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p:nvPr>
            <p:ph type="sldImg"/>
          </p:nvPr>
        </p:nvSpPr>
        <p:spPr>
          <a:xfrm>
            <a:off x="1143000" y="685800"/>
            <a:ext cx="4572000" cy="3429000"/>
          </a:xfrm>
          <a:prstGeom prst="rect">
            <a:avLst/>
          </a:prstGeom>
        </p:spPr>
        <p:txBody>
          <a:bodyPr/>
          <a:lstStyle/>
          <a:p>
            <a:pPr/>
          </a:p>
        </p:txBody>
      </p:sp>
      <p:sp>
        <p:nvSpPr>
          <p:cNvPr id="167" name="Shape 1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"My Way" is a song popularized in 1969 by Frank Sinatra. Its lyrics were written by Paul Anka and set to the music of the French song "Comme d'habitude" co-composed and co-written (with Jacques Revaux), and performed in 1967 by Claude François. Anka's English lyrics are unrelated to the original French song. The song was a success for a variety of performers including Sinatra, Elvis Presley, and the Sex Pistols. Sinatra's version of "My Way" spent 75 weeks in the UK Top 40, a record which still stands. … ”My Way" is the song most frequently played at funeral services in the UK.[24]</a:t>
            </a:r>
          </a:p>
          <a:p>
            <a:pPr/>
          </a:p>
          <a:p>
            <a:pPr/>
            <a:r>
              <a:t>[Verse 1]</a:t>
            </a:r>
          </a:p>
          <a:p>
            <a:pPr/>
            <a:r>
              <a:t>And now, the</a:t>
            </a:r>
          </a:p>
          <a:p>
            <a:pPr/>
            <a:r>
              <a:t> end is near</a:t>
            </a:r>
            <a:br/>
            <a:r>
              <a:t>And so I face the final curtain</a:t>
            </a:r>
          </a:p>
          <a:p>
            <a:pPr/>
            <a:r>
              <a:t>My friend, I'll say it clear</a:t>
            </a:r>
            <a:br/>
            <a:r>
              <a:t>I'll state my case, of which I'm certain</a:t>
            </a:r>
          </a:p>
          <a:p>
            <a:pPr/>
            <a:r>
              <a:t>I've lived a life that's full</a:t>
            </a:r>
          </a:p>
          <a:p>
            <a:pPr/>
            <a:r>
              <a:t>I traveled each and every highway</a:t>
            </a:r>
          </a:p>
          <a:p>
            <a:pPr/>
            <a:r>
              <a:t>And more, much more than this, I did it my way</a:t>
            </a:r>
          </a:p>
          <a:p>
            <a:pPr/>
          </a:p>
          <a:p>
            <a:pPr/>
            <a:r>
              <a:t>[Verse 2]</a:t>
            </a:r>
          </a:p>
          <a:p>
            <a:pPr/>
            <a:r>
              <a:t>Regrets, I've had a few</a:t>
            </a:r>
            <a:br/>
            <a:r>
              <a:t>But then again, too few to mention</a:t>
            </a:r>
          </a:p>
          <a:p>
            <a:pPr/>
            <a:r>
              <a:t>I did what I had to do and saw it through without exemption</a:t>
            </a:r>
          </a:p>
          <a:p>
            <a:pPr/>
            <a:r>
              <a:t>I planned each charted course, each careful step along the byway</a:t>
            </a:r>
          </a:p>
          <a:p>
            <a:pPr/>
            <a:r>
              <a:t>And more, much more than this, I did it my way</a:t>
            </a:r>
          </a:p>
          <a:p>
            <a:pPr/>
          </a:p>
          <a:p>
            <a:pPr/>
            <a:r>
              <a:t>[Verse 3]</a:t>
            </a:r>
          </a:p>
          <a:p>
            <a:pPr/>
            <a:r>
              <a:t>Yes, there were times, I'm sure you knew</a:t>
            </a:r>
            <a:br/>
            <a:r>
              <a:t>When I bit off more than I could chew</a:t>
            </a:r>
          </a:p>
          <a:p>
            <a:pPr/>
            <a:r>
              <a:t>But through it all, when there was doubt</a:t>
            </a:r>
            <a:br/>
            <a:r>
              <a:t>I ate it up and spit it out</a:t>
            </a:r>
          </a:p>
          <a:p>
            <a:pPr/>
            <a:r>
              <a:t>I faced it all and I stood tall and did it my way</a:t>
            </a:r>
          </a:p>
          <a:p>
            <a:pPr/>
          </a:p>
          <a:p>
            <a:pPr/>
            <a:r>
              <a:t>[Verse 4]</a:t>
            </a:r>
          </a:p>
          <a:p>
            <a:pPr/>
            <a:r>
              <a:t>I've loved, I've laughed and cried</a:t>
            </a:r>
          </a:p>
          <a:p>
            <a:pPr/>
            <a:r>
              <a:t>I've had my fill, my share of losing</a:t>
            </a:r>
            <a:br/>
            <a:r>
              <a:t>And now, as tears subside, I find it all so amusing</a:t>
            </a:r>
          </a:p>
          <a:p>
            <a:pPr/>
            <a:r>
              <a:t>To think I did all that</a:t>
            </a:r>
          </a:p>
          <a:p>
            <a:pPr/>
            <a:r>
              <a:t>And may I say, not in a shy way</a:t>
            </a:r>
          </a:p>
          <a:p>
            <a:pPr/>
            <a:r>
              <a:t>Oh, no, oh, no, not me, I did it my way</a:t>
            </a:r>
          </a:p>
          <a:p>
            <a:pPr/>
          </a:p>
          <a:p>
            <a:pPr/>
            <a:r>
              <a:t>[Verse 5]</a:t>
            </a:r>
          </a:p>
          <a:p>
            <a:pPr/>
            <a:r>
              <a:t>For what is a man, what has he got?</a:t>
            </a:r>
            <a:br/>
            <a:r>
              <a:t>If not himself, then he has naught</a:t>
            </a:r>
          </a:p>
          <a:p>
            <a:pPr/>
            <a:r>
              <a:t>To say the things he truly feels and not the words of one who kneels</a:t>
            </a:r>
          </a:p>
          <a:p>
            <a:pPr/>
            <a:r>
              <a:t>The record shows I took the blows and did it my way</a:t>
            </a:r>
          </a:p>
          <a:p>
            <a:pPr/>
            <a:r>
              <a:t>Yes, it was my way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Title Text"/>
          <p:cNvSpPr txBox="1"/>
          <p:nvPr>
            <p:ph type="title"/>
          </p:nvPr>
        </p:nvSpPr>
        <p:spPr>
          <a:xfrm>
            <a:off x="650239" y="390596"/>
            <a:ext cx="11704322" cy="1625601"/>
          </a:xfrm>
          <a:prstGeom prst="rect">
            <a:avLst/>
          </a:prstGeom>
        </p:spPr>
        <p:txBody>
          <a:bodyPr lIns="65023" tIns="65023" rIns="65023" bIns="65023"/>
          <a:lstStyle>
            <a:lvl1pPr defTabSz="1300480">
              <a:defRPr sz="58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a:r>
              <a:t>Title Text</a:t>
            </a:r>
          </a:p>
        </p:txBody>
      </p:sp>
      <p:sp>
        <p:nvSpPr>
          <p:cNvPr id="125"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sz="3800">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sz="3800">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sz="3800">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Char char=""/>
              <a:defRPr sz="3800">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Char char="◾"/>
              <a:defRPr sz="3800">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12763500" y="239888"/>
            <a:ext cx="241301" cy="279401"/>
          </a:xfrm>
          <a:prstGeom prst="rect">
            <a:avLst/>
          </a:prstGeom>
        </p:spPr>
        <p:txBody>
          <a:bodyPr lIns="0" tIns="0" rIns="0" bIns="0" anchor="b"/>
          <a:lstStyle>
            <a:lvl1pPr algn="r" defTabSz="1300480">
              <a:defRPr>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4"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35"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9"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0"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51"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0"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5.tif"/><Relationship Id="rId6"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6.tif"/><Relationship Id="rId6" Type="http://schemas.openxmlformats.org/officeDocument/2006/relationships/image" Target="../media/image16.png"/><Relationship Id="rId7" Type="http://schemas.openxmlformats.org/officeDocument/2006/relationships/image" Target="../media/image1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7.tif"/><Relationship Id="rId6" Type="http://schemas.openxmlformats.org/officeDocument/2006/relationships/image" Target="../media/image1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7.tif"/><Relationship Id="rId6" Type="http://schemas.openxmlformats.org/officeDocument/2006/relationships/image" Target="../media/image17.png"/><Relationship Id="rId7" Type="http://schemas.openxmlformats.org/officeDocument/2006/relationships/image" Target="../media/image1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7.tif"/><Relationship Id="rId6" Type="http://schemas.openxmlformats.org/officeDocument/2006/relationships/image" Target="../media/image17.png"/><Relationship Id="rId7" Type="http://schemas.openxmlformats.org/officeDocument/2006/relationships/image" Target="../media/image1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tif"/><Relationship Id="rId6" Type="http://schemas.openxmlformats.org/officeDocument/2006/relationships/image" Target="../media/image1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tif"/><Relationship Id="rId6" Type="http://schemas.openxmlformats.org/officeDocument/2006/relationships/image" Target="../media/image1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tif"/><Relationship Id="rId6" Type="http://schemas.openxmlformats.org/officeDocument/2006/relationships/image" Target="../media/image1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tif"/><Relationship Id="rId6" Type="http://schemas.openxmlformats.org/officeDocument/2006/relationships/image" Target="../media/image1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tif"/><Relationship Id="rId6" Type="http://schemas.openxmlformats.org/officeDocument/2006/relationships/image" Target="../media/image18.png"/><Relationship Id="rId7" Type="http://schemas.openxmlformats.org/officeDocument/2006/relationships/image" Target="../media/image1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5.png"/><Relationship Id="rId4" Type="http://schemas.openxmlformats.org/officeDocument/2006/relationships/image" Target="../media/image1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5.png"/><Relationship Id="rId5" Type="http://schemas.openxmlformats.org/officeDocument/2006/relationships/image" Target="../media/image19.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hyperlink" Target="http://" TargetMode="External"/><Relationship Id="rId5" Type="http://schemas.openxmlformats.org/officeDocument/2006/relationships/hyperlink" Target="http://w65stchurchofchrist.org/coc/sermons/"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tif"/><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1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5.tif"/><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Image" descr="Image"/>
          <p:cNvPicPr>
            <a:picLocks noChangeAspect="1"/>
          </p:cNvPicPr>
          <p:nvPr>
            <p:ph type="pic" idx="13"/>
          </p:nvPr>
        </p:nvPicPr>
        <p:blipFill>
          <a:blip r:embed="rId2">
            <a:extLst/>
          </a:blip>
          <a:srcRect l="111" t="0" r="111" b="0"/>
          <a:stretch>
            <a:fillRect/>
          </a:stretch>
        </p:blipFill>
        <p:spPr>
          <a:prstGeom prst="rect">
            <a:avLst/>
          </a:prstGeom>
        </p:spPr>
      </p:pic>
      <p:sp>
        <p:nvSpPr>
          <p:cNvPr id="170" name="— Proverbs 1:7 (NKJV) —"/>
          <p:cNvSpPr txBox="1"/>
          <p:nvPr/>
        </p:nvSpPr>
        <p:spPr>
          <a:xfrm>
            <a:off x="1439280" y="8512137"/>
            <a:ext cx="10126240"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500">
                <a:solidFill>
                  <a:srgbClr val="FFFFFF"/>
                </a:solidFill>
                <a:latin typeface="Emerald Isle"/>
                <a:ea typeface="Emerald Isle"/>
                <a:cs typeface="Emerald Isle"/>
                <a:sym typeface="Emerald Isle"/>
              </a:defRPr>
            </a:lvl1pPr>
          </a:lstStyle>
          <a:p>
            <a:pPr/>
            <a:r>
              <a:t>— Proverbs 1:7 (NKJV) —</a:t>
            </a:r>
          </a:p>
        </p:txBody>
      </p:sp>
      <p:sp>
        <p:nvSpPr>
          <p:cNvPr id="171"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3">
                    <a:hueOff val="286721"/>
                    <a:satOff val="29410"/>
                    <a:lumOff val="9202"/>
                  </a:schemeClr>
                </a:solidFill>
                <a:effectLst>
                  <a:outerShdw sx="100000" sy="100000" kx="0" ky="0" algn="b" rotWithShape="0" blurRad="76200" dist="63500" dir="2079595">
                    <a:srgbClr val="000000"/>
                  </a:outerShdw>
                </a:effectLst>
              </a:defRPr>
            </a:lvl1pPr>
          </a:lstStyle>
          <a:p>
            <a:pPr/>
            <a:r>
              <a:t>Some   Fools In The Bible</a:t>
            </a:r>
          </a:p>
        </p:txBody>
      </p:sp>
      <p:pic>
        <p:nvPicPr>
          <p:cNvPr id="172" name="Image" descr="Image"/>
          <p:cNvPicPr>
            <a:picLocks noChangeAspect="1"/>
          </p:cNvPicPr>
          <p:nvPr/>
        </p:nvPicPr>
        <p:blipFill>
          <a:blip r:embed="rId3">
            <a:extLst/>
          </a:blip>
          <a:stretch>
            <a:fillRect/>
          </a:stretch>
        </p:blipFill>
        <p:spPr>
          <a:xfrm>
            <a:off x="7157616" y="941358"/>
            <a:ext cx="3691999" cy="5841770"/>
          </a:xfrm>
          <a:prstGeom prst="rect">
            <a:avLst/>
          </a:prstGeom>
          <a:ln w="12700">
            <a:miter lim="400000"/>
          </a:ln>
          <a:effectLst>
            <a:outerShdw sx="100000" sy="100000" kx="0" ky="0" algn="b" rotWithShape="0" blurRad="190500" dist="75337" dir="2006625">
              <a:srgbClr val="000000">
                <a:alpha val="72222"/>
              </a:srgbClr>
            </a:outerShdw>
          </a:effectLst>
        </p:spPr>
      </p:pic>
      <p:sp>
        <p:nvSpPr>
          <p:cNvPr id="173" name="7 The fear of the Lord is the beginning of knowledge,"/>
          <p:cNvSpPr txBox="1"/>
          <p:nvPr/>
        </p:nvSpPr>
        <p:spPr>
          <a:xfrm>
            <a:off x="1226010" y="1935968"/>
            <a:ext cx="5582038"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3348356">
                    <a:srgbClr val="000000"/>
                  </a:outerShdw>
                </a:effectLst>
                <a:latin typeface="Vivaldi"/>
                <a:ea typeface="Vivaldi"/>
                <a:cs typeface="Vivaldi"/>
                <a:sym typeface="Vivaldi"/>
              </a:defRPr>
            </a:pPr>
            <a:r>
              <a:rPr baseline="31999"/>
              <a:t>7</a:t>
            </a:r>
            <a:r>
              <a:t> The fear of the Lord </a:t>
            </a:r>
            <a:r>
              <a:t>is</a:t>
            </a:r>
            <a:r>
              <a:t> the beginning of knowledge,</a:t>
            </a:r>
          </a:p>
        </p:txBody>
      </p:sp>
      <p:sp>
        <p:nvSpPr>
          <p:cNvPr id="174" name="But fools despise wisdom and instruction."/>
          <p:cNvSpPr txBox="1"/>
          <p:nvPr/>
        </p:nvSpPr>
        <p:spPr>
          <a:xfrm>
            <a:off x="7350361" y="4123980"/>
            <a:ext cx="4506205"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2954564">
                    <a:srgbClr val="000000"/>
                  </a:outerShdw>
                </a:effectLst>
                <a:latin typeface="Vivaldi"/>
                <a:ea typeface="Vivaldi"/>
                <a:cs typeface="Vivaldi"/>
                <a:sym typeface="Vivaldi"/>
              </a:defRPr>
            </a:pPr>
            <a:r>
              <a:t>But</a:t>
            </a:r>
            <a:r>
              <a:t> fools despise wisdom and instruction.</a:t>
            </a:r>
          </a:p>
        </p:txBody>
      </p:sp>
      <p:grpSp>
        <p:nvGrpSpPr>
          <p:cNvPr id="177" name="Group"/>
          <p:cNvGrpSpPr/>
          <p:nvPr/>
        </p:nvGrpSpPr>
        <p:grpSpPr>
          <a:xfrm rot="21120000">
            <a:off x="2810911" y="174209"/>
            <a:ext cx="1769977" cy="1152094"/>
            <a:chOff x="0" y="0"/>
            <a:chExt cx="1769975" cy="1152092"/>
          </a:xfrm>
        </p:grpSpPr>
        <p:sp>
          <p:nvSpPr>
            <p:cNvPr id="175"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DCDDE0"/>
                  </a:solidFill>
                </a:defRPr>
              </a:lvl1pPr>
            </a:lstStyle>
            <a:p>
              <a:pPr/>
              <a:r>
                <a:t>MORE</a:t>
              </a:r>
            </a:p>
          </p:txBody>
        </p:sp>
        <p:pic>
          <p:nvPicPr>
            <p:cNvPr id="176" name="Image" descr="Image"/>
            <p:cNvPicPr>
              <a:picLocks noChangeAspect="1"/>
            </p:cNvPicPr>
            <p:nvPr/>
          </p:nvPicPr>
          <p:blipFill>
            <a:blip r:embed="rId4">
              <a:extLst/>
            </a:blip>
            <a:stretch>
              <a:fillRect/>
            </a:stretch>
          </p:blipFill>
          <p:spPr>
            <a:xfrm>
              <a:off x="583218" y="556098"/>
              <a:ext cx="603539" cy="59599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2"/>
                                        </p:tgtEl>
                                        <p:attrNameLst>
                                          <p:attrName>style.visibility</p:attrName>
                                        </p:attrNameLst>
                                      </p:cBhvr>
                                      <p:to>
                                        <p:strVal val="visible"/>
                                      </p:to>
                                    </p:set>
                                    <p:animEffect filter="dissolve" transition="in">
                                      <p:cBhvr>
                                        <p:cTn id="7" dur="1500"/>
                                        <p:tgtEl>
                                          <p:spTgt spid="172"/>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174"/>
                                        </p:tgtEl>
                                        <p:attrNameLst>
                                          <p:attrName>style.visibility</p:attrName>
                                        </p:attrNameLst>
                                      </p:cBhvr>
                                      <p:to>
                                        <p:strVal val="visible"/>
                                      </p:to>
                                    </p:set>
                                    <p:animEffect filter="dissolve" transition="in">
                                      <p:cBhvr>
                                        <p:cTn id="11" dur="15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 grpId="1"/>
      <p:bldP build="whole" bldLvl="1" animBg="1" rev="0" advAuto="0" spid="174"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71" name="Group"/>
          <p:cNvGrpSpPr/>
          <p:nvPr/>
        </p:nvGrpSpPr>
        <p:grpSpPr>
          <a:xfrm rot="21120000">
            <a:off x="2810911" y="174209"/>
            <a:ext cx="1769977" cy="1152094"/>
            <a:chOff x="0" y="0"/>
            <a:chExt cx="1769975" cy="1152092"/>
          </a:xfrm>
        </p:grpSpPr>
        <p:sp>
          <p:nvSpPr>
            <p:cNvPr id="269"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70"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274" name="The “I Did It My Way” Fool"/>
          <p:cNvGrpSpPr/>
          <p:nvPr/>
        </p:nvGrpSpPr>
        <p:grpSpPr>
          <a:xfrm>
            <a:off x="299097" y="1575165"/>
            <a:ext cx="12406606" cy="1162013"/>
            <a:chOff x="0" y="0"/>
            <a:chExt cx="12406605" cy="1162012"/>
          </a:xfrm>
        </p:grpSpPr>
        <p:sp>
          <p:nvSpPr>
            <p:cNvPr id="273" name="The “I Did It My Way”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 Did It My Way” Fool</a:t>
              </a:r>
            </a:p>
          </p:txBody>
        </p:sp>
        <p:pic>
          <p:nvPicPr>
            <p:cNvPr id="272" name="The “I Did It My Way” Fool" descr="The “I Did It My Way”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275" name="Image" descr="Image"/>
          <p:cNvPicPr>
            <a:picLocks noChangeAspect="1"/>
          </p:cNvPicPr>
          <p:nvPr/>
        </p:nvPicPr>
        <p:blipFill>
          <a:blip r:embed="rId5">
            <a:extLst/>
          </a:blip>
          <a:srcRect l="23272" t="4272" r="29931" b="27"/>
          <a:stretch>
            <a:fillRect/>
          </a:stretch>
        </p:blipFill>
        <p:spPr>
          <a:xfrm>
            <a:off x="3039" y="2615190"/>
            <a:ext cx="6305900" cy="7252848"/>
          </a:xfrm>
          <a:custGeom>
            <a:avLst/>
            <a:gdLst/>
            <a:ahLst/>
            <a:cxnLst>
              <a:cxn ang="0">
                <a:pos x="wd2" y="hd2"/>
              </a:cxn>
              <a:cxn ang="5400000">
                <a:pos x="wd2" y="hd2"/>
              </a:cxn>
              <a:cxn ang="10800000">
                <a:pos x="wd2" y="hd2"/>
              </a:cxn>
              <a:cxn ang="16200000">
                <a:pos x="wd2" y="hd2"/>
              </a:cxn>
            </a:cxnLst>
            <a:rect l="0" t="0" r="r" b="b"/>
            <a:pathLst>
              <a:path w="21517" h="21596" fill="norm" stroke="1" extrusionOk="0">
                <a:moveTo>
                  <a:pt x="13804" y="3"/>
                </a:moveTo>
                <a:cubicBezTo>
                  <a:pt x="13379" y="14"/>
                  <a:pt x="12986" y="60"/>
                  <a:pt x="12883" y="119"/>
                </a:cubicBezTo>
                <a:cubicBezTo>
                  <a:pt x="12826" y="151"/>
                  <a:pt x="12685" y="202"/>
                  <a:pt x="12568" y="233"/>
                </a:cubicBezTo>
                <a:cubicBezTo>
                  <a:pt x="12155" y="342"/>
                  <a:pt x="11296" y="1024"/>
                  <a:pt x="11249" y="1281"/>
                </a:cubicBezTo>
                <a:cubicBezTo>
                  <a:pt x="11234" y="1357"/>
                  <a:pt x="11204" y="1461"/>
                  <a:pt x="11179" y="1512"/>
                </a:cubicBezTo>
                <a:cubicBezTo>
                  <a:pt x="11146" y="1584"/>
                  <a:pt x="11153" y="1615"/>
                  <a:pt x="11209" y="1651"/>
                </a:cubicBezTo>
                <a:cubicBezTo>
                  <a:pt x="11276" y="1694"/>
                  <a:pt x="11276" y="1703"/>
                  <a:pt x="11211" y="1751"/>
                </a:cubicBezTo>
                <a:cubicBezTo>
                  <a:pt x="11171" y="1779"/>
                  <a:pt x="11139" y="1836"/>
                  <a:pt x="11139" y="1878"/>
                </a:cubicBezTo>
                <a:cubicBezTo>
                  <a:pt x="11139" y="1920"/>
                  <a:pt x="11110" y="2004"/>
                  <a:pt x="11074" y="2065"/>
                </a:cubicBezTo>
                <a:cubicBezTo>
                  <a:pt x="11038" y="2126"/>
                  <a:pt x="11006" y="2208"/>
                  <a:pt x="11003" y="2249"/>
                </a:cubicBezTo>
                <a:cubicBezTo>
                  <a:pt x="10991" y="2467"/>
                  <a:pt x="11013" y="2720"/>
                  <a:pt x="11047" y="2756"/>
                </a:cubicBezTo>
                <a:cubicBezTo>
                  <a:pt x="11069" y="2780"/>
                  <a:pt x="11029" y="2947"/>
                  <a:pt x="10952" y="3152"/>
                </a:cubicBezTo>
                <a:cubicBezTo>
                  <a:pt x="10878" y="3347"/>
                  <a:pt x="10818" y="3585"/>
                  <a:pt x="10817" y="3683"/>
                </a:cubicBezTo>
                <a:cubicBezTo>
                  <a:pt x="10816" y="3780"/>
                  <a:pt x="10747" y="4038"/>
                  <a:pt x="10664" y="4255"/>
                </a:cubicBezTo>
                <a:cubicBezTo>
                  <a:pt x="10480" y="4731"/>
                  <a:pt x="10352" y="5455"/>
                  <a:pt x="10389" y="5806"/>
                </a:cubicBezTo>
                <a:cubicBezTo>
                  <a:pt x="10408" y="5988"/>
                  <a:pt x="10473" y="6168"/>
                  <a:pt x="10623" y="6455"/>
                </a:cubicBezTo>
                <a:cubicBezTo>
                  <a:pt x="10832" y="6855"/>
                  <a:pt x="10981" y="7337"/>
                  <a:pt x="10914" y="7398"/>
                </a:cubicBezTo>
                <a:cubicBezTo>
                  <a:pt x="10874" y="7435"/>
                  <a:pt x="10189" y="7563"/>
                  <a:pt x="9198" y="7718"/>
                </a:cubicBezTo>
                <a:cubicBezTo>
                  <a:pt x="8838" y="7775"/>
                  <a:pt x="8471" y="7838"/>
                  <a:pt x="8382" y="7859"/>
                </a:cubicBezTo>
                <a:cubicBezTo>
                  <a:pt x="8292" y="7880"/>
                  <a:pt x="8159" y="7898"/>
                  <a:pt x="8088" y="7898"/>
                </a:cubicBezTo>
                <a:cubicBezTo>
                  <a:pt x="7859" y="7900"/>
                  <a:pt x="7527" y="8097"/>
                  <a:pt x="7224" y="8410"/>
                </a:cubicBezTo>
                <a:cubicBezTo>
                  <a:pt x="6913" y="8730"/>
                  <a:pt x="6804" y="8889"/>
                  <a:pt x="6715" y="9148"/>
                </a:cubicBezTo>
                <a:cubicBezTo>
                  <a:pt x="6667" y="9287"/>
                  <a:pt x="6623" y="9331"/>
                  <a:pt x="6472" y="9393"/>
                </a:cubicBezTo>
                <a:cubicBezTo>
                  <a:pt x="6256" y="9482"/>
                  <a:pt x="6172" y="9544"/>
                  <a:pt x="5920" y="9811"/>
                </a:cubicBezTo>
                <a:cubicBezTo>
                  <a:pt x="5619" y="10129"/>
                  <a:pt x="5461" y="10373"/>
                  <a:pt x="5406" y="10601"/>
                </a:cubicBezTo>
                <a:cubicBezTo>
                  <a:pt x="5362" y="10786"/>
                  <a:pt x="5338" y="10820"/>
                  <a:pt x="5209" y="10867"/>
                </a:cubicBezTo>
                <a:cubicBezTo>
                  <a:pt x="5127" y="10896"/>
                  <a:pt x="4903" y="11012"/>
                  <a:pt x="4709" y="11124"/>
                </a:cubicBezTo>
                <a:cubicBezTo>
                  <a:pt x="4491" y="11250"/>
                  <a:pt x="4341" y="11314"/>
                  <a:pt x="4315" y="11291"/>
                </a:cubicBezTo>
                <a:cubicBezTo>
                  <a:pt x="4292" y="11271"/>
                  <a:pt x="4262" y="11142"/>
                  <a:pt x="4249" y="11004"/>
                </a:cubicBezTo>
                <a:cubicBezTo>
                  <a:pt x="4228" y="10791"/>
                  <a:pt x="4198" y="10723"/>
                  <a:pt x="4050" y="10552"/>
                </a:cubicBezTo>
                <a:cubicBezTo>
                  <a:pt x="3953" y="10442"/>
                  <a:pt x="3875" y="10333"/>
                  <a:pt x="3875" y="10310"/>
                </a:cubicBezTo>
                <a:cubicBezTo>
                  <a:pt x="3875" y="10287"/>
                  <a:pt x="3841" y="10179"/>
                  <a:pt x="3800" y="10069"/>
                </a:cubicBezTo>
                <a:lnTo>
                  <a:pt x="3726" y="9868"/>
                </a:lnTo>
                <a:lnTo>
                  <a:pt x="3899" y="9680"/>
                </a:lnTo>
                <a:cubicBezTo>
                  <a:pt x="3994" y="9577"/>
                  <a:pt x="4168" y="9402"/>
                  <a:pt x="4285" y="9291"/>
                </a:cubicBezTo>
                <a:cubicBezTo>
                  <a:pt x="4458" y="9129"/>
                  <a:pt x="4505" y="9054"/>
                  <a:pt x="4530" y="8898"/>
                </a:cubicBezTo>
                <a:cubicBezTo>
                  <a:pt x="4591" y="8523"/>
                  <a:pt x="4877" y="8085"/>
                  <a:pt x="5266" y="7773"/>
                </a:cubicBezTo>
                <a:cubicBezTo>
                  <a:pt x="5470" y="7609"/>
                  <a:pt x="5490" y="7578"/>
                  <a:pt x="5459" y="7477"/>
                </a:cubicBezTo>
                <a:cubicBezTo>
                  <a:pt x="5391" y="7256"/>
                  <a:pt x="5058" y="7254"/>
                  <a:pt x="4641" y="7474"/>
                </a:cubicBezTo>
                <a:cubicBezTo>
                  <a:pt x="4412" y="7595"/>
                  <a:pt x="4247" y="7767"/>
                  <a:pt x="4039" y="8099"/>
                </a:cubicBezTo>
                <a:cubicBezTo>
                  <a:pt x="3963" y="8220"/>
                  <a:pt x="3951" y="8225"/>
                  <a:pt x="3898" y="8162"/>
                </a:cubicBezTo>
                <a:cubicBezTo>
                  <a:pt x="3866" y="8124"/>
                  <a:pt x="3829" y="8027"/>
                  <a:pt x="3814" y="7945"/>
                </a:cubicBezTo>
                <a:cubicBezTo>
                  <a:pt x="3795" y="7841"/>
                  <a:pt x="3727" y="7748"/>
                  <a:pt x="3585" y="7626"/>
                </a:cubicBezTo>
                <a:cubicBezTo>
                  <a:pt x="3467" y="7526"/>
                  <a:pt x="3395" y="7431"/>
                  <a:pt x="3409" y="7398"/>
                </a:cubicBezTo>
                <a:cubicBezTo>
                  <a:pt x="3429" y="7352"/>
                  <a:pt x="3383" y="7347"/>
                  <a:pt x="3140" y="7369"/>
                </a:cubicBezTo>
                <a:cubicBezTo>
                  <a:pt x="2882" y="7392"/>
                  <a:pt x="2827" y="7385"/>
                  <a:pt x="2709" y="7312"/>
                </a:cubicBezTo>
                <a:cubicBezTo>
                  <a:pt x="2534" y="7203"/>
                  <a:pt x="2437" y="7206"/>
                  <a:pt x="2250" y="7326"/>
                </a:cubicBezTo>
                <a:cubicBezTo>
                  <a:pt x="2139" y="7398"/>
                  <a:pt x="2040" y="7424"/>
                  <a:pt x="1888" y="7424"/>
                </a:cubicBezTo>
                <a:cubicBezTo>
                  <a:pt x="1723" y="7424"/>
                  <a:pt x="1657" y="7445"/>
                  <a:pt x="1573" y="7523"/>
                </a:cubicBezTo>
                <a:cubicBezTo>
                  <a:pt x="1509" y="7583"/>
                  <a:pt x="1392" y="7634"/>
                  <a:pt x="1283" y="7649"/>
                </a:cubicBezTo>
                <a:cubicBezTo>
                  <a:pt x="1166" y="7665"/>
                  <a:pt x="1056" y="7715"/>
                  <a:pt x="980" y="7786"/>
                </a:cubicBezTo>
                <a:cubicBezTo>
                  <a:pt x="914" y="7847"/>
                  <a:pt x="837" y="7897"/>
                  <a:pt x="809" y="7897"/>
                </a:cubicBezTo>
                <a:cubicBezTo>
                  <a:pt x="781" y="7897"/>
                  <a:pt x="707" y="7941"/>
                  <a:pt x="646" y="7994"/>
                </a:cubicBezTo>
                <a:cubicBezTo>
                  <a:pt x="559" y="8070"/>
                  <a:pt x="535" y="8131"/>
                  <a:pt x="535" y="8281"/>
                </a:cubicBezTo>
                <a:cubicBezTo>
                  <a:pt x="535" y="8386"/>
                  <a:pt x="553" y="8490"/>
                  <a:pt x="576" y="8510"/>
                </a:cubicBezTo>
                <a:cubicBezTo>
                  <a:pt x="598" y="8531"/>
                  <a:pt x="680" y="8712"/>
                  <a:pt x="756" y="8912"/>
                </a:cubicBezTo>
                <a:cubicBezTo>
                  <a:pt x="832" y="9113"/>
                  <a:pt x="935" y="9346"/>
                  <a:pt x="985" y="9431"/>
                </a:cubicBezTo>
                <a:lnTo>
                  <a:pt x="1076" y="9586"/>
                </a:lnTo>
                <a:lnTo>
                  <a:pt x="732" y="10148"/>
                </a:lnTo>
                <a:cubicBezTo>
                  <a:pt x="346" y="10779"/>
                  <a:pt x="123" y="11234"/>
                  <a:pt x="37" y="11570"/>
                </a:cubicBezTo>
                <a:cubicBezTo>
                  <a:pt x="-18" y="11785"/>
                  <a:pt x="-16" y="11802"/>
                  <a:pt x="76" y="11888"/>
                </a:cubicBezTo>
                <a:cubicBezTo>
                  <a:pt x="130" y="11937"/>
                  <a:pt x="207" y="12066"/>
                  <a:pt x="248" y="12173"/>
                </a:cubicBezTo>
                <a:cubicBezTo>
                  <a:pt x="289" y="12280"/>
                  <a:pt x="378" y="12438"/>
                  <a:pt x="446" y="12525"/>
                </a:cubicBezTo>
                <a:cubicBezTo>
                  <a:pt x="514" y="12611"/>
                  <a:pt x="632" y="12798"/>
                  <a:pt x="709" y="12938"/>
                </a:cubicBezTo>
                <a:cubicBezTo>
                  <a:pt x="904" y="13296"/>
                  <a:pt x="1120" y="13635"/>
                  <a:pt x="1292" y="13853"/>
                </a:cubicBezTo>
                <a:cubicBezTo>
                  <a:pt x="1486" y="14098"/>
                  <a:pt x="2045" y="14625"/>
                  <a:pt x="2247" y="14753"/>
                </a:cubicBezTo>
                <a:cubicBezTo>
                  <a:pt x="2954" y="15203"/>
                  <a:pt x="4897" y="15330"/>
                  <a:pt x="5458" y="14963"/>
                </a:cubicBezTo>
                <a:cubicBezTo>
                  <a:pt x="5667" y="14826"/>
                  <a:pt x="6125" y="14625"/>
                  <a:pt x="6172" y="14649"/>
                </a:cubicBezTo>
                <a:cubicBezTo>
                  <a:pt x="6210" y="14670"/>
                  <a:pt x="6200" y="15561"/>
                  <a:pt x="6154" y="16089"/>
                </a:cubicBezTo>
                <a:cubicBezTo>
                  <a:pt x="6084" y="16905"/>
                  <a:pt x="5854" y="17746"/>
                  <a:pt x="5388" y="18905"/>
                </a:cubicBezTo>
                <a:cubicBezTo>
                  <a:pt x="4823" y="20307"/>
                  <a:pt x="4725" y="20593"/>
                  <a:pt x="4701" y="20894"/>
                </a:cubicBezTo>
                <a:cubicBezTo>
                  <a:pt x="4688" y="21056"/>
                  <a:pt x="4649" y="21276"/>
                  <a:pt x="4614" y="21383"/>
                </a:cubicBezTo>
                <a:cubicBezTo>
                  <a:pt x="4580" y="21490"/>
                  <a:pt x="4551" y="21583"/>
                  <a:pt x="4551" y="21590"/>
                </a:cubicBezTo>
                <a:cubicBezTo>
                  <a:pt x="4551" y="21597"/>
                  <a:pt x="7226" y="21599"/>
                  <a:pt x="10496" y="21594"/>
                </a:cubicBezTo>
                <a:lnTo>
                  <a:pt x="16441" y="21583"/>
                </a:lnTo>
                <a:lnTo>
                  <a:pt x="16544" y="21270"/>
                </a:lnTo>
                <a:cubicBezTo>
                  <a:pt x="16600" y="21097"/>
                  <a:pt x="16658" y="20835"/>
                  <a:pt x="16674" y="20687"/>
                </a:cubicBezTo>
                <a:cubicBezTo>
                  <a:pt x="16689" y="20539"/>
                  <a:pt x="16719" y="20410"/>
                  <a:pt x="16740" y="20399"/>
                </a:cubicBezTo>
                <a:cubicBezTo>
                  <a:pt x="16760" y="20388"/>
                  <a:pt x="17016" y="20518"/>
                  <a:pt x="17309" y="20688"/>
                </a:cubicBezTo>
                <a:cubicBezTo>
                  <a:pt x="18215" y="21217"/>
                  <a:pt x="18451" y="21328"/>
                  <a:pt x="18679" y="21328"/>
                </a:cubicBezTo>
                <a:cubicBezTo>
                  <a:pt x="18803" y="21328"/>
                  <a:pt x="18954" y="21293"/>
                  <a:pt x="19069" y="21239"/>
                </a:cubicBezTo>
                <a:cubicBezTo>
                  <a:pt x="19435" y="21067"/>
                  <a:pt x="19899" y="20808"/>
                  <a:pt x="20046" y="20695"/>
                </a:cubicBezTo>
                <a:cubicBezTo>
                  <a:pt x="20264" y="20528"/>
                  <a:pt x="20457" y="20181"/>
                  <a:pt x="20614" y="19671"/>
                </a:cubicBezTo>
                <a:cubicBezTo>
                  <a:pt x="20691" y="19423"/>
                  <a:pt x="20794" y="19105"/>
                  <a:pt x="20842" y="18964"/>
                </a:cubicBezTo>
                <a:cubicBezTo>
                  <a:pt x="20955" y="18632"/>
                  <a:pt x="20993" y="18314"/>
                  <a:pt x="20943" y="18117"/>
                </a:cubicBezTo>
                <a:cubicBezTo>
                  <a:pt x="20916" y="18008"/>
                  <a:pt x="20922" y="17893"/>
                  <a:pt x="20966" y="17743"/>
                </a:cubicBezTo>
                <a:cubicBezTo>
                  <a:pt x="21037" y="17502"/>
                  <a:pt x="21051" y="16380"/>
                  <a:pt x="20988" y="16011"/>
                </a:cubicBezTo>
                <a:cubicBezTo>
                  <a:pt x="20963" y="15867"/>
                  <a:pt x="20970" y="15720"/>
                  <a:pt x="21007" y="15576"/>
                </a:cubicBezTo>
                <a:cubicBezTo>
                  <a:pt x="21038" y="15456"/>
                  <a:pt x="21114" y="15054"/>
                  <a:pt x="21176" y="14680"/>
                </a:cubicBezTo>
                <a:cubicBezTo>
                  <a:pt x="21238" y="14307"/>
                  <a:pt x="21308" y="13970"/>
                  <a:pt x="21331" y="13932"/>
                </a:cubicBezTo>
                <a:cubicBezTo>
                  <a:pt x="21498" y="13653"/>
                  <a:pt x="21582" y="12533"/>
                  <a:pt x="21458" y="12240"/>
                </a:cubicBezTo>
                <a:cubicBezTo>
                  <a:pt x="21358" y="12004"/>
                  <a:pt x="18285" y="9304"/>
                  <a:pt x="17609" y="8859"/>
                </a:cubicBezTo>
                <a:cubicBezTo>
                  <a:pt x="17327" y="8673"/>
                  <a:pt x="17271" y="8613"/>
                  <a:pt x="17145" y="8366"/>
                </a:cubicBezTo>
                <a:cubicBezTo>
                  <a:pt x="17066" y="8212"/>
                  <a:pt x="16949" y="7924"/>
                  <a:pt x="16885" y="7726"/>
                </a:cubicBezTo>
                <a:cubicBezTo>
                  <a:pt x="16821" y="7527"/>
                  <a:pt x="16736" y="7336"/>
                  <a:pt x="16695" y="7299"/>
                </a:cubicBezTo>
                <a:cubicBezTo>
                  <a:pt x="16655" y="7262"/>
                  <a:pt x="16505" y="7186"/>
                  <a:pt x="16362" y="7131"/>
                </a:cubicBezTo>
                <a:lnTo>
                  <a:pt x="16102" y="7032"/>
                </a:lnTo>
                <a:lnTo>
                  <a:pt x="16102" y="7167"/>
                </a:lnTo>
                <a:cubicBezTo>
                  <a:pt x="16102" y="7307"/>
                  <a:pt x="16041" y="7380"/>
                  <a:pt x="15987" y="7304"/>
                </a:cubicBezTo>
                <a:cubicBezTo>
                  <a:pt x="15970" y="7280"/>
                  <a:pt x="15950" y="7133"/>
                  <a:pt x="15942" y="6978"/>
                </a:cubicBezTo>
                <a:cubicBezTo>
                  <a:pt x="15923" y="6603"/>
                  <a:pt x="16016" y="6353"/>
                  <a:pt x="16263" y="6121"/>
                </a:cubicBezTo>
                <a:cubicBezTo>
                  <a:pt x="16464" y="5931"/>
                  <a:pt x="16807" y="5355"/>
                  <a:pt x="16940" y="4983"/>
                </a:cubicBezTo>
                <a:cubicBezTo>
                  <a:pt x="16983" y="4864"/>
                  <a:pt x="17037" y="4734"/>
                  <a:pt x="17059" y="4694"/>
                </a:cubicBezTo>
                <a:cubicBezTo>
                  <a:pt x="17082" y="4655"/>
                  <a:pt x="17119" y="4436"/>
                  <a:pt x="17139" y="4210"/>
                </a:cubicBezTo>
                <a:cubicBezTo>
                  <a:pt x="17162" y="3960"/>
                  <a:pt x="17221" y="3680"/>
                  <a:pt x="17290" y="3495"/>
                </a:cubicBezTo>
                <a:cubicBezTo>
                  <a:pt x="17352" y="3328"/>
                  <a:pt x="17438" y="3061"/>
                  <a:pt x="17481" y="2903"/>
                </a:cubicBezTo>
                <a:cubicBezTo>
                  <a:pt x="17524" y="2745"/>
                  <a:pt x="17584" y="2550"/>
                  <a:pt x="17616" y="2470"/>
                </a:cubicBezTo>
                <a:cubicBezTo>
                  <a:pt x="17710" y="2233"/>
                  <a:pt x="17641" y="1637"/>
                  <a:pt x="17494" y="1408"/>
                </a:cubicBezTo>
                <a:cubicBezTo>
                  <a:pt x="17426" y="1302"/>
                  <a:pt x="17423" y="1275"/>
                  <a:pt x="17474" y="1258"/>
                </a:cubicBezTo>
                <a:cubicBezTo>
                  <a:pt x="17525" y="1241"/>
                  <a:pt x="17520" y="1210"/>
                  <a:pt x="17451" y="1085"/>
                </a:cubicBezTo>
                <a:cubicBezTo>
                  <a:pt x="17333" y="872"/>
                  <a:pt x="17160" y="774"/>
                  <a:pt x="16963" y="811"/>
                </a:cubicBezTo>
                <a:cubicBezTo>
                  <a:pt x="16810" y="840"/>
                  <a:pt x="16599" y="768"/>
                  <a:pt x="16599" y="686"/>
                </a:cubicBezTo>
                <a:cubicBezTo>
                  <a:pt x="16599" y="616"/>
                  <a:pt x="16419" y="496"/>
                  <a:pt x="16350" y="519"/>
                </a:cubicBezTo>
                <a:cubicBezTo>
                  <a:pt x="16311" y="532"/>
                  <a:pt x="16245" y="514"/>
                  <a:pt x="16202" y="479"/>
                </a:cubicBezTo>
                <a:cubicBezTo>
                  <a:pt x="15986" y="299"/>
                  <a:pt x="15810" y="205"/>
                  <a:pt x="15666" y="191"/>
                </a:cubicBezTo>
                <a:cubicBezTo>
                  <a:pt x="15578" y="182"/>
                  <a:pt x="15428" y="140"/>
                  <a:pt x="15332" y="97"/>
                </a:cubicBezTo>
                <a:cubicBezTo>
                  <a:pt x="15222" y="49"/>
                  <a:pt x="15067" y="20"/>
                  <a:pt x="14918" y="21"/>
                </a:cubicBezTo>
                <a:cubicBezTo>
                  <a:pt x="14788" y="21"/>
                  <a:pt x="14479" y="13"/>
                  <a:pt x="14231" y="4"/>
                </a:cubicBezTo>
                <a:cubicBezTo>
                  <a:pt x="14091" y="-1"/>
                  <a:pt x="13946" y="-1"/>
                  <a:pt x="13804" y="3"/>
                </a:cubicBezTo>
                <a:close/>
              </a:path>
            </a:pathLst>
          </a:custGeom>
          <a:ln w="12700">
            <a:miter lim="400000"/>
          </a:ln>
          <a:effectLst>
            <a:outerShdw sx="100000" sy="100000" kx="0" ky="0" algn="b" rotWithShape="0" blurRad="190500" dist="139727" dir="2006625">
              <a:srgbClr val="000000">
                <a:alpha val="29649"/>
              </a:srgbClr>
            </a:outerShdw>
          </a:effectLst>
        </p:spPr>
      </p:pic>
      <p:sp>
        <p:nvSpPr>
          <p:cNvPr id="276" name="Some things often said by an “I Did It My Way” fool —…"/>
          <p:cNvSpPr txBox="1"/>
          <p:nvPr/>
        </p:nvSpPr>
        <p:spPr>
          <a:xfrm>
            <a:off x="5898785" y="2868480"/>
            <a:ext cx="6843693" cy="63500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
                <a:srgbClr val="A29A85"/>
              </a:buClr>
              <a:buSzPct val="67000"/>
              <a:buBlip>
                <a:blip r:embed="rId6"/>
              </a:buBlip>
              <a:defRPr sz="4100">
                <a:solidFill>
                  <a:srgbClr val="000000"/>
                </a:solidFill>
              </a:defRPr>
            </a:pPr>
            <a:r>
              <a:t>Some things often said by an “</a:t>
            </a:r>
            <a:r>
              <a:rPr i="1"/>
              <a:t>I Did It My Way</a:t>
            </a:r>
            <a:r>
              <a:t>” fool — </a:t>
            </a:r>
          </a:p>
          <a:p>
            <a:pPr lvl="1" marL="1104900" indent="-685800" algn="l">
              <a:spcBef>
                <a:spcPts val="1500"/>
              </a:spcBef>
              <a:buClr>
                <a:srgbClr val="A29A85"/>
              </a:buClr>
              <a:buSzPct val="67000"/>
              <a:buBlip>
                <a:blip r:embed="rId6"/>
              </a:buBlip>
              <a:defRPr i="1" sz="3900">
                <a:solidFill>
                  <a:srgbClr val="000000"/>
                </a:solidFill>
              </a:defRPr>
            </a:pPr>
            <a:r>
              <a:t>“God didn’t say I couldn’t …”</a:t>
            </a:r>
          </a:p>
          <a:p>
            <a:pPr lvl="1" marL="1104900" indent="-685800" algn="l">
              <a:spcBef>
                <a:spcPts val="1500"/>
              </a:spcBef>
              <a:buClr>
                <a:srgbClr val="A29A85"/>
              </a:buClr>
              <a:buSzPct val="67000"/>
              <a:buBlip>
                <a:blip r:embed="rId6"/>
              </a:buBlip>
              <a:defRPr i="1" sz="3900">
                <a:solidFill>
                  <a:srgbClr val="000000"/>
                </a:solidFill>
              </a:defRPr>
            </a:pPr>
            <a:r>
              <a:t>“As long as I am sincere …”</a:t>
            </a:r>
          </a:p>
          <a:p>
            <a:pPr lvl="1" marL="1104900" indent="-685800" algn="l">
              <a:spcBef>
                <a:spcPts val="1500"/>
              </a:spcBef>
              <a:buClr>
                <a:srgbClr val="A29A85"/>
              </a:buClr>
              <a:buSzPct val="67000"/>
              <a:buBlip>
                <a:blip r:embed="rId6"/>
              </a:buBlip>
              <a:defRPr i="1" sz="3900">
                <a:solidFill>
                  <a:srgbClr val="000000"/>
                </a:solidFill>
              </a:defRPr>
            </a:pPr>
            <a:r>
              <a:t>“Who are you to judge me? …”</a:t>
            </a:r>
          </a:p>
          <a:p>
            <a:pPr lvl="1" marL="1104900" indent="-685800" algn="l">
              <a:spcBef>
                <a:spcPts val="1500"/>
              </a:spcBef>
              <a:buClr>
                <a:srgbClr val="A29A85"/>
              </a:buClr>
              <a:buSzPct val="67000"/>
              <a:buBlip>
                <a:blip r:embed="rId6"/>
              </a:buBlip>
              <a:defRPr i="1" sz="3900">
                <a:solidFill>
                  <a:srgbClr val="000000"/>
                </a:solidFill>
              </a:defRPr>
            </a:pPr>
            <a:r>
              <a:t>“Well, you sin too! …”</a:t>
            </a:r>
          </a:p>
          <a:p>
            <a:pPr lvl="1" marL="1104900" indent="-685800" algn="l">
              <a:spcBef>
                <a:spcPts val="1500"/>
              </a:spcBef>
              <a:buClr>
                <a:srgbClr val="A29A85"/>
              </a:buClr>
              <a:buSzPct val="67000"/>
              <a:buBlip>
                <a:blip r:embed="rId6"/>
              </a:buBlip>
              <a:defRPr i="1" sz="3900">
                <a:solidFill>
                  <a:srgbClr val="000000"/>
                </a:solidFill>
              </a:defRPr>
            </a:pPr>
            <a:r>
              <a:t>“This is just WHO I am …”</a:t>
            </a:r>
          </a:p>
          <a:p>
            <a:pPr lvl="1" marL="1104900" indent="-685800" algn="l">
              <a:spcBef>
                <a:spcPts val="1500"/>
              </a:spcBef>
              <a:buClr>
                <a:srgbClr val="A29A85"/>
              </a:buClr>
              <a:buSzPct val="67000"/>
              <a:buBlip>
                <a:blip r:embed="rId6"/>
              </a:buBlip>
              <a:defRPr i="1" sz="3900">
                <a:solidFill>
                  <a:srgbClr val="000000"/>
                </a:solidFill>
              </a:defRPr>
            </a:pPr>
            <a:r>
              <a:t>“Doesn’t God want me to be happy? …”</a:t>
            </a:r>
          </a:p>
        </p:txBody>
      </p:sp>
      <p:sp>
        <p:nvSpPr>
          <p:cNvPr id="277" name="Luke 9:23 (NKJV)…"/>
          <p:cNvSpPr txBox="1"/>
          <p:nvPr/>
        </p:nvSpPr>
        <p:spPr>
          <a:xfrm>
            <a:off x="253983" y="6768003"/>
            <a:ext cx="5804012" cy="2806701"/>
          </a:xfrm>
          <a:prstGeom prst="rect">
            <a:avLst/>
          </a:prstGeom>
          <a:solidFill>
            <a:srgbClr val="DCDDE0"/>
          </a:solidFill>
          <a:ln w="38100">
            <a:solidFill>
              <a:srgbClr val="5F5857"/>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2900">
                <a:solidFill>
                  <a:srgbClr val="000000"/>
                </a:solidFill>
                <a:latin typeface="Century Gothic"/>
                <a:ea typeface="Century Gothic"/>
                <a:cs typeface="Century Gothic"/>
                <a:sym typeface="Century Gothic"/>
              </a:defRPr>
            </a:pPr>
            <a:r>
              <a:t>Luke 9:23 (NKJV)</a:t>
            </a:r>
          </a:p>
          <a:p>
            <a:pPr defTabSz="457200">
              <a:defRPr sz="2900">
                <a:solidFill>
                  <a:srgbClr val="000000"/>
                </a:solidFill>
                <a:latin typeface="Century Gothic"/>
                <a:ea typeface="Century Gothic"/>
                <a:cs typeface="Century Gothic"/>
                <a:sym typeface="Century Gothic"/>
              </a:defRPr>
            </a:pPr>
            <a:r>
              <a:rPr baseline="31999"/>
              <a:t>23</a:t>
            </a:r>
            <a:r>
              <a:t> Then He said to </a:t>
            </a:r>
            <a:r>
              <a:rPr i="1"/>
              <a:t>them</a:t>
            </a:r>
            <a:r>
              <a:t> all, “If anyone desires to come after Me, let him deny himself, and take up his cross daily, and follow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6">
                                            <p:bg/>
                                          </p:spTgt>
                                        </p:tgtEl>
                                        <p:attrNameLst>
                                          <p:attrName>style.visibility</p:attrName>
                                        </p:attrNameLst>
                                      </p:cBhvr>
                                      <p:to>
                                        <p:strVal val="visible"/>
                                      </p:to>
                                    </p:set>
                                    <p:animEffect filter="fade" transition="in">
                                      <p:cBhvr>
                                        <p:cTn id="7" dur="1500"/>
                                        <p:tgtEl>
                                          <p:spTgt spid="27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6">
                                            <p:txEl>
                                              <p:pRg st="0" end="0"/>
                                            </p:txEl>
                                          </p:spTgt>
                                        </p:tgtEl>
                                        <p:attrNameLst>
                                          <p:attrName>style.visibility</p:attrName>
                                        </p:attrNameLst>
                                      </p:cBhvr>
                                      <p:to>
                                        <p:strVal val="visible"/>
                                      </p:to>
                                    </p:set>
                                    <p:animEffect filter="fade" transition="in">
                                      <p:cBhvr>
                                        <p:cTn id="10" dur="1500"/>
                                        <p:tgtEl>
                                          <p:spTgt spid="2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6">
                                            <p:txEl>
                                              <p:pRg st="1" end="1"/>
                                            </p:txEl>
                                          </p:spTgt>
                                        </p:tgtEl>
                                        <p:attrNameLst>
                                          <p:attrName>style.visibility</p:attrName>
                                        </p:attrNameLst>
                                      </p:cBhvr>
                                      <p:to>
                                        <p:strVal val="visible"/>
                                      </p:to>
                                    </p:set>
                                    <p:animEffect filter="fade" transition="in">
                                      <p:cBhvr>
                                        <p:cTn id="15" dur="1500"/>
                                        <p:tgtEl>
                                          <p:spTgt spid="2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6">
                                            <p:txEl>
                                              <p:pRg st="2" end="2"/>
                                            </p:txEl>
                                          </p:spTgt>
                                        </p:tgtEl>
                                        <p:attrNameLst>
                                          <p:attrName>style.visibility</p:attrName>
                                        </p:attrNameLst>
                                      </p:cBhvr>
                                      <p:to>
                                        <p:strVal val="visible"/>
                                      </p:to>
                                    </p:set>
                                    <p:animEffect filter="fade" transition="in">
                                      <p:cBhvr>
                                        <p:cTn id="20" dur="1500"/>
                                        <p:tgtEl>
                                          <p:spTgt spid="27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76">
                                            <p:txEl>
                                              <p:pRg st="3" end="3"/>
                                            </p:txEl>
                                          </p:spTgt>
                                        </p:tgtEl>
                                        <p:attrNameLst>
                                          <p:attrName>style.visibility</p:attrName>
                                        </p:attrNameLst>
                                      </p:cBhvr>
                                      <p:to>
                                        <p:strVal val="visible"/>
                                      </p:to>
                                    </p:set>
                                    <p:animEffect filter="fade" transition="in">
                                      <p:cBhvr>
                                        <p:cTn id="25" dur="1500"/>
                                        <p:tgtEl>
                                          <p:spTgt spid="27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76">
                                            <p:txEl>
                                              <p:pRg st="4" end="4"/>
                                            </p:txEl>
                                          </p:spTgt>
                                        </p:tgtEl>
                                        <p:attrNameLst>
                                          <p:attrName>style.visibility</p:attrName>
                                        </p:attrNameLst>
                                      </p:cBhvr>
                                      <p:to>
                                        <p:strVal val="visible"/>
                                      </p:to>
                                    </p:set>
                                    <p:animEffect filter="fade" transition="in">
                                      <p:cBhvr>
                                        <p:cTn id="30" dur="1500"/>
                                        <p:tgtEl>
                                          <p:spTgt spid="27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76">
                                            <p:txEl>
                                              <p:pRg st="5" end="5"/>
                                            </p:txEl>
                                          </p:spTgt>
                                        </p:tgtEl>
                                        <p:attrNameLst>
                                          <p:attrName>style.visibility</p:attrName>
                                        </p:attrNameLst>
                                      </p:cBhvr>
                                      <p:to>
                                        <p:strVal val="visible"/>
                                      </p:to>
                                    </p:set>
                                    <p:animEffect filter="fade" transition="in">
                                      <p:cBhvr>
                                        <p:cTn id="35" dur="1500"/>
                                        <p:tgtEl>
                                          <p:spTgt spid="27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76">
                                            <p:txEl>
                                              <p:pRg st="6" end="6"/>
                                            </p:txEl>
                                          </p:spTgt>
                                        </p:tgtEl>
                                        <p:attrNameLst>
                                          <p:attrName>style.visibility</p:attrName>
                                        </p:attrNameLst>
                                      </p:cBhvr>
                                      <p:to>
                                        <p:strVal val="visible"/>
                                      </p:to>
                                    </p:set>
                                    <p:animEffect filter="fade" transition="in">
                                      <p:cBhvr>
                                        <p:cTn id="40" dur="1500"/>
                                        <p:tgtEl>
                                          <p:spTgt spid="27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84" name="Group"/>
          <p:cNvGrpSpPr/>
          <p:nvPr/>
        </p:nvGrpSpPr>
        <p:grpSpPr>
          <a:xfrm rot="21120000">
            <a:off x="2810911" y="174209"/>
            <a:ext cx="1769977" cy="1152094"/>
            <a:chOff x="0" y="0"/>
            <a:chExt cx="1769975" cy="1152092"/>
          </a:xfrm>
        </p:grpSpPr>
        <p:sp>
          <p:nvSpPr>
            <p:cNvPr id="282"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83"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287" name="The ‘Follow The Crowd’ Fool"/>
          <p:cNvGrpSpPr/>
          <p:nvPr/>
        </p:nvGrpSpPr>
        <p:grpSpPr>
          <a:xfrm>
            <a:off x="299097" y="1575165"/>
            <a:ext cx="12406606" cy="1162013"/>
            <a:chOff x="0" y="0"/>
            <a:chExt cx="12406605" cy="1162012"/>
          </a:xfrm>
        </p:grpSpPr>
        <p:sp>
          <p:nvSpPr>
            <p:cNvPr id="286" name="The ‘Follow The Crow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‘Follow The Crowd’ Fool</a:t>
              </a:r>
            </a:p>
          </p:txBody>
        </p:sp>
        <p:pic>
          <p:nvPicPr>
            <p:cNvPr id="285" name="The ‘Follow The Crowd’ Fool" descr="The ‘Follow The Crowd’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288" name="Image" descr="Image"/>
          <p:cNvPicPr>
            <a:picLocks noChangeAspect="0"/>
          </p:cNvPicPr>
          <p:nvPr/>
        </p:nvPicPr>
        <p:blipFill>
          <a:blip r:embed="rId5">
            <a:extLst/>
          </a:blip>
          <a:stretch>
            <a:fillRect/>
          </a:stretch>
        </p:blipFill>
        <p:spPr>
          <a:xfrm>
            <a:off x="239737" y="2752841"/>
            <a:ext cx="4734012" cy="6915114"/>
          </a:xfrm>
          <a:prstGeom prst="rect">
            <a:avLst/>
          </a:prstGeom>
          <a:effectLst>
            <a:outerShdw sx="100000" sy="100000" kx="0" ky="0" algn="b" rotWithShape="0" blurRad="190500" dist="139727" dir="2006625">
              <a:srgbClr val="000000">
                <a:alpha val="29649"/>
              </a:srgbClr>
            </a:outerShdw>
          </a:effectLst>
        </p:spPr>
      </p:pic>
      <p:sp>
        <p:nvSpPr>
          <p:cNvPr id="289" name="Proverbs 13:20 (NKJV)…"/>
          <p:cNvSpPr txBox="1"/>
          <p:nvPr/>
        </p:nvSpPr>
        <p:spPr>
          <a:xfrm>
            <a:off x="5161064" y="3496247"/>
            <a:ext cx="7472830" cy="51308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500">
                <a:solidFill>
                  <a:srgbClr val="000000"/>
                </a:solidFill>
                <a:latin typeface="Hoefler Text"/>
                <a:ea typeface="Hoefler Text"/>
                <a:cs typeface="Hoefler Text"/>
                <a:sym typeface="Hoefler Text"/>
              </a:defRPr>
            </a:pPr>
            <a:r>
              <a:t>Proverbs 13:20 (NKJV)</a:t>
            </a:r>
          </a:p>
          <a:p>
            <a:pPr defTabSz="457200">
              <a:defRPr sz="5500">
                <a:solidFill>
                  <a:srgbClr val="000000"/>
                </a:solidFill>
                <a:latin typeface="Hoefler Text"/>
                <a:ea typeface="Hoefler Text"/>
                <a:cs typeface="Hoefler Text"/>
                <a:sym typeface="Hoefler Text"/>
              </a:defRPr>
            </a:pPr>
            <a:r>
              <a:rPr baseline="31999"/>
              <a:t>20</a:t>
            </a:r>
            <a:r>
              <a:t> He who walks with wise </a:t>
            </a:r>
            <a:r>
              <a:rPr i="1"/>
              <a:t>men</a:t>
            </a:r>
            <a:r>
              <a:t> will be wise, But the companion of fools will be destroyed.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96" name="Group"/>
          <p:cNvGrpSpPr/>
          <p:nvPr/>
        </p:nvGrpSpPr>
        <p:grpSpPr>
          <a:xfrm rot="21120000">
            <a:off x="2810911" y="174209"/>
            <a:ext cx="1769977" cy="1152094"/>
            <a:chOff x="0" y="0"/>
            <a:chExt cx="1769975" cy="1152092"/>
          </a:xfrm>
        </p:grpSpPr>
        <p:sp>
          <p:nvSpPr>
            <p:cNvPr id="294"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95"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299" name="The ‘Follow The Crowd’ Fool"/>
          <p:cNvGrpSpPr/>
          <p:nvPr/>
        </p:nvGrpSpPr>
        <p:grpSpPr>
          <a:xfrm>
            <a:off x="299097" y="1575165"/>
            <a:ext cx="12406606" cy="1162013"/>
            <a:chOff x="0" y="0"/>
            <a:chExt cx="12406605" cy="1162012"/>
          </a:xfrm>
        </p:grpSpPr>
        <p:sp>
          <p:nvSpPr>
            <p:cNvPr id="298" name="The ‘Follow The Crow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‘Follow The Crowd’ Fool</a:t>
              </a:r>
            </a:p>
          </p:txBody>
        </p:sp>
        <p:pic>
          <p:nvPicPr>
            <p:cNvPr id="297" name="The ‘Follow The Crowd’ Fool" descr="The ‘Follow The Crowd’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300" name="Image" descr="Image"/>
          <p:cNvPicPr>
            <a:picLocks noChangeAspect="0"/>
          </p:cNvPicPr>
          <p:nvPr/>
        </p:nvPicPr>
        <p:blipFill>
          <a:blip r:embed="rId5">
            <a:extLst/>
          </a:blip>
          <a:stretch>
            <a:fillRect/>
          </a:stretch>
        </p:blipFill>
        <p:spPr>
          <a:xfrm>
            <a:off x="239737" y="2752841"/>
            <a:ext cx="4734012" cy="6915114"/>
          </a:xfrm>
          <a:prstGeom prst="rect">
            <a:avLst/>
          </a:prstGeom>
          <a:effectLst>
            <a:outerShdw sx="100000" sy="100000" kx="0" ky="0" algn="b" rotWithShape="0" blurRad="190500" dist="139727" dir="2006625">
              <a:srgbClr val="000000">
                <a:alpha val="29649"/>
              </a:srgbClr>
            </a:outerShdw>
          </a:effectLst>
        </p:spPr>
      </p:pic>
      <p:sp>
        <p:nvSpPr>
          <p:cNvPr id="301" name="Exodus 23:2 (NKJV)…"/>
          <p:cNvSpPr txBox="1"/>
          <p:nvPr/>
        </p:nvSpPr>
        <p:spPr>
          <a:xfrm>
            <a:off x="5161064" y="3077147"/>
            <a:ext cx="7472830" cy="59690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500">
                <a:solidFill>
                  <a:srgbClr val="000000"/>
                </a:solidFill>
                <a:latin typeface="Hoefler Text"/>
                <a:ea typeface="Hoefler Text"/>
                <a:cs typeface="Hoefler Text"/>
                <a:sym typeface="Hoefler Text"/>
              </a:defRPr>
            </a:pPr>
            <a:r>
              <a:t>Exodus 23:2 (NKJV)</a:t>
            </a:r>
          </a:p>
          <a:p>
            <a:pPr defTabSz="457200">
              <a:defRPr sz="5500">
                <a:solidFill>
                  <a:srgbClr val="000000"/>
                </a:solidFill>
                <a:latin typeface="Hoefler Text"/>
                <a:ea typeface="Hoefler Text"/>
                <a:cs typeface="Hoefler Text"/>
                <a:sym typeface="Hoefler Text"/>
              </a:defRPr>
            </a:pPr>
            <a:r>
              <a:rPr baseline="31999"/>
              <a:t>2</a:t>
            </a:r>
            <a:r>
              <a:t> You shall not follow a crowd to do evil; nor shall you testify in a dispute so as to turn aside after many to pervert </a:t>
            </a:r>
            <a:r>
              <a:rPr i="1"/>
              <a:t>justice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308" name="Group"/>
          <p:cNvGrpSpPr/>
          <p:nvPr/>
        </p:nvGrpSpPr>
        <p:grpSpPr>
          <a:xfrm rot="21120000">
            <a:off x="2810911" y="174209"/>
            <a:ext cx="1769977" cy="1152094"/>
            <a:chOff x="0" y="0"/>
            <a:chExt cx="1769975" cy="1152092"/>
          </a:xfrm>
        </p:grpSpPr>
        <p:sp>
          <p:nvSpPr>
            <p:cNvPr id="306"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307"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311" name="The ‘Follow The Crowd’ Fool"/>
          <p:cNvGrpSpPr/>
          <p:nvPr/>
        </p:nvGrpSpPr>
        <p:grpSpPr>
          <a:xfrm>
            <a:off x="299097" y="1575165"/>
            <a:ext cx="12406606" cy="1162013"/>
            <a:chOff x="0" y="0"/>
            <a:chExt cx="12406605" cy="1162012"/>
          </a:xfrm>
        </p:grpSpPr>
        <p:sp>
          <p:nvSpPr>
            <p:cNvPr id="310" name="The ‘Follow The Crow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‘Follow The Crowd’ Fool</a:t>
              </a:r>
            </a:p>
          </p:txBody>
        </p:sp>
        <p:pic>
          <p:nvPicPr>
            <p:cNvPr id="309" name="The ‘Follow The Crowd’ Fool" descr="The ‘Follow The Crowd’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312" name="Image" descr="Image"/>
          <p:cNvPicPr>
            <a:picLocks noChangeAspect="0"/>
          </p:cNvPicPr>
          <p:nvPr/>
        </p:nvPicPr>
        <p:blipFill>
          <a:blip r:embed="rId5">
            <a:extLst/>
          </a:blip>
          <a:stretch>
            <a:fillRect/>
          </a:stretch>
        </p:blipFill>
        <p:spPr>
          <a:xfrm>
            <a:off x="239737" y="2752841"/>
            <a:ext cx="4734012" cy="6915114"/>
          </a:xfrm>
          <a:prstGeom prst="rect">
            <a:avLst/>
          </a:prstGeom>
          <a:effectLst>
            <a:outerShdw sx="100000" sy="100000" kx="0" ky="0" algn="b" rotWithShape="0" blurRad="190500" dist="139727" dir="2006625">
              <a:srgbClr val="000000">
                <a:alpha val="29649"/>
              </a:srgbClr>
            </a:outerShdw>
          </a:effectLst>
        </p:spPr>
      </p:pic>
      <p:sp>
        <p:nvSpPr>
          <p:cNvPr id="313" name="1 John 5:19 (NKJV)…"/>
          <p:cNvSpPr txBox="1"/>
          <p:nvPr/>
        </p:nvSpPr>
        <p:spPr>
          <a:xfrm>
            <a:off x="5161064" y="3915347"/>
            <a:ext cx="7472830" cy="42926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500">
                <a:solidFill>
                  <a:srgbClr val="000000"/>
                </a:solidFill>
                <a:latin typeface="Hoefler Text"/>
                <a:ea typeface="Hoefler Text"/>
                <a:cs typeface="Hoefler Text"/>
                <a:sym typeface="Hoefler Text"/>
              </a:defRPr>
            </a:pPr>
            <a:r>
              <a:t>1 John 5:19 (NKJV)</a:t>
            </a:r>
          </a:p>
          <a:p>
            <a:pPr defTabSz="457200">
              <a:defRPr sz="5500">
                <a:solidFill>
                  <a:srgbClr val="000000"/>
                </a:solidFill>
                <a:latin typeface="Hoefler Text"/>
                <a:ea typeface="Hoefler Text"/>
                <a:cs typeface="Hoefler Text"/>
                <a:sym typeface="Hoefler Text"/>
              </a:defRPr>
            </a:pPr>
            <a:r>
              <a:rPr baseline="31999"/>
              <a:t>19</a:t>
            </a:r>
            <a:r>
              <a:t> We know that we are of God, and the whole world lies </a:t>
            </a:r>
            <a:r>
              <a:rPr i="1"/>
              <a:t>under the sway of</a:t>
            </a:r>
            <a:r>
              <a:t> the wicked one.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320" name="Group"/>
          <p:cNvGrpSpPr/>
          <p:nvPr/>
        </p:nvGrpSpPr>
        <p:grpSpPr>
          <a:xfrm rot="21120000">
            <a:off x="2810911" y="174209"/>
            <a:ext cx="1769977" cy="1152094"/>
            <a:chOff x="0" y="0"/>
            <a:chExt cx="1769975" cy="1152092"/>
          </a:xfrm>
        </p:grpSpPr>
        <p:sp>
          <p:nvSpPr>
            <p:cNvPr id="318"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319"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323" name="The ‘Follow The Crowd’ Fool"/>
          <p:cNvGrpSpPr/>
          <p:nvPr/>
        </p:nvGrpSpPr>
        <p:grpSpPr>
          <a:xfrm>
            <a:off x="299097" y="1575165"/>
            <a:ext cx="12406606" cy="1162013"/>
            <a:chOff x="0" y="0"/>
            <a:chExt cx="12406605" cy="1162012"/>
          </a:xfrm>
        </p:grpSpPr>
        <p:sp>
          <p:nvSpPr>
            <p:cNvPr id="322" name="The ‘Follow The Crow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‘Follow The Crowd’ Fool</a:t>
              </a:r>
            </a:p>
          </p:txBody>
        </p:sp>
        <p:pic>
          <p:nvPicPr>
            <p:cNvPr id="321" name="The ‘Follow The Crowd’ Fool" descr="The ‘Follow The Crowd’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324" name="Image" descr="Image"/>
          <p:cNvPicPr>
            <a:picLocks noChangeAspect="0"/>
          </p:cNvPicPr>
          <p:nvPr/>
        </p:nvPicPr>
        <p:blipFill>
          <a:blip r:embed="rId5">
            <a:extLst/>
          </a:blip>
          <a:stretch>
            <a:fillRect/>
          </a:stretch>
        </p:blipFill>
        <p:spPr>
          <a:xfrm>
            <a:off x="239737" y="2752841"/>
            <a:ext cx="4734012" cy="6915114"/>
          </a:xfrm>
          <a:prstGeom prst="rect">
            <a:avLst/>
          </a:prstGeom>
          <a:effectLst>
            <a:outerShdw sx="100000" sy="100000" kx="0" ky="0" algn="b" rotWithShape="0" blurRad="190500" dist="139727" dir="2006625">
              <a:srgbClr val="000000">
                <a:alpha val="29649"/>
              </a:srgbClr>
            </a:outerShdw>
          </a:effectLst>
        </p:spPr>
      </p:pic>
      <p:sp>
        <p:nvSpPr>
          <p:cNvPr id="325" name="1 Corinthians 15:33 (NKJV)…"/>
          <p:cNvSpPr txBox="1"/>
          <p:nvPr/>
        </p:nvSpPr>
        <p:spPr>
          <a:xfrm>
            <a:off x="5161064" y="3915347"/>
            <a:ext cx="7472830" cy="42926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500">
                <a:solidFill>
                  <a:srgbClr val="000000"/>
                </a:solidFill>
                <a:latin typeface="Hoefler Text"/>
                <a:ea typeface="Hoefler Text"/>
                <a:cs typeface="Hoefler Text"/>
                <a:sym typeface="Hoefler Text"/>
              </a:defRPr>
            </a:pPr>
            <a:r>
              <a:t>1 Corinthians 15:33 (NKJV)</a:t>
            </a:r>
          </a:p>
          <a:p>
            <a:pPr defTabSz="457200">
              <a:defRPr sz="5500">
                <a:solidFill>
                  <a:srgbClr val="000000"/>
                </a:solidFill>
                <a:latin typeface="Hoefler Text"/>
                <a:ea typeface="Hoefler Text"/>
                <a:cs typeface="Hoefler Text"/>
                <a:sym typeface="Hoefler Text"/>
              </a:defRPr>
            </a:pPr>
            <a:r>
              <a:rPr baseline="31999"/>
              <a:t>33</a:t>
            </a:r>
            <a:r>
              <a:t> Do not be deceived: “Evil company corrupts good habits.”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332" name="Group"/>
          <p:cNvGrpSpPr/>
          <p:nvPr/>
        </p:nvGrpSpPr>
        <p:grpSpPr>
          <a:xfrm rot="21120000">
            <a:off x="2810911" y="174209"/>
            <a:ext cx="1769977" cy="1152094"/>
            <a:chOff x="0" y="0"/>
            <a:chExt cx="1769975" cy="1152092"/>
          </a:xfrm>
        </p:grpSpPr>
        <p:sp>
          <p:nvSpPr>
            <p:cNvPr id="330"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331"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335" name="The ‘Follow The Crowd’ Fool"/>
          <p:cNvGrpSpPr/>
          <p:nvPr/>
        </p:nvGrpSpPr>
        <p:grpSpPr>
          <a:xfrm>
            <a:off x="299097" y="1575165"/>
            <a:ext cx="12406606" cy="1162013"/>
            <a:chOff x="0" y="0"/>
            <a:chExt cx="12406605" cy="1162012"/>
          </a:xfrm>
        </p:grpSpPr>
        <p:sp>
          <p:nvSpPr>
            <p:cNvPr id="334" name="The ‘Follow The Crow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‘Follow The Crowd’ Fool</a:t>
              </a:r>
            </a:p>
          </p:txBody>
        </p:sp>
        <p:pic>
          <p:nvPicPr>
            <p:cNvPr id="333" name="The ‘Follow The Crowd’ Fool" descr="The ‘Follow The Crowd’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336" name="Image" descr="Image"/>
          <p:cNvPicPr>
            <a:picLocks noChangeAspect="0"/>
          </p:cNvPicPr>
          <p:nvPr/>
        </p:nvPicPr>
        <p:blipFill>
          <a:blip r:embed="rId5">
            <a:extLst/>
          </a:blip>
          <a:stretch>
            <a:fillRect/>
          </a:stretch>
        </p:blipFill>
        <p:spPr>
          <a:xfrm>
            <a:off x="239737" y="2752841"/>
            <a:ext cx="4734012" cy="6915114"/>
          </a:xfrm>
          <a:prstGeom prst="rect">
            <a:avLst/>
          </a:prstGeom>
          <a:effectLst>
            <a:outerShdw sx="100000" sy="100000" kx="0" ky="0" algn="b" rotWithShape="0" blurRad="190500" dist="139727" dir="2006625">
              <a:srgbClr val="000000">
                <a:alpha val="29649"/>
              </a:srgbClr>
            </a:outerShdw>
          </a:effectLst>
        </p:spPr>
      </p:pic>
      <p:sp>
        <p:nvSpPr>
          <p:cNvPr id="337" name="The Israelites wanted a king so they would be like the nations around them — 1 Sam. 8:5…"/>
          <p:cNvSpPr txBox="1"/>
          <p:nvPr/>
        </p:nvSpPr>
        <p:spPr>
          <a:xfrm>
            <a:off x="5190693" y="2868480"/>
            <a:ext cx="7551785" cy="66421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
                <a:srgbClr val="A29A85"/>
              </a:buClr>
              <a:buSzPct val="67000"/>
              <a:buBlip>
                <a:blip r:embed="rId6"/>
              </a:buBlip>
              <a:defRPr sz="4100">
                <a:solidFill>
                  <a:srgbClr val="000000"/>
                </a:solidFill>
              </a:defRPr>
            </a:pPr>
            <a:r>
              <a:t>The Israelites wanted a king so they would be like the nations around them — 1 Sam. 8:5</a:t>
            </a:r>
          </a:p>
          <a:p>
            <a:pPr marL="685799" indent="-685799" algn="l">
              <a:spcBef>
                <a:spcPts val="1500"/>
              </a:spcBef>
              <a:buClr>
                <a:srgbClr val="A29A85"/>
              </a:buClr>
              <a:buSzPct val="67000"/>
              <a:buBlip>
                <a:blip r:embed="rId6"/>
              </a:buBlip>
              <a:defRPr sz="4100">
                <a:solidFill>
                  <a:srgbClr val="000000"/>
                </a:solidFill>
              </a:defRPr>
            </a:pPr>
            <a:r>
              <a:t>Solomon turned away from the Lord — 1 Kings 11:4</a:t>
            </a:r>
          </a:p>
          <a:p>
            <a:pPr marL="685799" indent="-685799" algn="l">
              <a:spcBef>
                <a:spcPts val="1500"/>
              </a:spcBef>
              <a:buClr>
                <a:srgbClr val="A29A85"/>
              </a:buClr>
              <a:buSzPct val="67000"/>
              <a:buBlip>
                <a:blip r:embed="rId6"/>
              </a:buBlip>
              <a:defRPr sz="4100">
                <a:solidFill>
                  <a:srgbClr val="000000"/>
                </a:solidFill>
              </a:defRPr>
            </a:pPr>
            <a:r>
              <a:t>Peter denied Jesus because of peer pressure — Luke 22:54-62</a:t>
            </a:r>
          </a:p>
          <a:p>
            <a:pPr marL="685799" indent="-685799" algn="l">
              <a:spcBef>
                <a:spcPts val="1500"/>
              </a:spcBef>
              <a:buClr>
                <a:srgbClr val="A29A85"/>
              </a:buClr>
              <a:buSzPct val="67000"/>
              <a:buBlip>
                <a:blip r:embed="rId6"/>
              </a:buBlip>
              <a:defRPr sz="4100">
                <a:solidFill>
                  <a:srgbClr val="000000"/>
                </a:solidFill>
              </a:defRPr>
            </a:pPr>
            <a:r>
              <a:t>Peter, and others played the hypocrite because of peer pressure — Gal. 2:11-14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7">
                                            <p:bg/>
                                          </p:spTgt>
                                        </p:tgtEl>
                                        <p:attrNameLst>
                                          <p:attrName>style.visibility</p:attrName>
                                        </p:attrNameLst>
                                      </p:cBhvr>
                                      <p:to>
                                        <p:strVal val="visible"/>
                                      </p:to>
                                    </p:set>
                                    <p:animEffect filter="fade" transition="in">
                                      <p:cBhvr>
                                        <p:cTn id="7" dur="1500"/>
                                        <p:tgtEl>
                                          <p:spTgt spid="33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7">
                                            <p:txEl>
                                              <p:pRg st="0" end="0"/>
                                            </p:txEl>
                                          </p:spTgt>
                                        </p:tgtEl>
                                        <p:attrNameLst>
                                          <p:attrName>style.visibility</p:attrName>
                                        </p:attrNameLst>
                                      </p:cBhvr>
                                      <p:to>
                                        <p:strVal val="visible"/>
                                      </p:to>
                                    </p:set>
                                    <p:animEffect filter="fade" transition="in">
                                      <p:cBhvr>
                                        <p:cTn id="10" dur="1500"/>
                                        <p:tgtEl>
                                          <p:spTgt spid="3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7">
                                            <p:txEl>
                                              <p:pRg st="1" end="1"/>
                                            </p:txEl>
                                          </p:spTgt>
                                        </p:tgtEl>
                                        <p:attrNameLst>
                                          <p:attrName>style.visibility</p:attrName>
                                        </p:attrNameLst>
                                      </p:cBhvr>
                                      <p:to>
                                        <p:strVal val="visible"/>
                                      </p:to>
                                    </p:set>
                                    <p:animEffect filter="fade" transition="in">
                                      <p:cBhvr>
                                        <p:cTn id="15" dur="1500"/>
                                        <p:tgtEl>
                                          <p:spTgt spid="3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37">
                                            <p:txEl>
                                              <p:pRg st="2" end="2"/>
                                            </p:txEl>
                                          </p:spTgt>
                                        </p:tgtEl>
                                        <p:attrNameLst>
                                          <p:attrName>style.visibility</p:attrName>
                                        </p:attrNameLst>
                                      </p:cBhvr>
                                      <p:to>
                                        <p:strVal val="visible"/>
                                      </p:to>
                                    </p:set>
                                    <p:animEffect filter="fade" transition="in">
                                      <p:cBhvr>
                                        <p:cTn id="20" dur="1500"/>
                                        <p:tgtEl>
                                          <p:spTgt spid="33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37">
                                            <p:txEl>
                                              <p:pRg st="3" end="3"/>
                                            </p:txEl>
                                          </p:spTgt>
                                        </p:tgtEl>
                                        <p:attrNameLst>
                                          <p:attrName>style.visibility</p:attrName>
                                        </p:attrNameLst>
                                      </p:cBhvr>
                                      <p:to>
                                        <p:strVal val="visible"/>
                                      </p:to>
                                    </p:set>
                                    <p:animEffect filter="fade" transition="in">
                                      <p:cBhvr>
                                        <p:cTn id="25" dur="1500"/>
                                        <p:tgtEl>
                                          <p:spTgt spid="33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344" name="Group"/>
          <p:cNvGrpSpPr/>
          <p:nvPr/>
        </p:nvGrpSpPr>
        <p:grpSpPr>
          <a:xfrm rot="21120000">
            <a:off x="2810911" y="174209"/>
            <a:ext cx="1769977" cy="1152094"/>
            <a:chOff x="0" y="0"/>
            <a:chExt cx="1769975" cy="1152092"/>
          </a:xfrm>
        </p:grpSpPr>
        <p:sp>
          <p:nvSpPr>
            <p:cNvPr id="342"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343"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347" name="The ‘Follow The Crowd’ Fool"/>
          <p:cNvGrpSpPr/>
          <p:nvPr/>
        </p:nvGrpSpPr>
        <p:grpSpPr>
          <a:xfrm>
            <a:off x="299097" y="1575165"/>
            <a:ext cx="12406606" cy="1162013"/>
            <a:chOff x="0" y="0"/>
            <a:chExt cx="12406605" cy="1162012"/>
          </a:xfrm>
        </p:grpSpPr>
        <p:sp>
          <p:nvSpPr>
            <p:cNvPr id="346" name="The ‘Follow The Crow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‘Follow The Crowd’ Fool</a:t>
              </a:r>
            </a:p>
          </p:txBody>
        </p:sp>
        <p:pic>
          <p:nvPicPr>
            <p:cNvPr id="345" name="The ‘Follow The Crowd’ Fool" descr="The ‘Follow The Crowd’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348" name="Image" descr="Image"/>
          <p:cNvPicPr>
            <a:picLocks noChangeAspect="0"/>
          </p:cNvPicPr>
          <p:nvPr/>
        </p:nvPicPr>
        <p:blipFill>
          <a:blip r:embed="rId5">
            <a:extLst/>
          </a:blip>
          <a:stretch>
            <a:fillRect/>
          </a:stretch>
        </p:blipFill>
        <p:spPr>
          <a:xfrm>
            <a:off x="239737" y="2752841"/>
            <a:ext cx="4734012" cy="6915114"/>
          </a:xfrm>
          <a:prstGeom prst="rect">
            <a:avLst/>
          </a:prstGeom>
          <a:effectLst>
            <a:outerShdw sx="100000" sy="100000" kx="0" ky="0" algn="b" rotWithShape="0" blurRad="190500" dist="139727" dir="2006625">
              <a:srgbClr val="000000">
                <a:alpha val="29649"/>
              </a:srgbClr>
            </a:outerShdw>
          </a:effectLst>
        </p:spPr>
      </p:pic>
      <p:sp>
        <p:nvSpPr>
          <p:cNvPr id="349" name="Matthew 7:13–14 (NKJV)…"/>
          <p:cNvSpPr txBox="1"/>
          <p:nvPr/>
        </p:nvSpPr>
        <p:spPr>
          <a:xfrm>
            <a:off x="5161064" y="3039047"/>
            <a:ext cx="7472830" cy="60452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500">
                <a:solidFill>
                  <a:srgbClr val="000000"/>
                </a:solidFill>
                <a:latin typeface="Hoefler Text"/>
                <a:ea typeface="Hoefler Text"/>
                <a:cs typeface="Hoefler Text"/>
                <a:sym typeface="Hoefler Text"/>
              </a:defRPr>
            </a:pPr>
            <a:r>
              <a:t>Matthew 7:13–14 (NKJV)</a:t>
            </a:r>
          </a:p>
          <a:p>
            <a:pPr defTabSz="457200">
              <a:defRPr sz="4000">
                <a:solidFill>
                  <a:srgbClr val="000000"/>
                </a:solidFill>
                <a:latin typeface="Hoefler Text"/>
                <a:ea typeface="Hoefler Text"/>
                <a:cs typeface="Hoefler Text"/>
                <a:sym typeface="Hoefler Text"/>
              </a:defRPr>
            </a:pPr>
            <a:r>
              <a:rPr baseline="31999"/>
              <a:t>13</a:t>
            </a:r>
            <a:r>
              <a:t> “Enter by the narrow gate; for wide </a:t>
            </a:r>
            <a:r>
              <a:rPr i="1"/>
              <a:t>is</a:t>
            </a:r>
            <a:r>
              <a:t> the gate and broad </a:t>
            </a:r>
            <a:r>
              <a:rPr i="1"/>
              <a:t>is</a:t>
            </a:r>
            <a:r>
              <a:t> the way that leads to destruction, and there are many who go in by it. </a:t>
            </a:r>
            <a:r>
              <a:rPr baseline="31999"/>
              <a:t>14</a:t>
            </a:r>
            <a:r>
              <a:t> Because narrow </a:t>
            </a:r>
            <a:r>
              <a:rPr i="1"/>
              <a:t>is</a:t>
            </a:r>
            <a:r>
              <a:t> the gate and difficult </a:t>
            </a:r>
            <a:r>
              <a:rPr i="1"/>
              <a:t>is</a:t>
            </a:r>
            <a:r>
              <a:t> the way which leads to life, and there are few who find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356" name="Group"/>
          <p:cNvGrpSpPr/>
          <p:nvPr/>
        </p:nvGrpSpPr>
        <p:grpSpPr>
          <a:xfrm rot="21120000">
            <a:off x="2810911" y="174209"/>
            <a:ext cx="1769977" cy="1152094"/>
            <a:chOff x="0" y="0"/>
            <a:chExt cx="1769975" cy="1152092"/>
          </a:xfrm>
        </p:grpSpPr>
        <p:sp>
          <p:nvSpPr>
            <p:cNvPr id="354"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355"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359" name="The Lazy Fool"/>
          <p:cNvGrpSpPr/>
          <p:nvPr/>
        </p:nvGrpSpPr>
        <p:grpSpPr>
          <a:xfrm>
            <a:off x="299097" y="1575165"/>
            <a:ext cx="12406606" cy="1162013"/>
            <a:chOff x="0" y="0"/>
            <a:chExt cx="12406605" cy="1162012"/>
          </a:xfrm>
        </p:grpSpPr>
        <p:sp>
          <p:nvSpPr>
            <p:cNvPr id="358" name="The Lazy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Lazy Fool</a:t>
              </a:r>
            </a:p>
          </p:txBody>
        </p:sp>
        <p:pic>
          <p:nvPicPr>
            <p:cNvPr id="357" name="The Lazy Fool" descr="The Lazy Fool"/>
            <p:cNvPicPr>
              <a:picLocks noChangeAspect="0"/>
            </p:cNvPicPr>
            <p:nvPr/>
          </p:nvPicPr>
          <p:blipFill>
            <a:blip r:embed="rId4">
              <a:extLst/>
            </a:blip>
            <a:stretch>
              <a:fillRect/>
            </a:stretch>
          </p:blipFill>
          <p:spPr>
            <a:xfrm>
              <a:off x="0" y="-1"/>
              <a:ext cx="12406606" cy="1162014"/>
            </a:xfrm>
            <a:prstGeom prst="rect">
              <a:avLst/>
            </a:prstGeom>
            <a:effectLst/>
          </p:spPr>
        </p:pic>
      </p:grpSp>
      <p:sp>
        <p:nvSpPr>
          <p:cNvPr id="360" name="Ecclesiastes 4:5 (NKJV)…"/>
          <p:cNvSpPr txBox="1"/>
          <p:nvPr/>
        </p:nvSpPr>
        <p:spPr>
          <a:xfrm>
            <a:off x="5824922" y="2979537"/>
            <a:ext cx="6510307" cy="28194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000">
                <a:solidFill>
                  <a:srgbClr val="000000"/>
                </a:solidFill>
                <a:latin typeface="Hoefler Text"/>
                <a:ea typeface="Hoefler Text"/>
                <a:cs typeface="Hoefler Text"/>
                <a:sym typeface="Hoefler Text"/>
              </a:defRPr>
            </a:pPr>
            <a:r>
              <a:t>Ecclesiastes 4:5 (NKJV)</a:t>
            </a:r>
          </a:p>
          <a:p>
            <a:pPr defTabSz="457200">
              <a:defRPr sz="3900">
                <a:solidFill>
                  <a:srgbClr val="000000"/>
                </a:solidFill>
                <a:latin typeface="Hoefler Text"/>
                <a:ea typeface="Hoefler Text"/>
                <a:cs typeface="Hoefler Text"/>
                <a:sym typeface="Hoefler Text"/>
              </a:defRPr>
            </a:pPr>
            <a:r>
              <a:rPr baseline="31999"/>
              <a:t>5</a:t>
            </a:r>
            <a:r>
              <a:t> The fool folds his hands And consumes his own flesh.</a:t>
            </a:r>
          </a:p>
        </p:txBody>
      </p:sp>
      <p:grpSp>
        <p:nvGrpSpPr>
          <p:cNvPr id="363" name="Image"/>
          <p:cNvGrpSpPr/>
          <p:nvPr/>
        </p:nvGrpSpPr>
        <p:grpSpPr>
          <a:xfrm>
            <a:off x="332623" y="2868479"/>
            <a:ext cx="5061075" cy="6703070"/>
            <a:chOff x="0" y="0"/>
            <a:chExt cx="5061074" cy="6703068"/>
          </a:xfrm>
        </p:grpSpPr>
        <p:pic>
          <p:nvPicPr>
            <p:cNvPr id="362" name="Image" descr="Image"/>
            <p:cNvPicPr>
              <a:picLocks noChangeAspect="1"/>
            </p:cNvPicPr>
            <p:nvPr/>
          </p:nvPicPr>
          <p:blipFill>
            <a:blip r:embed="rId5">
              <a:extLst/>
            </a:blip>
            <a:stretch>
              <a:fillRect/>
            </a:stretch>
          </p:blipFill>
          <p:spPr>
            <a:xfrm>
              <a:off x="203200" y="215900"/>
              <a:ext cx="4654675" cy="6271268"/>
            </a:xfrm>
            <a:prstGeom prst="rect">
              <a:avLst/>
            </a:prstGeom>
            <a:ln>
              <a:noFill/>
            </a:ln>
            <a:effectLst/>
          </p:spPr>
        </p:pic>
        <p:pic>
          <p:nvPicPr>
            <p:cNvPr id="361" name="Image" descr="Image"/>
            <p:cNvPicPr>
              <a:picLocks noChangeAspect="0"/>
            </p:cNvPicPr>
            <p:nvPr/>
          </p:nvPicPr>
          <p:blipFill>
            <a:blip r:embed="rId6">
              <a:extLst/>
            </a:blip>
            <a:stretch>
              <a:fillRect/>
            </a:stretch>
          </p:blipFill>
          <p:spPr>
            <a:xfrm>
              <a:off x="0" y="-1"/>
              <a:ext cx="5061075" cy="6703070"/>
            </a:xfrm>
            <a:prstGeom prst="rect">
              <a:avLst/>
            </a:prstGeom>
            <a:effectLst/>
          </p:spPr>
        </p:pic>
      </p:grpSp>
      <p:sp>
        <p:nvSpPr>
          <p:cNvPr id="364" name="Materially true – (Prov 16:10,11; 13:4; 24:33,34)…"/>
          <p:cNvSpPr txBox="1"/>
          <p:nvPr/>
        </p:nvSpPr>
        <p:spPr>
          <a:xfrm>
            <a:off x="5412948" y="6041296"/>
            <a:ext cx="7334255" cy="30226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Clr>
                <a:srgbClr val="A29A85"/>
              </a:buClr>
              <a:buSzPct val="67000"/>
              <a:buBlip>
                <a:blip r:embed="rId7"/>
              </a:buBlip>
              <a:defRPr sz="3800">
                <a:solidFill>
                  <a:srgbClr val="000000"/>
                </a:solidFill>
              </a:defRPr>
            </a:pPr>
            <a:r>
              <a:t>Materially true – (Prov 16:10,11; 13:4; 24:33,34)</a:t>
            </a:r>
          </a:p>
          <a:p>
            <a:pPr marL="685799" indent="-685799" algn="l">
              <a:spcBef>
                <a:spcPts val="1500"/>
              </a:spcBef>
              <a:buClr>
                <a:srgbClr val="A29A85"/>
              </a:buClr>
              <a:buSzPct val="67000"/>
              <a:buBlip>
                <a:blip r:embed="rId7"/>
              </a:buBlip>
              <a:defRPr sz="3800">
                <a:solidFill>
                  <a:srgbClr val="000000"/>
                </a:solidFill>
              </a:defRPr>
            </a:pPr>
            <a:r>
              <a:t>What about one who is spiritually lazy – what is consumed? (John 6:27; Heb 6:11; 2 Pet 1:5,10) </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4">
                                            <p:bg/>
                                          </p:spTgt>
                                        </p:tgtEl>
                                        <p:attrNameLst>
                                          <p:attrName>style.visibility</p:attrName>
                                        </p:attrNameLst>
                                      </p:cBhvr>
                                      <p:to>
                                        <p:strVal val="visible"/>
                                      </p:to>
                                    </p:set>
                                    <p:animEffect filter="fade" transition="in">
                                      <p:cBhvr>
                                        <p:cTn id="7" dur="1500"/>
                                        <p:tgtEl>
                                          <p:spTgt spid="36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64">
                                            <p:txEl>
                                              <p:pRg st="0" end="0"/>
                                            </p:txEl>
                                          </p:spTgt>
                                        </p:tgtEl>
                                        <p:attrNameLst>
                                          <p:attrName>style.visibility</p:attrName>
                                        </p:attrNameLst>
                                      </p:cBhvr>
                                      <p:to>
                                        <p:strVal val="visible"/>
                                      </p:to>
                                    </p:set>
                                    <p:animEffect filter="fade" transition="in">
                                      <p:cBhvr>
                                        <p:cTn id="10" dur="1500"/>
                                        <p:tgtEl>
                                          <p:spTgt spid="3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64">
                                            <p:txEl>
                                              <p:pRg st="1" end="1"/>
                                            </p:txEl>
                                          </p:spTgt>
                                        </p:tgtEl>
                                        <p:attrNameLst>
                                          <p:attrName>style.visibility</p:attrName>
                                        </p:attrNameLst>
                                      </p:cBhvr>
                                      <p:to>
                                        <p:strVal val="visible"/>
                                      </p:to>
                                    </p:set>
                                    <p:animEffect filter="fade" transition="in">
                                      <p:cBhvr>
                                        <p:cTn id="15" dur="1500"/>
                                        <p:tgtEl>
                                          <p:spTgt spid="36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371" name="Group"/>
          <p:cNvGrpSpPr/>
          <p:nvPr/>
        </p:nvGrpSpPr>
        <p:grpSpPr>
          <a:xfrm rot="21120000">
            <a:off x="2810911" y="174209"/>
            <a:ext cx="1769977" cy="1152094"/>
            <a:chOff x="0" y="0"/>
            <a:chExt cx="1769975" cy="1152092"/>
          </a:xfrm>
        </p:grpSpPr>
        <p:sp>
          <p:nvSpPr>
            <p:cNvPr id="369"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370"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374" name="The Daredevil Fool"/>
          <p:cNvGrpSpPr/>
          <p:nvPr/>
        </p:nvGrpSpPr>
        <p:grpSpPr>
          <a:xfrm>
            <a:off x="299097" y="1575165"/>
            <a:ext cx="12406606" cy="1162013"/>
            <a:chOff x="0" y="0"/>
            <a:chExt cx="12406605" cy="1162012"/>
          </a:xfrm>
        </p:grpSpPr>
        <p:sp>
          <p:nvSpPr>
            <p:cNvPr id="373" name="The Daredevil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Daredevil Fool</a:t>
              </a:r>
            </a:p>
          </p:txBody>
        </p:sp>
        <p:pic>
          <p:nvPicPr>
            <p:cNvPr id="372" name="The Daredevil Fool" descr="The Daredevil Fool"/>
            <p:cNvPicPr>
              <a:picLocks noChangeAspect="0"/>
            </p:cNvPicPr>
            <p:nvPr/>
          </p:nvPicPr>
          <p:blipFill>
            <a:blip r:embed="rId4">
              <a:extLst/>
            </a:blip>
            <a:stretch>
              <a:fillRect/>
            </a:stretch>
          </p:blipFill>
          <p:spPr>
            <a:xfrm>
              <a:off x="0" y="-1"/>
              <a:ext cx="12406606" cy="1162014"/>
            </a:xfrm>
            <a:prstGeom prst="rect">
              <a:avLst/>
            </a:prstGeom>
            <a:effectLst/>
          </p:spPr>
        </p:pic>
      </p:grpSp>
      <p:sp>
        <p:nvSpPr>
          <p:cNvPr id="375" name="Proverbs 14:16 (NKJV)…"/>
          <p:cNvSpPr txBox="1"/>
          <p:nvPr/>
        </p:nvSpPr>
        <p:spPr>
          <a:xfrm>
            <a:off x="5485513" y="3172264"/>
            <a:ext cx="6811416" cy="59690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Hoefler Text"/>
                <a:ea typeface="Hoefler Text"/>
                <a:cs typeface="Hoefler Text"/>
                <a:sym typeface="Hoefler Text"/>
              </a:defRPr>
            </a:pPr>
            <a:r>
              <a:t>Proverbs 14:16 (NKJV)</a:t>
            </a:r>
          </a:p>
          <a:p>
            <a:pPr defTabSz="457200">
              <a:spcBef>
                <a:spcPts val="2100"/>
              </a:spcBef>
              <a:defRPr sz="4100">
                <a:solidFill>
                  <a:srgbClr val="000000"/>
                </a:solidFill>
                <a:latin typeface="Hoefler Text"/>
                <a:ea typeface="Hoefler Text"/>
                <a:cs typeface="Hoefler Text"/>
                <a:sym typeface="Hoefler Text"/>
              </a:defRPr>
            </a:pPr>
            <a:r>
              <a:rPr baseline="31999"/>
              <a:t>16</a:t>
            </a:r>
            <a:r>
              <a:t> A wise </a:t>
            </a:r>
            <a:r>
              <a:rPr i="1"/>
              <a:t>man</a:t>
            </a:r>
            <a:r>
              <a:t> fears and departs from evil, But a fool rages and is self-confident.</a:t>
            </a:r>
          </a:p>
          <a:p>
            <a:pPr defTabSz="457200">
              <a:defRPr b="1" sz="4100">
                <a:solidFill>
                  <a:srgbClr val="000000"/>
                </a:solidFill>
                <a:latin typeface="Hoefler Text"/>
                <a:ea typeface="Hoefler Text"/>
                <a:cs typeface="Hoefler Text"/>
                <a:sym typeface="Hoefler Text"/>
              </a:defRPr>
            </a:pPr>
            <a:r>
              <a:t>Ephesians 5:15–16 (NKJV)</a:t>
            </a:r>
          </a:p>
          <a:p>
            <a:pPr defTabSz="457200">
              <a:spcBef>
                <a:spcPts val="1200"/>
              </a:spcBef>
              <a:defRPr sz="4100">
                <a:solidFill>
                  <a:srgbClr val="000000"/>
                </a:solidFill>
                <a:latin typeface="Hoefler Text"/>
                <a:ea typeface="Hoefler Text"/>
                <a:cs typeface="Hoefler Text"/>
                <a:sym typeface="Hoefler Text"/>
              </a:defRPr>
            </a:pPr>
            <a:r>
              <a:rPr baseline="31999"/>
              <a:t>15</a:t>
            </a:r>
            <a:r>
              <a:t> See then that you walk circumspectly, not as fools but as wise, </a:t>
            </a:r>
            <a:r>
              <a:rPr baseline="31999"/>
              <a:t>16</a:t>
            </a:r>
            <a:r>
              <a:t> redeeming the time, because the days are evil.</a:t>
            </a:r>
          </a:p>
        </p:txBody>
      </p:sp>
      <p:grpSp>
        <p:nvGrpSpPr>
          <p:cNvPr id="378" name="Image"/>
          <p:cNvGrpSpPr/>
          <p:nvPr/>
        </p:nvGrpSpPr>
        <p:grpSpPr>
          <a:xfrm>
            <a:off x="238723" y="2868480"/>
            <a:ext cx="4986689" cy="6576569"/>
            <a:chOff x="0" y="0"/>
            <a:chExt cx="4986688" cy="6576568"/>
          </a:xfrm>
        </p:grpSpPr>
        <p:pic>
          <p:nvPicPr>
            <p:cNvPr id="377" name="Image" descr="Image"/>
            <p:cNvPicPr>
              <a:picLocks noChangeAspect="1"/>
            </p:cNvPicPr>
            <p:nvPr/>
          </p:nvPicPr>
          <p:blipFill>
            <a:blip r:embed="rId5">
              <a:extLst/>
            </a:blip>
            <a:srcRect l="41168" t="0" r="17176" b="17575"/>
            <a:stretch>
              <a:fillRect/>
            </a:stretch>
          </p:blipFill>
          <p:spPr>
            <a:xfrm>
              <a:off x="127000" y="88900"/>
              <a:ext cx="4732689" cy="6246369"/>
            </a:xfrm>
            <a:prstGeom prst="rect">
              <a:avLst/>
            </a:prstGeom>
            <a:ln>
              <a:noFill/>
            </a:ln>
            <a:effectLst/>
          </p:spPr>
        </p:pic>
        <p:pic>
          <p:nvPicPr>
            <p:cNvPr id="376" name="Image" descr="Image"/>
            <p:cNvPicPr>
              <a:picLocks noChangeAspect="0"/>
            </p:cNvPicPr>
            <p:nvPr/>
          </p:nvPicPr>
          <p:blipFill>
            <a:blip r:embed="rId6">
              <a:extLst/>
            </a:blip>
            <a:stretch>
              <a:fillRect/>
            </a:stretch>
          </p:blipFill>
          <p:spPr>
            <a:xfrm>
              <a:off x="0" y="0"/>
              <a:ext cx="4986689" cy="657656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385" name="Group"/>
          <p:cNvGrpSpPr/>
          <p:nvPr/>
        </p:nvGrpSpPr>
        <p:grpSpPr>
          <a:xfrm rot="21120000">
            <a:off x="2810911" y="174209"/>
            <a:ext cx="1769977" cy="1152094"/>
            <a:chOff x="0" y="0"/>
            <a:chExt cx="1769975" cy="1152092"/>
          </a:xfrm>
        </p:grpSpPr>
        <p:sp>
          <p:nvSpPr>
            <p:cNvPr id="383"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384"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388" name="The Daredevil Fool"/>
          <p:cNvGrpSpPr/>
          <p:nvPr/>
        </p:nvGrpSpPr>
        <p:grpSpPr>
          <a:xfrm>
            <a:off x="299097" y="1575165"/>
            <a:ext cx="12406606" cy="1162013"/>
            <a:chOff x="0" y="0"/>
            <a:chExt cx="12406605" cy="1162012"/>
          </a:xfrm>
        </p:grpSpPr>
        <p:sp>
          <p:nvSpPr>
            <p:cNvPr id="387" name="The Daredevil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Daredevil Fool</a:t>
              </a:r>
            </a:p>
          </p:txBody>
        </p:sp>
        <p:pic>
          <p:nvPicPr>
            <p:cNvPr id="386" name="The Daredevil Fool" descr="The Daredevil Fool"/>
            <p:cNvPicPr>
              <a:picLocks noChangeAspect="0"/>
            </p:cNvPicPr>
            <p:nvPr/>
          </p:nvPicPr>
          <p:blipFill>
            <a:blip r:embed="rId4">
              <a:extLst/>
            </a:blip>
            <a:stretch>
              <a:fillRect/>
            </a:stretch>
          </p:blipFill>
          <p:spPr>
            <a:xfrm>
              <a:off x="0" y="-1"/>
              <a:ext cx="12406606" cy="1162014"/>
            </a:xfrm>
            <a:prstGeom prst="rect">
              <a:avLst/>
            </a:prstGeom>
            <a:effectLst/>
          </p:spPr>
        </p:pic>
      </p:grpSp>
      <p:grpSp>
        <p:nvGrpSpPr>
          <p:cNvPr id="391" name="Image"/>
          <p:cNvGrpSpPr/>
          <p:nvPr/>
        </p:nvGrpSpPr>
        <p:grpSpPr>
          <a:xfrm>
            <a:off x="238723" y="2868480"/>
            <a:ext cx="4986689" cy="6576569"/>
            <a:chOff x="0" y="0"/>
            <a:chExt cx="4986688" cy="6576568"/>
          </a:xfrm>
        </p:grpSpPr>
        <p:pic>
          <p:nvPicPr>
            <p:cNvPr id="390" name="Image" descr="Image"/>
            <p:cNvPicPr>
              <a:picLocks noChangeAspect="1"/>
            </p:cNvPicPr>
            <p:nvPr/>
          </p:nvPicPr>
          <p:blipFill>
            <a:blip r:embed="rId5">
              <a:extLst/>
            </a:blip>
            <a:srcRect l="41168" t="0" r="17176" b="17575"/>
            <a:stretch>
              <a:fillRect/>
            </a:stretch>
          </p:blipFill>
          <p:spPr>
            <a:xfrm>
              <a:off x="127000" y="88900"/>
              <a:ext cx="4732689" cy="6246369"/>
            </a:xfrm>
            <a:prstGeom prst="rect">
              <a:avLst/>
            </a:prstGeom>
            <a:ln>
              <a:noFill/>
            </a:ln>
            <a:effectLst/>
          </p:spPr>
        </p:pic>
        <p:pic>
          <p:nvPicPr>
            <p:cNvPr id="389" name="Image" descr="Image"/>
            <p:cNvPicPr>
              <a:picLocks noChangeAspect="0"/>
            </p:cNvPicPr>
            <p:nvPr/>
          </p:nvPicPr>
          <p:blipFill>
            <a:blip r:embed="rId6">
              <a:extLst/>
            </a:blip>
            <a:stretch>
              <a:fillRect/>
            </a:stretch>
          </p:blipFill>
          <p:spPr>
            <a:xfrm>
              <a:off x="0" y="0"/>
              <a:ext cx="4986689" cy="6576569"/>
            </a:xfrm>
            <a:prstGeom prst="rect">
              <a:avLst/>
            </a:prstGeom>
            <a:effectLst/>
          </p:spPr>
        </p:pic>
      </p:grpSp>
      <p:sp>
        <p:nvSpPr>
          <p:cNvPr id="392" name="Those who flirt with temptation are fools — Mark 9:42-48…"/>
          <p:cNvSpPr txBox="1"/>
          <p:nvPr/>
        </p:nvSpPr>
        <p:spPr>
          <a:xfrm>
            <a:off x="5336349" y="3066703"/>
            <a:ext cx="7334256" cy="59436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
                <a:srgbClr val="A29A85"/>
              </a:buClr>
              <a:buSzPct val="67000"/>
              <a:buBlip>
                <a:blip r:embed="rId7"/>
              </a:buBlip>
              <a:defRPr sz="3500">
                <a:solidFill>
                  <a:srgbClr val="000000"/>
                </a:solidFill>
                <a:latin typeface="Century Gothic"/>
                <a:ea typeface="Century Gothic"/>
                <a:cs typeface="Century Gothic"/>
                <a:sym typeface="Century Gothic"/>
              </a:defRPr>
            </a:pPr>
            <a:r>
              <a:t>Those who flirt with temptation are fools — Mark 9:42-48</a:t>
            </a:r>
          </a:p>
          <a:p>
            <a:pPr marL="685800" indent="-685800" algn="l">
              <a:spcBef>
                <a:spcPts val="1500"/>
              </a:spcBef>
              <a:buClr>
                <a:srgbClr val="A29A85"/>
              </a:buClr>
              <a:buSzPct val="67000"/>
              <a:buBlip>
                <a:blip r:embed="rId7"/>
              </a:buBlip>
              <a:defRPr sz="3500">
                <a:solidFill>
                  <a:srgbClr val="000000"/>
                </a:solidFill>
                <a:latin typeface="Century Gothic"/>
                <a:ea typeface="Century Gothic"/>
                <a:cs typeface="Century Gothic"/>
                <a:sym typeface="Century Gothic"/>
              </a:defRPr>
            </a:pPr>
            <a:r>
              <a:t>Those who put God to the test — who think they can disregarded God’s will and not suffer the consequences — Gal. 6:7-9; 1 Cor. 6:9-10</a:t>
            </a:r>
          </a:p>
          <a:p>
            <a:pPr marL="685800" indent="-685800" algn="l">
              <a:spcBef>
                <a:spcPts val="1500"/>
              </a:spcBef>
              <a:buClr>
                <a:srgbClr val="A29A85"/>
              </a:buClr>
              <a:buSzPct val="67000"/>
              <a:buBlip>
                <a:blip r:embed="rId7"/>
              </a:buBlip>
              <a:defRPr sz="3500">
                <a:solidFill>
                  <a:srgbClr val="000000"/>
                </a:solidFill>
                <a:latin typeface="Century Gothic"/>
                <a:ea typeface="Century Gothic"/>
                <a:cs typeface="Century Gothic"/>
                <a:sym typeface="Century Gothic"/>
              </a:defRPr>
            </a:pPr>
            <a:r>
              <a:t>Those who fail to learn from their bad decisions — Proverbs 26:11; 2 Pet 2:21,22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2">
                                            <p:bg/>
                                          </p:spTgt>
                                        </p:tgtEl>
                                        <p:attrNameLst>
                                          <p:attrName>style.visibility</p:attrName>
                                        </p:attrNameLst>
                                      </p:cBhvr>
                                      <p:to>
                                        <p:strVal val="visible"/>
                                      </p:to>
                                    </p:set>
                                    <p:animEffect filter="fade" transition="in">
                                      <p:cBhvr>
                                        <p:cTn id="7" dur="1500"/>
                                        <p:tgtEl>
                                          <p:spTgt spid="39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92">
                                            <p:txEl>
                                              <p:pRg st="0" end="0"/>
                                            </p:txEl>
                                          </p:spTgt>
                                        </p:tgtEl>
                                        <p:attrNameLst>
                                          <p:attrName>style.visibility</p:attrName>
                                        </p:attrNameLst>
                                      </p:cBhvr>
                                      <p:to>
                                        <p:strVal val="visible"/>
                                      </p:to>
                                    </p:set>
                                    <p:animEffect filter="fade" transition="in">
                                      <p:cBhvr>
                                        <p:cTn id="10" dur="1500"/>
                                        <p:tgtEl>
                                          <p:spTgt spid="3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92">
                                            <p:txEl>
                                              <p:pRg st="1" end="1"/>
                                            </p:txEl>
                                          </p:spTgt>
                                        </p:tgtEl>
                                        <p:attrNameLst>
                                          <p:attrName>style.visibility</p:attrName>
                                        </p:attrNameLst>
                                      </p:cBhvr>
                                      <p:to>
                                        <p:strVal val="visible"/>
                                      </p:to>
                                    </p:set>
                                    <p:animEffect filter="fade" transition="in">
                                      <p:cBhvr>
                                        <p:cTn id="15" dur="1500"/>
                                        <p:tgtEl>
                                          <p:spTgt spid="3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92">
                                            <p:txEl>
                                              <p:pRg st="2" end="2"/>
                                            </p:txEl>
                                          </p:spTgt>
                                        </p:tgtEl>
                                        <p:attrNameLst>
                                          <p:attrName>style.visibility</p:attrName>
                                        </p:attrNameLst>
                                      </p:cBhvr>
                                      <p:to>
                                        <p:strVal val="visible"/>
                                      </p:to>
                                    </p:set>
                                    <p:animEffect filter="fade" transition="in">
                                      <p:cBhvr>
                                        <p:cTn id="20" dur="1500"/>
                                        <p:tgtEl>
                                          <p:spTgt spid="3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pic>
        <p:nvPicPr>
          <p:cNvPr id="180" name="Image" descr="Image"/>
          <p:cNvPicPr>
            <a:picLocks noChangeAspect="1"/>
          </p:cNvPicPr>
          <p:nvPr/>
        </p:nvPicPr>
        <p:blipFill>
          <a:blip r:embed="rId3">
            <a:extLst/>
          </a:blip>
          <a:srcRect l="0" t="0" r="0" b="49083"/>
          <a:stretch>
            <a:fillRect/>
          </a:stretch>
        </p:blipFill>
        <p:spPr>
          <a:xfrm>
            <a:off x="736710" y="3696825"/>
            <a:ext cx="3072807" cy="5116737"/>
          </a:xfrm>
          <a:prstGeom prst="rect">
            <a:avLst/>
          </a:prstGeom>
          <a:ln w="12700">
            <a:miter lim="400000"/>
          </a:ln>
        </p:spPr>
      </p:pic>
      <p:sp>
        <p:nvSpPr>
          <p:cNvPr id="181" name="Rectangle 5"/>
          <p:cNvSpPr txBox="1"/>
          <p:nvPr/>
        </p:nvSpPr>
        <p:spPr>
          <a:xfrm>
            <a:off x="4703344" y="2682983"/>
            <a:ext cx="7988505" cy="6674248"/>
          </a:xfrm>
          <a:prstGeom prst="rect">
            <a:avLst/>
          </a:prstGeom>
          <a:ln w="12700">
            <a:miter lim="400000"/>
          </a:ln>
          <a:effectLst>
            <a:outerShdw sx="100000" sy="100000" kx="0" ky="0" algn="b" rotWithShape="0" blurRad="190500" dist="75337" dir="2006625">
              <a:srgbClr val="000000">
                <a:alpha val="43714"/>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500">
                <a:solidFill>
                  <a:srgbClr val="000000"/>
                </a:solidFill>
                <a:latin typeface="Century Gothic"/>
                <a:ea typeface="Century Gothic"/>
                <a:cs typeface="Century Gothic"/>
                <a:sym typeface="Century Gothic"/>
              </a:defRPr>
            </a:pPr>
            <a:r>
              <a:t>FOOL. </a:t>
            </a:r>
            <a:r>
              <a:rPr b="0" i="1">
                <a:latin typeface="Hoefler Text"/>
                <a:ea typeface="Hoefler Text"/>
                <a:cs typeface="Hoefler Text"/>
                <a:sym typeface="Hoefler Text"/>
              </a:rPr>
              <a:t>Represented by a large number of Heb. and Gk. words.</a:t>
            </a:r>
            <a:r>
              <a:rPr b="0"/>
              <a:t> </a:t>
            </a:r>
            <a:endParaRPr b="0"/>
          </a:p>
          <a:p>
            <a:pPr defTabSz="1300480">
              <a:defRPr b="1" sz="4100">
                <a:solidFill>
                  <a:srgbClr val="000000"/>
                </a:solidFill>
                <a:latin typeface="Century Gothic"/>
                <a:ea typeface="Century Gothic"/>
                <a:cs typeface="Century Gothic"/>
                <a:sym typeface="Century Gothic"/>
              </a:defRPr>
            </a:pPr>
            <a:r>
              <a:rPr b="0"/>
              <a:t>The word is used in Scripture with respect to </a:t>
            </a:r>
            <a:r>
              <a:rPr b="0" i="1"/>
              <a:t>moral</a:t>
            </a:r>
            <a:r>
              <a:rPr b="0"/>
              <a:t> more than to intellectual deficiencies. The “fool” is not so much one lacking in mental powers, as one who misuses them; not one who does not reason, but reasons wrongly.</a:t>
            </a:r>
            <a:r>
              <a:t> </a:t>
            </a:r>
          </a:p>
        </p:txBody>
      </p:sp>
      <p:pic>
        <p:nvPicPr>
          <p:cNvPr id="182" name="Unger's Bible Dictionary, p. 375" descr="Unger's Bible Dictionary, p. 375"/>
          <p:cNvPicPr>
            <a:picLocks noChangeAspect="0"/>
          </p:cNvPicPr>
          <p:nvPr/>
        </p:nvPicPr>
        <p:blipFill>
          <a:blip r:embed="rId4">
            <a:extLst/>
          </a:blip>
          <a:stretch>
            <a:fillRect/>
          </a:stretch>
        </p:blipFill>
        <p:spPr>
          <a:xfrm>
            <a:off x="4045785" y="1408725"/>
            <a:ext cx="8759740" cy="1409701"/>
          </a:xfrm>
          <a:prstGeom prst="rect">
            <a:avLst/>
          </a:prstGeom>
        </p:spPr>
      </p:pic>
      <p:sp>
        <p:nvSpPr>
          <p:cNvPr id="183"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186" name="Group"/>
          <p:cNvGrpSpPr/>
          <p:nvPr/>
        </p:nvGrpSpPr>
        <p:grpSpPr>
          <a:xfrm rot="21120000">
            <a:off x="2810911" y="174209"/>
            <a:ext cx="1769977" cy="1152094"/>
            <a:chOff x="0" y="0"/>
            <a:chExt cx="1769975" cy="1152092"/>
          </a:xfrm>
        </p:grpSpPr>
        <p:sp>
          <p:nvSpPr>
            <p:cNvPr id="184"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185" name="Image" descr="Image"/>
            <p:cNvPicPr>
              <a:picLocks noChangeAspect="1"/>
            </p:cNvPicPr>
            <p:nvPr/>
          </p:nvPicPr>
          <p:blipFill>
            <a:blip r:embed="rId5">
              <a:extLst/>
            </a:blip>
            <a:stretch>
              <a:fillRect/>
            </a:stretch>
          </p:blipFill>
          <p:spPr>
            <a:xfrm>
              <a:off x="583218" y="556098"/>
              <a:ext cx="603539" cy="59599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80"/>
                                        </p:tgtEl>
                                        <p:attrNameLst>
                                          <p:attrName>style.visibility</p:attrName>
                                        </p:attrNameLst>
                                      </p:cBhvr>
                                      <p:to>
                                        <p:strVal val="visible"/>
                                      </p:to>
                                    </p:set>
                                    <p:animEffect filter="dissolve" transition="in">
                                      <p:cBhvr>
                                        <p:cTn id="7" dur="15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399" name="Group"/>
          <p:cNvGrpSpPr/>
          <p:nvPr/>
        </p:nvGrpSpPr>
        <p:grpSpPr>
          <a:xfrm rot="21120000">
            <a:off x="2810911" y="174209"/>
            <a:ext cx="1769977" cy="1152094"/>
            <a:chOff x="0" y="0"/>
            <a:chExt cx="1769975" cy="1152092"/>
          </a:xfrm>
        </p:grpSpPr>
        <p:sp>
          <p:nvSpPr>
            <p:cNvPr id="397"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398"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402" name="The Daredevil Fool"/>
          <p:cNvGrpSpPr/>
          <p:nvPr/>
        </p:nvGrpSpPr>
        <p:grpSpPr>
          <a:xfrm>
            <a:off x="299097" y="1575165"/>
            <a:ext cx="12406606" cy="1162013"/>
            <a:chOff x="0" y="0"/>
            <a:chExt cx="12406605" cy="1162012"/>
          </a:xfrm>
        </p:grpSpPr>
        <p:sp>
          <p:nvSpPr>
            <p:cNvPr id="401" name="The Daredevil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Daredevil Fool</a:t>
              </a:r>
            </a:p>
          </p:txBody>
        </p:sp>
        <p:pic>
          <p:nvPicPr>
            <p:cNvPr id="400" name="The Daredevil Fool" descr="The Daredevil Fool"/>
            <p:cNvPicPr>
              <a:picLocks noChangeAspect="0"/>
            </p:cNvPicPr>
            <p:nvPr/>
          </p:nvPicPr>
          <p:blipFill>
            <a:blip r:embed="rId4">
              <a:extLst/>
            </a:blip>
            <a:stretch>
              <a:fillRect/>
            </a:stretch>
          </p:blipFill>
          <p:spPr>
            <a:xfrm>
              <a:off x="0" y="-1"/>
              <a:ext cx="12406606" cy="1162014"/>
            </a:xfrm>
            <a:prstGeom prst="rect">
              <a:avLst/>
            </a:prstGeom>
            <a:effectLst/>
          </p:spPr>
        </p:pic>
      </p:grpSp>
      <p:grpSp>
        <p:nvGrpSpPr>
          <p:cNvPr id="405" name="Image"/>
          <p:cNvGrpSpPr/>
          <p:nvPr/>
        </p:nvGrpSpPr>
        <p:grpSpPr>
          <a:xfrm>
            <a:off x="238723" y="2868480"/>
            <a:ext cx="4986689" cy="6576569"/>
            <a:chOff x="0" y="0"/>
            <a:chExt cx="4986688" cy="6576568"/>
          </a:xfrm>
        </p:grpSpPr>
        <p:pic>
          <p:nvPicPr>
            <p:cNvPr id="404" name="Image" descr="Image"/>
            <p:cNvPicPr>
              <a:picLocks noChangeAspect="1"/>
            </p:cNvPicPr>
            <p:nvPr/>
          </p:nvPicPr>
          <p:blipFill>
            <a:blip r:embed="rId5">
              <a:extLst/>
            </a:blip>
            <a:srcRect l="41168" t="0" r="17176" b="17575"/>
            <a:stretch>
              <a:fillRect/>
            </a:stretch>
          </p:blipFill>
          <p:spPr>
            <a:xfrm>
              <a:off x="127000" y="88900"/>
              <a:ext cx="4732689" cy="6246369"/>
            </a:xfrm>
            <a:prstGeom prst="rect">
              <a:avLst/>
            </a:prstGeom>
            <a:ln>
              <a:noFill/>
            </a:ln>
            <a:effectLst/>
          </p:spPr>
        </p:pic>
        <p:pic>
          <p:nvPicPr>
            <p:cNvPr id="403" name="Image" descr="Image"/>
            <p:cNvPicPr>
              <a:picLocks noChangeAspect="0"/>
            </p:cNvPicPr>
            <p:nvPr/>
          </p:nvPicPr>
          <p:blipFill>
            <a:blip r:embed="rId6">
              <a:extLst/>
            </a:blip>
            <a:stretch>
              <a:fillRect/>
            </a:stretch>
          </p:blipFill>
          <p:spPr>
            <a:xfrm>
              <a:off x="0" y="0"/>
              <a:ext cx="4986689" cy="6576569"/>
            </a:xfrm>
            <a:prstGeom prst="rect">
              <a:avLst/>
            </a:prstGeom>
            <a:effectLst/>
          </p:spPr>
        </p:pic>
      </p:grpSp>
      <p:sp>
        <p:nvSpPr>
          <p:cNvPr id="406" name="Run away – Gen 39:7-20…"/>
          <p:cNvSpPr txBox="1"/>
          <p:nvPr/>
        </p:nvSpPr>
        <p:spPr>
          <a:xfrm>
            <a:off x="5336349" y="3089714"/>
            <a:ext cx="7334256" cy="61341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300"/>
              </a:spcBef>
              <a:buClr>
                <a:srgbClr val="A29A85"/>
              </a:buClr>
              <a:buSzPct val="67000"/>
              <a:buBlip>
                <a:blip r:embed="rId7"/>
              </a:buBlip>
              <a:defRPr sz="3300">
                <a:solidFill>
                  <a:srgbClr val="000000"/>
                </a:solidFill>
                <a:latin typeface="Century Gothic"/>
                <a:ea typeface="Century Gothic"/>
                <a:cs typeface="Century Gothic"/>
                <a:sym typeface="Century Gothic"/>
              </a:defRPr>
            </a:pPr>
            <a:r>
              <a:t>Run away – Gen 39:7-20</a:t>
            </a:r>
          </a:p>
          <a:p>
            <a:pPr marL="685800" indent="-685800" algn="l">
              <a:spcBef>
                <a:spcPts val="2300"/>
              </a:spcBef>
              <a:buClr>
                <a:srgbClr val="A29A85"/>
              </a:buClr>
              <a:buSzPct val="67000"/>
              <a:buBlip>
                <a:blip r:embed="rId7"/>
              </a:buBlip>
              <a:defRPr sz="3300">
                <a:solidFill>
                  <a:srgbClr val="000000"/>
                </a:solidFill>
                <a:latin typeface="Century Gothic"/>
                <a:ea typeface="Century Gothic"/>
                <a:cs typeface="Century Gothic"/>
                <a:sym typeface="Century Gothic"/>
              </a:defRPr>
            </a:pPr>
            <a:r>
              <a:t>Flee fornication – 1 Cor 6:18</a:t>
            </a:r>
          </a:p>
          <a:p>
            <a:pPr marL="685800" indent="-685800" algn="l">
              <a:spcBef>
                <a:spcPts val="2300"/>
              </a:spcBef>
              <a:buClr>
                <a:srgbClr val="A29A85"/>
              </a:buClr>
              <a:buSzPct val="67000"/>
              <a:buBlip>
                <a:blip r:embed="rId7"/>
              </a:buBlip>
              <a:defRPr sz="3300">
                <a:solidFill>
                  <a:srgbClr val="000000"/>
                </a:solidFill>
                <a:latin typeface="Century Gothic"/>
                <a:ea typeface="Century Gothic"/>
                <a:cs typeface="Century Gothic"/>
                <a:sym typeface="Century Gothic"/>
              </a:defRPr>
            </a:pPr>
            <a:r>
              <a:t>Flee Youthful Lust – 2 Tim 2:22</a:t>
            </a:r>
          </a:p>
          <a:p>
            <a:pPr marL="685800" indent="-685800" algn="l">
              <a:spcBef>
                <a:spcPts val="2300"/>
              </a:spcBef>
              <a:buClr>
                <a:srgbClr val="A29A85"/>
              </a:buClr>
              <a:buSzPct val="67000"/>
              <a:buBlip>
                <a:blip r:embed="rId7"/>
              </a:buBlip>
              <a:defRPr sz="3300">
                <a:solidFill>
                  <a:srgbClr val="000000"/>
                </a:solidFill>
                <a:latin typeface="Century Gothic"/>
                <a:ea typeface="Century Gothic"/>
                <a:cs typeface="Century Gothic"/>
                <a:sym typeface="Century Gothic"/>
              </a:defRPr>
            </a:pPr>
            <a:r>
              <a:t>Flee idolatry – 1 Cor 10:14</a:t>
            </a:r>
          </a:p>
          <a:p>
            <a:pPr marL="685800" indent="-685800" algn="l">
              <a:spcBef>
                <a:spcPts val="2300"/>
              </a:spcBef>
              <a:buClr>
                <a:srgbClr val="A29A85"/>
              </a:buClr>
              <a:buSzPct val="67000"/>
              <a:buBlip>
                <a:blip r:embed="rId7"/>
              </a:buBlip>
              <a:defRPr sz="3300">
                <a:solidFill>
                  <a:srgbClr val="000000"/>
                </a:solidFill>
                <a:latin typeface="Century Gothic"/>
                <a:ea typeface="Century Gothic"/>
                <a:cs typeface="Century Gothic"/>
                <a:sym typeface="Century Gothic"/>
              </a:defRPr>
            </a:pPr>
            <a:r>
              <a:t>Abstain from every appearance of evil – 1 Thes 5:21</a:t>
            </a:r>
          </a:p>
          <a:p>
            <a:pPr marL="685800" indent="-685800" algn="l">
              <a:spcBef>
                <a:spcPts val="2300"/>
              </a:spcBef>
              <a:buClr>
                <a:srgbClr val="A29A85"/>
              </a:buClr>
              <a:buSzPct val="67000"/>
              <a:buBlip>
                <a:blip r:embed="rId7"/>
              </a:buBlip>
              <a:defRPr sz="3300">
                <a:solidFill>
                  <a:srgbClr val="000000"/>
                </a:solidFill>
                <a:latin typeface="Century Gothic"/>
                <a:ea typeface="Century Gothic"/>
                <a:cs typeface="Century Gothic"/>
                <a:sym typeface="Century Gothic"/>
              </a:defRPr>
            </a:pPr>
            <a:r>
              <a:t>Flee – and pursue righteousness godliness, faith, love, patience, gentleness – 1 Tim 6:11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6">
                                            <p:bg/>
                                          </p:spTgt>
                                        </p:tgtEl>
                                        <p:attrNameLst>
                                          <p:attrName>style.visibility</p:attrName>
                                        </p:attrNameLst>
                                      </p:cBhvr>
                                      <p:to>
                                        <p:strVal val="visible"/>
                                      </p:to>
                                    </p:set>
                                    <p:animEffect filter="fade" transition="in">
                                      <p:cBhvr>
                                        <p:cTn id="7" dur="1500"/>
                                        <p:tgtEl>
                                          <p:spTgt spid="40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06">
                                            <p:txEl>
                                              <p:pRg st="0" end="0"/>
                                            </p:txEl>
                                          </p:spTgt>
                                        </p:tgtEl>
                                        <p:attrNameLst>
                                          <p:attrName>style.visibility</p:attrName>
                                        </p:attrNameLst>
                                      </p:cBhvr>
                                      <p:to>
                                        <p:strVal val="visible"/>
                                      </p:to>
                                    </p:set>
                                    <p:animEffect filter="fade" transition="in">
                                      <p:cBhvr>
                                        <p:cTn id="10" dur="1500"/>
                                        <p:tgtEl>
                                          <p:spTgt spid="4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06">
                                            <p:txEl>
                                              <p:pRg st="1" end="1"/>
                                            </p:txEl>
                                          </p:spTgt>
                                        </p:tgtEl>
                                        <p:attrNameLst>
                                          <p:attrName>style.visibility</p:attrName>
                                        </p:attrNameLst>
                                      </p:cBhvr>
                                      <p:to>
                                        <p:strVal val="visible"/>
                                      </p:to>
                                    </p:set>
                                    <p:animEffect filter="fade" transition="in">
                                      <p:cBhvr>
                                        <p:cTn id="15" dur="1500"/>
                                        <p:tgtEl>
                                          <p:spTgt spid="40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06">
                                            <p:txEl>
                                              <p:pRg st="2" end="2"/>
                                            </p:txEl>
                                          </p:spTgt>
                                        </p:tgtEl>
                                        <p:attrNameLst>
                                          <p:attrName>style.visibility</p:attrName>
                                        </p:attrNameLst>
                                      </p:cBhvr>
                                      <p:to>
                                        <p:strVal val="visible"/>
                                      </p:to>
                                    </p:set>
                                    <p:animEffect filter="fade" transition="in">
                                      <p:cBhvr>
                                        <p:cTn id="20" dur="1500"/>
                                        <p:tgtEl>
                                          <p:spTgt spid="40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06">
                                            <p:txEl>
                                              <p:pRg st="3" end="3"/>
                                            </p:txEl>
                                          </p:spTgt>
                                        </p:tgtEl>
                                        <p:attrNameLst>
                                          <p:attrName>style.visibility</p:attrName>
                                        </p:attrNameLst>
                                      </p:cBhvr>
                                      <p:to>
                                        <p:strVal val="visible"/>
                                      </p:to>
                                    </p:set>
                                    <p:animEffect filter="fade" transition="in">
                                      <p:cBhvr>
                                        <p:cTn id="25" dur="1500"/>
                                        <p:tgtEl>
                                          <p:spTgt spid="40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06">
                                            <p:txEl>
                                              <p:pRg st="4" end="4"/>
                                            </p:txEl>
                                          </p:spTgt>
                                        </p:tgtEl>
                                        <p:attrNameLst>
                                          <p:attrName>style.visibility</p:attrName>
                                        </p:attrNameLst>
                                      </p:cBhvr>
                                      <p:to>
                                        <p:strVal val="visible"/>
                                      </p:to>
                                    </p:set>
                                    <p:animEffect filter="fade" transition="in">
                                      <p:cBhvr>
                                        <p:cTn id="30" dur="1500"/>
                                        <p:tgtEl>
                                          <p:spTgt spid="40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406">
                                            <p:txEl>
                                              <p:pRg st="5" end="5"/>
                                            </p:txEl>
                                          </p:spTgt>
                                        </p:tgtEl>
                                        <p:attrNameLst>
                                          <p:attrName>style.visibility</p:attrName>
                                        </p:attrNameLst>
                                      </p:cBhvr>
                                      <p:to>
                                        <p:strVal val="visible"/>
                                      </p:to>
                                    </p:set>
                                    <p:animEffect filter="fade" transition="in">
                                      <p:cBhvr>
                                        <p:cTn id="35" dur="1500"/>
                                        <p:tgtEl>
                                          <p:spTgt spid="40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413" name="Group"/>
          <p:cNvGrpSpPr/>
          <p:nvPr/>
        </p:nvGrpSpPr>
        <p:grpSpPr>
          <a:xfrm rot="21120000">
            <a:off x="2810911" y="174209"/>
            <a:ext cx="1769977" cy="1152094"/>
            <a:chOff x="0" y="0"/>
            <a:chExt cx="1769975" cy="1152092"/>
          </a:xfrm>
        </p:grpSpPr>
        <p:sp>
          <p:nvSpPr>
            <p:cNvPr id="411"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412"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416" name="The Fool Who BECOMES WISE"/>
          <p:cNvGrpSpPr/>
          <p:nvPr/>
        </p:nvGrpSpPr>
        <p:grpSpPr>
          <a:xfrm>
            <a:off x="299097" y="1575165"/>
            <a:ext cx="12406606" cy="1162013"/>
            <a:chOff x="0" y="0"/>
            <a:chExt cx="12406605" cy="1162012"/>
          </a:xfrm>
        </p:grpSpPr>
        <p:sp>
          <p:nvSpPr>
            <p:cNvPr id="415" name="The Fool Who BECOMES WISE"/>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Fool Who BECOMES WISE</a:t>
              </a:r>
            </a:p>
          </p:txBody>
        </p:sp>
        <p:pic>
          <p:nvPicPr>
            <p:cNvPr id="414" name="The Fool Who BECOMES WISE" descr="The Fool Who BECOMES WISE"/>
            <p:cNvPicPr>
              <a:picLocks noChangeAspect="0"/>
            </p:cNvPicPr>
            <p:nvPr/>
          </p:nvPicPr>
          <p:blipFill>
            <a:blip r:embed="rId4">
              <a:extLst/>
            </a:blip>
            <a:stretch>
              <a:fillRect/>
            </a:stretch>
          </p:blipFill>
          <p:spPr>
            <a:xfrm>
              <a:off x="0" y="-1"/>
              <a:ext cx="12406606" cy="1162014"/>
            </a:xfrm>
            <a:prstGeom prst="rect">
              <a:avLst/>
            </a:prstGeom>
            <a:effectLst/>
          </p:spPr>
        </p:pic>
      </p:grpSp>
      <p:grpSp>
        <p:nvGrpSpPr>
          <p:cNvPr id="419" name="Image"/>
          <p:cNvGrpSpPr/>
          <p:nvPr/>
        </p:nvGrpSpPr>
        <p:grpSpPr>
          <a:xfrm>
            <a:off x="249561" y="2924540"/>
            <a:ext cx="4947422" cy="6464448"/>
            <a:chOff x="0" y="0"/>
            <a:chExt cx="4947421" cy="6464446"/>
          </a:xfrm>
        </p:grpSpPr>
        <p:pic>
          <p:nvPicPr>
            <p:cNvPr id="418" name="Image" descr="Image"/>
            <p:cNvPicPr>
              <a:picLocks noChangeAspect="1"/>
            </p:cNvPicPr>
            <p:nvPr/>
          </p:nvPicPr>
          <p:blipFill>
            <a:blip r:embed="rId5">
              <a:extLst/>
            </a:blip>
            <a:srcRect l="21308" t="0" r="21308" b="0"/>
            <a:stretch>
              <a:fillRect/>
            </a:stretch>
          </p:blipFill>
          <p:spPr>
            <a:xfrm>
              <a:off x="127000" y="88900"/>
              <a:ext cx="4693422" cy="6134247"/>
            </a:xfrm>
            <a:prstGeom prst="rect">
              <a:avLst/>
            </a:prstGeom>
            <a:ln>
              <a:noFill/>
            </a:ln>
            <a:effectLst/>
          </p:spPr>
        </p:pic>
        <p:pic>
          <p:nvPicPr>
            <p:cNvPr id="417" name="Image" descr="Image"/>
            <p:cNvPicPr>
              <a:picLocks noChangeAspect="0"/>
            </p:cNvPicPr>
            <p:nvPr/>
          </p:nvPicPr>
          <p:blipFill>
            <a:blip r:embed="rId6">
              <a:extLst/>
            </a:blip>
            <a:stretch>
              <a:fillRect/>
            </a:stretch>
          </p:blipFill>
          <p:spPr>
            <a:xfrm>
              <a:off x="0" y="-1"/>
              <a:ext cx="4947422" cy="6464448"/>
            </a:xfrm>
            <a:prstGeom prst="rect">
              <a:avLst/>
            </a:prstGeom>
            <a:effectLst/>
          </p:spPr>
        </p:pic>
      </p:grpSp>
      <p:sp>
        <p:nvSpPr>
          <p:cNvPr id="420" name="2 Samuel 24:10 (NKJV)…"/>
          <p:cNvSpPr txBox="1"/>
          <p:nvPr/>
        </p:nvSpPr>
        <p:spPr>
          <a:xfrm>
            <a:off x="5374824" y="3007363"/>
            <a:ext cx="7107233" cy="60960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2 Samuel 24:10 (NKJV)</a:t>
            </a:r>
          </a:p>
          <a:p>
            <a:pPr defTabSz="457200">
              <a:defRPr sz="3900">
                <a:solidFill>
                  <a:srgbClr val="000000"/>
                </a:solidFill>
                <a:latin typeface="Hoefler Text"/>
                <a:ea typeface="Hoefler Text"/>
                <a:cs typeface="Hoefler Text"/>
                <a:sym typeface="Hoefler Text"/>
              </a:defRPr>
            </a:pPr>
            <a:r>
              <a:rPr baseline="31999"/>
              <a:t>10</a:t>
            </a:r>
            <a:r>
              <a:t> And David’s heart condemned him after he had numbered the people. So David said to the Lord, “I have sinned greatly in what I have done; but now, I pray, O Lord, take away the iniquity of Your servant, for I have done very foolishly.” </a:t>
            </a:r>
          </a:p>
          <a:p>
            <a:pPr defTabSz="457200">
              <a:defRPr i="1" sz="3600">
                <a:solidFill>
                  <a:srgbClr val="000000"/>
                </a:solidFill>
                <a:latin typeface="Hoefler Text"/>
                <a:ea typeface="Hoefler Text"/>
                <a:cs typeface="Hoefler Text"/>
                <a:sym typeface="Hoefler Text"/>
              </a:defRPr>
            </a:pPr>
            <a:r>
              <a:t>(cf. 1 Chronicles 21:2, 8)</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427" name="Group"/>
          <p:cNvGrpSpPr/>
          <p:nvPr/>
        </p:nvGrpSpPr>
        <p:grpSpPr>
          <a:xfrm rot="21120000">
            <a:off x="2810911" y="174209"/>
            <a:ext cx="1769977" cy="1152094"/>
            <a:chOff x="0" y="0"/>
            <a:chExt cx="1769975" cy="1152092"/>
          </a:xfrm>
        </p:grpSpPr>
        <p:sp>
          <p:nvSpPr>
            <p:cNvPr id="425"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426"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430" name="The Fool Who BECOMES WISE"/>
          <p:cNvGrpSpPr/>
          <p:nvPr/>
        </p:nvGrpSpPr>
        <p:grpSpPr>
          <a:xfrm>
            <a:off x="299097" y="1575165"/>
            <a:ext cx="12406606" cy="1162013"/>
            <a:chOff x="0" y="0"/>
            <a:chExt cx="12406605" cy="1162012"/>
          </a:xfrm>
        </p:grpSpPr>
        <p:sp>
          <p:nvSpPr>
            <p:cNvPr id="429" name="The Fool Who BECOMES WISE"/>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Fool Who BECOMES WISE</a:t>
              </a:r>
            </a:p>
          </p:txBody>
        </p:sp>
        <p:pic>
          <p:nvPicPr>
            <p:cNvPr id="428" name="The Fool Who BECOMES WISE" descr="The Fool Who BECOMES WISE"/>
            <p:cNvPicPr>
              <a:picLocks noChangeAspect="0"/>
            </p:cNvPicPr>
            <p:nvPr/>
          </p:nvPicPr>
          <p:blipFill>
            <a:blip r:embed="rId4">
              <a:extLst/>
            </a:blip>
            <a:stretch>
              <a:fillRect/>
            </a:stretch>
          </p:blipFill>
          <p:spPr>
            <a:xfrm>
              <a:off x="0" y="-1"/>
              <a:ext cx="12406606" cy="1162014"/>
            </a:xfrm>
            <a:prstGeom prst="rect">
              <a:avLst/>
            </a:prstGeom>
            <a:effectLst/>
          </p:spPr>
        </p:pic>
      </p:grpSp>
      <p:grpSp>
        <p:nvGrpSpPr>
          <p:cNvPr id="433" name="Image"/>
          <p:cNvGrpSpPr/>
          <p:nvPr/>
        </p:nvGrpSpPr>
        <p:grpSpPr>
          <a:xfrm>
            <a:off x="249561" y="2924540"/>
            <a:ext cx="4947422" cy="6464448"/>
            <a:chOff x="0" y="0"/>
            <a:chExt cx="4947421" cy="6464446"/>
          </a:xfrm>
        </p:grpSpPr>
        <p:pic>
          <p:nvPicPr>
            <p:cNvPr id="432" name="Image" descr="Image"/>
            <p:cNvPicPr>
              <a:picLocks noChangeAspect="1"/>
            </p:cNvPicPr>
            <p:nvPr/>
          </p:nvPicPr>
          <p:blipFill>
            <a:blip r:embed="rId5">
              <a:extLst/>
            </a:blip>
            <a:srcRect l="21308" t="0" r="21308" b="0"/>
            <a:stretch>
              <a:fillRect/>
            </a:stretch>
          </p:blipFill>
          <p:spPr>
            <a:xfrm>
              <a:off x="127000" y="88900"/>
              <a:ext cx="4693422" cy="6134247"/>
            </a:xfrm>
            <a:prstGeom prst="rect">
              <a:avLst/>
            </a:prstGeom>
            <a:ln>
              <a:noFill/>
            </a:ln>
            <a:effectLst/>
          </p:spPr>
        </p:pic>
        <p:pic>
          <p:nvPicPr>
            <p:cNvPr id="431" name="Image" descr="Image"/>
            <p:cNvPicPr>
              <a:picLocks noChangeAspect="0"/>
            </p:cNvPicPr>
            <p:nvPr/>
          </p:nvPicPr>
          <p:blipFill>
            <a:blip r:embed="rId6">
              <a:extLst/>
            </a:blip>
            <a:stretch>
              <a:fillRect/>
            </a:stretch>
          </p:blipFill>
          <p:spPr>
            <a:xfrm>
              <a:off x="0" y="-1"/>
              <a:ext cx="4947422" cy="6464448"/>
            </a:xfrm>
            <a:prstGeom prst="rect">
              <a:avLst/>
            </a:prstGeom>
            <a:effectLst/>
          </p:spPr>
        </p:pic>
      </p:grpSp>
      <p:sp>
        <p:nvSpPr>
          <p:cNvPr id="434" name="Proverbs 9:6 (NKJV)…"/>
          <p:cNvSpPr txBox="1"/>
          <p:nvPr/>
        </p:nvSpPr>
        <p:spPr>
          <a:xfrm>
            <a:off x="5374824" y="3007363"/>
            <a:ext cx="7107233" cy="44450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Hoefler Text"/>
                <a:ea typeface="Hoefler Text"/>
                <a:cs typeface="Hoefler Text"/>
                <a:sym typeface="Hoefler Text"/>
              </a:defRPr>
            </a:pPr>
            <a:r>
              <a:t>Proverbs 9:6 (NKJV)</a:t>
            </a:r>
          </a:p>
          <a:p>
            <a:pPr defTabSz="457200">
              <a:defRPr sz="5500">
                <a:solidFill>
                  <a:srgbClr val="000000"/>
                </a:solidFill>
                <a:latin typeface="Hoefler Text"/>
                <a:ea typeface="Hoefler Text"/>
                <a:cs typeface="Hoefler Text"/>
                <a:sym typeface="Hoefler Text"/>
              </a:defRPr>
            </a:pPr>
            <a:r>
              <a:rPr baseline="31999"/>
              <a:t>6</a:t>
            </a:r>
            <a:r>
              <a:t> Forsake foolishness and live, And go in the way of understanding.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441" name="Group"/>
          <p:cNvGrpSpPr/>
          <p:nvPr/>
        </p:nvGrpSpPr>
        <p:grpSpPr>
          <a:xfrm rot="21120000">
            <a:off x="2810911" y="174209"/>
            <a:ext cx="1769977" cy="1152094"/>
            <a:chOff x="0" y="0"/>
            <a:chExt cx="1769975" cy="1152092"/>
          </a:xfrm>
        </p:grpSpPr>
        <p:sp>
          <p:nvSpPr>
            <p:cNvPr id="439"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440"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444" name="The Fool Who BECOMES WISE"/>
          <p:cNvGrpSpPr/>
          <p:nvPr/>
        </p:nvGrpSpPr>
        <p:grpSpPr>
          <a:xfrm>
            <a:off x="299097" y="1575165"/>
            <a:ext cx="12406606" cy="1162013"/>
            <a:chOff x="0" y="0"/>
            <a:chExt cx="12406605" cy="1162012"/>
          </a:xfrm>
        </p:grpSpPr>
        <p:sp>
          <p:nvSpPr>
            <p:cNvPr id="443" name="The Fool Who BECOMES WISE"/>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Fool Who BECOMES WISE</a:t>
              </a:r>
            </a:p>
          </p:txBody>
        </p:sp>
        <p:pic>
          <p:nvPicPr>
            <p:cNvPr id="442" name="The Fool Who BECOMES WISE" descr="The Fool Who BECOMES WISE"/>
            <p:cNvPicPr>
              <a:picLocks noChangeAspect="0"/>
            </p:cNvPicPr>
            <p:nvPr/>
          </p:nvPicPr>
          <p:blipFill>
            <a:blip r:embed="rId4">
              <a:extLst/>
            </a:blip>
            <a:stretch>
              <a:fillRect/>
            </a:stretch>
          </p:blipFill>
          <p:spPr>
            <a:xfrm>
              <a:off x="0" y="-1"/>
              <a:ext cx="12406606" cy="1162014"/>
            </a:xfrm>
            <a:prstGeom prst="rect">
              <a:avLst/>
            </a:prstGeom>
            <a:effectLst/>
          </p:spPr>
        </p:pic>
      </p:grpSp>
      <p:grpSp>
        <p:nvGrpSpPr>
          <p:cNvPr id="447" name="Image"/>
          <p:cNvGrpSpPr/>
          <p:nvPr/>
        </p:nvGrpSpPr>
        <p:grpSpPr>
          <a:xfrm>
            <a:off x="249561" y="2924540"/>
            <a:ext cx="4947422" cy="6464448"/>
            <a:chOff x="0" y="0"/>
            <a:chExt cx="4947421" cy="6464446"/>
          </a:xfrm>
        </p:grpSpPr>
        <p:pic>
          <p:nvPicPr>
            <p:cNvPr id="446" name="Image" descr="Image"/>
            <p:cNvPicPr>
              <a:picLocks noChangeAspect="1"/>
            </p:cNvPicPr>
            <p:nvPr/>
          </p:nvPicPr>
          <p:blipFill>
            <a:blip r:embed="rId5">
              <a:extLst/>
            </a:blip>
            <a:srcRect l="21308" t="0" r="21308" b="0"/>
            <a:stretch>
              <a:fillRect/>
            </a:stretch>
          </p:blipFill>
          <p:spPr>
            <a:xfrm>
              <a:off x="127000" y="88900"/>
              <a:ext cx="4693422" cy="6134247"/>
            </a:xfrm>
            <a:prstGeom prst="rect">
              <a:avLst/>
            </a:prstGeom>
            <a:ln>
              <a:noFill/>
            </a:ln>
            <a:effectLst/>
          </p:spPr>
        </p:pic>
        <p:pic>
          <p:nvPicPr>
            <p:cNvPr id="445" name="Image" descr="Image"/>
            <p:cNvPicPr>
              <a:picLocks noChangeAspect="0"/>
            </p:cNvPicPr>
            <p:nvPr/>
          </p:nvPicPr>
          <p:blipFill>
            <a:blip r:embed="rId6">
              <a:extLst/>
            </a:blip>
            <a:stretch>
              <a:fillRect/>
            </a:stretch>
          </p:blipFill>
          <p:spPr>
            <a:xfrm>
              <a:off x="0" y="-1"/>
              <a:ext cx="4947422" cy="6464448"/>
            </a:xfrm>
            <a:prstGeom prst="rect">
              <a:avLst/>
            </a:prstGeom>
            <a:effectLst/>
          </p:spPr>
        </p:pic>
      </p:grpSp>
      <p:sp>
        <p:nvSpPr>
          <p:cNvPr id="448" name="Isaiah 55:6–7 (NKJV)…"/>
          <p:cNvSpPr txBox="1"/>
          <p:nvPr/>
        </p:nvSpPr>
        <p:spPr>
          <a:xfrm>
            <a:off x="5374824" y="3007363"/>
            <a:ext cx="7107233" cy="62992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Hoefler Text"/>
                <a:ea typeface="Hoefler Text"/>
                <a:cs typeface="Hoefler Text"/>
                <a:sym typeface="Hoefler Text"/>
              </a:defRPr>
            </a:pPr>
            <a:r>
              <a:t>Isaiah 55:6–7 (NKJV)</a:t>
            </a:r>
          </a:p>
          <a:p>
            <a:pPr defTabSz="457200">
              <a:defRPr sz="4000">
                <a:solidFill>
                  <a:srgbClr val="000000"/>
                </a:solidFill>
                <a:latin typeface="Hoefler Text"/>
                <a:ea typeface="Hoefler Text"/>
                <a:cs typeface="Hoefler Text"/>
                <a:sym typeface="Hoefler Text"/>
              </a:defRPr>
            </a:pPr>
            <a:r>
              <a:rPr baseline="31999"/>
              <a:t>6</a:t>
            </a:r>
            <a:r>
              <a:t> Seek the Lord while He may be found, Call upon Him while He is near. </a:t>
            </a:r>
            <a:r>
              <a:rPr baseline="31999"/>
              <a:t>7</a:t>
            </a:r>
            <a:r>
              <a:t> Let the wicked forsake his way, And the unrighteous man his thoughts; Let him return to the Lord, And He will have mercy on him; And to our God, For He will abundantly pardon.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455" name="Group"/>
          <p:cNvGrpSpPr/>
          <p:nvPr/>
        </p:nvGrpSpPr>
        <p:grpSpPr>
          <a:xfrm rot="21120000">
            <a:off x="2810911" y="174209"/>
            <a:ext cx="1769977" cy="1152094"/>
            <a:chOff x="0" y="0"/>
            <a:chExt cx="1769975" cy="1152092"/>
          </a:xfrm>
        </p:grpSpPr>
        <p:sp>
          <p:nvSpPr>
            <p:cNvPr id="453"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454"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458" name="The Fool Who BECOMES WISE"/>
          <p:cNvGrpSpPr/>
          <p:nvPr/>
        </p:nvGrpSpPr>
        <p:grpSpPr>
          <a:xfrm>
            <a:off x="299097" y="1575165"/>
            <a:ext cx="12406606" cy="1162013"/>
            <a:chOff x="0" y="0"/>
            <a:chExt cx="12406605" cy="1162012"/>
          </a:xfrm>
        </p:grpSpPr>
        <p:sp>
          <p:nvSpPr>
            <p:cNvPr id="457" name="The Fool Who BECOMES WISE"/>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Fool Who BECOMES WISE</a:t>
              </a:r>
            </a:p>
          </p:txBody>
        </p:sp>
        <p:pic>
          <p:nvPicPr>
            <p:cNvPr id="456" name="The Fool Who BECOMES WISE" descr="The Fool Who BECOMES WISE"/>
            <p:cNvPicPr>
              <a:picLocks noChangeAspect="0"/>
            </p:cNvPicPr>
            <p:nvPr/>
          </p:nvPicPr>
          <p:blipFill>
            <a:blip r:embed="rId4">
              <a:extLst/>
            </a:blip>
            <a:stretch>
              <a:fillRect/>
            </a:stretch>
          </p:blipFill>
          <p:spPr>
            <a:xfrm>
              <a:off x="0" y="-1"/>
              <a:ext cx="12406606" cy="1162014"/>
            </a:xfrm>
            <a:prstGeom prst="rect">
              <a:avLst/>
            </a:prstGeom>
            <a:effectLst/>
          </p:spPr>
        </p:pic>
      </p:grpSp>
      <p:grpSp>
        <p:nvGrpSpPr>
          <p:cNvPr id="461" name="Image"/>
          <p:cNvGrpSpPr/>
          <p:nvPr/>
        </p:nvGrpSpPr>
        <p:grpSpPr>
          <a:xfrm>
            <a:off x="249561" y="2924540"/>
            <a:ext cx="4947422" cy="6464448"/>
            <a:chOff x="0" y="0"/>
            <a:chExt cx="4947421" cy="6464446"/>
          </a:xfrm>
        </p:grpSpPr>
        <p:pic>
          <p:nvPicPr>
            <p:cNvPr id="460" name="Image" descr="Image"/>
            <p:cNvPicPr>
              <a:picLocks noChangeAspect="1"/>
            </p:cNvPicPr>
            <p:nvPr/>
          </p:nvPicPr>
          <p:blipFill>
            <a:blip r:embed="rId5">
              <a:extLst/>
            </a:blip>
            <a:srcRect l="21308" t="0" r="21308" b="0"/>
            <a:stretch>
              <a:fillRect/>
            </a:stretch>
          </p:blipFill>
          <p:spPr>
            <a:xfrm>
              <a:off x="127000" y="88900"/>
              <a:ext cx="4693422" cy="6134247"/>
            </a:xfrm>
            <a:prstGeom prst="rect">
              <a:avLst/>
            </a:prstGeom>
            <a:ln>
              <a:noFill/>
            </a:ln>
            <a:effectLst/>
          </p:spPr>
        </p:pic>
        <p:pic>
          <p:nvPicPr>
            <p:cNvPr id="459" name="Image" descr="Image"/>
            <p:cNvPicPr>
              <a:picLocks noChangeAspect="0"/>
            </p:cNvPicPr>
            <p:nvPr/>
          </p:nvPicPr>
          <p:blipFill>
            <a:blip r:embed="rId6">
              <a:extLst/>
            </a:blip>
            <a:stretch>
              <a:fillRect/>
            </a:stretch>
          </p:blipFill>
          <p:spPr>
            <a:xfrm>
              <a:off x="0" y="-1"/>
              <a:ext cx="4947422" cy="6464448"/>
            </a:xfrm>
            <a:prstGeom prst="rect">
              <a:avLst/>
            </a:prstGeom>
            <a:effectLst/>
          </p:spPr>
        </p:pic>
      </p:grpSp>
      <p:sp>
        <p:nvSpPr>
          <p:cNvPr id="462" name="Titus 3:3 (NKJV)…"/>
          <p:cNvSpPr txBox="1"/>
          <p:nvPr/>
        </p:nvSpPr>
        <p:spPr>
          <a:xfrm>
            <a:off x="5425890" y="3578664"/>
            <a:ext cx="7107233" cy="51562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000000"/>
                </a:solidFill>
                <a:latin typeface="Hoefler Text"/>
                <a:ea typeface="Hoefler Text"/>
                <a:cs typeface="Hoefler Text"/>
                <a:sym typeface="Hoefler Text"/>
              </a:defRPr>
            </a:pPr>
            <a:r>
              <a:t>Titus 3:3 (NKJV)</a:t>
            </a:r>
          </a:p>
          <a:p>
            <a:pPr defTabSz="457200">
              <a:defRPr sz="4700">
                <a:solidFill>
                  <a:srgbClr val="000000"/>
                </a:solidFill>
                <a:latin typeface="Hoefler Text"/>
                <a:ea typeface="Hoefler Text"/>
                <a:cs typeface="Hoefler Text"/>
                <a:sym typeface="Hoefler Text"/>
              </a:defRPr>
            </a:pPr>
            <a:r>
              <a:rPr baseline="31999"/>
              <a:t>3</a:t>
            </a:r>
            <a:r>
              <a:t> For we ourselves were also once foolish, disobedient, deceived, serving various lusts and pleasures, living in malice and envy, hateful and hating one another.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469" name="Group"/>
          <p:cNvGrpSpPr/>
          <p:nvPr/>
        </p:nvGrpSpPr>
        <p:grpSpPr>
          <a:xfrm rot="21120000">
            <a:off x="2810911" y="174209"/>
            <a:ext cx="1769977" cy="1152094"/>
            <a:chOff x="0" y="0"/>
            <a:chExt cx="1769975" cy="1152092"/>
          </a:xfrm>
        </p:grpSpPr>
        <p:sp>
          <p:nvSpPr>
            <p:cNvPr id="467"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468"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472" name="The Fool Who BECOMES WISE"/>
          <p:cNvGrpSpPr/>
          <p:nvPr/>
        </p:nvGrpSpPr>
        <p:grpSpPr>
          <a:xfrm>
            <a:off x="299097" y="1575165"/>
            <a:ext cx="12406606" cy="1162013"/>
            <a:chOff x="0" y="0"/>
            <a:chExt cx="12406605" cy="1162012"/>
          </a:xfrm>
        </p:grpSpPr>
        <p:sp>
          <p:nvSpPr>
            <p:cNvPr id="471" name="The Fool Who BECOMES WISE"/>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Fool Who BECOMES WISE</a:t>
              </a:r>
            </a:p>
          </p:txBody>
        </p:sp>
        <p:pic>
          <p:nvPicPr>
            <p:cNvPr id="470" name="The Fool Who BECOMES WISE" descr="The Fool Who BECOMES WISE"/>
            <p:cNvPicPr>
              <a:picLocks noChangeAspect="0"/>
            </p:cNvPicPr>
            <p:nvPr/>
          </p:nvPicPr>
          <p:blipFill>
            <a:blip r:embed="rId4">
              <a:extLst/>
            </a:blip>
            <a:stretch>
              <a:fillRect/>
            </a:stretch>
          </p:blipFill>
          <p:spPr>
            <a:xfrm>
              <a:off x="0" y="-1"/>
              <a:ext cx="12406606" cy="1162014"/>
            </a:xfrm>
            <a:prstGeom prst="rect">
              <a:avLst/>
            </a:prstGeom>
            <a:effectLst/>
          </p:spPr>
        </p:pic>
      </p:grpSp>
      <p:grpSp>
        <p:nvGrpSpPr>
          <p:cNvPr id="475" name="Image"/>
          <p:cNvGrpSpPr/>
          <p:nvPr/>
        </p:nvGrpSpPr>
        <p:grpSpPr>
          <a:xfrm>
            <a:off x="249561" y="2924540"/>
            <a:ext cx="4947422" cy="6464448"/>
            <a:chOff x="0" y="0"/>
            <a:chExt cx="4947421" cy="6464446"/>
          </a:xfrm>
        </p:grpSpPr>
        <p:pic>
          <p:nvPicPr>
            <p:cNvPr id="474" name="Image" descr="Image"/>
            <p:cNvPicPr>
              <a:picLocks noChangeAspect="1"/>
            </p:cNvPicPr>
            <p:nvPr/>
          </p:nvPicPr>
          <p:blipFill>
            <a:blip r:embed="rId5">
              <a:extLst/>
            </a:blip>
            <a:srcRect l="21308" t="0" r="21308" b="0"/>
            <a:stretch>
              <a:fillRect/>
            </a:stretch>
          </p:blipFill>
          <p:spPr>
            <a:xfrm>
              <a:off x="127000" y="88900"/>
              <a:ext cx="4693422" cy="6134247"/>
            </a:xfrm>
            <a:prstGeom prst="rect">
              <a:avLst/>
            </a:prstGeom>
            <a:ln>
              <a:noFill/>
            </a:ln>
            <a:effectLst/>
          </p:spPr>
        </p:pic>
        <p:pic>
          <p:nvPicPr>
            <p:cNvPr id="473" name="Image" descr="Image"/>
            <p:cNvPicPr>
              <a:picLocks noChangeAspect="0"/>
            </p:cNvPicPr>
            <p:nvPr/>
          </p:nvPicPr>
          <p:blipFill>
            <a:blip r:embed="rId6">
              <a:extLst/>
            </a:blip>
            <a:stretch>
              <a:fillRect/>
            </a:stretch>
          </p:blipFill>
          <p:spPr>
            <a:xfrm>
              <a:off x="0" y="-1"/>
              <a:ext cx="4947422" cy="6464448"/>
            </a:xfrm>
            <a:prstGeom prst="rect">
              <a:avLst/>
            </a:prstGeom>
            <a:effectLst/>
          </p:spPr>
        </p:pic>
      </p:grpSp>
      <p:sp>
        <p:nvSpPr>
          <p:cNvPr id="476" name="God knows our foolishness and our sins are not hidden from Him – (Ps 69:5)…"/>
          <p:cNvSpPr txBox="1"/>
          <p:nvPr/>
        </p:nvSpPr>
        <p:spPr>
          <a:xfrm>
            <a:off x="6070921" y="3089714"/>
            <a:ext cx="6599684" cy="61976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Clr>
                <a:srgbClr val="A29A85"/>
              </a:buClr>
              <a:buSzPct val="67000"/>
              <a:buBlip>
                <a:blip r:embed="rId7"/>
              </a:buBlip>
              <a:defRPr sz="3200">
                <a:solidFill>
                  <a:srgbClr val="000000"/>
                </a:solidFill>
                <a:latin typeface="Century Gothic"/>
                <a:ea typeface="Century Gothic"/>
                <a:cs typeface="Century Gothic"/>
                <a:sym typeface="Century Gothic"/>
              </a:defRPr>
            </a:pPr>
            <a:r>
              <a:t>God knows our foolishness and our sins are not hidden from Him – (Ps 69:5)</a:t>
            </a:r>
          </a:p>
          <a:p>
            <a:pPr marL="685800" indent="-685800" algn="l">
              <a:spcBef>
                <a:spcPts val="1700"/>
              </a:spcBef>
              <a:buClr>
                <a:srgbClr val="A29A85"/>
              </a:buClr>
              <a:buSzPct val="67000"/>
              <a:buBlip>
                <a:blip r:embed="rId7"/>
              </a:buBlip>
              <a:defRPr sz="3200">
                <a:solidFill>
                  <a:srgbClr val="000000"/>
                </a:solidFill>
                <a:latin typeface="Century Gothic"/>
                <a:ea typeface="Century Gothic"/>
                <a:cs typeface="Century Gothic"/>
                <a:sym typeface="Century Gothic"/>
              </a:defRPr>
            </a:pPr>
            <a:r>
              <a:t>It is NEVER foolish to turn from sin to the LORD! — (Prov. 9:6)</a:t>
            </a:r>
          </a:p>
          <a:p>
            <a:pPr marL="685800" indent="-685800" algn="l">
              <a:spcBef>
                <a:spcPts val="1700"/>
              </a:spcBef>
              <a:buClr>
                <a:srgbClr val="A29A85"/>
              </a:buClr>
              <a:buSzPct val="67000"/>
              <a:buBlip>
                <a:blip r:embed="rId7"/>
              </a:buBlip>
              <a:defRPr sz="3200">
                <a:solidFill>
                  <a:srgbClr val="000000"/>
                </a:solidFill>
                <a:latin typeface="Century Gothic"/>
                <a:ea typeface="Century Gothic"/>
                <a:cs typeface="Century Gothic"/>
                <a:sym typeface="Century Gothic"/>
              </a:defRPr>
            </a:pPr>
            <a:r>
              <a:t>We must become fools that we may become wise - (1 Cor 3:18,19)</a:t>
            </a:r>
          </a:p>
          <a:p>
            <a:pPr marL="685800" indent="-685800" algn="l">
              <a:spcBef>
                <a:spcPts val="1700"/>
              </a:spcBef>
              <a:buClr>
                <a:srgbClr val="A29A85"/>
              </a:buClr>
              <a:buSzPct val="67000"/>
              <a:buBlip>
                <a:blip r:embed="rId7"/>
              </a:buBlip>
              <a:defRPr sz="3200">
                <a:solidFill>
                  <a:srgbClr val="000000"/>
                </a:solidFill>
                <a:latin typeface="Century Gothic"/>
                <a:ea typeface="Century Gothic"/>
                <a:cs typeface="Century Gothic"/>
                <a:sym typeface="Century Gothic"/>
              </a:defRPr>
            </a:pPr>
            <a:r>
              <a:t>Those who serve Christ are counted as fools by the world - (1 Cor 4:10)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6">
                                            <p:bg/>
                                          </p:spTgt>
                                        </p:tgtEl>
                                        <p:attrNameLst>
                                          <p:attrName>style.visibility</p:attrName>
                                        </p:attrNameLst>
                                      </p:cBhvr>
                                      <p:to>
                                        <p:strVal val="visible"/>
                                      </p:to>
                                    </p:set>
                                    <p:animEffect filter="fade" transition="in">
                                      <p:cBhvr>
                                        <p:cTn id="7" dur="1500"/>
                                        <p:tgtEl>
                                          <p:spTgt spid="47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76">
                                            <p:txEl>
                                              <p:pRg st="0" end="0"/>
                                            </p:txEl>
                                          </p:spTgt>
                                        </p:tgtEl>
                                        <p:attrNameLst>
                                          <p:attrName>style.visibility</p:attrName>
                                        </p:attrNameLst>
                                      </p:cBhvr>
                                      <p:to>
                                        <p:strVal val="visible"/>
                                      </p:to>
                                    </p:set>
                                    <p:animEffect filter="fade" transition="in">
                                      <p:cBhvr>
                                        <p:cTn id="10" dur="1500"/>
                                        <p:tgtEl>
                                          <p:spTgt spid="4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76">
                                            <p:txEl>
                                              <p:pRg st="1" end="1"/>
                                            </p:txEl>
                                          </p:spTgt>
                                        </p:tgtEl>
                                        <p:attrNameLst>
                                          <p:attrName>style.visibility</p:attrName>
                                        </p:attrNameLst>
                                      </p:cBhvr>
                                      <p:to>
                                        <p:strVal val="visible"/>
                                      </p:to>
                                    </p:set>
                                    <p:animEffect filter="fade" transition="in">
                                      <p:cBhvr>
                                        <p:cTn id="15" dur="1500"/>
                                        <p:tgtEl>
                                          <p:spTgt spid="4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76">
                                            <p:txEl>
                                              <p:pRg st="2" end="2"/>
                                            </p:txEl>
                                          </p:spTgt>
                                        </p:tgtEl>
                                        <p:attrNameLst>
                                          <p:attrName>style.visibility</p:attrName>
                                        </p:attrNameLst>
                                      </p:cBhvr>
                                      <p:to>
                                        <p:strVal val="visible"/>
                                      </p:to>
                                    </p:set>
                                    <p:animEffect filter="fade" transition="in">
                                      <p:cBhvr>
                                        <p:cTn id="20" dur="1500"/>
                                        <p:tgtEl>
                                          <p:spTgt spid="47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76">
                                            <p:txEl>
                                              <p:pRg st="3" end="3"/>
                                            </p:txEl>
                                          </p:spTgt>
                                        </p:tgtEl>
                                        <p:attrNameLst>
                                          <p:attrName>style.visibility</p:attrName>
                                        </p:attrNameLst>
                                      </p:cBhvr>
                                      <p:to>
                                        <p:strVal val="visible"/>
                                      </p:to>
                                    </p:set>
                                    <p:animEffect filter="fade" transition="in">
                                      <p:cBhvr>
                                        <p:cTn id="25" dur="1500"/>
                                        <p:tgtEl>
                                          <p:spTgt spid="4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6"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0"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sp>
        <p:nvSpPr>
          <p:cNvPr id="481" name="Those The Bible Identifies As A Fool"/>
          <p:cNvSpPr txBox="1"/>
          <p:nvPr/>
        </p:nvSpPr>
        <p:spPr>
          <a:xfrm>
            <a:off x="4577693" y="1985105"/>
            <a:ext cx="8055981" cy="1838961"/>
          </a:xfrm>
          <a:prstGeom prst="rect">
            <a:avLst/>
          </a:prstGeom>
          <a:gradFill>
            <a:gsLst>
              <a:gs pos="0">
                <a:schemeClr val="accent1">
                  <a:satOff val="11240"/>
                  <a:lumOff val="13356"/>
                </a:schemeClr>
              </a:gs>
              <a:gs pos="100000">
                <a:schemeClr val="accent1"/>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b="1" sz="6200">
                <a:solidFill>
                  <a:srgbClr val="DCDDE0"/>
                </a:solidFill>
                <a:effectLst>
                  <a:outerShdw sx="100000" sy="100000" kx="0" ky="0" algn="b" rotWithShape="0" blurRad="12700" dist="63500" dir="1513228">
                    <a:srgbClr val="000000"/>
                  </a:outerShdw>
                </a:effectLst>
                <a:latin typeface="Century Gothic"/>
                <a:ea typeface="Century Gothic"/>
                <a:cs typeface="Century Gothic"/>
                <a:sym typeface="Century Gothic"/>
              </a:defRPr>
            </a:lvl1pPr>
          </a:lstStyle>
          <a:p>
            <a:pPr/>
            <a:r>
              <a:t>Those The Bible Identifies As A Fool</a:t>
            </a:r>
          </a:p>
        </p:txBody>
      </p:sp>
      <p:sp>
        <p:nvSpPr>
          <p:cNvPr id="482"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485" name="Group"/>
          <p:cNvGrpSpPr/>
          <p:nvPr/>
        </p:nvGrpSpPr>
        <p:grpSpPr>
          <a:xfrm rot="21120000">
            <a:off x="2810911" y="174209"/>
            <a:ext cx="1769977" cy="1152094"/>
            <a:chOff x="0" y="0"/>
            <a:chExt cx="1769975" cy="1152092"/>
          </a:xfrm>
        </p:grpSpPr>
        <p:sp>
          <p:nvSpPr>
            <p:cNvPr id="483"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484"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sp>
        <p:nvSpPr>
          <p:cNvPr id="486" name="The Unbelieving Fool…"/>
          <p:cNvSpPr txBox="1"/>
          <p:nvPr/>
        </p:nvSpPr>
        <p:spPr>
          <a:xfrm>
            <a:off x="274846" y="4927034"/>
            <a:ext cx="5365820" cy="4406901"/>
          </a:xfrm>
          <a:prstGeom prst="rect">
            <a:avLst/>
          </a:prstGeom>
          <a:solidFill>
            <a:srgbClr val="DCDDE0">
              <a:alpha val="87727"/>
            </a:srgbClr>
          </a:solidFill>
          <a:ln w="12700">
            <a:solidFill>
              <a:srgbClr val="5F5857"/>
            </a:solidFill>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700"/>
              </a:spcBef>
              <a:buClr>
                <a:srgbClr val="A29A85"/>
              </a:buClr>
              <a:buSzPct val="67000"/>
              <a:buBlip>
                <a:blip r:embed="rId4"/>
              </a:buBlip>
              <a:defRPr sz="4000">
                <a:solidFill>
                  <a:srgbClr val="000000"/>
                </a:solidFill>
              </a:defRPr>
            </a:pPr>
            <a:r>
              <a:t>The Unbelieving Fool</a:t>
            </a:r>
          </a:p>
          <a:p>
            <a:pPr marL="685800" indent="-685800" algn="l">
              <a:spcBef>
                <a:spcPts val="2700"/>
              </a:spcBef>
              <a:buClr>
                <a:srgbClr val="A29A85"/>
              </a:buClr>
              <a:buSzPct val="67000"/>
              <a:buBlip>
                <a:blip r:embed="rId4"/>
              </a:buBlip>
              <a:defRPr sz="4000">
                <a:solidFill>
                  <a:srgbClr val="000000"/>
                </a:solidFill>
              </a:defRPr>
            </a:pPr>
            <a:r>
              <a:t>The Idolatrous Fool</a:t>
            </a:r>
          </a:p>
          <a:p>
            <a:pPr marL="685800" indent="-685800" algn="l">
              <a:spcBef>
                <a:spcPts val="2700"/>
              </a:spcBef>
              <a:buClr>
                <a:srgbClr val="A29A85"/>
              </a:buClr>
              <a:buSzPct val="67000"/>
              <a:buBlip>
                <a:blip r:embed="rId4"/>
              </a:buBlip>
              <a:defRPr sz="4000">
                <a:solidFill>
                  <a:srgbClr val="000000"/>
                </a:solidFill>
              </a:defRPr>
            </a:pPr>
            <a:r>
              <a:t>The Immoral Fool</a:t>
            </a:r>
          </a:p>
          <a:p>
            <a:pPr marL="685800" indent="-685800" algn="l">
              <a:spcBef>
                <a:spcPts val="2700"/>
              </a:spcBef>
              <a:buClr>
                <a:srgbClr val="A29A85"/>
              </a:buClr>
              <a:buSzPct val="67000"/>
              <a:buBlip>
                <a:blip r:embed="rId4"/>
              </a:buBlip>
              <a:defRPr sz="4000">
                <a:solidFill>
                  <a:srgbClr val="000000"/>
                </a:solidFill>
              </a:defRPr>
            </a:pPr>
            <a:r>
              <a:t>The Materialistic Fool</a:t>
            </a:r>
          </a:p>
          <a:p>
            <a:pPr marL="685800" indent="-685800" algn="l">
              <a:spcBef>
                <a:spcPts val="2700"/>
              </a:spcBef>
              <a:buClr>
                <a:srgbClr val="A29A85"/>
              </a:buClr>
              <a:buSzPct val="67000"/>
              <a:buBlip>
                <a:blip r:embed="rId4"/>
              </a:buBlip>
              <a:defRPr sz="4000">
                <a:solidFill>
                  <a:srgbClr val="000000"/>
                </a:solidFill>
              </a:defRPr>
            </a:pPr>
            <a:r>
              <a:t>The Unprepared Fool</a:t>
            </a:r>
          </a:p>
        </p:txBody>
      </p:sp>
      <p:sp>
        <p:nvSpPr>
          <p:cNvPr id="487" name="The “I Did It My Way” Fool…"/>
          <p:cNvSpPr txBox="1"/>
          <p:nvPr/>
        </p:nvSpPr>
        <p:spPr>
          <a:xfrm>
            <a:off x="5799978" y="4927034"/>
            <a:ext cx="7115579" cy="4406901"/>
          </a:xfrm>
          <a:prstGeom prst="rect">
            <a:avLst/>
          </a:prstGeom>
          <a:solidFill>
            <a:srgbClr val="DCDDE0">
              <a:alpha val="84021"/>
            </a:srgbClr>
          </a:solidFill>
          <a:ln w="12700">
            <a:solidFill>
              <a:srgbClr val="5F5857"/>
            </a:solidFill>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700"/>
              </a:spcBef>
              <a:buClr>
                <a:srgbClr val="A29A85"/>
              </a:buClr>
              <a:buSzPct val="67000"/>
              <a:buBlip>
                <a:blip r:embed="rId4"/>
              </a:buBlip>
              <a:defRPr sz="4000">
                <a:solidFill>
                  <a:srgbClr val="000000"/>
                </a:solidFill>
              </a:defRPr>
            </a:pPr>
            <a:r>
              <a:t>The “I Did It My Way” Fool</a:t>
            </a:r>
          </a:p>
          <a:p>
            <a:pPr marL="685799" indent="-685799" algn="l">
              <a:spcBef>
                <a:spcPts val="2700"/>
              </a:spcBef>
              <a:buClr>
                <a:srgbClr val="A29A85"/>
              </a:buClr>
              <a:buSzPct val="67000"/>
              <a:buBlip>
                <a:blip r:embed="rId4"/>
              </a:buBlip>
              <a:defRPr sz="4000">
                <a:solidFill>
                  <a:srgbClr val="000000"/>
                </a:solidFill>
              </a:defRPr>
            </a:pPr>
            <a:r>
              <a:t>The ‘Follow The Crowd’ Fool</a:t>
            </a:r>
          </a:p>
          <a:p>
            <a:pPr marL="685799" indent="-685799" algn="l">
              <a:spcBef>
                <a:spcPts val="2700"/>
              </a:spcBef>
              <a:buClr>
                <a:srgbClr val="A29A85"/>
              </a:buClr>
              <a:buSzPct val="67000"/>
              <a:buBlip>
                <a:blip r:embed="rId4"/>
              </a:buBlip>
              <a:defRPr sz="4000">
                <a:solidFill>
                  <a:srgbClr val="000000"/>
                </a:solidFill>
              </a:defRPr>
            </a:pPr>
            <a:r>
              <a:t>The Lazy Fool</a:t>
            </a:r>
          </a:p>
          <a:p>
            <a:pPr marL="685799" indent="-685799" algn="l">
              <a:spcBef>
                <a:spcPts val="2700"/>
              </a:spcBef>
              <a:buClr>
                <a:srgbClr val="A29A85"/>
              </a:buClr>
              <a:buSzPct val="67000"/>
              <a:buBlip>
                <a:blip r:embed="rId4"/>
              </a:buBlip>
              <a:defRPr sz="4000">
                <a:solidFill>
                  <a:srgbClr val="000000"/>
                </a:solidFill>
              </a:defRPr>
            </a:pPr>
            <a:r>
              <a:t>The Daredevil Fool</a:t>
            </a:r>
          </a:p>
          <a:p>
            <a:pPr marL="685799" indent="-685799" algn="l">
              <a:spcBef>
                <a:spcPts val="2700"/>
              </a:spcBef>
              <a:buClr>
                <a:srgbClr val="A29A85"/>
              </a:buClr>
              <a:buSzPct val="67000"/>
              <a:buBlip>
                <a:blip r:embed="rId4"/>
              </a:buBlip>
              <a:defRPr sz="4000">
                <a:solidFill>
                  <a:srgbClr val="000000"/>
                </a:solidFill>
              </a:defRPr>
            </a:pPr>
            <a:r>
              <a:t>The WISE Fool</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6">
                                            <p:bg/>
                                          </p:spTgt>
                                        </p:tgtEl>
                                        <p:attrNameLst>
                                          <p:attrName>style.visibility</p:attrName>
                                        </p:attrNameLst>
                                      </p:cBhvr>
                                      <p:to>
                                        <p:strVal val="visible"/>
                                      </p:to>
                                    </p:set>
                                    <p:animEffect filter="fade" transition="in">
                                      <p:cBhvr>
                                        <p:cTn id="7" dur="1500"/>
                                        <p:tgtEl>
                                          <p:spTgt spid="48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86">
                                            <p:txEl>
                                              <p:pRg st="0" end="0"/>
                                            </p:txEl>
                                          </p:spTgt>
                                        </p:tgtEl>
                                        <p:attrNameLst>
                                          <p:attrName>style.visibility</p:attrName>
                                        </p:attrNameLst>
                                      </p:cBhvr>
                                      <p:to>
                                        <p:strVal val="visible"/>
                                      </p:to>
                                    </p:set>
                                    <p:animEffect filter="fade" transition="in">
                                      <p:cBhvr>
                                        <p:cTn id="10" dur="1500"/>
                                        <p:tgtEl>
                                          <p:spTgt spid="4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86">
                                            <p:txEl>
                                              <p:pRg st="1" end="1"/>
                                            </p:txEl>
                                          </p:spTgt>
                                        </p:tgtEl>
                                        <p:attrNameLst>
                                          <p:attrName>style.visibility</p:attrName>
                                        </p:attrNameLst>
                                      </p:cBhvr>
                                      <p:to>
                                        <p:strVal val="visible"/>
                                      </p:to>
                                    </p:set>
                                    <p:animEffect filter="fade" transition="in">
                                      <p:cBhvr>
                                        <p:cTn id="15" dur="1500"/>
                                        <p:tgtEl>
                                          <p:spTgt spid="48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86">
                                            <p:txEl>
                                              <p:pRg st="2" end="2"/>
                                            </p:txEl>
                                          </p:spTgt>
                                        </p:tgtEl>
                                        <p:attrNameLst>
                                          <p:attrName>style.visibility</p:attrName>
                                        </p:attrNameLst>
                                      </p:cBhvr>
                                      <p:to>
                                        <p:strVal val="visible"/>
                                      </p:to>
                                    </p:set>
                                    <p:animEffect filter="fade" transition="in">
                                      <p:cBhvr>
                                        <p:cTn id="20" dur="1500"/>
                                        <p:tgtEl>
                                          <p:spTgt spid="48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86">
                                            <p:txEl>
                                              <p:pRg st="3" end="3"/>
                                            </p:txEl>
                                          </p:spTgt>
                                        </p:tgtEl>
                                        <p:attrNameLst>
                                          <p:attrName>style.visibility</p:attrName>
                                        </p:attrNameLst>
                                      </p:cBhvr>
                                      <p:to>
                                        <p:strVal val="visible"/>
                                      </p:to>
                                    </p:set>
                                    <p:animEffect filter="fade" transition="in">
                                      <p:cBhvr>
                                        <p:cTn id="25" dur="1500"/>
                                        <p:tgtEl>
                                          <p:spTgt spid="48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86">
                                            <p:txEl>
                                              <p:pRg st="4" end="4"/>
                                            </p:txEl>
                                          </p:spTgt>
                                        </p:tgtEl>
                                        <p:attrNameLst>
                                          <p:attrName>style.visibility</p:attrName>
                                        </p:attrNameLst>
                                      </p:cBhvr>
                                      <p:to>
                                        <p:strVal val="visible"/>
                                      </p:to>
                                    </p:set>
                                    <p:animEffect filter="fade" transition="in">
                                      <p:cBhvr>
                                        <p:cTn id="30" dur="1500"/>
                                        <p:tgtEl>
                                          <p:spTgt spid="48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487">
                                            <p:bg/>
                                          </p:spTgt>
                                        </p:tgtEl>
                                        <p:attrNameLst>
                                          <p:attrName>style.visibility</p:attrName>
                                        </p:attrNameLst>
                                      </p:cBhvr>
                                      <p:to>
                                        <p:strVal val="visible"/>
                                      </p:to>
                                    </p:set>
                                    <p:animEffect filter="fade" transition="in">
                                      <p:cBhvr>
                                        <p:cTn id="35" dur="1500"/>
                                        <p:tgtEl>
                                          <p:spTgt spid="487">
                                            <p:bg/>
                                          </p:spTgt>
                                        </p:tgtEl>
                                      </p:cBhvr>
                                    </p:animEffect>
                                  </p:childTnLst>
                                </p:cTn>
                              </p:par>
                              <p:par>
                                <p:cTn id="36" presetClass="entr" nodeType="withEffect" presetSubtype="0" presetID="10" grpId="2" fill="hold">
                                  <p:stCondLst>
                                    <p:cond delay="0"/>
                                  </p:stCondLst>
                                  <p:iterate type="el" backwards="0">
                                    <p:tmAbs val="0"/>
                                  </p:iterate>
                                  <p:childTnLst>
                                    <p:set>
                                      <p:cBhvr>
                                        <p:cTn id="37" fill="hold"/>
                                        <p:tgtEl>
                                          <p:spTgt spid="487">
                                            <p:txEl>
                                              <p:pRg st="0" end="0"/>
                                            </p:txEl>
                                          </p:spTgt>
                                        </p:tgtEl>
                                        <p:attrNameLst>
                                          <p:attrName>style.visibility</p:attrName>
                                        </p:attrNameLst>
                                      </p:cBhvr>
                                      <p:to>
                                        <p:strVal val="visible"/>
                                      </p:to>
                                    </p:set>
                                    <p:animEffect filter="fade" transition="in">
                                      <p:cBhvr>
                                        <p:cTn id="38" dur="1500"/>
                                        <p:tgtEl>
                                          <p:spTgt spid="48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2" fill="hold">
                                  <p:stCondLst>
                                    <p:cond delay="0"/>
                                  </p:stCondLst>
                                  <p:iterate type="el" backwards="0">
                                    <p:tmAbs val="0"/>
                                  </p:iterate>
                                  <p:childTnLst>
                                    <p:set>
                                      <p:cBhvr>
                                        <p:cTn id="42" fill="hold"/>
                                        <p:tgtEl>
                                          <p:spTgt spid="487">
                                            <p:txEl>
                                              <p:pRg st="1" end="1"/>
                                            </p:txEl>
                                          </p:spTgt>
                                        </p:tgtEl>
                                        <p:attrNameLst>
                                          <p:attrName>style.visibility</p:attrName>
                                        </p:attrNameLst>
                                      </p:cBhvr>
                                      <p:to>
                                        <p:strVal val="visible"/>
                                      </p:to>
                                    </p:set>
                                    <p:animEffect filter="fade" transition="in">
                                      <p:cBhvr>
                                        <p:cTn id="43" dur="1500"/>
                                        <p:tgtEl>
                                          <p:spTgt spid="48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2" fill="hold">
                                  <p:stCondLst>
                                    <p:cond delay="0"/>
                                  </p:stCondLst>
                                  <p:iterate type="el" backwards="0">
                                    <p:tmAbs val="0"/>
                                  </p:iterate>
                                  <p:childTnLst>
                                    <p:set>
                                      <p:cBhvr>
                                        <p:cTn id="47" fill="hold"/>
                                        <p:tgtEl>
                                          <p:spTgt spid="487">
                                            <p:txEl>
                                              <p:pRg st="2" end="2"/>
                                            </p:txEl>
                                          </p:spTgt>
                                        </p:tgtEl>
                                        <p:attrNameLst>
                                          <p:attrName>style.visibility</p:attrName>
                                        </p:attrNameLst>
                                      </p:cBhvr>
                                      <p:to>
                                        <p:strVal val="visible"/>
                                      </p:to>
                                    </p:set>
                                    <p:animEffect filter="fade" transition="in">
                                      <p:cBhvr>
                                        <p:cTn id="48" dur="1500"/>
                                        <p:tgtEl>
                                          <p:spTgt spid="487">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2" fill="hold">
                                  <p:stCondLst>
                                    <p:cond delay="0"/>
                                  </p:stCondLst>
                                  <p:iterate type="el" backwards="0">
                                    <p:tmAbs val="0"/>
                                  </p:iterate>
                                  <p:childTnLst>
                                    <p:set>
                                      <p:cBhvr>
                                        <p:cTn id="52" fill="hold"/>
                                        <p:tgtEl>
                                          <p:spTgt spid="487">
                                            <p:txEl>
                                              <p:pRg st="3" end="3"/>
                                            </p:txEl>
                                          </p:spTgt>
                                        </p:tgtEl>
                                        <p:attrNameLst>
                                          <p:attrName>style.visibility</p:attrName>
                                        </p:attrNameLst>
                                      </p:cBhvr>
                                      <p:to>
                                        <p:strVal val="visible"/>
                                      </p:to>
                                    </p:set>
                                    <p:animEffect filter="fade" transition="in">
                                      <p:cBhvr>
                                        <p:cTn id="53" dur="1500"/>
                                        <p:tgtEl>
                                          <p:spTgt spid="487">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ID="10" grpId="2" fill="hold">
                                  <p:stCondLst>
                                    <p:cond delay="0"/>
                                  </p:stCondLst>
                                  <p:iterate type="el" backwards="0">
                                    <p:tmAbs val="0"/>
                                  </p:iterate>
                                  <p:childTnLst>
                                    <p:set>
                                      <p:cBhvr>
                                        <p:cTn id="57" fill="hold"/>
                                        <p:tgtEl>
                                          <p:spTgt spid="487">
                                            <p:txEl>
                                              <p:pRg st="4" end="4"/>
                                            </p:txEl>
                                          </p:spTgt>
                                        </p:tgtEl>
                                        <p:attrNameLst>
                                          <p:attrName>style.visibility</p:attrName>
                                        </p:attrNameLst>
                                      </p:cBhvr>
                                      <p:to>
                                        <p:strVal val="visible"/>
                                      </p:to>
                                    </p:set>
                                    <p:animEffect filter="fade" transition="in">
                                      <p:cBhvr>
                                        <p:cTn id="58" dur="1500"/>
                                        <p:tgtEl>
                                          <p:spTgt spid="48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7" grpId="2"/>
      <p:bldP build="p" bldLvl="5" animBg="1" rev="0" advAuto="0" spid="486"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9" name="Image" descr="Image"/>
          <p:cNvPicPr>
            <a:picLocks noChangeAspect="1"/>
          </p:cNvPicPr>
          <p:nvPr>
            <p:ph type="pic" idx="13"/>
          </p:nvPr>
        </p:nvPicPr>
        <p:blipFill>
          <a:blip r:embed="rId2">
            <a:extLst/>
          </a:blip>
          <a:srcRect l="111" t="0" r="111" b="0"/>
          <a:stretch>
            <a:fillRect/>
          </a:stretch>
        </p:blipFill>
        <p:spPr>
          <a:prstGeom prst="rect">
            <a:avLst/>
          </a:prstGeom>
        </p:spPr>
      </p:pic>
      <p:sp>
        <p:nvSpPr>
          <p:cNvPr id="490"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3">
                    <a:hueOff val="286721"/>
                    <a:satOff val="29410"/>
                    <a:lumOff val="9202"/>
                  </a:schemeClr>
                </a:solidFill>
                <a:effectLst>
                  <a:outerShdw sx="100000" sy="100000" kx="0" ky="0" algn="b" rotWithShape="0" blurRad="76200" dist="63500" dir="2079595">
                    <a:srgbClr val="000000"/>
                  </a:outerShdw>
                </a:effectLst>
              </a:defRPr>
            </a:lvl1pPr>
          </a:lstStyle>
          <a:p>
            <a:pPr/>
            <a:r>
              <a:t>Some   Fools In The Bible</a:t>
            </a:r>
          </a:p>
        </p:txBody>
      </p:sp>
      <p:pic>
        <p:nvPicPr>
          <p:cNvPr id="491" name="Image" descr="Image"/>
          <p:cNvPicPr>
            <a:picLocks noChangeAspect="1"/>
          </p:cNvPicPr>
          <p:nvPr/>
        </p:nvPicPr>
        <p:blipFill>
          <a:blip r:embed="rId3">
            <a:extLst/>
          </a:blip>
          <a:stretch>
            <a:fillRect/>
          </a:stretch>
        </p:blipFill>
        <p:spPr>
          <a:xfrm>
            <a:off x="7157616" y="941358"/>
            <a:ext cx="3691999" cy="5841770"/>
          </a:xfrm>
          <a:prstGeom prst="rect">
            <a:avLst/>
          </a:prstGeom>
          <a:ln w="12700">
            <a:miter lim="400000"/>
          </a:ln>
          <a:effectLst>
            <a:outerShdw sx="100000" sy="100000" kx="0" ky="0" algn="b" rotWithShape="0" blurRad="190500" dist="75337" dir="2006625">
              <a:srgbClr val="000000">
                <a:alpha val="72222"/>
              </a:srgbClr>
            </a:outerShdw>
          </a:effectLst>
        </p:spPr>
      </p:pic>
      <p:sp>
        <p:nvSpPr>
          <p:cNvPr id="492" name="7 The fear of the Lord is the beginning of knowledge,"/>
          <p:cNvSpPr txBox="1"/>
          <p:nvPr/>
        </p:nvSpPr>
        <p:spPr>
          <a:xfrm>
            <a:off x="1149411" y="2408328"/>
            <a:ext cx="5582038"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3348356">
                    <a:srgbClr val="000000"/>
                  </a:outerShdw>
                </a:effectLst>
                <a:latin typeface="Vivaldi"/>
                <a:ea typeface="Vivaldi"/>
                <a:cs typeface="Vivaldi"/>
                <a:sym typeface="Vivaldi"/>
              </a:defRPr>
            </a:pPr>
            <a:r>
              <a:rPr baseline="31999"/>
              <a:t>7</a:t>
            </a:r>
            <a:r>
              <a:t> The fear of the Lord </a:t>
            </a:r>
            <a:r>
              <a:t>is</a:t>
            </a:r>
            <a:r>
              <a:t> the beginning of knowledge,</a:t>
            </a:r>
          </a:p>
        </p:txBody>
      </p:sp>
      <p:sp>
        <p:nvSpPr>
          <p:cNvPr id="493" name="But fools despise wisdom and instruction."/>
          <p:cNvSpPr txBox="1"/>
          <p:nvPr/>
        </p:nvSpPr>
        <p:spPr>
          <a:xfrm>
            <a:off x="6941833" y="3180665"/>
            <a:ext cx="4506206" cy="1505639"/>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2954564">
                    <a:srgbClr val="000000"/>
                  </a:outerShdw>
                </a:effectLst>
                <a:latin typeface="Vivaldi"/>
                <a:ea typeface="Vivaldi"/>
                <a:cs typeface="Vivaldi"/>
                <a:sym typeface="Vivaldi"/>
              </a:defRPr>
            </a:pPr>
            <a:r>
              <a:t>But</a:t>
            </a:r>
            <a:r>
              <a:t> fools despise wisdom and instruction.</a:t>
            </a:r>
          </a:p>
        </p:txBody>
      </p:sp>
      <p:grpSp>
        <p:nvGrpSpPr>
          <p:cNvPr id="496" name="Group"/>
          <p:cNvGrpSpPr/>
          <p:nvPr/>
        </p:nvGrpSpPr>
        <p:grpSpPr>
          <a:xfrm rot="21120000">
            <a:off x="2810911" y="174209"/>
            <a:ext cx="1769977" cy="1152094"/>
            <a:chOff x="0" y="0"/>
            <a:chExt cx="1769975" cy="1152092"/>
          </a:xfrm>
        </p:grpSpPr>
        <p:sp>
          <p:nvSpPr>
            <p:cNvPr id="494"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DCDDE0"/>
                  </a:solidFill>
                </a:defRPr>
              </a:lvl1pPr>
            </a:lstStyle>
            <a:p>
              <a:pPr/>
              <a:r>
                <a:t>MORE</a:t>
              </a:r>
            </a:p>
          </p:txBody>
        </p:sp>
        <p:pic>
          <p:nvPicPr>
            <p:cNvPr id="495" name="Image" descr="Image"/>
            <p:cNvPicPr>
              <a:picLocks noChangeAspect="1"/>
            </p:cNvPicPr>
            <p:nvPr/>
          </p:nvPicPr>
          <p:blipFill>
            <a:blip r:embed="rId4">
              <a:extLst/>
            </a:blip>
            <a:stretch>
              <a:fillRect/>
            </a:stretch>
          </p:blipFill>
          <p:spPr>
            <a:xfrm>
              <a:off x="583218" y="556098"/>
              <a:ext cx="603539" cy="595995"/>
            </a:xfrm>
            <a:prstGeom prst="rect">
              <a:avLst/>
            </a:prstGeom>
            <a:ln w="12700" cap="flat">
              <a:noFill/>
              <a:miter lim="400000"/>
            </a:ln>
            <a:effectLst/>
          </p:spPr>
        </p:pic>
      </p:grpSp>
      <p:sp>
        <p:nvSpPr>
          <p:cNvPr id="497" name="— Proverbs 1:7 (NKJV) —"/>
          <p:cNvSpPr txBox="1"/>
          <p:nvPr/>
        </p:nvSpPr>
        <p:spPr>
          <a:xfrm>
            <a:off x="730142" y="1564145"/>
            <a:ext cx="6974112"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800">
                <a:solidFill>
                  <a:srgbClr val="FFFFFF"/>
                </a:solidFill>
                <a:latin typeface="Emerald Isle"/>
                <a:ea typeface="Emerald Isle"/>
                <a:cs typeface="Emerald Isle"/>
                <a:sym typeface="Emerald Isle"/>
              </a:defRPr>
            </a:lvl1pPr>
          </a:lstStyle>
          <a:p>
            <a:pPr/>
            <a:r>
              <a:t>— Proverbs 1:7 (NKJV) —</a:t>
            </a:r>
          </a:p>
        </p:txBody>
      </p:sp>
      <p:pic>
        <p:nvPicPr>
          <p:cNvPr id="498" name="1 Corinthians 3:18–20 (NKJV)…" descr="1 Corinthians 3:18–20 (NKJV)…"/>
          <p:cNvPicPr>
            <a:picLocks noChangeAspect="0"/>
          </p:cNvPicPr>
          <p:nvPr/>
        </p:nvPicPr>
        <p:blipFill>
          <a:blip r:embed="rId5">
            <a:extLst/>
          </a:blip>
          <a:stretch>
            <a:fillRect/>
          </a:stretch>
        </p:blipFill>
        <p:spPr>
          <a:xfrm>
            <a:off x="363060" y="5443383"/>
            <a:ext cx="12278680" cy="3606801"/>
          </a:xfrm>
          <a:prstGeom prst="rect">
            <a:avLst/>
          </a:prstGeom>
          <a:effectLst>
            <a:outerShdw sx="100000" sy="100000" kx="0" ky="0" algn="b" rotWithShape="0" blurRad="190500" dist="139727" dir="2006625">
              <a:srgbClr val="000000">
                <a:alpha val="9943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0" name="Image" descr="Image"/>
          <p:cNvPicPr>
            <a:picLocks noChangeAspect="1"/>
          </p:cNvPicPr>
          <p:nvPr>
            <p:ph type="pic" idx="13"/>
          </p:nvPr>
        </p:nvPicPr>
        <p:blipFill>
          <a:blip r:embed="rId2">
            <a:extLst/>
          </a:blip>
          <a:srcRect l="111" t="0" r="111" b="0"/>
          <a:stretch>
            <a:fillRect/>
          </a:stretch>
        </p:blipFill>
        <p:spPr>
          <a:prstGeom prst="rect">
            <a:avLst/>
          </a:prstGeom>
        </p:spPr>
      </p:pic>
      <p:sp>
        <p:nvSpPr>
          <p:cNvPr id="501"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3">
                    <a:hueOff val="286721"/>
                    <a:satOff val="29410"/>
                    <a:lumOff val="9202"/>
                  </a:schemeClr>
                </a:solidFill>
                <a:effectLst>
                  <a:outerShdw sx="100000" sy="100000" kx="0" ky="0" algn="b" rotWithShape="0" blurRad="76200" dist="63500" dir="2079595">
                    <a:srgbClr val="000000"/>
                  </a:outerShdw>
                </a:effectLst>
              </a:defRPr>
            </a:lvl1pPr>
          </a:lstStyle>
          <a:p>
            <a:pPr/>
            <a:r>
              <a:t>Some   Fools In The Bible</a:t>
            </a:r>
          </a:p>
        </p:txBody>
      </p:sp>
      <p:grpSp>
        <p:nvGrpSpPr>
          <p:cNvPr id="504" name="Group"/>
          <p:cNvGrpSpPr/>
          <p:nvPr/>
        </p:nvGrpSpPr>
        <p:grpSpPr>
          <a:xfrm rot="21120000">
            <a:off x="2810911" y="174209"/>
            <a:ext cx="1769977" cy="1152094"/>
            <a:chOff x="0" y="0"/>
            <a:chExt cx="1769975" cy="1152092"/>
          </a:xfrm>
        </p:grpSpPr>
        <p:sp>
          <p:nvSpPr>
            <p:cNvPr id="502"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DCDDE0"/>
                  </a:solidFill>
                </a:defRPr>
              </a:lvl1pPr>
            </a:lstStyle>
            <a:p>
              <a:pPr/>
              <a:r>
                <a:t>MORE</a:t>
              </a:r>
            </a:p>
          </p:txBody>
        </p:sp>
        <p:pic>
          <p:nvPicPr>
            <p:cNvPr id="503"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sp>
        <p:nvSpPr>
          <p:cNvPr id="505" name="— Proverbs 1:7 (NKJV) —"/>
          <p:cNvSpPr txBox="1"/>
          <p:nvPr/>
        </p:nvSpPr>
        <p:spPr>
          <a:xfrm>
            <a:off x="1439280" y="3101937"/>
            <a:ext cx="1012624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300">
                <a:solidFill>
                  <a:srgbClr val="FFFFFF"/>
                </a:solidFill>
                <a:latin typeface="Emerald Isle"/>
                <a:ea typeface="Emerald Isle"/>
                <a:cs typeface="Emerald Isle"/>
                <a:sym typeface="Emerald Isle"/>
              </a:defRPr>
            </a:lvl1pPr>
          </a:lstStyle>
          <a:p>
            <a:pPr/>
            <a:r>
              <a:t>— Proverbs 1:7 (NKJV) —</a:t>
            </a:r>
          </a:p>
        </p:txBody>
      </p:sp>
      <p:sp>
        <p:nvSpPr>
          <p:cNvPr id="506" name="7 The fear of the Lord is the beginning of knowledge,"/>
          <p:cNvSpPr txBox="1"/>
          <p:nvPr/>
        </p:nvSpPr>
        <p:spPr>
          <a:xfrm>
            <a:off x="774729" y="1593068"/>
            <a:ext cx="11455341" cy="7944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3348356">
                    <a:srgbClr val="000000"/>
                  </a:outerShdw>
                </a:effectLst>
                <a:latin typeface="Vivaldi"/>
                <a:ea typeface="Vivaldi"/>
                <a:cs typeface="Vivaldi"/>
                <a:sym typeface="Vivaldi"/>
              </a:defRPr>
            </a:pPr>
            <a:r>
              <a:rPr baseline="31999"/>
              <a:t>7</a:t>
            </a:r>
            <a:r>
              <a:t> The fear of the Lord </a:t>
            </a:r>
            <a:r>
              <a:t>is</a:t>
            </a:r>
            <a:r>
              <a:t> the beginning of knowledge,</a:t>
            </a:r>
          </a:p>
        </p:txBody>
      </p:sp>
      <p:sp>
        <p:nvSpPr>
          <p:cNvPr id="507" name="But fools despise wisdom and instruction."/>
          <p:cNvSpPr txBox="1"/>
          <p:nvPr/>
        </p:nvSpPr>
        <p:spPr>
          <a:xfrm>
            <a:off x="1768060" y="2316968"/>
            <a:ext cx="9468680" cy="7944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2954564">
                    <a:srgbClr val="000000"/>
                  </a:outerShdw>
                </a:effectLst>
                <a:latin typeface="Vivaldi"/>
                <a:ea typeface="Vivaldi"/>
                <a:cs typeface="Vivaldi"/>
                <a:sym typeface="Vivaldi"/>
              </a:defRPr>
            </a:pPr>
            <a:r>
              <a:t>But</a:t>
            </a:r>
            <a:r>
              <a:t> fools despise wisdom and instruction.</a:t>
            </a:r>
          </a:p>
        </p:txBody>
      </p:sp>
      <p:sp>
        <p:nvSpPr>
          <p:cNvPr id="508" name="Ephesians 5:15–17 (NKJV)…"/>
          <p:cNvSpPr txBox="1"/>
          <p:nvPr/>
        </p:nvSpPr>
        <p:spPr>
          <a:xfrm>
            <a:off x="524871" y="5490706"/>
            <a:ext cx="11955058" cy="3403601"/>
          </a:xfrm>
          <a:prstGeom prst="rect">
            <a:avLst/>
          </a:prstGeom>
          <a:ln w="12700">
            <a:miter lim="400000"/>
          </a:ln>
          <a:effectLst>
            <a:outerShdw sx="100000" sy="100000" kx="0" ky="0" algn="b" rotWithShape="0" blurRad="190500" dist="139727" dir="200662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FFFFFF"/>
                </a:solidFill>
                <a:effectLst>
                  <a:outerShdw sx="100000" sy="100000" kx="0" ky="0" algn="b" rotWithShape="0" blurRad="63500" dist="63500" dir="3217924">
                    <a:srgbClr val="000000"/>
                  </a:outerShdw>
                </a:effectLst>
                <a:latin typeface="Hoefler Text"/>
                <a:ea typeface="Hoefler Text"/>
                <a:cs typeface="Hoefler Text"/>
                <a:sym typeface="Hoefler Text"/>
              </a:defRPr>
            </a:pPr>
            <a:r>
              <a:t>Ephesians 5:15–17 (NKJV)</a:t>
            </a:r>
          </a:p>
          <a:p>
            <a:pPr defTabSz="457200">
              <a:defRPr sz="4300">
                <a:solidFill>
                  <a:srgbClr val="FFFFFF"/>
                </a:solidFill>
                <a:effectLst>
                  <a:outerShdw sx="100000" sy="100000" kx="0" ky="0" algn="b" rotWithShape="0" blurRad="63500" dist="63500" dir="3217924">
                    <a:srgbClr val="000000"/>
                  </a:outerShdw>
                </a:effectLst>
                <a:latin typeface="Hoefler Text"/>
                <a:ea typeface="Hoefler Text"/>
                <a:cs typeface="Hoefler Text"/>
                <a:sym typeface="Hoefler Text"/>
              </a:defRPr>
            </a:pPr>
            <a:r>
              <a:rPr baseline="31999"/>
              <a:t>15</a:t>
            </a:r>
            <a:r>
              <a:t> See then that you walk circumspectly, not as fools but as wise, </a:t>
            </a:r>
            <a:r>
              <a:rPr baseline="31999"/>
              <a:t>16</a:t>
            </a:r>
            <a:r>
              <a:t> redeeming the time, because the days are evil. </a:t>
            </a:r>
            <a:r>
              <a:rPr baseline="31999"/>
              <a:t>17</a:t>
            </a:r>
            <a:r>
              <a:t> Therefore do not be unwise, but understand what the will of the Lord </a:t>
            </a:r>
            <a:r>
              <a:rPr i="1"/>
              <a:t>is</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Footer Placeholder 6"/>
          <p:cNvSpPr txBox="1"/>
          <p:nvPr/>
        </p:nvSpPr>
        <p:spPr>
          <a:xfrm>
            <a:off x="5201920" y="9344151"/>
            <a:ext cx="7802881"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lvl1pPr algn="r" defTabSz="1300480">
              <a:defRPr sz="1800">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r>
              <a:t>W. 65th St church of Christ / April 13, 2008</a:t>
            </a:r>
          </a:p>
        </p:txBody>
      </p:sp>
      <p:sp>
        <p:nvSpPr>
          <p:cNvPr id="511" name="Rectangle 3"/>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
        <p:nvSpPr>
          <p:cNvPr id="512" name="Date Placeholder 4"/>
          <p:cNvSpPr txBox="1"/>
          <p:nvPr/>
        </p:nvSpPr>
        <p:spPr>
          <a:xfrm>
            <a:off x="-1" y="9344151"/>
            <a:ext cx="3684695"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lvl1pPr algn="l" defTabSz="1300480">
              <a:defRPr sz="1800">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r>
              <a:t>Don McClain</a:t>
            </a:r>
          </a:p>
        </p:txBody>
      </p:sp>
      <p:sp>
        <p:nvSpPr>
          <p:cNvPr id="513" name="Slide Number Placeholder 5"/>
          <p:cNvSpPr txBox="1"/>
          <p:nvPr>
            <p:ph type="sldNum" sz="quarter" idx="2"/>
          </p:nvPr>
        </p:nvSpPr>
        <p:spPr>
          <a:xfrm>
            <a:off x="12763500" y="239888"/>
            <a:ext cx="241301"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pic>
        <p:nvPicPr>
          <p:cNvPr id="189" name="Image" descr="Image"/>
          <p:cNvPicPr>
            <a:picLocks noChangeAspect="1"/>
          </p:cNvPicPr>
          <p:nvPr/>
        </p:nvPicPr>
        <p:blipFill>
          <a:blip r:embed="rId3">
            <a:extLst/>
          </a:blip>
          <a:srcRect l="0" t="0" r="0" b="49083"/>
          <a:stretch>
            <a:fillRect/>
          </a:stretch>
        </p:blipFill>
        <p:spPr>
          <a:xfrm>
            <a:off x="736710" y="3696825"/>
            <a:ext cx="3072807" cy="5116737"/>
          </a:xfrm>
          <a:prstGeom prst="rect">
            <a:avLst/>
          </a:prstGeom>
          <a:ln w="12700">
            <a:miter lim="400000"/>
          </a:ln>
        </p:spPr>
      </p:pic>
      <p:sp>
        <p:nvSpPr>
          <p:cNvPr id="190" name="Rectangle 5"/>
          <p:cNvSpPr txBox="1"/>
          <p:nvPr/>
        </p:nvSpPr>
        <p:spPr>
          <a:xfrm>
            <a:off x="4703344" y="2682983"/>
            <a:ext cx="7988505" cy="6801248"/>
          </a:xfrm>
          <a:prstGeom prst="rect">
            <a:avLst/>
          </a:prstGeom>
          <a:ln w="12700">
            <a:miter lim="400000"/>
          </a:ln>
          <a:effectLst>
            <a:outerShdw sx="100000" sy="100000" kx="0" ky="0" algn="b" rotWithShape="0" blurRad="190500" dist="75337" dir="2006625">
              <a:srgbClr val="000000">
                <a:alpha val="43714"/>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500">
                <a:solidFill>
                  <a:srgbClr val="000000"/>
                </a:solidFill>
                <a:latin typeface="Century Gothic"/>
                <a:ea typeface="Century Gothic"/>
                <a:cs typeface="Century Gothic"/>
                <a:sym typeface="Century Gothic"/>
              </a:defRPr>
            </a:pPr>
            <a:r>
              <a:t>FOOL. </a:t>
            </a:r>
            <a:r>
              <a:rPr b="0" i="1">
                <a:latin typeface="Hoefler Text"/>
                <a:ea typeface="Hoefler Text"/>
                <a:cs typeface="Hoefler Text"/>
                <a:sym typeface="Hoefler Text"/>
              </a:rPr>
              <a:t>Represented by a large number of Heb. and Gk. words.</a:t>
            </a:r>
            <a:r>
              <a:rPr b="0"/>
              <a:t> </a:t>
            </a:r>
            <a:endParaRPr b="0"/>
          </a:p>
          <a:p>
            <a:pPr defTabSz="1300480">
              <a:defRPr b="1" sz="3400">
                <a:solidFill>
                  <a:srgbClr val="000000"/>
                </a:solidFill>
                <a:latin typeface="Century Gothic"/>
                <a:ea typeface="Century Gothic"/>
                <a:cs typeface="Century Gothic"/>
                <a:sym typeface="Century Gothic"/>
              </a:defRPr>
            </a:pPr>
            <a:r>
              <a:rPr b="0"/>
              <a:t>In Scripture the “fool” primarily is the person who casts off the fear of God and thinks and acts as if he could safely disregard the eternal principles of God’s righteousness (Psalm 14:1; Proverbs 14:9; Jeremiah 17:11; etc.). Yet in many passages, especially in Proverbs, the term has its ordinary use and denotes one who is rash, senseless, or unreasonable. </a:t>
            </a:r>
          </a:p>
        </p:txBody>
      </p:sp>
      <p:pic>
        <p:nvPicPr>
          <p:cNvPr id="191" name="Unger's Bible Dictionary, p. 375" descr="Unger's Bible Dictionary, p. 375"/>
          <p:cNvPicPr>
            <a:picLocks noChangeAspect="0"/>
          </p:cNvPicPr>
          <p:nvPr/>
        </p:nvPicPr>
        <p:blipFill>
          <a:blip r:embed="rId4">
            <a:extLst/>
          </a:blip>
          <a:stretch>
            <a:fillRect/>
          </a:stretch>
        </p:blipFill>
        <p:spPr>
          <a:xfrm>
            <a:off x="4045785" y="1408725"/>
            <a:ext cx="8759740" cy="1409701"/>
          </a:xfrm>
          <a:prstGeom prst="rect">
            <a:avLst/>
          </a:prstGeom>
        </p:spPr>
      </p:pic>
      <p:sp>
        <p:nvSpPr>
          <p:cNvPr id="192"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195" name="Group"/>
          <p:cNvGrpSpPr/>
          <p:nvPr/>
        </p:nvGrpSpPr>
        <p:grpSpPr>
          <a:xfrm rot="21120000">
            <a:off x="2810911" y="174209"/>
            <a:ext cx="1769977" cy="1152094"/>
            <a:chOff x="0" y="0"/>
            <a:chExt cx="1769975" cy="1152092"/>
          </a:xfrm>
        </p:grpSpPr>
        <p:sp>
          <p:nvSpPr>
            <p:cNvPr id="193"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194" name="Image" descr="Image"/>
            <p:cNvPicPr>
              <a:picLocks noChangeAspect="1"/>
            </p:cNvPicPr>
            <p:nvPr/>
          </p:nvPicPr>
          <p:blipFill>
            <a:blip r:embed="rId5">
              <a:extLst/>
            </a:blip>
            <a:stretch>
              <a:fillRect/>
            </a:stretch>
          </p:blipFill>
          <p:spPr>
            <a:xfrm>
              <a:off x="583218" y="556098"/>
              <a:ext cx="603539" cy="59599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5" name="Image" descr="Image"/>
          <p:cNvPicPr>
            <a:picLocks noChangeAspect="1"/>
          </p:cNvPicPr>
          <p:nvPr>
            <p:ph type="pic" idx="13"/>
          </p:nvPr>
        </p:nvPicPr>
        <p:blipFill>
          <a:blip r:embed="rId2">
            <a:extLst/>
          </a:blip>
          <a:srcRect l="111" t="0" r="111" b="0"/>
          <a:stretch>
            <a:fillRect/>
          </a:stretch>
        </p:blipFill>
        <p:spPr>
          <a:prstGeom prst="rect">
            <a:avLst/>
          </a:prstGeom>
        </p:spPr>
      </p:pic>
      <p:sp>
        <p:nvSpPr>
          <p:cNvPr id="516" name="— Proverbs 1:7 (NKJV) —"/>
          <p:cNvSpPr txBox="1"/>
          <p:nvPr/>
        </p:nvSpPr>
        <p:spPr>
          <a:xfrm>
            <a:off x="1439280" y="8512137"/>
            <a:ext cx="10126240"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500">
                <a:solidFill>
                  <a:srgbClr val="FFFFFF"/>
                </a:solidFill>
                <a:latin typeface="Emerald Isle"/>
                <a:ea typeface="Emerald Isle"/>
                <a:cs typeface="Emerald Isle"/>
                <a:sym typeface="Emerald Isle"/>
              </a:defRPr>
            </a:lvl1pPr>
          </a:lstStyle>
          <a:p>
            <a:pPr/>
            <a:r>
              <a:t>— Proverbs 1:7 (NKJV) —</a:t>
            </a:r>
          </a:p>
        </p:txBody>
      </p:sp>
      <p:sp>
        <p:nvSpPr>
          <p:cNvPr id="517"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3">
                    <a:hueOff val="286721"/>
                    <a:satOff val="29410"/>
                    <a:lumOff val="9202"/>
                  </a:schemeClr>
                </a:solidFill>
                <a:effectLst>
                  <a:outerShdw sx="100000" sy="100000" kx="0" ky="0" algn="b" rotWithShape="0" blurRad="76200" dist="63500" dir="2079595">
                    <a:srgbClr val="000000"/>
                  </a:outerShdw>
                </a:effectLst>
              </a:defRPr>
            </a:lvl1pPr>
          </a:lstStyle>
          <a:p>
            <a:pPr/>
            <a:r>
              <a:t>Some Fools In The Bible</a:t>
            </a:r>
          </a:p>
        </p:txBody>
      </p:sp>
      <p:pic>
        <p:nvPicPr>
          <p:cNvPr id="518" name="Image" descr="Image"/>
          <p:cNvPicPr>
            <a:picLocks noChangeAspect="1"/>
          </p:cNvPicPr>
          <p:nvPr/>
        </p:nvPicPr>
        <p:blipFill>
          <a:blip r:embed="rId3">
            <a:extLst/>
          </a:blip>
          <a:stretch>
            <a:fillRect/>
          </a:stretch>
        </p:blipFill>
        <p:spPr>
          <a:xfrm>
            <a:off x="7157616" y="941358"/>
            <a:ext cx="3691999" cy="5841770"/>
          </a:xfrm>
          <a:prstGeom prst="rect">
            <a:avLst/>
          </a:prstGeom>
          <a:ln w="12700">
            <a:miter lim="400000"/>
          </a:ln>
          <a:effectLst>
            <a:outerShdw sx="100000" sy="100000" kx="0" ky="0" algn="b" rotWithShape="0" blurRad="190500" dist="75337" dir="2006625">
              <a:srgbClr val="000000">
                <a:alpha val="72222"/>
              </a:srgbClr>
            </a:outerShdw>
          </a:effectLst>
        </p:spPr>
      </p:pic>
      <p:sp>
        <p:nvSpPr>
          <p:cNvPr id="519" name="7 The fear of the Lord is the beginning of knowledge,"/>
          <p:cNvSpPr txBox="1"/>
          <p:nvPr/>
        </p:nvSpPr>
        <p:spPr>
          <a:xfrm>
            <a:off x="1226010" y="1935968"/>
            <a:ext cx="5582038"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3348356">
                    <a:srgbClr val="000000"/>
                  </a:outerShdw>
                </a:effectLst>
                <a:latin typeface="Vivaldi"/>
                <a:ea typeface="Vivaldi"/>
                <a:cs typeface="Vivaldi"/>
                <a:sym typeface="Vivaldi"/>
              </a:defRPr>
            </a:pPr>
            <a:r>
              <a:rPr baseline="31999"/>
              <a:t>7</a:t>
            </a:r>
            <a:r>
              <a:t> The fear of the Lord </a:t>
            </a:r>
            <a:r>
              <a:t>is</a:t>
            </a:r>
            <a:r>
              <a:t> the beginning of knowledge,</a:t>
            </a:r>
          </a:p>
        </p:txBody>
      </p:sp>
      <p:sp>
        <p:nvSpPr>
          <p:cNvPr id="520" name="But fools despise wisdom and instruction."/>
          <p:cNvSpPr txBox="1"/>
          <p:nvPr/>
        </p:nvSpPr>
        <p:spPr>
          <a:xfrm>
            <a:off x="7350361" y="4123980"/>
            <a:ext cx="4506205"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2954564">
                    <a:srgbClr val="000000"/>
                  </a:outerShdw>
                </a:effectLst>
                <a:latin typeface="Vivaldi"/>
                <a:ea typeface="Vivaldi"/>
                <a:cs typeface="Vivaldi"/>
                <a:sym typeface="Vivaldi"/>
              </a:defRPr>
            </a:pPr>
            <a:r>
              <a:t>But</a:t>
            </a:r>
            <a:r>
              <a:t> fools despise wisdom and instruction.</a:t>
            </a:r>
          </a:p>
        </p:txBody>
      </p:sp>
      <p:sp>
        <p:nvSpPr>
          <p:cNvPr id="521" name="Charts by Don McClain…"/>
          <p:cNvSpPr txBox="1"/>
          <p:nvPr/>
        </p:nvSpPr>
        <p:spPr>
          <a:xfrm>
            <a:off x="488999" y="5695369"/>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February 25,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18"/>
                                        </p:tgtEl>
                                        <p:attrNameLst>
                                          <p:attrName>style.visibility</p:attrName>
                                        </p:attrNameLst>
                                      </p:cBhvr>
                                      <p:to>
                                        <p:strVal val="visible"/>
                                      </p:to>
                                    </p:set>
                                    <p:animEffect filter="dissolve" transition="in">
                                      <p:cBhvr>
                                        <p:cTn id="7" dur="1500"/>
                                        <p:tgtEl>
                                          <p:spTgt spid="518"/>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520"/>
                                        </p:tgtEl>
                                        <p:attrNameLst>
                                          <p:attrName>style.visibility</p:attrName>
                                        </p:attrNameLst>
                                      </p:cBhvr>
                                      <p:to>
                                        <p:strVal val="visible"/>
                                      </p:to>
                                    </p:set>
                                    <p:animEffect filter="dissolve" transition="in">
                                      <p:cBhvr>
                                        <p:cTn id="11" dur="15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0" grpId="2"/>
      <p:bldP build="whole" bldLvl="1" animBg="1" rev="0" advAuto="0" spid="518"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1 Samuel 13:6–14 (NKJV)…"/>
          <p:cNvSpPr txBox="1"/>
          <p:nvPr/>
        </p:nvSpPr>
        <p:spPr>
          <a:xfrm>
            <a:off x="440987" y="394298"/>
            <a:ext cx="12122826" cy="8356601"/>
          </a:xfrm>
          <a:prstGeom prst="rect">
            <a:avLst/>
          </a:prstGeom>
          <a:ln w="12700">
            <a:miter lim="400000"/>
          </a:ln>
          <a:effectLst>
            <a:outerShdw sx="100000" sy="100000" kx="0" ky="0" algn="b" rotWithShape="0" blurRad="152400" dist="76200" dir="2460000">
              <a:srgbClr val="000000">
                <a:alpha val="4194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5400">
                <a:solidFill>
                  <a:srgbClr val="000000"/>
                </a:solidFill>
                <a:latin typeface="Thames Nude Roman"/>
                <a:ea typeface="Thames Nude Roman"/>
                <a:cs typeface="Thames Nude Roman"/>
                <a:sym typeface="Thames Nude Roman"/>
              </a:defRPr>
            </a:pPr>
            <a:r>
              <a:t>1 Samuel 13:6–14 (NKJV)</a:t>
            </a:r>
          </a:p>
          <a:p>
            <a:pPr defTabSz="457200">
              <a:defRPr sz="4700">
                <a:solidFill>
                  <a:srgbClr val="000000"/>
                </a:solidFill>
                <a:latin typeface="Hoefler Text"/>
                <a:ea typeface="Hoefler Text"/>
                <a:cs typeface="Hoefler Text"/>
                <a:sym typeface="Hoefler Text"/>
              </a:defRPr>
            </a:pPr>
            <a:r>
              <a:rPr baseline="31999"/>
              <a:t>6</a:t>
            </a:r>
            <a:r>
              <a:t> When the men of Israel saw that they were in danger (for the people were distressed), then the people hid in caves, in thickets, in rocks, in holes, and in pits. </a:t>
            </a:r>
            <a:r>
              <a:rPr baseline="31999"/>
              <a:t>7</a:t>
            </a:r>
            <a:r>
              <a:t> And </a:t>
            </a:r>
            <a:r>
              <a:rPr i="1"/>
              <a:t>some of</a:t>
            </a:r>
            <a:r>
              <a:t> the Hebrews crossed over the Jordan to the land of Gad and Gilead. As for Saul, he </a:t>
            </a:r>
            <a:r>
              <a:rPr i="1"/>
              <a:t>was</a:t>
            </a:r>
            <a:r>
              <a:t> still in Gilgal, and all the people followed him trembling. </a:t>
            </a:r>
            <a:r>
              <a:rPr baseline="31999"/>
              <a:t>8</a:t>
            </a:r>
            <a:r>
              <a:t> Then he waited seven days, according to the time set by Samuel. But Samuel did not come to Gilgal; and the people were scattered from him.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5" name="1 Samuel 13:6–14 (NKJV)…"/>
          <p:cNvSpPr txBox="1"/>
          <p:nvPr/>
        </p:nvSpPr>
        <p:spPr>
          <a:xfrm>
            <a:off x="440987" y="394298"/>
            <a:ext cx="12122826" cy="8407401"/>
          </a:xfrm>
          <a:prstGeom prst="rect">
            <a:avLst/>
          </a:prstGeom>
          <a:ln w="12700">
            <a:miter lim="400000"/>
          </a:ln>
          <a:effectLst>
            <a:outerShdw sx="100000" sy="100000" kx="0" ky="0" algn="b" rotWithShape="0" blurRad="152400" dist="76200" dir="2460000">
              <a:srgbClr val="000000">
                <a:alpha val="4194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5400">
                <a:solidFill>
                  <a:srgbClr val="000000"/>
                </a:solidFill>
                <a:latin typeface="Thames Nude Roman"/>
                <a:ea typeface="Thames Nude Roman"/>
                <a:cs typeface="Thames Nude Roman"/>
                <a:sym typeface="Thames Nude Roman"/>
              </a:defRPr>
            </a:pPr>
            <a:r>
              <a:t>1 Samuel 13:6–14 (NKJV)</a:t>
            </a:r>
          </a:p>
          <a:p>
            <a:pPr defTabSz="457200">
              <a:defRPr sz="3900">
                <a:solidFill>
                  <a:srgbClr val="000000"/>
                </a:solidFill>
                <a:latin typeface="Hoefler Text"/>
                <a:ea typeface="Hoefler Text"/>
                <a:cs typeface="Hoefler Text"/>
                <a:sym typeface="Hoefler Text"/>
              </a:defRPr>
            </a:pPr>
            <a:r>
              <a:rPr baseline="31999"/>
              <a:t>9</a:t>
            </a:r>
            <a:r>
              <a:t> So Saul said, “Bring a burnt offering and peace offerings here to me.” And he offered the burnt offering. </a:t>
            </a:r>
            <a:r>
              <a:rPr baseline="31999"/>
              <a:t>10</a:t>
            </a:r>
            <a:r>
              <a:t> Now it happened, as soon as he had finished presenting the burnt offering, that Samuel came; and Saul went out to meet him, that he might greet him. </a:t>
            </a:r>
            <a:r>
              <a:rPr baseline="31999"/>
              <a:t>11</a:t>
            </a:r>
            <a:r>
              <a:t> And Samuel said, “What have you done?” Saul said, “When I saw that the people were scattered from me, and </a:t>
            </a:r>
            <a:r>
              <a:rPr i="1"/>
              <a:t>that</a:t>
            </a:r>
            <a:r>
              <a:t> you did not come within the days appointed, and </a:t>
            </a:r>
            <a:r>
              <a:rPr i="1"/>
              <a:t>that</a:t>
            </a:r>
            <a:r>
              <a:t> the Philistines gathered together at Michmash, </a:t>
            </a:r>
            <a:r>
              <a:rPr baseline="31999"/>
              <a:t>12</a:t>
            </a:r>
            <a:r>
              <a:t> then I said, ‘The Philistines will now come down on me at Gilgal, and I have not made supplication to the Lord.’ Therefore I felt compelled, and offered a burnt offering.”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1 Samuel 13:6–14 (NKJV)…"/>
          <p:cNvSpPr txBox="1"/>
          <p:nvPr/>
        </p:nvSpPr>
        <p:spPr>
          <a:xfrm>
            <a:off x="440987" y="394298"/>
            <a:ext cx="12122826" cy="8356601"/>
          </a:xfrm>
          <a:prstGeom prst="rect">
            <a:avLst/>
          </a:prstGeom>
          <a:ln w="12700">
            <a:miter lim="400000"/>
          </a:ln>
          <a:effectLst>
            <a:outerShdw sx="100000" sy="100000" kx="0" ky="0" algn="b" rotWithShape="0" blurRad="152400" dist="76200" dir="2460000">
              <a:srgbClr val="000000">
                <a:alpha val="4194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5400">
                <a:solidFill>
                  <a:srgbClr val="000000"/>
                </a:solidFill>
                <a:latin typeface="Thames Nude Roman"/>
                <a:ea typeface="Thames Nude Roman"/>
                <a:cs typeface="Thames Nude Roman"/>
                <a:sym typeface="Thames Nude Roman"/>
              </a:defRPr>
            </a:pPr>
            <a:r>
              <a:t>1 Samuel 13:6–14 (NKJV)</a:t>
            </a:r>
          </a:p>
          <a:p>
            <a:pPr defTabSz="457200">
              <a:defRPr sz="4700">
                <a:solidFill>
                  <a:srgbClr val="000000"/>
                </a:solidFill>
                <a:latin typeface="Hoefler Text"/>
                <a:ea typeface="Hoefler Text"/>
                <a:cs typeface="Hoefler Text"/>
                <a:sym typeface="Hoefler Text"/>
              </a:defRPr>
            </a:pPr>
            <a:r>
              <a:rPr baseline="31999"/>
              <a:t>13</a:t>
            </a:r>
            <a:r>
              <a:t> And Samuel said to Saul, “You have done foolishly. You have not kept the commandment of the Lord your God, which He commanded you. For now the Lord would have established your kingdom over Israel forever. </a:t>
            </a:r>
            <a:r>
              <a:rPr baseline="31999"/>
              <a:t>14</a:t>
            </a:r>
            <a:r>
              <a:t> But now your kingdom shall not continue. The Lord has sought for Himself a man after His own heart, and the Lord has commanded him </a:t>
            </a:r>
            <a:r>
              <a:rPr i="1"/>
              <a:t>to be</a:t>
            </a:r>
            <a:r>
              <a:t> commander over His people, because you have not kept what the Lord commanded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7"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sp>
        <p:nvSpPr>
          <p:cNvPr id="198" name="Different Types of Fools"/>
          <p:cNvSpPr txBox="1"/>
          <p:nvPr/>
        </p:nvSpPr>
        <p:spPr>
          <a:xfrm>
            <a:off x="4654292" y="1856273"/>
            <a:ext cx="8055981" cy="1003301"/>
          </a:xfrm>
          <a:prstGeom prst="rect">
            <a:avLst/>
          </a:prstGeom>
          <a:gradFill>
            <a:gsLst>
              <a:gs pos="0">
                <a:schemeClr val="accent1">
                  <a:satOff val="11240"/>
                  <a:lumOff val="13356"/>
                </a:schemeClr>
              </a:gs>
              <a:gs pos="100000">
                <a:schemeClr val="accent1"/>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DCDDE0"/>
                </a:solidFill>
                <a:effectLst>
                  <a:outerShdw sx="100000" sy="100000" kx="0" ky="0" algn="b" rotWithShape="0" blurRad="12700" dist="63500" dir="1513228">
                    <a:srgbClr val="000000"/>
                  </a:outerShdw>
                </a:effectLst>
              </a:defRPr>
            </a:lvl1pPr>
          </a:lstStyle>
          <a:p>
            <a:pPr/>
            <a:r>
              <a:t>Different Types of Fools</a:t>
            </a:r>
          </a:p>
        </p:txBody>
      </p:sp>
      <p:pic>
        <p:nvPicPr>
          <p:cNvPr id="199" name="A Hardened Fool…" descr="A Hardened Fool…"/>
          <p:cNvPicPr>
            <a:picLocks noChangeAspect="0"/>
          </p:cNvPicPr>
          <p:nvPr/>
        </p:nvPicPr>
        <p:blipFill>
          <a:blip r:embed="rId3">
            <a:extLst/>
          </a:blip>
          <a:stretch>
            <a:fillRect/>
          </a:stretch>
        </p:blipFill>
        <p:spPr>
          <a:xfrm>
            <a:off x="5507814" y="3149201"/>
            <a:ext cx="6553201" cy="1981201"/>
          </a:xfrm>
          <a:prstGeom prst="rect">
            <a:avLst/>
          </a:prstGeom>
          <a:effectLst>
            <a:outerShdw sx="100000" sy="100000" kx="0" ky="0" algn="b" rotWithShape="0" blurRad="190500" dist="139727" dir="2006625">
              <a:srgbClr val="000000">
                <a:alpha val="29649"/>
              </a:srgbClr>
            </a:outerShdw>
          </a:effectLst>
        </p:spPr>
      </p:pic>
      <p:pic>
        <p:nvPicPr>
          <p:cNvPr id="200" name="An Arrogant Fool…" descr="An Arrogant Fool…"/>
          <p:cNvPicPr>
            <a:picLocks noChangeAspect="0"/>
          </p:cNvPicPr>
          <p:nvPr/>
        </p:nvPicPr>
        <p:blipFill>
          <a:blip r:embed="rId4">
            <a:extLst/>
          </a:blip>
          <a:stretch>
            <a:fillRect/>
          </a:stretch>
        </p:blipFill>
        <p:spPr>
          <a:xfrm>
            <a:off x="5507814" y="5247844"/>
            <a:ext cx="6553201" cy="1981201"/>
          </a:xfrm>
          <a:prstGeom prst="rect">
            <a:avLst/>
          </a:prstGeom>
          <a:effectLst>
            <a:outerShdw sx="100000" sy="100000" kx="0" ky="0" algn="b" rotWithShape="0" blurRad="190500" dist="139727" dir="2006625">
              <a:srgbClr val="000000">
                <a:alpha val="29649"/>
              </a:srgbClr>
            </a:outerShdw>
          </a:effectLst>
        </p:spPr>
      </p:pic>
      <p:pic>
        <p:nvPicPr>
          <p:cNvPr id="201" name="A Teachable Fool…" descr="A Teachable Fool…"/>
          <p:cNvPicPr>
            <a:picLocks noChangeAspect="0"/>
          </p:cNvPicPr>
          <p:nvPr/>
        </p:nvPicPr>
        <p:blipFill>
          <a:blip r:embed="rId5">
            <a:extLst/>
          </a:blip>
          <a:stretch>
            <a:fillRect/>
          </a:stretch>
        </p:blipFill>
        <p:spPr>
          <a:xfrm>
            <a:off x="5507814" y="7346487"/>
            <a:ext cx="6553201" cy="1981201"/>
          </a:xfrm>
          <a:prstGeom prst="rect">
            <a:avLst/>
          </a:prstGeom>
          <a:effectLst>
            <a:outerShdw sx="100000" sy="100000" kx="0" ky="0" algn="b" rotWithShape="0" blurRad="190500" dist="139727" dir="2006625">
              <a:srgbClr val="000000">
                <a:alpha val="29649"/>
              </a:srgbClr>
            </a:outerShdw>
          </a:effectLst>
        </p:spPr>
      </p:pic>
      <p:sp>
        <p:nvSpPr>
          <p:cNvPr id="202"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05" name="Group"/>
          <p:cNvGrpSpPr/>
          <p:nvPr/>
        </p:nvGrpSpPr>
        <p:grpSpPr>
          <a:xfrm rot="21120000">
            <a:off x="2810911" y="174209"/>
            <a:ext cx="1769977" cy="1152094"/>
            <a:chOff x="0" y="0"/>
            <a:chExt cx="1769975" cy="1152092"/>
          </a:xfrm>
        </p:grpSpPr>
        <p:sp>
          <p:nvSpPr>
            <p:cNvPr id="203"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04" name="Image" descr="Image"/>
            <p:cNvPicPr>
              <a:picLocks noChangeAspect="1"/>
            </p:cNvPicPr>
            <p:nvPr/>
          </p:nvPicPr>
          <p:blipFill>
            <a:blip r:embed="rId6">
              <a:extLst/>
            </a:blip>
            <a:stretch>
              <a:fillRect/>
            </a:stretch>
          </p:blipFill>
          <p:spPr>
            <a:xfrm>
              <a:off x="583218" y="556098"/>
              <a:ext cx="603539" cy="59599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sp>
        <p:nvSpPr>
          <p:cNvPr id="208" name="Those The Bible Identifies As Fools"/>
          <p:cNvSpPr txBox="1"/>
          <p:nvPr/>
        </p:nvSpPr>
        <p:spPr>
          <a:xfrm>
            <a:off x="4577693" y="1985105"/>
            <a:ext cx="8055981" cy="1838961"/>
          </a:xfrm>
          <a:prstGeom prst="rect">
            <a:avLst/>
          </a:prstGeom>
          <a:gradFill>
            <a:gsLst>
              <a:gs pos="0">
                <a:schemeClr val="accent1">
                  <a:satOff val="11240"/>
                  <a:lumOff val="13356"/>
                </a:schemeClr>
              </a:gs>
              <a:gs pos="100000">
                <a:schemeClr val="accent1"/>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b="1" sz="6200">
                <a:solidFill>
                  <a:srgbClr val="DCDDE0"/>
                </a:solidFill>
                <a:effectLst>
                  <a:outerShdw sx="100000" sy="100000" kx="0" ky="0" algn="b" rotWithShape="0" blurRad="12700" dist="63500" dir="1513228">
                    <a:srgbClr val="000000"/>
                  </a:outerShdw>
                </a:effectLst>
                <a:latin typeface="Century Gothic"/>
                <a:ea typeface="Century Gothic"/>
                <a:cs typeface="Century Gothic"/>
                <a:sym typeface="Century Gothic"/>
              </a:defRPr>
            </a:lvl1pPr>
          </a:lstStyle>
          <a:p>
            <a:pPr/>
            <a:r>
              <a:t>Those The Bible Identifies As Fools</a:t>
            </a:r>
          </a:p>
        </p:txBody>
      </p:sp>
      <p:sp>
        <p:nvSpPr>
          <p:cNvPr id="209"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12" name="Group"/>
          <p:cNvGrpSpPr/>
          <p:nvPr/>
        </p:nvGrpSpPr>
        <p:grpSpPr>
          <a:xfrm rot="21120000">
            <a:off x="2810911" y="174209"/>
            <a:ext cx="1769977" cy="1152094"/>
            <a:chOff x="0" y="0"/>
            <a:chExt cx="1769975" cy="1152092"/>
          </a:xfrm>
        </p:grpSpPr>
        <p:sp>
          <p:nvSpPr>
            <p:cNvPr id="210"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11"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sp>
        <p:nvSpPr>
          <p:cNvPr id="213" name="The Unbelieving Fool…"/>
          <p:cNvSpPr txBox="1"/>
          <p:nvPr/>
        </p:nvSpPr>
        <p:spPr>
          <a:xfrm>
            <a:off x="5419742" y="3948830"/>
            <a:ext cx="7095932" cy="53467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700"/>
              </a:spcBef>
              <a:buClr>
                <a:srgbClr val="A29A85"/>
              </a:buClr>
              <a:buSzPct val="67000"/>
              <a:buBlip>
                <a:blip r:embed="rId4"/>
              </a:buBlip>
              <a:defRPr sz="5400">
                <a:solidFill>
                  <a:srgbClr val="000000"/>
                </a:solidFill>
              </a:defRPr>
            </a:pPr>
            <a:r>
              <a:t>The Unbelieving Fool</a:t>
            </a:r>
          </a:p>
          <a:p>
            <a:pPr marL="685800" indent="-685800" algn="l">
              <a:spcBef>
                <a:spcPts val="2700"/>
              </a:spcBef>
              <a:buClr>
                <a:srgbClr val="A29A85"/>
              </a:buClr>
              <a:buSzPct val="67000"/>
              <a:buBlip>
                <a:blip r:embed="rId4"/>
              </a:buBlip>
              <a:defRPr sz="5400">
                <a:solidFill>
                  <a:srgbClr val="000000"/>
                </a:solidFill>
              </a:defRPr>
            </a:pPr>
            <a:r>
              <a:t>The Idolatrous Fool</a:t>
            </a:r>
          </a:p>
          <a:p>
            <a:pPr marL="685800" indent="-685800" algn="l">
              <a:spcBef>
                <a:spcPts val="2700"/>
              </a:spcBef>
              <a:buClr>
                <a:srgbClr val="A29A85"/>
              </a:buClr>
              <a:buSzPct val="67000"/>
              <a:buBlip>
                <a:blip r:embed="rId4"/>
              </a:buBlip>
              <a:defRPr sz="5400">
                <a:solidFill>
                  <a:srgbClr val="000000"/>
                </a:solidFill>
              </a:defRPr>
            </a:pPr>
            <a:r>
              <a:t>The Immoral Fool</a:t>
            </a:r>
          </a:p>
          <a:p>
            <a:pPr marL="685800" indent="-685800" algn="l">
              <a:spcBef>
                <a:spcPts val="2700"/>
              </a:spcBef>
              <a:buClr>
                <a:srgbClr val="A29A85"/>
              </a:buClr>
              <a:buSzPct val="67000"/>
              <a:buBlip>
                <a:blip r:embed="rId4"/>
              </a:buBlip>
              <a:defRPr sz="5400">
                <a:solidFill>
                  <a:srgbClr val="000000"/>
                </a:solidFill>
              </a:defRPr>
            </a:pPr>
            <a:r>
              <a:t>The Materialistic Fool</a:t>
            </a:r>
          </a:p>
          <a:p>
            <a:pPr marL="685800" indent="-685800" algn="l">
              <a:spcBef>
                <a:spcPts val="2700"/>
              </a:spcBef>
              <a:buClr>
                <a:srgbClr val="A29A85"/>
              </a:buClr>
              <a:buSzPct val="67000"/>
              <a:buBlip>
                <a:blip r:embed="rId4"/>
              </a:buBlip>
              <a:defRPr sz="5400">
                <a:solidFill>
                  <a:srgbClr val="000000"/>
                </a:solidFill>
              </a:defRPr>
            </a:pPr>
            <a:r>
              <a:t>The Unprepared Fool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animEffect filter="fade" transition="in">
                                      <p:cBhvr>
                                        <p:cTn id="7" dur="1500"/>
                                        <p:tgtEl>
                                          <p:spTgt spid="21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3">
                                            <p:txEl>
                                              <p:pRg st="0" end="0"/>
                                            </p:txEl>
                                          </p:spTgt>
                                        </p:tgtEl>
                                        <p:attrNameLst>
                                          <p:attrName>style.visibility</p:attrName>
                                        </p:attrNameLst>
                                      </p:cBhvr>
                                      <p:to>
                                        <p:strVal val="visible"/>
                                      </p:to>
                                    </p:set>
                                    <p:animEffect filter="fade" transition="in">
                                      <p:cBhvr>
                                        <p:cTn id="10" dur="1500"/>
                                        <p:tgtEl>
                                          <p:spTgt spid="2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3">
                                            <p:txEl>
                                              <p:pRg st="1" end="1"/>
                                            </p:txEl>
                                          </p:spTgt>
                                        </p:tgtEl>
                                        <p:attrNameLst>
                                          <p:attrName>style.visibility</p:attrName>
                                        </p:attrNameLst>
                                      </p:cBhvr>
                                      <p:to>
                                        <p:strVal val="visible"/>
                                      </p:to>
                                    </p:set>
                                    <p:animEffect filter="fade" transition="in">
                                      <p:cBhvr>
                                        <p:cTn id="15" dur="1500"/>
                                        <p:tgtEl>
                                          <p:spTgt spid="2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3">
                                            <p:txEl>
                                              <p:pRg st="2" end="2"/>
                                            </p:txEl>
                                          </p:spTgt>
                                        </p:tgtEl>
                                        <p:attrNameLst>
                                          <p:attrName>style.visibility</p:attrName>
                                        </p:attrNameLst>
                                      </p:cBhvr>
                                      <p:to>
                                        <p:strVal val="visible"/>
                                      </p:to>
                                    </p:set>
                                    <p:animEffect filter="fade" transition="in">
                                      <p:cBhvr>
                                        <p:cTn id="20" dur="1500"/>
                                        <p:tgtEl>
                                          <p:spTgt spid="2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13">
                                            <p:txEl>
                                              <p:pRg st="3" end="3"/>
                                            </p:txEl>
                                          </p:spTgt>
                                        </p:tgtEl>
                                        <p:attrNameLst>
                                          <p:attrName>style.visibility</p:attrName>
                                        </p:attrNameLst>
                                      </p:cBhvr>
                                      <p:to>
                                        <p:strVal val="visible"/>
                                      </p:to>
                                    </p:set>
                                    <p:animEffect filter="fade" transition="in">
                                      <p:cBhvr>
                                        <p:cTn id="25" dur="1500"/>
                                        <p:tgtEl>
                                          <p:spTgt spid="2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13">
                                            <p:txEl>
                                              <p:pRg st="4" end="4"/>
                                            </p:txEl>
                                          </p:spTgt>
                                        </p:tgtEl>
                                        <p:attrNameLst>
                                          <p:attrName>style.visibility</p:attrName>
                                        </p:attrNameLst>
                                      </p:cBhvr>
                                      <p:to>
                                        <p:strVal val="visible"/>
                                      </p:to>
                                    </p:set>
                                    <p:animEffect filter="fade" transition="in">
                                      <p:cBhvr>
                                        <p:cTn id="30" dur="1500"/>
                                        <p:tgtEl>
                                          <p:spTgt spid="21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18" name="Group"/>
          <p:cNvGrpSpPr/>
          <p:nvPr/>
        </p:nvGrpSpPr>
        <p:grpSpPr>
          <a:xfrm rot="21120000">
            <a:off x="2810911" y="174209"/>
            <a:ext cx="1769977" cy="1152094"/>
            <a:chOff x="0" y="0"/>
            <a:chExt cx="1769975" cy="1152092"/>
          </a:xfrm>
        </p:grpSpPr>
        <p:sp>
          <p:nvSpPr>
            <p:cNvPr id="216"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17"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sp>
        <p:nvSpPr>
          <p:cNvPr id="219" name="Proverbs 28:26 (NKJV)…"/>
          <p:cNvSpPr txBox="1"/>
          <p:nvPr/>
        </p:nvSpPr>
        <p:spPr>
          <a:xfrm>
            <a:off x="6144932" y="3077147"/>
            <a:ext cx="6488962" cy="59690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500">
                <a:solidFill>
                  <a:srgbClr val="000000"/>
                </a:solidFill>
                <a:latin typeface="Hoefler Text"/>
                <a:ea typeface="Hoefler Text"/>
                <a:cs typeface="Hoefler Text"/>
                <a:sym typeface="Hoefler Text"/>
              </a:defRPr>
            </a:pPr>
            <a:r>
              <a:t>Proverbs 28:26 (NKJV)</a:t>
            </a:r>
          </a:p>
          <a:p>
            <a:pPr defTabSz="457200">
              <a:defRPr sz="5500">
                <a:solidFill>
                  <a:srgbClr val="000000"/>
                </a:solidFill>
                <a:latin typeface="Hoefler Text"/>
                <a:ea typeface="Hoefler Text"/>
                <a:cs typeface="Hoefler Text"/>
                <a:sym typeface="Hoefler Text"/>
              </a:defRPr>
            </a:pPr>
            <a:r>
              <a:rPr baseline="31999"/>
              <a:t>26</a:t>
            </a:r>
            <a:r>
              <a:t> He who trusts in his own heart is a fool, But whoever walks wisely will be delivered.</a:t>
            </a:r>
          </a:p>
        </p:txBody>
      </p:sp>
      <p:grpSp>
        <p:nvGrpSpPr>
          <p:cNvPr id="222" name="The “I Did It My Way” Fool"/>
          <p:cNvGrpSpPr/>
          <p:nvPr/>
        </p:nvGrpSpPr>
        <p:grpSpPr>
          <a:xfrm>
            <a:off x="299097" y="1575165"/>
            <a:ext cx="12406606" cy="1162013"/>
            <a:chOff x="0" y="0"/>
            <a:chExt cx="12406605" cy="1162012"/>
          </a:xfrm>
        </p:grpSpPr>
        <p:sp>
          <p:nvSpPr>
            <p:cNvPr id="221" name="The “I Did It My Way”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 Did It My Way” Fool</a:t>
              </a:r>
            </a:p>
          </p:txBody>
        </p:sp>
        <p:pic>
          <p:nvPicPr>
            <p:cNvPr id="220" name="The “I Did It My Way” Fool" descr="The “I Did It My Way”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223" name="Image" descr="Image"/>
          <p:cNvPicPr>
            <a:picLocks noChangeAspect="1"/>
          </p:cNvPicPr>
          <p:nvPr/>
        </p:nvPicPr>
        <p:blipFill>
          <a:blip r:embed="rId5">
            <a:extLst/>
          </a:blip>
          <a:stretch>
            <a:fillRect/>
          </a:stretch>
        </p:blipFill>
        <p:spPr>
          <a:xfrm>
            <a:off x="148840" y="2066497"/>
            <a:ext cx="5542954" cy="10923409"/>
          </a:xfrm>
          <a:prstGeom prst="rect">
            <a:avLst/>
          </a:prstGeom>
          <a:ln w="12700">
            <a:miter lim="400000"/>
          </a:ln>
          <a:effectLst>
            <a:outerShdw sx="100000" sy="100000" kx="0" ky="0" algn="b" rotWithShape="0" blurRad="190500" dist="139727" dir="2006625">
              <a:srgbClr val="000000">
                <a:alpha val="29649"/>
              </a:srgbClr>
            </a:outerShdw>
          </a:effectLst>
        </p:spPr>
      </p:pic>
      <p:sp>
        <p:nvSpPr>
          <p:cNvPr id="224" name="&quot;My Way” - 1969 by Frank Sinatra.…"/>
          <p:cNvSpPr txBox="1"/>
          <p:nvPr/>
        </p:nvSpPr>
        <p:spPr>
          <a:xfrm>
            <a:off x="259849" y="7866423"/>
            <a:ext cx="5320936" cy="1503477"/>
          </a:xfrm>
          <a:prstGeom prst="rect">
            <a:avLst/>
          </a:prstGeom>
          <a:solidFill>
            <a:srgbClr val="DCDDE0"/>
          </a:solidFill>
          <a:ln w="38100">
            <a:solidFill>
              <a:srgbClr val="5F5857"/>
            </a:solidFill>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200">
                <a:solidFill>
                  <a:srgbClr val="000000"/>
                </a:solidFill>
                <a:latin typeface="Helvetica Neue"/>
                <a:ea typeface="Helvetica Neue"/>
                <a:cs typeface="Helvetica Neue"/>
                <a:sym typeface="Helvetica Neue"/>
              </a:defRPr>
            </a:pPr>
            <a:r>
              <a:t>"My Way” - 1969 by Frank Sinatra. </a:t>
            </a:r>
          </a:p>
          <a:p>
            <a:pPr defTabSz="457200">
              <a:defRPr sz="2200">
                <a:solidFill>
                  <a:srgbClr val="000000"/>
                </a:solidFill>
                <a:latin typeface="Helvetica Neue"/>
                <a:ea typeface="Helvetica Neue"/>
                <a:cs typeface="Helvetica Neue"/>
                <a:sym typeface="Helvetica Neue"/>
              </a:defRPr>
            </a:pPr>
            <a:r>
              <a:t> lyrics by Paul Anka</a:t>
            </a:r>
          </a:p>
          <a:p>
            <a:pPr defTabSz="457200">
              <a:defRPr sz="2200">
                <a:solidFill>
                  <a:srgbClr val="000000"/>
                </a:solidFill>
                <a:latin typeface="Helvetica Neue"/>
                <a:ea typeface="Helvetica Neue"/>
                <a:cs typeface="Helvetica Neue"/>
                <a:sym typeface="Helvetica Neue"/>
              </a:defRPr>
            </a:pPr>
            <a:r>
              <a:t>Elvis Presley began performing the song in concert during the mid-1970s,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31" name="Group"/>
          <p:cNvGrpSpPr/>
          <p:nvPr/>
        </p:nvGrpSpPr>
        <p:grpSpPr>
          <a:xfrm rot="21120000">
            <a:off x="2810911" y="174209"/>
            <a:ext cx="1769977" cy="1152094"/>
            <a:chOff x="0" y="0"/>
            <a:chExt cx="1769975" cy="1152092"/>
          </a:xfrm>
        </p:grpSpPr>
        <p:sp>
          <p:nvSpPr>
            <p:cNvPr id="229"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30"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sp>
        <p:nvSpPr>
          <p:cNvPr id="232" name="Jeremiah 10:23 (NKJV)…"/>
          <p:cNvSpPr txBox="1"/>
          <p:nvPr/>
        </p:nvSpPr>
        <p:spPr>
          <a:xfrm>
            <a:off x="6144932" y="3077147"/>
            <a:ext cx="6488962" cy="59690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5500">
                <a:solidFill>
                  <a:srgbClr val="000000"/>
                </a:solidFill>
                <a:latin typeface="Hoefler Text"/>
                <a:ea typeface="Hoefler Text"/>
                <a:cs typeface="Hoefler Text"/>
                <a:sym typeface="Hoefler Text"/>
              </a:defRPr>
            </a:pPr>
            <a:r>
              <a:t>Jeremiah 10:23 (NKJV)</a:t>
            </a:r>
          </a:p>
          <a:p>
            <a:pPr defTabSz="457200">
              <a:defRPr sz="5500">
                <a:solidFill>
                  <a:srgbClr val="000000"/>
                </a:solidFill>
                <a:latin typeface="Hoefler Text"/>
                <a:ea typeface="Hoefler Text"/>
                <a:cs typeface="Hoefler Text"/>
                <a:sym typeface="Hoefler Text"/>
              </a:defRPr>
            </a:pPr>
            <a:r>
              <a:rPr baseline="31999"/>
              <a:t>23</a:t>
            </a:r>
            <a:r>
              <a:t> O Lord, I know the way of man </a:t>
            </a:r>
            <a:r>
              <a:rPr i="1"/>
              <a:t>is</a:t>
            </a:r>
            <a:r>
              <a:t> not in himself; </a:t>
            </a:r>
            <a:r>
              <a:rPr i="1"/>
              <a:t>It is</a:t>
            </a:r>
            <a:r>
              <a:t> not in man who walks to direct his own steps.</a:t>
            </a:r>
          </a:p>
        </p:txBody>
      </p:sp>
      <p:grpSp>
        <p:nvGrpSpPr>
          <p:cNvPr id="235" name="The “I Did It My Way” Fool"/>
          <p:cNvGrpSpPr/>
          <p:nvPr/>
        </p:nvGrpSpPr>
        <p:grpSpPr>
          <a:xfrm>
            <a:off x="299097" y="1575165"/>
            <a:ext cx="12406606" cy="1162013"/>
            <a:chOff x="0" y="0"/>
            <a:chExt cx="12406605" cy="1162012"/>
          </a:xfrm>
        </p:grpSpPr>
        <p:sp>
          <p:nvSpPr>
            <p:cNvPr id="234" name="The “I Did It My Way”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 Did It My Way” Fool</a:t>
              </a:r>
            </a:p>
          </p:txBody>
        </p:sp>
        <p:pic>
          <p:nvPicPr>
            <p:cNvPr id="233" name="The “I Did It My Way” Fool" descr="The “I Did It My Way”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236" name="Image" descr="Image"/>
          <p:cNvPicPr>
            <a:picLocks noChangeAspect="1"/>
          </p:cNvPicPr>
          <p:nvPr/>
        </p:nvPicPr>
        <p:blipFill>
          <a:blip r:embed="rId5">
            <a:extLst/>
          </a:blip>
          <a:stretch>
            <a:fillRect/>
          </a:stretch>
        </p:blipFill>
        <p:spPr>
          <a:xfrm>
            <a:off x="148840" y="2066497"/>
            <a:ext cx="5542954" cy="10923409"/>
          </a:xfrm>
          <a:prstGeom prst="rect">
            <a:avLst/>
          </a:prstGeom>
          <a:ln w="12700">
            <a:miter lim="400000"/>
          </a:ln>
          <a:effectLst>
            <a:outerShdw sx="100000" sy="100000" kx="0" ky="0" algn="b" rotWithShape="0" blurRad="190500" dist="139727" dir="2006625">
              <a:srgbClr val="000000">
                <a:alpha val="29649"/>
              </a:srgbClr>
            </a:outerShdw>
          </a:effectLst>
        </p:spPr>
      </p:pic>
      <p:sp>
        <p:nvSpPr>
          <p:cNvPr id="237" name="&quot;My Way” - 1969 by Frank Sinatra.…"/>
          <p:cNvSpPr txBox="1"/>
          <p:nvPr/>
        </p:nvSpPr>
        <p:spPr>
          <a:xfrm>
            <a:off x="259849" y="7866423"/>
            <a:ext cx="5320936" cy="1503477"/>
          </a:xfrm>
          <a:prstGeom prst="rect">
            <a:avLst/>
          </a:prstGeom>
          <a:solidFill>
            <a:srgbClr val="DCDDE0"/>
          </a:solidFill>
          <a:ln w="38100">
            <a:solidFill>
              <a:srgbClr val="5F5857"/>
            </a:solidFill>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200">
                <a:solidFill>
                  <a:srgbClr val="000000"/>
                </a:solidFill>
                <a:latin typeface="Helvetica Neue"/>
                <a:ea typeface="Helvetica Neue"/>
                <a:cs typeface="Helvetica Neue"/>
                <a:sym typeface="Helvetica Neue"/>
              </a:defRPr>
            </a:pPr>
            <a:r>
              <a:t>"My Way” - 1969 by Frank Sinatra. </a:t>
            </a:r>
          </a:p>
          <a:p>
            <a:pPr defTabSz="457200">
              <a:defRPr sz="2200">
                <a:solidFill>
                  <a:srgbClr val="000000"/>
                </a:solidFill>
                <a:latin typeface="Helvetica Neue"/>
                <a:ea typeface="Helvetica Neue"/>
                <a:cs typeface="Helvetica Neue"/>
                <a:sym typeface="Helvetica Neue"/>
              </a:defRPr>
            </a:pPr>
            <a:r>
              <a:t> lyrics by Paul Anka</a:t>
            </a:r>
          </a:p>
          <a:p>
            <a:pPr defTabSz="457200">
              <a:defRPr sz="2200">
                <a:solidFill>
                  <a:srgbClr val="000000"/>
                </a:solidFill>
                <a:latin typeface="Helvetica Neue"/>
                <a:ea typeface="Helvetica Neue"/>
                <a:cs typeface="Helvetica Neue"/>
                <a:sym typeface="Helvetica Neue"/>
              </a:defRPr>
            </a:pPr>
            <a:r>
              <a:t>Elvis Presley began performing the song in concert during the mid-1970s,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43" name="Image"/>
          <p:cNvGrpSpPr/>
          <p:nvPr/>
        </p:nvGrpSpPr>
        <p:grpSpPr>
          <a:xfrm>
            <a:off x="39579" y="2761647"/>
            <a:ext cx="6705635" cy="6891042"/>
            <a:chOff x="0" y="0"/>
            <a:chExt cx="6705634" cy="6891041"/>
          </a:xfrm>
        </p:grpSpPr>
        <p:pic>
          <p:nvPicPr>
            <p:cNvPr id="242" name="Image" descr="Image"/>
            <p:cNvPicPr>
              <a:picLocks noChangeAspect="0"/>
            </p:cNvPicPr>
            <p:nvPr/>
          </p:nvPicPr>
          <p:blipFill>
            <a:blip r:embed="rId3">
              <a:extLst/>
            </a:blip>
            <a:srcRect l="10860" t="0" r="16977" b="0"/>
            <a:stretch>
              <a:fillRect/>
            </a:stretch>
          </p:blipFill>
          <p:spPr>
            <a:xfrm>
              <a:off x="203200" y="215900"/>
              <a:ext cx="6299235" cy="6459242"/>
            </a:xfrm>
            <a:prstGeom prst="rect">
              <a:avLst/>
            </a:prstGeom>
            <a:ln>
              <a:noFill/>
            </a:ln>
            <a:effectLst/>
          </p:spPr>
        </p:pic>
        <p:pic>
          <p:nvPicPr>
            <p:cNvPr id="241" name="Image" descr="Image"/>
            <p:cNvPicPr>
              <a:picLocks noChangeAspect="0"/>
            </p:cNvPicPr>
            <p:nvPr/>
          </p:nvPicPr>
          <p:blipFill>
            <a:blip r:embed="rId4">
              <a:extLst/>
            </a:blip>
            <a:stretch>
              <a:fillRect/>
            </a:stretch>
          </p:blipFill>
          <p:spPr>
            <a:xfrm>
              <a:off x="-1" y="0"/>
              <a:ext cx="6705636" cy="6891042"/>
            </a:xfrm>
            <a:prstGeom prst="rect">
              <a:avLst/>
            </a:prstGeom>
            <a:effectLst/>
          </p:spPr>
        </p:pic>
      </p:grpSp>
      <p:sp>
        <p:nvSpPr>
          <p:cNvPr id="244"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47" name="Group"/>
          <p:cNvGrpSpPr/>
          <p:nvPr/>
        </p:nvGrpSpPr>
        <p:grpSpPr>
          <a:xfrm rot="21120000">
            <a:off x="2810911" y="174209"/>
            <a:ext cx="1769977" cy="1152094"/>
            <a:chOff x="0" y="0"/>
            <a:chExt cx="1769975" cy="1152092"/>
          </a:xfrm>
        </p:grpSpPr>
        <p:sp>
          <p:nvSpPr>
            <p:cNvPr id="245"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46" name="Image" descr="Image"/>
            <p:cNvPicPr>
              <a:picLocks noChangeAspect="1"/>
            </p:cNvPicPr>
            <p:nvPr/>
          </p:nvPicPr>
          <p:blipFill>
            <a:blip r:embed="rId5">
              <a:extLst/>
            </a:blip>
            <a:stretch>
              <a:fillRect/>
            </a:stretch>
          </p:blipFill>
          <p:spPr>
            <a:xfrm>
              <a:off x="583218" y="556098"/>
              <a:ext cx="603539" cy="595995"/>
            </a:xfrm>
            <a:prstGeom prst="rect">
              <a:avLst/>
            </a:prstGeom>
            <a:ln w="12700" cap="flat">
              <a:noFill/>
              <a:miter lim="400000"/>
            </a:ln>
            <a:effectLst/>
          </p:spPr>
        </p:pic>
      </p:grpSp>
      <p:sp>
        <p:nvSpPr>
          <p:cNvPr id="248" name="1 Samuel 13:13 (NKJV)…"/>
          <p:cNvSpPr txBox="1"/>
          <p:nvPr/>
        </p:nvSpPr>
        <p:spPr>
          <a:xfrm>
            <a:off x="6839958" y="2766348"/>
            <a:ext cx="5691804" cy="66802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100">
                <a:solidFill>
                  <a:srgbClr val="000000"/>
                </a:solidFill>
                <a:latin typeface="Hoefler Text"/>
                <a:ea typeface="Hoefler Text"/>
                <a:cs typeface="Hoefler Text"/>
                <a:sym typeface="Hoefler Text"/>
              </a:defRPr>
            </a:pPr>
            <a:r>
              <a:t>1 Samuel 13:13 (NKJV)</a:t>
            </a:r>
          </a:p>
          <a:p>
            <a:pPr defTabSz="457200">
              <a:defRPr sz="3700">
                <a:solidFill>
                  <a:srgbClr val="000000"/>
                </a:solidFill>
                <a:latin typeface="Hoefler Text"/>
                <a:ea typeface="Hoefler Text"/>
                <a:cs typeface="Hoefler Text"/>
                <a:sym typeface="Hoefler Text"/>
              </a:defRPr>
            </a:pPr>
            <a:r>
              <a:rPr baseline="31999"/>
              <a:t>13</a:t>
            </a:r>
            <a:r>
              <a:t> And Samuel said to Saul, “You have done foolishly. You have not kept the commandment of the Lord your God, which He commanded you. For now the Lord would have established your kingdom over Israel forever.</a:t>
            </a:r>
          </a:p>
        </p:txBody>
      </p:sp>
      <p:grpSp>
        <p:nvGrpSpPr>
          <p:cNvPr id="251" name="The “I Did It My Way” Fool"/>
          <p:cNvGrpSpPr/>
          <p:nvPr/>
        </p:nvGrpSpPr>
        <p:grpSpPr>
          <a:xfrm>
            <a:off x="299097" y="1575165"/>
            <a:ext cx="12406606" cy="1162013"/>
            <a:chOff x="0" y="0"/>
            <a:chExt cx="12406605" cy="1162012"/>
          </a:xfrm>
        </p:grpSpPr>
        <p:sp>
          <p:nvSpPr>
            <p:cNvPr id="250" name="The “I Did It My Way”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 Did It My Way” Fool</a:t>
              </a:r>
            </a:p>
          </p:txBody>
        </p:sp>
        <p:pic>
          <p:nvPicPr>
            <p:cNvPr id="249" name="The “I Did It My Way” Fool" descr="The “I Did It My Way” Fool"/>
            <p:cNvPicPr>
              <a:picLocks noChangeAspect="0"/>
            </p:cNvPicPr>
            <p:nvPr/>
          </p:nvPicPr>
          <p:blipFill>
            <a:blip r:embed="rId6">
              <a:extLst/>
            </a:blip>
            <a:stretch>
              <a:fillRect/>
            </a:stretch>
          </p:blipFill>
          <p:spPr>
            <a:xfrm>
              <a:off x="0" y="-1"/>
              <a:ext cx="12406606" cy="1162014"/>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alpha val="2485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schemeClr>
                </a:solidFill>
                <a:effectLst>
                  <a:outerShdw sx="100000" sy="100000" kx="0" ky="0" algn="b" rotWithShape="0" blurRad="76200" dist="63500" dir="2079595">
                    <a:srgbClr val="000000">
                      <a:alpha val="32000"/>
                    </a:srgbClr>
                  </a:outerShdw>
                </a:effectLst>
              </a:defRPr>
            </a:lvl1pPr>
          </a:lstStyle>
          <a:p>
            <a:pPr/>
            <a:r>
              <a:t>Some   Fools In The Bible</a:t>
            </a:r>
          </a:p>
        </p:txBody>
      </p:sp>
      <p:grpSp>
        <p:nvGrpSpPr>
          <p:cNvPr id="258" name="Group"/>
          <p:cNvGrpSpPr/>
          <p:nvPr/>
        </p:nvGrpSpPr>
        <p:grpSpPr>
          <a:xfrm rot="21120000">
            <a:off x="2810911" y="174209"/>
            <a:ext cx="1769977" cy="1152094"/>
            <a:chOff x="0" y="0"/>
            <a:chExt cx="1769975" cy="1152092"/>
          </a:xfrm>
        </p:grpSpPr>
        <p:sp>
          <p:nvSpPr>
            <p:cNvPr id="256" name="MORE"/>
            <p:cNvSpPr txBox="1"/>
            <p:nvPr/>
          </p:nvSpPr>
          <p:spPr>
            <a:xfrm>
              <a:off x="-1" y="-1"/>
              <a:ext cx="1769977"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MORE</a:t>
              </a:r>
            </a:p>
          </p:txBody>
        </p:sp>
        <p:pic>
          <p:nvPicPr>
            <p:cNvPr id="257" name="Image" descr="Image"/>
            <p:cNvPicPr>
              <a:picLocks noChangeAspect="1"/>
            </p:cNvPicPr>
            <p:nvPr/>
          </p:nvPicPr>
          <p:blipFill>
            <a:blip r:embed="rId3">
              <a:extLst/>
            </a:blip>
            <a:stretch>
              <a:fillRect/>
            </a:stretch>
          </p:blipFill>
          <p:spPr>
            <a:xfrm>
              <a:off x="583218" y="556098"/>
              <a:ext cx="603539" cy="595995"/>
            </a:xfrm>
            <a:prstGeom prst="rect">
              <a:avLst/>
            </a:prstGeom>
            <a:ln w="12700" cap="flat">
              <a:noFill/>
              <a:miter lim="400000"/>
            </a:ln>
            <a:effectLst/>
          </p:spPr>
        </p:pic>
      </p:grpSp>
      <p:grpSp>
        <p:nvGrpSpPr>
          <p:cNvPr id="261" name="The “I Did It My Way” Fool"/>
          <p:cNvGrpSpPr/>
          <p:nvPr/>
        </p:nvGrpSpPr>
        <p:grpSpPr>
          <a:xfrm>
            <a:off x="299097" y="1575165"/>
            <a:ext cx="12406606" cy="1162013"/>
            <a:chOff x="0" y="0"/>
            <a:chExt cx="12406605" cy="1162012"/>
          </a:xfrm>
        </p:grpSpPr>
        <p:sp>
          <p:nvSpPr>
            <p:cNvPr id="260" name="The “I Did It My Way”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 Did It My Way” Fool</a:t>
              </a:r>
            </a:p>
          </p:txBody>
        </p:sp>
        <p:pic>
          <p:nvPicPr>
            <p:cNvPr id="259" name="The “I Did It My Way” Fool" descr="The “I Did It My Way” Fool"/>
            <p:cNvPicPr>
              <a:picLocks noChangeAspect="0"/>
            </p:cNvPicPr>
            <p:nvPr/>
          </p:nvPicPr>
          <p:blipFill>
            <a:blip r:embed="rId4">
              <a:extLst/>
            </a:blip>
            <a:stretch>
              <a:fillRect/>
            </a:stretch>
          </p:blipFill>
          <p:spPr>
            <a:xfrm>
              <a:off x="0" y="-1"/>
              <a:ext cx="12406606" cy="1162014"/>
            </a:xfrm>
            <a:prstGeom prst="rect">
              <a:avLst/>
            </a:prstGeom>
            <a:effectLst/>
          </p:spPr>
        </p:pic>
      </p:grpSp>
      <p:pic>
        <p:nvPicPr>
          <p:cNvPr id="262" name="Image" descr="Image"/>
          <p:cNvPicPr>
            <a:picLocks noChangeAspect="1"/>
          </p:cNvPicPr>
          <p:nvPr/>
        </p:nvPicPr>
        <p:blipFill>
          <a:blip r:embed="rId5">
            <a:extLst/>
          </a:blip>
          <a:srcRect l="23272" t="4272" r="29931" b="27"/>
          <a:stretch>
            <a:fillRect/>
          </a:stretch>
        </p:blipFill>
        <p:spPr>
          <a:xfrm>
            <a:off x="3039" y="2615190"/>
            <a:ext cx="6305900" cy="7252848"/>
          </a:xfrm>
          <a:custGeom>
            <a:avLst/>
            <a:gdLst/>
            <a:ahLst/>
            <a:cxnLst>
              <a:cxn ang="0">
                <a:pos x="wd2" y="hd2"/>
              </a:cxn>
              <a:cxn ang="5400000">
                <a:pos x="wd2" y="hd2"/>
              </a:cxn>
              <a:cxn ang="10800000">
                <a:pos x="wd2" y="hd2"/>
              </a:cxn>
              <a:cxn ang="16200000">
                <a:pos x="wd2" y="hd2"/>
              </a:cxn>
            </a:cxnLst>
            <a:rect l="0" t="0" r="r" b="b"/>
            <a:pathLst>
              <a:path w="21517" h="21596" fill="norm" stroke="1" extrusionOk="0">
                <a:moveTo>
                  <a:pt x="13804" y="3"/>
                </a:moveTo>
                <a:cubicBezTo>
                  <a:pt x="13379" y="14"/>
                  <a:pt x="12986" y="60"/>
                  <a:pt x="12883" y="119"/>
                </a:cubicBezTo>
                <a:cubicBezTo>
                  <a:pt x="12826" y="151"/>
                  <a:pt x="12685" y="202"/>
                  <a:pt x="12568" y="233"/>
                </a:cubicBezTo>
                <a:cubicBezTo>
                  <a:pt x="12155" y="342"/>
                  <a:pt x="11296" y="1024"/>
                  <a:pt x="11249" y="1281"/>
                </a:cubicBezTo>
                <a:cubicBezTo>
                  <a:pt x="11234" y="1357"/>
                  <a:pt x="11204" y="1461"/>
                  <a:pt x="11179" y="1512"/>
                </a:cubicBezTo>
                <a:cubicBezTo>
                  <a:pt x="11146" y="1584"/>
                  <a:pt x="11153" y="1615"/>
                  <a:pt x="11209" y="1651"/>
                </a:cubicBezTo>
                <a:cubicBezTo>
                  <a:pt x="11276" y="1694"/>
                  <a:pt x="11276" y="1703"/>
                  <a:pt x="11211" y="1751"/>
                </a:cubicBezTo>
                <a:cubicBezTo>
                  <a:pt x="11171" y="1779"/>
                  <a:pt x="11139" y="1836"/>
                  <a:pt x="11139" y="1878"/>
                </a:cubicBezTo>
                <a:cubicBezTo>
                  <a:pt x="11139" y="1920"/>
                  <a:pt x="11110" y="2004"/>
                  <a:pt x="11074" y="2065"/>
                </a:cubicBezTo>
                <a:cubicBezTo>
                  <a:pt x="11038" y="2126"/>
                  <a:pt x="11006" y="2208"/>
                  <a:pt x="11003" y="2249"/>
                </a:cubicBezTo>
                <a:cubicBezTo>
                  <a:pt x="10991" y="2467"/>
                  <a:pt x="11013" y="2720"/>
                  <a:pt x="11047" y="2756"/>
                </a:cubicBezTo>
                <a:cubicBezTo>
                  <a:pt x="11069" y="2780"/>
                  <a:pt x="11029" y="2947"/>
                  <a:pt x="10952" y="3152"/>
                </a:cubicBezTo>
                <a:cubicBezTo>
                  <a:pt x="10878" y="3347"/>
                  <a:pt x="10818" y="3585"/>
                  <a:pt x="10817" y="3683"/>
                </a:cubicBezTo>
                <a:cubicBezTo>
                  <a:pt x="10816" y="3780"/>
                  <a:pt x="10747" y="4038"/>
                  <a:pt x="10664" y="4255"/>
                </a:cubicBezTo>
                <a:cubicBezTo>
                  <a:pt x="10480" y="4731"/>
                  <a:pt x="10352" y="5455"/>
                  <a:pt x="10389" y="5806"/>
                </a:cubicBezTo>
                <a:cubicBezTo>
                  <a:pt x="10408" y="5988"/>
                  <a:pt x="10473" y="6168"/>
                  <a:pt x="10623" y="6455"/>
                </a:cubicBezTo>
                <a:cubicBezTo>
                  <a:pt x="10832" y="6855"/>
                  <a:pt x="10981" y="7337"/>
                  <a:pt x="10914" y="7398"/>
                </a:cubicBezTo>
                <a:cubicBezTo>
                  <a:pt x="10874" y="7435"/>
                  <a:pt x="10189" y="7563"/>
                  <a:pt x="9198" y="7718"/>
                </a:cubicBezTo>
                <a:cubicBezTo>
                  <a:pt x="8838" y="7775"/>
                  <a:pt x="8471" y="7838"/>
                  <a:pt x="8382" y="7859"/>
                </a:cubicBezTo>
                <a:cubicBezTo>
                  <a:pt x="8292" y="7880"/>
                  <a:pt x="8159" y="7898"/>
                  <a:pt x="8088" y="7898"/>
                </a:cubicBezTo>
                <a:cubicBezTo>
                  <a:pt x="7859" y="7900"/>
                  <a:pt x="7527" y="8097"/>
                  <a:pt x="7224" y="8410"/>
                </a:cubicBezTo>
                <a:cubicBezTo>
                  <a:pt x="6913" y="8730"/>
                  <a:pt x="6804" y="8889"/>
                  <a:pt x="6715" y="9148"/>
                </a:cubicBezTo>
                <a:cubicBezTo>
                  <a:pt x="6667" y="9287"/>
                  <a:pt x="6623" y="9331"/>
                  <a:pt x="6472" y="9393"/>
                </a:cubicBezTo>
                <a:cubicBezTo>
                  <a:pt x="6256" y="9482"/>
                  <a:pt x="6172" y="9544"/>
                  <a:pt x="5920" y="9811"/>
                </a:cubicBezTo>
                <a:cubicBezTo>
                  <a:pt x="5619" y="10129"/>
                  <a:pt x="5461" y="10373"/>
                  <a:pt x="5406" y="10601"/>
                </a:cubicBezTo>
                <a:cubicBezTo>
                  <a:pt x="5362" y="10786"/>
                  <a:pt x="5338" y="10820"/>
                  <a:pt x="5209" y="10867"/>
                </a:cubicBezTo>
                <a:cubicBezTo>
                  <a:pt x="5127" y="10896"/>
                  <a:pt x="4903" y="11012"/>
                  <a:pt x="4709" y="11124"/>
                </a:cubicBezTo>
                <a:cubicBezTo>
                  <a:pt x="4491" y="11250"/>
                  <a:pt x="4341" y="11314"/>
                  <a:pt x="4315" y="11291"/>
                </a:cubicBezTo>
                <a:cubicBezTo>
                  <a:pt x="4292" y="11271"/>
                  <a:pt x="4262" y="11142"/>
                  <a:pt x="4249" y="11004"/>
                </a:cubicBezTo>
                <a:cubicBezTo>
                  <a:pt x="4228" y="10791"/>
                  <a:pt x="4198" y="10723"/>
                  <a:pt x="4050" y="10552"/>
                </a:cubicBezTo>
                <a:cubicBezTo>
                  <a:pt x="3953" y="10442"/>
                  <a:pt x="3875" y="10333"/>
                  <a:pt x="3875" y="10310"/>
                </a:cubicBezTo>
                <a:cubicBezTo>
                  <a:pt x="3875" y="10287"/>
                  <a:pt x="3841" y="10179"/>
                  <a:pt x="3800" y="10069"/>
                </a:cubicBezTo>
                <a:lnTo>
                  <a:pt x="3726" y="9868"/>
                </a:lnTo>
                <a:lnTo>
                  <a:pt x="3899" y="9680"/>
                </a:lnTo>
                <a:cubicBezTo>
                  <a:pt x="3994" y="9577"/>
                  <a:pt x="4168" y="9402"/>
                  <a:pt x="4285" y="9291"/>
                </a:cubicBezTo>
                <a:cubicBezTo>
                  <a:pt x="4458" y="9129"/>
                  <a:pt x="4505" y="9054"/>
                  <a:pt x="4530" y="8898"/>
                </a:cubicBezTo>
                <a:cubicBezTo>
                  <a:pt x="4591" y="8523"/>
                  <a:pt x="4877" y="8085"/>
                  <a:pt x="5266" y="7773"/>
                </a:cubicBezTo>
                <a:cubicBezTo>
                  <a:pt x="5470" y="7609"/>
                  <a:pt x="5490" y="7578"/>
                  <a:pt x="5459" y="7477"/>
                </a:cubicBezTo>
                <a:cubicBezTo>
                  <a:pt x="5391" y="7256"/>
                  <a:pt x="5058" y="7254"/>
                  <a:pt x="4641" y="7474"/>
                </a:cubicBezTo>
                <a:cubicBezTo>
                  <a:pt x="4412" y="7595"/>
                  <a:pt x="4247" y="7767"/>
                  <a:pt x="4039" y="8099"/>
                </a:cubicBezTo>
                <a:cubicBezTo>
                  <a:pt x="3963" y="8220"/>
                  <a:pt x="3951" y="8225"/>
                  <a:pt x="3898" y="8162"/>
                </a:cubicBezTo>
                <a:cubicBezTo>
                  <a:pt x="3866" y="8124"/>
                  <a:pt x="3829" y="8027"/>
                  <a:pt x="3814" y="7945"/>
                </a:cubicBezTo>
                <a:cubicBezTo>
                  <a:pt x="3795" y="7841"/>
                  <a:pt x="3727" y="7748"/>
                  <a:pt x="3585" y="7626"/>
                </a:cubicBezTo>
                <a:cubicBezTo>
                  <a:pt x="3467" y="7526"/>
                  <a:pt x="3395" y="7431"/>
                  <a:pt x="3409" y="7398"/>
                </a:cubicBezTo>
                <a:cubicBezTo>
                  <a:pt x="3429" y="7352"/>
                  <a:pt x="3383" y="7347"/>
                  <a:pt x="3140" y="7369"/>
                </a:cubicBezTo>
                <a:cubicBezTo>
                  <a:pt x="2882" y="7392"/>
                  <a:pt x="2827" y="7385"/>
                  <a:pt x="2709" y="7312"/>
                </a:cubicBezTo>
                <a:cubicBezTo>
                  <a:pt x="2534" y="7203"/>
                  <a:pt x="2437" y="7206"/>
                  <a:pt x="2250" y="7326"/>
                </a:cubicBezTo>
                <a:cubicBezTo>
                  <a:pt x="2139" y="7398"/>
                  <a:pt x="2040" y="7424"/>
                  <a:pt x="1888" y="7424"/>
                </a:cubicBezTo>
                <a:cubicBezTo>
                  <a:pt x="1723" y="7424"/>
                  <a:pt x="1657" y="7445"/>
                  <a:pt x="1573" y="7523"/>
                </a:cubicBezTo>
                <a:cubicBezTo>
                  <a:pt x="1509" y="7583"/>
                  <a:pt x="1392" y="7634"/>
                  <a:pt x="1283" y="7649"/>
                </a:cubicBezTo>
                <a:cubicBezTo>
                  <a:pt x="1166" y="7665"/>
                  <a:pt x="1056" y="7715"/>
                  <a:pt x="980" y="7786"/>
                </a:cubicBezTo>
                <a:cubicBezTo>
                  <a:pt x="914" y="7847"/>
                  <a:pt x="837" y="7897"/>
                  <a:pt x="809" y="7897"/>
                </a:cubicBezTo>
                <a:cubicBezTo>
                  <a:pt x="781" y="7897"/>
                  <a:pt x="707" y="7941"/>
                  <a:pt x="646" y="7994"/>
                </a:cubicBezTo>
                <a:cubicBezTo>
                  <a:pt x="559" y="8070"/>
                  <a:pt x="535" y="8131"/>
                  <a:pt x="535" y="8281"/>
                </a:cubicBezTo>
                <a:cubicBezTo>
                  <a:pt x="535" y="8386"/>
                  <a:pt x="553" y="8490"/>
                  <a:pt x="576" y="8510"/>
                </a:cubicBezTo>
                <a:cubicBezTo>
                  <a:pt x="598" y="8531"/>
                  <a:pt x="680" y="8712"/>
                  <a:pt x="756" y="8912"/>
                </a:cubicBezTo>
                <a:cubicBezTo>
                  <a:pt x="832" y="9113"/>
                  <a:pt x="935" y="9346"/>
                  <a:pt x="985" y="9431"/>
                </a:cubicBezTo>
                <a:lnTo>
                  <a:pt x="1076" y="9586"/>
                </a:lnTo>
                <a:lnTo>
                  <a:pt x="732" y="10148"/>
                </a:lnTo>
                <a:cubicBezTo>
                  <a:pt x="346" y="10779"/>
                  <a:pt x="123" y="11234"/>
                  <a:pt x="37" y="11570"/>
                </a:cubicBezTo>
                <a:cubicBezTo>
                  <a:pt x="-18" y="11785"/>
                  <a:pt x="-16" y="11802"/>
                  <a:pt x="76" y="11888"/>
                </a:cubicBezTo>
                <a:cubicBezTo>
                  <a:pt x="130" y="11937"/>
                  <a:pt x="207" y="12066"/>
                  <a:pt x="248" y="12173"/>
                </a:cubicBezTo>
                <a:cubicBezTo>
                  <a:pt x="289" y="12280"/>
                  <a:pt x="378" y="12438"/>
                  <a:pt x="446" y="12525"/>
                </a:cubicBezTo>
                <a:cubicBezTo>
                  <a:pt x="514" y="12611"/>
                  <a:pt x="632" y="12798"/>
                  <a:pt x="709" y="12938"/>
                </a:cubicBezTo>
                <a:cubicBezTo>
                  <a:pt x="904" y="13296"/>
                  <a:pt x="1120" y="13635"/>
                  <a:pt x="1292" y="13853"/>
                </a:cubicBezTo>
                <a:cubicBezTo>
                  <a:pt x="1486" y="14098"/>
                  <a:pt x="2045" y="14625"/>
                  <a:pt x="2247" y="14753"/>
                </a:cubicBezTo>
                <a:cubicBezTo>
                  <a:pt x="2954" y="15203"/>
                  <a:pt x="4897" y="15330"/>
                  <a:pt x="5458" y="14963"/>
                </a:cubicBezTo>
                <a:cubicBezTo>
                  <a:pt x="5667" y="14826"/>
                  <a:pt x="6125" y="14625"/>
                  <a:pt x="6172" y="14649"/>
                </a:cubicBezTo>
                <a:cubicBezTo>
                  <a:pt x="6210" y="14670"/>
                  <a:pt x="6200" y="15561"/>
                  <a:pt x="6154" y="16089"/>
                </a:cubicBezTo>
                <a:cubicBezTo>
                  <a:pt x="6084" y="16905"/>
                  <a:pt x="5854" y="17746"/>
                  <a:pt x="5388" y="18905"/>
                </a:cubicBezTo>
                <a:cubicBezTo>
                  <a:pt x="4823" y="20307"/>
                  <a:pt x="4725" y="20593"/>
                  <a:pt x="4701" y="20894"/>
                </a:cubicBezTo>
                <a:cubicBezTo>
                  <a:pt x="4688" y="21056"/>
                  <a:pt x="4649" y="21276"/>
                  <a:pt x="4614" y="21383"/>
                </a:cubicBezTo>
                <a:cubicBezTo>
                  <a:pt x="4580" y="21490"/>
                  <a:pt x="4551" y="21583"/>
                  <a:pt x="4551" y="21590"/>
                </a:cubicBezTo>
                <a:cubicBezTo>
                  <a:pt x="4551" y="21597"/>
                  <a:pt x="7226" y="21599"/>
                  <a:pt x="10496" y="21594"/>
                </a:cubicBezTo>
                <a:lnTo>
                  <a:pt x="16441" y="21583"/>
                </a:lnTo>
                <a:lnTo>
                  <a:pt x="16544" y="21270"/>
                </a:lnTo>
                <a:cubicBezTo>
                  <a:pt x="16600" y="21097"/>
                  <a:pt x="16658" y="20835"/>
                  <a:pt x="16674" y="20687"/>
                </a:cubicBezTo>
                <a:cubicBezTo>
                  <a:pt x="16689" y="20539"/>
                  <a:pt x="16719" y="20410"/>
                  <a:pt x="16740" y="20399"/>
                </a:cubicBezTo>
                <a:cubicBezTo>
                  <a:pt x="16760" y="20388"/>
                  <a:pt x="17016" y="20518"/>
                  <a:pt x="17309" y="20688"/>
                </a:cubicBezTo>
                <a:cubicBezTo>
                  <a:pt x="18215" y="21217"/>
                  <a:pt x="18451" y="21328"/>
                  <a:pt x="18679" y="21328"/>
                </a:cubicBezTo>
                <a:cubicBezTo>
                  <a:pt x="18803" y="21328"/>
                  <a:pt x="18954" y="21293"/>
                  <a:pt x="19069" y="21239"/>
                </a:cubicBezTo>
                <a:cubicBezTo>
                  <a:pt x="19435" y="21067"/>
                  <a:pt x="19899" y="20808"/>
                  <a:pt x="20046" y="20695"/>
                </a:cubicBezTo>
                <a:cubicBezTo>
                  <a:pt x="20264" y="20528"/>
                  <a:pt x="20457" y="20181"/>
                  <a:pt x="20614" y="19671"/>
                </a:cubicBezTo>
                <a:cubicBezTo>
                  <a:pt x="20691" y="19423"/>
                  <a:pt x="20794" y="19105"/>
                  <a:pt x="20842" y="18964"/>
                </a:cubicBezTo>
                <a:cubicBezTo>
                  <a:pt x="20955" y="18632"/>
                  <a:pt x="20993" y="18314"/>
                  <a:pt x="20943" y="18117"/>
                </a:cubicBezTo>
                <a:cubicBezTo>
                  <a:pt x="20916" y="18008"/>
                  <a:pt x="20922" y="17893"/>
                  <a:pt x="20966" y="17743"/>
                </a:cubicBezTo>
                <a:cubicBezTo>
                  <a:pt x="21037" y="17502"/>
                  <a:pt x="21051" y="16380"/>
                  <a:pt x="20988" y="16011"/>
                </a:cubicBezTo>
                <a:cubicBezTo>
                  <a:pt x="20963" y="15867"/>
                  <a:pt x="20970" y="15720"/>
                  <a:pt x="21007" y="15576"/>
                </a:cubicBezTo>
                <a:cubicBezTo>
                  <a:pt x="21038" y="15456"/>
                  <a:pt x="21114" y="15054"/>
                  <a:pt x="21176" y="14680"/>
                </a:cubicBezTo>
                <a:cubicBezTo>
                  <a:pt x="21238" y="14307"/>
                  <a:pt x="21308" y="13970"/>
                  <a:pt x="21331" y="13932"/>
                </a:cubicBezTo>
                <a:cubicBezTo>
                  <a:pt x="21498" y="13653"/>
                  <a:pt x="21582" y="12533"/>
                  <a:pt x="21458" y="12240"/>
                </a:cubicBezTo>
                <a:cubicBezTo>
                  <a:pt x="21358" y="12004"/>
                  <a:pt x="18285" y="9304"/>
                  <a:pt x="17609" y="8859"/>
                </a:cubicBezTo>
                <a:cubicBezTo>
                  <a:pt x="17327" y="8673"/>
                  <a:pt x="17271" y="8613"/>
                  <a:pt x="17145" y="8366"/>
                </a:cubicBezTo>
                <a:cubicBezTo>
                  <a:pt x="17066" y="8212"/>
                  <a:pt x="16949" y="7924"/>
                  <a:pt x="16885" y="7726"/>
                </a:cubicBezTo>
                <a:cubicBezTo>
                  <a:pt x="16821" y="7527"/>
                  <a:pt x="16736" y="7336"/>
                  <a:pt x="16695" y="7299"/>
                </a:cubicBezTo>
                <a:cubicBezTo>
                  <a:pt x="16655" y="7262"/>
                  <a:pt x="16505" y="7186"/>
                  <a:pt x="16362" y="7131"/>
                </a:cubicBezTo>
                <a:lnTo>
                  <a:pt x="16102" y="7032"/>
                </a:lnTo>
                <a:lnTo>
                  <a:pt x="16102" y="7167"/>
                </a:lnTo>
                <a:cubicBezTo>
                  <a:pt x="16102" y="7307"/>
                  <a:pt x="16041" y="7380"/>
                  <a:pt x="15987" y="7304"/>
                </a:cubicBezTo>
                <a:cubicBezTo>
                  <a:pt x="15970" y="7280"/>
                  <a:pt x="15950" y="7133"/>
                  <a:pt x="15942" y="6978"/>
                </a:cubicBezTo>
                <a:cubicBezTo>
                  <a:pt x="15923" y="6603"/>
                  <a:pt x="16016" y="6353"/>
                  <a:pt x="16263" y="6121"/>
                </a:cubicBezTo>
                <a:cubicBezTo>
                  <a:pt x="16464" y="5931"/>
                  <a:pt x="16807" y="5355"/>
                  <a:pt x="16940" y="4983"/>
                </a:cubicBezTo>
                <a:cubicBezTo>
                  <a:pt x="16983" y="4864"/>
                  <a:pt x="17037" y="4734"/>
                  <a:pt x="17059" y="4694"/>
                </a:cubicBezTo>
                <a:cubicBezTo>
                  <a:pt x="17082" y="4655"/>
                  <a:pt x="17119" y="4436"/>
                  <a:pt x="17139" y="4210"/>
                </a:cubicBezTo>
                <a:cubicBezTo>
                  <a:pt x="17162" y="3960"/>
                  <a:pt x="17221" y="3680"/>
                  <a:pt x="17290" y="3495"/>
                </a:cubicBezTo>
                <a:cubicBezTo>
                  <a:pt x="17352" y="3328"/>
                  <a:pt x="17438" y="3061"/>
                  <a:pt x="17481" y="2903"/>
                </a:cubicBezTo>
                <a:cubicBezTo>
                  <a:pt x="17524" y="2745"/>
                  <a:pt x="17584" y="2550"/>
                  <a:pt x="17616" y="2470"/>
                </a:cubicBezTo>
                <a:cubicBezTo>
                  <a:pt x="17710" y="2233"/>
                  <a:pt x="17641" y="1637"/>
                  <a:pt x="17494" y="1408"/>
                </a:cubicBezTo>
                <a:cubicBezTo>
                  <a:pt x="17426" y="1302"/>
                  <a:pt x="17423" y="1275"/>
                  <a:pt x="17474" y="1258"/>
                </a:cubicBezTo>
                <a:cubicBezTo>
                  <a:pt x="17525" y="1241"/>
                  <a:pt x="17520" y="1210"/>
                  <a:pt x="17451" y="1085"/>
                </a:cubicBezTo>
                <a:cubicBezTo>
                  <a:pt x="17333" y="872"/>
                  <a:pt x="17160" y="774"/>
                  <a:pt x="16963" y="811"/>
                </a:cubicBezTo>
                <a:cubicBezTo>
                  <a:pt x="16810" y="840"/>
                  <a:pt x="16599" y="768"/>
                  <a:pt x="16599" y="686"/>
                </a:cubicBezTo>
                <a:cubicBezTo>
                  <a:pt x="16599" y="616"/>
                  <a:pt x="16419" y="496"/>
                  <a:pt x="16350" y="519"/>
                </a:cubicBezTo>
                <a:cubicBezTo>
                  <a:pt x="16311" y="532"/>
                  <a:pt x="16245" y="514"/>
                  <a:pt x="16202" y="479"/>
                </a:cubicBezTo>
                <a:cubicBezTo>
                  <a:pt x="15986" y="299"/>
                  <a:pt x="15810" y="205"/>
                  <a:pt x="15666" y="191"/>
                </a:cubicBezTo>
                <a:cubicBezTo>
                  <a:pt x="15578" y="182"/>
                  <a:pt x="15428" y="140"/>
                  <a:pt x="15332" y="97"/>
                </a:cubicBezTo>
                <a:cubicBezTo>
                  <a:pt x="15222" y="49"/>
                  <a:pt x="15067" y="20"/>
                  <a:pt x="14918" y="21"/>
                </a:cubicBezTo>
                <a:cubicBezTo>
                  <a:pt x="14788" y="21"/>
                  <a:pt x="14479" y="13"/>
                  <a:pt x="14231" y="4"/>
                </a:cubicBezTo>
                <a:cubicBezTo>
                  <a:pt x="14091" y="-1"/>
                  <a:pt x="13946" y="-1"/>
                  <a:pt x="13804" y="3"/>
                </a:cubicBezTo>
                <a:close/>
              </a:path>
            </a:pathLst>
          </a:custGeom>
          <a:ln w="12700">
            <a:miter lim="400000"/>
          </a:ln>
          <a:effectLst>
            <a:outerShdw sx="100000" sy="100000" kx="0" ky="0" algn="b" rotWithShape="0" blurRad="190500" dist="139727" dir="2006625">
              <a:srgbClr val="000000">
                <a:alpha val="29649"/>
              </a:srgbClr>
            </a:outerShdw>
          </a:effectLst>
        </p:spPr>
      </p:pic>
      <p:sp>
        <p:nvSpPr>
          <p:cNvPr id="263" name="Seen in the way people live their everyday lives - Gen 13:10,11…"/>
          <p:cNvSpPr txBox="1"/>
          <p:nvPr/>
        </p:nvSpPr>
        <p:spPr>
          <a:xfrm>
            <a:off x="6396678" y="2868480"/>
            <a:ext cx="6159340" cy="66167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Clr>
                <a:srgbClr val="A29A85"/>
              </a:buClr>
              <a:buSzPct val="67000"/>
              <a:buBlip>
                <a:blip r:embed="rId6"/>
              </a:buBlip>
              <a:defRPr sz="3200">
                <a:solidFill>
                  <a:srgbClr val="000000"/>
                </a:solidFill>
                <a:latin typeface="Century Gothic"/>
                <a:ea typeface="Century Gothic"/>
                <a:cs typeface="Century Gothic"/>
                <a:sym typeface="Century Gothic"/>
              </a:defRPr>
            </a:pPr>
            <a:r>
              <a:t>Seen in the way people live their </a:t>
            </a:r>
            <a:r>
              <a:rPr b="1"/>
              <a:t>everyday lives</a:t>
            </a:r>
            <a:r>
              <a:t> - Gen 13:10,11</a:t>
            </a:r>
          </a:p>
          <a:p>
            <a:pPr marL="685800" indent="-685800" algn="l">
              <a:spcBef>
                <a:spcPts val="1500"/>
              </a:spcBef>
              <a:buClr>
                <a:srgbClr val="A29A85"/>
              </a:buClr>
              <a:buSzPct val="67000"/>
              <a:buBlip>
                <a:blip r:embed="rId6"/>
              </a:buBlip>
              <a:defRPr sz="3200">
                <a:solidFill>
                  <a:srgbClr val="000000"/>
                </a:solidFill>
                <a:latin typeface="Century Gothic"/>
                <a:ea typeface="Century Gothic"/>
                <a:cs typeface="Century Gothic"/>
                <a:sym typeface="Century Gothic"/>
              </a:defRPr>
            </a:pPr>
            <a:r>
              <a:t>Seen in the way people </a:t>
            </a:r>
            <a:r>
              <a:rPr b="1"/>
              <a:t>worship</a:t>
            </a:r>
            <a:r>
              <a:t> – Lev. 10:1-3; Eccle. 5:1; Mat 15:7-9</a:t>
            </a:r>
          </a:p>
          <a:p>
            <a:pPr marL="685800" indent="-685800" algn="l">
              <a:spcBef>
                <a:spcPts val="1500"/>
              </a:spcBef>
              <a:buClr>
                <a:srgbClr val="A29A85"/>
              </a:buClr>
              <a:buSzPct val="67000"/>
              <a:buBlip>
                <a:blip r:embed="rId6"/>
              </a:buBlip>
              <a:defRPr sz="3200">
                <a:solidFill>
                  <a:srgbClr val="000000"/>
                </a:solidFill>
                <a:latin typeface="Century Gothic"/>
                <a:ea typeface="Century Gothic"/>
                <a:cs typeface="Century Gothic"/>
                <a:sym typeface="Century Gothic"/>
              </a:defRPr>
            </a:pPr>
            <a:r>
              <a:t>Seen in the </a:t>
            </a:r>
            <a:r>
              <a:rPr b="1"/>
              <a:t>work</a:t>
            </a:r>
            <a:r>
              <a:t> that some churches are engaged in - Rom 14:17; 1 Cor 10:7</a:t>
            </a:r>
          </a:p>
          <a:p>
            <a:pPr marL="685800" indent="-685800" algn="l">
              <a:spcBef>
                <a:spcPts val="1500"/>
              </a:spcBef>
              <a:buClr>
                <a:srgbClr val="A29A85"/>
              </a:buClr>
              <a:buSzPct val="67000"/>
              <a:buBlip>
                <a:blip r:embed="rId6"/>
              </a:buBlip>
              <a:defRPr sz="3200">
                <a:solidFill>
                  <a:srgbClr val="000000"/>
                </a:solidFill>
                <a:latin typeface="Century Gothic"/>
                <a:ea typeface="Century Gothic"/>
                <a:cs typeface="Century Gothic"/>
                <a:sym typeface="Century Gothic"/>
              </a:defRPr>
            </a:pPr>
            <a:r>
              <a:t>Seen in the </a:t>
            </a:r>
            <a:r>
              <a:rPr b="1"/>
              <a:t>division</a:t>
            </a:r>
            <a:r>
              <a:t> that exists - James 3:13-4:4; 1 Cor 1:10; 3:1-3</a:t>
            </a:r>
          </a:p>
        </p:txBody>
      </p:sp>
      <p:sp>
        <p:nvSpPr>
          <p:cNvPr id="264" name="Luke 9:23 (NKJV)…"/>
          <p:cNvSpPr txBox="1"/>
          <p:nvPr/>
        </p:nvSpPr>
        <p:spPr>
          <a:xfrm>
            <a:off x="253983" y="6768003"/>
            <a:ext cx="5804012" cy="2806701"/>
          </a:xfrm>
          <a:prstGeom prst="rect">
            <a:avLst/>
          </a:prstGeom>
          <a:solidFill>
            <a:srgbClr val="DCDDE0"/>
          </a:solidFill>
          <a:ln w="38100">
            <a:solidFill>
              <a:srgbClr val="5F5857"/>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2900">
                <a:solidFill>
                  <a:srgbClr val="000000"/>
                </a:solidFill>
                <a:latin typeface="Century Gothic"/>
                <a:ea typeface="Century Gothic"/>
                <a:cs typeface="Century Gothic"/>
                <a:sym typeface="Century Gothic"/>
              </a:defRPr>
            </a:pPr>
            <a:r>
              <a:t>Luke 9:23 (NKJV)</a:t>
            </a:r>
          </a:p>
          <a:p>
            <a:pPr defTabSz="457200">
              <a:defRPr sz="2900">
                <a:solidFill>
                  <a:srgbClr val="000000"/>
                </a:solidFill>
                <a:latin typeface="Century Gothic"/>
                <a:ea typeface="Century Gothic"/>
                <a:cs typeface="Century Gothic"/>
                <a:sym typeface="Century Gothic"/>
              </a:defRPr>
            </a:pPr>
            <a:r>
              <a:rPr baseline="31999"/>
              <a:t>23</a:t>
            </a:r>
            <a:r>
              <a:t> Then He said to </a:t>
            </a:r>
            <a:r>
              <a:rPr i="1"/>
              <a:t>them</a:t>
            </a:r>
            <a:r>
              <a:t> all, “If anyone desires to come after Me, let him deny himself, and take up his cross daily, and follow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fade" transition="in">
                                      <p:cBhvr>
                                        <p:cTn id="7" dur="1500"/>
                                        <p:tgtEl>
                                          <p:spTgt spid="26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fade" transition="in">
                                      <p:cBhvr>
                                        <p:cTn id="10" dur="1500"/>
                                        <p:tgtEl>
                                          <p:spTgt spid="2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3">
                                            <p:txEl>
                                              <p:pRg st="1" end="1"/>
                                            </p:txEl>
                                          </p:spTgt>
                                        </p:tgtEl>
                                        <p:attrNameLst>
                                          <p:attrName>style.visibility</p:attrName>
                                        </p:attrNameLst>
                                      </p:cBhvr>
                                      <p:to>
                                        <p:strVal val="visible"/>
                                      </p:to>
                                    </p:set>
                                    <p:animEffect filter="fade" transition="in">
                                      <p:cBhvr>
                                        <p:cTn id="15" dur="1500"/>
                                        <p:tgtEl>
                                          <p:spTgt spid="2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3">
                                            <p:txEl>
                                              <p:pRg st="2" end="2"/>
                                            </p:txEl>
                                          </p:spTgt>
                                        </p:tgtEl>
                                        <p:attrNameLst>
                                          <p:attrName>style.visibility</p:attrName>
                                        </p:attrNameLst>
                                      </p:cBhvr>
                                      <p:to>
                                        <p:strVal val="visible"/>
                                      </p:to>
                                    </p:set>
                                    <p:animEffect filter="fade" transition="in">
                                      <p:cBhvr>
                                        <p:cTn id="20" dur="1500"/>
                                        <p:tgtEl>
                                          <p:spTgt spid="2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63">
                                            <p:txEl>
                                              <p:pRg st="3" end="3"/>
                                            </p:txEl>
                                          </p:spTgt>
                                        </p:tgtEl>
                                        <p:attrNameLst>
                                          <p:attrName>style.visibility</p:attrName>
                                        </p:attrNameLst>
                                      </p:cBhvr>
                                      <p:to>
                                        <p:strVal val="visible"/>
                                      </p:to>
                                    </p:set>
                                    <p:animEffect filter="fade" transition="in">
                                      <p:cBhvr>
                                        <p:cTn id="25" dur="1500"/>
                                        <p:tgtEl>
                                          <p:spTgt spid="26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