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 b="def" i="def"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-1022247"/>
              <a:satOff val="34289"/>
              <a:lumOff val="-18384"/>
            </a:scheme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 b="def" i="def"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96663"/>
              <a:satOff val="-16428"/>
              <a:lumOff val="3004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 b="def" i="def"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635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 b="def" i="def"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9" name="Shape 2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tif"/><Relationship Id="rId4" Type="http://schemas.openxmlformats.org/officeDocument/2006/relationships/image" Target="../media/image5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762000" y="2463800"/>
            <a:ext cx="11480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762000" y="5156200"/>
            <a:ext cx="11480800" cy="863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05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i="1"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3053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20202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2771966" y="265288"/>
            <a:ext cx="232835" cy="254001"/>
          </a:xfrm>
          <a:prstGeom prst="rect">
            <a:avLst/>
          </a:prstGeom>
        </p:spPr>
        <p:txBody>
          <a:bodyPr lIns="0" tIns="0" rIns="0" bIns="0" anchor="b"/>
          <a:lstStyle>
            <a:lvl1pPr algn="r" defTabSz="1300480">
              <a:defRPr b="1" i="1" spc="66" sz="1600">
                <a:ln w="18000">
                  <a:solidFill>
                    <a:srgbClr val="272313">
                      <a:alpha val="6500"/>
                    </a:srgbClr>
                  </a:solidFill>
                </a:ln>
                <a:solidFill>
                  <a:srgbClr val="FEFDFC">
                    <a:alpha val="95000"/>
                  </a:srgbClr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/>
          <p:nvPr>
            <p:ph type="title"/>
          </p:nvPr>
        </p:nvSpPr>
        <p:spPr>
          <a:xfrm>
            <a:off x="600220" y="1950719"/>
            <a:ext cx="11704321" cy="2600961"/>
          </a:xfrm>
          <a:prstGeom prst="rect">
            <a:avLst/>
          </a:prstGeom>
        </p:spPr>
        <p:txBody>
          <a:bodyPr lIns="0" tIns="0" rIns="0" bIns="0" anchor="b"/>
          <a:lstStyle>
            <a:lvl1pPr defTabSz="1300480">
              <a:defRPr b="0" cap="all" sz="6800">
                <a:solidFill>
                  <a:srgbClr val="E8D38A"/>
                </a:solidFill>
                <a:effectLst>
                  <a:outerShdw sx="100000" sy="100000" kx="0" ky="0" algn="b" rotWithShape="0" blurRad="127000" dist="200000" dir="2700000">
                    <a:srgbClr val="000000">
                      <a:alpha val="30000"/>
                    </a:srgbClr>
                  </a:outerShdw>
                </a:effectLst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5" name="Body Level One…"/>
          <p:cNvSpPr txBox="1"/>
          <p:nvPr>
            <p:ph type="body" sz="quarter" idx="1"/>
          </p:nvPr>
        </p:nvSpPr>
        <p:spPr>
          <a:xfrm>
            <a:off x="1950719" y="4738415"/>
            <a:ext cx="9103362" cy="249258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1300480">
              <a:spcBef>
                <a:spcPts val="900"/>
              </a:spcBef>
              <a:buSzTx/>
              <a:buNone/>
              <a:defRPr sz="3800">
                <a:solidFill>
                  <a:srgbClr val="E29AC5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indent="457200" algn="ctr" defTabSz="1300480">
              <a:spcBef>
                <a:spcPts val="900"/>
              </a:spcBef>
              <a:buSzTx/>
              <a:buNone/>
              <a:defRPr sz="3800">
                <a:solidFill>
                  <a:srgbClr val="E29AC5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indent="914400" algn="ctr" defTabSz="1300480">
              <a:spcBef>
                <a:spcPts val="900"/>
              </a:spcBef>
              <a:buSzTx/>
              <a:buNone/>
              <a:defRPr sz="3800">
                <a:solidFill>
                  <a:srgbClr val="E29AC5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indent="1371600" algn="ctr" defTabSz="1300480">
              <a:spcBef>
                <a:spcPts val="900"/>
              </a:spcBef>
              <a:buSzTx/>
              <a:buNone/>
              <a:defRPr sz="3800">
                <a:solidFill>
                  <a:srgbClr val="E29AC5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indent="1828800" algn="ctr" defTabSz="1300480">
              <a:spcBef>
                <a:spcPts val="900"/>
              </a:spcBef>
              <a:buSzTx/>
              <a:buNone/>
              <a:defRPr sz="3800">
                <a:solidFill>
                  <a:srgbClr val="E29AC5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xfrm>
            <a:off x="12771966" y="265288"/>
            <a:ext cx="232835" cy="254001"/>
          </a:xfrm>
          <a:prstGeom prst="rect">
            <a:avLst/>
          </a:prstGeom>
        </p:spPr>
        <p:txBody>
          <a:bodyPr lIns="0" tIns="0" rIns="0" bIns="0" anchor="b"/>
          <a:lstStyle>
            <a:lvl1pPr algn="r" defTabSz="1300480">
              <a:defRPr b="1" i="1" spc="66" sz="1600">
                <a:ln w="18000">
                  <a:solidFill>
                    <a:srgbClr val="272313">
                      <a:alpha val="6500"/>
                    </a:srgbClr>
                  </a:solidFill>
                </a:ln>
                <a:solidFill>
                  <a:srgbClr val="FEFDFC">
                    <a:alpha val="95000"/>
                  </a:srgbClr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sz="70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35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>
            <a:noAutofit/>
          </a:bodyPr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4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b="0"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68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104900" y="758938"/>
            <a:ext cx="10795000" cy="5943601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762000" y="6883400"/>
            <a:ext cx="11480800" cy="1079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762000" y="8128000"/>
            <a:ext cx="114808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b="0" sz="70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78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79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5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lide Number"/>
          <p:cNvSpPr txBox="1"/>
          <p:nvPr>
            <p:ph type="sldNum" sz="quarter" idx="2"/>
          </p:nvPr>
        </p:nvSpPr>
        <p:spPr>
          <a:xfrm>
            <a:off x="12005834" y="9130186"/>
            <a:ext cx="348727" cy="339202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762000" y="3517900"/>
            <a:ext cx="11480800" cy="2717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6548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762000" y="419100"/>
            <a:ext cx="5384800" cy="4597400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762000" y="5245100"/>
            <a:ext cx="5384800" cy="381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654800" y="2374900"/>
            <a:ext cx="5588000" cy="68072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762000" y="2374900"/>
            <a:ext cx="5384800" cy="6807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>
                <a:srgbClr val="EBEBEB"/>
              </a:buClr>
              <a:defRPr sz="2800"/>
            </a:lvl1pPr>
            <a:lvl2pPr marL="685800" indent="-342900">
              <a:spcBef>
                <a:spcPts val="3200"/>
              </a:spcBef>
              <a:buClr>
                <a:srgbClr val="EBEBEB"/>
              </a:buClr>
              <a:defRPr sz="2800"/>
            </a:lvl2pPr>
            <a:lvl3pPr marL="1028700" indent="-342900">
              <a:spcBef>
                <a:spcPts val="3200"/>
              </a:spcBef>
              <a:buClr>
                <a:srgbClr val="EBEBEB"/>
              </a:buClr>
              <a:defRPr sz="2800"/>
            </a:lvl3pPr>
            <a:lvl4pPr marL="1371600" indent="-342900">
              <a:spcBef>
                <a:spcPts val="3200"/>
              </a:spcBef>
              <a:buClr>
                <a:srgbClr val="EBEBEB"/>
              </a:buClr>
              <a:defRPr sz="2800"/>
            </a:lvl4pPr>
            <a:lvl5pPr marL="1714500" indent="-342900">
              <a:spcBef>
                <a:spcPts val="3200"/>
              </a:spcBef>
              <a:buClr>
                <a:srgbClr val="EBEBEB"/>
              </a:buClr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965200"/>
            <a:ext cx="11480800" cy="7823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626100"/>
            <a:ext cx="5588000" cy="3441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half" idx="14"/>
          </p:nvPr>
        </p:nvSpPr>
        <p:spPr>
          <a:xfrm>
            <a:off x="6680200" y="419100"/>
            <a:ext cx="5588000" cy="49149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7620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762000" y="2413000"/>
            <a:ext cx="11480800" cy="636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06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812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1219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1625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20320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2438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2844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3251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3657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6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14.png"/><Relationship Id="rId4" Type="http://schemas.openxmlformats.org/officeDocument/2006/relationships/image" Target="../media/image9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14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14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14.png"/><Relationship Id="rId4" Type="http://schemas.openxmlformats.org/officeDocument/2006/relationships/image" Target="../media/image9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14.png"/><Relationship Id="rId4" Type="http://schemas.openxmlformats.org/officeDocument/2006/relationships/image" Target="../media/image9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14.png"/><Relationship Id="rId4" Type="http://schemas.openxmlformats.org/officeDocument/2006/relationships/image" Target="../media/image9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14.png"/><Relationship Id="rId4" Type="http://schemas.openxmlformats.org/officeDocument/2006/relationships/image" Target="../media/image9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6.png"/><Relationship Id="rId4" Type="http://schemas.openxmlformats.org/officeDocument/2006/relationships/hyperlink" Target="http://" TargetMode="External"/><Relationship Id="rId5" Type="http://schemas.openxmlformats.org/officeDocument/2006/relationships/hyperlink" Target="http://w65stchurchofchrist.com" TargetMode="Externa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9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Relationship Id="rId3" Type="http://schemas.openxmlformats.org/officeDocument/2006/relationships/image" Target="../media/image8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14.png"/><Relationship Id="rId4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" r="0" b="7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2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37603" y="205377"/>
            <a:ext cx="7864171" cy="2289931"/>
          </a:xfrm>
          <a:prstGeom prst="rect">
            <a:avLst/>
          </a:prstGeom>
        </p:spPr>
      </p:pic>
      <p:sp>
        <p:nvSpPr>
          <p:cNvPr id="213" name="“The Just Shall Live By Faith”…"/>
          <p:cNvSpPr txBox="1"/>
          <p:nvPr/>
        </p:nvSpPr>
        <p:spPr>
          <a:xfrm>
            <a:off x="4910902" y="2390375"/>
            <a:ext cx="8117574" cy="3963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700">
                <a:solidFill>
                  <a:srgbClr val="FFFFFF"/>
                </a:solidFill>
                <a:effectLst>
                  <a:outerShdw sx="100000" sy="100000" kx="0" ky="0" algn="b" rotWithShape="0" blurRad="12700" dist="63500" dir="2516224">
                    <a:srgbClr val="000000"/>
                  </a:outerShdw>
                </a:effectLst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“The Just Shall Live By Faith”</a:t>
            </a:r>
          </a:p>
          <a:p>
            <a:pPr>
              <a:defRPr sz="6600">
                <a:solidFill>
                  <a:srgbClr val="FFFFFF"/>
                </a:solidFill>
                <a:effectLst>
                  <a:outerShdw sx="100000" sy="100000" kx="0" ky="0" algn="b" rotWithShape="0" blurRad="12700" dist="63500" dir="2516224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defRPr>
            </a:pPr>
            <a:r>
              <a:t>Habakkuk 2:4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9.png" descr="image9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4165329" y="3212618"/>
            <a:ext cx="4674142" cy="64074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8021" dir="5400000">
              <a:srgbClr val="000000">
                <a:alpha val="99262"/>
              </a:srgbClr>
            </a:outerShdw>
          </a:effectLst>
        </p:spPr>
      </p:pic>
      <p:pic>
        <p:nvPicPr>
          <p:cNvPr id="276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25" y="-25396"/>
            <a:ext cx="12798749" cy="2520704"/>
          </a:xfrm>
          <a:prstGeom prst="rect">
            <a:avLst/>
          </a:prstGeom>
        </p:spPr>
      </p:pic>
      <p:sp>
        <p:nvSpPr>
          <p:cNvPr id="277" name="“The Just Shall Live By Faith” — Habakkuk 2:4"/>
          <p:cNvSpPr txBox="1"/>
          <p:nvPr/>
        </p:nvSpPr>
        <p:spPr>
          <a:xfrm>
            <a:off x="320344" y="2358418"/>
            <a:ext cx="12364112" cy="660401"/>
          </a:xfrm>
          <a:prstGeom prst="rect">
            <a:avLst/>
          </a:prstGeom>
          <a:solidFill>
            <a:schemeClr val="accent5">
              <a:hueOff val="-467607"/>
              <a:satOff val="-18937"/>
              <a:lumOff val="-653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effectLst>
                  <a:outerShdw sx="100000" sy="100000" kx="0" ky="0" algn="b" rotWithShape="0" blurRad="88900" dist="127000" dir="2516224">
                    <a:srgbClr val="000000"/>
                  </a:outerShdw>
                </a:effectLst>
                <a:latin typeface="Emerald Isle"/>
                <a:ea typeface="Emerald Isle"/>
                <a:cs typeface="Emerald Isle"/>
                <a:sym typeface="Emerald Isle"/>
              </a:defRPr>
            </a:lvl1pPr>
          </a:lstStyle>
          <a:p>
            <a:pPr/>
            <a:r>
              <a:t>“The Just Shall Live By Faith” — Habakkuk 2:4</a:t>
            </a:r>
          </a:p>
        </p:txBody>
      </p:sp>
      <p:sp>
        <p:nvSpPr>
          <p:cNvPr id="278" name="Write it down and make it plain – (2)…"/>
          <p:cNvSpPr txBox="1"/>
          <p:nvPr/>
        </p:nvSpPr>
        <p:spPr>
          <a:xfrm>
            <a:off x="8540747" y="3336611"/>
            <a:ext cx="4004933" cy="615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Write it down and make it plain – (2)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The time will come – (3)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A proud soul is not upright – but the just shall live by faith – (4)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Five woes proclaimed against wicked – (5-20)</a:t>
            </a:r>
          </a:p>
        </p:txBody>
      </p:sp>
      <p:sp>
        <p:nvSpPr>
          <p:cNvPr id="279" name="The prophet’s perplexity – How can a holy God employ an impure and godless agent? – (1:12,13)…"/>
          <p:cNvSpPr txBox="1"/>
          <p:nvPr/>
        </p:nvSpPr>
        <p:spPr>
          <a:xfrm>
            <a:off x="284821" y="3292161"/>
            <a:ext cx="4004933" cy="624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The prophet’s perplexity – How can a holy God employ an impure and godless agent? – (1:12,13)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The prophet’s rationalization – The Chaldeans were more wicked than Israel – (1:14-2:1)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Class="entr" nodeType="withEffec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1500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1500"/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1500"/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8" dur="1500"/>
                                        <p:tgtEl>
                                          <p:spTgt spid="2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9" grpId="1"/>
      <p:bldP build="p" bldLvl="5" animBg="1" rev="0" advAuto="0" spid="278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age2.png" descr="imag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242" y="2317226"/>
            <a:ext cx="3916443" cy="7242982"/>
          </a:xfrm>
          <a:prstGeom prst="rect">
            <a:avLst/>
          </a:prstGeom>
          <a:effectLst>
            <a:outerShdw sx="100000" sy="100000" kx="0" ky="0" algn="b" rotWithShape="0" blurRad="254000" dist="254000" dir="5400000">
              <a:srgbClr val="000000">
                <a:alpha val="75000"/>
              </a:srgbClr>
            </a:outerShdw>
          </a:effectLst>
        </p:spPr>
      </p:pic>
      <p:pic>
        <p:nvPicPr>
          <p:cNvPr id="282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25" y="-25396"/>
            <a:ext cx="12798749" cy="2520704"/>
          </a:xfrm>
          <a:prstGeom prst="rect">
            <a:avLst/>
          </a:prstGeom>
        </p:spPr>
      </p:pic>
      <p:sp>
        <p:nvSpPr>
          <p:cNvPr id="283" name="“The Just Shall Live By Faith” — Habakkuk 2:4"/>
          <p:cNvSpPr txBox="1"/>
          <p:nvPr/>
        </p:nvSpPr>
        <p:spPr>
          <a:xfrm>
            <a:off x="320344" y="2358418"/>
            <a:ext cx="12364112" cy="660401"/>
          </a:xfrm>
          <a:prstGeom prst="rect">
            <a:avLst/>
          </a:prstGeom>
          <a:solidFill>
            <a:schemeClr val="accent5">
              <a:hueOff val="-467607"/>
              <a:satOff val="-18937"/>
              <a:lumOff val="-653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effectLst>
                  <a:outerShdw sx="100000" sy="100000" kx="0" ky="0" algn="b" rotWithShape="0" blurRad="88900" dist="127000" dir="2516224">
                    <a:srgbClr val="000000"/>
                  </a:outerShdw>
                </a:effectLst>
                <a:latin typeface="Emerald Isle"/>
                <a:ea typeface="Emerald Isle"/>
                <a:cs typeface="Emerald Isle"/>
                <a:sym typeface="Emerald Isle"/>
              </a:defRPr>
            </a:lvl1pPr>
          </a:lstStyle>
          <a:p>
            <a:pPr/>
            <a:r>
              <a:t>“The Just Shall Live By Faith” — Habakkuk 2:4</a:t>
            </a:r>
          </a:p>
        </p:txBody>
      </p:sp>
      <p:sp>
        <p:nvSpPr>
          <p:cNvPr id="284" name="Has an appetite for conquest — 2:5-8…"/>
          <p:cNvSpPr txBox="1"/>
          <p:nvPr/>
        </p:nvSpPr>
        <p:spPr>
          <a:xfrm>
            <a:off x="4675534" y="3943042"/>
            <a:ext cx="7985594" cy="487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Has an</a:t>
            </a:r>
            <a:r>
              <a:t> appetite for conquest — 2:5-8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Profits from evil gain because of greed and Pride — 2:9-11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Becomes rich through bloodshed &amp; iniquity — 2:12-14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Corrupts his neighbors through alcohol and temptation — 2:15-17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Is given over to idolatry - 2:18-20</a:t>
            </a:r>
          </a:p>
        </p:txBody>
      </p:sp>
      <p:sp>
        <p:nvSpPr>
          <p:cNvPr id="285" name="Woe to him who – (2:5-20)"/>
          <p:cNvSpPr txBox="1"/>
          <p:nvPr/>
        </p:nvSpPr>
        <p:spPr>
          <a:xfrm>
            <a:off x="4336849" y="3042780"/>
            <a:ext cx="8662963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914400">
              <a:lnSpc>
                <a:spcPct val="70000"/>
              </a:lnSpc>
              <a:spcBef>
                <a:spcPts val="1600"/>
              </a:spcBef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 b="0"/>
            </a:pPr>
            <a:r>
              <a:rPr b="1"/>
              <a:t>Woe to him who – (2:5-20)</a:t>
            </a:r>
          </a:p>
        </p:txBody>
      </p:sp>
      <p:sp>
        <p:nvSpPr>
          <p:cNvPr id="286" name="(Does Not Live By Faith)"/>
          <p:cNvSpPr txBox="1"/>
          <p:nvPr/>
        </p:nvSpPr>
        <p:spPr>
          <a:xfrm>
            <a:off x="5455457" y="8850153"/>
            <a:ext cx="605119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lnSpc>
                <a:spcPct val="70000"/>
              </a:lnSpc>
              <a:spcBef>
                <a:spcPts val="1600"/>
              </a:spcBef>
              <a:defRPr i="1" sz="48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(Does Not Live By Faith)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500"/>
                                        <p:tgtEl>
                                          <p:spTgt spid="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4" grpId="1"/>
      <p:bldP build="whole" bldLvl="1" animBg="1" rev="0" advAuto="0" spid="286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025" y="-25396"/>
            <a:ext cx="12798749" cy="2520704"/>
          </a:xfrm>
          <a:prstGeom prst="rect">
            <a:avLst/>
          </a:prstGeom>
        </p:spPr>
      </p:pic>
      <p:sp>
        <p:nvSpPr>
          <p:cNvPr id="289" name="“The Just Shall Live By Faith” — Habakkuk 2:4"/>
          <p:cNvSpPr txBox="1"/>
          <p:nvPr/>
        </p:nvSpPr>
        <p:spPr>
          <a:xfrm>
            <a:off x="320344" y="2358418"/>
            <a:ext cx="12364112" cy="660401"/>
          </a:xfrm>
          <a:prstGeom prst="rect">
            <a:avLst/>
          </a:prstGeom>
          <a:solidFill>
            <a:schemeClr val="accent5">
              <a:hueOff val="-467607"/>
              <a:satOff val="-18937"/>
              <a:lumOff val="-653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effectLst>
                  <a:outerShdw sx="100000" sy="100000" kx="0" ky="0" algn="b" rotWithShape="0" blurRad="88900" dist="127000" dir="2516224">
                    <a:srgbClr val="000000"/>
                  </a:outerShdw>
                </a:effectLst>
                <a:latin typeface="Emerald Isle"/>
                <a:ea typeface="Emerald Isle"/>
                <a:cs typeface="Emerald Isle"/>
                <a:sym typeface="Emerald Isle"/>
              </a:defRPr>
            </a:lvl1pPr>
          </a:lstStyle>
          <a:p>
            <a:pPr/>
            <a:r>
              <a:t>“The Just Shall Live By Faith” — Habakkuk 2:4</a:t>
            </a:r>
          </a:p>
        </p:txBody>
      </p:sp>
      <p:sp>
        <p:nvSpPr>
          <p:cNvPr id="290" name="Praise for the Person of God (3:1-3)–(Asking that in His wrath He remember mercy - Praised God as Holy; Glorious; Praiseworthy)…"/>
          <p:cNvSpPr txBox="1"/>
          <p:nvPr/>
        </p:nvSpPr>
        <p:spPr>
          <a:xfrm>
            <a:off x="4194152" y="4952923"/>
            <a:ext cx="8493810" cy="4403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3"/>
              </a:buBlip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Praise for the Person of God (3:1-3)–(</a:t>
            </a:r>
            <a:r>
              <a:rPr i="1">
                <a:latin typeface="Hoefler Text"/>
                <a:ea typeface="Hoefler Text"/>
                <a:cs typeface="Hoefler Text"/>
                <a:sym typeface="Hoefler Text"/>
              </a:rPr>
              <a:t>Asking that in His wrath He remember mercy - Praised God as Holy; Glorious; Praiseworthy</a:t>
            </a:r>
            <a:r>
              <a:t>)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3"/>
              </a:buBlip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Praise for the Power of God (3:4-7) – (</a:t>
            </a:r>
            <a:r>
              <a:rPr i="1">
                <a:latin typeface="Hoefler Text"/>
                <a:ea typeface="Hoefler Text"/>
                <a:cs typeface="Hoefler Text"/>
                <a:sym typeface="Hoefler Text"/>
              </a:rPr>
              <a:t>God’s exposing light; His judgment upon the nations; power over the earth</a:t>
            </a:r>
            <a:r>
              <a:t>)</a:t>
            </a:r>
          </a:p>
        </p:txBody>
      </p:sp>
      <p:sp>
        <p:nvSpPr>
          <p:cNvPr id="291" name="The Prophets “Prayer&quot;:…"/>
          <p:cNvSpPr txBox="1"/>
          <p:nvPr/>
        </p:nvSpPr>
        <p:spPr>
          <a:xfrm>
            <a:off x="1923840" y="3244825"/>
            <a:ext cx="10674276" cy="1482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914400">
              <a:lnSpc>
                <a:spcPct val="70000"/>
              </a:lnSpc>
              <a:spcBef>
                <a:spcPts val="1600"/>
              </a:spcBef>
              <a:defRPr sz="50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The Prophets “Prayer":</a:t>
            </a:r>
            <a:endParaRPr b="1"/>
          </a:p>
          <a:p>
            <a:pPr defTabSz="914400">
              <a:lnSpc>
                <a:spcPct val="70000"/>
              </a:lnSpc>
              <a:spcBef>
                <a:spcPts val="1600"/>
              </a:spcBef>
              <a:defRPr i="1" sz="42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Fear &amp; Humility With Hope before God - 3:1-16</a:t>
            </a:r>
          </a:p>
        </p:txBody>
      </p:sp>
      <p:pic>
        <p:nvPicPr>
          <p:cNvPr id="292" name="image9.png" descr="image9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-349348" y="3393762"/>
            <a:ext cx="4674142" cy="64074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8021" dir="5400000">
              <a:srgbClr val="000000">
                <a:alpha val="99262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025" y="-25396"/>
            <a:ext cx="12798749" cy="2520704"/>
          </a:xfrm>
          <a:prstGeom prst="rect">
            <a:avLst/>
          </a:prstGeom>
        </p:spPr>
      </p:pic>
      <p:sp>
        <p:nvSpPr>
          <p:cNvPr id="295" name="“The Just Shall Live By Faith” — Habakkuk 2:4"/>
          <p:cNvSpPr txBox="1"/>
          <p:nvPr/>
        </p:nvSpPr>
        <p:spPr>
          <a:xfrm>
            <a:off x="320344" y="2358418"/>
            <a:ext cx="12364112" cy="660401"/>
          </a:xfrm>
          <a:prstGeom prst="rect">
            <a:avLst/>
          </a:prstGeom>
          <a:solidFill>
            <a:schemeClr val="accent5">
              <a:hueOff val="-467607"/>
              <a:satOff val="-18937"/>
              <a:lumOff val="-653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effectLst>
                  <a:outerShdw sx="100000" sy="100000" kx="0" ky="0" algn="b" rotWithShape="0" blurRad="88900" dist="127000" dir="2516224">
                    <a:srgbClr val="000000"/>
                  </a:outerShdw>
                </a:effectLst>
                <a:latin typeface="Emerald Isle"/>
                <a:ea typeface="Emerald Isle"/>
                <a:cs typeface="Emerald Isle"/>
                <a:sym typeface="Emerald Isle"/>
              </a:defRPr>
            </a:lvl1pPr>
          </a:lstStyle>
          <a:p>
            <a:pPr/>
            <a:r>
              <a:t>“The Just Shall Live By Faith” — Habakkuk 2:4</a:t>
            </a:r>
          </a:p>
        </p:txBody>
      </p:sp>
      <p:pic>
        <p:nvPicPr>
          <p:cNvPr id="296" name="image9.png" descr="image9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-349348" y="3393762"/>
            <a:ext cx="4674142" cy="64074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8021" dir="5400000">
              <a:srgbClr val="000000">
                <a:alpha val="99262"/>
              </a:srgbClr>
            </a:outerShdw>
          </a:effectLst>
        </p:spPr>
      </p:pic>
      <p:sp>
        <p:nvSpPr>
          <p:cNvPr id="297" name="The Prophets “Prayer&quot;:…"/>
          <p:cNvSpPr txBox="1"/>
          <p:nvPr/>
        </p:nvSpPr>
        <p:spPr>
          <a:xfrm>
            <a:off x="1923840" y="3244825"/>
            <a:ext cx="10674276" cy="1482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914400">
              <a:lnSpc>
                <a:spcPct val="70000"/>
              </a:lnSpc>
              <a:spcBef>
                <a:spcPts val="1600"/>
              </a:spcBef>
              <a:defRPr sz="50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The Prophets “Prayer":</a:t>
            </a:r>
            <a:endParaRPr b="1"/>
          </a:p>
          <a:p>
            <a:pPr defTabSz="914400">
              <a:lnSpc>
                <a:spcPct val="70000"/>
              </a:lnSpc>
              <a:spcBef>
                <a:spcPts val="1600"/>
              </a:spcBef>
              <a:defRPr i="1" sz="42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Fear &amp; Humility With Hope before God - 3:1-16</a:t>
            </a:r>
          </a:p>
        </p:txBody>
      </p:sp>
      <p:sp>
        <p:nvSpPr>
          <p:cNvPr id="298" name="Praise for the Purpose of God (3:8-16) – (Bringing both judgment to the wicked and salvation to His people )…"/>
          <p:cNvSpPr txBox="1"/>
          <p:nvPr/>
        </p:nvSpPr>
        <p:spPr>
          <a:xfrm>
            <a:off x="3765839" y="5142707"/>
            <a:ext cx="8936819" cy="4037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Praise for the Purpose of God (3:8-16) – </a:t>
            </a:r>
            <a:r>
              <a:rPr i="1">
                <a:latin typeface="Hoefler Text"/>
                <a:ea typeface="Hoefler Text"/>
                <a:cs typeface="Hoefler Text"/>
                <a:sym typeface="Hoefler Text"/>
              </a:rPr>
              <a:t>(Bringing both judgment to the wicked and salvation to His people )</a:t>
            </a:r>
            <a:r>
              <a:t> 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Humility &amp; Hope Before God (3:16) – </a:t>
            </a:r>
            <a:r>
              <a:rPr i="1">
                <a:latin typeface="Hoefler Text"/>
                <a:ea typeface="Hoefler Text"/>
                <a:cs typeface="Hoefler Text"/>
                <a:sym typeface="Hoefler Text"/>
              </a:rPr>
              <a:t>(He trembled at what he has heard, that he will have rest in the day of trouble 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025" y="-25396"/>
            <a:ext cx="12798749" cy="2520704"/>
          </a:xfrm>
          <a:prstGeom prst="rect">
            <a:avLst/>
          </a:prstGeom>
        </p:spPr>
      </p:pic>
      <p:sp>
        <p:nvSpPr>
          <p:cNvPr id="301" name="“The Just Shall Live By Faith” — Habakkuk 2:4"/>
          <p:cNvSpPr txBox="1"/>
          <p:nvPr/>
        </p:nvSpPr>
        <p:spPr>
          <a:xfrm>
            <a:off x="320344" y="2358418"/>
            <a:ext cx="12364112" cy="660401"/>
          </a:xfrm>
          <a:prstGeom prst="rect">
            <a:avLst/>
          </a:prstGeom>
          <a:solidFill>
            <a:schemeClr val="accent5">
              <a:hueOff val="-467607"/>
              <a:satOff val="-18937"/>
              <a:lumOff val="-653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effectLst>
                  <a:outerShdw sx="100000" sy="100000" kx="0" ky="0" algn="b" rotWithShape="0" blurRad="88900" dist="127000" dir="2516224">
                    <a:srgbClr val="000000"/>
                  </a:outerShdw>
                </a:effectLst>
                <a:latin typeface="Emerald Isle"/>
                <a:ea typeface="Emerald Isle"/>
                <a:cs typeface="Emerald Isle"/>
                <a:sym typeface="Emerald Isle"/>
              </a:defRPr>
            </a:lvl1pPr>
          </a:lstStyle>
          <a:p>
            <a:pPr/>
            <a:r>
              <a:t>“The Just Shall Live By Faith” — Habakkuk 2:4</a:t>
            </a:r>
          </a:p>
        </p:txBody>
      </p:sp>
      <p:pic>
        <p:nvPicPr>
          <p:cNvPr id="302" name="image9.png" descr="image9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-349348" y="3393762"/>
            <a:ext cx="4674142" cy="64074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8021" dir="5400000">
              <a:srgbClr val="000000">
                <a:alpha val="99262"/>
              </a:srgbClr>
            </a:outerShdw>
          </a:effectLst>
        </p:spPr>
      </p:pic>
      <p:sp>
        <p:nvSpPr>
          <p:cNvPr id="303" name="The Prophets “Song”:…"/>
          <p:cNvSpPr txBox="1"/>
          <p:nvPr/>
        </p:nvSpPr>
        <p:spPr>
          <a:xfrm>
            <a:off x="1923840" y="3244825"/>
            <a:ext cx="10674276" cy="1482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914400">
              <a:lnSpc>
                <a:spcPct val="70000"/>
              </a:lnSpc>
              <a:spcBef>
                <a:spcPts val="1600"/>
              </a:spcBef>
              <a:defRPr sz="50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The Prophets “Song”:</a:t>
            </a:r>
            <a:endParaRPr b="1"/>
          </a:p>
          <a:p>
            <a:pPr defTabSz="914400">
              <a:lnSpc>
                <a:spcPct val="70000"/>
              </a:lnSpc>
              <a:spcBef>
                <a:spcPts val="1600"/>
              </a:spcBef>
              <a:defRPr i="1" sz="42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Faith Glorying In Assurance - 3:17-19</a:t>
            </a:r>
          </a:p>
        </p:txBody>
      </p:sp>
      <p:sp>
        <p:nvSpPr>
          <p:cNvPr id="304" name="Habakkuk 3:17–19 (NKJV)…"/>
          <p:cNvSpPr txBox="1"/>
          <p:nvPr/>
        </p:nvSpPr>
        <p:spPr>
          <a:xfrm>
            <a:off x="3940508" y="4689943"/>
            <a:ext cx="8734301" cy="46512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254000" dir="5400000">
              <a:srgbClr val="000000">
                <a:alpha val="9926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914400">
              <a:spcBef>
                <a:spcPts val="1200"/>
              </a:spcBef>
              <a:defRPr b="1" sz="4200">
                <a:solidFill>
                  <a:srgbClr val="FFFFFF"/>
                </a:solidFill>
                <a:effectLst>
                  <a:outerShdw sx="100000" sy="100000" kx="0" ky="0" algn="b" rotWithShape="0" blurRad="63500" dist="63500" dir="213349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Habakkuk 3:17–19 (NKJV)</a:t>
            </a:r>
          </a:p>
          <a:p>
            <a:pPr defTabSz="914400">
              <a:spcBef>
                <a:spcPts val="1200"/>
              </a:spcBef>
              <a:defRPr sz="4100">
                <a:solidFill>
                  <a:srgbClr val="FFFFFF"/>
                </a:solidFill>
                <a:effectLst>
                  <a:outerShdw sx="100000" sy="100000" kx="0" ky="0" algn="b" rotWithShape="0" blurRad="63500" dist="63500" dir="213349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17</a:t>
            </a:r>
            <a:r>
              <a:t> Though the fig tree may not blossom, Nor fruit be on the vines; Though the labor of the olive may fail, And the fields yield no food; Though the flock may be cut off from the fold, And there be no herd in the stalls—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025" y="-25396"/>
            <a:ext cx="12798749" cy="2520704"/>
          </a:xfrm>
          <a:prstGeom prst="rect">
            <a:avLst/>
          </a:prstGeom>
        </p:spPr>
      </p:pic>
      <p:sp>
        <p:nvSpPr>
          <p:cNvPr id="307" name="“The Just Shall Live By Faith” — Habakkuk 2:4"/>
          <p:cNvSpPr txBox="1"/>
          <p:nvPr/>
        </p:nvSpPr>
        <p:spPr>
          <a:xfrm>
            <a:off x="320344" y="2358418"/>
            <a:ext cx="12364112" cy="660401"/>
          </a:xfrm>
          <a:prstGeom prst="rect">
            <a:avLst/>
          </a:prstGeom>
          <a:solidFill>
            <a:schemeClr val="accent5">
              <a:hueOff val="-467607"/>
              <a:satOff val="-18937"/>
              <a:lumOff val="-653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effectLst>
                  <a:outerShdw sx="100000" sy="100000" kx="0" ky="0" algn="b" rotWithShape="0" blurRad="88900" dist="127000" dir="2516224">
                    <a:srgbClr val="000000"/>
                  </a:outerShdw>
                </a:effectLst>
                <a:latin typeface="Emerald Isle"/>
                <a:ea typeface="Emerald Isle"/>
                <a:cs typeface="Emerald Isle"/>
                <a:sym typeface="Emerald Isle"/>
              </a:defRPr>
            </a:lvl1pPr>
          </a:lstStyle>
          <a:p>
            <a:pPr/>
            <a:r>
              <a:t>“The Just Shall Live By Faith” — Habakkuk 2:4</a:t>
            </a:r>
          </a:p>
        </p:txBody>
      </p:sp>
      <p:pic>
        <p:nvPicPr>
          <p:cNvPr id="308" name="image9.png" descr="image9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-349348" y="3393762"/>
            <a:ext cx="4674142" cy="64074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8021" dir="5400000">
              <a:srgbClr val="000000">
                <a:alpha val="99262"/>
              </a:srgbClr>
            </a:outerShdw>
          </a:effectLst>
        </p:spPr>
      </p:pic>
      <p:sp>
        <p:nvSpPr>
          <p:cNvPr id="309" name="The Prophets “Song”:…"/>
          <p:cNvSpPr txBox="1"/>
          <p:nvPr/>
        </p:nvSpPr>
        <p:spPr>
          <a:xfrm>
            <a:off x="1923840" y="3244825"/>
            <a:ext cx="10674276" cy="1482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914400">
              <a:lnSpc>
                <a:spcPct val="70000"/>
              </a:lnSpc>
              <a:spcBef>
                <a:spcPts val="1600"/>
              </a:spcBef>
              <a:defRPr sz="50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The Prophets “Song”:</a:t>
            </a:r>
            <a:endParaRPr b="1"/>
          </a:p>
          <a:p>
            <a:pPr defTabSz="914400">
              <a:lnSpc>
                <a:spcPct val="70000"/>
              </a:lnSpc>
              <a:spcBef>
                <a:spcPts val="1600"/>
              </a:spcBef>
              <a:defRPr i="1" sz="42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Faith Glorying In Assurance - 3:17-19</a:t>
            </a:r>
          </a:p>
        </p:txBody>
      </p:sp>
      <p:sp>
        <p:nvSpPr>
          <p:cNvPr id="310" name="Habakkuk 3:17–19 (NKJV)…"/>
          <p:cNvSpPr txBox="1"/>
          <p:nvPr/>
        </p:nvSpPr>
        <p:spPr>
          <a:xfrm>
            <a:off x="3940507" y="4689943"/>
            <a:ext cx="8734302" cy="44988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254000" dir="5400000">
              <a:srgbClr val="000000">
                <a:alpha val="9926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914400">
              <a:spcBef>
                <a:spcPts val="1200"/>
              </a:spcBef>
              <a:defRPr b="1" sz="4200">
                <a:solidFill>
                  <a:srgbClr val="FFFFFF"/>
                </a:solidFill>
                <a:effectLst>
                  <a:outerShdw sx="100000" sy="100000" kx="0" ky="0" algn="b" rotWithShape="0" blurRad="63500" dist="63500" dir="213349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Habakkuk 3:17–19 (NKJV)</a:t>
            </a:r>
          </a:p>
          <a:p>
            <a:pPr defTabSz="914400">
              <a:spcBef>
                <a:spcPts val="1200"/>
              </a:spcBef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13349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18</a:t>
            </a:r>
            <a:r>
              <a:t> Yet I will rejoice in the Lord, I will joy in the God of my salvation. </a:t>
            </a:r>
            <a:r>
              <a:rPr baseline="31999"/>
              <a:t>19</a:t>
            </a:r>
            <a:r>
              <a:t> The Lord God is my strength; He will make my feet like deer’s </a:t>
            </a:r>
            <a:r>
              <a:rPr i="1"/>
              <a:t>feet,</a:t>
            </a:r>
            <a:r>
              <a:t> And He will make me walk on my high hills. To the Chief Musician. With my stringed instruments.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025" y="-25396"/>
            <a:ext cx="12798749" cy="2520704"/>
          </a:xfrm>
          <a:prstGeom prst="rect">
            <a:avLst/>
          </a:prstGeom>
        </p:spPr>
      </p:pic>
      <p:sp>
        <p:nvSpPr>
          <p:cNvPr id="313" name="“The Just Shall Live By Faith” — Habakkuk 2:4"/>
          <p:cNvSpPr txBox="1"/>
          <p:nvPr/>
        </p:nvSpPr>
        <p:spPr>
          <a:xfrm>
            <a:off x="320344" y="2358418"/>
            <a:ext cx="12364112" cy="660401"/>
          </a:xfrm>
          <a:prstGeom prst="rect">
            <a:avLst/>
          </a:prstGeom>
          <a:solidFill>
            <a:schemeClr val="accent5">
              <a:hueOff val="-467607"/>
              <a:satOff val="-18937"/>
              <a:lumOff val="-653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effectLst>
                  <a:outerShdw sx="100000" sy="100000" kx="0" ky="0" algn="b" rotWithShape="0" blurRad="88900" dist="127000" dir="2516224">
                    <a:srgbClr val="000000"/>
                  </a:outerShdw>
                </a:effectLst>
                <a:latin typeface="Emerald Isle"/>
                <a:ea typeface="Emerald Isle"/>
                <a:cs typeface="Emerald Isle"/>
                <a:sym typeface="Emerald Isle"/>
              </a:defRPr>
            </a:lvl1pPr>
          </a:lstStyle>
          <a:p>
            <a:pPr/>
            <a:r>
              <a:t>“The Just Shall Live By Faith” — Habakkuk 2:4</a:t>
            </a:r>
          </a:p>
        </p:txBody>
      </p:sp>
      <p:pic>
        <p:nvPicPr>
          <p:cNvPr id="314" name="image9.png" descr="image9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-349348" y="3393762"/>
            <a:ext cx="4674142" cy="64074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8021" dir="5400000">
              <a:srgbClr val="000000">
                <a:alpha val="99262"/>
              </a:srgbClr>
            </a:outerShdw>
          </a:effectLst>
        </p:spPr>
      </p:pic>
      <p:sp>
        <p:nvSpPr>
          <p:cNvPr id="315" name="Faith Struggling With A Problem &amp; The Lord’s Reply – 1:1-11…"/>
          <p:cNvSpPr txBox="1"/>
          <p:nvPr/>
        </p:nvSpPr>
        <p:spPr>
          <a:xfrm>
            <a:off x="3909480" y="3261592"/>
            <a:ext cx="8723507" cy="619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</a:rPr>
              <a:t>Faith</a:t>
            </a:r>
            <a:r>
              <a:t> Struggling With A Problem &amp; The Lord’s Reply – 1:1-11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</a:rPr>
              <a:t>Faith</a:t>
            </a:r>
            <a:r>
              <a:t> Struggling With The Solution &amp; The Lord’s Reply – 1:12-2:20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</a:rPr>
              <a:t>Faith</a:t>
            </a:r>
            <a:r>
              <a:t> &amp; the Prophets Prayer: Fear &amp; Humility With Hope before God - 3:1-16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39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</a:rPr>
              <a:t>Faith</a:t>
            </a:r>
            <a:r>
              <a:t> &amp; the Prophets “Song“: Faith Glorying In Assurance - 3:17-19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025" y="-25396"/>
            <a:ext cx="12798749" cy="2520704"/>
          </a:xfrm>
          <a:prstGeom prst="rect">
            <a:avLst/>
          </a:prstGeom>
        </p:spPr>
      </p:pic>
      <p:sp>
        <p:nvSpPr>
          <p:cNvPr id="318" name="“The Just Shall Live By Faith” — Habakkuk 2:4"/>
          <p:cNvSpPr txBox="1"/>
          <p:nvPr/>
        </p:nvSpPr>
        <p:spPr>
          <a:xfrm>
            <a:off x="320344" y="2358418"/>
            <a:ext cx="12364112" cy="660401"/>
          </a:xfrm>
          <a:prstGeom prst="rect">
            <a:avLst/>
          </a:prstGeom>
          <a:solidFill>
            <a:schemeClr val="accent5">
              <a:hueOff val="-467607"/>
              <a:satOff val="-18937"/>
              <a:lumOff val="-653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effectLst>
                  <a:outerShdw sx="100000" sy="100000" kx="0" ky="0" algn="b" rotWithShape="0" blurRad="88900" dist="127000" dir="2516224">
                    <a:srgbClr val="000000"/>
                  </a:outerShdw>
                </a:effectLst>
                <a:latin typeface="Emerald Isle"/>
                <a:ea typeface="Emerald Isle"/>
                <a:cs typeface="Emerald Isle"/>
                <a:sym typeface="Emerald Isle"/>
              </a:defRPr>
            </a:lvl1pPr>
          </a:lstStyle>
          <a:p>
            <a:pPr/>
            <a:r>
              <a:t>“The Just Shall Live By Faith” — Habakkuk 2:4</a:t>
            </a:r>
          </a:p>
        </p:txBody>
      </p:sp>
      <p:pic>
        <p:nvPicPr>
          <p:cNvPr id="319" name="image9.png" descr="image9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-349348" y="3393762"/>
            <a:ext cx="4674142" cy="64074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8021" dir="5400000">
              <a:srgbClr val="000000">
                <a:alpha val="99262"/>
              </a:srgbClr>
            </a:outerShdw>
          </a:effectLst>
        </p:spPr>
      </p:pic>
      <p:sp>
        <p:nvSpPr>
          <p:cNvPr id="320" name="God will judge the wicked…"/>
          <p:cNvSpPr txBox="1"/>
          <p:nvPr/>
        </p:nvSpPr>
        <p:spPr>
          <a:xfrm>
            <a:off x="3909480" y="3456670"/>
            <a:ext cx="8723507" cy="580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45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 will judge the wicked  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45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faithful often suffer because of wickedness of others  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45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Evil is self destructive 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45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fact of divine discipline 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45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“The just shall live by his faith”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500"/>
                                        <p:tgtEl>
                                          <p:spTgt spid="3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025" y="-25396"/>
            <a:ext cx="12798749" cy="2520704"/>
          </a:xfrm>
          <a:prstGeom prst="rect">
            <a:avLst/>
          </a:prstGeom>
        </p:spPr>
      </p:pic>
      <p:sp>
        <p:nvSpPr>
          <p:cNvPr id="323" name="“The Just Shall Live By Faith” — Habakkuk 2:4"/>
          <p:cNvSpPr txBox="1"/>
          <p:nvPr/>
        </p:nvSpPr>
        <p:spPr>
          <a:xfrm>
            <a:off x="320344" y="2358418"/>
            <a:ext cx="12364112" cy="660401"/>
          </a:xfrm>
          <a:prstGeom prst="rect">
            <a:avLst/>
          </a:prstGeom>
          <a:solidFill>
            <a:schemeClr val="accent5">
              <a:hueOff val="-467607"/>
              <a:satOff val="-18937"/>
              <a:lumOff val="-653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effectLst>
                  <a:outerShdw sx="100000" sy="100000" kx="0" ky="0" algn="b" rotWithShape="0" blurRad="88900" dist="127000" dir="2516224">
                    <a:srgbClr val="000000"/>
                  </a:outerShdw>
                </a:effectLst>
                <a:latin typeface="Emerald Isle"/>
                <a:ea typeface="Emerald Isle"/>
                <a:cs typeface="Emerald Isle"/>
                <a:sym typeface="Emerald Isle"/>
              </a:defRPr>
            </a:lvl1pPr>
          </a:lstStyle>
          <a:p>
            <a:pPr/>
            <a:r>
              <a:t>“The Just Shall Live By Faith” — Habakkuk 2:4</a:t>
            </a:r>
          </a:p>
        </p:txBody>
      </p:sp>
      <p:pic>
        <p:nvPicPr>
          <p:cNvPr id="324" name="image9.png" descr="image9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-349348" y="3393762"/>
            <a:ext cx="4674142" cy="64074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8021" dir="5400000">
              <a:srgbClr val="000000">
                <a:alpha val="99262"/>
              </a:srgbClr>
            </a:outerShdw>
          </a:effectLst>
        </p:spPr>
      </p:pic>
      <p:sp>
        <p:nvSpPr>
          <p:cNvPr id="325" name="“For in it the righteousness of God is revealed from faith to faith; as it is written, &quot;The just shall live by faith.&quot; — Romans 1:17 (NKJV)…"/>
          <p:cNvSpPr txBox="1"/>
          <p:nvPr/>
        </p:nvSpPr>
        <p:spPr>
          <a:xfrm>
            <a:off x="3937349" y="3867005"/>
            <a:ext cx="8723506" cy="546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“For in it the righteousness of God is revealed from faith to faith; as it is written, "</a:t>
            </a:r>
            <a:r>
              <a:rPr b="1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</a:rPr>
              <a:t>The just shall live by faith</a:t>
            </a:r>
            <a:r>
              <a:t>." — Romans 1:17 (NKJV) 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“But that no one is justified by the law in the sight of God is evident, for "</a:t>
            </a:r>
            <a:r>
              <a:rPr b="1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</a:rPr>
              <a:t>the just shall live by faith</a:t>
            </a:r>
            <a:r>
              <a:t>." — Gal. 3:11 (NKJV)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“Now </a:t>
            </a:r>
            <a:r>
              <a:rPr b="1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</a:rPr>
              <a:t>the just shall live by faith</a:t>
            </a:r>
            <a:r>
              <a:t>; But if anyone draws back, My soul has no pleasure in him.“ — Heb. 10:38 (NKJV) </a:t>
            </a:r>
          </a:p>
        </p:txBody>
      </p:sp>
      <p:sp>
        <p:nvSpPr>
          <p:cNvPr id="326" name="always has been &amp; always will be the case!"/>
          <p:cNvSpPr txBox="1"/>
          <p:nvPr/>
        </p:nvSpPr>
        <p:spPr>
          <a:xfrm>
            <a:off x="252511" y="2973270"/>
            <a:ext cx="12499778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8021" dir="5400000">
              <a:srgbClr val="000000">
                <a:alpha val="9926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300480">
              <a:defRPr b="1" cap="all">
                <a:solidFill>
                  <a:srgbClr val="CEB966"/>
                </a:solidFill>
                <a:effectLst>
                  <a:outerShdw sx="100000" sy="100000" kx="0" ky="0" algn="b" rotWithShape="0" blurRad="76200" dist="76200" dir="1860000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always has been &amp; always will be the case!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025" y="-25396"/>
            <a:ext cx="12798749" cy="2520704"/>
          </a:xfrm>
          <a:prstGeom prst="rect">
            <a:avLst/>
          </a:prstGeom>
        </p:spPr>
      </p:pic>
      <p:sp>
        <p:nvSpPr>
          <p:cNvPr id="329" name="“The Just Shall Live By Faith” — Habakkuk 2:4"/>
          <p:cNvSpPr txBox="1"/>
          <p:nvPr/>
        </p:nvSpPr>
        <p:spPr>
          <a:xfrm>
            <a:off x="320344" y="2358418"/>
            <a:ext cx="12364112" cy="660401"/>
          </a:xfrm>
          <a:prstGeom prst="rect">
            <a:avLst/>
          </a:prstGeom>
          <a:solidFill>
            <a:schemeClr val="accent5">
              <a:hueOff val="-467607"/>
              <a:satOff val="-18937"/>
              <a:lumOff val="-653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effectLst>
                  <a:outerShdw sx="100000" sy="100000" kx="0" ky="0" algn="b" rotWithShape="0" blurRad="88900" dist="127000" dir="2516224">
                    <a:srgbClr val="000000"/>
                  </a:outerShdw>
                </a:effectLst>
                <a:latin typeface="Emerald Isle"/>
                <a:ea typeface="Emerald Isle"/>
                <a:cs typeface="Emerald Isle"/>
                <a:sym typeface="Emerald Isle"/>
              </a:defRPr>
            </a:lvl1pPr>
          </a:lstStyle>
          <a:p>
            <a:pPr/>
            <a:r>
              <a:t>“The Just Shall Live By Faith” — Habakkuk 2:4</a:t>
            </a:r>
          </a:p>
        </p:txBody>
      </p:sp>
      <p:pic>
        <p:nvPicPr>
          <p:cNvPr id="330" name="image9.png" descr="image9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-349348" y="3393762"/>
            <a:ext cx="4674142" cy="64074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8021" dir="5400000">
              <a:srgbClr val="000000">
                <a:alpha val="99262"/>
              </a:srgbClr>
            </a:outerShdw>
          </a:effectLst>
        </p:spPr>
      </p:pic>
      <p:sp>
        <p:nvSpPr>
          <p:cNvPr id="331" name="God is NOT indifferent towards sin today – God still judges nations and people!! – Prov 14:34; Acts 13:40,41; 17:26-31…"/>
          <p:cNvSpPr txBox="1"/>
          <p:nvPr/>
        </p:nvSpPr>
        <p:spPr>
          <a:xfrm>
            <a:off x="3937349" y="3867005"/>
            <a:ext cx="8723506" cy="568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 is NOT indifferent towards sin today – God still judges nations and people!! – Prov 14:34; Acts 13:40,41; 17:26-31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will reap what we sow – God’s judgment is coming - Gal 6:7-9; Rom 2:6-10 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ARE YOU LIVING BY FAITH?</a:t>
            </a:r>
          </a:p>
        </p:txBody>
      </p:sp>
      <p:sp>
        <p:nvSpPr>
          <p:cNvPr id="332" name="always has been &amp; always will be the case!"/>
          <p:cNvSpPr txBox="1"/>
          <p:nvPr/>
        </p:nvSpPr>
        <p:spPr>
          <a:xfrm>
            <a:off x="252511" y="2973270"/>
            <a:ext cx="12499778" cy="68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8021" dir="5400000">
              <a:srgbClr val="000000">
                <a:alpha val="9926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300480">
              <a:defRPr b="1" cap="all">
                <a:solidFill>
                  <a:srgbClr val="CEB966"/>
                </a:solidFill>
                <a:effectLst>
                  <a:outerShdw sx="100000" sy="100000" kx="0" ky="0" algn="b" rotWithShape="0" blurRad="76200" dist="76200" dir="1860000">
                    <a:srgbClr val="000000"/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always has been &amp; always will be the case!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2.png" descr="imag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312" y="1938208"/>
            <a:ext cx="6201119" cy="7524301"/>
          </a:xfrm>
          <a:prstGeom prst="rect">
            <a:avLst/>
          </a:prstGeom>
          <a:effectLst>
            <a:outerShdw sx="100000" sy="100000" kx="0" ky="0" algn="b" rotWithShape="0" blurRad="254000" dist="254000" dir="5400000">
              <a:srgbClr val="000000">
                <a:alpha val="75000"/>
              </a:srgbClr>
            </a:outerShdw>
          </a:effectLst>
        </p:spPr>
      </p:pic>
      <p:pic>
        <p:nvPicPr>
          <p:cNvPr id="216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25" y="-25396"/>
            <a:ext cx="12798749" cy="2520704"/>
          </a:xfrm>
          <a:prstGeom prst="rect">
            <a:avLst/>
          </a:prstGeom>
        </p:spPr>
      </p:pic>
      <p:sp>
        <p:nvSpPr>
          <p:cNvPr id="217" name="Author - Habakkuk: [Love's Embrace]…"/>
          <p:cNvSpPr txBox="1"/>
          <p:nvPr/>
        </p:nvSpPr>
        <p:spPr>
          <a:xfrm>
            <a:off x="6671974" y="2694238"/>
            <a:ext cx="6449294" cy="631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43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Author - Habakkuk: [Love's Embrace] 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43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Habakkuk is specifically called a prophet - 1:1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43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Nothing is known of Habakkuk's birthplace or heritage. 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43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When - 612-606 B.C. (1:5; 3:16)</a:t>
            </a:r>
          </a:p>
        </p:txBody>
      </p:sp>
      <p:pic>
        <p:nvPicPr>
          <p:cNvPr id="218" name="image7.png" descr="image7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2954" y="3078192"/>
            <a:ext cx="5019680" cy="6543501"/>
          </a:xfrm>
          <a:prstGeom prst="rect">
            <a:avLst/>
          </a:prstGeom>
        </p:spPr>
      </p:pic>
      <p:sp>
        <p:nvSpPr>
          <p:cNvPr id="219" name="“The Just Shall Live By Faith”…"/>
          <p:cNvSpPr txBox="1"/>
          <p:nvPr/>
        </p:nvSpPr>
        <p:spPr>
          <a:xfrm>
            <a:off x="707377" y="2242525"/>
            <a:ext cx="564298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>
                <a:solidFill>
                  <a:srgbClr val="FFFFFF"/>
                </a:solidFill>
                <a:effectLst>
                  <a:outerShdw sx="100000" sy="100000" kx="0" ky="0" algn="b" rotWithShape="0" blurRad="12700" dist="63500" dir="2516224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“The Just Shall Live By Faith”</a:t>
            </a:r>
          </a:p>
          <a:p>
            <a:pPr>
              <a:defRPr sz="3400">
                <a:solidFill>
                  <a:srgbClr val="FFFFFF"/>
                </a:solidFill>
                <a:effectLst>
                  <a:outerShdw sx="100000" sy="100000" kx="0" ky="0" algn="b" rotWithShape="0" blurRad="12700" dist="63500" dir="2516224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Habakkuk 2:4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7" grpId="1"/>
      <p:bldP build="whole" bldLvl="1" animBg="1" rev="0" advAuto="0" spid="218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Rectangle 1"/>
          <p:cNvSpPr/>
          <p:nvPr/>
        </p:nvSpPr>
        <p:spPr>
          <a:xfrm>
            <a:off x="-1" y="-1"/>
            <a:ext cx="13004802" cy="9753602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defRPr sz="2400">
                <a:solidFill>
                  <a:srgbClr val="E29AC5"/>
                </a:solidFill>
                <a:effectLst/>
                <a:latin typeface="Book Antiqua"/>
                <a:ea typeface="Book Antiqua"/>
                <a:cs typeface="Book Antiqua"/>
                <a:sym typeface="Book Antiqua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" r="0" b="7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37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37603" y="205377"/>
            <a:ext cx="7864171" cy="2289931"/>
          </a:xfrm>
          <a:prstGeom prst="rect">
            <a:avLst/>
          </a:prstGeom>
        </p:spPr>
      </p:pic>
      <p:sp>
        <p:nvSpPr>
          <p:cNvPr id="338" name="“The Just Shall Live By Faith”…"/>
          <p:cNvSpPr txBox="1"/>
          <p:nvPr/>
        </p:nvSpPr>
        <p:spPr>
          <a:xfrm>
            <a:off x="4910902" y="2390375"/>
            <a:ext cx="8117573" cy="3963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700">
                <a:solidFill>
                  <a:srgbClr val="FFFFFF"/>
                </a:solidFill>
                <a:effectLst>
                  <a:outerShdw sx="100000" sy="100000" kx="0" ky="0" algn="b" rotWithShape="0" blurRad="12700" dist="63500" dir="2516224">
                    <a:srgbClr val="000000"/>
                  </a:outerShdw>
                </a:effectLst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“The Just Shall Live By Faith”</a:t>
            </a:r>
          </a:p>
          <a:p>
            <a:pPr>
              <a:defRPr sz="6600">
                <a:solidFill>
                  <a:srgbClr val="FFFFFF"/>
                </a:solidFill>
                <a:effectLst>
                  <a:outerShdw sx="100000" sy="100000" kx="0" ky="0" algn="b" rotWithShape="0" blurRad="12700" dist="63500" dir="2516224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defRPr>
            </a:pPr>
            <a:r>
              <a:t>Habakkuk 2:4</a:t>
            </a:r>
          </a:p>
        </p:txBody>
      </p:sp>
      <p:sp>
        <p:nvSpPr>
          <p:cNvPr id="339" name="Shape 164"/>
          <p:cNvSpPr/>
          <p:nvPr/>
        </p:nvSpPr>
        <p:spPr>
          <a:xfrm>
            <a:off x="2218787" y="6727036"/>
            <a:ext cx="9042774" cy="2510560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457200">
              <a:defRPr sz="32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pPr>
            <a:r>
              <a:t>Charts by Don McClain</a:t>
            </a:r>
          </a:p>
          <a:p>
            <a:pPr defTabSz="457200">
              <a:defRPr sz="24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Preached - February 11, 2018</a:t>
            </a:r>
          </a:p>
          <a:p>
            <a:pPr defTabSz="457200">
              <a:defRPr sz="24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West 65th Street church of Christ </a:t>
            </a:r>
          </a:p>
          <a:p>
            <a:pPr defTabSz="457200">
              <a:defRPr sz="24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P.O. Box 190062, Little Rock AR 72219 / 501-568-1062</a:t>
            </a:r>
          </a:p>
          <a:p>
            <a:pPr defTabSz="457200">
              <a:defRPr sz="24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Prepared using Keynote / Email –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defTabSz="457200">
              <a:defRPr sz="24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http://w65stchurchofchrist.com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Hebrews 10:32–39 (NKJV)…"/>
          <p:cNvSpPr txBox="1"/>
          <p:nvPr/>
        </p:nvSpPr>
        <p:spPr>
          <a:xfrm>
            <a:off x="431040" y="288193"/>
            <a:ext cx="12142719" cy="8724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800"/>
              </a:spcBef>
              <a:defRPr sz="4900">
                <a:solidFill>
                  <a:srgbClr val="FFFFFF"/>
                </a:solidFill>
                <a:effectLst>
                  <a:outerShdw sx="100000" sy="100000" kx="0" ky="0" algn="b" rotWithShape="0" blurRad="63500" dist="63500" dir="222000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Hebrews 10:32–39 (NKJV)</a:t>
            </a:r>
          </a:p>
          <a:p>
            <a:pPr defTabSz="457200">
              <a:spcBef>
                <a:spcPts val="1800"/>
              </a:spcBef>
              <a:defRPr sz="4900">
                <a:solidFill>
                  <a:srgbClr val="FFFFFF"/>
                </a:solidFill>
                <a:effectLst>
                  <a:outerShdw sx="100000" sy="100000" kx="0" ky="0" algn="b" rotWithShape="0" blurRad="63500" dist="63500" dir="222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32</a:t>
            </a:r>
            <a:r>
              <a:t> But recall the former days in which, after you were illuminated, you endured a great struggle with sufferings: </a:t>
            </a:r>
            <a:r>
              <a:rPr baseline="31999"/>
              <a:t>33</a:t>
            </a:r>
            <a:r>
              <a:t> partly while you were made a spectacle both by reproaches and tribulations, and partly while you became companions of those who were so treated; </a:t>
            </a:r>
            <a:r>
              <a:rPr baseline="31999"/>
              <a:t>34</a:t>
            </a:r>
            <a:r>
              <a:t> for you had compassion on me in my chains, and joyfully accepted the plundering of your goods, knowing that you have a better and an enduring possession for yourselves in heaven.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Hebrews 10:32–39 (NKJV)…"/>
          <p:cNvSpPr txBox="1"/>
          <p:nvPr/>
        </p:nvSpPr>
        <p:spPr>
          <a:xfrm>
            <a:off x="431040" y="288193"/>
            <a:ext cx="12142719" cy="8597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800"/>
              </a:spcBef>
              <a:defRPr sz="4900">
                <a:solidFill>
                  <a:srgbClr val="FFFFFF"/>
                </a:solidFill>
                <a:effectLst>
                  <a:outerShdw sx="100000" sy="100000" kx="0" ky="0" algn="b" rotWithShape="0" blurRad="63500" dist="63500" dir="222000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Hebrews 10:32–39 (NKJV)</a:t>
            </a:r>
          </a:p>
          <a:p>
            <a:pPr defTabSz="457200">
              <a:spcBef>
                <a:spcPts val="1800"/>
              </a:spcBef>
              <a:defRPr sz="4800">
                <a:solidFill>
                  <a:srgbClr val="FFFFFF"/>
                </a:solidFill>
                <a:effectLst>
                  <a:outerShdw sx="100000" sy="100000" kx="0" ky="0" algn="b" rotWithShape="0" blurRad="63500" dist="63500" dir="222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35</a:t>
            </a:r>
            <a:r>
              <a:t> Therefore do not cast away your confidence, which has great reward. </a:t>
            </a:r>
            <a:r>
              <a:rPr baseline="31999"/>
              <a:t>36</a:t>
            </a:r>
            <a:r>
              <a:t> For you have need of endurance, so that after you have done the will of God, you may receive the promise: </a:t>
            </a:r>
            <a:r>
              <a:rPr baseline="31999"/>
              <a:t>37</a:t>
            </a:r>
            <a:r>
              <a:t> </a:t>
            </a:r>
            <a:r>
              <a:rPr i="1"/>
              <a:t>“For</a:t>
            </a:r>
            <a:r>
              <a:t> </a:t>
            </a:r>
            <a:r>
              <a:rPr i="1"/>
              <a:t>yet a little while,</a:t>
            </a:r>
            <a:r>
              <a:t> </a:t>
            </a:r>
            <a:r>
              <a:rPr i="1"/>
              <a:t>And</a:t>
            </a:r>
            <a:r>
              <a:t> </a:t>
            </a:r>
            <a:r>
              <a:rPr i="1"/>
              <a:t>He</a:t>
            </a:r>
            <a:r>
              <a:t> </a:t>
            </a:r>
            <a:r>
              <a:rPr i="1"/>
              <a:t>who is coming will come and will not</a:t>
            </a:r>
            <a:r>
              <a:t> </a:t>
            </a:r>
            <a:r>
              <a:rPr i="1"/>
              <a:t>tarry</a:t>
            </a:r>
            <a:r>
              <a:t>. </a:t>
            </a:r>
            <a:r>
              <a:rPr baseline="31999"/>
              <a:t>38</a:t>
            </a:r>
            <a:r>
              <a:t> </a:t>
            </a:r>
            <a:r>
              <a:rPr i="1"/>
              <a:t>Now</a:t>
            </a:r>
            <a:r>
              <a:t> </a:t>
            </a:r>
            <a:r>
              <a:rPr i="1"/>
              <a:t>the</a:t>
            </a:r>
            <a:r>
              <a:t> </a:t>
            </a:r>
            <a:r>
              <a:rPr i="1"/>
              <a:t>just shall live by faith;</a:t>
            </a:r>
            <a:r>
              <a:t> </a:t>
            </a:r>
            <a:r>
              <a:rPr i="1"/>
              <a:t>But if anyone draws back,</a:t>
            </a:r>
            <a:r>
              <a:t> </a:t>
            </a:r>
            <a:r>
              <a:rPr i="1"/>
              <a:t>My soul has no pleasure in him.”</a:t>
            </a:r>
            <a:r>
              <a:t> </a:t>
            </a:r>
            <a:r>
              <a:rPr baseline="31999"/>
              <a:t>39</a:t>
            </a:r>
            <a:r>
              <a:t> But we are not of those who draw back to perdition, but of those who believe to the saving of the soul.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259" t="0" r="4259" b="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812" y="2338530"/>
            <a:ext cx="12165176" cy="7941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400218">
              <a:srgbClr val="000000">
                <a:alpha val="99334"/>
              </a:srgbClr>
            </a:outerShdw>
          </a:effectLst>
        </p:spPr>
      </p:pic>
      <p:pic>
        <p:nvPicPr>
          <p:cNvPr id="223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025" y="-25396"/>
            <a:ext cx="12798749" cy="2520704"/>
          </a:xfrm>
          <a:prstGeom prst="rect">
            <a:avLst/>
          </a:prstGeom>
        </p:spPr>
      </p:pic>
      <p:sp>
        <p:nvSpPr>
          <p:cNvPr id="224" name="Babylonia had just emerged as a world power - The Assyrians were forced to devote their energies to stop the Babylonian rebellion. - 612 BC…"/>
          <p:cNvSpPr txBox="1"/>
          <p:nvPr/>
        </p:nvSpPr>
        <p:spPr>
          <a:xfrm>
            <a:off x="680469" y="3339271"/>
            <a:ext cx="11643862" cy="6108701"/>
          </a:xfrm>
          <a:prstGeom prst="rect">
            <a:avLst/>
          </a:prstGeom>
          <a:solidFill>
            <a:srgbClr val="00002E">
              <a:alpha val="42139"/>
            </a:srgbClr>
          </a:solidFill>
          <a:ln w="12700">
            <a:miter lim="400000"/>
          </a:ln>
          <a:effectLst>
            <a:outerShdw sx="100000" sy="100000" kx="0" ky="0" algn="b" rotWithShape="0" blurRad="215900" dist="108405" dir="2679450">
              <a:srgbClr val="000000">
                <a:alpha val="9735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5"/>
              </a:buBlip>
              <a:defRPr sz="43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Babylonia had just emerged as a world power - The Assyrians were forced to devote their energies to stop the Babylonian rebellion. - 612 BC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5"/>
              </a:buBlip>
              <a:defRPr sz="43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The Babylonians finally crushed the Assyrian Empire and proceeded to defeat the once-powerful Egyptians with the victory in the battle of Carchemish 605 BC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5"/>
              </a:buBlip>
              <a:defRPr sz="43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It was a time of international crisis and national corruption.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259" t="0" r="4259" b="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812" y="2338530"/>
            <a:ext cx="12165176" cy="7941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400218">
              <a:srgbClr val="000000">
                <a:alpha val="99334"/>
              </a:srgbClr>
            </a:outerShdw>
          </a:effectLst>
        </p:spPr>
      </p:pic>
      <p:sp>
        <p:nvSpPr>
          <p:cNvPr id="228" name="Arrow"/>
          <p:cNvSpPr/>
          <p:nvPr/>
        </p:nvSpPr>
        <p:spPr>
          <a:xfrm>
            <a:off x="-94275" y="2791352"/>
            <a:ext cx="12314428" cy="3453150"/>
          </a:xfrm>
          <a:prstGeom prst="rightArrow">
            <a:avLst>
              <a:gd name="adj1" fmla="val 62376"/>
              <a:gd name="adj2" fmla="val 40842"/>
            </a:avLst>
          </a:prstGeom>
          <a:solidFill>
            <a:srgbClr val="949494">
              <a:alpha val="72658"/>
            </a:srgbClr>
          </a:solidFill>
          <a:ln w="12700">
            <a:solidFill>
              <a:srgbClr val="FFD479"/>
            </a:solidFill>
            <a:miter lim="400000"/>
          </a:ln>
          <a:effectLst>
            <a:outerShdw sx="100000" sy="100000" kx="0" ky="0" algn="b" rotWithShape="0" blurRad="152400" dist="8153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B3B3B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</a:defRPr>
            </a:pPr>
          </a:p>
        </p:txBody>
      </p:sp>
      <p:pic>
        <p:nvPicPr>
          <p:cNvPr id="229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025" y="-25396"/>
            <a:ext cx="12798749" cy="2520704"/>
          </a:xfrm>
          <a:prstGeom prst="rect">
            <a:avLst/>
          </a:prstGeom>
        </p:spPr>
      </p:pic>
      <p:sp>
        <p:nvSpPr>
          <p:cNvPr id="230" name="After Josiah - Jehoahaz rose to the throne &amp; did evil . . .…"/>
          <p:cNvSpPr txBox="1"/>
          <p:nvPr/>
        </p:nvSpPr>
        <p:spPr>
          <a:xfrm>
            <a:off x="202379" y="6233295"/>
            <a:ext cx="12600042" cy="3111501"/>
          </a:xfrm>
          <a:prstGeom prst="rect">
            <a:avLst/>
          </a:prstGeom>
          <a:solidFill>
            <a:srgbClr val="00002E">
              <a:alpha val="42139"/>
            </a:srgbClr>
          </a:solidFill>
          <a:ln w="12700">
            <a:miter lim="400000"/>
          </a:ln>
          <a:effectLst>
            <a:outerShdw sx="100000" sy="100000" kx="0" ky="0" algn="b" rotWithShape="0" blurRad="215900" dist="108405" dir="2679450">
              <a:srgbClr val="000000">
                <a:alpha val="9735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5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After Josiah - Jehoahaz rose to the throne &amp; did evil . . . 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5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In only three months, the king of Egypt invaded Judah, deposed Jehoahaz, and placed his brother Jehoiakim on the throne. 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5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Jehoiakim was evil, ungodly, &amp; rebellious (2 Ki 23:36–24:7; 2 Chr 36:5–8). </a:t>
            </a:r>
          </a:p>
        </p:txBody>
      </p:sp>
      <p:sp>
        <p:nvSpPr>
          <p:cNvPr id="231" name="Josiah…"/>
          <p:cNvSpPr/>
          <p:nvPr/>
        </p:nvSpPr>
        <p:spPr>
          <a:xfrm>
            <a:off x="147070" y="3605571"/>
            <a:ext cx="2464993" cy="1824712"/>
          </a:xfrm>
          <a:prstGeom prst="roundRect">
            <a:avLst>
              <a:gd name="adj" fmla="val 13300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hueOff val="219888"/>
                  <a:satOff val="54520"/>
                  <a:lumOff val="-27850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15900" dist="108405" dir="2679450">
              <a:srgbClr val="000000">
                <a:alpha val="781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28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Josiah</a:t>
            </a:r>
            <a:r>
              <a:t> </a:t>
            </a:r>
          </a:p>
          <a:p>
            <a:pPr defTabSz="457200">
              <a:defRPr sz="28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t>640-609 BC </a:t>
            </a:r>
          </a:p>
          <a:p>
            <a:pPr defTabSz="457200">
              <a:defRPr sz="19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t>31 years / </a:t>
            </a:r>
          </a:p>
          <a:p>
            <a:pPr defTabSz="457200">
              <a:defRPr sz="19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t>Killed by Neco</a:t>
            </a:r>
          </a:p>
        </p:txBody>
      </p:sp>
      <p:sp>
        <p:nvSpPr>
          <p:cNvPr id="232" name="Jehoahaz 609 BC…"/>
          <p:cNvSpPr/>
          <p:nvPr/>
        </p:nvSpPr>
        <p:spPr>
          <a:xfrm>
            <a:off x="2647421" y="3605571"/>
            <a:ext cx="1785784" cy="1824712"/>
          </a:xfrm>
          <a:prstGeom prst="roundRect">
            <a:avLst>
              <a:gd name="adj" fmla="val 13590"/>
            </a:avLst>
          </a:prstGeom>
          <a:gradFill>
            <a:gsLst>
              <a:gs pos="0">
                <a:schemeClr val="accent3"/>
              </a:gs>
              <a:gs pos="100000">
                <a:schemeClr val="accent3">
                  <a:hueOff val="-1022247"/>
                  <a:satOff val="34289"/>
                  <a:lumOff val="-18384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15900" dist="108405" dir="2679450">
              <a:srgbClr val="000000">
                <a:alpha val="781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28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Jehoahaz</a:t>
            </a:r>
            <a:r>
              <a:t> 609 BC </a:t>
            </a:r>
          </a:p>
          <a:p>
            <a:pPr defTabSz="457200">
              <a:defRPr sz="19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t>3 Months – taken prisoner by Neco </a:t>
            </a:r>
          </a:p>
        </p:txBody>
      </p:sp>
      <p:sp>
        <p:nvSpPr>
          <p:cNvPr id="233" name="Jehoiakim 609-598 BC…"/>
          <p:cNvSpPr/>
          <p:nvPr/>
        </p:nvSpPr>
        <p:spPr>
          <a:xfrm>
            <a:off x="4468563" y="3605571"/>
            <a:ext cx="2696895" cy="1824712"/>
          </a:xfrm>
          <a:prstGeom prst="roundRect">
            <a:avLst>
              <a:gd name="adj" fmla="val 13300"/>
            </a:avLst>
          </a:prstGeom>
          <a:solidFill>
            <a:srgbClr val="949494"/>
          </a:solidFill>
          <a:ln w="12700">
            <a:miter lim="400000"/>
          </a:ln>
          <a:effectLst>
            <a:outerShdw sx="100000" sy="100000" kx="0" ky="0" algn="b" rotWithShape="0" blurRad="215900" dist="108405" dir="2679450">
              <a:srgbClr val="000000">
                <a:alpha val="781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28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Jehoiakim</a:t>
            </a:r>
            <a:r>
              <a:t> 609-598 BC </a:t>
            </a:r>
          </a:p>
          <a:p>
            <a:pPr defTabSz="457200">
              <a:defRPr sz="19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t>11 Years / Died in Jerusalem</a:t>
            </a:r>
          </a:p>
        </p:txBody>
      </p:sp>
      <p:sp>
        <p:nvSpPr>
          <p:cNvPr id="234" name="Jeoiachin 597 BC…"/>
          <p:cNvSpPr/>
          <p:nvPr/>
        </p:nvSpPr>
        <p:spPr>
          <a:xfrm>
            <a:off x="7200815" y="3605571"/>
            <a:ext cx="1785785" cy="1824712"/>
          </a:xfrm>
          <a:prstGeom prst="roundRect">
            <a:avLst>
              <a:gd name="adj" fmla="val 13590"/>
            </a:avLst>
          </a:prstGeom>
          <a:blipFill>
            <a:blip r:embed="rId6"/>
          </a:blipFill>
          <a:ln w="12700">
            <a:miter lim="400000"/>
          </a:ln>
          <a:effectLst>
            <a:outerShdw sx="100000" sy="100000" kx="0" ky="0" algn="b" rotWithShape="0" blurRad="215900" dist="108405" dir="2679450">
              <a:srgbClr val="000000">
                <a:alpha val="781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28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Jeoiachin</a:t>
            </a:r>
            <a:r>
              <a:t> 597 BC </a:t>
            </a:r>
          </a:p>
          <a:p>
            <a:pPr defTabSz="457200">
              <a:defRPr sz="19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t>3 MonthsTaken to Babylon by Neb.</a:t>
            </a:r>
          </a:p>
        </p:txBody>
      </p:sp>
      <p:sp>
        <p:nvSpPr>
          <p:cNvPr id="235" name="Zedekiah – 597-586 BC…"/>
          <p:cNvSpPr/>
          <p:nvPr/>
        </p:nvSpPr>
        <p:spPr>
          <a:xfrm>
            <a:off x="9021957" y="3605571"/>
            <a:ext cx="2421967" cy="1824712"/>
          </a:xfrm>
          <a:prstGeom prst="roundRect">
            <a:avLst>
              <a:gd name="adj" fmla="val 13300"/>
            </a:avLst>
          </a:prstGeom>
          <a:gradFill>
            <a:gsLst>
              <a:gs pos="0">
                <a:schemeClr val="accent5">
                  <a:hueOff val="96663"/>
                  <a:satOff val="-16428"/>
                  <a:lumOff val="3004"/>
                </a:schemeClr>
              </a:gs>
              <a:gs pos="100000">
                <a:schemeClr val="accent5">
                  <a:hueOff val="-467607"/>
                  <a:satOff val="-18937"/>
                  <a:lumOff val="-6537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15900" dist="108405" dir="2679450">
              <a:srgbClr val="000000">
                <a:alpha val="781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28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Zedekiah</a:t>
            </a:r>
            <a:r>
              <a:t> – 597-586 BC </a:t>
            </a:r>
          </a:p>
          <a:p>
            <a:pPr defTabSz="457200">
              <a:defRPr sz="19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t>11 Years </a:t>
            </a:r>
          </a:p>
          <a:p>
            <a:pPr defTabSz="457200">
              <a:defRPr sz="19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t>Taken blind to Babylon</a:t>
            </a:r>
          </a:p>
        </p:txBody>
      </p:sp>
      <p:sp>
        <p:nvSpPr>
          <p:cNvPr id="236" name="Captivity…"/>
          <p:cNvSpPr/>
          <p:nvPr/>
        </p:nvSpPr>
        <p:spPr>
          <a:xfrm>
            <a:off x="11479282" y="3802621"/>
            <a:ext cx="1430272" cy="1430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27" y="0"/>
                </a:moveTo>
                <a:lnTo>
                  <a:pt x="0" y="6325"/>
                </a:lnTo>
                <a:lnTo>
                  <a:pt x="0" y="15270"/>
                </a:lnTo>
                <a:lnTo>
                  <a:pt x="6327" y="21600"/>
                </a:lnTo>
                <a:lnTo>
                  <a:pt x="15273" y="21600"/>
                </a:lnTo>
                <a:lnTo>
                  <a:pt x="21600" y="15275"/>
                </a:lnTo>
                <a:lnTo>
                  <a:pt x="21600" y="6325"/>
                </a:lnTo>
                <a:lnTo>
                  <a:pt x="15280" y="0"/>
                </a:lnTo>
                <a:lnTo>
                  <a:pt x="6327" y="0"/>
                </a:lnTo>
                <a:close/>
                <a:moveTo>
                  <a:pt x="6645" y="767"/>
                </a:moveTo>
                <a:lnTo>
                  <a:pt x="14956" y="767"/>
                </a:lnTo>
                <a:lnTo>
                  <a:pt x="20832" y="6642"/>
                </a:lnTo>
                <a:lnTo>
                  <a:pt x="20832" y="14958"/>
                </a:lnTo>
                <a:lnTo>
                  <a:pt x="20838" y="14958"/>
                </a:lnTo>
                <a:lnTo>
                  <a:pt x="14961" y="20833"/>
                </a:lnTo>
                <a:lnTo>
                  <a:pt x="6645" y="20833"/>
                </a:lnTo>
                <a:lnTo>
                  <a:pt x="768" y="14958"/>
                </a:lnTo>
                <a:lnTo>
                  <a:pt x="768" y="6642"/>
                </a:lnTo>
                <a:lnTo>
                  <a:pt x="6645" y="767"/>
                </a:lnTo>
                <a:close/>
                <a:moveTo>
                  <a:pt x="6920" y="1425"/>
                </a:moveTo>
                <a:lnTo>
                  <a:pt x="1425" y="6916"/>
                </a:lnTo>
                <a:lnTo>
                  <a:pt x="1425" y="14684"/>
                </a:lnTo>
                <a:lnTo>
                  <a:pt x="6920" y="20175"/>
                </a:lnTo>
                <a:lnTo>
                  <a:pt x="14687" y="20175"/>
                </a:lnTo>
                <a:lnTo>
                  <a:pt x="20180" y="14684"/>
                </a:lnTo>
                <a:lnTo>
                  <a:pt x="20180" y="6916"/>
                </a:lnTo>
                <a:lnTo>
                  <a:pt x="14687" y="1425"/>
                </a:lnTo>
                <a:lnTo>
                  <a:pt x="6920" y="1425"/>
                </a:lnTo>
                <a:close/>
              </a:path>
            </a:pathLst>
          </a:custGeom>
          <a:solidFill>
            <a:schemeClr val="accent4">
              <a:hueOff val="481991"/>
              <a:satOff val="11971"/>
              <a:lumOff val="19007"/>
            </a:schemeClr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17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32000"/>
                    </a:srgbClr>
                  </a:outerShdw>
                </a:effectLst>
              </a:defRPr>
            </a:pPr>
            <a:r>
              <a:t>Captivity</a:t>
            </a:r>
          </a:p>
          <a:p>
            <a:pPr>
              <a:defRPr sz="17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32000"/>
                    </a:srgbClr>
                  </a:outerShdw>
                </a:effectLst>
              </a:defRPr>
            </a:pPr>
            <a:r>
              <a:t>586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259" t="0" r="4259" b="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812" y="2338530"/>
            <a:ext cx="12165176" cy="7941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400218">
              <a:srgbClr val="000000">
                <a:alpha val="99334"/>
              </a:srgbClr>
            </a:outerShdw>
          </a:effectLst>
        </p:spPr>
      </p:pic>
      <p:sp>
        <p:nvSpPr>
          <p:cNvPr id="240" name="Arrow"/>
          <p:cNvSpPr/>
          <p:nvPr/>
        </p:nvSpPr>
        <p:spPr>
          <a:xfrm>
            <a:off x="-94275" y="2791352"/>
            <a:ext cx="12314428" cy="3453150"/>
          </a:xfrm>
          <a:prstGeom prst="rightArrow">
            <a:avLst>
              <a:gd name="adj1" fmla="val 62376"/>
              <a:gd name="adj2" fmla="val 40842"/>
            </a:avLst>
          </a:prstGeom>
          <a:solidFill>
            <a:srgbClr val="949494">
              <a:alpha val="72658"/>
            </a:srgbClr>
          </a:solidFill>
          <a:ln w="12700">
            <a:solidFill>
              <a:srgbClr val="FFD479"/>
            </a:solidFill>
            <a:miter lim="400000"/>
          </a:ln>
          <a:effectLst>
            <a:outerShdw sx="100000" sy="100000" kx="0" ky="0" algn="b" rotWithShape="0" blurRad="152400" dist="8153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B3B3B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</a:defRPr>
            </a:pPr>
          </a:p>
        </p:txBody>
      </p:sp>
      <p:pic>
        <p:nvPicPr>
          <p:cNvPr id="241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025" y="-25396"/>
            <a:ext cx="12798749" cy="2520704"/>
          </a:xfrm>
          <a:prstGeom prst="rect">
            <a:avLst/>
          </a:prstGeom>
        </p:spPr>
      </p:pic>
      <p:sp>
        <p:nvSpPr>
          <p:cNvPr id="242" name="Josiah…"/>
          <p:cNvSpPr/>
          <p:nvPr/>
        </p:nvSpPr>
        <p:spPr>
          <a:xfrm>
            <a:off x="147070" y="3605571"/>
            <a:ext cx="2464993" cy="1824712"/>
          </a:xfrm>
          <a:prstGeom prst="roundRect">
            <a:avLst>
              <a:gd name="adj" fmla="val 13300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hueOff val="219888"/>
                  <a:satOff val="54520"/>
                  <a:lumOff val="-27850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15900" dist="108405" dir="2679450">
              <a:srgbClr val="000000">
                <a:alpha val="781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28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Josiah</a:t>
            </a:r>
            <a:r>
              <a:t> </a:t>
            </a:r>
          </a:p>
          <a:p>
            <a:pPr defTabSz="457200">
              <a:defRPr sz="28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t>640-609 BC </a:t>
            </a:r>
          </a:p>
          <a:p>
            <a:pPr defTabSz="457200">
              <a:defRPr sz="19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t>31 years / </a:t>
            </a:r>
          </a:p>
          <a:p>
            <a:pPr defTabSz="457200">
              <a:defRPr sz="19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t>Killed by Neco</a:t>
            </a:r>
          </a:p>
        </p:txBody>
      </p:sp>
      <p:sp>
        <p:nvSpPr>
          <p:cNvPr id="243" name="Jehoahaz 609 BC…"/>
          <p:cNvSpPr/>
          <p:nvPr/>
        </p:nvSpPr>
        <p:spPr>
          <a:xfrm>
            <a:off x="2647421" y="3605571"/>
            <a:ext cx="1785784" cy="1824712"/>
          </a:xfrm>
          <a:prstGeom prst="roundRect">
            <a:avLst>
              <a:gd name="adj" fmla="val 13590"/>
            </a:avLst>
          </a:prstGeom>
          <a:gradFill>
            <a:gsLst>
              <a:gs pos="0">
                <a:schemeClr val="accent3"/>
              </a:gs>
              <a:gs pos="100000">
                <a:schemeClr val="accent3">
                  <a:hueOff val="-1022247"/>
                  <a:satOff val="34289"/>
                  <a:lumOff val="-18384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15900" dist="108405" dir="2679450">
              <a:srgbClr val="000000">
                <a:alpha val="781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28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Jehoahaz</a:t>
            </a:r>
            <a:r>
              <a:t> 609 BC </a:t>
            </a:r>
          </a:p>
          <a:p>
            <a:pPr defTabSz="457200">
              <a:defRPr sz="19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t>3 Months – taken prisoner by Neco </a:t>
            </a:r>
          </a:p>
        </p:txBody>
      </p:sp>
      <p:sp>
        <p:nvSpPr>
          <p:cNvPr id="244" name="Jehoiakim 609-598 BC…"/>
          <p:cNvSpPr/>
          <p:nvPr/>
        </p:nvSpPr>
        <p:spPr>
          <a:xfrm>
            <a:off x="4468563" y="3605571"/>
            <a:ext cx="2696895" cy="1824712"/>
          </a:xfrm>
          <a:prstGeom prst="roundRect">
            <a:avLst>
              <a:gd name="adj" fmla="val 13300"/>
            </a:avLst>
          </a:prstGeom>
          <a:solidFill>
            <a:srgbClr val="949494"/>
          </a:solidFill>
          <a:ln w="12700">
            <a:miter lim="400000"/>
          </a:ln>
          <a:effectLst>
            <a:outerShdw sx="100000" sy="100000" kx="0" ky="0" algn="b" rotWithShape="0" blurRad="215900" dist="108405" dir="2679450">
              <a:srgbClr val="000000">
                <a:alpha val="781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28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Jehoiakim</a:t>
            </a:r>
            <a:r>
              <a:t> 609-598 BC </a:t>
            </a:r>
          </a:p>
          <a:p>
            <a:pPr defTabSz="457200">
              <a:defRPr sz="19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t>11 Years / Died in Jerusalem</a:t>
            </a:r>
          </a:p>
        </p:txBody>
      </p:sp>
      <p:sp>
        <p:nvSpPr>
          <p:cNvPr id="245" name="Jeoiachin 597 BC…"/>
          <p:cNvSpPr/>
          <p:nvPr/>
        </p:nvSpPr>
        <p:spPr>
          <a:xfrm>
            <a:off x="7200816" y="3605571"/>
            <a:ext cx="1785784" cy="1824712"/>
          </a:xfrm>
          <a:prstGeom prst="roundRect">
            <a:avLst>
              <a:gd name="adj" fmla="val 13590"/>
            </a:avLst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215900" dist="108405" dir="2679450">
              <a:srgbClr val="000000">
                <a:alpha val="781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28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Jeoiachin</a:t>
            </a:r>
            <a:r>
              <a:t> 597 BC </a:t>
            </a:r>
          </a:p>
          <a:p>
            <a:pPr defTabSz="457200">
              <a:defRPr sz="19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t>3 MonthsTaken to Babylon by Neb.</a:t>
            </a:r>
          </a:p>
        </p:txBody>
      </p:sp>
      <p:sp>
        <p:nvSpPr>
          <p:cNvPr id="246" name="Zedekiah – 597-586 BC…"/>
          <p:cNvSpPr/>
          <p:nvPr/>
        </p:nvSpPr>
        <p:spPr>
          <a:xfrm>
            <a:off x="9021957" y="3605571"/>
            <a:ext cx="2421967" cy="1824712"/>
          </a:xfrm>
          <a:prstGeom prst="roundRect">
            <a:avLst>
              <a:gd name="adj" fmla="val 13300"/>
            </a:avLst>
          </a:prstGeom>
          <a:gradFill>
            <a:gsLst>
              <a:gs pos="0">
                <a:schemeClr val="accent5">
                  <a:hueOff val="96663"/>
                  <a:satOff val="-16428"/>
                  <a:lumOff val="3004"/>
                </a:schemeClr>
              </a:gs>
              <a:gs pos="100000">
                <a:schemeClr val="accent5">
                  <a:hueOff val="-467607"/>
                  <a:satOff val="-18937"/>
                  <a:lumOff val="-6537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15900" dist="108405" dir="2679450">
              <a:srgbClr val="000000">
                <a:alpha val="7812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457200">
              <a:defRPr sz="28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 b="1"/>
              <a:t>Zedekiah</a:t>
            </a:r>
            <a:r>
              <a:t> – 597-586 BC </a:t>
            </a:r>
          </a:p>
          <a:p>
            <a:pPr defTabSz="457200">
              <a:defRPr sz="19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t>11 Years </a:t>
            </a:r>
          </a:p>
          <a:p>
            <a:pPr defTabSz="457200">
              <a:defRPr sz="1900">
                <a:solidFill>
                  <a:srgbClr val="FFFFFF"/>
                </a:solidFill>
                <a:effectLst>
                  <a:outerShdw sx="100000" sy="100000" kx="0" ky="0" algn="b" rotWithShape="0" blurRad="63500" dist="63500" dir="3150676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t>Taken blind to Babylon</a:t>
            </a:r>
          </a:p>
        </p:txBody>
      </p:sp>
      <p:sp>
        <p:nvSpPr>
          <p:cNvPr id="247" name="Captivity…"/>
          <p:cNvSpPr/>
          <p:nvPr/>
        </p:nvSpPr>
        <p:spPr>
          <a:xfrm>
            <a:off x="11479282" y="3802620"/>
            <a:ext cx="1430272" cy="1430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27" y="0"/>
                </a:moveTo>
                <a:lnTo>
                  <a:pt x="0" y="6325"/>
                </a:lnTo>
                <a:lnTo>
                  <a:pt x="0" y="15270"/>
                </a:lnTo>
                <a:lnTo>
                  <a:pt x="6327" y="21600"/>
                </a:lnTo>
                <a:lnTo>
                  <a:pt x="15273" y="21600"/>
                </a:lnTo>
                <a:lnTo>
                  <a:pt x="21600" y="15275"/>
                </a:lnTo>
                <a:lnTo>
                  <a:pt x="21600" y="6325"/>
                </a:lnTo>
                <a:lnTo>
                  <a:pt x="15280" y="0"/>
                </a:lnTo>
                <a:lnTo>
                  <a:pt x="6327" y="0"/>
                </a:lnTo>
                <a:close/>
                <a:moveTo>
                  <a:pt x="6645" y="767"/>
                </a:moveTo>
                <a:lnTo>
                  <a:pt x="14956" y="767"/>
                </a:lnTo>
                <a:lnTo>
                  <a:pt x="20832" y="6642"/>
                </a:lnTo>
                <a:lnTo>
                  <a:pt x="20832" y="14958"/>
                </a:lnTo>
                <a:lnTo>
                  <a:pt x="20838" y="14958"/>
                </a:lnTo>
                <a:lnTo>
                  <a:pt x="14961" y="20833"/>
                </a:lnTo>
                <a:lnTo>
                  <a:pt x="6645" y="20833"/>
                </a:lnTo>
                <a:lnTo>
                  <a:pt x="768" y="14958"/>
                </a:lnTo>
                <a:lnTo>
                  <a:pt x="768" y="6642"/>
                </a:lnTo>
                <a:lnTo>
                  <a:pt x="6645" y="767"/>
                </a:lnTo>
                <a:close/>
                <a:moveTo>
                  <a:pt x="6920" y="1425"/>
                </a:moveTo>
                <a:lnTo>
                  <a:pt x="1425" y="6916"/>
                </a:lnTo>
                <a:lnTo>
                  <a:pt x="1425" y="14684"/>
                </a:lnTo>
                <a:lnTo>
                  <a:pt x="6920" y="20175"/>
                </a:lnTo>
                <a:lnTo>
                  <a:pt x="14687" y="20175"/>
                </a:lnTo>
                <a:lnTo>
                  <a:pt x="20180" y="14684"/>
                </a:lnTo>
                <a:lnTo>
                  <a:pt x="20180" y="6916"/>
                </a:lnTo>
                <a:lnTo>
                  <a:pt x="14687" y="1425"/>
                </a:lnTo>
                <a:lnTo>
                  <a:pt x="6920" y="1425"/>
                </a:lnTo>
                <a:close/>
              </a:path>
            </a:pathLst>
          </a:custGeom>
          <a:solidFill>
            <a:schemeClr val="accent4">
              <a:hueOff val="481991"/>
              <a:satOff val="11971"/>
              <a:lumOff val="19007"/>
            </a:schemeClr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17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32000"/>
                    </a:srgbClr>
                  </a:outerShdw>
                </a:effectLst>
              </a:defRPr>
            </a:pPr>
            <a:r>
              <a:t>Captivity</a:t>
            </a:r>
          </a:p>
          <a:p>
            <a:pPr>
              <a:defRPr sz="17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32000"/>
                    </a:srgbClr>
                  </a:outerShdw>
                </a:effectLst>
              </a:defRPr>
            </a:pPr>
            <a:r>
              <a:t>586</a:t>
            </a:r>
          </a:p>
        </p:txBody>
      </p:sp>
      <p:sp>
        <p:nvSpPr>
          <p:cNvPr id="248" name="Shortly after Jehoiakim ascended to power, Habakkuk wrote his lament over the decay, violence, greed, fighting, and perverted justice that surrounded him."/>
          <p:cNvSpPr txBox="1"/>
          <p:nvPr/>
        </p:nvSpPr>
        <p:spPr>
          <a:xfrm>
            <a:off x="202379" y="6114509"/>
            <a:ext cx="12600042" cy="1854201"/>
          </a:xfrm>
          <a:prstGeom prst="rect">
            <a:avLst/>
          </a:prstGeom>
          <a:solidFill>
            <a:srgbClr val="00002E">
              <a:alpha val="42139"/>
            </a:srgbClr>
          </a:solidFill>
          <a:ln w="12700">
            <a:miter lim="400000"/>
          </a:ln>
          <a:effectLst>
            <a:outerShdw sx="100000" sy="100000" kx="0" ky="0" algn="b" rotWithShape="0" blurRad="215900" dist="108405" dir="2679450">
              <a:srgbClr val="000000">
                <a:alpha val="9735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13976" indent="-513976" algn="l" defTabSz="914400">
              <a:spcBef>
                <a:spcPts val="1600"/>
              </a:spcBef>
              <a:buSzPct val="50000"/>
              <a:buBlip>
                <a:blip r:embed="rId6"/>
              </a:buBlip>
              <a:defRPr sz="41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lvl1pPr>
          </a:lstStyle>
          <a:p>
            <a:pPr/>
            <a:r>
              <a:t>Shortly after Jehoiakim ascended to power, Habakkuk wrote his lament over the decay, violence, greed, fighting, and perverted justice that surrounded him.</a:t>
            </a:r>
          </a:p>
        </p:txBody>
      </p:sp>
      <p:sp>
        <p:nvSpPr>
          <p:cNvPr id="249" name="No wonder Habakkuk looked at all the corruption and asked, “Why doesn’t God do something?” - 1:2-4"/>
          <p:cNvSpPr txBox="1"/>
          <p:nvPr/>
        </p:nvSpPr>
        <p:spPr>
          <a:xfrm>
            <a:off x="-13309" y="8404092"/>
            <a:ext cx="13031418" cy="1331465"/>
          </a:xfrm>
          <a:prstGeom prst="rect">
            <a:avLst/>
          </a:prstGeom>
          <a:gradFill>
            <a:gsLst>
              <a:gs pos="426">
                <a:srgbClr val="919191">
                  <a:alpha val="23905"/>
                </a:srgbClr>
              </a:gs>
              <a:gs pos="50259">
                <a:srgbClr val="000000">
                  <a:alpha val="51147"/>
                </a:srgbClr>
              </a:gs>
              <a:gs pos="100000">
                <a:srgbClr val="000000">
                  <a:alpha val="76292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No wonder Habakkuk looked at all the corruption and asked, “Why doesn’t God do something?” - 1:2-4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812" y="2338530"/>
            <a:ext cx="12165176" cy="7941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2400218">
              <a:srgbClr val="000000">
                <a:alpha val="99334"/>
              </a:srgbClr>
            </a:outerShdw>
          </a:effectLst>
        </p:spPr>
      </p:pic>
      <p:pic>
        <p:nvPicPr>
          <p:cNvPr id="252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25" y="-25396"/>
            <a:ext cx="12798749" cy="2520704"/>
          </a:xfrm>
          <a:prstGeom prst="rect">
            <a:avLst/>
          </a:prstGeom>
        </p:spPr>
      </p:pic>
      <p:sp>
        <p:nvSpPr>
          <p:cNvPr id="253" name="Habakkuk 1:2–4 (NKJV)…"/>
          <p:cNvSpPr txBox="1"/>
          <p:nvPr/>
        </p:nvSpPr>
        <p:spPr>
          <a:xfrm>
            <a:off x="419812" y="3202388"/>
            <a:ext cx="12165176" cy="6286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108405" dir="2679450">
              <a:srgbClr val="000000">
                <a:alpha val="9735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900"/>
              </a:spcBef>
              <a:defRPr sz="4300">
                <a:solidFill>
                  <a:srgbClr val="C9C9C9"/>
                </a:solidFill>
                <a:effectLst>
                  <a:outerShdw sx="100000" sy="100000" kx="0" ky="0" algn="b" rotWithShape="0" blurRad="50800" dist="63500" dir="2568878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Habakkuk 1:2–4 (NKJV)</a:t>
            </a:r>
          </a:p>
          <a:p>
            <a:pPr defTabSz="457200">
              <a:defRPr sz="4300">
                <a:solidFill>
                  <a:srgbClr val="FFFFFF"/>
                </a:solidFill>
                <a:effectLst>
                  <a:outerShdw sx="100000" sy="100000" kx="0" ky="0" algn="b" rotWithShape="0" blurRad="50800" dist="63500" dir="256887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</a:t>
            </a:r>
            <a:r>
              <a:t> O Lord, how long shall I cry, And You will not hear? Even cry out to You, “Violence!” And You will not save. </a:t>
            </a:r>
            <a:r>
              <a:rPr baseline="31999"/>
              <a:t>3</a:t>
            </a:r>
            <a:r>
              <a:t> Why do You show me iniquity, And cause </a:t>
            </a:r>
            <a:r>
              <a:rPr i="1"/>
              <a:t>me</a:t>
            </a:r>
            <a:r>
              <a:t> to see trouble? For plundering and violence </a:t>
            </a:r>
            <a:r>
              <a:rPr i="1"/>
              <a:t>are</a:t>
            </a:r>
            <a:r>
              <a:t> before me; There is strife, and contention arises. </a:t>
            </a:r>
            <a:r>
              <a:rPr baseline="31999"/>
              <a:t>4</a:t>
            </a:r>
            <a:r>
              <a:t> Therefore the law is powerless, And justice never goes forth. For the wicked surround the righteous; Therefore perverse judgment proceeds.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1097" y="3702032"/>
            <a:ext cx="8812703" cy="5621786"/>
          </a:xfrm>
          <a:prstGeom prst="rect">
            <a:avLst/>
          </a:prstGeom>
          <a:effectLst>
            <a:outerShdw sx="100000" sy="100000" kx="0" ky="0" algn="b" rotWithShape="0" blurRad="254000" dist="254000" dir="5400000">
              <a:srgbClr val="000000">
                <a:alpha val="99262"/>
              </a:srgbClr>
            </a:outerShdw>
          </a:effectLst>
        </p:spPr>
      </p:pic>
      <p:pic>
        <p:nvPicPr>
          <p:cNvPr id="256" name="image9.png" descr="image9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-5" y="3309181"/>
            <a:ext cx="4674142" cy="64074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8021" dir="5400000">
              <a:srgbClr val="000000">
                <a:alpha val="99262"/>
              </a:srgbClr>
            </a:outerShdw>
          </a:effectLst>
        </p:spPr>
      </p:pic>
      <p:pic>
        <p:nvPicPr>
          <p:cNvPr id="257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025" y="-25396"/>
            <a:ext cx="12798749" cy="2520704"/>
          </a:xfrm>
          <a:prstGeom prst="rect">
            <a:avLst/>
          </a:prstGeom>
        </p:spPr>
      </p:pic>
      <p:sp>
        <p:nvSpPr>
          <p:cNvPr id="258" name="The burden which the prophet Habakkuk saw.…"/>
          <p:cNvSpPr txBox="1"/>
          <p:nvPr/>
        </p:nvSpPr>
        <p:spPr>
          <a:xfrm>
            <a:off x="525166" y="2186945"/>
            <a:ext cx="12257593" cy="1422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6315" dir="5400000">
              <a:srgbClr val="000000">
                <a:alpha val="9926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8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 burden which the prophet Habakkuk saw.  </a:t>
            </a:r>
          </a:p>
          <a:p>
            <a:pPr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 Habakkuk 1:1 (NKJV)</a:t>
            </a:r>
          </a:p>
        </p:txBody>
      </p:sp>
      <p:sp>
        <p:nvSpPr>
          <p:cNvPr id="259" name="Unlike the other prophets, Habakkuk presented his message in the form of questions addressed to God - (Hab. 1:2,3).…"/>
          <p:cNvSpPr txBox="1"/>
          <p:nvPr/>
        </p:nvSpPr>
        <p:spPr>
          <a:xfrm>
            <a:off x="4003365" y="4004674"/>
            <a:ext cx="8562284" cy="5130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254000" dir="5400000">
              <a:srgbClr val="000000">
                <a:alpha val="9926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13976" indent="-513976" algn="l" defTabSz="914400">
              <a:spcBef>
                <a:spcPts val="1800"/>
              </a:spcBef>
              <a:buSzPct val="50000"/>
              <a:buBlip>
                <a:blip r:embed="rId5"/>
              </a:buBlip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Unlike the other prophets, Habakkuk presented his message in the form of questions addressed to God - (Hab. 1:2,3).</a:t>
            </a:r>
          </a:p>
          <a:p>
            <a:pPr marL="513976" indent="-513976" algn="l" defTabSz="914400">
              <a:spcBef>
                <a:spcPts val="1800"/>
              </a:spcBef>
              <a:buSzPct val="50000"/>
              <a:buBlip>
                <a:blip r:embed="rId5"/>
              </a:buBlip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Divided into two parts by the two superscriptions in 1:1 (“the oracle that Habakkuk the prophet received”) and 3:1 (“a prayer of Habakkuk the prophet”).</a:t>
            </a:r>
          </a:p>
          <a:p>
            <a:pPr marL="513976" indent="-513976" algn="l" defTabSz="914400">
              <a:spcBef>
                <a:spcPts val="1800"/>
              </a:spcBef>
              <a:buSzPct val="50000"/>
              <a:buBlip>
                <a:blip r:embed="rId5"/>
              </a:buBlip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Book resembles the literary style of the Psalms and the Wisdom books. (esp chat 3)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1097" y="3702032"/>
            <a:ext cx="8812703" cy="5621786"/>
          </a:xfrm>
          <a:prstGeom prst="rect">
            <a:avLst/>
          </a:prstGeom>
          <a:effectLst>
            <a:outerShdw sx="100000" sy="100000" kx="0" ky="0" algn="b" rotWithShape="0" blurRad="254000" dist="254000" dir="5400000">
              <a:srgbClr val="000000">
                <a:alpha val="99262"/>
              </a:srgbClr>
            </a:outerShdw>
          </a:effectLst>
        </p:spPr>
      </p:pic>
      <p:pic>
        <p:nvPicPr>
          <p:cNvPr id="262" name="image9.png" descr="image9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-5" y="3309181"/>
            <a:ext cx="4674142" cy="64074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8021" dir="5400000">
              <a:srgbClr val="000000">
                <a:alpha val="99262"/>
              </a:srgbClr>
            </a:outerShdw>
          </a:effectLst>
        </p:spPr>
      </p:pic>
      <p:pic>
        <p:nvPicPr>
          <p:cNvPr id="263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025" y="-25396"/>
            <a:ext cx="12798749" cy="2520704"/>
          </a:xfrm>
          <a:prstGeom prst="rect">
            <a:avLst/>
          </a:prstGeom>
        </p:spPr>
      </p:pic>
      <p:sp>
        <p:nvSpPr>
          <p:cNvPr id="264" name="Faith Struggling With A Sinful Nation &amp; The Lord’s Reply – 1:1-11…"/>
          <p:cNvSpPr txBox="1"/>
          <p:nvPr/>
        </p:nvSpPr>
        <p:spPr>
          <a:xfrm>
            <a:off x="4003365" y="3833224"/>
            <a:ext cx="8428167" cy="5359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254000" dir="5400000">
              <a:srgbClr val="000000">
                <a:alpha val="9926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13976" indent="-513976" algn="l" defTabSz="914400">
              <a:spcBef>
                <a:spcPts val="1800"/>
              </a:spcBef>
              <a:buSzPct val="50000"/>
              <a:buBlip>
                <a:blip r:embed="rId5"/>
              </a:buBlip>
              <a:defRPr sz="40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Faith Struggling With A Sinful Nation &amp; The Lord’s Reply – 1:1-11</a:t>
            </a:r>
          </a:p>
          <a:p>
            <a:pPr marL="513976" indent="-513976" algn="l" defTabSz="914400">
              <a:spcBef>
                <a:spcPts val="1800"/>
              </a:spcBef>
              <a:buSzPct val="50000"/>
              <a:buBlip>
                <a:blip r:embed="rId5"/>
              </a:buBlip>
              <a:defRPr sz="40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Faith Struggling With God’s Judgment &amp; The Lord’s Answer – 1:12-2:20</a:t>
            </a:r>
          </a:p>
          <a:p>
            <a:pPr marL="513976" indent="-513976" algn="l" defTabSz="914400">
              <a:spcBef>
                <a:spcPts val="1800"/>
              </a:spcBef>
              <a:buSzPct val="50000"/>
              <a:buBlip>
                <a:blip r:embed="rId5"/>
              </a:buBlip>
              <a:defRPr sz="40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The Prophets Prayer: Fear &amp; Humility With Hope before God - 3:1-16</a:t>
            </a:r>
          </a:p>
          <a:p>
            <a:pPr marL="513976" indent="-513976" algn="l" defTabSz="914400">
              <a:spcBef>
                <a:spcPts val="1800"/>
              </a:spcBef>
              <a:buSzPct val="50000"/>
              <a:buBlip>
                <a:blip r:embed="rId5"/>
              </a:buBlip>
              <a:defRPr sz="40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The Prophets “Song“: Faith Glorying In Assurance - 3:17-19</a:t>
            </a:r>
          </a:p>
        </p:txBody>
      </p:sp>
      <p:sp>
        <p:nvSpPr>
          <p:cNvPr id="265" name="The burden which the prophet Habakkuk saw.…"/>
          <p:cNvSpPr txBox="1"/>
          <p:nvPr/>
        </p:nvSpPr>
        <p:spPr>
          <a:xfrm>
            <a:off x="525166" y="2186945"/>
            <a:ext cx="12257593" cy="1422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6315" dir="5400000">
              <a:srgbClr val="000000">
                <a:alpha val="9926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8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 burden which the prophet Habakkuk saw.  </a:t>
            </a:r>
          </a:p>
          <a:p>
            <a:pPr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 Habakkuk 1:1 (NKJV)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Arrow"/>
          <p:cNvSpPr/>
          <p:nvPr/>
        </p:nvSpPr>
        <p:spPr>
          <a:xfrm>
            <a:off x="4046046" y="7106051"/>
            <a:ext cx="4659593" cy="2233093"/>
          </a:xfrm>
          <a:prstGeom prst="rightArrow">
            <a:avLst>
              <a:gd name="adj1" fmla="val 61718"/>
              <a:gd name="adj2" fmla="val 33390"/>
            </a:avLst>
          </a:prstGeom>
          <a:solidFill>
            <a:srgbClr val="949494">
              <a:alpha val="72658"/>
            </a:srgbClr>
          </a:solidFill>
          <a:ln w="12700">
            <a:solidFill>
              <a:srgbClr val="FFD479"/>
            </a:solidFill>
            <a:miter lim="400000"/>
          </a:ln>
          <a:effectLst>
            <a:outerShdw sx="100000" sy="100000" kx="0" ky="0" algn="b" rotWithShape="0" blurRad="152400" dist="8153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B3B3B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</a:defRPr>
            </a:pPr>
          </a:p>
        </p:txBody>
      </p:sp>
      <p:sp>
        <p:nvSpPr>
          <p:cNvPr id="268" name="Arrow"/>
          <p:cNvSpPr/>
          <p:nvPr/>
        </p:nvSpPr>
        <p:spPr>
          <a:xfrm>
            <a:off x="4046046" y="3760254"/>
            <a:ext cx="4659593" cy="2233092"/>
          </a:xfrm>
          <a:prstGeom prst="rightArrow">
            <a:avLst>
              <a:gd name="adj1" fmla="val 61718"/>
              <a:gd name="adj2" fmla="val 33390"/>
            </a:avLst>
          </a:prstGeom>
          <a:solidFill>
            <a:srgbClr val="949494">
              <a:alpha val="72658"/>
            </a:srgbClr>
          </a:solidFill>
          <a:ln w="12700">
            <a:solidFill>
              <a:srgbClr val="FFD479"/>
            </a:solidFill>
            <a:miter lim="400000"/>
          </a:ln>
          <a:effectLst>
            <a:outerShdw sx="100000" sy="100000" kx="0" ky="0" algn="b" rotWithShape="0" blurRad="152400" dist="8153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B3B3B"/>
                </a:solidFill>
                <a:effectLst>
                  <a:outerShdw sx="100000" sy="100000" kx="0" ky="0" algn="b" rotWithShape="0" blurRad="12700" dist="12700" dir="5400000">
                    <a:srgbClr val="FFFFFF">
                      <a:alpha val="25000"/>
                    </a:srgbClr>
                  </a:outerShdw>
                </a:effectLst>
              </a:defRPr>
            </a:pPr>
          </a:p>
        </p:txBody>
      </p:sp>
      <p:pic>
        <p:nvPicPr>
          <p:cNvPr id="269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025" y="-25396"/>
            <a:ext cx="12798749" cy="2520704"/>
          </a:xfrm>
          <a:prstGeom prst="rect">
            <a:avLst/>
          </a:prstGeom>
        </p:spPr>
      </p:pic>
      <p:sp>
        <p:nvSpPr>
          <p:cNvPr id="270" name="“The Just Shall Live By Faith” — Habakkuk 2:4"/>
          <p:cNvSpPr txBox="1"/>
          <p:nvPr/>
        </p:nvSpPr>
        <p:spPr>
          <a:xfrm>
            <a:off x="320344" y="2358418"/>
            <a:ext cx="12364112" cy="660401"/>
          </a:xfrm>
          <a:prstGeom prst="rect">
            <a:avLst/>
          </a:prstGeom>
          <a:solidFill>
            <a:schemeClr val="accent5">
              <a:hueOff val="-467607"/>
              <a:satOff val="-18937"/>
              <a:lumOff val="-653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effectLst>
                  <a:outerShdw sx="100000" sy="100000" kx="0" ky="0" algn="b" rotWithShape="0" blurRad="88900" dist="127000" dir="2516224">
                    <a:srgbClr val="000000"/>
                  </a:outerShdw>
                </a:effectLst>
                <a:latin typeface="Emerald Isle"/>
                <a:ea typeface="Emerald Isle"/>
                <a:cs typeface="Emerald Isle"/>
                <a:sym typeface="Emerald Isle"/>
              </a:defRPr>
            </a:lvl1pPr>
          </a:lstStyle>
          <a:p>
            <a:pPr/>
            <a:r>
              <a:t>“The Just Shall Live By Faith” — Habakkuk 2:4</a:t>
            </a:r>
          </a:p>
        </p:txBody>
      </p:sp>
      <p:pic>
        <p:nvPicPr>
          <p:cNvPr id="271" name="image9.png" descr="image9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4165329" y="3212618"/>
            <a:ext cx="4674142" cy="64074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8021" dir="5400000">
              <a:srgbClr val="000000">
                <a:alpha val="99262"/>
              </a:srgbClr>
            </a:outerShdw>
          </a:effectLst>
        </p:spPr>
      </p:pic>
      <p:sp>
        <p:nvSpPr>
          <p:cNvPr id="272" name="The prophet’s perplexity – How can God remain indifferent to the wickedness of His people? – 1:2…"/>
          <p:cNvSpPr txBox="1"/>
          <p:nvPr/>
        </p:nvSpPr>
        <p:spPr>
          <a:xfrm>
            <a:off x="373721" y="3539810"/>
            <a:ext cx="4004933" cy="575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The prophet’s perplexity – How can God remain indifferent to the wickedness of His people? – 1:2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The prophet’s lamentation -wickedness &amp; violence rules in the land – 1:3,4</a:t>
            </a:r>
          </a:p>
        </p:txBody>
      </p:sp>
      <p:sp>
        <p:nvSpPr>
          <p:cNvPr id="273" name="God’s reply – “I am raising up the Chaldeans” to judge this people – 1:5,6…"/>
          <p:cNvSpPr txBox="1"/>
          <p:nvPr/>
        </p:nvSpPr>
        <p:spPr>
          <a:xfrm>
            <a:off x="8540747" y="3539810"/>
            <a:ext cx="4004934" cy="575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God’s reply – “I am raising up the Chaldeans” to judge this people – 1:5,6</a:t>
            </a:r>
          </a:p>
          <a:p>
            <a:pPr marL="513976" indent="-513976" algn="l" defTabSz="914400">
              <a:spcBef>
                <a:spcPts val="1600"/>
              </a:spcBef>
              <a:buSzPct val="50000"/>
              <a:buBlip>
                <a:blip r:embed="rId4"/>
              </a:buBlip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2893328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pPr>
            <a:r>
              <a:t>God’s description of their character – Bitter, hasty, terrible, dreadful, violent, mockers, idolatrous – 1:6-11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1500"/>
                                        <p:tgtEl>
                                          <p:spTgt spid="2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Class="entr" nodeType="withEffect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500"/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6" dur="1500"/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7" grpId="4"/>
      <p:bldP build="p" bldLvl="5" animBg="1" rev="0" advAuto="0" spid="272" grpId="1"/>
      <p:bldP build="p" bldLvl="5" animBg="1" rev="0" advAuto="0" spid="273" grpId="3"/>
      <p:bldP build="whole" bldLvl="1" animBg="1" rev="0" advAuto="0" spid="268" grpId="2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C000EB"/>
      </a:dk1>
      <a:lt1>
        <a:srgbClr val="EBEBEB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