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b="def" i="def"/>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b="def" i="def"/>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b="def" i="def"/>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b="def" i="def"/>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b="def" i="def"/>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b="def" i="def"/>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p:nvPr>
            <p:ph type="sldImg"/>
          </p:nvPr>
        </p:nvSpPr>
        <p:spPr>
          <a:xfrm>
            <a:off x="1143000" y="685800"/>
            <a:ext cx="4572000" cy="3429000"/>
          </a:xfrm>
          <a:prstGeom prst="rect">
            <a:avLst/>
          </a:prstGeom>
        </p:spPr>
        <p:txBody>
          <a:bodyPr/>
          <a:lstStyle/>
          <a:p>
            <a:pPr/>
          </a:p>
        </p:txBody>
      </p:sp>
      <p:sp>
        <p:nvSpPr>
          <p:cNvPr id="182" name="Shape 18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a:p>
        </p:txBody>
      </p:sp>
      <p:sp>
        <p:nvSpPr>
          <p:cNvPr id="299" name="Shape 299"/>
          <p:cNvSpPr/>
          <p:nvPr>
            <p:ph type="body" sz="quarter" idx="1"/>
          </p:nvPr>
        </p:nvSpPr>
        <p:spPr>
          <a:prstGeom prst="rect">
            <a:avLst/>
          </a:prstGeom>
        </p:spPr>
        <p:txBody>
          <a:bodyPr/>
          <a:lstStyle/>
          <a:p>
            <a:pPr/>
            <a:r>
              <a:t>The kingdom prophesied</a:t>
            </a:r>
          </a:p>
          <a:p>
            <a:pPr/>
            <a:r>
              <a:t>By God through His patriarchs – Gen. 49:10</a:t>
            </a:r>
          </a:p>
          <a:p>
            <a:pPr/>
            <a:r>
              <a:t>By God through His oral prophets – 2 Sam. 7:12-16</a:t>
            </a:r>
          </a:p>
          <a:p>
            <a:pPr/>
            <a:r>
              <a:t>By God through His writing prophets – Dan. 2:44; 7:13-14; Isa. 9:7; Ezek. 21:25-27; Zech. 9:9</a:t>
            </a:r>
          </a:p>
          <a:p>
            <a:pPr/>
            <a:r>
              <a:t>By God through His angels – Luke 1:32-33</a:t>
            </a:r>
          </a:p>
          <a:p>
            <a:pPr/>
            <a:r>
              <a:t>By God through John the Baptist – Mt. 3:2</a:t>
            </a:r>
          </a:p>
          <a:p>
            <a:pPr/>
            <a:r>
              <a:t>By God through His apostles – Mt. 10:7; Lk. 9:2</a:t>
            </a:r>
          </a:p>
          <a:p>
            <a:pPr/>
            <a:r>
              <a:t>By God through His disciples – Luke 10:9</a:t>
            </a:r>
          </a:p>
          <a:p>
            <a:pPr/>
            <a:r>
              <a:t>By God through His Son, Jesus – Mt. 4:17, 23; 5:3, 10, 19-20; 6:10, 33; 7:21; 9:35; 13:11, 19, 24, 31, 33, 44, 45, 47, 52; 16:19, 28; 18:3, 4, 23; 19:14; 20:1; 21:5; 22:2; 25:1, 14, 34, 40; 26:29; 27:11, 37</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762000" y="2463800"/>
            <a:ext cx="11480800" cy="2540000"/>
          </a:xfrm>
          <a:prstGeom prst="rect">
            <a:avLst/>
          </a:prstGeom>
        </p:spPr>
        <p:txBody>
          <a:bodyPr anchor="b"/>
          <a:lstStyle/>
          <a:p>
            <a:pPr/>
            <a:r>
              <a:t>Title Text</a:t>
            </a:r>
          </a:p>
        </p:txBody>
      </p:sp>
      <p:sp>
        <p:nvSpPr>
          <p:cNvPr id="12" name="Body Level One…"/>
          <p:cNvSpPr txBox="1"/>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b="1" i="1" sz="2400">
                <a:solidFill>
                  <a:srgbClr val="FFFFFF"/>
                </a:solidFill>
                <a:latin typeface="+mn-lt"/>
                <a:ea typeface="+mn-ea"/>
                <a:cs typeface="+mn-cs"/>
                <a:sym typeface="Helvetica Neue"/>
              </a:defRPr>
            </a:lvl1pPr>
          </a:lstStyle>
          <a:p>
            <a:pPr/>
            <a:r>
              <a:t>–Johnny Appleseed</a:t>
            </a:r>
          </a:p>
        </p:txBody>
      </p:sp>
      <p:sp>
        <p:nvSpPr>
          <p:cNvPr id="94" name="“Type a quote here.”"/>
          <p:cNvSpPr txBox="1"/>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b="1" sz="3600">
                <a:solidFill>
                  <a:srgbClr val="FFFFFF"/>
                </a:solidFill>
                <a:effectLst>
                  <a:outerShdw sx="100000" sy="100000" kx="0" ky="0" algn="b" rotWithShape="0" blurRad="50800" dist="25400" dir="5400000">
                    <a:srgbClr val="020202"/>
                  </a:outerShdw>
                </a:effectLst>
                <a:latin typeface="+mn-lt"/>
                <a:ea typeface="+mn-ea"/>
                <a:cs typeface="+mn-cs"/>
                <a:sym typeface="Helvetica Neue"/>
              </a:defRPr>
            </a:lvl1pPr>
          </a:lstStyle>
          <a:p>
            <a:pPr/>
            <a:r>
              <a:t>“Type a quote here.” </a:t>
            </a:r>
          </a:p>
        </p:txBody>
      </p:sp>
      <p:sp>
        <p:nvSpPr>
          <p:cNvPr id="9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itle Text"/>
          <p:cNvSpPr txBox="1"/>
          <p:nvPr>
            <p:ph type="title"/>
          </p:nvPr>
        </p:nvSpPr>
        <p:spPr>
          <a:xfrm>
            <a:off x="1079500" y="2921000"/>
            <a:ext cx="10845800" cy="2413000"/>
          </a:xfrm>
          <a:prstGeom prst="rect">
            <a:avLst/>
          </a:prstGeom>
        </p:spPr>
        <p:txBody>
          <a:bodyPr anchor="b">
            <a:noAutofit/>
          </a:bodyPr>
          <a:lstStyle>
            <a:lvl1pPr>
              <a:defRPr b="0" sz="8000">
                <a:latin typeface="American Typewriter"/>
                <a:ea typeface="American Typewriter"/>
                <a:cs typeface="American Typewriter"/>
                <a:sym typeface="American Typewriter"/>
              </a:defRPr>
            </a:lvl1pPr>
          </a:lstStyle>
          <a:p>
            <a:pPr>
              <a:defRPr>
                <a:effectLst/>
              </a:defRPr>
            </a:pPr>
            <a:r>
              <a:t>Title Text</a:t>
            </a:r>
          </a:p>
        </p:txBody>
      </p:sp>
      <p:sp>
        <p:nvSpPr>
          <p:cNvPr id="118" name="Body Level One…"/>
          <p:cNvSpPr txBox="1"/>
          <p:nvPr>
            <p:ph type="body" sz="quarter" idx="1"/>
          </p:nvPr>
        </p:nvSpPr>
        <p:spPr>
          <a:xfrm>
            <a:off x="1079500" y="5359400"/>
            <a:ext cx="10845800" cy="1380067"/>
          </a:xfrm>
          <a:prstGeom prst="rect">
            <a:avLst/>
          </a:prstGeom>
        </p:spPr>
        <p:txBody>
          <a:bodyPr anchor="t">
            <a:noAutofit/>
          </a:bodyPr>
          <a:lstStyle>
            <a:lvl1pPr marL="0" indent="0" algn="ctr">
              <a:spcBef>
                <a:spcPts val="0"/>
              </a:spcBef>
              <a:buSzTx/>
              <a:buNone/>
              <a:defRPr sz="4200">
                <a:solidFill>
                  <a:srgbClr val="909696"/>
                </a:solidFill>
                <a:latin typeface="American Typewriter"/>
                <a:ea typeface="American Typewriter"/>
                <a:cs typeface="American Typewriter"/>
                <a:sym typeface="American Typewriter"/>
              </a:defRPr>
            </a:lvl1pPr>
            <a:lvl2pPr marL="0" indent="0" algn="ctr">
              <a:spcBef>
                <a:spcPts val="0"/>
              </a:spcBef>
              <a:buSzTx/>
              <a:buNone/>
              <a:defRPr sz="4200">
                <a:solidFill>
                  <a:srgbClr val="909696"/>
                </a:solidFill>
                <a:latin typeface="American Typewriter"/>
                <a:ea typeface="American Typewriter"/>
                <a:cs typeface="American Typewriter"/>
                <a:sym typeface="American Typewriter"/>
              </a:defRPr>
            </a:lvl2pPr>
            <a:lvl3pPr marL="0" indent="0" algn="ctr">
              <a:spcBef>
                <a:spcPts val="0"/>
              </a:spcBef>
              <a:buSzTx/>
              <a:buNone/>
              <a:defRPr sz="4200">
                <a:solidFill>
                  <a:srgbClr val="909696"/>
                </a:solidFill>
                <a:latin typeface="American Typewriter"/>
                <a:ea typeface="American Typewriter"/>
                <a:cs typeface="American Typewriter"/>
                <a:sym typeface="American Typewriter"/>
              </a:defRPr>
            </a:lvl3pPr>
            <a:lvl4pPr marL="0" indent="0" algn="ctr">
              <a:spcBef>
                <a:spcPts val="0"/>
              </a:spcBef>
              <a:buSzTx/>
              <a:buNone/>
              <a:defRPr sz="4200">
                <a:solidFill>
                  <a:srgbClr val="909696"/>
                </a:solidFill>
                <a:latin typeface="American Typewriter"/>
                <a:ea typeface="American Typewriter"/>
                <a:cs typeface="American Typewriter"/>
                <a:sym typeface="American Typewriter"/>
              </a:defRPr>
            </a:lvl4pPr>
            <a:lvl5pPr marL="0" indent="0" algn="ctr">
              <a:spcBef>
                <a:spcPts val="0"/>
              </a:spcBef>
              <a:buSzTx/>
              <a:buNone/>
              <a:defRPr sz="4200">
                <a:solidFill>
                  <a:srgbClr val="909696"/>
                </a:solidFill>
                <a:latin typeface="American Typewriter"/>
                <a:ea typeface="American Typewriter"/>
                <a:cs typeface="American Typewriter"/>
                <a:sym typeface="American Typewrite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19" name="Slide Number"/>
          <p:cNvSpPr txBox="1"/>
          <p:nvPr>
            <p:ph type="sldNum" sz="quarter" idx="2"/>
          </p:nvPr>
        </p:nvSpPr>
        <p:spPr>
          <a:xfrm>
            <a:off x="6311900" y="9080500"/>
            <a:ext cx="384506" cy="368300"/>
          </a:xfrm>
          <a:prstGeom prst="rect">
            <a:avLst/>
          </a:prstGeom>
        </p:spPr>
        <p:txBody>
          <a:bodyPr anchor="t"/>
          <a:lstStyle>
            <a:lvl1pPr>
              <a:defRPr>
                <a:solidFill>
                  <a:srgbClr val="FFFFFF"/>
                </a:solidFill>
                <a:latin typeface="American Typewriter"/>
                <a:ea typeface="American Typewriter"/>
                <a:cs typeface="American Typewriter"/>
                <a:sym typeface="American Typewriter"/>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effectLst/>
                <a:latin typeface="Helvetica"/>
                <a:ea typeface="Helvetica"/>
                <a:cs typeface="Helvetica"/>
                <a:sym typeface="Helvetica"/>
              </a:defRPr>
            </a:pPr>
          </a:p>
        </p:txBody>
      </p:sp>
      <p:sp>
        <p:nvSpPr>
          <p:cNvPr id="127" name="Title Text"/>
          <p:cNvSpPr txBox="1"/>
          <p:nvPr>
            <p:ph type="title"/>
          </p:nvPr>
        </p:nvSpPr>
        <p:spPr>
          <a:xfrm>
            <a:off x="1270000" y="254000"/>
            <a:ext cx="10464800" cy="1714500"/>
          </a:xfrm>
          <a:prstGeom prst="rect">
            <a:avLst/>
          </a:prstGeom>
        </p:spPr>
        <p:txBody>
          <a:bodyPr anchor="b"/>
          <a:lstStyle>
            <a:lvl1pPr>
              <a:defRPr b="0">
                <a:solidFill>
                  <a:srgbClr val="000000"/>
                </a:solidFill>
                <a:latin typeface="Copperplate"/>
                <a:ea typeface="Copperplate"/>
                <a:cs typeface="Copperplate"/>
                <a:sym typeface="Copperplate"/>
              </a:defRPr>
            </a:lvl1pPr>
          </a:lstStyle>
          <a:p>
            <a:pPr>
              <a:defRPr>
                <a:effectLst/>
              </a:defRPr>
            </a:pPr>
            <a:r>
              <a:t>Title Text</a:t>
            </a:r>
          </a:p>
        </p:txBody>
      </p:sp>
      <p:sp>
        <p:nvSpPr>
          <p:cNvPr id="128"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2"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9"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50" name="Title Text"/>
          <p:cNvSpPr txBox="1"/>
          <p:nvPr>
            <p:ph type="title"/>
          </p:nvPr>
        </p:nvSpPr>
        <p:spPr>
          <a:xfrm>
            <a:off x="1270000" y="635000"/>
            <a:ext cx="10464800" cy="2108200"/>
          </a:xfrm>
          <a:prstGeom prst="rect">
            <a:avLst/>
          </a:prstGeom>
        </p:spPr>
        <p:txBody>
          <a:bodyPr/>
          <a:lstStyle>
            <a:lvl1pPr algn="l">
              <a:defRPr b="0" sz="7200">
                <a:solidFill>
                  <a:srgbClr val="3E231A"/>
                </a:solidFill>
                <a:latin typeface="Papyrus"/>
                <a:ea typeface="Papyrus"/>
                <a:cs typeface="Papyrus"/>
                <a:sym typeface="Papyrus"/>
              </a:defRPr>
            </a:lvl1pPr>
          </a:lstStyle>
          <a:p>
            <a:pPr>
              <a:defRPr>
                <a:effectLst/>
              </a:defRPr>
            </a:pPr>
            <a:r>
              <a:t>Title Text</a:t>
            </a:r>
          </a:p>
        </p:txBody>
      </p:sp>
      <p:sp>
        <p:nvSpPr>
          <p:cNvPr id="151"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2"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59"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0"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8"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104900" y="758938"/>
            <a:ext cx="10795000" cy="5943601"/>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21" name="Title Text"/>
          <p:cNvSpPr txBox="1"/>
          <p:nvPr>
            <p:ph type="title"/>
          </p:nvPr>
        </p:nvSpPr>
        <p:spPr>
          <a:xfrm>
            <a:off x="762000" y="6883400"/>
            <a:ext cx="11480800" cy="1079500"/>
          </a:xfrm>
          <a:prstGeom prst="rect">
            <a:avLst/>
          </a:prstGeom>
        </p:spPr>
        <p:txBody>
          <a:bodyPr anchor="b"/>
          <a:lstStyle/>
          <a:p>
            <a:pPr/>
            <a:r>
              <a:t>Title Text</a:t>
            </a:r>
          </a:p>
        </p:txBody>
      </p:sp>
      <p:sp>
        <p:nvSpPr>
          <p:cNvPr id="22" name="Body Level One…"/>
          <p:cNvSpPr txBox="1"/>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75" name="Slide Number"/>
          <p:cNvSpPr txBox="1"/>
          <p:nvPr>
            <p:ph type="sldNum" sz="quarter" idx="2"/>
          </p:nvPr>
        </p:nvSpPr>
        <p:spPr>
          <a:xfrm>
            <a:off x="12005834" y="9130186"/>
            <a:ext cx="348727" cy="339202"/>
          </a:xfrm>
          <a:prstGeom prst="rect">
            <a:avLst/>
          </a:prstGeom>
        </p:spPr>
        <p:txBody>
          <a:bodyPr lIns="65023" tIns="65023" rIns="65023" bIns="65023"/>
          <a:lstStyle>
            <a:lvl1pPr algn="r" defTabSz="1300480">
              <a:defRPr sz="1600">
                <a:solidFill>
                  <a:srgbClr val="888888"/>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762000" y="3517900"/>
            <a:ext cx="11480800" cy="2717800"/>
          </a:xfrm>
          <a:prstGeom prst="rect">
            <a:avLst/>
          </a:prstGeom>
        </p:spPr>
        <p:txBody>
          <a:bodyPr/>
          <a:lstStyle/>
          <a:p>
            <a:pPr/>
            <a:r>
              <a:t>Title Text</a:t>
            </a:r>
          </a:p>
        </p:txBody>
      </p:sp>
      <p:sp>
        <p:nvSpPr>
          <p:cNvPr id="3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548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39" name="Title Text"/>
          <p:cNvSpPr txBox="1"/>
          <p:nvPr>
            <p:ph type="title"/>
          </p:nvPr>
        </p:nvSpPr>
        <p:spPr>
          <a:xfrm>
            <a:off x="762000" y="419100"/>
            <a:ext cx="5384800" cy="4597400"/>
          </a:xfrm>
          <a:prstGeom prst="rect">
            <a:avLst/>
          </a:prstGeom>
        </p:spPr>
        <p:txBody>
          <a:bodyPr anchor="b"/>
          <a:lstStyle>
            <a:lvl1pPr>
              <a:defRPr sz="5200"/>
            </a:lvl1pPr>
          </a:lstStyle>
          <a:p>
            <a:pPr/>
            <a:r>
              <a:t>Title Text</a:t>
            </a:r>
          </a:p>
        </p:txBody>
      </p:sp>
      <p:sp>
        <p:nvSpPr>
          <p:cNvPr id="40" name="Body Level One…"/>
          <p:cNvSpPr txBox="1"/>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654800" y="2374900"/>
            <a:ext cx="5588000" cy="68072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965200"/>
            <a:ext cx="11480800" cy="7823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680200" y="5626100"/>
            <a:ext cx="5588000" cy="3441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4" name="Image"/>
          <p:cNvSpPr/>
          <p:nvPr>
            <p:ph type="pic" sz="half" idx="14"/>
          </p:nvPr>
        </p:nvSpPr>
        <p:spPr>
          <a:xfrm>
            <a:off x="6680200" y="419100"/>
            <a:ext cx="5588000" cy="49149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5" name="Image"/>
          <p:cNvSpPr/>
          <p:nvPr>
            <p:ph type="pic" sz="half" idx="15"/>
          </p:nvPr>
        </p:nvSpPr>
        <p:spPr>
          <a:xfrm>
            <a:off x="762000" y="419100"/>
            <a:ext cx="5588000" cy="8648700"/>
          </a:xfrm>
          <a:prstGeom prst="rect">
            <a:avLst/>
          </a:prstGeom>
          <a:ln w="25400"/>
          <a:effectLst>
            <a:outerShdw sx="100000" sy="100000" kx="0" ky="0" algn="b" rotWithShape="0" blurRad="254000" dist="127000" dir="5400000">
              <a:srgbClr val="000000">
                <a:alpha val="70000"/>
              </a:srgbClr>
            </a:outerShdw>
          </a:effectLst>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b="1" baseline="0" cap="none" i="0" spc="0" strike="noStrike" sz="6400" u="none">
          <a:ln>
            <a:noFill/>
          </a:ln>
          <a:solidFill>
            <a:srgbClr val="FFFFFF"/>
          </a:solidFill>
          <a:effectLst>
            <a:outerShdw sx="100000" sy="100000" kx="0" ky="0" algn="b" rotWithShape="0" blurRad="50800" dist="25400" dir="540000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b="0" baseline="0" cap="none" i="0" spc="0" strike="noStrike" sz="3400" u="none">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4.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1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3.tif"/><Relationship Id="rId4" Type="http://schemas.openxmlformats.org/officeDocument/2006/relationships/image" Target="../media/image10.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4.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1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11.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9.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4.png"/><Relationship Id="rId4" Type="http://schemas.openxmlformats.org/officeDocument/2006/relationships/image" Target="../media/image10.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 Id="rId3" Type="http://schemas.openxmlformats.org/officeDocument/2006/relationships/image" Target="../media/image4.png"/><Relationship Id="rId4" Type="http://schemas.openxmlformats.org/officeDocument/2006/relationships/image" Target="../media/image10.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4.png"/><Relationship Id="rId4" Type="http://schemas.openxmlformats.org/officeDocument/2006/relationships/hyperlink" Target="http://" TargetMode="External"/><Relationship Id="rId5" Type="http://schemas.openxmlformats.org/officeDocument/2006/relationships/hyperlink" Target="http://w65stchurchofchrist.org/coc/sermons/" TargetMode="Externa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tif"/></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4" name="Image" descr="Image"/>
          <p:cNvPicPr>
            <a:picLocks noChangeAspect="1"/>
          </p:cNvPicPr>
          <p:nvPr>
            <p:ph type="pic" idx="13"/>
          </p:nvPr>
        </p:nvPicPr>
        <p:blipFill>
          <a:blip r:embed="rId2">
            <a:extLst/>
          </a:blip>
          <a:srcRect l="0" t="0" r="0" b="0"/>
          <a:stretch>
            <a:fillRect/>
          </a:stretch>
        </p:blipFill>
        <p:spPr>
          <a:prstGeom prst="rect">
            <a:avLst/>
          </a:prstGeom>
        </p:spPr>
      </p:pic>
      <p:pic>
        <p:nvPicPr>
          <p:cNvPr id="185" name="Picture 28" descr="Picture 28"/>
          <p:cNvPicPr>
            <a:picLocks noChangeAspect="1"/>
          </p:cNvPicPr>
          <p:nvPr/>
        </p:nvPicPr>
        <p:blipFill>
          <a:blip r:embed="rId3">
            <a:extLst/>
          </a:blip>
          <a:stretch>
            <a:fillRect/>
          </a:stretch>
        </p:blipFill>
        <p:spPr>
          <a:xfrm>
            <a:off x="448604" y="2527831"/>
            <a:ext cx="12107592" cy="3011455"/>
          </a:xfrm>
          <a:prstGeom prst="rect">
            <a:avLst/>
          </a:prstGeom>
          <a:ln w="12700">
            <a:miter lim="400000"/>
          </a:ln>
          <a:effectLst>
            <a:outerShdw sx="100000" sy="100000" kx="0" ky="0" algn="b" rotWithShape="0" blurRad="101600" dist="75081" dir="5400000">
              <a:srgbClr val="000000">
                <a:alpha val="99674"/>
              </a:srgbClr>
            </a:outerShdw>
          </a:effectLst>
        </p:spPr>
      </p:pic>
      <p:sp>
        <p:nvSpPr>
          <p:cNvPr id="186" name="The"/>
          <p:cNvSpPr txBox="1"/>
          <p:nvPr/>
        </p:nvSpPr>
        <p:spPr>
          <a:xfrm>
            <a:off x="551776" y="1413362"/>
            <a:ext cx="1670336" cy="1264928"/>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800">
                <a:solidFill>
                  <a:srgbClr val="000000"/>
                </a:solidFill>
                <a:latin typeface="Vivaldi"/>
                <a:ea typeface="Vivaldi"/>
                <a:cs typeface="Vivaldi"/>
                <a:sym typeface="Vivaldi"/>
              </a:defRPr>
            </a:lvl1pPr>
          </a:lstStyle>
          <a:p>
            <a:pPr>
              <a:defRPr>
                <a:effectLst/>
              </a:defRPr>
            </a:pPr>
            <a:r>
              <a:t>The</a:t>
            </a:r>
          </a:p>
        </p:txBody>
      </p:sp>
      <p:sp>
        <p:nvSpPr>
          <p:cNvPr id="187" name="of God / of Heaven / of Christ"/>
          <p:cNvSpPr txBox="1"/>
          <p:nvPr/>
        </p:nvSpPr>
        <p:spPr>
          <a:xfrm>
            <a:off x="386995" y="5049727"/>
            <a:ext cx="12230810" cy="141420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rgbClr val="FFFC79">
                    <a:alpha val="79631"/>
                  </a:srgbClr>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of God / of Heaven / of Christ</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42"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43"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44" name="NATURE of The “Kingdom”"/>
          <p:cNvSpPr txBox="1"/>
          <p:nvPr/>
        </p:nvSpPr>
        <p:spPr>
          <a:xfrm>
            <a:off x="461122" y="1469799"/>
            <a:ext cx="11974183" cy="1104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NATURE of The “Kingdom”</a:t>
            </a:r>
          </a:p>
        </p:txBody>
      </p:sp>
      <p:sp>
        <p:nvSpPr>
          <p:cNvPr id="245" name="John 18:33–37 (NKJV)…"/>
          <p:cNvSpPr txBox="1"/>
          <p:nvPr/>
        </p:nvSpPr>
        <p:spPr>
          <a:xfrm>
            <a:off x="529989" y="2600960"/>
            <a:ext cx="11836448" cy="68834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John 18:33–37 (NKJV)</a:t>
            </a:r>
          </a:p>
          <a:p>
            <a:pPr defTabSz="457200">
              <a:defRPr sz="49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33</a:t>
            </a:r>
            <a:r>
              <a:t> Then Pilate entered the Praetorium again, called Jesus, and said to Him, “Are You the King of the Jews?” </a:t>
            </a:r>
            <a:r>
              <a:rPr baseline="31999"/>
              <a:t>34</a:t>
            </a:r>
            <a:r>
              <a:t> Jesus answered him, “Are you speaking for yourself about this, or did others tell you this concerning Me?” </a:t>
            </a:r>
            <a:r>
              <a:rPr baseline="31999"/>
              <a:t>35</a:t>
            </a:r>
            <a:r>
              <a:t> Pilate answered, “Am I a Jew? Your own nation and the chief priests have delivered You to me. What have You done?”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7"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48"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49"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50" name="NATURE of The “Kingdom”"/>
          <p:cNvSpPr txBox="1"/>
          <p:nvPr/>
        </p:nvSpPr>
        <p:spPr>
          <a:xfrm>
            <a:off x="461122" y="1469799"/>
            <a:ext cx="11974183" cy="1104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NATURE of The “Kingdom”</a:t>
            </a:r>
          </a:p>
        </p:txBody>
      </p:sp>
      <p:sp>
        <p:nvSpPr>
          <p:cNvPr id="251" name="John 18:33–37 (NKJV)…"/>
          <p:cNvSpPr txBox="1"/>
          <p:nvPr/>
        </p:nvSpPr>
        <p:spPr>
          <a:xfrm>
            <a:off x="529989" y="2600960"/>
            <a:ext cx="11836448" cy="6489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John 18:33–37 (NKJV)</a:t>
            </a:r>
          </a:p>
          <a:p>
            <a:pPr defTabSz="457200">
              <a:defRPr sz="41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36</a:t>
            </a:r>
            <a:r>
              <a:t> Jesus answered, “My kingdom is not of this world. If My kingdom were of this world, My servants would fight, so that I should not be delivered to the Jews; but now My kingdom is not from here.” </a:t>
            </a:r>
            <a:r>
              <a:rPr baseline="31999"/>
              <a:t>37</a:t>
            </a:r>
            <a:r>
              <a:t> Pilate therefore said to Him, “Are You a king then?” Jesus answered, “You say </a:t>
            </a:r>
            <a:r>
              <a:rPr i="1"/>
              <a:t>rightly</a:t>
            </a:r>
            <a:r>
              <a:t> that I am a king. For this cause I was born, and for this cause I have come into the world, that I should bear witness to the truth. Everyone who is of the truth hears My voice.”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54"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55"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56" name="The Term “Kingdom”"/>
          <p:cNvSpPr txBox="1"/>
          <p:nvPr/>
        </p:nvSpPr>
        <p:spPr>
          <a:xfrm>
            <a:off x="1714974" y="1469799"/>
            <a:ext cx="9466479" cy="1104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The Term “Kingdom”</a:t>
            </a:r>
          </a:p>
        </p:txBody>
      </p:sp>
      <p:sp>
        <p:nvSpPr>
          <p:cNvPr id="257" name="βασιλεία basileia; from 936; kingdom, sovereignty, royal power:—kingdom(159), kingdoms(3), reigns*(1)  Thomas, R. L. (1998). New American Standard Hebrew-Aramaic and Greek dictionaries : updated edition. Anaheim: Foundation Publications, Inc..…"/>
          <p:cNvSpPr txBox="1"/>
          <p:nvPr/>
        </p:nvSpPr>
        <p:spPr>
          <a:xfrm>
            <a:off x="416706" y="2799405"/>
            <a:ext cx="12456350" cy="609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2600"/>
              </a:spcBef>
              <a:defRPr sz="4400">
                <a:solidFill>
                  <a:srgbClr val="FFFFFF"/>
                </a:solidFill>
                <a:effectLst>
                  <a:outerShdw sx="100000" sy="100000" kx="0" ky="0" algn="b" rotWithShape="0" blurRad="12700" dist="63500" dir="18900000">
                    <a:srgbClr val="000000"/>
                  </a:outerShdw>
                </a:effectLst>
                <a:latin typeface="Helvetica"/>
                <a:ea typeface="Helvetica"/>
                <a:cs typeface="Helvetica"/>
                <a:sym typeface="Helvetica"/>
              </a:defRPr>
            </a:pPr>
            <a:r>
              <a:rPr b="1"/>
              <a:t>βασιλεία</a:t>
            </a:r>
            <a:r>
              <a:t> </a:t>
            </a:r>
            <a:r>
              <a:rPr b="1">
                <a:solidFill>
                  <a:schemeClr val="accent4">
                    <a:hueOff val="481991"/>
                    <a:satOff val="11971"/>
                    <a:lumOff val="19007"/>
                  </a:schemeClr>
                </a:solidFill>
              </a:rPr>
              <a:t>basileia</a:t>
            </a:r>
            <a:r>
              <a:t>; from </a:t>
            </a:r>
            <a:r>
              <a:rPr i="1"/>
              <a:t>936; kingdom, sovereignty, royal power</a:t>
            </a:r>
            <a:r>
              <a:t>:—kingdom(159), kingdoms(3), reigns*(1)  </a:t>
            </a:r>
            <a:r>
              <a:rPr sz="2200"/>
              <a:t>Thomas, R. L. (1998). New American Standard Hebrew-Aramaic and Greek dictionaries : updated edition. Anaheim: Foundation Publications, Inc..</a:t>
            </a:r>
          </a:p>
          <a:p>
            <a:pPr defTabSz="457200">
              <a:spcBef>
                <a:spcPts val="2600"/>
              </a:spcBef>
              <a:defRPr sz="3900">
                <a:solidFill>
                  <a:srgbClr val="FFFFFF"/>
                </a:solidFill>
                <a:effectLst>
                  <a:outerShdw sx="100000" sy="100000" kx="0" ky="0" algn="b" rotWithShape="0" blurRad="12700" dist="63500" dir="18900000">
                    <a:srgbClr val="000000"/>
                  </a:outerShdw>
                </a:effectLst>
                <a:latin typeface="Helvetica"/>
                <a:ea typeface="Helvetica"/>
                <a:cs typeface="Helvetica"/>
                <a:sym typeface="Helvetica"/>
              </a:defRPr>
            </a:pPr>
            <a:r>
              <a:rPr b="1"/>
              <a:t>Thayer</a:t>
            </a:r>
            <a:r>
              <a:t> says of the same word..."Royal power, kingship, dominion and rule." </a:t>
            </a:r>
            <a:r>
              <a:rPr sz="3000">
                <a:solidFill>
                  <a:schemeClr val="accent4">
                    <a:hueOff val="481991"/>
                    <a:satOff val="11971"/>
                    <a:lumOff val="19007"/>
                  </a:schemeClr>
                </a:solidFill>
              </a:rPr>
              <a:t>(Thayer's Greek-English Lex. p. 96)</a:t>
            </a:r>
            <a:endParaRPr b="1" sz="4700">
              <a:latin typeface="Verdana"/>
              <a:ea typeface="Verdana"/>
              <a:cs typeface="Verdana"/>
              <a:sym typeface="Verdana"/>
            </a:endParaRPr>
          </a:p>
          <a:p>
            <a:pPr defTabSz="457200">
              <a:spcBef>
                <a:spcPts val="2600"/>
              </a:spcBef>
              <a:defRPr sz="3900">
                <a:solidFill>
                  <a:srgbClr val="FFFFFF"/>
                </a:solidFill>
                <a:effectLst>
                  <a:outerShdw sx="100000" sy="100000" kx="0" ky="0" algn="b" rotWithShape="0" blurRad="12700" dist="63500" dir="18900000">
                    <a:srgbClr val="000000"/>
                  </a:outerShdw>
                </a:effectLst>
                <a:latin typeface="Helvetica"/>
                <a:ea typeface="Helvetica"/>
                <a:cs typeface="Helvetica"/>
                <a:sym typeface="Helvetica"/>
              </a:defRPr>
            </a:pPr>
            <a:r>
              <a:rPr b="1"/>
              <a:t>Webster</a:t>
            </a:r>
            <a:r>
              <a:t> defines the word kingdom in this manner..."The territory over which a king or queen has authority".</a:t>
            </a:r>
            <a:r>
              <a:rPr sz="3200">
                <a:solidFill>
                  <a:schemeClr val="accent4">
                    <a:hueOff val="481991"/>
                    <a:satOff val="11971"/>
                    <a:lumOff val="19007"/>
                  </a:schemeClr>
                </a:solidFill>
              </a:rPr>
              <a:t> </a:t>
            </a:r>
            <a:r>
              <a:rPr sz="3000">
                <a:solidFill>
                  <a:schemeClr val="accent4">
                    <a:hueOff val="481991"/>
                    <a:satOff val="11971"/>
                    <a:lumOff val="19007"/>
                  </a:schemeClr>
                </a:solidFill>
              </a:rPr>
              <a:t>(New Lex. of Webster's Dict. of English Language. p. 541)</a:t>
            </a:r>
          </a:p>
        </p:txBody>
      </p:sp>
    </p:spTree>
  </p:cSld>
  <p:clrMapOvr>
    <a:masterClrMapping/>
  </p:clrMapOvr>
  <mc:AlternateContent xmlns:mc="http://schemas.openxmlformats.org/markup-compatibility/2006">
    <mc:Choice xmlns:p14="http://schemas.microsoft.com/office/powerpoint/2010/main" Requires="p14">
      <p:transition spd="slow" advClick="1" p14:dur="1500">
        <p14:doors dir="ver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60"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61"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62" name="The Term “Kingdom”"/>
          <p:cNvSpPr txBox="1"/>
          <p:nvPr/>
        </p:nvSpPr>
        <p:spPr>
          <a:xfrm>
            <a:off x="1714974" y="1469799"/>
            <a:ext cx="9466479" cy="1104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The Term “Kingdom”</a:t>
            </a:r>
          </a:p>
        </p:txBody>
      </p:sp>
      <p:sp>
        <p:nvSpPr>
          <p:cNvPr id="263" name="basileia (βασιλεία, 932)…"/>
          <p:cNvSpPr txBox="1"/>
          <p:nvPr/>
        </p:nvSpPr>
        <p:spPr>
          <a:xfrm>
            <a:off x="393588" y="2733543"/>
            <a:ext cx="12217624" cy="523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100">
                <a:solidFill>
                  <a:srgbClr val="FFFFFF"/>
                </a:solidFill>
                <a:effectLst>
                  <a:outerShdw sx="100000" sy="100000" kx="0" ky="0" algn="b" rotWithShape="0" blurRad="12700" dist="63500" dir="18900000">
                    <a:srgbClr val="000000"/>
                  </a:outerShdw>
                </a:effectLst>
                <a:latin typeface="Helvetica"/>
                <a:ea typeface="Helvetica"/>
                <a:cs typeface="Helvetica"/>
                <a:sym typeface="Helvetica"/>
              </a:defRPr>
            </a:pPr>
            <a:r>
              <a:rPr i="1">
                <a:solidFill>
                  <a:schemeClr val="accent4">
                    <a:hueOff val="481991"/>
                    <a:satOff val="11971"/>
                    <a:lumOff val="19007"/>
                  </a:schemeClr>
                </a:solidFill>
              </a:rPr>
              <a:t>basileia</a:t>
            </a:r>
            <a:r>
              <a:t> (βασιλεία, 932) </a:t>
            </a:r>
          </a:p>
          <a:p>
            <a:pPr defTabSz="457200">
              <a:defRPr sz="4100">
                <a:solidFill>
                  <a:srgbClr val="FFFFFF"/>
                </a:solidFill>
                <a:effectLst>
                  <a:outerShdw sx="100000" sy="100000" kx="0" ky="0" algn="b" rotWithShape="0" blurRad="12700" dist="63500" dir="18900000">
                    <a:srgbClr val="000000"/>
                  </a:outerShdw>
                </a:effectLst>
                <a:latin typeface="Helvetica"/>
                <a:ea typeface="Helvetica"/>
                <a:cs typeface="Helvetica"/>
                <a:sym typeface="Helvetica"/>
              </a:defRPr>
            </a:pPr>
            <a:r>
              <a:t>is primarily an abstract noun, denoting “sovereignty, royal power, dominion,” e.g., Rev. 17:18, translated “(which) reigneth,” lit., “hath a kingdom” (rv marg.); then, by metonymy, a concrete noun, denoting the territory or people over whom a king rules, e.g., Matt. 4:8; Mark 3:24. It is used especially of the “kingdom” of God and of Christ.</a:t>
            </a:r>
          </a:p>
        </p:txBody>
      </p:sp>
      <p:sp>
        <p:nvSpPr>
          <p:cNvPr id="264" name="Vine, W. E., Unger, M. F., &amp; White, W., Jr. (1996). Vine’s Complete Expository Dictionary of Old and New Testament Words. Nashville, TN: T. Nelson."/>
          <p:cNvSpPr txBox="1"/>
          <p:nvPr/>
        </p:nvSpPr>
        <p:spPr>
          <a:xfrm>
            <a:off x="293518" y="8700339"/>
            <a:ext cx="1241776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i="1" sz="2500">
                <a:solidFill>
                  <a:srgbClr val="FFFFFF"/>
                </a:solidFill>
                <a:effectLst/>
                <a:latin typeface="Helvetica"/>
                <a:ea typeface="Helvetica"/>
                <a:cs typeface="Helvetica"/>
                <a:sym typeface="Helvetica"/>
              </a:defRPr>
            </a:pPr>
            <a:r>
              <a:rPr i="0"/>
              <a:t>Vine, W. E., Unger, M. F., &amp; White, W., Jr. (1996). </a:t>
            </a:r>
            <a:r>
              <a:t>Vine’s Complete Expository Dictionary of Old and New Testament Words</a:t>
            </a:r>
            <a:r>
              <a:rPr i="0"/>
              <a:t>. Nashville, TN: T. Nelson.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67"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68"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69" name="The Term “Kingdom”"/>
          <p:cNvSpPr txBox="1"/>
          <p:nvPr/>
        </p:nvSpPr>
        <p:spPr>
          <a:xfrm>
            <a:off x="1714974" y="1469799"/>
            <a:ext cx="9466479" cy="1104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The Term “Kingdom”</a:t>
            </a:r>
          </a:p>
        </p:txBody>
      </p:sp>
      <p:sp>
        <p:nvSpPr>
          <p:cNvPr id="270" name="basileia (βασιλεία, 932)…"/>
          <p:cNvSpPr txBox="1"/>
          <p:nvPr/>
        </p:nvSpPr>
        <p:spPr>
          <a:xfrm>
            <a:off x="393588" y="2733544"/>
            <a:ext cx="12217624" cy="570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100">
                <a:solidFill>
                  <a:srgbClr val="FFFFFF"/>
                </a:solidFill>
                <a:effectLst>
                  <a:outerShdw sx="100000" sy="100000" kx="0" ky="0" algn="b" rotWithShape="0" blurRad="12700" dist="63500" dir="18900000">
                    <a:srgbClr val="000000"/>
                  </a:outerShdw>
                </a:effectLst>
                <a:latin typeface="Helvetica"/>
                <a:ea typeface="Helvetica"/>
                <a:cs typeface="Helvetica"/>
                <a:sym typeface="Helvetica"/>
              </a:defRPr>
            </a:pPr>
            <a:r>
              <a:rPr i="1">
                <a:solidFill>
                  <a:schemeClr val="accent4">
                    <a:hueOff val="481991"/>
                    <a:satOff val="11971"/>
                    <a:lumOff val="19007"/>
                  </a:schemeClr>
                </a:solidFill>
              </a:rPr>
              <a:t>basileia</a:t>
            </a:r>
            <a:r>
              <a:t> (βασιλεία, 932) </a:t>
            </a:r>
          </a:p>
          <a:p>
            <a:pPr defTabSz="457200">
              <a:defRPr sz="3200">
                <a:solidFill>
                  <a:srgbClr val="FFFFFF"/>
                </a:solidFill>
                <a:effectLst>
                  <a:outerShdw sx="100000" sy="100000" kx="0" ky="0" algn="b" rotWithShape="0" blurRad="12700" dist="63500" dir="18900000">
                    <a:srgbClr val="000000"/>
                  </a:outerShdw>
                </a:effectLst>
                <a:latin typeface="Helvetica"/>
                <a:ea typeface="Helvetica"/>
                <a:cs typeface="Helvetica"/>
                <a:sym typeface="Helvetica"/>
              </a:defRPr>
            </a:pPr>
            <a:r>
              <a:t>“The Kingdom of God is (a) the sphere of God’s rule, Ps. 22:28; 145:13; Dan. 4:25; Luke 1:52; Rom. 13:1, 2. Since, however, this earth is the scene of universal rebellion against God, e.g., Luke 4:5, 6; 1 John 5:19; Rev. 11:15–18, the “kingdom” of God is (b) the sphere in which, at any given time, His rule is acknowledged. God has not relinquished His sovereignty in the face of rebellion, demoniac and human, but has declared His purpose to establish it, Dan. 2:44; 7:14; 1 Cor. 15:24, 25. Meantime, seeking willing obedience, He gave His law to a nation and appointed kings to administer His “kingdom” over it, 1 Chron. 28:5. </a:t>
            </a:r>
          </a:p>
        </p:txBody>
      </p:sp>
      <p:sp>
        <p:nvSpPr>
          <p:cNvPr id="271" name="Vine, W. E., Unger, M. F., &amp; White, W., Jr. (1996). Vine’s Complete Expository Dictionary of Old and New Testament Words. Nashville, TN: T. Nelson."/>
          <p:cNvSpPr txBox="1"/>
          <p:nvPr/>
        </p:nvSpPr>
        <p:spPr>
          <a:xfrm>
            <a:off x="293518" y="8700339"/>
            <a:ext cx="1241776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i="1" sz="2500">
                <a:solidFill>
                  <a:srgbClr val="FFFFFF"/>
                </a:solidFill>
                <a:effectLst/>
                <a:latin typeface="Helvetica"/>
                <a:ea typeface="Helvetica"/>
                <a:cs typeface="Helvetica"/>
                <a:sym typeface="Helvetica"/>
              </a:defRPr>
            </a:pPr>
            <a:r>
              <a:rPr i="0"/>
              <a:t>Vine, W. E., Unger, M. F., &amp; White, W., Jr. (1996). </a:t>
            </a:r>
            <a:r>
              <a:t>Vine’s Complete Expository Dictionary of Old and New Testament Words</a:t>
            </a:r>
            <a:r>
              <a:rPr i="0"/>
              <a:t>. Nashville, TN: T. Nelson.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3"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74"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75"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76" name="The Term “Kingdom”"/>
          <p:cNvSpPr txBox="1"/>
          <p:nvPr/>
        </p:nvSpPr>
        <p:spPr>
          <a:xfrm>
            <a:off x="1714974" y="1469799"/>
            <a:ext cx="9466479" cy="1104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The Term “Kingdom”</a:t>
            </a:r>
          </a:p>
        </p:txBody>
      </p:sp>
      <p:sp>
        <p:nvSpPr>
          <p:cNvPr id="277" name="basileia (βασιλεία, 932)…"/>
          <p:cNvSpPr txBox="1"/>
          <p:nvPr/>
        </p:nvSpPr>
        <p:spPr>
          <a:xfrm>
            <a:off x="393588" y="2733544"/>
            <a:ext cx="12217624" cy="604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100">
                <a:solidFill>
                  <a:srgbClr val="FFFFFF"/>
                </a:solidFill>
                <a:effectLst>
                  <a:outerShdw sx="100000" sy="100000" kx="0" ky="0" algn="b" rotWithShape="0" blurRad="12700" dist="63500" dir="18900000">
                    <a:srgbClr val="000000"/>
                  </a:outerShdw>
                </a:effectLst>
                <a:latin typeface="Helvetica"/>
                <a:ea typeface="Helvetica"/>
                <a:cs typeface="Helvetica"/>
                <a:sym typeface="Helvetica"/>
              </a:defRPr>
            </a:pPr>
            <a:r>
              <a:rPr i="1">
                <a:solidFill>
                  <a:schemeClr val="accent4">
                    <a:hueOff val="481991"/>
                    <a:satOff val="11971"/>
                    <a:lumOff val="19007"/>
                  </a:schemeClr>
                </a:solidFill>
              </a:rPr>
              <a:t>basileia</a:t>
            </a:r>
            <a:r>
              <a:t> (βασιλεία, 932) </a:t>
            </a:r>
          </a:p>
          <a:p>
            <a:pPr defTabSz="457200">
              <a:defRPr sz="3100">
                <a:solidFill>
                  <a:srgbClr val="FFFFFF"/>
                </a:solidFill>
                <a:effectLst>
                  <a:outerShdw sx="100000" sy="100000" kx="0" ky="0" algn="b" rotWithShape="0" blurRad="12700" dist="63500" dir="18900000">
                    <a:srgbClr val="000000"/>
                  </a:outerShdw>
                </a:effectLst>
                <a:latin typeface="Helvetica"/>
                <a:ea typeface="Helvetica"/>
                <a:cs typeface="Helvetica"/>
                <a:sym typeface="Helvetica"/>
              </a:defRPr>
            </a:pPr>
            <a:r>
              <a:t>Israel, however, though declaring still a nominal allegiance shared in the common rebellion, Isa. 1:2–4, and, after they had rejected the Son of God, John 1:11 (cf. Matt. 21:33–43), were “cast away,” Rom. 11:15, 20, 25. Henceforth God calls upon men everywhere, without distinction of race or nationality, to submit voluntarily to His rule. Thus the “kingdom” is said to be “in mystery” now, Mark 4:11, that is, it does not come within the range of the natural powers of observation, Luke 17:20, but is spiritually discerned, John 3:3 (cf. 1 Cor. 2:14). When, hereafter, God asserts His rule universally, then the “kingdom” will be in glory, that is, it will be manifest to all; cf. Matt. 25:31–34; Phil. 2:9–11; 2 Tim. 4:1, 18.</a:t>
            </a:r>
          </a:p>
        </p:txBody>
      </p:sp>
      <p:sp>
        <p:nvSpPr>
          <p:cNvPr id="278" name="Vine, W. E., Unger, M. F., &amp; White, W., Jr. (1996). Vine’s Complete Expository Dictionary of Old and New Testament Words. Nashville, TN: T. Nelson."/>
          <p:cNvSpPr txBox="1"/>
          <p:nvPr/>
        </p:nvSpPr>
        <p:spPr>
          <a:xfrm>
            <a:off x="293518" y="8700339"/>
            <a:ext cx="12417764"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i="1" sz="2500">
                <a:solidFill>
                  <a:srgbClr val="FFFFFF"/>
                </a:solidFill>
                <a:effectLst/>
                <a:latin typeface="Helvetica"/>
                <a:ea typeface="Helvetica"/>
                <a:cs typeface="Helvetica"/>
                <a:sym typeface="Helvetica"/>
              </a:defRPr>
            </a:pPr>
            <a:r>
              <a:rPr i="0"/>
              <a:t>Vine, W. E., Unger, M. F., &amp; White, W., Jr. (1996). </a:t>
            </a:r>
            <a:r>
              <a:t>Vine’s Complete Expository Dictionary of Old and New Testament Words</a:t>
            </a:r>
            <a:r>
              <a:rPr i="0"/>
              <a:t>. Nashville, TN: T. Nelson.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81"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82"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pic>
        <p:nvPicPr>
          <p:cNvPr id="283" name="Image" descr="Image"/>
          <p:cNvPicPr>
            <a:picLocks noChangeAspect="1"/>
          </p:cNvPicPr>
          <p:nvPr/>
        </p:nvPicPr>
        <p:blipFill>
          <a:blip r:embed="rId3">
            <a:extLst/>
          </a:blip>
          <a:stretch>
            <a:fillRect/>
          </a:stretch>
        </p:blipFill>
        <p:spPr>
          <a:xfrm>
            <a:off x="0" y="1456891"/>
            <a:ext cx="13004801" cy="839893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GOD WILL:…"/>
          <p:cNvSpPr/>
          <p:nvPr/>
        </p:nvSpPr>
        <p:spPr>
          <a:xfrm>
            <a:off x="174882"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5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GOD WILL:</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Gen. 49:10</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2 Sam. 7:12-16</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Dan. 2:44; 7:13-14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Isa. 9:7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Ezek. 21:25-27 </a:t>
            </a:r>
          </a:p>
          <a:p>
            <a:pPr>
              <a:spcBef>
                <a:spcPts val="1500"/>
              </a:spcBef>
              <a:defRPr sz="3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Zech. 9:9</a:t>
            </a:r>
          </a:p>
        </p:txBody>
      </p:sp>
      <p:sp>
        <p:nvSpPr>
          <p:cNvPr id="286" name="AT HAND / NIGH…"/>
          <p:cNvSpPr/>
          <p:nvPr/>
        </p:nvSpPr>
        <p:spPr>
          <a:xfrm>
            <a:off x="3387387"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600"/>
              </a:spcBef>
              <a:defRPr b="1"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HAND / NIGH</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Angels</a:t>
            </a:r>
            <a:r>
              <a:t> - Luke 1:32-33</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J.B.</a:t>
            </a:r>
            <a:r>
              <a:t> – Mt. 3:2</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Apostles</a:t>
            </a:r>
            <a:r>
              <a:t> – Mt. 10:7; Lk. 9:2</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70 disciples</a:t>
            </a:r>
            <a:r>
              <a:t> – Luke 10:9</a:t>
            </a:r>
          </a:p>
          <a:p>
            <a:pPr>
              <a:spcBef>
                <a:spcPts val="600"/>
              </a:spcBef>
              <a:defRPr sz="26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Jesus</a:t>
            </a:r>
            <a:r>
              <a:t> – Mt. 4:17, 23; 5:1- 7:21; 9:35; 13:11-52; 16:19, 28; Mark 9:1; Etc, -</a:t>
            </a:r>
          </a:p>
        </p:txBody>
      </p:sp>
      <p:sp>
        <p:nvSpPr>
          <p:cNvPr id="287" name="Acts 8:12; 19:8; 20:25; 28:23, 31…"/>
          <p:cNvSpPr/>
          <p:nvPr/>
        </p:nvSpPr>
        <p:spPr>
          <a:xfrm>
            <a:off x="6599892"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0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Acts 8:12; 19:8; 20:25; 28:23, 31</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Called “</a:t>
            </a:r>
            <a:r>
              <a:rPr b="1"/>
              <a:t>into kingdom</a:t>
            </a:r>
            <a:r>
              <a:t>” by the </a:t>
            </a:r>
            <a:r>
              <a:rPr b="1"/>
              <a:t>gospel</a:t>
            </a:r>
            <a:r>
              <a:t> (2 Thess. 2:14; 1 Thess. 2:12).</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a:r>
            <a:r>
              <a:rPr b="1"/>
              <a:t>translated into kingdom” —   </a:t>
            </a:r>
            <a:r>
              <a:t> (Col. 1:13).  </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t>
            </a:r>
            <a:r>
              <a:rPr b="1"/>
              <a:t>in the…kingdom…of Jesus Christ</a:t>
            </a:r>
            <a:r>
              <a:t>” (Rev. 1:9).</a:t>
            </a:r>
          </a:p>
        </p:txBody>
      </p:sp>
      <p:sp>
        <p:nvSpPr>
          <p:cNvPr id="288" name="1 Cor. 15:24–25 (NKJV)…"/>
          <p:cNvSpPr/>
          <p:nvPr/>
        </p:nvSpPr>
        <p:spPr>
          <a:xfrm>
            <a:off x="9812397" y="3208314"/>
            <a:ext cx="3017521" cy="6400801"/>
          </a:xfrm>
          <a:prstGeom prst="roundRect">
            <a:avLst>
              <a:gd name="adj" fmla="val 1954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1"/>
              <a:t>1 Cor. 15:24–25 </a:t>
            </a:r>
            <a:r>
              <a:t>(NKJV)</a:t>
            </a:r>
          </a:p>
          <a:p>
            <a:pPr>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rPr baseline="31999"/>
              <a:t>24</a:t>
            </a:r>
            <a:r>
              <a:t> Then </a:t>
            </a:r>
            <a:r>
              <a:rPr i="1"/>
              <a:t>comes</a:t>
            </a:r>
            <a:r>
              <a:t> the end, when He delivers the kingdom to God the Father, when He puts an end to all rule and all authority and power. </a:t>
            </a:r>
            <a:r>
              <a:rPr baseline="31999"/>
              <a:t>25</a:t>
            </a:r>
            <a:r>
              <a:t> For He must reign till He has put all enemies under His feet.</a:t>
            </a:r>
          </a:p>
        </p:txBody>
      </p:sp>
      <p:sp>
        <p:nvSpPr>
          <p:cNvPr id="289" name="Rounded Rectangle"/>
          <p:cNvSpPr/>
          <p:nvPr/>
        </p:nvSpPr>
        <p:spPr>
          <a:xfrm>
            <a:off x="66773" y="2447169"/>
            <a:ext cx="12871254" cy="1037507"/>
          </a:xfrm>
          <a:prstGeom prst="roundRect">
            <a:avLst>
              <a:gd name="adj" fmla="val 18361"/>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pic>
        <p:nvPicPr>
          <p:cNvPr id="290" name="Picture 28" descr="Picture 28"/>
          <p:cNvPicPr>
            <a:picLocks noChangeAspect="1"/>
          </p:cNvPicPr>
          <p:nvPr/>
        </p:nvPicPr>
        <p:blipFill>
          <a:blip r:embed="rId3">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91"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92"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93" name="Four Perspectives of The Kingdom"/>
          <p:cNvSpPr txBox="1"/>
          <p:nvPr/>
        </p:nvSpPr>
        <p:spPr>
          <a:xfrm>
            <a:off x="402600" y="1596799"/>
            <a:ext cx="12091227" cy="850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Four Perspectives of The Kingdom</a:t>
            </a:r>
          </a:p>
        </p:txBody>
      </p:sp>
      <p:sp>
        <p:nvSpPr>
          <p:cNvPr id="294" name="OT Prophecy"/>
          <p:cNvSpPr/>
          <p:nvPr/>
        </p:nvSpPr>
        <p:spPr>
          <a:xfrm>
            <a:off x="174882" y="2508722"/>
            <a:ext cx="3017521" cy="914401"/>
          </a:xfrm>
          <a:prstGeom prst="rect">
            <a:avLst/>
          </a:prstGeom>
          <a:gradFill>
            <a:gsLst>
              <a:gs pos="0">
                <a:schemeClr val="accent4"/>
              </a:gs>
              <a:gs pos="100000">
                <a:schemeClr val="accent4">
                  <a:hueOff val="-903206"/>
                  <a:satOff val="-17119"/>
                  <a:lumOff val="-2084"/>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000">
                <a:solidFill>
                  <a:srgbClr val="3B3B3B"/>
                </a:solidFill>
                <a:effectLst>
                  <a:outerShdw sx="100000" sy="100000" kx="0" ky="0" algn="b" rotWithShape="0" blurRad="12700" dist="12700" dir="5400000">
                    <a:srgbClr val="FFFFFF">
                      <a:alpha val="25000"/>
                    </a:srgbClr>
                  </a:outerShdw>
                </a:effectLst>
              </a:defRPr>
            </a:lvl1pPr>
          </a:lstStyle>
          <a:p>
            <a:pPr/>
            <a:r>
              <a:t>OT Prophecy</a:t>
            </a:r>
          </a:p>
        </p:txBody>
      </p:sp>
      <p:sp>
        <p:nvSpPr>
          <p:cNvPr id="295" name="NT Imminence"/>
          <p:cNvSpPr/>
          <p:nvPr/>
        </p:nvSpPr>
        <p:spPr>
          <a:xfrm>
            <a:off x="3387387" y="2508722"/>
            <a:ext cx="3017521" cy="914401"/>
          </a:xfrm>
          <a:prstGeom prst="rect">
            <a:avLst/>
          </a:prstGeom>
          <a:gradFill>
            <a:gsLst>
              <a:gs pos="0">
                <a:schemeClr val="accent3"/>
              </a:gs>
              <a:gs pos="100000">
                <a:schemeClr val="accent3">
                  <a:hueOff val="-1022247"/>
                  <a:satOff val="34289"/>
                  <a:lumOff val="-18384"/>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defRPr>
            </a:lvl1pPr>
          </a:lstStyle>
          <a:p>
            <a:pPr/>
            <a:r>
              <a:t>NT Imminence </a:t>
            </a:r>
          </a:p>
        </p:txBody>
      </p:sp>
      <p:sp>
        <p:nvSpPr>
          <p:cNvPr id="296" name="NT Presence"/>
          <p:cNvSpPr/>
          <p:nvPr/>
        </p:nvSpPr>
        <p:spPr>
          <a:xfrm>
            <a:off x="6599892" y="2508722"/>
            <a:ext cx="3017521" cy="914401"/>
          </a:xfrm>
          <a:prstGeom prst="rect">
            <a:avLst/>
          </a:prstGeom>
          <a:gradFill>
            <a:gsLst>
              <a:gs pos="0">
                <a:schemeClr val="accent2"/>
              </a:gs>
              <a:gs pos="100000">
                <a:schemeClr val="accent2">
                  <a:hueOff val="219888"/>
                  <a:satOff val="54520"/>
                  <a:lumOff val="-27850"/>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defRPr>
            </a:lvl1pPr>
          </a:lstStyle>
          <a:p>
            <a:pPr/>
            <a:r>
              <a:t>NT Presence</a:t>
            </a:r>
          </a:p>
        </p:txBody>
      </p:sp>
      <p:sp>
        <p:nvSpPr>
          <p:cNvPr id="297" name="Future Glory"/>
          <p:cNvSpPr/>
          <p:nvPr/>
        </p:nvSpPr>
        <p:spPr>
          <a:xfrm>
            <a:off x="9812397" y="2508722"/>
            <a:ext cx="3017521" cy="914401"/>
          </a:xfrm>
          <a:prstGeom prst="rect">
            <a:avLst/>
          </a:prstGeom>
          <a:gradFill>
            <a:gsLst>
              <a:gs pos="0">
                <a:schemeClr val="accent6"/>
              </a:gs>
              <a:gs pos="100000">
                <a:schemeClr val="accent6">
                  <a:hueOff val="-119600"/>
                  <a:satOff val="-3645"/>
                  <a:lumOff val="-22201"/>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defRPr>
            </a:lvl1pPr>
          </a:lstStyle>
          <a:p>
            <a:pPr/>
            <a:r>
              <a:t>Future Glory</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5"/>
                                        </p:tgtEl>
                                        <p:attrNameLst>
                                          <p:attrName>style.visibility</p:attrName>
                                        </p:attrNameLst>
                                      </p:cBhvr>
                                      <p:to>
                                        <p:strVal val="visible"/>
                                      </p:to>
                                    </p:set>
                                    <p:animEffect filter="fade" transition="in">
                                      <p:cBhvr>
                                        <p:cTn id="7" dur="1500"/>
                                        <p:tgtEl>
                                          <p:spTgt spid="28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295"/>
                                        </p:tgtEl>
                                        <p:attrNameLst>
                                          <p:attrName>style.visibility</p:attrName>
                                        </p:attrNameLst>
                                      </p:cBhvr>
                                      <p:to>
                                        <p:strVal val="visible"/>
                                      </p:to>
                                    </p:set>
                                    <p:animEffect filter="wipe(left)" transition="in">
                                      <p:cBhvr>
                                        <p:cTn id="12" dur="2000"/>
                                        <p:tgtEl>
                                          <p:spTgt spid="295"/>
                                        </p:tgtEl>
                                      </p:cBhvr>
                                    </p:animEffect>
                                  </p:childTnLst>
                                </p:cTn>
                              </p:par>
                            </p:childTnLst>
                          </p:cTn>
                        </p:par>
                        <p:par>
                          <p:cTn id="13" fill="hold">
                            <p:stCondLst>
                              <p:cond delay="2000"/>
                            </p:stCondLst>
                            <p:childTnLst>
                              <p:par>
                                <p:cTn id="14" presetClass="entr" nodeType="afterEffect" presetID="10" grpId="3" fill="hold">
                                  <p:stCondLst>
                                    <p:cond delay="0"/>
                                  </p:stCondLst>
                                  <p:iterate type="el" backwards="0">
                                    <p:tmAbs val="0"/>
                                  </p:iterate>
                                  <p:childTnLst>
                                    <p:set>
                                      <p:cBhvr>
                                        <p:cTn id="15" fill="hold"/>
                                        <p:tgtEl>
                                          <p:spTgt spid="286"/>
                                        </p:tgtEl>
                                        <p:attrNameLst>
                                          <p:attrName>style.visibility</p:attrName>
                                        </p:attrNameLst>
                                      </p:cBhvr>
                                      <p:to>
                                        <p:strVal val="visible"/>
                                      </p:to>
                                    </p:set>
                                    <p:animEffect filter="fade" transition="in">
                                      <p:cBhvr>
                                        <p:cTn id="16" dur="1500"/>
                                        <p:tgtEl>
                                          <p:spTgt spid="286"/>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296"/>
                                        </p:tgtEl>
                                        <p:attrNameLst>
                                          <p:attrName>style.visibility</p:attrName>
                                        </p:attrNameLst>
                                      </p:cBhvr>
                                      <p:to>
                                        <p:strVal val="visible"/>
                                      </p:to>
                                    </p:set>
                                    <p:animEffect filter="fade" transition="in">
                                      <p:cBhvr>
                                        <p:cTn id="21" dur="1500"/>
                                        <p:tgtEl>
                                          <p:spTgt spid="296"/>
                                        </p:tgtEl>
                                      </p:cBhvr>
                                    </p:animEffect>
                                  </p:childTnLst>
                                </p:cTn>
                              </p:par>
                            </p:childTnLst>
                          </p:cTn>
                        </p:par>
                        <p:par>
                          <p:cTn id="22" fill="hold">
                            <p:stCondLst>
                              <p:cond delay="1500"/>
                            </p:stCondLst>
                            <p:childTnLst>
                              <p:par>
                                <p:cTn id="23" presetClass="entr" nodeType="afterEffect" presetID="10" grpId="5" fill="hold">
                                  <p:stCondLst>
                                    <p:cond delay="0"/>
                                  </p:stCondLst>
                                  <p:iterate type="el" backwards="0">
                                    <p:tmAbs val="0"/>
                                  </p:iterate>
                                  <p:childTnLst>
                                    <p:set>
                                      <p:cBhvr>
                                        <p:cTn id="24" fill="hold"/>
                                        <p:tgtEl>
                                          <p:spTgt spid="287"/>
                                        </p:tgtEl>
                                        <p:attrNameLst>
                                          <p:attrName>style.visibility</p:attrName>
                                        </p:attrNameLst>
                                      </p:cBhvr>
                                      <p:to>
                                        <p:strVal val="visible"/>
                                      </p:to>
                                    </p:set>
                                    <p:animEffect filter="fade" transition="in">
                                      <p:cBhvr>
                                        <p:cTn id="25" dur="1500"/>
                                        <p:tgtEl>
                                          <p:spTgt spid="287"/>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6" fill="hold">
                                  <p:stCondLst>
                                    <p:cond delay="0"/>
                                  </p:stCondLst>
                                  <p:iterate type="el" backwards="0">
                                    <p:tmAbs val="0"/>
                                  </p:iterate>
                                  <p:childTnLst>
                                    <p:set>
                                      <p:cBhvr>
                                        <p:cTn id="29" fill="hold"/>
                                        <p:tgtEl>
                                          <p:spTgt spid="297"/>
                                        </p:tgtEl>
                                        <p:attrNameLst>
                                          <p:attrName>style.visibility</p:attrName>
                                        </p:attrNameLst>
                                      </p:cBhvr>
                                      <p:to>
                                        <p:strVal val="visible"/>
                                      </p:to>
                                    </p:set>
                                    <p:animEffect filter="fade" transition="in">
                                      <p:cBhvr>
                                        <p:cTn id="30" dur="1500"/>
                                        <p:tgtEl>
                                          <p:spTgt spid="297"/>
                                        </p:tgtEl>
                                      </p:cBhvr>
                                    </p:animEffect>
                                  </p:childTnLst>
                                </p:cTn>
                              </p:par>
                            </p:childTnLst>
                          </p:cTn>
                        </p:par>
                        <p:par>
                          <p:cTn id="31" fill="hold">
                            <p:stCondLst>
                              <p:cond delay="1500"/>
                            </p:stCondLst>
                            <p:childTnLst>
                              <p:par>
                                <p:cTn id="32" presetClass="entr" nodeType="afterEffect" presetID="10" grpId="7" fill="hold">
                                  <p:stCondLst>
                                    <p:cond delay="0"/>
                                  </p:stCondLst>
                                  <p:iterate type="el" backwards="0">
                                    <p:tmAbs val="0"/>
                                  </p:iterate>
                                  <p:childTnLst>
                                    <p:set>
                                      <p:cBhvr>
                                        <p:cTn id="33" fill="hold"/>
                                        <p:tgtEl>
                                          <p:spTgt spid="288"/>
                                        </p:tgtEl>
                                        <p:attrNameLst>
                                          <p:attrName>style.visibility</p:attrName>
                                        </p:attrNameLst>
                                      </p:cBhvr>
                                      <p:to>
                                        <p:strVal val="visible"/>
                                      </p:to>
                                    </p:set>
                                    <p:animEffect filter="fade" transition="in">
                                      <p:cBhvr>
                                        <p:cTn id="34" dur="15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8" grpId="7"/>
      <p:bldP build="whole" bldLvl="1" animBg="1" rev="0" advAuto="0" spid="287" grpId="5"/>
      <p:bldP build="whole" bldLvl="1" animBg="1" rev="0" advAuto="0" spid="297" grpId="6"/>
      <p:bldP build="whole" bldLvl="1" animBg="1" rev="0" advAuto="0" spid="296" grpId="4"/>
      <p:bldP build="whole" bldLvl="1" animBg="1" rev="0" advAuto="0" spid="295" grpId="2"/>
      <p:bldP build="whole" bldLvl="1" animBg="1" rev="0" advAuto="0" spid="286" grpId="3"/>
      <p:bldP build="whole" bldLvl="1" animBg="1" rev="0" advAuto="0" spid="285"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302"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303"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304" name="When:…"/>
          <p:cNvSpPr txBox="1"/>
          <p:nvPr/>
        </p:nvSpPr>
        <p:spPr>
          <a:xfrm>
            <a:off x="84200" y="1645468"/>
            <a:ext cx="8544009" cy="5656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300"/>
              </a:spcBef>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When</a:t>
            </a:r>
            <a:r>
              <a:t>:</a:t>
            </a:r>
          </a:p>
          <a:p>
            <a:pPr lvl="1" marL="1041400" indent="-520700" algn="l">
              <a:lnSpc>
                <a:spcPct val="120000"/>
              </a:lnSpc>
              <a:spcBef>
                <a:spcPts val="300"/>
              </a:spcBef>
              <a:buSzPct val="50000"/>
              <a:buBlip>
                <a:blip r:embed="rId4"/>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Days of Roman kings – Dan. 2:44</a:t>
            </a:r>
          </a:p>
          <a:p>
            <a:pPr lvl="1" marL="1041400" indent="-520700" algn="l">
              <a:lnSpc>
                <a:spcPct val="120000"/>
              </a:lnSpc>
              <a:spcBef>
                <a:spcPts val="300"/>
              </a:spcBef>
              <a:buSzPct val="50000"/>
              <a:buBlip>
                <a:blip r:embed="rId4"/>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“At hand” in Jesus’ day – Mt. 4:17</a:t>
            </a:r>
          </a:p>
          <a:p>
            <a:pPr lvl="1" marL="1041400" indent="-520700" algn="l">
              <a:lnSpc>
                <a:spcPct val="120000"/>
              </a:lnSpc>
              <a:spcBef>
                <a:spcPts val="300"/>
              </a:spcBef>
              <a:buSzPct val="50000"/>
              <a:buBlip>
                <a:blip r:embed="rId4"/>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In Jesus’ generation – Mk. 9:1</a:t>
            </a:r>
          </a:p>
          <a:p>
            <a:pPr marL="520700" indent="-520700" algn="l">
              <a:lnSpc>
                <a:spcPct val="120000"/>
              </a:lnSpc>
              <a:spcBef>
                <a:spcPts val="300"/>
              </a:spcBef>
              <a:buSzPct val="50000"/>
              <a:buBlip>
                <a:blip r:embed="rId3"/>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t>Where</a:t>
            </a:r>
            <a:r>
              <a:t>:</a:t>
            </a:r>
          </a:p>
          <a:p>
            <a:pPr lvl="1" marL="1041400" indent="-520700" algn="l">
              <a:lnSpc>
                <a:spcPct val="120000"/>
              </a:lnSpc>
              <a:spcBef>
                <a:spcPts val="300"/>
              </a:spcBef>
              <a:buSzPct val="50000"/>
              <a:buBlip>
                <a:blip r:embed="rId4"/>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Law going from Jerusalem – Isa. 2:3</a:t>
            </a:r>
          </a:p>
          <a:p>
            <a:pPr lvl="1" marL="1041400" indent="-520700" algn="l">
              <a:lnSpc>
                <a:spcPct val="120000"/>
              </a:lnSpc>
              <a:spcBef>
                <a:spcPts val="300"/>
              </a:spcBef>
              <a:buSzPct val="50000"/>
              <a:buBlip>
                <a:blip r:embed="rId4"/>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King coming to Jerusalem – Zec. 9:9</a:t>
            </a:r>
          </a:p>
          <a:p>
            <a:pPr lvl="1" marL="1041400" indent="-520700" algn="l">
              <a:lnSpc>
                <a:spcPct val="120000"/>
              </a:lnSpc>
              <a:spcBef>
                <a:spcPts val="300"/>
              </a:spcBef>
              <a:buSzPct val="50000"/>
              <a:buBlip>
                <a:blip r:embed="rId4"/>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Tarry in Jerusalem – Lk. 24:49</a:t>
            </a:r>
          </a:p>
          <a:p>
            <a:pPr lvl="1" marL="1041400" indent="-520700" algn="l">
              <a:lnSpc>
                <a:spcPct val="120000"/>
              </a:lnSpc>
              <a:spcBef>
                <a:spcPts val="300"/>
              </a:spcBef>
              <a:buSzPct val="50000"/>
              <a:buBlip>
                <a:blip r:embed="rId4"/>
              </a:buBlip>
              <a:defRPr sz="32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Not depart from Jerusalem – Ac. 1:4</a:t>
            </a:r>
          </a:p>
        </p:txBody>
      </p:sp>
      <p:sp>
        <p:nvSpPr>
          <p:cNvPr id="305" name="Established…"/>
          <p:cNvSpPr/>
          <p:nvPr/>
        </p:nvSpPr>
        <p:spPr>
          <a:xfrm>
            <a:off x="8594579" y="1990026"/>
            <a:ext cx="3803819" cy="5646338"/>
          </a:xfrm>
          <a:prstGeom prst="roundRect">
            <a:avLst>
              <a:gd name="adj" fmla="val 15506"/>
            </a:avLst>
          </a:prstGeom>
          <a:solidFill>
            <a:srgbClr val="EBEBEB"/>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spcBef>
                <a:spcPts val="1000"/>
              </a:spcBef>
              <a:defRPr b="1" sz="3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Established</a:t>
            </a:r>
          </a:p>
          <a:p>
            <a:pPr>
              <a:spcBef>
                <a:spcPts val="1000"/>
              </a:spcBef>
              <a:defRPr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First Pentecost after the resurrection of Jesus Christ from the dead</a:t>
            </a:r>
          </a:p>
          <a:p>
            <a:pPr>
              <a:spcBef>
                <a:spcPts val="1000"/>
              </a:spcBef>
              <a:defRPr b="1" sz="42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Acts 2</a:t>
            </a:r>
          </a:p>
          <a:p>
            <a:pPr>
              <a:spcBef>
                <a:spcPts val="10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The right time &amp; place</a:t>
            </a:r>
          </a:p>
          <a:p>
            <a:pPr>
              <a:spcBef>
                <a:spcPts val="1000"/>
              </a:spcBef>
              <a:defRPr b="1" sz="2500">
                <a:solidFill>
                  <a:srgbClr val="3B3B3B"/>
                </a:solidFill>
                <a:effectLst>
                  <a:outerShdw sx="100000" sy="100000" kx="0" ky="0" algn="b" rotWithShape="0" blurRad="12700" dist="12700" dir="5400000">
                    <a:srgbClr val="FFFFFF">
                      <a:alpha val="25000"/>
                    </a:srgbClr>
                  </a:outerShdw>
                </a:effectLst>
                <a:latin typeface="Century Gothic"/>
                <a:ea typeface="Century Gothic"/>
                <a:cs typeface="Century Gothic"/>
                <a:sym typeface="Century Gothic"/>
              </a:defRPr>
            </a:pPr>
            <a:r>
              <a:t>After Acts 2 the language changes from “AT HAND” to “The kingdom is preached”</a:t>
            </a:r>
          </a:p>
        </p:txBody>
      </p:sp>
      <p:sp>
        <p:nvSpPr>
          <p:cNvPr id="306" name="NT Presence"/>
          <p:cNvSpPr/>
          <p:nvPr/>
        </p:nvSpPr>
        <p:spPr>
          <a:xfrm>
            <a:off x="8507044" y="1421086"/>
            <a:ext cx="3978890" cy="914401"/>
          </a:xfrm>
          <a:prstGeom prst="rect">
            <a:avLst/>
          </a:prstGeom>
          <a:gradFill>
            <a:gsLst>
              <a:gs pos="0">
                <a:schemeClr val="accent2"/>
              </a:gs>
              <a:gs pos="100000">
                <a:schemeClr val="accent2">
                  <a:hueOff val="219888"/>
                  <a:satOff val="54520"/>
                  <a:lumOff val="-27850"/>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100">
                <a:solidFill>
                  <a:srgbClr val="FFFFFF"/>
                </a:solidFill>
                <a:effectLst>
                  <a:outerShdw sx="100000" sy="100000" kx="0" ky="0" algn="b" rotWithShape="0" blurRad="38100" dist="12700" dir="5400000">
                    <a:srgbClr val="000000">
                      <a:alpha val="80000"/>
                    </a:srgbClr>
                  </a:outerShdw>
                </a:effectLst>
              </a:defRPr>
            </a:lvl1pPr>
          </a:lstStyle>
          <a:p>
            <a:pPr/>
            <a:r>
              <a:t>NT Presence</a:t>
            </a:r>
          </a:p>
        </p:txBody>
      </p:sp>
      <p:sp>
        <p:nvSpPr>
          <p:cNvPr id="307" name="David prophesied God “would raise up the Christ to sit on his throne” (Acts 2:25-31)."/>
          <p:cNvSpPr/>
          <p:nvPr/>
        </p:nvSpPr>
        <p:spPr>
          <a:xfrm>
            <a:off x="174881" y="7510329"/>
            <a:ext cx="6666620" cy="1943728"/>
          </a:xfrm>
          <a:prstGeom prst="rect">
            <a:avLst/>
          </a:prstGeom>
          <a:gradFill>
            <a:gsLst>
              <a:gs pos="0">
                <a:schemeClr val="accent4"/>
              </a:gs>
              <a:gs pos="100000">
                <a:schemeClr val="accent4">
                  <a:hueOff val="-903206"/>
                  <a:satOff val="-17119"/>
                  <a:lumOff val="-2084"/>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50800" dist="38100" dir="2503852">
                    <a:srgbClr val="000000"/>
                  </a:outerShdw>
                </a:effectLst>
              </a:defRPr>
            </a:lvl1pPr>
          </a:lstStyle>
          <a:p>
            <a:pPr/>
            <a:r>
              <a:t>David prophesied God “would raise up the Christ to sit on his throne” (Acts 2:25-31).</a:t>
            </a:r>
          </a:p>
        </p:txBody>
      </p:sp>
      <p:sp>
        <p:nvSpPr>
          <p:cNvPr id="308" name="“This Jesus God has raised up…being exalted…has made this Jesus…Lord” (2:32-36)"/>
          <p:cNvSpPr/>
          <p:nvPr/>
        </p:nvSpPr>
        <p:spPr>
          <a:xfrm>
            <a:off x="6969845" y="7510329"/>
            <a:ext cx="5902363" cy="1943728"/>
          </a:xfrm>
          <a:prstGeom prst="rect">
            <a:avLst/>
          </a:prstGeom>
          <a:gradFill>
            <a:gsLst>
              <a:gs pos="0">
                <a:schemeClr val="accent6"/>
              </a:gs>
              <a:gs pos="100000">
                <a:schemeClr val="accent6">
                  <a:hueOff val="-119600"/>
                  <a:satOff val="-3645"/>
                  <a:lumOff val="-22201"/>
                </a:schemeClr>
              </a:gs>
            </a:gsLst>
            <a:lin ang="5400000"/>
          </a:gradFill>
          <a:ln w="12700">
            <a:solidFill>
              <a:srgbClr val="000000"/>
            </a:solidFill>
            <a:miter lim="400000"/>
          </a:ln>
          <a:effectLst>
            <a:outerShdw sx="100000" sy="100000" kx="0" ky="0" algn="b" rotWithShape="0" blurRad="203200" dist="157963"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3200">
                <a:solidFill>
                  <a:srgbClr val="FFFFFF"/>
                </a:solidFill>
                <a:effectLst>
                  <a:outerShdw sx="100000" sy="100000" kx="0" ky="0" algn="b" rotWithShape="0" blurRad="38100" dist="12700" dir="5400000">
                    <a:srgbClr val="000000">
                      <a:alpha val="80000"/>
                    </a:srgbClr>
                  </a:outerShdw>
                </a:effectLst>
              </a:defRPr>
            </a:lvl1pPr>
          </a:lstStyle>
          <a:p>
            <a:pPr/>
            <a:r>
              <a:t>“This Jesus God has raised up…being exalted…has made this Jesus…Lord” (2:32-36)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6"/>
                                        </p:tgtEl>
                                        <p:attrNameLst>
                                          <p:attrName>style.visibility</p:attrName>
                                        </p:attrNameLst>
                                      </p:cBhvr>
                                      <p:to>
                                        <p:strVal val="visible"/>
                                      </p:to>
                                    </p:set>
                                    <p:animEffect filter="wipe(left)" transition="in">
                                      <p:cBhvr>
                                        <p:cTn id="7" dur="2000"/>
                                        <p:tgtEl>
                                          <p:spTgt spid="306"/>
                                        </p:tgtEl>
                                      </p:cBhvr>
                                    </p:animEffect>
                                  </p:childTnLst>
                                </p:cTn>
                              </p:par>
                            </p:childTnLst>
                          </p:cTn>
                        </p:par>
                        <p:par>
                          <p:cTn id="8" fill="hold">
                            <p:stCondLst>
                              <p:cond delay="2000"/>
                            </p:stCondLst>
                            <p:childTnLst>
                              <p:par>
                                <p:cTn id="9" presetClass="entr" nodeType="afterEffect" presetSubtype="8" presetID="22" grpId="2" fill="hold">
                                  <p:stCondLst>
                                    <p:cond delay="0"/>
                                  </p:stCondLst>
                                  <p:iterate type="el" backwards="0">
                                    <p:tmAbs val="0"/>
                                  </p:iterate>
                                  <p:childTnLst>
                                    <p:set>
                                      <p:cBhvr>
                                        <p:cTn id="10" fill="hold"/>
                                        <p:tgtEl>
                                          <p:spTgt spid="305"/>
                                        </p:tgtEl>
                                        <p:attrNameLst>
                                          <p:attrName>style.visibility</p:attrName>
                                        </p:attrNameLst>
                                      </p:cBhvr>
                                      <p:to>
                                        <p:strVal val="visible"/>
                                      </p:to>
                                    </p:set>
                                    <p:animEffect filter="wipe(left)" transition="in">
                                      <p:cBhvr>
                                        <p:cTn id="11" dur="2000"/>
                                        <p:tgtEl>
                                          <p:spTgt spid="305"/>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307"/>
                                        </p:tgtEl>
                                        <p:attrNameLst>
                                          <p:attrName>style.visibility</p:attrName>
                                        </p:attrNameLst>
                                      </p:cBhvr>
                                      <p:to>
                                        <p:strVal val="visible"/>
                                      </p:to>
                                    </p:set>
                                    <p:animEffect filter="fade" transition="in">
                                      <p:cBhvr>
                                        <p:cTn id="16" dur="1500"/>
                                        <p:tgtEl>
                                          <p:spTgt spid="307"/>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10" grpId="4" fill="hold">
                                  <p:stCondLst>
                                    <p:cond delay="0"/>
                                  </p:stCondLst>
                                  <p:iterate type="el" backwards="0">
                                    <p:tmAbs val="0"/>
                                  </p:iterate>
                                  <p:childTnLst>
                                    <p:set>
                                      <p:cBhvr>
                                        <p:cTn id="20" fill="hold"/>
                                        <p:tgtEl>
                                          <p:spTgt spid="308"/>
                                        </p:tgtEl>
                                        <p:attrNameLst>
                                          <p:attrName>style.visibility</p:attrName>
                                        </p:attrNameLst>
                                      </p:cBhvr>
                                      <p:to>
                                        <p:strVal val="visible"/>
                                      </p:to>
                                    </p:set>
                                    <p:animEffect filter="fade" transition="in">
                                      <p:cBhvr>
                                        <p:cTn id="21" dur="1500"/>
                                        <p:tgtEl>
                                          <p:spTgt spid="3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6" grpId="1"/>
      <p:bldP build="whole" bldLvl="1" animBg="1" rev="0" advAuto="0" spid="305" grpId="2"/>
      <p:bldP build="whole" bldLvl="1" animBg="1" rev="0" advAuto="0" spid="307" grpId="3"/>
      <p:bldP build="whole" bldLvl="1" animBg="1" rev="0" advAuto="0" spid="308" grpId="4"/>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311"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312"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pic>
        <p:nvPicPr>
          <p:cNvPr id="313" name="Image" descr="Image"/>
          <p:cNvPicPr>
            <a:picLocks noChangeAspect="1"/>
          </p:cNvPicPr>
          <p:nvPr/>
        </p:nvPicPr>
        <p:blipFill>
          <a:blip r:embed="rId3">
            <a:extLst/>
          </a:blip>
          <a:srcRect l="3622" t="4315" r="2707" b="8435"/>
          <a:stretch>
            <a:fillRect/>
          </a:stretch>
        </p:blipFill>
        <p:spPr>
          <a:xfrm rot="7870381">
            <a:off x="-515617" y="4923707"/>
            <a:ext cx="5322604" cy="3356374"/>
          </a:xfrm>
          <a:custGeom>
            <a:avLst/>
            <a:gdLst/>
            <a:ahLst/>
            <a:cxnLst>
              <a:cxn ang="0">
                <a:pos x="wd2" y="hd2"/>
              </a:cxn>
              <a:cxn ang="5400000">
                <a:pos x="wd2" y="hd2"/>
              </a:cxn>
              <a:cxn ang="10800000">
                <a:pos x="wd2" y="hd2"/>
              </a:cxn>
              <a:cxn ang="16200000">
                <a:pos x="wd2" y="hd2"/>
              </a:cxn>
            </a:cxnLst>
            <a:rect l="0" t="0" r="r" b="b"/>
            <a:pathLst>
              <a:path w="21499" h="21599" fill="norm" stroke="1" extrusionOk="0">
                <a:moveTo>
                  <a:pt x="16409" y="0"/>
                </a:moveTo>
                <a:cubicBezTo>
                  <a:pt x="16139" y="0"/>
                  <a:pt x="15869" y="19"/>
                  <a:pt x="15724" y="53"/>
                </a:cubicBezTo>
                <a:cubicBezTo>
                  <a:pt x="15058" y="213"/>
                  <a:pt x="14497" y="595"/>
                  <a:pt x="14161" y="1121"/>
                </a:cubicBezTo>
                <a:cubicBezTo>
                  <a:pt x="13850" y="1608"/>
                  <a:pt x="13747" y="2004"/>
                  <a:pt x="13673" y="2983"/>
                </a:cubicBezTo>
                <a:cubicBezTo>
                  <a:pt x="13642" y="3386"/>
                  <a:pt x="13644" y="3512"/>
                  <a:pt x="13689" y="3861"/>
                </a:cubicBezTo>
                <a:cubicBezTo>
                  <a:pt x="13745" y="4307"/>
                  <a:pt x="13848" y="4717"/>
                  <a:pt x="14001" y="5103"/>
                </a:cubicBezTo>
                <a:cubicBezTo>
                  <a:pt x="14056" y="5240"/>
                  <a:pt x="14092" y="5364"/>
                  <a:pt x="14081" y="5381"/>
                </a:cubicBezTo>
                <a:cubicBezTo>
                  <a:pt x="14071" y="5398"/>
                  <a:pt x="14000" y="5412"/>
                  <a:pt x="13924" y="5412"/>
                </a:cubicBezTo>
                <a:cubicBezTo>
                  <a:pt x="13716" y="5412"/>
                  <a:pt x="13530" y="5576"/>
                  <a:pt x="13419" y="5861"/>
                </a:cubicBezTo>
                <a:cubicBezTo>
                  <a:pt x="13329" y="6092"/>
                  <a:pt x="13324" y="6100"/>
                  <a:pt x="13214" y="6070"/>
                </a:cubicBezTo>
                <a:cubicBezTo>
                  <a:pt x="13078" y="6034"/>
                  <a:pt x="12866" y="6117"/>
                  <a:pt x="12744" y="6254"/>
                </a:cubicBezTo>
                <a:cubicBezTo>
                  <a:pt x="12696" y="6309"/>
                  <a:pt x="12625" y="6467"/>
                  <a:pt x="12586" y="6604"/>
                </a:cubicBezTo>
                <a:lnTo>
                  <a:pt x="12513" y="6852"/>
                </a:lnTo>
                <a:lnTo>
                  <a:pt x="9990" y="8862"/>
                </a:lnTo>
                <a:cubicBezTo>
                  <a:pt x="7723" y="10668"/>
                  <a:pt x="7460" y="10868"/>
                  <a:pt x="7387" y="10824"/>
                </a:cubicBezTo>
                <a:cubicBezTo>
                  <a:pt x="7190" y="10704"/>
                  <a:pt x="6888" y="10811"/>
                  <a:pt x="6754" y="11048"/>
                </a:cubicBezTo>
                <a:cubicBezTo>
                  <a:pt x="6725" y="11098"/>
                  <a:pt x="6674" y="11237"/>
                  <a:pt x="6641" y="11357"/>
                </a:cubicBezTo>
                <a:lnTo>
                  <a:pt x="6582" y="11577"/>
                </a:lnTo>
                <a:lnTo>
                  <a:pt x="3480" y="14047"/>
                </a:lnTo>
                <a:cubicBezTo>
                  <a:pt x="1774" y="15404"/>
                  <a:pt x="318" y="16582"/>
                  <a:pt x="245" y="16667"/>
                </a:cubicBezTo>
                <a:cubicBezTo>
                  <a:pt x="-48" y="17008"/>
                  <a:pt x="-79" y="17616"/>
                  <a:pt x="157" y="18355"/>
                </a:cubicBezTo>
                <a:cubicBezTo>
                  <a:pt x="243" y="18623"/>
                  <a:pt x="341" y="18802"/>
                  <a:pt x="531" y="19040"/>
                </a:cubicBezTo>
                <a:cubicBezTo>
                  <a:pt x="570" y="19089"/>
                  <a:pt x="593" y="19121"/>
                  <a:pt x="609" y="19147"/>
                </a:cubicBezTo>
                <a:cubicBezTo>
                  <a:pt x="640" y="19116"/>
                  <a:pt x="669" y="19116"/>
                  <a:pt x="731" y="19142"/>
                </a:cubicBezTo>
                <a:cubicBezTo>
                  <a:pt x="804" y="19173"/>
                  <a:pt x="833" y="19213"/>
                  <a:pt x="827" y="19267"/>
                </a:cubicBezTo>
                <a:cubicBezTo>
                  <a:pt x="808" y="19440"/>
                  <a:pt x="1246" y="19417"/>
                  <a:pt x="1593" y="19229"/>
                </a:cubicBezTo>
                <a:cubicBezTo>
                  <a:pt x="1885" y="19071"/>
                  <a:pt x="2143" y="19006"/>
                  <a:pt x="2344" y="19035"/>
                </a:cubicBezTo>
                <a:cubicBezTo>
                  <a:pt x="2570" y="19067"/>
                  <a:pt x="3211" y="19441"/>
                  <a:pt x="3322" y="19604"/>
                </a:cubicBezTo>
                <a:lnTo>
                  <a:pt x="3389" y="19701"/>
                </a:lnTo>
                <a:lnTo>
                  <a:pt x="3325" y="19839"/>
                </a:lnTo>
                <a:cubicBezTo>
                  <a:pt x="3288" y="19918"/>
                  <a:pt x="3256" y="19952"/>
                  <a:pt x="3221" y="19954"/>
                </a:cubicBezTo>
                <a:cubicBezTo>
                  <a:pt x="3232" y="19984"/>
                  <a:pt x="3244" y="20015"/>
                  <a:pt x="3254" y="20049"/>
                </a:cubicBezTo>
                <a:cubicBezTo>
                  <a:pt x="3279" y="20134"/>
                  <a:pt x="3327" y="20274"/>
                  <a:pt x="3360" y="20360"/>
                </a:cubicBezTo>
                <a:cubicBezTo>
                  <a:pt x="3396" y="20453"/>
                  <a:pt x="3408" y="20529"/>
                  <a:pt x="3390" y="20547"/>
                </a:cubicBezTo>
                <a:cubicBezTo>
                  <a:pt x="3374" y="20563"/>
                  <a:pt x="3368" y="20595"/>
                  <a:pt x="3378" y="20621"/>
                </a:cubicBezTo>
                <a:cubicBezTo>
                  <a:pt x="3387" y="20646"/>
                  <a:pt x="3410" y="20654"/>
                  <a:pt x="3426" y="20639"/>
                </a:cubicBezTo>
                <a:cubicBezTo>
                  <a:pt x="3442" y="20623"/>
                  <a:pt x="3493" y="20657"/>
                  <a:pt x="3543" y="20713"/>
                </a:cubicBezTo>
                <a:lnTo>
                  <a:pt x="3634" y="20815"/>
                </a:lnTo>
                <a:lnTo>
                  <a:pt x="3604" y="20897"/>
                </a:lnTo>
                <a:cubicBezTo>
                  <a:pt x="3624" y="20884"/>
                  <a:pt x="3649" y="20864"/>
                  <a:pt x="3671" y="20833"/>
                </a:cubicBezTo>
                <a:cubicBezTo>
                  <a:pt x="3720" y="20762"/>
                  <a:pt x="3728" y="20765"/>
                  <a:pt x="3778" y="20886"/>
                </a:cubicBezTo>
                <a:cubicBezTo>
                  <a:pt x="3829" y="21010"/>
                  <a:pt x="3829" y="21024"/>
                  <a:pt x="3780" y="21081"/>
                </a:cubicBezTo>
                <a:cubicBezTo>
                  <a:pt x="3667" y="21213"/>
                  <a:pt x="3757" y="21398"/>
                  <a:pt x="4022" y="21599"/>
                </a:cubicBezTo>
                <a:lnTo>
                  <a:pt x="4540" y="21599"/>
                </a:lnTo>
                <a:cubicBezTo>
                  <a:pt x="4667" y="21540"/>
                  <a:pt x="4815" y="21475"/>
                  <a:pt x="4896" y="21448"/>
                </a:cubicBezTo>
                <a:cubicBezTo>
                  <a:pt x="4991" y="21417"/>
                  <a:pt x="5142" y="21345"/>
                  <a:pt x="5232" y="21290"/>
                </a:cubicBezTo>
                <a:cubicBezTo>
                  <a:pt x="5322" y="21234"/>
                  <a:pt x="5440" y="21166"/>
                  <a:pt x="5494" y="21137"/>
                </a:cubicBezTo>
                <a:cubicBezTo>
                  <a:pt x="5595" y="21080"/>
                  <a:pt x="5674" y="20834"/>
                  <a:pt x="5652" y="20639"/>
                </a:cubicBezTo>
                <a:cubicBezTo>
                  <a:pt x="5644" y="20564"/>
                  <a:pt x="5701" y="20487"/>
                  <a:pt x="5923" y="20276"/>
                </a:cubicBezTo>
                <a:cubicBezTo>
                  <a:pt x="6121" y="20089"/>
                  <a:pt x="6215" y="19970"/>
                  <a:pt x="6234" y="19880"/>
                </a:cubicBezTo>
                <a:cubicBezTo>
                  <a:pt x="6250" y="19810"/>
                  <a:pt x="6302" y="19718"/>
                  <a:pt x="6350" y="19678"/>
                </a:cubicBezTo>
                <a:cubicBezTo>
                  <a:pt x="6398" y="19638"/>
                  <a:pt x="6589" y="19474"/>
                  <a:pt x="6775" y="19313"/>
                </a:cubicBezTo>
                <a:cubicBezTo>
                  <a:pt x="6960" y="19152"/>
                  <a:pt x="7183" y="18984"/>
                  <a:pt x="7273" y="18938"/>
                </a:cubicBezTo>
                <a:cubicBezTo>
                  <a:pt x="7428" y="18857"/>
                  <a:pt x="7447" y="18857"/>
                  <a:pt x="7626" y="18938"/>
                </a:cubicBezTo>
                <a:cubicBezTo>
                  <a:pt x="8005" y="19108"/>
                  <a:pt x="8325" y="19008"/>
                  <a:pt x="8847" y="18555"/>
                </a:cubicBezTo>
                <a:cubicBezTo>
                  <a:pt x="9038" y="18389"/>
                  <a:pt x="9115" y="18296"/>
                  <a:pt x="9115" y="18230"/>
                </a:cubicBezTo>
                <a:cubicBezTo>
                  <a:pt x="9115" y="18126"/>
                  <a:pt x="9145" y="18088"/>
                  <a:pt x="9176" y="18123"/>
                </a:cubicBezTo>
                <a:cubicBezTo>
                  <a:pt x="9188" y="18100"/>
                  <a:pt x="9206" y="18074"/>
                  <a:pt x="9229" y="18051"/>
                </a:cubicBezTo>
                <a:cubicBezTo>
                  <a:pt x="9486" y="17798"/>
                  <a:pt x="9462" y="17703"/>
                  <a:pt x="8985" y="17055"/>
                </a:cubicBezTo>
                <a:cubicBezTo>
                  <a:pt x="8762" y="16753"/>
                  <a:pt x="8478" y="16366"/>
                  <a:pt x="8355" y="16197"/>
                </a:cubicBezTo>
                <a:cubicBezTo>
                  <a:pt x="8232" y="16028"/>
                  <a:pt x="8105" y="15891"/>
                  <a:pt x="8071" y="15891"/>
                </a:cubicBezTo>
                <a:cubicBezTo>
                  <a:pt x="8038" y="15891"/>
                  <a:pt x="7943" y="15944"/>
                  <a:pt x="7860" y="16011"/>
                </a:cubicBezTo>
                <a:cubicBezTo>
                  <a:pt x="7777" y="16078"/>
                  <a:pt x="7706" y="16117"/>
                  <a:pt x="7699" y="16098"/>
                </a:cubicBezTo>
                <a:cubicBezTo>
                  <a:pt x="7672" y="16009"/>
                  <a:pt x="7701" y="15796"/>
                  <a:pt x="7744" y="15638"/>
                </a:cubicBezTo>
                <a:cubicBezTo>
                  <a:pt x="7733" y="15660"/>
                  <a:pt x="7722" y="15684"/>
                  <a:pt x="7722" y="15699"/>
                </a:cubicBezTo>
                <a:cubicBezTo>
                  <a:pt x="7722" y="15824"/>
                  <a:pt x="7632" y="15791"/>
                  <a:pt x="7538" y="15633"/>
                </a:cubicBezTo>
                <a:cubicBezTo>
                  <a:pt x="7487" y="15547"/>
                  <a:pt x="7351" y="15338"/>
                  <a:pt x="7236" y="15171"/>
                </a:cubicBezTo>
                <a:cubicBezTo>
                  <a:pt x="7186" y="15097"/>
                  <a:pt x="7170" y="15063"/>
                  <a:pt x="7142" y="15017"/>
                </a:cubicBezTo>
                <a:cubicBezTo>
                  <a:pt x="7120" y="15020"/>
                  <a:pt x="7092" y="14994"/>
                  <a:pt x="7034" y="14918"/>
                </a:cubicBezTo>
                <a:cubicBezTo>
                  <a:pt x="6954" y="14812"/>
                  <a:pt x="6939" y="14769"/>
                  <a:pt x="6973" y="14749"/>
                </a:cubicBezTo>
                <a:cubicBezTo>
                  <a:pt x="6999" y="14735"/>
                  <a:pt x="7170" y="14644"/>
                  <a:pt x="7355" y="14547"/>
                </a:cubicBezTo>
                <a:cubicBezTo>
                  <a:pt x="7730" y="14351"/>
                  <a:pt x="7764" y="14324"/>
                  <a:pt x="7934" y="14059"/>
                </a:cubicBezTo>
                <a:cubicBezTo>
                  <a:pt x="8079" y="13832"/>
                  <a:pt x="8217" y="13681"/>
                  <a:pt x="8440" y="13503"/>
                </a:cubicBezTo>
                <a:cubicBezTo>
                  <a:pt x="8742" y="13262"/>
                  <a:pt x="9221" y="12861"/>
                  <a:pt x="9253" y="12823"/>
                </a:cubicBezTo>
                <a:cubicBezTo>
                  <a:pt x="9270" y="12803"/>
                  <a:pt x="9483" y="12622"/>
                  <a:pt x="9727" y="12420"/>
                </a:cubicBezTo>
                <a:cubicBezTo>
                  <a:pt x="9971" y="12218"/>
                  <a:pt x="10321" y="11927"/>
                  <a:pt x="10506" y="11774"/>
                </a:cubicBezTo>
                <a:cubicBezTo>
                  <a:pt x="10692" y="11620"/>
                  <a:pt x="10940" y="11416"/>
                  <a:pt x="11058" y="11322"/>
                </a:cubicBezTo>
                <a:cubicBezTo>
                  <a:pt x="11176" y="11227"/>
                  <a:pt x="11306" y="11119"/>
                  <a:pt x="11348" y="11081"/>
                </a:cubicBezTo>
                <a:cubicBezTo>
                  <a:pt x="11390" y="11044"/>
                  <a:pt x="11571" y="10897"/>
                  <a:pt x="11747" y="10752"/>
                </a:cubicBezTo>
                <a:cubicBezTo>
                  <a:pt x="11924" y="10608"/>
                  <a:pt x="12228" y="10356"/>
                  <a:pt x="12425" y="10195"/>
                </a:cubicBezTo>
                <a:cubicBezTo>
                  <a:pt x="12739" y="9939"/>
                  <a:pt x="12934" y="9821"/>
                  <a:pt x="13515" y="9529"/>
                </a:cubicBezTo>
                <a:cubicBezTo>
                  <a:pt x="13588" y="9492"/>
                  <a:pt x="13700" y="9395"/>
                  <a:pt x="13764" y="9314"/>
                </a:cubicBezTo>
                <a:cubicBezTo>
                  <a:pt x="13894" y="9150"/>
                  <a:pt x="14011" y="9066"/>
                  <a:pt x="14113" y="9066"/>
                </a:cubicBezTo>
                <a:cubicBezTo>
                  <a:pt x="14211" y="9066"/>
                  <a:pt x="14431" y="8890"/>
                  <a:pt x="14591" y="8683"/>
                </a:cubicBezTo>
                <a:cubicBezTo>
                  <a:pt x="14666" y="8586"/>
                  <a:pt x="14736" y="8506"/>
                  <a:pt x="14745" y="8504"/>
                </a:cubicBezTo>
                <a:cubicBezTo>
                  <a:pt x="15221" y="8403"/>
                  <a:pt x="15918" y="8458"/>
                  <a:pt x="16662" y="8655"/>
                </a:cubicBezTo>
                <a:cubicBezTo>
                  <a:pt x="17227" y="8805"/>
                  <a:pt x="17640" y="8873"/>
                  <a:pt x="18233" y="8913"/>
                </a:cubicBezTo>
                <a:cubicBezTo>
                  <a:pt x="18603" y="8921"/>
                  <a:pt x="18953" y="8905"/>
                  <a:pt x="19216" y="8847"/>
                </a:cubicBezTo>
                <a:cubicBezTo>
                  <a:pt x="19419" y="8802"/>
                  <a:pt x="19531" y="8791"/>
                  <a:pt x="19572" y="8811"/>
                </a:cubicBezTo>
                <a:cubicBezTo>
                  <a:pt x="19801" y="8741"/>
                  <a:pt x="19993" y="8665"/>
                  <a:pt x="20123" y="8589"/>
                </a:cubicBezTo>
                <a:cubicBezTo>
                  <a:pt x="20112" y="8556"/>
                  <a:pt x="20121" y="8514"/>
                  <a:pt x="20162" y="8497"/>
                </a:cubicBezTo>
                <a:cubicBezTo>
                  <a:pt x="20276" y="8449"/>
                  <a:pt x="20688" y="8094"/>
                  <a:pt x="20816" y="7932"/>
                </a:cubicBezTo>
                <a:cubicBezTo>
                  <a:pt x="20996" y="7705"/>
                  <a:pt x="21171" y="7397"/>
                  <a:pt x="21172" y="7304"/>
                </a:cubicBezTo>
                <a:cubicBezTo>
                  <a:pt x="21172" y="7259"/>
                  <a:pt x="21206" y="7181"/>
                  <a:pt x="21249" y="7128"/>
                </a:cubicBezTo>
                <a:cubicBezTo>
                  <a:pt x="21305" y="7057"/>
                  <a:pt x="21335" y="6955"/>
                  <a:pt x="21358" y="6745"/>
                </a:cubicBezTo>
                <a:cubicBezTo>
                  <a:pt x="21375" y="6588"/>
                  <a:pt x="21402" y="6408"/>
                  <a:pt x="21419" y="6346"/>
                </a:cubicBezTo>
                <a:cubicBezTo>
                  <a:pt x="21434" y="6289"/>
                  <a:pt x="21455" y="6267"/>
                  <a:pt x="21473" y="6270"/>
                </a:cubicBezTo>
                <a:cubicBezTo>
                  <a:pt x="21473" y="6052"/>
                  <a:pt x="21478" y="5848"/>
                  <a:pt x="21492" y="5560"/>
                </a:cubicBezTo>
                <a:cubicBezTo>
                  <a:pt x="21521" y="4973"/>
                  <a:pt x="21464" y="4517"/>
                  <a:pt x="21297" y="3976"/>
                </a:cubicBezTo>
                <a:cubicBezTo>
                  <a:pt x="20702" y="2054"/>
                  <a:pt x="19026" y="486"/>
                  <a:pt x="17101" y="51"/>
                </a:cubicBezTo>
                <a:cubicBezTo>
                  <a:pt x="16951" y="17"/>
                  <a:pt x="16679" y="-1"/>
                  <a:pt x="16409" y="0"/>
                </a:cubicBezTo>
                <a:close/>
                <a:moveTo>
                  <a:pt x="16512" y="1708"/>
                </a:moveTo>
                <a:cubicBezTo>
                  <a:pt x="16845" y="1703"/>
                  <a:pt x="17184" y="1776"/>
                  <a:pt x="17509" y="1925"/>
                </a:cubicBezTo>
                <a:cubicBezTo>
                  <a:pt x="17912" y="2112"/>
                  <a:pt x="18213" y="2370"/>
                  <a:pt x="18389" y="2671"/>
                </a:cubicBezTo>
                <a:cubicBezTo>
                  <a:pt x="18423" y="2648"/>
                  <a:pt x="18455" y="2683"/>
                  <a:pt x="18438" y="2753"/>
                </a:cubicBezTo>
                <a:cubicBezTo>
                  <a:pt x="18437" y="2758"/>
                  <a:pt x="18440" y="2765"/>
                  <a:pt x="18440" y="2771"/>
                </a:cubicBezTo>
                <a:cubicBezTo>
                  <a:pt x="18454" y="2799"/>
                  <a:pt x="18469" y="2828"/>
                  <a:pt x="18480" y="2858"/>
                </a:cubicBezTo>
                <a:cubicBezTo>
                  <a:pt x="18485" y="2871"/>
                  <a:pt x="18485" y="2876"/>
                  <a:pt x="18490" y="2888"/>
                </a:cubicBezTo>
                <a:cubicBezTo>
                  <a:pt x="18520" y="2933"/>
                  <a:pt x="18561" y="3046"/>
                  <a:pt x="18588" y="3172"/>
                </a:cubicBezTo>
                <a:cubicBezTo>
                  <a:pt x="18616" y="3310"/>
                  <a:pt x="18680" y="3497"/>
                  <a:pt x="18730" y="3588"/>
                </a:cubicBezTo>
                <a:cubicBezTo>
                  <a:pt x="18780" y="3679"/>
                  <a:pt x="18812" y="3775"/>
                  <a:pt x="18801" y="3803"/>
                </a:cubicBezTo>
                <a:cubicBezTo>
                  <a:pt x="18788" y="3834"/>
                  <a:pt x="18672" y="3847"/>
                  <a:pt x="18485" y="3833"/>
                </a:cubicBezTo>
                <a:cubicBezTo>
                  <a:pt x="18222" y="3814"/>
                  <a:pt x="18195" y="3817"/>
                  <a:pt x="18248" y="3879"/>
                </a:cubicBezTo>
                <a:cubicBezTo>
                  <a:pt x="18280" y="3917"/>
                  <a:pt x="18332" y="3951"/>
                  <a:pt x="18361" y="3951"/>
                </a:cubicBezTo>
                <a:cubicBezTo>
                  <a:pt x="18391" y="3951"/>
                  <a:pt x="18423" y="3972"/>
                  <a:pt x="18434" y="3999"/>
                </a:cubicBezTo>
                <a:cubicBezTo>
                  <a:pt x="18444" y="4026"/>
                  <a:pt x="18475" y="4048"/>
                  <a:pt x="18504" y="4048"/>
                </a:cubicBezTo>
                <a:cubicBezTo>
                  <a:pt x="18592" y="4048"/>
                  <a:pt x="18839" y="4258"/>
                  <a:pt x="19078" y="4513"/>
                </a:cubicBezTo>
                <a:cubicBezTo>
                  <a:pt x="18855" y="4256"/>
                  <a:pt x="18815" y="4131"/>
                  <a:pt x="18911" y="3969"/>
                </a:cubicBezTo>
                <a:cubicBezTo>
                  <a:pt x="18953" y="3897"/>
                  <a:pt x="18962" y="3854"/>
                  <a:pt x="18939" y="3831"/>
                </a:cubicBezTo>
                <a:cubicBezTo>
                  <a:pt x="18874" y="3767"/>
                  <a:pt x="18965" y="3652"/>
                  <a:pt x="19033" y="3711"/>
                </a:cubicBezTo>
                <a:cubicBezTo>
                  <a:pt x="19065" y="3738"/>
                  <a:pt x="19107" y="3746"/>
                  <a:pt x="19125" y="3728"/>
                </a:cubicBezTo>
                <a:cubicBezTo>
                  <a:pt x="19142" y="3711"/>
                  <a:pt x="19179" y="3729"/>
                  <a:pt x="19208" y="3769"/>
                </a:cubicBezTo>
                <a:cubicBezTo>
                  <a:pt x="19236" y="3810"/>
                  <a:pt x="19321" y="3871"/>
                  <a:pt x="19397" y="3902"/>
                </a:cubicBezTo>
                <a:cubicBezTo>
                  <a:pt x="19473" y="3933"/>
                  <a:pt x="19646" y="4041"/>
                  <a:pt x="19780" y="4145"/>
                </a:cubicBezTo>
                <a:cubicBezTo>
                  <a:pt x="19915" y="4248"/>
                  <a:pt x="20049" y="4345"/>
                  <a:pt x="20078" y="4359"/>
                </a:cubicBezTo>
                <a:cubicBezTo>
                  <a:pt x="20108" y="4374"/>
                  <a:pt x="20131" y="4434"/>
                  <a:pt x="20131" y="4495"/>
                </a:cubicBezTo>
                <a:cubicBezTo>
                  <a:pt x="20131" y="4554"/>
                  <a:pt x="20164" y="4659"/>
                  <a:pt x="20205" y="4727"/>
                </a:cubicBezTo>
                <a:cubicBezTo>
                  <a:pt x="20295" y="4879"/>
                  <a:pt x="20437" y="5299"/>
                  <a:pt x="20437" y="5414"/>
                </a:cubicBezTo>
                <a:cubicBezTo>
                  <a:pt x="20437" y="5460"/>
                  <a:pt x="20420" y="5519"/>
                  <a:pt x="20399" y="5544"/>
                </a:cubicBezTo>
                <a:cubicBezTo>
                  <a:pt x="20368" y="5582"/>
                  <a:pt x="20283" y="5599"/>
                  <a:pt x="20219" y="5595"/>
                </a:cubicBezTo>
                <a:cubicBezTo>
                  <a:pt x="20223" y="5597"/>
                  <a:pt x="20228" y="5604"/>
                  <a:pt x="20231" y="5606"/>
                </a:cubicBezTo>
                <a:cubicBezTo>
                  <a:pt x="20294" y="5638"/>
                  <a:pt x="20353" y="5683"/>
                  <a:pt x="20362" y="5708"/>
                </a:cubicBezTo>
                <a:cubicBezTo>
                  <a:pt x="20388" y="5775"/>
                  <a:pt x="20108" y="6232"/>
                  <a:pt x="19929" y="6415"/>
                </a:cubicBezTo>
                <a:cubicBezTo>
                  <a:pt x="19789" y="6559"/>
                  <a:pt x="19680" y="6621"/>
                  <a:pt x="19597" y="6607"/>
                </a:cubicBezTo>
                <a:cubicBezTo>
                  <a:pt x="19460" y="6681"/>
                  <a:pt x="19273" y="6760"/>
                  <a:pt x="19107" y="6803"/>
                </a:cubicBezTo>
                <a:cubicBezTo>
                  <a:pt x="18443" y="6976"/>
                  <a:pt x="17778" y="6822"/>
                  <a:pt x="17175" y="6357"/>
                </a:cubicBezTo>
                <a:cubicBezTo>
                  <a:pt x="16780" y="6052"/>
                  <a:pt x="16614" y="5767"/>
                  <a:pt x="16507" y="5205"/>
                </a:cubicBezTo>
                <a:cubicBezTo>
                  <a:pt x="16497" y="5155"/>
                  <a:pt x="16488" y="5123"/>
                  <a:pt x="16478" y="5080"/>
                </a:cubicBezTo>
                <a:cubicBezTo>
                  <a:pt x="16458" y="5068"/>
                  <a:pt x="16430" y="5032"/>
                  <a:pt x="16403" y="4972"/>
                </a:cubicBezTo>
                <a:cubicBezTo>
                  <a:pt x="16349" y="4857"/>
                  <a:pt x="16276" y="4802"/>
                  <a:pt x="16023" y="4681"/>
                </a:cubicBezTo>
                <a:cubicBezTo>
                  <a:pt x="15543" y="4452"/>
                  <a:pt x="15313" y="4300"/>
                  <a:pt x="15167" y="4122"/>
                </a:cubicBezTo>
                <a:cubicBezTo>
                  <a:pt x="15096" y="4036"/>
                  <a:pt x="15061" y="3985"/>
                  <a:pt x="15046" y="3907"/>
                </a:cubicBezTo>
                <a:cubicBezTo>
                  <a:pt x="15023" y="3875"/>
                  <a:pt x="15001" y="3843"/>
                  <a:pt x="14973" y="3795"/>
                </a:cubicBezTo>
                <a:cubicBezTo>
                  <a:pt x="14813" y="3523"/>
                  <a:pt x="14702" y="3164"/>
                  <a:pt x="14727" y="3003"/>
                </a:cubicBezTo>
                <a:cubicBezTo>
                  <a:pt x="14728" y="3000"/>
                  <a:pt x="14728" y="2996"/>
                  <a:pt x="14729" y="2993"/>
                </a:cubicBezTo>
                <a:cubicBezTo>
                  <a:pt x="14709" y="2893"/>
                  <a:pt x="14794" y="2684"/>
                  <a:pt x="14840" y="2712"/>
                </a:cubicBezTo>
                <a:cubicBezTo>
                  <a:pt x="14846" y="2701"/>
                  <a:pt x="14852" y="2690"/>
                  <a:pt x="14859" y="2679"/>
                </a:cubicBezTo>
                <a:cubicBezTo>
                  <a:pt x="14867" y="2593"/>
                  <a:pt x="15034" y="2329"/>
                  <a:pt x="15061" y="2372"/>
                </a:cubicBezTo>
                <a:cubicBezTo>
                  <a:pt x="15064" y="2377"/>
                  <a:pt x="15069" y="2374"/>
                  <a:pt x="15074" y="2375"/>
                </a:cubicBezTo>
                <a:cubicBezTo>
                  <a:pt x="15222" y="2197"/>
                  <a:pt x="15395" y="2039"/>
                  <a:pt x="15551" y="1956"/>
                </a:cubicBezTo>
                <a:cubicBezTo>
                  <a:pt x="15851" y="1797"/>
                  <a:pt x="16178" y="1713"/>
                  <a:pt x="16512" y="1708"/>
                </a:cubicBezTo>
                <a:close/>
                <a:moveTo>
                  <a:pt x="19331" y="4809"/>
                </a:moveTo>
                <a:cubicBezTo>
                  <a:pt x="19351" y="4834"/>
                  <a:pt x="19374" y="4860"/>
                  <a:pt x="19392" y="4885"/>
                </a:cubicBezTo>
                <a:cubicBezTo>
                  <a:pt x="19398" y="4894"/>
                  <a:pt x="19414" y="4907"/>
                  <a:pt x="19421" y="4916"/>
                </a:cubicBezTo>
                <a:cubicBezTo>
                  <a:pt x="19393" y="4880"/>
                  <a:pt x="19364" y="4848"/>
                  <a:pt x="19331" y="4809"/>
                </a:cubicBezTo>
                <a:close/>
                <a:moveTo>
                  <a:pt x="9009" y="18649"/>
                </a:moveTo>
                <a:cubicBezTo>
                  <a:pt x="8965" y="18667"/>
                  <a:pt x="8925" y="18697"/>
                  <a:pt x="8916" y="18718"/>
                </a:cubicBezTo>
                <a:cubicBezTo>
                  <a:pt x="8913" y="18726"/>
                  <a:pt x="8894" y="18743"/>
                  <a:pt x="8883" y="18756"/>
                </a:cubicBezTo>
                <a:cubicBezTo>
                  <a:pt x="8910" y="18743"/>
                  <a:pt x="8957" y="18702"/>
                  <a:pt x="9009" y="18649"/>
                </a:cubicBezTo>
                <a:close/>
              </a:path>
            </a:pathLst>
          </a:custGeom>
          <a:ln w="12700">
            <a:miter lim="400000"/>
          </a:ln>
        </p:spPr>
      </p:pic>
      <p:sp>
        <p:nvSpPr>
          <p:cNvPr id="314" name="Dan. 7:13-14 – received kingdom when ascends to Ancient of Days…"/>
          <p:cNvSpPr txBox="1"/>
          <p:nvPr/>
        </p:nvSpPr>
        <p:spPr>
          <a:xfrm>
            <a:off x="3308074" y="2829350"/>
            <a:ext cx="9368888" cy="669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699" indent="-520699" algn="l">
              <a:lnSpc>
                <a:spcPct val="120000"/>
              </a:lnSpc>
              <a:spcBef>
                <a:spcPts val="1400"/>
              </a:spcBef>
              <a:buSzPct val="50000"/>
              <a:buBlip>
                <a:blip r:embed="rId4"/>
              </a:buBlip>
              <a:defRPr sz="37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Dan. 7:13-14 – received kingdom when ascends to Ancient of Days</a:t>
            </a:r>
          </a:p>
          <a:p>
            <a:pPr marL="520699" indent="-520699" algn="l">
              <a:lnSpc>
                <a:spcPct val="120000"/>
              </a:lnSpc>
              <a:spcBef>
                <a:spcPts val="1400"/>
              </a:spcBef>
              <a:buSzPct val="50000"/>
              <a:buBlip>
                <a:blip r:embed="rId4"/>
              </a:buBlip>
              <a:defRPr sz="37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Psa. 89:35-37 – Throne in the sky</a:t>
            </a:r>
          </a:p>
          <a:p>
            <a:pPr marL="520699" indent="-520699" algn="l">
              <a:lnSpc>
                <a:spcPct val="120000"/>
              </a:lnSpc>
              <a:spcBef>
                <a:spcPts val="1400"/>
              </a:spcBef>
              <a:buSzPct val="50000"/>
              <a:buBlip>
                <a:blip r:embed="rId4"/>
              </a:buBlip>
              <a:defRPr sz="37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Zech 6:12-13 – King &amp; Priest on throne - (couldn’t be priest on earth - Heb. 8:4) (Priest now, therefore king now – Heb. 4:14-15; 8:1-4)</a:t>
            </a:r>
          </a:p>
          <a:p>
            <a:pPr marL="520699" indent="-520699" algn="l">
              <a:lnSpc>
                <a:spcPct val="120000"/>
              </a:lnSpc>
              <a:spcBef>
                <a:spcPts val="1400"/>
              </a:spcBef>
              <a:buSzPct val="50000"/>
              <a:buBlip>
                <a:blip r:embed="rId4"/>
              </a:buBlip>
              <a:defRPr sz="37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Acts 2:30-36 – raised to sit on David’s throne - at God’s right hand.</a:t>
            </a:r>
          </a:p>
        </p:txBody>
      </p:sp>
      <p:sp>
        <p:nvSpPr>
          <p:cNvPr id="315" name="Christ Is On David’s Throne In Heaven"/>
          <p:cNvSpPr txBox="1"/>
          <p:nvPr/>
        </p:nvSpPr>
        <p:spPr>
          <a:xfrm>
            <a:off x="-1" y="1788258"/>
            <a:ext cx="13004801" cy="1019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6100">
                <a:ln w="23402">
                  <a:solidFill>
                    <a:srgbClr val="FFFFFF"/>
                  </a:solidFill>
                </a:ln>
                <a:solidFill>
                  <a:srgbClr val="FFFFFF"/>
                </a:solidFill>
                <a:effectLst>
                  <a:outerShdw sx="100000" sy="100000" kx="0" ky="0" algn="b" rotWithShape="0" blurRad="63500" dist="63500" dir="7680000">
                    <a:srgbClr val="000000"/>
                  </a:outerShdw>
                </a:effectLst>
                <a:latin typeface="Californian FB"/>
                <a:ea typeface="Californian FB"/>
                <a:cs typeface="Californian FB"/>
                <a:sym typeface="Californian FB"/>
              </a:defRPr>
            </a:lvl1pPr>
          </a:lstStyle>
          <a:p>
            <a:pPr/>
            <a:r>
              <a:t>Christ Is On David’s Throne In Heaven</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4">
                                            <p:txEl>
                                              <p:pRg st="1" end="1"/>
                                            </p:txEl>
                                          </p:spTgt>
                                        </p:tgtEl>
                                        <p:attrNameLst>
                                          <p:attrName>style.visibility</p:attrName>
                                        </p:attrNameLst>
                                      </p:cBhvr>
                                      <p:to>
                                        <p:strVal val="visible"/>
                                      </p:to>
                                    </p:set>
                                    <p:animEffect filter="wipe(left)" transition="in">
                                      <p:cBhvr>
                                        <p:cTn id="7" dur="500"/>
                                        <p:tgtEl>
                                          <p:spTgt spid="3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4">
                                            <p:txEl>
                                              <p:pRg st="2" end="2"/>
                                            </p:txEl>
                                          </p:spTgt>
                                        </p:tgtEl>
                                        <p:attrNameLst>
                                          <p:attrName>style.visibility</p:attrName>
                                        </p:attrNameLst>
                                      </p:cBhvr>
                                      <p:to>
                                        <p:strVal val="visible"/>
                                      </p:to>
                                    </p:set>
                                    <p:animEffect filter="wipe(left)" transition="in">
                                      <p:cBhvr>
                                        <p:cTn id="12" dur="500"/>
                                        <p:tgtEl>
                                          <p:spTgt spid="3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4">
                                            <p:txEl>
                                              <p:pRg st="3" end="3"/>
                                            </p:txEl>
                                          </p:spTgt>
                                        </p:tgtEl>
                                        <p:attrNameLst>
                                          <p:attrName>style.visibility</p:attrName>
                                        </p:attrNameLst>
                                      </p:cBhvr>
                                      <p:to>
                                        <p:strVal val="visible"/>
                                      </p:to>
                                    </p:set>
                                    <p:animEffect filter="wipe(left)" transition="in">
                                      <p:cBhvr>
                                        <p:cTn id="17" dur="500"/>
                                        <p:tgtEl>
                                          <p:spTgt spid="31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4"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9"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190"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191"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192" name="Daniel 2:31–45 (NKJV)…"/>
          <p:cNvSpPr txBox="1"/>
          <p:nvPr/>
        </p:nvSpPr>
        <p:spPr>
          <a:xfrm>
            <a:off x="355786" y="1579922"/>
            <a:ext cx="12293228" cy="7886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defRPr sz="47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31</a:t>
            </a:r>
            <a:r>
              <a:t> “You, O king, were watching; and behold, a great image! This great image, whose splendor </a:t>
            </a:r>
            <a:r>
              <a:rPr i="1"/>
              <a:t>was</a:t>
            </a:r>
            <a:r>
              <a:t> excellent, stood before you; and its form </a:t>
            </a:r>
            <a:r>
              <a:rPr i="1"/>
              <a:t>was</a:t>
            </a:r>
            <a:r>
              <a:t> awesome. </a:t>
            </a:r>
            <a:r>
              <a:rPr baseline="31999"/>
              <a:t>32</a:t>
            </a:r>
            <a:r>
              <a:t> This image’s head </a:t>
            </a:r>
            <a:r>
              <a:rPr i="1"/>
              <a:t>was</a:t>
            </a:r>
            <a:r>
              <a:t> of fine gold, its chest and arms of silver, its belly and thighs of bronze, </a:t>
            </a:r>
            <a:r>
              <a:rPr baseline="31999"/>
              <a:t>33</a:t>
            </a:r>
            <a:r>
              <a:t> its legs of iron, its feet partly of iron and partly of clay. </a:t>
            </a:r>
            <a:r>
              <a:rPr baseline="31999"/>
              <a:t>34</a:t>
            </a:r>
            <a:r>
              <a:t> You watched while a stone was cut out without hands, which struck the image on its feet of iron and clay, and broke them in pieces.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7" name="Image" descr="Image"/>
          <p:cNvPicPr>
            <a:picLocks noChangeAspect="1"/>
          </p:cNvPicPr>
          <p:nvPr/>
        </p:nvPicPr>
        <p:blipFill>
          <a:blip r:embed="rId2">
            <a:extLst/>
          </a:blip>
          <a:stretch>
            <a:fillRect/>
          </a:stretch>
        </p:blipFill>
        <p:spPr>
          <a:xfrm>
            <a:off x="291893" y="1153668"/>
            <a:ext cx="12421014" cy="9163043"/>
          </a:xfrm>
          <a:prstGeom prst="rect">
            <a:avLst/>
          </a:prstGeom>
          <a:ln w="12700">
            <a:miter lim="400000"/>
          </a:ln>
          <a:effectLst>
            <a:outerShdw sx="100000" sy="100000" kx="0" ky="0" algn="b" rotWithShape="0" blurRad="101600" dist="75081" dir="5400000">
              <a:srgbClr val="000000">
                <a:alpha val="99674"/>
              </a:srgbClr>
            </a:outerShdw>
          </a:effectLst>
        </p:spPr>
      </p:pic>
      <p:pic>
        <p:nvPicPr>
          <p:cNvPr id="318" name="Picture 28" descr="Picture 28"/>
          <p:cNvPicPr>
            <a:picLocks noChangeAspect="1"/>
          </p:cNvPicPr>
          <p:nvPr/>
        </p:nvPicPr>
        <p:blipFill>
          <a:blip r:embed="rId3">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319"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320"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Rectangle"/>
          <p:cNvSpPr/>
          <p:nvPr/>
        </p:nvSpPr>
        <p:spPr>
          <a:xfrm>
            <a:off x="9455573" y="8428284"/>
            <a:ext cx="3007361" cy="909885"/>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23" name="Fellow Heirs"/>
          <p:cNvSpPr txBox="1"/>
          <p:nvPr/>
        </p:nvSpPr>
        <p:spPr>
          <a:xfrm>
            <a:off x="9455573" y="8660976"/>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Fellow Heirs</a:t>
            </a:r>
          </a:p>
        </p:txBody>
      </p:sp>
      <p:sp>
        <p:nvSpPr>
          <p:cNvPr id="324" name="Rectangle"/>
          <p:cNvSpPr/>
          <p:nvPr/>
        </p:nvSpPr>
        <p:spPr>
          <a:xfrm>
            <a:off x="6448213" y="8428284"/>
            <a:ext cx="3007361" cy="909885"/>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25" name="Heir"/>
          <p:cNvSpPr txBox="1"/>
          <p:nvPr/>
        </p:nvSpPr>
        <p:spPr>
          <a:xfrm>
            <a:off x="6448213" y="8660976"/>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Heir</a:t>
            </a:r>
          </a:p>
        </p:txBody>
      </p:sp>
      <p:sp>
        <p:nvSpPr>
          <p:cNvPr id="326" name="Rectangle"/>
          <p:cNvSpPr/>
          <p:nvPr/>
        </p:nvSpPr>
        <p:spPr>
          <a:xfrm>
            <a:off x="3440853" y="8428284"/>
            <a:ext cx="3007361" cy="909885"/>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27" name="(Heb. 12:23)"/>
          <p:cNvSpPr txBox="1"/>
          <p:nvPr/>
        </p:nvSpPr>
        <p:spPr>
          <a:xfrm>
            <a:off x="3440853" y="8660976"/>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(Heb. 12:23)</a:t>
            </a:r>
          </a:p>
        </p:txBody>
      </p:sp>
      <p:sp>
        <p:nvSpPr>
          <p:cNvPr id="328" name="Rectangle"/>
          <p:cNvSpPr/>
          <p:nvPr/>
        </p:nvSpPr>
        <p:spPr>
          <a:xfrm>
            <a:off x="9455573" y="7518400"/>
            <a:ext cx="3007361" cy="909886"/>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29" name="Serve / Worship"/>
          <p:cNvSpPr txBox="1"/>
          <p:nvPr/>
        </p:nvSpPr>
        <p:spPr>
          <a:xfrm>
            <a:off x="9455573" y="7751092"/>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Serve / Worship</a:t>
            </a:r>
          </a:p>
        </p:txBody>
      </p:sp>
      <p:sp>
        <p:nvSpPr>
          <p:cNvPr id="330" name="Rectangle"/>
          <p:cNvSpPr/>
          <p:nvPr/>
        </p:nvSpPr>
        <p:spPr>
          <a:xfrm>
            <a:off x="6448213" y="7518400"/>
            <a:ext cx="3007361" cy="909886"/>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31" name="High Priest"/>
          <p:cNvSpPr txBox="1"/>
          <p:nvPr/>
        </p:nvSpPr>
        <p:spPr>
          <a:xfrm>
            <a:off x="6448213" y="7751092"/>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High Priest</a:t>
            </a:r>
          </a:p>
        </p:txBody>
      </p:sp>
      <p:sp>
        <p:nvSpPr>
          <p:cNvPr id="332" name="Rectangle"/>
          <p:cNvSpPr/>
          <p:nvPr/>
        </p:nvSpPr>
        <p:spPr>
          <a:xfrm>
            <a:off x="3440853" y="7518400"/>
            <a:ext cx="3007361" cy="909886"/>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33" name="(1 Cor. 3:16)"/>
          <p:cNvSpPr txBox="1"/>
          <p:nvPr/>
        </p:nvSpPr>
        <p:spPr>
          <a:xfrm>
            <a:off x="3440853" y="7751092"/>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(1 Cor. 3:16)</a:t>
            </a:r>
          </a:p>
        </p:txBody>
      </p:sp>
      <p:sp>
        <p:nvSpPr>
          <p:cNvPr id="334" name="Rectangle"/>
          <p:cNvSpPr/>
          <p:nvPr/>
        </p:nvSpPr>
        <p:spPr>
          <a:xfrm>
            <a:off x="9455573" y="6608516"/>
            <a:ext cx="3007361" cy="909884"/>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35" name="Children"/>
          <p:cNvSpPr txBox="1"/>
          <p:nvPr/>
        </p:nvSpPr>
        <p:spPr>
          <a:xfrm>
            <a:off x="9455573" y="6841208"/>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Children</a:t>
            </a:r>
          </a:p>
        </p:txBody>
      </p:sp>
      <p:sp>
        <p:nvSpPr>
          <p:cNvPr id="336" name="Rectangle"/>
          <p:cNvSpPr/>
          <p:nvPr/>
        </p:nvSpPr>
        <p:spPr>
          <a:xfrm>
            <a:off x="6448213" y="6608515"/>
            <a:ext cx="3007361" cy="909885"/>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37" name="Son"/>
          <p:cNvSpPr txBox="1"/>
          <p:nvPr/>
        </p:nvSpPr>
        <p:spPr>
          <a:xfrm>
            <a:off x="6448213" y="6841208"/>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Son</a:t>
            </a:r>
          </a:p>
        </p:txBody>
      </p:sp>
      <p:sp>
        <p:nvSpPr>
          <p:cNvPr id="338" name="Rectangle"/>
          <p:cNvSpPr/>
          <p:nvPr/>
        </p:nvSpPr>
        <p:spPr>
          <a:xfrm>
            <a:off x="3440853" y="6608516"/>
            <a:ext cx="3007361" cy="909884"/>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39" name="(1 Tim. 3:15)"/>
          <p:cNvSpPr txBox="1"/>
          <p:nvPr/>
        </p:nvSpPr>
        <p:spPr>
          <a:xfrm>
            <a:off x="3440853" y="6841208"/>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(1 Tim. 3:15)</a:t>
            </a:r>
          </a:p>
        </p:txBody>
      </p:sp>
      <p:sp>
        <p:nvSpPr>
          <p:cNvPr id="340" name="Rectangle"/>
          <p:cNvSpPr/>
          <p:nvPr/>
        </p:nvSpPr>
        <p:spPr>
          <a:xfrm>
            <a:off x="9455573" y="5698631"/>
            <a:ext cx="3007361" cy="909886"/>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41" name="Citizens"/>
          <p:cNvSpPr txBox="1"/>
          <p:nvPr/>
        </p:nvSpPr>
        <p:spPr>
          <a:xfrm>
            <a:off x="9455573" y="5931324"/>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Citizens</a:t>
            </a:r>
          </a:p>
        </p:txBody>
      </p:sp>
      <p:sp>
        <p:nvSpPr>
          <p:cNvPr id="342" name="Rectangle"/>
          <p:cNvSpPr/>
          <p:nvPr/>
        </p:nvSpPr>
        <p:spPr>
          <a:xfrm>
            <a:off x="6448213" y="5698631"/>
            <a:ext cx="3007361" cy="909886"/>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43" name="Kingship"/>
          <p:cNvSpPr txBox="1"/>
          <p:nvPr/>
        </p:nvSpPr>
        <p:spPr>
          <a:xfrm>
            <a:off x="6448213" y="5931324"/>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Kingship</a:t>
            </a:r>
          </a:p>
        </p:txBody>
      </p:sp>
      <p:sp>
        <p:nvSpPr>
          <p:cNvPr id="344" name="Rectangle"/>
          <p:cNvSpPr/>
          <p:nvPr/>
        </p:nvSpPr>
        <p:spPr>
          <a:xfrm>
            <a:off x="3440853" y="5698631"/>
            <a:ext cx="3007361" cy="909886"/>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45" name="(Rom. 14:17)"/>
          <p:cNvSpPr txBox="1"/>
          <p:nvPr/>
        </p:nvSpPr>
        <p:spPr>
          <a:xfrm>
            <a:off x="3440853" y="5931324"/>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(Rom. 14:17)</a:t>
            </a:r>
          </a:p>
        </p:txBody>
      </p:sp>
      <p:sp>
        <p:nvSpPr>
          <p:cNvPr id="346" name="Rectangle"/>
          <p:cNvSpPr/>
          <p:nvPr/>
        </p:nvSpPr>
        <p:spPr>
          <a:xfrm>
            <a:off x="9455573" y="4788747"/>
            <a:ext cx="3007361" cy="909885"/>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47" name="Members"/>
          <p:cNvSpPr txBox="1"/>
          <p:nvPr/>
        </p:nvSpPr>
        <p:spPr>
          <a:xfrm>
            <a:off x="9455573" y="5021439"/>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Members</a:t>
            </a:r>
          </a:p>
        </p:txBody>
      </p:sp>
      <p:sp>
        <p:nvSpPr>
          <p:cNvPr id="348" name="Rectangle"/>
          <p:cNvSpPr/>
          <p:nvPr/>
        </p:nvSpPr>
        <p:spPr>
          <a:xfrm>
            <a:off x="6448213" y="4788747"/>
            <a:ext cx="3007361" cy="909885"/>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49" name="Headship"/>
          <p:cNvSpPr txBox="1"/>
          <p:nvPr/>
        </p:nvSpPr>
        <p:spPr>
          <a:xfrm>
            <a:off x="6448213" y="5021439"/>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Headship</a:t>
            </a:r>
          </a:p>
        </p:txBody>
      </p:sp>
      <p:sp>
        <p:nvSpPr>
          <p:cNvPr id="350" name="Rectangle"/>
          <p:cNvSpPr/>
          <p:nvPr/>
        </p:nvSpPr>
        <p:spPr>
          <a:xfrm>
            <a:off x="3440853" y="4788747"/>
            <a:ext cx="3007361" cy="909885"/>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51" name="(1 Cor. 12:27)"/>
          <p:cNvSpPr txBox="1"/>
          <p:nvPr/>
        </p:nvSpPr>
        <p:spPr>
          <a:xfrm>
            <a:off x="3440853" y="5021439"/>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(1 Cor. 12:27)</a:t>
            </a:r>
          </a:p>
        </p:txBody>
      </p:sp>
      <p:sp>
        <p:nvSpPr>
          <p:cNvPr id="352" name="Rectangle"/>
          <p:cNvSpPr/>
          <p:nvPr/>
        </p:nvSpPr>
        <p:spPr>
          <a:xfrm>
            <a:off x="9455573" y="3793066"/>
            <a:ext cx="3007361" cy="995682"/>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spcBef>
                <a:spcPts val="400"/>
              </a:spcBef>
              <a:defRPr sz="2400">
                <a:solidFill>
                  <a:srgbClr val="FFFFFF"/>
                </a:solidFill>
                <a:effectLst/>
                <a:latin typeface="Arial"/>
                <a:ea typeface="Arial"/>
                <a:cs typeface="Arial"/>
                <a:sym typeface="Arial"/>
              </a:defRPr>
            </a:pPr>
          </a:p>
        </p:txBody>
      </p:sp>
      <p:sp>
        <p:nvSpPr>
          <p:cNvPr id="353" name="Purchased of God"/>
          <p:cNvSpPr txBox="1"/>
          <p:nvPr/>
        </p:nvSpPr>
        <p:spPr>
          <a:xfrm>
            <a:off x="9455573" y="4068657"/>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spcBef>
                <a:spcPts val="400"/>
              </a:spcBef>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Purchased of God</a:t>
            </a:r>
          </a:p>
        </p:txBody>
      </p:sp>
      <p:sp>
        <p:nvSpPr>
          <p:cNvPr id="354" name="Rectangle"/>
          <p:cNvSpPr/>
          <p:nvPr/>
        </p:nvSpPr>
        <p:spPr>
          <a:xfrm>
            <a:off x="6448213" y="3793066"/>
            <a:ext cx="3007361" cy="995682"/>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sz="2400">
                <a:solidFill>
                  <a:srgbClr val="FFFFFF"/>
                </a:solidFill>
                <a:effectLst/>
                <a:latin typeface="Arial"/>
                <a:ea typeface="Arial"/>
                <a:cs typeface="Arial"/>
                <a:sym typeface="Arial"/>
              </a:defRPr>
            </a:pPr>
          </a:p>
        </p:txBody>
      </p:sp>
      <p:sp>
        <p:nvSpPr>
          <p:cNvPr id="355" name="Paid The Price"/>
          <p:cNvSpPr txBox="1"/>
          <p:nvPr/>
        </p:nvSpPr>
        <p:spPr>
          <a:xfrm>
            <a:off x="6448213" y="4068657"/>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Paid The Price</a:t>
            </a:r>
          </a:p>
        </p:txBody>
      </p:sp>
      <p:sp>
        <p:nvSpPr>
          <p:cNvPr id="356" name="Rectangle"/>
          <p:cNvSpPr/>
          <p:nvPr/>
        </p:nvSpPr>
        <p:spPr>
          <a:xfrm>
            <a:off x="3440853" y="3793066"/>
            <a:ext cx="3007361" cy="995682"/>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57" name="(Acts 20:28)"/>
          <p:cNvSpPr txBox="1"/>
          <p:nvPr/>
        </p:nvSpPr>
        <p:spPr>
          <a:xfrm>
            <a:off x="3440853" y="4068657"/>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(Acts 20:28)</a:t>
            </a:r>
          </a:p>
        </p:txBody>
      </p:sp>
      <p:sp>
        <p:nvSpPr>
          <p:cNvPr id="358" name="Rectangle"/>
          <p:cNvSpPr/>
          <p:nvPr/>
        </p:nvSpPr>
        <p:spPr>
          <a:xfrm>
            <a:off x="9455573" y="3273777"/>
            <a:ext cx="3007361" cy="519290"/>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59" name="The Called Out"/>
          <p:cNvSpPr txBox="1"/>
          <p:nvPr/>
        </p:nvSpPr>
        <p:spPr>
          <a:xfrm>
            <a:off x="9455573" y="3311172"/>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The Called Out</a:t>
            </a:r>
          </a:p>
        </p:txBody>
      </p:sp>
      <p:sp>
        <p:nvSpPr>
          <p:cNvPr id="360" name="Rectangle"/>
          <p:cNvSpPr/>
          <p:nvPr/>
        </p:nvSpPr>
        <p:spPr>
          <a:xfrm>
            <a:off x="6448213" y="3273777"/>
            <a:ext cx="3007361" cy="519290"/>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61" name="The One Who Calls"/>
          <p:cNvSpPr txBox="1"/>
          <p:nvPr/>
        </p:nvSpPr>
        <p:spPr>
          <a:xfrm>
            <a:off x="6448213" y="3311172"/>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The One Who Calls</a:t>
            </a:r>
          </a:p>
        </p:txBody>
      </p:sp>
      <p:sp>
        <p:nvSpPr>
          <p:cNvPr id="362" name="Rectangle"/>
          <p:cNvSpPr/>
          <p:nvPr/>
        </p:nvSpPr>
        <p:spPr>
          <a:xfrm>
            <a:off x="3440853" y="3273777"/>
            <a:ext cx="3007361" cy="519290"/>
          </a:xfrm>
          <a:prstGeom prst="rect">
            <a:avLst/>
          </a:prstGeom>
          <a:gradFill>
            <a:gsLst>
              <a:gs pos="0">
                <a:srgbClr val="A9A9A9">
                  <a:alpha val="77276"/>
                </a:srgbClr>
              </a:gs>
              <a:gs pos="100000">
                <a:srgbClr val="5E5E5E">
                  <a:alpha val="69196"/>
                </a:srgbClr>
              </a:gs>
            </a:gsLst>
            <a:lin ang="5400000"/>
          </a:gradFill>
          <a:ln w="12700">
            <a:solidFill>
              <a:srgbClr val="000000"/>
            </a:solidFill>
            <a:miter lim="400000"/>
          </a:ln>
          <a:effectLst>
            <a:outerShdw sx="100000" sy="100000" kx="0" ky="0" algn="b" rotWithShape="0" blurRad="101600" dist="75081" dir="5400000">
              <a:srgbClr val="000000">
                <a:alpha val="99674"/>
              </a:srgbClr>
            </a:outerShdw>
          </a:effectLst>
        </p:spPr>
        <p:txBody>
          <a:bodyPr lIns="50800" tIns="50800" rIns="50800" bIns="50800" anchor="ctr"/>
          <a:lstStyle/>
          <a:p>
            <a:pPr defTabSz="914400">
              <a:defRPr>
                <a:solidFill>
                  <a:srgbClr val="FFFFFF"/>
                </a:solidFill>
                <a:effectLst/>
                <a:latin typeface="Arial"/>
                <a:ea typeface="Arial"/>
                <a:cs typeface="Arial"/>
                <a:sym typeface="Arial"/>
              </a:defRPr>
            </a:pPr>
          </a:p>
        </p:txBody>
      </p:sp>
      <p:sp>
        <p:nvSpPr>
          <p:cNvPr id="363" name="(Acts 8:3, etc.)"/>
          <p:cNvSpPr txBox="1"/>
          <p:nvPr/>
        </p:nvSpPr>
        <p:spPr>
          <a:xfrm>
            <a:off x="3440853" y="3311172"/>
            <a:ext cx="3007361" cy="44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400">
                <a:solidFill>
                  <a:srgbClr val="FFFFFF"/>
                </a:solidFill>
                <a:latin typeface="Berlin Sans FB Demi"/>
                <a:ea typeface="Berlin Sans FB Demi"/>
                <a:cs typeface="Berlin Sans FB Demi"/>
                <a:sym typeface="Berlin Sans FB Demi"/>
              </a:defRPr>
            </a:lvl1pPr>
          </a:lstStyle>
          <a:p>
            <a:pPr>
              <a:defRPr>
                <a:latin typeface="Helvetica Neue Medium"/>
                <a:ea typeface="Helvetica Neue Medium"/>
                <a:cs typeface="Helvetica Neue Medium"/>
                <a:sym typeface="Helvetica Neue Medium"/>
              </a:defRPr>
            </a:pPr>
            <a:r>
              <a:rPr>
                <a:latin typeface="Berlin Sans FB Demi"/>
                <a:ea typeface="Berlin Sans FB Demi"/>
                <a:cs typeface="Berlin Sans FB Demi"/>
                <a:sym typeface="Berlin Sans FB Demi"/>
              </a:rPr>
              <a:t>(Acts 8:3, etc.)</a:t>
            </a:r>
          </a:p>
        </p:txBody>
      </p:sp>
      <p:grpSp>
        <p:nvGrpSpPr>
          <p:cNvPr id="366" name="Group"/>
          <p:cNvGrpSpPr/>
          <p:nvPr/>
        </p:nvGrpSpPr>
        <p:grpSpPr>
          <a:xfrm>
            <a:off x="9455573" y="2600960"/>
            <a:ext cx="3007361" cy="672818"/>
            <a:chOff x="0" y="0"/>
            <a:chExt cx="3007360" cy="672817"/>
          </a:xfrm>
        </p:grpSpPr>
        <p:sp>
          <p:nvSpPr>
            <p:cNvPr id="364" name="Rectangle"/>
            <p:cNvSpPr/>
            <p:nvPr/>
          </p:nvSpPr>
          <p:spPr>
            <a:xfrm>
              <a:off x="0" y="0"/>
              <a:ext cx="3007361" cy="672818"/>
            </a:xfrm>
            <a:prstGeom prst="rect">
              <a:avLst/>
            </a:prstGeom>
            <a:solidFill>
              <a:srgbClr val="000000"/>
            </a:solidFill>
            <a:ln w="12700" cap="flat">
              <a:solidFill>
                <a:srgbClr val="99CCFF"/>
              </a:solidFill>
              <a:prstDash val="solid"/>
              <a:miter lim="400000"/>
            </a:ln>
            <a:effectLst/>
          </p:spPr>
          <p:txBody>
            <a:bodyPr wrap="square" lIns="50800" tIns="50800" rIns="50800" bIns="50800" numCol="1" anchor="ctr">
              <a:noAutofit/>
            </a:bodyPr>
            <a:lstStyle/>
            <a:p>
              <a:pPr defTabSz="914400">
                <a:defRPr sz="3400">
                  <a:solidFill>
                    <a:srgbClr val="FFFFFF"/>
                  </a:solidFill>
                  <a:effectLst/>
                  <a:latin typeface="Arial"/>
                  <a:ea typeface="Arial"/>
                  <a:cs typeface="Arial"/>
                  <a:sym typeface="Arial"/>
                </a:defRPr>
              </a:pPr>
            </a:p>
          </p:txBody>
        </p:sp>
        <p:sp>
          <p:nvSpPr>
            <p:cNvPr id="365" name="Relationship"/>
            <p:cNvSpPr txBox="1"/>
            <p:nvPr/>
          </p:nvSpPr>
          <p:spPr>
            <a:xfrm>
              <a:off x="0" y="14224"/>
              <a:ext cx="3007361"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914400">
                <a:defRPr sz="3400">
                  <a:solidFill>
                    <a:srgbClr val="FFFFFF"/>
                  </a:solidFill>
                  <a:latin typeface="Berlin Sans FB Demi"/>
                  <a:ea typeface="Berlin Sans FB Demi"/>
                  <a:cs typeface="Berlin Sans FB Demi"/>
                  <a:sym typeface="Berlin Sans FB Demi"/>
                </a:defRPr>
              </a:lvl1pPr>
            </a:lstStyle>
            <a:p>
              <a:pPr>
                <a:defRPr>
                  <a:solidFill>
                    <a:srgbClr val="EBEBEB"/>
                  </a:solidFill>
                  <a:latin typeface="Helvetica Neue Medium"/>
                  <a:ea typeface="Helvetica Neue Medium"/>
                  <a:cs typeface="Helvetica Neue Medium"/>
                  <a:sym typeface="Helvetica Neue Medium"/>
                </a:defRPr>
              </a:pPr>
              <a:r>
                <a:rPr>
                  <a:solidFill>
                    <a:srgbClr val="FFFFFF"/>
                  </a:solidFill>
                  <a:latin typeface="Berlin Sans FB Demi"/>
                  <a:ea typeface="Berlin Sans FB Demi"/>
                  <a:cs typeface="Berlin Sans FB Demi"/>
                  <a:sym typeface="Berlin Sans FB Demi"/>
                </a:rPr>
                <a:t>Relationship</a:t>
              </a:r>
            </a:p>
          </p:txBody>
        </p:sp>
      </p:grpSp>
      <p:grpSp>
        <p:nvGrpSpPr>
          <p:cNvPr id="369" name="Group"/>
          <p:cNvGrpSpPr/>
          <p:nvPr/>
        </p:nvGrpSpPr>
        <p:grpSpPr>
          <a:xfrm>
            <a:off x="6448213" y="2600960"/>
            <a:ext cx="3007361" cy="672818"/>
            <a:chOff x="0" y="0"/>
            <a:chExt cx="3007360" cy="672817"/>
          </a:xfrm>
        </p:grpSpPr>
        <p:sp>
          <p:nvSpPr>
            <p:cNvPr id="367" name="Rectangle"/>
            <p:cNvSpPr/>
            <p:nvPr/>
          </p:nvSpPr>
          <p:spPr>
            <a:xfrm>
              <a:off x="0" y="0"/>
              <a:ext cx="3007361" cy="672818"/>
            </a:xfrm>
            <a:prstGeom prst="rect">
              <a:avLst/>
            </a:prstGeom>
            <a:solidFill>
              <a:srgbClr val="000000"/>
            </a:solidFill>
            <a:ln w="12700" cap="flat">
              <a:solidFill>
                <a:srgbClr val="99CCFF"/>
              </a:solidFill>
              <a:prstDash val="solid"/>
              <a:miter lim="400000"/>
            </a:ln>
            <a:effectLst/>
          </p:spPr>
          <p:txBody>
            <a:bodyPr wrap="square" lIns="50800" tIns="50800" rIns="50800" bIns="50800" numCol="1" anchor="ctr">
              <a:noAutofit/>
            </a:bodyPr>
            <a:lstStyle/>
            <a:p>
              <a:pPr defTabSz="914400">
                <a:defRPr sz="3400">
                  <a:solidFill>
                    <a:srgbClr val="FFFFFF"/>
                  </a:solidFill>
                  <a:effectLst/>
                  <a:latin typeface="Arial"/>
                  <a:ea typeface="Arial"/>
                  <a:cs typeface="Arial"/>
                  <a:sym typeface="Arial"/>
                </a:defRPr>
              </a:pPr>
            </a:p>
          </p:txBody>
        </p:sp>
        <p:sp>
          <p:nvSpPr>
            <p:cNvPr id="368" name="Jesus"/>
            <p:cNvSpPr txBox="1"/>
            <p:nvPr/>
          </p:nvSpPr>
          <p:spPr>
            <a:xfrm>
              <a:off x="0" y="14224"/>
              <a:ext cx="3007361"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914400">
                <a:defRPr sz="3400">
                  <a:solidFill>
                    <a:srgbClr val="FFFFFF"/>
                  </a:solidFill>
                  <a:latin typeface="Berlin Sans FB Demi"/>
                  <a:ea typeface="Berlin Sans FB Demi"/>
                  <a:cs typeface="Berlin Sans FB Demi"/>
                  <a:sym typeface="Berlin Sans FB Demi"/>
                </a:defRPr>
              </a:lvl1pPr>
            </a:lstStyle>
            <a:p>
              <a:pPr>
                <a:defRPr>
                  <a:solidFill>
                    <a:srgbClr val="EBEBEB"/>
                  </a:solidFill>
                  <a:latin typeface="Helvetica Neue Medium"/>
                  <a:ea typeface="Helvetica Neue Medium"/>
                  <a:cs typeface="Helvetica Neue Medium"/>
                  <a:sym typeface="Helvetica Neue Medium"/>
                </a:defRPr>
              </a:pPr>
              <a:r>
                <a:rPr>
                  <a:solidFill>
                    <a:srgbClr val="FFFFFF"/>
                  </a:solidFill>
                  <a:latin typeface="Berlin Sans FB Demi"/>
                  <a:ea typeface="Berlin Sans FB Demi"/>
                  <a:cs typeface="Berlin Sans FB Demi"/>
                  <a:sym typeface="Berlin Sans FB Demi"/>
                </a:rPr>
                <a:t>Jesus</a:t>
              </a:r>
            </a:p>
          </p:txBody>
        </p:sp>
      </p:grpSp>
      <p:grpSp>
        <p:nvGrpSpPr>
          <p:cNvPr id="372" name="Group"/>
          <p:cNvGrpSpPr/>
          <p:nvPr/>
        </p:nvGrpSpPr>
        <p:grpSpPr>
          <a:xfrm>
            <a:off x="3440853" y="2600960"/>
            <a:ext cx="3007361" cy="672818"/>
            <a:chOff x="0" y="0"/>
            <a:chExt cx="3007360" cy="672817"/>
          </a:xfrm>
        </p:grpSpPr>
        <p:sp>
          <p:nvSpPr>
            <p:cNvPr id="370" name="Rectangle"/>
            <p:cNvSpPr/>
            <p:nvPr/>
          </p:nvSpPr>
          <p:spPr>
            <a:xfrm>
              <a:off x="0" y="0"/>
              <a:ext cx="3007361" cy="672818"/>
            </a:xfrm>
            <a:prstGeom prst="rect">
              <a:avLst/>
            </a:prstGeom>
            <a:solidFill>
              <a:srgbClr val="000000"/>
            </a:solidFill>
            <a:ln w="12700" cap="flat">
              <a:solidFill>
                <a:srgbClr val="99CCFF"/>
              </a:solidFill>
              <a:prstDash val="solid"/>
              <a:miter lim="400000"/>
            </a:ln>
            <a:effectLst/>
          </p:spPr>
          <p:txBody>
            <a:bodyPr wrap="square" lIns="50800" tIns="50800" rIns="50800" bIns="50800" numCol="1" anchor="ctr">
              <a:noAutofit/>
            </a:bodyPr>
            <a:lstStyle/>
            <a:p>
              <a:pPr defTabSz="914400">
                <a:defRPr sz="3400">
                  <a:solidFill>
                    <a:srgbClr val="FFFFFF"/>
                  </a:solidFill>
                  <a:effectLst/>
                  <a:latin typeface="Arial"/>
                  <a:ea typeface="Arial"/>
                  <a:cs typeface="Arial"/>
                  <a:sym typeface="Arial"/>
                </a:defRPr>
              </a:pPr>
            </a:p>
          </p:txBody>
        </p:sp>
        <p:sp>
          <p:nvSpPr>
            <p:cNvPr id="371" name="Passage"/>
            <p:cNvSpPr txBox="1"/>
            <p:nvPr/>
          </p:nvSpPr>
          <p:spPr>
            <a:xfrm>
              <a:off x="0" y="14224"/>
              <a:ext cx="3007361"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914400">
                <a:defRPr sz="3400">
                  <a:solidFill>
                    <a:srgbClr val="FFFFFF"/>
                  </a:solidFill>
                  <a:latin typeface="Berlin Sans FB Demi"/>
                  <a:ea typeface="Berlin Sans FB Demi"/>
                  <a:cs typeface="Berlin Sans FB Demi"/>
                  <a:sym typeface="Berlin Sans FB Demi"/>
                </a:defRPr>
              </a:lvl1pPr>
            </a:lstStyle>
            <a:p>
              <a:pPr>
                <a:defRPr>
                  <a:solidFill>
                    <a:srgbClr val="EBEBEB"/>
                  </a:solidFill>
                  <a:latin typeface="Helvetica Neue Medium"/>
                  <a:ea typeface="Helvetica Neue Medium"/>
                  <a:cs typeface="Helvetica Neue Medium"/>
                  <a:sym typeface="Helvetica Neue Medium"/>
                </a:defRPr>
              </a:pPr>
              <a:r>
                <a:rPr>
                  <a:solidFill>
                    <a:srgbClr val="FFFFFF"/>
                  </a:solidFill>
                  <a:latin typeface="Berlin Sans FB Demi"/>
                  <a:ea typeface="Berlin Sans FB Demi"/>
                  <a:cs typeface="Berlin Sans FB Demi"/>
                  <a:sym typeface="Berlin Sans FB Demi"/>
                </a:rPr>
                <a:t>Passage</a:t>
              </a:r>
            </a:p>
          </p:txBody>
        </p:sp>
      </p:grpSp>
      <p:grpSp>
        <p:nvGrpSpPr>
          <p:cNvPr id="375" name="Group"/>
          <p:cNvGrpSpPr/>
          <p:nvPr/>
        </p:nvGrpSpPr>
        <p:grpSpPr>
          <a:xfrm>
            <a:off x="433493" y="2600960"/>
            <a:ext cx="3007361" cy="672818"/>
            <a:chOff x="0" y="0"/>
            <a:chExt cx="3007360" cy="672817"/>
          </a:xfrm>
        </p:grpSpPr>
        <p:sp>
          <p:nvSpPr>
            <p:cNvPr id="373" name="Rectangle"/>
            <p:cNvSpPr/>
            <p:nvPr/>
          </p:nvSpPr>
          <p:spPr>
            <a:xfrm>
              <a:off x="0" y="0"/>
              <a:ext cx="3007361" cy="672818"/>
            </a:xfrm>
            <a:prstGeom prst="rect">
              <a:avLst/>
            </a:prstGeom>
            <a:solidFill>
              <a:srgbClr val="000000"/>
            </a:solidFill>
            <a:ln w="12700" cap="flat">
              <a:solidFill>
                <a:srgbClr val="99CCFF"/>
              </a:solidFill>
              <a:prstDash val="solid"/>
              <a:miter lim="400000"/>
            </a:ln>
            <a:effectLst/>
          </p:spPr>
          <p:txBody>
            <a:bodyPr wrap="square" lIns="50800" tIns="50800" rIns="50800" bIns="50800" numCol="1" anchor="ctr">
              <a:noAutofit/>
            </a:bodyPr>
            <a:lstStyle/>
            <a:p>
              <a:pPr defTabSz="914400">
                <a:defRPr sz="3400">
                  <a:solidFill>
                    <a:srgbClr val="FFFFFF"/>
                  </a:solidFill>
                  <a:effectLst/>
                  <a:latin typeface="Arial"/>
                  <a:ea typeface="Arial"/>
                  <a:cs typeface="Arial"/>
                  <a:sym typeface="Arial"/>
                </a:defRPr>
              </a:pPr>
            </a:p>
          </p:txBody>
        </p:sp>
        <p:sp>
          <p:nvSpPr>
            <p:cNvPr id="374" name="Description"/>
            <p:cNvSpPr txBox="1"/>
            <p:nvPr/>
          </p:nvSpPr>
          <p:spPr>
            <a:xfrm>
              <a:off x="0" y="14224"/>
              <a:ext cx="3007361"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914400">
                <a:defRPr sz="3400">
                  <a:solidFill>
                    <a:srgbClr val="FFFFFF"/>
                  </a:solidFill>
                  <a:latin typeface="Berlin Sans FB Demi"/>
                  <a:ea typeface="Berlin Sans FB Demi"/>
                  <a:cs typeface="Berlin Sans FB Demi"/>
                  <a:sym typeface="Berlin Sans FB Demi"/>
                </a:defRPr>
              </a:lvl1pPr>
            </a:lstStyle>
            <a:p>
              <a:pPr>
                <a:defRPr>
                  <a:solidFill>
                    <a:srgbClr val="EBEBEB"/>
                  </a:solidFill>
                  <a:latin typeface="Helvetica Neue Medium"/>
                  <a:ea typeface="Helvetica Neue Medium"/>
                  <a:cs typeface="Helvetica Neue Medium"/>
                  <a:sym typeface="Helvetica Neue Medium"/>
                </a:defRPr>
              </a:pPr>
              <a:r>
                <a:rPr>
                  <a:solidFill>
                    <a:srgbClr val="FFFFFF"/>
                  </a:solidFill>
                  <a:latin typeface="Berlin Sans FB Demi"/>
                  <a:ea typeface="Berlin Sans FB Demi"/>
                  <a:cs typeface="Berlin Sans FB Demi"/>
                  <a:sym typeface="Berlin Sans FB Demi"/>
                </a:rPr>
                <a:t>Description</a:t>
              </a:r>
            </a:p>
          </p:txBody>
        </p:sp>
      </p:grpSp>
      <p:sp>
        <p:nvSpPr>
          <p:cNvPr id="376" name="Line"/>
          <p:cNvSpPr/>
          <p:nvPr/>
        </p:nvSpPr>
        <p:spPr>
          <a:xfrm>
            <a:off x="433493" y="2600960"/>
            <a:ext cx="12029441" cy="1"/>
          </a:xfrm>
          <a:prstGeom prst="line">
            <a:avLst/>
          </a:prstGeom>
          <a:ln w="12700" cap="rnd">
            <a:solidFill>
              <a:srgbClr val="000000"/>
            </a:solidFill>
          </a:ln>
        </p:spPr>
        <p:txBody>
          <a:bodyPr lIns="0" tIns="0" rIns="0" bIns="0" anchor="ctr"/>
          <a:lstStyle/>
          <a:p>
            <a:pPr algn="l" defTabSz="457200">
              <a:defRPr sz="1200">
                <a:solidFill>
                  <a:srgbClr val="000000"/>
                </a:solidFill>
                <a:effectLst/>
                <a:latin typeface="Helvetica"/>
                <a:ea typeface="Helvetica"/>
                <a:cs typeface="Helvetica"/>
                <a:sym typeface="Helvetica"/>
              </a:defRPr>
            </a:pPr>
          </a:p>
        </p:txBody>
      </p:sp>
      <p:sp>
        <p:nvSpPr>
          <p:cNvPr id="377" name="Rectangle"/>
          <p:cNvSpPr/>
          <p:nvPr/>
        </p:nvSpPr>
        <p:spPr>
          <a:xfrm>
            <a:off x="433493" y="8428284"/>
            <a:ext cx="3007361" cy="909885"/>
          </a:xfrm>
          <a:prstGeom prst="rect">
            <a:avLst/>
          </a:prstGeom>
          <a:solidFill>
            <a:srgbClr val="F9B074">
              <a:alpha val="96681"/>
            </a:srgbClr>
          </a:solidFill>
          <a:ln w="38100">
            <a:solidFill>
              <a:srgbClr val="535353">
                <a:alpha val="96681"/>
              </a:srgbClr>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defTabSz="914400">
              <a:defRPr sz="4400">
                <a:solidFill>
                  <a:srgbClr val="000000"/>
                </a:solidFill>
                <a:effectLst/>
                <a:latin typeface="Denmark"/>
                <a:ea typeface="Denmark"/>
                <a:cs typeface="Denmark"/>
                <a:sym typeface="Denmark"/>
              </a:defRPr>
            </a:pPr>
          </a:p>
        </p:txBody>
      </p:sp>
      <p:sp>
        <p:nvSpPr>
          <p:cNvPr id="378" name="“the church of the firstborn”"/>
          <p:cNvSpPr txBox="1"/>
          <p:nvPr/>
        </p:nvSpPr>
        <p:spPr>
          <a:xfrm>
            <a:off x="433493" y="8442508"/>
            <a:ext cx="300736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a:r>
              <a:t>“the church of the firstborn”</a:t>
            </a:r>
          </a:p>
        </p:txBody>
      </p:sp>
      <p:sp>
        <p:nvSpPr>
          <p:cNvPr id="379" name="Rectangle"/>
          <p:cNvSpPr/>
          <p:nvPr/>
        </p:nvSpPr>
        <p:spPr>
          <a:xfrm>
            <a:off x="433493" y="7518400"/>
            <a:ext cx="3007361" cy="909886"/>
          </a:xfrm>
          <a:prstGeom prst="rect">
            <a:avLst/>
          </a:prstGeom>
          <a:solidFill>
            <a:srgbClr val="F9B074">
              <a:alpha val="96681"/>
            </a:srgbClr>
          </a:solidFill>
          <a:ln w="38100">
            <a:solidFill>
              <a:srgbClr val="535353">
                <a:alpha val="96681"/>
              </a:srgbClr>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defTabSz="914400">
              <a:defRPr sz="4400">
                <a:solidFill>
                  <a:srgbClr val="000000"/>
                </a:solidFill>
                <a:effectLst/>
                <a:latin typeface="Denmark"/>
                <a:ea typeface="Denmark"/>
                <a:cs typeface="Denmark"/>
                <a:sym typeface="Denmark"/>
              </a:defRPr>
            </a:pPr>
          </a:p>
        </p:txBody>
      </p:sp>
      <p:sp>
        <p:nvSpPr>
          <p:cNvPr id="380" name="“the temple of God”"/>
          <p:cNvSpPr txBox="1"/>
          <p:nvPr/>
        </p:nvSpPr>
        <p:spPr>
          <a:xfrm>
            <a:off x="433493" y="7532623"/>
            <a:ext cx="300736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a:r>
              <a:t>“the temple of God”</a:t>
            </a:r>
          </a:p>
        </p:txBody>
      </p:sp>
      <p:sp>
        <p:nvSpPr>
          <p:cNvPr id="381" name="Rectangle"/>
          <p:cNvSpPr/>
          <p:nvPr/>
        </p:nvSpPr>
        <p:spPr>
          <a:xfrm>
            <a:off x="433493" y="6608516"/>
            <a:ext cx="3007361" cy="909884"/>
          </a:xfrm>
          <a:prstGeom prst="rect">
            <a:avLst/>
          </a:prstGeom>
          <a:solidFill>
            <a:srgbClr val="F9B074">
              <a:alpha val="96681"/>
            </a:srgbClr>
          </a:solidFill>
          <a:ln w="38100">
            <a:solidFill>
              <a:srgbClr val="535353">
                <a:alpha val="96681"/>
              </a:srgbClr>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defTabSz="914400">
              <a:defRPr sz="4400">
                <a:solidFill>
                  <a:srgbClr val="000000"/>
                </a:solidFill>
                <a:effectLst/>
                <a:latin typeface="Denmark"/>
                <a:ea typeface="Denmark"/>
                <a:cs typeface="Denmark"/>
                <a:sym typeface="Denmark"/>
              </a:defRPr>
            </a:pPr>
          </a:p>
        </p:txBody>
      </p:sp>
      <p:sp>
        <p:nvSpPr>
          <p:cNvPr id="382" name="“the family of God”"/>
          <p:cNvSpPr txBox="1"/>
          <p:nvPr/>
        </p:nvSpPr>
        <p:spPr>
          <a:xfrm>
            <a:off x="433493" y="6622739"/>
            <a:ext cx="300736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a:r>
              <a:t>“the family of God”</a:t>
            </a:r>
          </a:p>
        </p:txBody>
      </p:sp>
      <p:sp>
        <p:nvSpPr>
          <p:cNvPr id="383" name="Rectangle"/>
          <p:cNvSpPr/>
          <p:nvPr/>
        </p:nvSpPr>
        <p:spPr>
          <a:xfrm>
            <a:off x="433493" y="5698631"/>
            <a:ext cx="3007361" cy="909886"/>
          </a:xfrm>
          <a:prstGeom prst="rect">
            <a:avLst/>
          </a:prstGeom>
          <a:solidFill>
            <a:srgbClr val="F9B074">
              <a:alpha val="96681"/>
            </a:srgbClr>
          </a:solidFill>
          <a:ln w="38100">
            <a:solidFill>
              <a:srgbClr val="535353">
                <a:alpha val="96681"/>
              </a:srgbClr>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defTabSz="914400">
              <a:defRPr sz="4400">
                <a:solidFill>
                  <a:srgbClr val="000000"/>
                </a:solidFill>
                <a:effectLst/>
                <a:latin typeface="Denmark"/>
                <a:ea typeface="Denmark"/>
                <a:cs typeface="Denmark"/>
                <a:sym typeface="Denmark"/>
              </a:defRPr>
            </a:pPr>
          </a:p>
        </p:txBody>
      </p:sp>
      <p:sp>
        <p:nvSpPr>
          <p:cNvPr id="384" name="“the kingdom of God”"/>
          <p:cNvSpPr txBox="1"/>
          <p:nvPr/>
        </p:nvSpPr>
        <p:spPr>
          <a:xfrm>
            <a:off x="433493" y="5712855"/>
            <a:ext cx="300736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a:r>
              <a:t>“the kingdom of God”</a:t>
            </a:r>
          </a:p>
        </p:txBody>
      </p:sp>
      <p:sp>
        <p:nvSpPr>
          <p:cNvPr id="385" name="Rectangle"/>
          <p:cNvSpPr/>
          <p:nvPr/>
        </p:nvSpPr>
        <p:spPr>
          <a:xfrm>
            <a:off x="433493" y="4788747"/>
            <a:ext cx="3007361" cy="909885"/>
          </a:xfrm>
          <a:prstGeom prst="rect">
            <a:avLst/>
          </a:prstGeom>
          <a:solidFill>
            <a:srgbClr val="F9B074">
              <a:alpha val="96681"/>
            </a:srgbClr>
          </a:solidFill>
          <a:ln w="38100">
            <a:solidFill>
              <a:srgbClr val="535353">
                <a:alpha val="96681"/>
              </a:srgbClr>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defTabSz="914400">
              <a:defRPr sz="4400">
                <a:solidFill>
                  <a:srgbClr val="000000"/>
                </a:solidFill>
                <a:effectLst/>
                <a:latin typeface="Denmark"/>
                <a:ea typeface="Denmark"/>
                <a:cs typeface="Denmark"/>
                <a:sym typeface="Denmark"/>
              </a:defRPr>
            </a:pPr>
          </a:p>
        </p:txBody>
      </p:sp>
      <p:sp>
        <p:nvSpPr>
          <p:cNvPr id="386" name="“the body of Christ”"/>
          <p:cNvSpPr txBox="1"/>
          <p:nvPr/>
        </p:nvSpPr>
        <p:spPr>
          <a:xfrm>
            <a:off x="433493" y="4802971"/>
            <a:ext cx="300736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a:r>
              <a:t>“the body of Christ”</a:t>
            </a:r>
          </a:p>
        </p:txBody>
      </p:sp>
      <p:sp>
        <p:nvSpPr>
          <p:cNvPr id="387" name="Rectangle"/>
          <p:cNvSpPr/>
          <p:nvPr/>
        </p:nvSpPr>
        <p:spPr>
          <a:xfrm>
            <a:off x="433493" y="3793066"/>
            <a:ext cx="3007361" cy="995682"/>
          </a:xfrm>
          <a:prstGeom prst="rect">
            <a:avLst/>
          </a:prstGeom>
          <a:solidFill>
            <a:srgbClr val="F9B074">
              <a:alpha val="96681"/>
            </a:srgbClr>
          </a:solidFill>
          <a:ln w="38100">
            <a:solidFill>
              <a:srgbClr val="535353">
                <a:alpha val="96681"/>
              </a:srgbClr>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defTabSz="914400">
              <a:defRPr sz="4400">
                <a:solidFill>
                  <a:srgbClr val="000000"/>
                </a:solidFill>
                <a:effectLst/>
                <a:latin typeface="Denmark"/>
                <a:ea typeface="Denmark"/>
                <a:cs typeface="Denmark"/>
                <a:sym typeface="Denmark"/>
              </a:defRPr>
            </a:pPr>
          </a:p>
        </p:txBody>
      </p:sp>
      <p:sp>
        <p:nvSpPr>
          <p:cNvPr id="388" name="“the church of God”"/>
          <p:cNvSpPr txBox="1"/>
          <p:nvPr/>
        </p:nvSpPr>
        <p:spPr>
          <a:xfrm>
            <a:off x="433493" y="3807290"/>
            <a:ext cx="300736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a:r>
              <a:t>“the church of God”</a:t>
            </a:r>
          </a:p>
        </p:txBody>
      </p:sp>
      <p:sp>
        <p:nvSpPr>
          <p:cNvPr id="389" name="Rectangle"/>
          <p:cNvSpPr/>
          <p:nvPr/>
        </p:nvSpPr>
        <p:spPr>
          <a:xfrm>
            <a:off x="433493" y="3273777"/>
            <a:ext cx="3007361" cy="519290"/>
          </a:xfrm>
          <a:prstGeom prst="rect">
            <a:avLst/>
          </a:prstGeom>
          <a:solidFill>
            <a:srgbClr val="F9B074">
              <a:alpha val="96681"/>
            </a:srgbClr>
          </a:solidFill>
          <a:ln w="38100">
            <a:solidFill>
              <a:srgbClr val="535353">
                <a:alpha val="96681"/>
              </a:srgbClr>
            </a:solidFill>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defTabSz="914400">
              <a:defRPr sz="4400">
                <a:solidFill>
                  <a:srgbClr val="000000"/>
                </a:solidFill>
                <a:effectLst/>
                <a:latin typeface="Denmark"/>
                <a:ea typeface="Denmark"/>
                <a:cs typeface="Denmark"/>
                <a:sym typeface="Denmark"/>
              </a:defRPr>
            </a:pPr>
          </a:p>
        </p:txBody>
      </p:sp>
      <p:sp>
        <p:nvSpPr>
          <p:cNvPr id="390" name="“the church”"/>
          <p:cNvSpPr txBox="1"/>
          <p:nvPr/>
        </p:nvSpPr>
        <p:spPr>
          <a:xfrm>
            <a:off x="433493" y="3288001"/>
            <a:ext cx="3007361" cy="52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2800">
                <a:solidFill>
                  <a:srgbClr val="FFFFFF"/>
                </a:solidFill>
                <a:effectLst>
                  <a:outerShdw sx="100000" sy="100000" kx="0" ky="0" algn="b" rotWithShape="0" blurRad="76200" dist="63500" dir="732485">
                    <a:srgbClr val="000000"/>
                  </a:outerShdw>
                </a:effectLst>
                <a:latin typeface="Denmark"/>
                <a:ea typeface="Denmark"/>
                <a:cs typeface="Denmark"/>
                <a:sym typeface="Denmark"/>
              </a:defRPr>
            </a:lvl1pPr>
          </a:lstStyle>
          <a:p>
            <a:pPr/>
            <a:r>
              <a:t>“the church”</a:t>
            </a:r>
          </a:p>
        </p:txBody>
      </p:sp>
      <p:sp>
        <p:nvSpPr>
          <p:cNvPr id="391" name="Line"/>
          <p:cNvSpPr/>
          <p:nvPr/>
        </p:nvSpPr>
        <p:spPr>
          <a:xfrm>
            <a:off x="433493" y="4788747"/>
            <a:ext cx="12029441" cy="1"/>
          </a:xfrm>
          <a:prstGeom prst="line">
            <a:avLst/>
          </a:prstGeom>
          <a:ln w="38100" cap="rnd">
            <a:solidFill>
              <a:srgbClr val="535353">
                <a:alpha val="96681"/>
              </a:srgbClr>
            </a:solidFill>
          </a:ln>
        </p:spPr>
        <p:txBody>
          <a:bodyPr lIns="0" tIns="0" rIns="0" bIns="0" anchor="ctr"/>
          <a:lstStyle/>
          <a:p>
            <a:pPr algn="l" defTabSz="457200">
              <a:defRPr sz="1200">
                <a:solidFill>
                  <a:srgbClr val="000000"/>
                </a:solidFill>
                <a:effectLst/>
                <a:latin typeface="Helvetica"/>
                <a:ea typeface="Helvetica"/>
                <a:cs typeface="Helvetica"/>
                <a:sym typeface="Helvetica"/>
              </a:defRPr>
            </a:pPr>
          </a:p>
        </p:txBody>
      </p:sp>
      <p:sp>
        <p:nvSpPr>
          <p:cNvPr id="392" name="Line"/>
          <p:cNvSpPr/>
          <p:nvPr/>
        </p:nvSpPr>
        <p:spPr>
          <a:xfrm>
            <a:off x="433493" y="5698631"/>
            <a:ext cx="12029441" cy="1"/>
          </a:xfrm>
          <a:prstGeom prst="line">
            <a:avLst/>
          </a:prstGeom>
          <a:ln w="38100" cap="rnd">
            <a:solidFill>
              <a:srgbClr val="535353">
                <a:alpha val="96681"/>
              </a:srgbClr>
            </a:solidFill>
          </a:ln>
        </p:spPr>
        <p:txBody>
          <a:bodyPr lIns="0" tIns="0" rIns="0" bIns="0" anchor="ctr"/>
          <a:lstStyle/>
          <a:p>
            <a:pPr algn="l" defTabSz="457200">
              <a:defRPr sz="1200">
                <a:solidFill>
                  <a:srgbClr val="000000"/>
                </a:solidFill>
                <a:effectLst/>
                <a:latin typeface="Helvetica"/>
                <a:ea typeface="Helvetica"/>
                <a:cs typeface="Helvetica"/>
                <a:sym typeface="Helvetica"/>
              </a:defRPr>
            </a:pPr>
          </a:p>
        </p:txBody>
      </p:sp>
      <p:sp>
        <p:nvSpPr>
          <p:cNvPr id="393" name="Line"/>
          <p:cNvSpPr/>
          <p:nvPr/>
        </p:nvSpPr>
        <p:spPr>
          <a:xfrm>
            <a:off x="433493" y="6608516"/>
            <a:ext cx="12029441" cy="1"/>
          </a:xfrm>
          <a:prstGeom prst="line">
            <a:avLst/>
          </a:prstGeom>
          <a:ln w="38100" cap="rnd">
            <a:solidFill>
              <a:srgbClr val="535353">
                <a:alpha val="96681"/>
              </a:srgbClr>
            </a:solidFill>
          </a:ln>
        </p:spPr>
        <p:txBody>
          <a:bodyPr lIns="0" tIns="0" rIns="0" bIns="0" anchor="ctr"/>
          <a:lstStyle/>
          <a:p>
            <a:pPr algn="l" defTabSz="457200">
              <a:defRPr sz="1200">
                <a:solidFill>
                  <a:srgbClr val="000000"/>
                </a:solidFill>
                <a:effectLst/>
                <a:latin typeface="Helvetica"/>
                <a:ea typeface="Helvetica"/>
                <a:cs typeface="Helvetica"/>
                <a:sym typeface="Helvetica"/>
              </a:defRPr>
            </a:pPr>
          </a:p>
        </p:txBody>
      </p:sp>
      <p:sp>
        <p:nvSpPr>
          <p:cNvPr id="394" name="Line"/>
          <p:cNvSpPr/>
          <p:nvPr/>
        </p:nvSpPr>
        <p:spPr>
          <a:xfrm>
            <a:off x="433493" y="7518400"/>
            <a:ext cx="12029441" cy="0"/>
          </a:xfrm>
          <a:prstGeom prst="line">
            <a:avLst/>
          </a:prstGeom>
          <a:ln w="38100" cap="rnd">
            <a:solidFill>
              <a:srgbClr val="535353">
                <a:alpha val="96681"/>
              </a:srgbClr>
            </a:solidFill>
          </a:ln>
        </p:spPr>
        <p:txBody>
          <a:bodyPr lIns="0" tIns="0" rIns="0" bIns="0" anchor="ctr"/>
          <a:lstStyle/>
          <a:p>
            <a:pPr algn="l" defTabSz="457200">
              <a:defRPr sz="1200">
                <a:solidFill>
                  <a:srgbClr val="000000"/>
                </a:solidFill>
                <a:effectLst/>
                <a:latin typeface="Helvetica"/>
                <a:ea typeface="Helvetica"/>
                <a:cs typeface="Helvetica"/>
                <a:sym typeface="Helvetica"/>
              </a:defRPr>
            </a:pPr>
          </a:p>
        </p:txBody>
      </p:sp>
      <p:sp>
        <p:nvSpPr>
          <p:cNvPr id="395" name="Line"/>
          <p:cNvSpPr/>
          <p:nvPr/>
        </p:nvSpPr>
        <p:spPr>
          <a:xfrm>
            <a:off x="433493" y="8428284"/>
            <a:ext cx="12029441" cy="1"/>
          </a:xfrm>
          <a:prstGeom prst="line">
            <a:avLst/>
          </a:prstGeom>
          <a:ln w="38100" cap="rnd">
            <a:solidFill>
              <a:srgbClr val="535353">
                <a:alpha val="96681"/>
              </a:srgbClr>
            </a:solidFill>
          </a:ln>
        </p:spPr>
        <p:txBody>
          <a:bodyPr lIns="0" tIns="0" rIns="0" bIns="0" anchor="ctr"/>
          <a:lstStyle/>
          <a:p>
            <a:pPr algn="l" defTabSz="457200">
              <a:defRPr sz="1200">
                <a:solidFill>
                  <a:srgbClr val="000000"/>
                </a:solidFill>
                <a:effectLst/>
                <a:latin typeface="Helvetica"/>
                <a:ea typeface="Helvetica"/>
                <a:cs typeface="Helvetica"/>
                <a:sym typeface="Helvetica"/>
              </a:defRPr>
            </a:pPr>
          </a:p>
        </p:txBody>
      </p:sp>
      <p:sp>
        <p:nvSpPr>
          <p:cNvPr id="396" name="The People of God In Christ Jesus"/>
          <p:cNvSpPr txBox="1"/>
          <p:nvPr/>
        </p:nvSpPr>
        <p:spPr>
          <a:xfrm>
            <a:off x="604340" y="1596799"/>
            <a:ext cx="11687747" cy="850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The People of God In Christ Jesus</a:t>
            </a:r>
          </a:p>
        </p:txBody>
      </p:sp>
      <p:pic>
        <p:nvPicPr>
          <p:cNvPr id="397"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398"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399"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1"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402"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403"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404" name="THE TERMS USED INTERCHANGEABLY"/>
          <p:cNvSpPr txBox="1"/>
          <p:nvPr/>
        </p:nvSpPr>
        <p:spPr>
          <a:xfrm>
            <a:off x="406629" y="1765100"/>
            <a:ext cx="12191542" cy="8636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THE TERMS USED INTERCHANGEABLY</a:t>
            </a:r>
          </a:p>
        </p:txBody>
      </p:sp>
      <p:sp>
        <p:nvSpPr>
          <p:cNvPr id="405" name="Matthew 16:18–19 (NKJV)…"/>
          <p:cNvSpPr txBox="1"/>
          <p:nvPr/>
        </p:nvSpPr>
        <p:spPr>
          <a:xfrm>
            <a:off x="539781" y="2748498"/>
            <a:ext cx="11925238" cy="60960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5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t>Matthew 16:18–19 (NKJV)</a:t>
            </a:r>
          </a:p>
          <a:p>
            <a:pPr defTabSz="457200">
              <a:defRPr sz="4800">
                <a:solidFill>
                  <a:srgbClr val="FFFFFF"/>
                </a:solidFill>
                <a:effectLst>
                  <a:outerShdw sx="100000" sy="100000" kx="0" ky="0" algn="b" rotWithShape="0" blurRad="12700" dist="63500" dir="18900000">
                    <a:srgbClr val="000000"/>
                  </a:outerShdw>
                </a:effectLst>
                <a:latin typeface="Hoefler Text"/>
                <a:ea typeface="Hoefler Text"/>
                <a:cs typeface="Hoefler Text"/>
                <a:sym typeface="Hoefler Text"/>
              </a:defRPr>
            </a:pPr>
            <a:r>
              <a:rPr baseline="31999"/>
              <a:t>18</a:t>
            </a:r>
            <a:r>
              <a:t> And I also say to you that you are Peter, and on this rock I will build My church, and the gates of Hades shall not prevail against it. </a:t>
            </a:r>
            <a:r>
              <a:rPr baseline="31999"/>
              <a:t>19</a:t>
            </a:r>
            <a:r>
              <a:t> And I will give you the keys of the kingdom of heaven, and whatever you bind on earth will be bound in heaven, and whatever you loose on earth will be loosed in heaven.”</a:t>
            </a:r>
          </a:p>
        </p:txBody>
      </p:sp>
      <p:sp>
        <p:nvSpPr>
          <p:cNvPr id="406" name="I will build My church"/>
          <p:cNvSpPr txBox="1"/>
          <p:nvPr/>
        </p:nvSpPr>
        <p:spPr>
          <a:xfrm>
            <a:off x="4058902" y="4324087"/>
            <a:ext cx="5854295"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800">
                <a:solidFill>
                  <a:schemeClr val="accent4">
                    <a:hueOff val="481991"/>
                    <a:satOff val="11971"/>
                    <a:lumOff val="19007"/>
                  </a:schemeClr>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I will build My church</a:t>
            </a:r>
          </a:p>
        </p:txBody>
      </p:sp>
      <p:sp>
        <p:nvSpPr>
          <p:cNvPr id="407" name="the keys of the kingdom"/>
          <p:cNvSpPr txBox="1"/>
          <p:nvPr/>
        </p:nvSpPr>
        <p:spPr>
          <a:xfrm>
            <a:off x="5827096" y="5801905"/>
            <a:ext cx="6346851"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4800">
                <a:solidFill>
                  <a:schemeClr val="accent4">
                    <a:hueOff val="481991"/>
                    <a:satOff val="11971"/>
                    <a:lumOff val="19007"/>
                  </a:schemeClr>
                </a:solidFill>
                <a:effectLst>
                  <a:outerShdw sx="100000" sy="100000" kx="0" ky="0" algn="b" rotWithShape="0" blurRad="12700" dist="63500" dir="18900000">
                    <a:srgbClr val="000000"/>
                  </a:outerShdw>
                </a:effectLst>
                <a:latin typeface="Hoefler Text"/>
                <a:ea typeface="Hoefler Text"/>
                <a:cs typeface="Hoefler Text"/>
                <a:sym typeface="Hoefler Text"/>
              </a:defRPr>
            </a:lvl1pPr>
          </a:lstStyle>
          <a:p>
            <a:pPr/>
            <a:r>
              <a:t>the keys of the kingdom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6"/>
                                        </p:tgtEl>
                                        <p:attrNameLst>
                                          <p:attrName>style.visibility</p:attrName>
                                        </p:attrNameLst>
                                      </p:cBhvr>
                                      <p:to>
                                        <p:strVal val="visible"/>
                                      </p:to>
                                    </p:set>
                                    <p:animEffect filter="wipe(left)" transition="in">
                                      <p:cBhvr>
                                        <p:cTn id="7" dur="2000"/>
                                        <p:tgtEl>
                                          <p:spTgt spid="40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07"/>
                                        </p:tgtEl>
                                        <p:attrNameLst>
                                          <p:attrName>style.visibility</p:attrName>
                                        </p:attrNameLst>
                                      </p:cBhvr>
                                      <p:to>
                                        <p:strVal val="visible"/>
                                      </p:to>
                                    </p:set>
                                    <p:animEffect filter="wipe(left)" transition="in">
                                      <p:cBhvr>
                                        <p:cTn id="12" dur="2000"/>
                                        <p:tgtEl>
                                          <p:spTgt spid="4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6" grpId="1"/>
      <p:bldP build="whole" bldLvl="1" animBg="1" rev="0" advAuto="0" spid="407" grpId="2"/>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9"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410"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411"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412" name="THE TERMS USED INTERCHANGEABLY"/>
          <p:cNvSpPr txBox="1"/>
          <p:nvPr/>
        </p:nvSpPr>
        <p:spPr>
          <a:xfrm>
            <a:off x="406629" y="1765100"/>
            <a:ext cx="12191542" cy="8636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46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THE TERMS USED INTERCHANGEABLY</a:t>
            </a:r>
          </a:p>
        </p:txBody>
      </p:sp>
      <p:sp>
        <p:nvSpPr>
          <p:cNvPr id="413" name="Jesus built His “ecclesia” by adding saved people to His body — Acts 2:38-41, 47; 1 Cor. 12:13…"/>
          <p:cNvSpPr txBox="1"/>
          <p:nvPr/>
        </p:nvSpPr>
        <p:spPr>
          <a:xfrm>
            <a:off x="4352518" y="2950262"/>
            <a:ext cx="8324444" cy="6337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699" indent="-520699" algn="l">
              <a:lnSpc>
                <a:spcPct val="120000"/>
              </a:lnSpc>
              <a:spcBef>
                <a:spcPts val="1400"/>
              </a:spcBef>
              <a:buSzPct val="50000"/>
              <a:buBlip>
                <a:blip r:embed="rId3"/>
              </a:buBlip>
              <a:defRPr sz="37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Jesus built His “ecclesia” by adding saved people to His body — Acts 2:38-41, 47; 1 Cor. 12:13</a:t>
            </a:r>
          </a:p>
          <a:p>
            <a:pPr marL="520699" indent="-520699" algn="l">
              <a:lnSpc>
                <a:spcPct val="120000"/>
              </a:lnSpc>
              <a:spcBef>
                <a:spcPts val="1400"/>
              </a:spcBef>
              <a:buSzPct val="50000"/>
              <a:buBlip>
                <a:blip r:embed="rId3"/>
              </a:buBlip>
              <a:defRPr sz="37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By means of the preaching of the gospel, the doors into the kingdom were opened - people came under the authority of Jesus - (Acts 2:36, 38, 39; 3:16-20; 4:12; 10:34-43; Col. 1:13).</a:t>
            </a:r>
          </a:p>
        </p:txBody>
      </p:sp>
      <p:pic>
        <p:nvPicPr>
          <p:cNvPr id="414" name="Image" descr="Image"/>
          <p:cNvPicPr>
            <a:picLocks noChangeAspect="0"/>
          </p:cNvPicPr>
          <p:nvPr/>
        </p:nvPicPr>
        <p:blipFill>
          <a:blip r:embed="rId4">
            <a:extLst/>
          </a:blip>
          <a:stretch>
            <a:fillRect/>
          </a:stretch>
        </p:blipFill>
        <p:spPr>
          <a:xfrm>
            <a:off x="-397794" y="3178409"/>
            <a:ext cx="6090659" cy="523147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3">
                                            <p:txEl>
                                              <p:pRg st="1" end="1"/>
                                            </p:txEl>
                                          </p:spTgt>
                                        </p:tgtEl>
                                        <p:attrNameLst>
                                          <p:attrName>style.visibility</p:attrName>
                                        </p:attrNameLst>
                                      </p:cBhvr>
                                      <p:to>
                                        <p:strVal val="visible"/>
                                      </p:to>
                                    </p:set>
                                    <p:animEffect filter="wipe(left)" transition="in">
                                      <p:cBhvr>
                                        <p:cTn id="7" dur="500"/>
                                        <p:tgtEl>
                                          <p:spTgt spid="41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3"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16"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417"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418"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419" name="Rounded Rectangle"/>
          <p:cNvSpPr/>
          <p:nvPr/>
        </p:nvSpPr>
        <p:spPr>
          <a:xfrm>
            <a:off x="66773" y="1788868"/>
            <a:ext cx="12871254" cy="1037507"/>
          </a:xfrm>
          <a:prstGeom prst="roundRect">
            <a:avLst>
              <a:gd name="adj" fmla="val 18361"/>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420" name="The KINGDOM &amp; The Church"/>
          <p:cNvSpPr txBox="1"/>
          <p:nvPr/>
        </p:nvSpPr>
        <p:spPr>
          <a:xfrm>
            <a:off x="285721" y="1770046"/>
            <a:ext cx="12433358"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200">
                <a:solidFill>
                  <a:schemeClr val="accent5">
                    <a:hueOff val="-102501"/>
                    <a:satOff val="3222"/>
                    <a:lumOff val="-19045"/>
                  </a:schemeClr>
                </a:solidFill>
                <a:latin typeface="Thames Nude Roman"/>
                <a:ea typeface="Thames Nude Roman"/>
                <a:cs typeface="Thames Nude Roman"/>
                <a:sym typeface="Thames Nude Roman"/>
              </a:defRPr>
            </a:lvl1pPr>
          </a:lstStyle>
          <a:p>
            <a:pPr/>
            <a:r>
              <a:t>The KINGDOM &amp; The Church</a:t>
            </a:r>
          </a:p>
        </p:txBody>
      </p:sp>
      <p:sp>
        <p:nvSpPr>
          <p:cNvPr id="421" name="SAME BEGINNING PLACE — Isa 2:3; Lk 24:44-49; Ac 2 :14-47…"/>
          <p:cNvSpPr txBox="1"/>
          <p:nvPr/>
        </p:nvSpPr>
        <p:spPr>
          <a:xfrm>
            <a:off x="285721" y="3171704"/>
            <a:ext cx="12433358" cy="63246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100"/>
              </a:spcBef>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SAME BEGINNING </a:t>
            </a:r>
            <a:r>
              <a:rPr b="1">
                <a:solidFill>
                  <a:schemeClr val="accent4">
                    <a:hueOff val="481991"/>
                    <a:satOff val="11971"/>
                    <a:lumOff val="19007"/>
                  </a:schemeClr>
                </a:solidFill>
              </a:rPr>
              <a:t>PLACE</a:t>
            </a:r>
            <a:r>
              <a:t> — Isa 2:3; Lk 24:44-49; Ac 2 :14-47</a:t>
            </a:r>
          </a:p>
          <a:p>
            <a:pPr marL="520700" indent="-520700" algn="l">
              <a:lnSpc>
                <a:spcPct val="120000"/>
              </a:lnSpc>
              <a:spcBef>
                <a:spcPts val="1100"/>
              </a:spcBef>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SAME BEGINNING </a:t>
            </a:r>
            <a:r>
              <a:rPr b="1">
                <a:solidFill>
                  <a:schemeClr val="accent4">
                    <a:hueOff val="481991"/>
                    <a:satOff val="11971"/>
                    <a:lumOff val="19007"/>
                  </a:schemeClr>
                </a:solidFill>
              </a:rPr>
              <a:t>TIME</a:t>
            </a:r>
            <a:r>
              <a:t> — Mark 9:1; Acts 1:8; 2:1-4; Mat 16:18,19; Luke 24:44-49; Acts 2:14-47</a:t>
            </a:r>
          </a:p>
          <a:p>
            <a:pPr marL="520700" indent="-520700" algn="l">
              <a:lnSpc>
                <a:spcPct val="120000"/>
              </a:lnSpc>
              <a:spcBef>
                <a:spcPts val="1100"/>
              </a:spcBef>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SAME </a:t>
            </a:r>
            <a:r>
              <a:rPr b="1">
                <a:solidFill>
                  <a:schemeClr val="accent4">
                    <a:hueOff val="481991"/>
                    <a:satOff val="11971"/>
                    <a:lumOff val="19007"/>
                  </a:schemeClr>
                </a:solidFill>
              </a:rPr>
              <a:t>AUTHORITY</a:t>
            </a:r>
            <a:r>
              <a:t> — Acts 2:36-38; Col. 1:13,18; Eph. 1:22.23 </a:t>
            </a:r>
          </a:p>
          <a:p>
            <a:pPr marL="520700" indent="-520700" algn="l">
              <a:lnSpc>
                <a:spcPct val="120000"/>
              </a:lnSpc>
              <a:spcBef>
                <a:spcPts val="1100"/>
              </a:spcBef>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rPr b="1">
                <a:solidFill>
                  <a:schemeClr val="accent4">
                    <a:hueOff val="481991"/>
                    <a:satOff val="11971"/>
                    <a:lumOff val="19007"/>
                  </a:schemeClr>
                </a:solidFill>
              </a:rPr>
              <a:t>PURCHASED</a:t>
            </a:r>
            <a:r>
              <a:t> WITH THE SAME THING (the blood of Christ) —  Rev. 5:9-10; Acts 20:28.</a:t>
            </a:r>
          </a:p>
          <a:p>
            <a:pPr marL="520700" indent="-520700" algn="l">
              <a:lnSpc>
                <a:spcPct val="120000"/>
              </a:lnSpc>
              <a:spcBef>
                <a:spcPts val="1100"/>
              </a:spcBef>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BOTH HAVE THE SAME </a:t>
            </a:r>
            <a:r>
              <a:rPr b="1">
                <a:solidFill>
                  <a:schemeClr val="accent4">
                    <a:hueOff val="481991"/>
                    <a:satOff val="11971"/>
                    <a:lumOff val="19007"/>
                  </a:schemeClr>
                </a:solidFill>
              </a:rPr>
              <a:t>MEMORIAL</a:t>
            </a:r>
            <a:r>
              <a:t>:</a:t>
            </a:r>
          </a:p>
          <a:p>
            <a:pPr lvl="1" marL="1041400" indent="-520700" algn="l">
              <a:lnSpc>
                <a:spcPct val="120000"/>
              </a:lnSpc>
              <a:spcBef>
                <a:spcPts val="1100"/>
              </a:spcBef>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Lord's table in the kingdom ... Matt. 26:29.</a:t>
            </a:r>
          </a:p>
          <a:p>
            <a:pPr lvl="1" marL="1041400" indent="-520700" algn="l">
              <a:lnSpc>
                <a:spcPct val="120000"/>
              </a:lnSpc>
              <a:spcBef>
                <a:spcPts val="1100"/>
              </a:spcBef>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But the Lord's Table in the church ... I Cor. 11:20-27.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1">
                                            <p:txEl>
                                              <p:pRg st="1" end="1"/>
                                            </p:txEl>
                                          </p:spTgt>
                                        </p:tgtEl>
                                        <p:attrNameLst>
                                          <p:attrName>style.visibility</p:attrName>
                                        </p:attrNameLst>
                                      </p:cBhvr>
                                      <p:to>
                                        <p:strVal val="visible"/>
                                      </p:to>
                                    </p:set>
                                    <p:animEffect filter="wipe(left)" transition="in">
                                      <p:cBhvr>
                                        <p:cTn id="7" dur="500"/>
                                        <p:tgtEl>
                                          <p:spTgt spid="4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1">
                                            <p:txEl>
                                              <p:pRg st="2" end="2"/>
                                            </p:txEl>
                                          </p:spTgt>
                                        </p:tgtEl>
                                        <p:attrNameLst>
                                          <p:attrName>style.visibility</p:attrName>
                                        </p:attrNameLst>
                                      </p:cBhvr>
                                      <p:to>
                                        <p:strVal val="visible"/>
                                      </p:to>
                                    </p:set>
                                    <p:animEffect filter="wipe(left)" transition="in">
                                      <p:cBhvr>
                                        <p:cTn id="12" dur="500"/>
                                        <p:tgtEl>
                                          <p:spTgt spid="4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21">
                                            <p:txEl>
                                              <p:pRg st="3" end="3"/>
                                            </p:txEl>
                                          </p:spTgt>
                                        </p:tgtEl>
                                        <p:attrNameLst>
                                          <p:attrName>style.visibility</p:attrName>
                                        </p:attrNameLst>
                                      </p:cBhvr>
                                      <p:to>
                                        <p:strVal val="visible"/>
                                      </p:to>
                                    </p:set>
                                    <p:animEffect filter="wipe(left)" transition="in">
                                      <p:cBhvr>
                                        <p:cTn id="17" dur="500"/>
                                        <p:tgtEl>
                                          <p:spTgt spid="42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21">
                                            <p:txEl>
                                              <p:pRg st="4" end="4"/>
                                            </p:txEl>
                                          </p:spTgt>
                                        </p:tgtEl>
                                        <p:attrNameLst>
                                          <p:attrName>style.visibility</p:attrName>
                                        </p:attrNameLst>
                                      </p:cBhvr>
                                      <p:to>
                                        <p:strVal val="visible"/>
                                      </p:to>
                                    </p:set>
                                    <p:animEffect filter="wipe(left)" transition="in">
                                      <p:cBhvr>
                                        <p:cTn id="22" dur="500"/>
                                        <p:tgtEl>
                                          <p:spTgt spid="42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21">
                                            <p:txEl>
                                              <p:pRg st="5" end="5"/>
                                            </p:txEl>
                                          </p:spTgt>
                                        </p:tgtEl>
                                        <p:attrNameLst>
                                          <p:attrName>style.visibility</p:attrName>
                                        </p:attrNameLst>
                                      </p:cBhvr>
                                      <p:to>
                                        <p:strVal val="visible"/>
                                      </p:to>
                                    </p:set>
                                    <p:animEffect filter="wipe(left)" transition="in">
                                      <p:cBhvr>
                                        <p:cTn id="27" dur="500"/>
                                        <p:tgtEl>
                                          <p:spTgt spid="42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8" presetID="22" grpId="1" fill="hold">
                                  <p:stCondLst>
                                    <p:cond delay="0"/>
                                  </p:stCondLst>
                                  <p:iterate type="el" backwards="0">
                                    <p:tmAbs val="0"/>
                                  </p:iterate>
                                  <p:childTnLst>
                                    <p:set>
                                      <p:cBhvr>
                                        <p:cTn id="31" fill="hold"/>
                                        <p:tgtEl>
                                          <p:spTgt spid="421">
                                            <p:txEl>
                                              <p:pRg st="6" end="6"/>
                                            </p:txEl>
                                          </p:spTgt>
                                        </p:tgtEl>
                                        <p:attrNameLst>
                                          <p:attrName>style.visibility</p:attrName>
                                        </p:attrNameLst>
                                      </p:cBhvr>
                                      <p:to>
                                        <p:strVal val="visible"/>
                                      </p:to>
                                    </p:set>
                                    <p:animEffect filter="wipe(left)" transition="in">
                                      <p:cBhvr>
                                        <p:cTn id="32" dur="500"/>
                                        <p:tgtEl>
                                          <p:spTgt spid="421">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1"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23"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424"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425"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426" name="Rounded Rectangle"/>
          <p:cNvSpPr/>
          <p:nvPr/>
        </p:nvSpPr>
        <p:spPr>
          <a:xfrm>
            <a:off x="66773" y="1788868"/>
            <a:ext cx="12871254" cy="1037507"/>
          </a:xfrm>
          <a:prstGeom prst="roundRect">
            <a:avLst>
              <a:gd name="adj" fmla="val 18361"/>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427" name="The KINGDOM &amp; The Church"/>
          <p:cNvSpPr txBox="1"/>
          <p:nvPr/>
        </p:nvSpPr>
        <p:spPr>
          <a:xfrm>
            <a:off x="285721" y="1770046"/>
            <a:ext cx="12433358"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200">
                <a:solidFill>
                  <a:schemeClr val="accent5">
                    <a:hueOff val="-102501"/>
                    <a:satOff val="3222"/>
                    <a:lumOff val="-19045"/>
                  </a:schemeClr>
                </a:solidFill>
                <a:latin typeface="Thames Nude Roman"/>
                <a:ea typeface="Thames Nude Roman"/>
                <a:cs typeface="Thames Nude Roman"/>
                <a:sym typeface="Thames Nude Roman"/>
              </a:defRPr>
            </a:lvl1pPr>
          </a:lstStyle>
          <a:p>
            <a:pPr/>
            <a:r>
              <a:t>The KINGDOM &amp; The Church</a:t>
            </a:r>
          </a:p>
        </p:txBody>
      </p:sp>
      <p:sp>
        <p:nvSpPr>
          <p:cNvPr id="428" name="THE SAME MEMBERSHIP:…"/>
          <p:cNvSpPr txBox="1"/>
          <p:nvPr/>
        </p:nvSpPr>
        <p:spPr>
          <a:xfrm>
            <a:off x="285721" y="3171705"/>
            <a:ext cx="12433358"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SAME </a:t>
            </a:r>
            <a:r>
              <a:rPr b="1">
                <a:solidFill>
                  <a:schemeClr val="accent4">
                    <a:hueOff val="481991"/>
                    <a:satOff val="11971"/>
                    <a:lumOff val="19007"/>
                  </a:schemeClr>
                </a:solidFill>
              </a:rPr>
              <a:t>MEMBERSHIP</a:t>
            </a:r>
            <a:r>
              <a:t>:</a:t>
            </a:r>
          </a:p>
          <a:p>
            <a:pPr lvl="1" marL="1041400" indent="-520700" algn="l">
              <a:lnSpc>
                <a:spcPct val="120000"/>
              </a:lnSpc>
              <a:spcBef>
                <a:spcPts val="1400"/>
              </a:spcBef>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Colossians were in Christ...Col. 1:2, which is equal to being in the church... Rom. 6:4 ;  Gal.3:27 ; I Cor. 12:13.</a:t>
            </a:r>
          </a:p>
          <a:p>
            <a:pPr lvl="1" marL="1041400" indent="-520700" algn="l">
              <a:lnSpc>
                <a:spcPct val="120000"/>
              </a:lnSpc>
              <a:spcBef>
                <a:spcPts val="1400"/>
              </a:spcBef>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Colossians had been translated into the kingdom of Christ ... Col. 1:13;  as have all who are in His body.</a:t>
            </a:r>
          </a:p>
          <a:p>
            <a:pPr marL="520700" indent="-520700" algn="l">
              <a:lnSpc>
                <a:spcPct val="120000"/>
              </a:lnSpc>
              <a:spcBef>
                <a:spcPts val="1400"/>
              </a:spcBef>
              <a:buSzPct val="50000"/>
              <a:buBlip>
                <a:blip r:embed="rId3"/>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THE SAME TERMS of </a:t>
            </a:r>
            <a:r>
              <a:rPr b="1">
                <a:solidFill>
                  <a:schemeClr val="accent4">
                    <a:hueOff val="481991"/>
                    <a:satOff val="11971"/>
                    <a:lumOff val="19007"/>
                  </a:schemeClr>
                </a:solidFill>
              </a:rPr>
              <a:t>ENTRANCE</a:t>
            </a:r>
            <a:r>
              <a:t>:</a:t>
            </a:r>
          </a:p>
          <a:p>
            <a:pPr lvl="1" marL="1041400" indent="-520700" algn="l">
              <a:lnSpc>
                <a:spcPct val="120000"/>
              </a:lnSpc>
              <a:spcBef>
                <a:spcPts val="1400"/>
              </a:spcBef>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Born of water and the Spirit - John 3:3-5</a:t>
            </a:r>
          </a:p>
          <a:p>
            <a:pPr lvl="1" marL="1041400" indent="-520700" algn="l">
              <a:lnSpc>
                <a:spcPct val="120000"/>
              </a:lnSpc>
              <a:spcBef>
                <a:spcPts val="1400"/>
              </a:spcBef>
              <a:buSzPct val="50000"/>
              <a:buBlip>
                <a:blip r:embed="rId4"/>
              </a:buBlip>
              <a:defRPr sz="3300">
                <a:solidFill>
                  <a:srgbClr val="FFFFFF"/>
                </a:solidFill>
                <a:effectLst>
                  <a:outerShdw sx="100000" sy="100000" kx="0" ky="0" algn="b" rotWithShape="0" blurRad="50800" dist="63500" dir="2646814">
                    <a:srgbClr val="000000"/>
                  </a:outerShdw>
                </a:effectLst>
                <a:latin typeface="Century Gothic"/>
                <a:ea typeface="Century Gothic"/>
                <a:cs typeface="Century Gothic"/>
                <a:sym typeface="Century Gothic"/>
              </a:defRPr>
            </a:pPr>
            <a:r>
              <a:t>By one Spirit baptized into one body, (the church) —    1 Cor. 12:13; Titus 3:5; Gal. 3:26,27; Acts 2:36-41,47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8">
                                            <p:txEl>
                                              <p:pRg st="1" end="1"/>
                                            </p:txEl>
                                          </p:spTgt>
                                        </p:tgtEl>
                                        <p:attrNameLst>
                                          <p:attrName>style.visibility</p:attrName>
                                        </p:attrNameLst>
                                      </p:cBhvr>
                                      <p:to>
                                        <p:strVal val="visible"/>
                                      </p:to>
                                    </p:set>
                                    <p:animEffect filter="wipe(left)" transition="in">
                                      <p:cBhvr>
                                        <p:cTn id="7" dur="500"/>
                                        <p:tgtEl>
                                          <p:spTgt spid="4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428">
                                            <p:txEl>
                                              <p:pRg st="2" end="2"/>
                                            </p:txEl>
                                          </p:spTgt>
                                        </p:tgtEl>
                                        <p:attrNameLst>
                                          <p:attrName>style.visibility</p:attrName>
                                        </p:attrNameLst>
                                      </p:cBhvr>
                                      <p:to>
                                        <p:strVal val="visible"/>
                                      </p:to>
                                    </p:set>
                                    <p:animEffect filter="wipe(left)" transition="in">
                                      <p:cBhvr>
                                        <p:cTn id="12" dur="500"/>
                                        <p:tgtEl>
                                          <p:spTgt spid="4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428">
                                            <p:txEl>
                                              <p:pRg st="3" end="3"/>
                                            </p:txEl>
                                          </p:spTgt>
                                        </p:tgtEl>
                                        <p:attrNameLst>
                                          <p:attrName>style.visibility</p:attrName>
                                        </p:attrNameLst>
                                      </p:cBhvr>
                                      <p:to>
                                        <p:strVal val="visible"/>
                                      </p:to>
                                    </p:set>
                                    <p:animEffect filter="wipe(left)" transition="in">
                                      <p:cBhvr>
                                        <p:cTn id="17" dur="500"/>
                                        <p:tgtEl>
                                          <p:spTgt spid="42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428">
                                            <p:txEl>
                                              <p:pRg st="4" end="4"/>
                                            </p:txEl>
                                          </p:spTgt>
                                        </p:tgtEl>
                                        <p:attrNameLst>
                                          <p:attrName>style.visibility</p:attrName>
                                        </p:attrNameLst>
                                      </p:cBhvr>
                                      <p:to>
                                        <p:strVal val="visible"/>
                                      </p:to>
                                    </p:set>
                                    <p:animEffect filter="wipe(left)" transition="in">
                                      <p:cBhvr>
                                        <p:cTn id="22" dur="500"/>
                                        <p:tgtEl>
                                          <p:spTgt spid="42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1" fill="hold">
                                  <p:stCondLst>
                                    <p:cond delay="0"/>
                                  </p:stCondLst>
                                  <p:iterate type="el" backwards="0">
                                    <p:tmAbs val="0"/>
                                  </p:iterate>
                                  <p:childTnLst>
                                    <p:set>
                                      <p:cBhvr>
                                        <p:cTn id="26" fill="hold"/>
                                        <p:tgtEl>
                                          <p:spTgt spid="428">
                                            <p:txEl>
                                              <p:pRg st="5" end="5"/>
                                            </p:txEl>
                                          </p:spTgt>
                                        </p:tgtEl>
                                        <p:attrNameLst>
                                          <p:attrName>style.visibility</p:attrName>
                                        </p:attrNameLst>
                                      </p:cBhvr>
                                      <p:to>
                                        <p:strVal val="visible"/>
                                      </p:to>
                                    </p:set>
                                    <p:animEffect filter="wipe(left)" transition="in">
                                      <p:cBhvr>
                                        <p:cTn id="27" dur="500"/>
                                        <p:tgtEl>
                                          <p:spTgt spid="42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8" grpId="1"/>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0"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431"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432"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433" name="Rounded Rectangle"/>
          <p:cNvSpPr/>
          <p:nvPr/>
        </p:nvSpPr>
        <p:spPr>
          <a:xfrm>
            <a:off x="66773" y="1788868"/>
            <a:ext cx="12871254" cy="1037507"/>
          </a:xfrm>
          <a:prstGeom prst="roundRect">
            <a:avLst>
              <a:gd name="adj" fmla="val 18361"/>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434" name="The KINGDOM &amp; The Church"/>
          <p:cNvSpPr txBox="1"/>
          <p:nvPr/>
        </p:nvSpPr>
        <p:spPr>
          <a:xfrm>
            <a:off x="285721" y="1770046"/>
            <a:ext cx="12433358"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200">
                <a:solidFill>
                  <a:schemeClr val="accent5">
                    <a:hueOff val="-102501"/>
                    <a:satOff val="3222"/>
                    <a:lumOff val="-19045"/>
                  </a:schemeClr>
                </a:solidFill>
                <a:latin typeface="Thames Nude Roman"/>
                <a:ea typeface="Thames Nude Roman"/>
                <a:cs typeface="Thames Nude Roman"/>
                <a:sym typeface="Thames Nude Roman"/>
              </a:defRPr>
            </a:lvl1pPr>
          </a:lstStyle>
          <a:p>
            <a:pPr/>
            <a:r>
              <a:t>The KINGDOM &amp; The Church</a:t>
            </a:r>
          </a:p>
        </p:txBody>
      </p:sp>
      <p:graphicFrame>
        <p:nvGraphicFramePr>
          <p:cNvPr id="435" name="Table"/>
          <p:cNvGraphicFramePr/>
          <p:nvPr/>
        </p:nvGraphicFramePr>
        <p:xfrm>
          <a:off x="529166" y="3618815"/>
          <a:ext cx="11921068" cy="628565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982155"/>
                <a:gridCol w="3982155"/>
                <a:gridCol w="3982155"/>
              </a:tblGrid>
              <a:tr h="845457">
                <a:tc>
                  <a:txBody>
                    <a:bodyPr/>
                    <a:lstStyle/>
                    <a:p>
                      <a:pPr defTabSz="914400">
                        <a:lnSpc>
                          <a:spcPct val="115000"/>
                        </a:lnSpc>
                        <a:defRPr>
                          <a:solidFill>
                            <a:srgbClr val="000000"/>
                          </a:solidFill>
                        </a:defRPr>
                      </a:pPr>
                      <a:r>
                        <a:rPr sz="4400">
                          <a:solidFill>
                            <a:srgbClr val="FFFFFF"/>
                          </a:solidFill>
                          <a:effectLst>
                            <a:outerShdw sx="100000" sy="100000" kx="0" ky="0" algn="b" rotWithShape="0" blurRad="25400" dist="25400" dir="5400000">
                              <a:srgbClr val="000000">
                                <a:alpha val="30000"/>
                              </a:srgbClr>
                            </a:outerShdw>
                          </a:effectLst>
                          <a:latin typeface="Copperplate Gothic Bold"/>
                          <a:ea typeface="Copperplate Gothic Bold"/>
                          <a:cs typeface="Copperplate Gothic Bold"/>
                          <a:sym typeface="Copperplate Gothic Bold"/>
                        </a:rPr>
                        <a:t>Church</a:t>
                      </a:r>
                    </a:p>
                  </a:txBody>
                  <a:tcPr marL="50800" marR="50800" marT="50800" marB="50800" anchor="ctr" anchorCtr="0" horzOverflow="overflow">
                    <a:lnL w="12700">
                      <a:solidFill>
                        <a:srgbClr val="F0F0F0"/>
                      </a:solidFill>
                      <a:miter lim="400000"/>
                    </a:lnL>
                    <a:lnR w="6350">
                      <a:solidFill>
                        <a:srgbClr val="F0F0F0"/>
                      </a:solidFill>
                      <a:miter lim="400000"/>
                    </a:lnR>
                    <a:lnT w="12700">
                      <a:solidFill>
                        <a:srgbClr val="F0F0F0"/>
                      </a:solidFill>
                      <a:miter lim="400000"/>
                    </a:lnT>
                    <a:solidFill>
                      <a:srgbClr val="8064A2"/>
                    </a:solidFill>
                  </a:tcPr>
                </a:tc>
                <a:tc>
                  <a:txBody>
                    <a:bodyPr/>
                    <a:lstStyle/>
                    <a:p>
                      <a:pPr defTabSz="914400">
                        <a:lnSpc>
                          <a:spcPct val="115000"/>
                        </a:lnSpc>
                        <a:defRPr>
                          <a:solidFill>
                            <a:srgbClr val="000000"/>
                          </a:solidFill>
                        </a:defRPr>
                      </a:pPr>
                      <a:r>
                        <a:rPr sz="4400">
                          <a:solidFill>
                            <a:srgbClr val="FFFFFF"/>
                          </a:solidFill>
                          <a:effectLst>
                            <a:outerShdw sx="100000" sy="100000" kx="0" ky="0" algn="b" rotWithShape="0" blurRad="25400" dist="25400" dir="5400000">
                              <a:srgbClr val="000000">
                                <a:alpha val="30000"/>
                              </a:srgbClr>
                            </a:outerShdw>
                          </a:effectLst>
                          <a:latin typeface="Copperplate Gothic Bold"/>
                          <a:ea typeface="Copperplate Gothic Bold"/>
                          <a:cs typeface="Copperplate Gothic Bold"/>
                          <a:sym typeface="Copperplate Gothic Bold"/>
                        </a:rPr>
                        <a:t>SAME</a:t>
                      </a:r>
                    </a:p>
                  </a:txBody>
                  <a:tcPr marL="50800" marR="50800" marT="50800" marB="50800" anchor="ctr" anchorCtr="0" horzOverflow="overflow">
                    <a:lnL w="6350">
                      <a:solidFill>
                        <a:srgbClr val="F0F0F0"/>
                      </a:solidFill>
                      <a:miter lim="400000"/>
                    </a:lnL>
                    <a:lnR w="6350">
                      <a:solidFill>
                        <a:srgbClr val="F0F0F0"/>
                      </a:solidFill>
                      <a:miter lim="400000"/>
                    </a:lnR>
                    <a:lnT w="12700">
                      <a:solidFill>
                        <a:srgbClr val="F0F0F0"/>
                      </a:solidFill>
                      <a:miter lim="400000"/>
                    </a:lnT>
                    <a:solidFill>
                      <a:srgbClr val="8064A2"/>
                    </a:solidFill>
                  </a:tcPr>
                </a:tc>
                <a:tc>
                  <a:txBody>
                    <a:bodyPr/>
                    <a:lstStyle/>
                    <a:p>
                      <a:pPr defTabSz="914400">
                        <a:lnSpc>
                          <a:spcPct val="115000"/>
                        </a:lnSpc>
                        <a:defRPr>
                          <a:solidFill>
                            <a:srgbClr val="000000"/>
                          </a:solidFill>
                        </a:defRPr>
                      </a:pPr>
                      <a:r>
                        <a:rPr sz="4400">
                          <a:solidFill>
                            <a:srgbClr val="FFFFFF"/>
                          </a:solidFill>
                          <a:effectLst>
                            <a:outerShdw sx="100000" sy="100000" kx="0" ky="0" algn="b" rotWithShape="0" blurRad="25400" dist="25400" dir="5400000">
                              <a:srgbClr val="000000">
                                <a:alpha val="30000"/>
                              </a:srgbClr>
                            </a:outerShdw>
                          </a:effectLst>
                          <a:latin typeface="Copperplate Gothic Bold"/>
                          <a:ea typeface="Copperplate Gothic Bold"/>
                          <a:cs typeface="Copperplate Gothic Bold"/>
                          <a:sym typeface="Copperplate Gothic Bold"/>
                        </a:rPr>
                        <a:t>Kingdom</a:t>
                      </a:r>
                    </a:p>
                  </a:txBody>
                  <a:tcPr marL="50800" marR="50800" marT="50800" marB="50800" anchor="ctr" anchorCtr="0" horzOverflow="overflow">
                    <a:lnL w="6350">
                      <a:solidFill>
                        <a:srgbClr val="F0F0F0"/>
                      </a:solidFill>
                      <a:miter lim="400000"/>
                    </a:lnL>
                    <a:lnR w="12700">
                      <a:solidFill>
                        <a:srgbClr val="F0F0F0"/>
                      </a:solidFill>
                      <a:miter lim="400000"/>
                    </a:lnR>
                    <a:lnT w="12700">
                      <a:solidFill>
                        <a:srgbClr val="F0F0F0"/>
                      </a:solidFill>
                      <a:miter lim="400000"/>
                    </a:lnT>
                    <a:solidFill>
                      <a:srgbClr val="8064A2"/>
                    </a:solidFill>
                  </a:tcPr>
                </a:tc>
              </a:tr>
              <a:tr h="818145">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Col. 1:18</a:t>
                      </a:r>
                    </a:p>
                  </a:txBody>
                  <a:tcPr marL="50800" marR="50800" marT="50800" marB="50800" anchor="ctr" anchorCtr="0" horzOverflow="overflow">
                    <a:lnL w="1270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b="1" sz="3800">
                          <a:solidFill>
                            <a:srgbClr val="FFFFFF"/>
                          </a:solidFill>
                          <a:effectLst>
                            <a:outerShdw sx="100000" sy="100000" kx="0" ky="0" algn="b" rotWithShape="0" blurRad="25400" dist="25400" dir="5400000">
                              <a:srgbClr val="000000">
                                <a:alpha val="30000"/>
                              </a:srgbClr>
                            </a:outerShdw>
                          </a:effectLst>
                          <a:latin typeface="Calibri"/>
                          <a:ea typeface="Calibri"/>
                          <a:cs typeface="Calibri"/>
                          <a:sym typeface="Calibri"/>
                        </a:rPr>
                        <a:t>Head</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Col. 1:13</a:t>
                      </a:r>
                    </a:p>
                  </a:txBody>
                  <a:tcPr marL="50800" marR="50800" marT="50800" marB="50800" anchor="ctr" anchorCtr="0" horzOverflow="overflow">
                    <a:lnL w="6350">
                      <a:solidFill>
                        <a:srgbClr val="F0F0F0"/>
                      </a:solidFill>
                      <a:miter lim="400000"/>
                    </a:lnL>
                    <a:lnR w="12700">
                      <a:solidFill>
                        <a:srgbClr val="F0F0F0"/>
                      </a:solidFill>
                      <a:miter lim="400000"/>
                    </a:lnR>
                  </a:tcPr>
                </a:tc>
              </a:tr>
              <a:tr h="779659">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Rom. 1:5</a:t>
                      </a:r>
                    </a:p>
                  </a:txBody>
                  <a:tcPr marL="50800" marR="50800" marT="50800" marB="50800" anchor="ctr" anchorCtr="0" horzOverflow="overflow">
                    <a:lnL w="1270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b="1" sz="3800">
                          <a:solidFill>
                            <a:srgbClr val="FFFFFF"/>
                          </a:solidFill>
                          <a:effectLst>
                            <a:outerShdw sx="100000" sy="100000" kx="0" ky="0" algn="b" rotWithShape="0" blurRad="25400" dist="25400" dir="5400000">
                              <a:srgbClr val="000000">
                                <a:alpha val="30000"/>
                              </a:srgbClr>
                            </a:outerShdw>
                          </a:effectLst>
                          <a:latin typeface="Calibri"/>
                          <a:ea typeface="Calibri"/>
                          <a:cs typeface="Calibri"/>
                          <a:sym typeface="Calibri"/>
                        </a:rPr>
                        <a:t>Subjects</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Acts 2:39</a:t>
                      </a:r>
                    </a:p>
                  </a:txBody>
                  <a:tcPr marL="50800" marR="50800" marT="50800" marB="50800" anchor="ctr" anchorCtr="0" horzOverflow="overflow">
                    <a:lnL w="6350">
                      <a:solidFill>
                        <a:srgbClr val="F0F0F0"/>
                      </a:solidFill>
                      <a:miter lim="400000"/>
                    </a:lnL>
                    <a:lnR w="12700">
                      <a:solidFill>
                        <a:srgbClr val="F0F0F0"/>
                      </a:solidFill>
                      <a:miter lim="400000"/>
                    </a:lnR>
                  </a:tcPr>
                </a:tc>
              </a:tr>
              <a:tr h="792179">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Rom. 1:5</a:t>
                      </a:r>
                    </a:p>
                  </a:txBody>
                  <a:tcPr marL="50800" marR="50800" marT="50800" marB="50800" anchor="ctr" anchorCtr="0" horzOverflow="overflow">
                    <a:lnL w="1270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b="1" sz="3800">
                          <a:solidFill>
                            <a:srgbClr val="FFFFFF"/>
                          </a:solidFill>
                          <a:effectLst>
                            <a:outerShdw sx="100000" sy="100000" kx="0" ky="0" algn="b" rotWithShape="0" blurRad="25400" dist="25400" dir="5400000">
                              <a:srgbClr val="000000">
                                <a:alpha val="30000"/>
                              </a:srgbClr>
                            </a:outerShdw>
                          </a:effectLst>
                          <a:latin typeface="Calibri"/>
                          <a:ea typeface="Calibri"/>
                          <a:cs typeface="Calibri"/>
                          <a:sym typeface="Calibri"/>
                        </a:rPr>
                        <a:t>Territory</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Acts 2:39</a:t>
                      </a:r>
                    </a:p>
                  </a:txBody>
                  <a:tcPr marL="50800" marR="50800" marT="50800" marB="50800" anchor="ctr" anchorCtr="0" horzOverflow="overflow">
                    <a:lnL w="6350">
                      <a:solidFill>
                        <a:srgbClr val="F0F0F0"/>
                      </a:solidFill>
                      <a:miter lim="400000"/>
                    </a:lnL>
                    <a:lnR w="12700">
                      <a:solidFill>
                        <a:srgbClr val="F0F0F0"/>
                      </a:solidFill>
                      <a:miter lim="400000"/>
                    </a:lnR>
                  </a:tcPr>
                </a:tc>
              </a:tr>
              <a:tr h="717797">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1 Cor. 12:13</a:t>
                      </a:r>
                    </a:p>
                  </a:txBody>
                  <a:tcPr marL="50800" marR="50800" marT="50800" marB="50800" anchor="ctr" anchorCtr="0" horzOverflow="overflow">
                    <a:lnL w="1270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b="1" sz="3800">
                          <a:solidFill>
                            <a:srgbClr val="FFFFFF"/>
                          </a:solidFill>
                          <a:effectLst>
                            <a:outerShdw sx="100000" sy="100000" kx="0" ky="0" algn="b" rotWithShape="0" blurRad="25400" dist="25400" dir="5400000">
                              <a:srgbClr val="000000">
                                <a:alpha val="30000"/>
                              </a:srgbClr>
                            </a:outerShdw>
                          </a:effectLst>
                          <a:latin typeface="Calibri"/>
                          <a:ea typeface="Calibri"/>
                          <a:cs typeface="Calibri"/>
                          <a:sym typeface="Calibri"/>
                        </a:rPr>
                        <a:t>Terms of Entrance</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Jno. 3:3, 5</a:t>
                      </a:r>
                    </a:p>
                  </a:txBody>
                  <a:tcPr marL="50800" marR="50800" marT="50800" marB="50800" anchor="ctr" anchorCtr="0" horzOverflow="overflow">
                    <a:lnL w="6350">
                      <a:solidFill>
                        <a:srgbClr val="F0F0F0"/>
                      </a:solidFill>
                      <a:miter lim="400000"/>
                    </a:lnL>
                    <a:lnR w="12700">
                      <a:solidFill>
                        <a:srgbClr val="F0F0F0"/>
                      </a:solidFill>
                      <a:miter lim="400000"/>
                    </a:lnR>
                  </a:tcPr>
                </a:tc>
              </a:tr>
              <a:tr h="730828">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Rom. 1:15</a:t>
                      </a:r>
                    </a:p>
                  </a:txBody>
                  <a:tcPr marL="50800" marR="50800" marT="50800" marB="50800" anchor="ctr" anchorCtr="0" horzOverflow="overflow">
                    <a:lnL w="1270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b="1" sz="3800">
                          <a:solidFill>
                            <a:srgbClr val="FFFFFF"/>
                          </a:solidFill>
                          <a:effectLst>
                            <a:outerShdw sx="100000" sy="100000" kx="0" ky="0" algn="b" rotWithShape="0" blurRad="25400" dist="25400" dir="5400000">
                              <a:srgbClr val="000000">
                                <a:alpha val="30000"/>
                              </a:srgbClr>
                            </a:outerShdw>
                          </a:effectLst>
                          <a:latin typeface="Calibri"/>
                          <a:ea typeface="Calibri"/>
                          <a:cs typeface="Calibri"/>
                          <a:sym typeface="Calibri"/>
                        </a:rPr>
                        <a:t>Law</a:t>
                      </a:r>
                    </a:p>
                  </a:txBody>
                  <a:tcPr marL="50800" marR="50800" marT="50800" marB="50800" anchor="ctr" anchorCtr="0" horzOverflow="overflow">
                    <a:lnL w="6350">
                      <a:solidFill>
                        <a:srgbClr val="F0F0F0"/>
                      </a:solidFill>
                      <a:miter lim="400000"/>
                    </a:lnL>
                    <a:lnR w="6350">
                      <a:solidFill>
                        <a:srgbClr val="F0F0F0"/>
                      </a:solidFill>
                      <a:miter lim="400000"/>
                    </a:lnR>
                  </a:tcPr>
                </a:tc>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Matt. 4:23</a:t>
                      </a:r>
                    </a:p>
                  </a:txBody>
                  <a:tcPr marL="50800" marR="50800" marT="50800" marB="50800" anchor="ctr" anchorCtr="0" horzOverflow="overflow">
                    <a:lnL w="6350">
                      <a:solidFill>
                        <a:srgbClr val="F0F0F0"/>
                      </a:solidFill>
                      <a:miter lim="400000"/>
                    </a:lnL>
                    <a:lnR w="12700">
                      <a:solidFill>
                        <a:srgbClr val="F0F0F0"/>
                      </a:solidFill>
                      <a:miter lim="400000"/>
                    </a:lnR>
                  </a:tcPr>
                </a:tc>
              </a:tr>
              <a:tr h="873505">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1 Cor. 11:23ff</a:t>
                      </a:r>
                    </a:p>
                  </a:txBody>
                  <a:tcPr marL="50800" marR="50800" marT="50800" marB="50800" anchor="ctr" anchorCtr="0" horzOverflow="overflow">
                    <a:lnL w="12700">
                      <a:solidFill>
                        <a:srgbClr val="F0F0F0"/>
                      </a:solidFill>
                      <a:miter lim="400000"/>
                    </a:lnL>
                    <a:lnR w="6350">
                      <a:solidFill>
                        <a:srgbClr val="F0F0F0"/>
                      </a:solidFill>
                      <a:miter lim="400000"/>
                    </a:lnR>
                    <a:lnB w="12700">
                      <a:solidFill>
                        <a:srgbClr val="F0F0F0"/>
                      </a:solidFill>
                      <a:miter lim="400000"/>
                    </a:lnB>
                  </a:tcPr>
                </a:tc>
                <a:tc>
                  <a:txBody>
                    <a:bodyPr/>
                    <a:lstStyle/>
                    <a:p>
                      <a:pPr defTabSz="914400">
                        <a:lnSpc>
                          <a:spcPct val="115000"/>
                        </a:lnSpc>
                        <a:defRPr>
                          <a:solidFill>
                            <a:srgbClr val="000000"/>
                          </a:solidFill>
                        </a:defRPr>
                      </a:pPr>
                      <a:r>
                        <a:rPr b="1" sz="3800">
                          <a:solidFill>
                            <a:srgbClr val="FFFFFF"/>
                          </a:solidFill>
                          <a:effectLst>
                            <a:outerShdw sx="100000" sy="100000" kx="0" ky="0" algn="b" rotWithShape="0" blurRad="25400" dist="25400" dir="5400000">
                              <a:srgbClr val="000000">
                                <a:alpha val="30000"/>
                              </a:srgbClr>
                            </a:outerShdw>
                          </a:effectLst>
                          <a:latin typeface="Calibri"/>
                          <a:ea typeface="Calibri"/>
                          <a:cs typeface="Calibri"/>
                          <a:sym typeface="Calibri"/>
                        </a:rPr>
                        <a:t>Memorial</a:t>
                      </a:r>
                    </a:p>
                  </a:txBody>
                  <a:tcPr marL="50800" marR="50800" marT="50800" marB="50800" anchor="ctr" anchorCtr="0" horzOverflow="overflow">
                    <a:lnL w="6350">
                      <a:solidFill>
                        <a:srgbClr val="F0F0F0"/>
                      </a:solidFill>
                      <a:miter lim="400000"/>
                    </a:lnL>
                    <a:lnR w="6350">
                      <a:solidFill>
                        <a:srgbClr val="F0F0F0"/>
                      </a:solidFill>
                      <a:miter lim="400000"/>
                    </a:lnR>
                    <a:lnB w="12700">
                      <a:solidFill>
                        <a:srgbClr val="F0F0F0"/>
                      </a:solidFill>
                      <a:miter lim="400000"/>
                    </a:lnB>
                  </a:tcPr>
                </a:tc>
                <a:tc>
                  <a:txBody>
                    <a:bodyPr/>
                    <a:lstStyle/>
                    <a:p>
                      <a:pPr defTabSz="914400">
                        <a:lnSpc>
                          <a:spcPct val="115000"/>
                        </a:lnSpc>
                        <a:defRPr>
                          <a:solidFill>
                            <a:srgbClr val="000000"/>
                          </a:solidFill>
                        </a:defRPr>
                      </a:pPr>
                      <a:r>
                        <a:rPr sz="3400">
                          <a:solidFill>
                            <a:srgbClr val="FFFFFF"/>
                          </a:solidFill>
                          <a:effectLst>
                            <a:outerShdw sx="100000" sy="100000" kx="0" ky="0" algn="b" rotWithShape="0" blurRad="25400" dist="25400" dir="5400000">
                              <a:srgbClr val="000000">
                                <a:alpha val="30000"/>
                              </a:srgbClr>
                            </a:outerShdw>
                          </a:effectLst>
                        </a:rPr>
                        <a:t>Lk. 22:29-30</a:t>
                      </a:r>
                    </a:p>
                  </a:txBody>
                  <a:tcPr marL="50800" marR="50800" marT="50800" marB="50800" anchor="ctr" anchorCtr="0" horzOverflow="overflow">
                    <a:lnL w="6350">
                      <a:solidFill>
                        <a:srgbClr val="F0F0F0"/>
                      </a:solidFill>
                      <a:miter lim="400000"/>
                    </a:lnL>
                    <a:lnR w="12700">
                      <a:solidFill>
                        <a:srgbClr val="F0F0F0"/>
                      </a:solidFill>
                      <a:miter lim="400000"/>
                    </a:lnR>
                    <a:lnB w="12700">
                      <a:solidFill>
                        <a:srgbClr val="F0F0F0"/>
                      </a:solidFill>
                      <a:miter lim="400000"/>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7"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438"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439"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pic>
        <p:nvPicPr>
          <p:cNvPr id="440" name="Image" descr="Image"/>
          <p:cNvPicPr>
            <a:picLocks noChangeAspect="1"/>
          </p:cNvPicPr>
          <p:nvPr/>
        </p:nvPicPr>
        <p:blipFill>
          <a:blip r:embed="rId3">
            <a:extLst/>
          </a:blip>
          <a:stretch>
            <a:fillRect/>
          </a:stretch>
        </p:blipFill>
        <p:spPr>
          <a:xfrm>
            <a:off x="0" y="1456891"/>
            <a:ext cx="13004801" cy="8398934"/>
          </a:xfrm>
          <a:prstGeom prst="rect">
            <a:avLst/>
          </a:prstGeom>
          <a:ln w="12700">
            <a:miter lim="400000"/>
          </a:ln>
        </p:spPr>
      </p:pic>
      <p:sp>
        <p:nvSpPr>
          <p:cNvPr id="441" name="Luke. 1:32-33 ;…"/>
          <p:cNvSpPr/>
          <p:nvPr/>
        </p:nvSpPr>
        <p:spPr>
          <a:xfrm>
            <a:off x="157647" y="2535591"/>
            <a:ext cx="3962664" cy="2614889"/>
          </a:xfrm>
          <a:prstGeom prst="roundRect">
            <a:avLst>
              <a:gd name="adj" fmla="val 7285"/>
            </a:avLst>
          </a:prstGeom>
          <a:gradFill>
            <a:gsLst>
              <a:gs pos="0">
                <a:schemeClr val="accent6"/>
              </a:gs>
              <a:gs pos="100000">
                <a:schemeClr val="accent6">
                  <a:hueOff val="-119600"/>
                  <a:satOff val="-3645"/>
                  <a:lumOff val="-22201"/>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38100" dist="12700" dir="5400000">
                    <a:srgbClr val="000000">
                      <a:alpha val="80000"/>
                    </a:srgbClr>
                  </a:outerShdw>
                </a:effectLst>
              </a:defRPr>
            </a:pPr>
            <a:r>
              <a:t>Luke. 1:32-33 ; </a:t>
            </a:r>
          </a:p>
          <a:p>
            <a:pPr>
              <a:defRPr sz="3200">
                <a:solidFill>
                  <a:srgbClr val="FFFFFF"/>
                </a:solidFill>
                <a:effectLst>
                  <a:outerShdw sx="100000" sy="100000" kx="0" ky="0" algn="b" rotWithShape="0" blurRad="38100" dist="12700" dir="5400000">
                    <a:srgbClr val="000000">
                      <a:alpha val="80000"/>
                    </a:srgbClr>
                  </a:outerShdw>
                </a:effectLst>
              </a:defRPr>
            </a:pPr>
            <a:r>
              <a:t>Eph. 1:18-23 ; </a:t>
            </a:r>
          </a:p>
          <a:p>
            <a:pPr>
              <a:defRPr sz="3200">
                <a:solidFill>
                  <a:srgbClr val="FFFFFF"/>
                </a:solidFill>
                <a:effectLst>
                  <a:outerShdw sx="100000" sy="100000" kx="0" ky="0" algn="b" rotWithShape="0" blurRad="38100" dist="12700" dir="5400000">
                    <a:srgbClr val="000000">
                      <a:alpha val="80000"/>
                    </a:srgbClr>
                  </a:outerShdw>
                </a:effectLst>
              </a:defRPr>
            </a:pPr>
            <a:r>
              <a:t>Matt. 28:18 ; </a:t>
            </a:r>
          </a:p>
          <a:p>
            <a:pPr>
              <a:defRPr sz="3200">
                <a:solidFill>
                  <a:srgbClr val="FFFFFF"/>
                </a:solidFill>
                <a:effectLst>
                  <a:outerShdw sx="100000" sy="100000" kx="0" ky="0" algn="b" rotWithShape="0" blurRad="38100" dist="12700" dir="5400000">
                    <a:srgbClr val="000000">
                      <a:alpha val="80000"/>
                    </a:srgbClr>
                  </a:outerShdw>
                </a:effectLst>
              </a:defRPr>
            </a:pPr>
            <a:r>
              <a:t>I Tim. 6:15 ; </a:t>
            </a:r>
          </a:p>
          <a:p>
            <a:pPr>
              <a:defRPr sz="3200">
                <a:solidFill>
                  <a:srgbClr val="FFFFFF"/>
                </a:solidFill>
                <a:effectLst>
                  <a:outerShdw sx="100000" sy="100000" kx="0" ky="0" algn="b" rotWithShape="0" blurRad="38100" dist="12700" dir="5400000">
                    <a:srgbClr val="000000">
                      <a:alpha val="80000"/>
                    </a:srgbClr>
                  </a:outerShdw>
                </a:effectLst>
              </a:defRPr>
            </a:pPr>
            <a:r>
              <a:t>I Peter 3:22</a:t>
            </a:r>
          </a:p>
        </p:txBody>
      </p:sp>
      <p:sp>
        <p:nvSpPr>
          <p:cNvPr id="442" name="John 12:48 ; 17:8;…"/>
          <p:cNvSpPr/>
          <p:nvPr/>
        </p:nvSpPr>
        <p:spPr>
          <a:xfrm>
            <a:off x="8869428" y="2535591"/>
            <a:ext cx="3962663" cy="2614889"/>
          </a:xfrm>
          <a:prstGeom prst="roundRect">
            <a:avLst>
              <a:gd name="adj" fmla="val 7285"/>
            </a:avLst>
          </a:prstGeom>
          <a:solidFill>
            <a:schemeClr val="accent2">
              <a:hueOff val="219888"/>
              <a:satOff val="54520"/>
              <a:lumOff val="-27850"/>
            </a:schemeClr>
          </a:soli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38100" dist="12700" dir="5400000">
                    <a:srgbClr val="000000">
                      <a:alpha val="80000"/>
                    </a:srgbClr>
                  </a:outerShdw>
                </a:effectLst>
              </a:defRPr>
            </a:pPr>
            <a:r>
              <a:t>John 12:48 ; 17:8; </a:t>
            </a:r>
          </a:p>
          <a:p>
            <a:pPr>
              <a:defRPr sz="3200">
                <a:solidFill>
                  <a:srgbClr val="FFFFFF"/>
                </a:solidFill>
                <a:effectLst>
                  <a:outerShdw sx="100000" sy="100000" kx="0" ky="0" algn="b" rotWithShape="0" blurRad="38100" dist="12700" dir="5400000">
                    <a:srgbClr val="000000">
                      <a:alpha val="80000"/>
                    </a:srgbClr>
                  </a:outerShdw>
                </a:effectLst>
              </a:defRPr>
            </a:pPr>
            <a:r>
              <a:t>Mat. 28:18,19</a:t>
            </a:r>
          </a:p>
          <a:p>
            <a:pPr>
              <a:defRPr sz="3200">
                <a:solidFill>
                  <a:srgbClr val="FFFFFF"/>
                </a:solidFill>
                <a:effectLst>
                  <a:outerShdw sx="100000" sy="100000" kx="0" ky="0" algn="b" rotWithShape="0" blurRad="38100" dist="12700" dir="5400000">
                    <a:srgbClr val="000000">
                      <a:alpha val="80000"/>
                    </a:srgbClr>
                  </a:outerShdw>
                </a:effectLst>
              </a:defRPr>
            </a:pPr>
            <a:r>
              <a:t>I Cor. 9:21 ; </a:t>
            </a:r>
          </a:p>
          <a:p>
            <a:pPr>
              <a:defRPr sz="3200">
                <a:solidFill>
                  <a:srgbClr val="FFFFFF"/>
                </a:solidFill>
                <a:effectLst>
                  <a:outerShdw sx="100000" sy="100000" kx="0" ky="0" algn="b" rotWithShape="0" blurRad="38100" dist="12700" dir="5400000">
                    <a:srgbClr val="000000">
                      <a:alpha val="80000"/>
                    </a:srgbClr>
                  </a:outerShdw>
                </a:effectLst>
              </a:defRPr>
            </a:pPr>
            <a:r>
              <a:t>I John 4:6; </a:t>
            </a:r>
          </a:p>
          <a:p>
            <a:pPr>
              <a:defRPr sz="3200">
                <a:solidFill>
                  <a:srgbClr val="FFFFFF"/>
                </a:solidFill>
                <a:effectLst>
                  <a:outerShdw sx="100000" sy="100000" kx="0" ky="0" algn="b" rotWithShape="0" blurRad="38100" dist="12700" dir="5400000">
                    <a:srgbClr val="000000">
                      <a:alpha val="80000"/>
                    </a:srgbClr>
                  </a:outerShdw>
                </a:effectLst>
              </a:defRPr>
            </a:pPr>
            <a:r>
              <a:t>James 1:25</a:t>
            </a:r>
          </a:p>
        </p:txBody>
      </p:sp>
      <p:sp>
        <p:nvSpPr>
          <p:cNvPr id="443" name="Matthew 28:29-20…"/>
          <p:cNvSpPr/>
          <p:nvPr/>
        </p:nvSpPr>
        <p:spPr>
          <a:xfrm>
            <a:off x="8869428" y="5833183"/>
            <a:ext cx="3962663" cy="1921112"/>
          </a:xfrm>
          <a:prstGeom prst="roundRect">
            <a:avLst>
              <a:gd name="adj" fmla="val 9916"/>
            </a:avLst>
          </a:prstGeom>
          <a:gradFill>
            <a:gsLst>
              <a:gs pos="0">
                <a:schemeClr val="accent4"/>
              </a:gs>
              <a:gs pos="100000">
                <a:schemeClr val="accent4">
                  <a:hueOff val="-903206"/>
                  <a:satOff val="-17119"/>
                  <a:lumOff val="-2084"/>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38100" dist="12700" dir="5400000">
                    <a:srgbClr val="000000">
                      <a:alpha val="80000"/>
                    </a:srgbClr>
                  </a:outerShdw>
                </a:effectLst>
              </a:defRPr>
            </a:pPr>
            <a:r>
              <a:t>Matthew 28:29-20</a:t>
            </a:r>
          </a:p>
          <a:p>
            <a:pPr>
              <a:defRPr sz="3200">
                <a:solidFill>
                  <a:srgbClr val="FFFFFF"/>
                </a:solidFill>
                <a:effectLst>
                  <a:outerShdw sx="100000" sy="100000" kx="0" ky="0" algn="b" rotWithShape="0" blurRad="38100" dist="12700" dir="5400000">
                    <a:srgbClr val="000000">
                      <a:alpha val="80000"/>
                    </a:srgbClr>
                  </a:outerShdw>
                </a:effectLst>
              </a:defRPr>
            </a:pPr>
            <a:r>
              <a:t>Mark 16:15,16</a:t>
            </a:r>
          </a:p>
          <a:p>
            <a:pPr>
              <a:defRPr sz="3200">
                <a:solidFill>
                  <a:srgbClr val="FFFFFF"/>
                </a:solidFill>
                <a:effectLst>
                  <a:outerShdw sx="100000" sy="100000" kx="0" ky="0" algn="b" rotWithShape="0" blurRad="38100" dist="12700" dir="5400000">
                    <a:srgbClr val="000000">
                      <a:alpha val="80000"/>
                    </a:srgbClr>
                  </a:outerShdw>
                </a:effectLst>
              </a:defRPr>
            </a:pPr>
            <a:r>
              <a:t>Acts 10:34</a:t>
            </a:r>
          </a:p>
        </p:txBody>
      </p:sp>
      <p:sp>
        <p:nvSpPr>
          <p:cNvPr id="444" name="Acts 2:36-47…"/>
          <p:cNvSpPr/>
          <p:nvPr/>
        </p:nvSpPr>
        <p:spPr>
          <a:xfrm>
            <a:off x="157647" y="5833183"/>
            <a:ext cx="3962664" cy="1921112"/>
          </a:xfrm>
          <a:prstGeom prst="roundRect">
            <a:avLst>
              <a:gd name="adj" fmla="val 9916"/>
            </a:avLst>
          </a:prstGeom>
          <a:gradFill>
            <a:gsLst>
              <a:gs pos="0">
                <a:schemeClr val="accent1"/>
              </a:gs>
              <a:gs pos="100000">
                <a:schemeClr val="accent1">
                  <a:hueOff val="-139642"/>
                  <a:satOff val="-16462"/>
                  <a:lumOff val="-20969"/>
                </a:schemeClr>
              </a:gs>
            </a:gsLst>
            <a:lin ang="5400000"/>
          </a:gradFill>
          <a:ln w="12700">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3200">
                <a:solidFill>
                  <a:srgbClr val="FFFFFF"/>
                </a:solidFill>
                <a:effectLst>
                  <a:outerShdw sx="100000" sy="100000" kx="0" ky="0" algn="b" rotWithShape="0" blurRad="38100" dist="12700" dir="5400000">
                    <a:srgbClr val="000000">
                      <a:alpha val="80000"/>
                    </a:srgbClr>
                  </a:outerShdw>
                </a:effectLst>
              </a:defRPr>
            </a:pPr>
            <a:r>
              <a:t>Acts 2:36-47</a:t>
            </a:r>
          </a:p>
          <a:p>
            <a:pPr>
              <a:defRPr sz="3200">
                <a:solidFill>
                  <a:srgbClr val="FFFFFF"/>
                </a:solidFill>
                <a:effectLst>
                  <a:outerShdw sx="100000" sy="100000" kx="0" ky="0" algn="b" rotWithShape="0" blurRad="38100" dist="12700" dir="5400000">
                    <a:srgbClr val="000000">
                      <a:alpha val="80000"/>
                    </a:srgbClr>
                  </a:outerShdw>
                </a:effectLst>
              </a:defRPr>
            </a:pPr>
            <a:r>
              <a:t>Col. 1:13-18</a:t>
            </a:r>
          </a:p>
          <a:p>
            <a:pPr>
              <a:defRPr sz="3200">
                <a:solidFill>
                  <a:srgbClr val="FFFFFF"/>
                </a:solidFill>
                <a:effectLst>
                  <a:outerShdw sx="100000" sy="100000" kx="0" ky="0" algn="b" rotWithShape="0" blurRad="38100" dist="12700" dir="5400000">
                    <a:srgbClr val="000000">
                      <a:alpha val="80000"/>
                    </a:srgbClr>
                  </a:outerShdw>
                </a:effectLst>
              </a:defRPr>
            </a:pPr>
            <a:r>
              <a:t>Rev. 1:9; 5:10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1"/>
                                        </p:tgtEl>
                                        <p:attrNameLst>
                                          <p:attrName>style.visibility</p:attrName>
                                        </p:attrNameLst>
                                      </p:cBhvr>
                                      <p:to>
                                        <p:strVal val="visible"/>
                                      </p:to>
                                    </p:set>
                                    <p:animEffect filter="fade" transition="in">
                                      <p:cBhvr>
                                        <p:cTn id="7" dur="1500"/>
                                        <p:tgtEl>
                                          <p:spTgt spid="44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42"/>
                                        </p:tgtEl>
                                        <p:attrNameLst>
                                          <p:attrName>style.visibility</p:attrName>
                                        </p:attrNameLst>
                                      </p:cBhvr>
                                      <p:to>
                                        <p:strVal val="visible"/>
                                      </p:to>
                                    </p:set>
                                    <p:animEffect filter="fade" transition="in">
                                      <p:cBhvr>
                                        <p:cTn id="12" dur="1500"/>
                                        <p:tgtEl>
                                          <p:spTgt spid="44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443"/>
                                        </p:tgtEl>
                                        <p:attrNameLst>
                                          <p:attrName>style.visibility</p:attrName>
                                        </p:attrNameLst>
                                      </p:cBhvr>
                                      <p:to>
                                        <p:strVal val="visible"/>
                                      </p:to>
                                    </p:set>
                                    <p:animEffect filter="fade" transition="in">
                                      <p:cBhvr>
                                        <p:cTn id="17" dur="1500"/>
                                        <p:tgtEl>
                                          <p:spTgt spid="443"/>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444"/>
                                        </p:tgtEl>
                                        <p:attrNameLst>
                                          <p:attrName>style.visibility</p:attrName>
                                        </p:attrNameLst>
                                      </p:cBhvr>
                                      <p:to>
                                        <p:strVal val="visible"/>
                                      </p:to>
                                    </p:set>
                                    <p:animEffect filter="fade" transition="in">
                                      <p:cBhvr>
                                        <p:cTn id="22" dur="1500"/>
                                        <p:tgtEl>
                                          <p:spTgt spid="4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2" grpId="2"/>
      <p:bldP build="whole" bldLvl="1" animBg="1" rev="0" advAuto="0" spid="443" grpId="3"/>
      <p:bldP build="whole" bldLvl="1" animBg="1" rev="0" advAuto="0" spid="444" grpId="4"/>
      <p:bldP build="whole" bldLvl="1" animBg="1" rev="0" advAuto="0" spid="441"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6" name="Image" descr="Image"/>
          <p:cNvPicPr>
            <a:picLocks noChangeAspect="1"/>
          </p:cNvPicPr>
          <p:nvPr>
            <p:ph type="pic" idx="13"/>
          </p:nvPr>
        </p:nvPicPr>
        <p:blipFill>
          <a:blip r:embed="rId2">
            <a:extLst/>
          </a:blip>
          <a:srcRect l="12500" t="0" r="12500" b="0"/>
          <a:stretch>
            <a:fillRect/>
          </a:stretch>
        </p:blipFill>
        <p:spPr>
          <a:prstGeom prst="rect">
            <a:avLst/>
          </a:prstGeom>
        </p:spPr>
      </p:pic>
      <p:pic>
        <p:nvPicPr>
          <p:cNvPr id="447" name="Picture 28" descr="Picture 28"/>
          <p:cNvPicPr>
            <a:picLocks noChangeAspect="1"/>
          </p:cNvPicPr>
          <p:nvPr/>
        </p:nvPicPr>
        <p:blipFill>
          <a:blip r:embed="rId3">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448"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449"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450" name="The kingdom was prophesied for thousands of years — Gen. 49:10; 2 Sam. 7:12-16; Dan. 2:44; 7:13-14; Isa. 9:7; Ezek. 21:25-27; Zech. 9:9…"/>
          <p:cNvSpPr txBox="1"/>
          <p:nvPr/>
        </p:nvSpPr>
        <p:spPr>
          <a:xfrm>
            <a:off x="3638417" y="1674615"/>
            <a:ext cx="9080662" cy="7899401"/>
          </a:xfrm>
          <a:prstGeom prst="rect">
            <a:avLst/>
          </a:prstGeom>
          <a:solidFill>
            <a:srgbClr val="C9C9C9">
              <a:alpha val="5832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4"/>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 kingdom was prophesied for thousands of years — Gen. 49:10; 2 Sam. 7:12-16; Dan. 2:44; 7:13-14; Isa. 9:7; Ezek. 21:25-27; Zech. 9:9</a:t>
            </a:r>
          </a:p>
          <a:p>
            <a:pPr marL="520700" indent="-520700" algn="l">
              <a:lnSpc>
                <a:spcPct val="120000"/>
              </a:lnSpc>
              <a:spcBef>
                <a:spcPts val="1400"/>
              </a:spcBef>
              <a:buSzPct val="50000"/>
              <a:buBlip>
                <a:blip r:embed="rId4"/>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 kingdom was established on Pentecost in Acts 2</a:t>
            </a:r>
          </a:p>
          <a:p>
            <a:pPr marL="520700" indent="-520700" algn="l">
              <a:lnSpc>
                <a:spcPct val="120000"/>
              </a:lnSpc>
              <a:spcBef>
                <a:spcPts val="1400"/>
              </a:spcBef>
              <a:buSzPct val="50000"/>
              <a:buBlip>
                <a:blip r:embed="rId4"/>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There is one kingdom in existence today w/ one King — Acts 2:36; 1 Pet. 3:22; Rev. 19:16</a:t>
            </a:r>
          </a:p>
          <a:p>
            <a:pPr marL="520700" indent="-520700" algn="l">
              <a:lnSpc>
                <a:spcPct val="120000"/>
              </a:lnSpc>
              <a:spcBef>
                <a:spcPts val="1400"/>
              </a:spcBef>
              <a:buSzPct val="50000"/>
              <a:buBlip>
                <a:blip r:embed="rId4"/>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The kingdom will be delivered to the Father in the end — 1 Cor. 15:24-26;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0">
                                            <p:bg/>
                                          </p:spTgt>
                                        </p:tgtEl>
                                        <p:attrNameLst>
                                          <p:attrName>style.visibility</p:attrName>
                                        </p:attrNameLst>
                                      </p:cBhvr>
                                      <p:to>
                                        <p:strVal val="visible"/>
                                      </p:to>
                                    </p:set>
                                    <p:animEffect filter="wipe(left)" transition="in">
                                      <p:cBhvr>
                                        <p:cTn id="7" dur="500"/>
                                        <p:tgtEl>
                                          <p:spTgt spid="45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0">
                                            <p:txEl>
                                              <p:pRg st="0" end="0"/>
                                            </p:txEl>
                                          </p:spTgt>
                                        </p:tgtEl>
                                        <p:attrNameLst>
                                          <p:attrName>style.visibility</p:attrName>
                                        </p:attrNameLst>
                                      </p:cBhvr>
                                      <p:to>
                                        <p:strVal val="visible"/>
                                      </p:to>
                                    </p:set>
                                    <p:animEffect filter="wipe(left)" transition="in">
                                      <p:cBhvr>
                                        <p:cTn id="10" dur="500"/>
                                        <p:tgtEl>
                                          <p:spTgt spid="45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0">
                                            <p:txEl>
                                              <p:pRg st="1" end="1"/>
                                            </p:txEl>
                                          </p:spTgt>
                                        </p:tgtEl>
                                        <p:attrNameLst>
                                          <p:attrName>style.visibility</p:attrName>
                                        </p:attrNameLst>
                                      </p:cBhvr>
                                      <p:to>
                                        <p:strVal val="visible"/>
                                      </p:to>
                                    </p:set>
                                    <p:animEffect filter="wipe(left)" transition="in">
                                      <p:cBhvr>
                                        <p:cTn id="15" dur="500"/>
                                        <p:tgtEl>
                                          <p:spTgt spid="45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0">
                                            <p:txEl>
                                              <p:pRg st="2" end="2"/>
                                            </p:txEl>
                                          </p:spTgt>
                                        </p:tgtEl>
                                        <p:attrNameLst>
                                          <p:attrName>style.visibility</p:attrName>
                                        </p:attrNameLst>
                                      </p:cBhvr>
                                      <p:to>
                                        <p:strVal val="visible"/>
                                      </p:to>
                                    </p:set>
                                    <p:animEffect filter="wipe(left)" transition="in">
                                      <p:cBhvr>
                                        <p:cTn id="20" dur="500"/>
                                        <p:tgtEl>
                                          <p:spTgt spid="45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50">
                                            <p:txEl>
                                              <p:pRg st="3" end="3"/>
                                            </p:txEl>
                                          </p:spTgt>
                                        </p:tgtEl>
                                        <p:attrNameLst>
                                          <p:attrName>style.visibility</p:attrName>
                                        </p:attrNameLst>
                                      </p:cBhvr>
                                      <p:to>
                                        <p:strVal val="visible"/>
                                      </p:to>
                                    </p:set>
                                    <p:animEffect filter="wipe(left)" transition="in">
                                      <p:cBhvr>
                                        <p:cTn id="25" dur="500"/>
                                        <p:tgtEl>
                                          <p:spTgt spid="45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0"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2" name="Image" descr="Image"/>
          <p:cNvPicPr>
            <a:picLocks noChangeAspect="1"/>
          </p:cNvPicPr>
          <p:nvPr>
            <p:ph type="pic" idx="13"/>
          </p:nvPr>
        </p:nvPicPr>
        <p:blipFill>
          <a:blip r:embed="rId2">
            <a:extLst/>
          </a:blip>
          <a:srcRect l="12500" t="0" r="12500" b="0"/>
          <a:stretch>
            <a:fillRect/>
          </a:stretch>
        </p:blipFill>
        <p:spPr>
          <a:prstGeom prst="rect">
            <a:avLst/>
          </a:prstGeom>
        </p:spPr>
      </p:pic>
      <p:pic>
        <p:nvPicPr>
          <p:cNvPr id="453" name="Picture 28" descr="Picture 28"/>
          <p:cNvPicPr>
            <a:picLocks noChangeAspect="1"/>
          </p:cNvPicPr>
          <p:nvPr/>
        </p:nvPicPr>
        <p:blipFill>
          <a:blip r:embed="rId3">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454"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455"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456" name="“Most assuredly, I say to you, unless one is born again, he cannot see the kingdom of God…Most assuredly, I say to you, unless one is born of water and the Spirit, he cannot ENTER the kingdom of God” (John 3:3-5).…"/>
          <p:cNvSpPr txBox="1"/>
          <p:nvPr/>
        </p:nvSpPr>
        <p:spPr>
          <a:xfrm>
            <a:off x="1795815" y="2722522"/>
            <a:ext cx="10963568" cy="6807201"/>
          </a:xfrm>
          <a:prstGeom prst="rect">
            <a:avLst/>
          </a:prstGeom>
          <a:solidFill>
            <a:srgbClr val="C9C9C9">
              <a:alpha val="5832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20700" indent="-520700" algn="l">
              <a:lnSpc>
                <a:spcPct val="120000"/>
              </a:lnSpc>
              <a:spcBef>
                <a:spcPts val="1400"/>
              </a:spcBef>
              <a:buSzPct val="50000"/>
              <a:buBlip>
                <a:blip r:embed="rId4"/>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“Most assuredly, I say to you, unless one is born again, he cannot see the kingdom of God…Most assuredly, I say to you, unless one is born of water and the Spirit, he cannot ENTER the kingdom of God” (John 3:3-5).</a:t>
            </a:r>
          </a:p>
          <a:p>
            <a:pPr lvl="1" marL="1041400" indent="-520700" algn="l">
              <a:lnSpc>
                <a:spcPct val="120000"/>
              </a:lnSpc>
              <a:spcBef>
                <a:spcPts val="1400"/>
              </a:spcBef>
              <a:buSzPct val="50000"/>
              <a:buBlip>
                <a:blip r:embed="rId5"/>
              </a:buBlip>
              <a:defRPr sz="33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t>To be born of the Spirit means to be born of the teachings of the Spirit...I Cor. 12:13 ; James 1:18 ; I Peter 1:2 ; I Cor. 4:15.</a:t>
            </a:r>
          </a:p>
          <a:p>
            <a:pPr lvl="1" marL="1041400" indent="-520700" algn="l">
              <a:lnSpc>
                <a:spcPct val="120000"/>
              </a:lnSpc>
              <a:spcBef>
                <a:spcPts val="1400"/>
              </a:spcBef>
              <a:buSzPct val="50000"/>
              <a:buBlip>
                <a:blip r:embed="rId5"/>
              </a:buBlip>
              <a:defRPr sz="36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pPr>
            <a:r>
              <a:rPr sz="3300"/>
              <a:t>To be born of the water is to be buried in baptism ... Rom. 6:4 ; Gal. </a:t>
            </a:r>
            <a:r>
              <a:t>3:26-27 ,29.</a:t>
            </a:r>
          </a:p>
        </p:txBody>
      </p:sp>
      <p:sp>
        <p:nvSpPr>
          <p:cNvPr id="457" name="Rounded Rectangle"/>
          <p:cNvSpPr/>
          <p:nvPr/>
        </p:nvSpPr>
        <p:spPr>
          <a:xfrm>
            <a:off x="66773" y="1729201"/>
            <a:ext cx="12871254" cy="928245"/>
          </a:xfrm>
          <a:prstGeom prst="roundRect">
            <a:avLst>
              <a:gd name="adj" fmla="val 20523"/>
            </a:avLst>
          </a:prstGeom>
          <a:solidFill>
            <a:srgbClr val="C9C9C9"/>
          </a:solidFill>
          <a:ln w="12700">
            <a:miter lim="400000"/>
          </a:ln>
          <a:effectLst>
            <a:outerShdw sx="100000" sy="100000" kx="0" ky="0" algn="b" rotWithShape="0" blurRad="50800" dist="25400" dir="5400000">
              <a:srgbClr val="000000">
                <a:alpha val="50000"/>
              </a:srgbClr>
            </a:outerShdw>
          </a:effectLst>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defRPr>
            </a:pPr>
          </a:p>
        </p:txBody>
      </p:sp>
      <p:sp>
        <p:nvSpPr>
          <p:cNvPr id="458" name="ARE YOU IN THE KINGDOM"/>
          <p:cNvSpPr txBox="1"/>
          <p:nvPr/>
        </p:nvSpPr>
        <p:spPr>
          <a:xfrm>
            <a:off x="285721" y="1672279"/>
            <a:ext cx="12433358" cy="95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700">
                <a:solidFill>
                  <a:schemeClr val="accent5">
                    <a:hueOff val="-102501"/>
                    <a:satOff val="3222"/>
                    <a:lumOff val="-19045"/>
                  </a:schemeClr>
                </a:solidFill>
                <a:latin typeface="Thames Nude Roman"/>
                <a:ea typeface="Thames Nude Roman"/>
                <a:cs typeface="Thames Nude Roman"/>
                <a:sym typeface="Thames Nude Roman"/>
              </a:defRPr>
            </a:lvl1pPr>
          </a:lstStyle>
          <a:p>
            <a:pPr/>
            <a:r>
              <a:t>ARE YOU IN THE KINGDOM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6">
                                            <p:bg/>
                                          </p:spTgt>
                                        </p:tgtEl>
                                        <p:attrNameLst>
                                          <p:attrName>style.visibility</p:attrName>
                                        </p:attrNameLst>
                                      </p:cBhvr>
                                      <p:to>
                                        <p:strVal val="visible"/>
                                      </p:to>
                                    </p:set>
                                    <p:animEffect filter="wipe(left)" transition="in">
                                      <p:cBhvr>
                                        <p:cTn id="7" dur="500"/>
                                        <p:tgtEl>
                                          <p:spTgt spid="45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6">
                                            <p:txEl>
                                              <p:pRg st="0" end="0"/>
                                            </p:txEl>
                                          </p:spTgt>
                                        </p:tgtEl>
                                        <p:attrNameLst>
                                          <p:attrName>style.visibility</p:attrName>
                                        </p:attrNameLst>
                                      </p:cBhvr>
                                      <p:to>
                                        <p:strVal val="visible"/>
                                      </p:to>
                                    </p:set>
                                    <p:animEffect filter="wipe(left)" transition="in">
                                      <p:cBhvr>
                                        <p:cTn id="10" dur="500"/>
                                        <p:tgtEl>
                                          <p:spTgt spid="4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6">
                                            <p:txEl>
                                              <p:pRg st="1" end="1"/>
                                            </p:txEl>
                                          </p:spTgt>
                                        </p:tgtEl>
                                        <p:attrNameLst>
                                          <p:attrName>style.visibility</p:attrName>
                                        </p:attrNameLst>
                                      </p:cBhvr>
                                      <p:to>
                                        <p:strVal val="visible"/>
                                      </p:to>
                                    </p:set>
                                    <p:animEffect filter="wipe(left)" transition="in">
                                      <p:cBhvr>
                                        <p:cTn id="15" dur="500"/>
                                        <p:tgtEl>
                                          <p:spTgt spid="4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6">
                                            <p:txEl>
                                              <p:pRg st="2" end="2"/>
                                            </p:txEl>
                                          </p:spTgt>
                                        </p:tgtEl>
                                        <p:attrNameLst>
                                          <p:attrName>style.visibility</p:attrName>
                                        </p:attrNameLst>
                                      </p:cBhvr>
                                      <p:to>
                                        <p:strVal val="visible"/>
                                      </p:to>
                                    </p:set>
                                    <p:animEffect filter="wipe(left)" transition="in">
                                      <p:cBhvr>
                                        <p:cTn id="20" dur="500"/>
                                        <p:tgtEl>
                                          <p:spTgt spid="45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6"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195"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196"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197" name="Daniel 2:31–45 (NKJV)…"/>
          <p:cNvSpPr txBox="1"/>
          <p:nvPr/>
        </p:nvSpPr>
        <p:spPr>
          <a:xfrm>
            <a:off x="355786" y="1579922"/>
            <a:ext cx="12293228" cy="75057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defRPr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35</a:t>
            </a:r>
            <a:r>
              <a:t> Then the iron, the clay, the bronze, the silver, and the gold were crushed together, and became like chaff from the summer threshing floors; the wind carried them away so that no trace of them was found. And the stone that struck the image became a great mountain and filled the whole earth. </a:t>
            </a:r>
            <a:r>
              <a:rPr baseline="31999"/>
              <a:t>36</a:t>
            </a:r>
            <a:r>
              <a:t> “This </a:t>
            </a:r>
            <a:r>
              <a:rPr i="1"/>
              <a:t>is</a:t>
            </a:r>
            <a:r>
              <a:t> the dream. Now we will tell the interpretation of it before the king. </a:t>
            </a:r>
            <a:r>
              <a:rPr baseline="31999"/>
              <a:t>37</a:t>
            </a:r>
            <a:r>
              <a:t> You, O king, </a:t>
            </a:r>
            <a:r>
              <a:rPr i="1"/>
              <a:t>are</a:t>
            </a:r>
            <a:r>
              <a:t> a king of kings. For the God of heaven has given you a kingdom, power, strength, and glory;</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0" name="Image" descr="Image"/>
          <p:cNvPicPr>
            <a:picLocks noChangeAspect="1"/>
          </p:cNvPicPr>
          <p:nvPr>
            <p:ph type="pic" idx="13"/>
          </p:nvPr>
        </p:nvPicPr>
        <p:blipFill>
          <a:blip r:embed="rId2">
            <a:extLst/>
          </a:blip>
          <a:srcRect l="12500" t="0" r="12500" b="0"/>
          <a:stretch>
            <a:fillRect/>
          </a:stretch>
        </p:blipFill>
        <p:spPr>
          <a:prstGeom prst="rect">
            <a:avLst/>
          </a:prstGeom>
        </p:spPr>
      </p:pic>
      <p:pic>
        <p:nvPicPr>
          <p:cNvPr id="461" name="Picture 28" descr="Picture 28"/>
          <p:cNvPicPr>
            <a:picLocks noChangeAspect="1"/>
          </p:cNvPicPr>
          <p:nvPr/>
        </p:nvPicPr>
        <p:blipFill>
          <a:blip r:embed="rId3">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462"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463"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464" name="“Not everyone who says to Me, ‘Lord, Lord,’ shall ENTER the kingdom of heaven, but he who does the will of My Father in heaven” (Matt. 7:21)."/>
          <p:cNvSpPr txBox="1"/>
          <p:nvPr/>
        </p:nvSpPr>
        <p:spPr>
          <a:xfrm>
            <a:off x="3504069" y="2144830"/>
            <a:ext cx="9080663" cy="4152901"/>
          </a:xfrm>
          <a:prstGeom prst="rect">
            <a:avLst/>
          </a:prstGeom>
          <a:solidFill>
            <a:srgbClr val="C9C9C9">
              <a:alpha val="58320"/>
            </a:srgb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20700" indent="-520700" algn="l">
              <a:lnSpc>
                <a:spcPct val="120000"/>
              </a:lnSpc>
              <a:spcBef>
                <a:spcPts val="1400"/>
              </a:spcBef>
              <a:buSzPct val="50000"/>
              <a:buBlip>
                <a:blip r:embed="rId4"/>
              </a:buBlip>
              <a:defRPr sz="4500">
                <a:solidFill>
                  <a:srgbClr val="000000"/>
                </a:solidFill>
                <a:effectLst>
                  <a:outerShdw sx="100000" sy="100000" kx="0" ky="0" algn="b" rotWithShape="0" blurRad="50800" dist="63500" dir="2646814">
                    <a:srgbClr val="000000">
                      <a:alpha val="24000"/>
                    </a:srgbClr>
                  </a:outerShdw>
                </a:effectLst>
                <a:latin typeface="Century Gothic"/>
                <a:ea typeface="Century Gothic"/>
                <a:cs typeface="Century Gothic"/>
                <a:sym typeface="Century Gothic"/>
              </a:defRPr>
            </a:lvl1pPr>
          </a:lstStyle>
          <a:p>
            <a:pPr/>
            <a:r>
              <a:t>“Not everyone who says to Me, ‘Lord, Lord,’ shall ENTER the kingdom of heaven, but he who does the will of My Father in heaven” (Matt. 7:21).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4">
                                            <p:bg/>
                                          </p:spTgt>
                                        </p:tgtEl>
                                        <p:attrNameLst>
                                          <p:attrName>style.visibility</p:attrName>
                                        </p:attrNameLst>
                                      </p:cBhvr>
                                      <p:to>
                                        <p:strVal val="visible"/>
                                      </p:to>
                                    </p:set>
                                    <p:animEffect filter="wipe(left)" transition="in">
                                      <p:cBhvr>
                                        <p:cTn id="7" dur="500"/>
                                        <p:tgtEl>
                                          <p:spTgt spid="46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64">
                                            <p:txEl>
                                              <p:pRg st="0" end="0"/>
                                            </p:txEl>
                                          </p:spTgt>
                                        </p:tgtEl>
                                        <p:attrNameLst>
                                          <p:attrName>style.visibility</p:attrName>
                                        </p:attrNameLst>
                                      </p:cBhvr>
                                      <p:to>
                                        <p:strVal val="visible"/>
                                      </p:to>
                                    </p:set>
                                    <p:animEffect filter="wipe(left)" transition="in">
                                      <p:cBhvr>
                                        <p:cTn id="10" dur="500"/>
                                        <p:tgtEl>
                                          <p:spTgt spid="464">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4"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7" name="Image" descr="Image"/>
          <p:cNvPicPr>
            <a:picLocks noChangeAspect="1"/>
          </p:cNvPicPr>
          <p:nvPr>
            <p:ph type="pic" idx="13"/>
          </p:nvPr>
        </p:nvPicPr>
        <p:blipFill>
          <a:blip r:embed="rId2">
            <a:extLst/>
          </a:blip>
          <a:srcRect l="0" t="0" r="0" b="0"/>
          <a:stretch>
            <a:fillRect/>
          </a:stretch>
        </p:blipFill>
        <p:spPr>
          <a:prstGeom prst="rect">
            <a:avLst/>
          </a:prstGeom>
        </p:spPr>
      </p:pic>
      <p:pic>
        <p:nvPicPr>
          <p:cNvPr id="468" name="Picture 28" descr="Picture 28"/>
          <p:cNvPicPr>
            <a:picLocks noChangeAspect="1"/>
          </p:cNvPicPr>
          <p:nvPr/>
        </p:nvPicPr>
        <p:blipFill>
          <a:blip r:embed="rId3">
            <a:extLst/>
          </a:blip>
          <a:stretch>
            <a:fillRect/>
          </a:stretch>
        </p:blipFill>
        <p:spPr>
          <a:xfrm>
            <a:off x="448604" y="2527830"/>
            <a:ext cx="12107592" cy="3011456"/>
          </a:xfrm>
          <a:prstGeom prst="rect">
            <a:avLst/>
          </a:prstGeom>
          <a:ln w="12700">
            <a:miter lim="400000"/>
          </a:ln>
          <a:effectLst>
            <a:outerShdw sx="100000" sy="100000" kx="0" ky="0" algn="b" rotWithShape="0" blurRad="101600" dist="75081" dir="5400000">
              <a:srgbClr val="000000">
                <a:alpha val="99674"/>
              </a:srgbClr>
            </a:outerShdw>
          </a:effectLst>
        </p:spPr>
      </p:pic>
      <p:sp>
        <p:nvSpPr>
          <p:cNvPr id="469" name="The"/>
          <p:cNvSpPr txBox="1"/>
          <p:nvPr/>
        </p:nvSpPr>
        <p:spPr>
          <a:xfrm>
            <a:off x="551776" y="1413362"/>
            <a:ext cx="1670336" cy="1264928"/>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800">
                <a:solidFill>
                  <a:srgbClr val="000000"/>
                </a:solidFill>
                <a:latin typeface="Vivaldi"/>
                <a:ea typeface="Vivaldi"/>
                <a:cs typeface="Vivaldi"/>
                <a:sym typeface="Vivaldi"/>
              </a:defRPr>
            </a:lvl1pPr>
          </a:lstStyle>
          <a:p>
            <a:pPr>
              <a:defRPr>
                <a:effectLst/>
              </a:defRPr>
            </a:pPr>
            <a:r>
              <a:t>The</a:t>
            </a:r>
          </a:p>
        </p:txBody>
      </p:sp>
      <p:sp>
        <p:nvSpPr>
          <p:cNvPr id="470" name="of God / of Heaven / of Christ"/>
          <p:cNvSpPr txBox="1"/>
          <p:nvPr/>
        </p:nvSpPr>
        <p:spPr>
          <a:xfrm>
            <a:off x="386995" y="5049727"/>
            <a:ext cx="12230810" cy="141420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8600">
                <a:solidFill>
                  <a:srgbClr val="FFFC79">
                    <a:alpha val="79631"/>
                  </a:srgbClr>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of God / of Heaven / of Christ</a:t>
            </a:r>
          </a:p>
        </p:txBody>
      </p:sp>
      <p:sp>
        <p:nvSpPr>
          <p:cNvPr id="471" name="Charts by Don McClain…"/>
          <p:cNvSpPr txBox="1"/>
          <p:nvPr/>
        </p:nvSpPr>
        <p:spPr>
          <a:xfrm>
            <a:off x="488999" y="6676103"/>
            <a:ext cx="12026802" cy="27510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March 4,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Daniel 2:40–45 (NKJV)…"/>
          <p:cNvSpPr txBox="1"/>
          <p:nvPr/>
        </p:nvSpPr>
        <p:spPr>
          <a:xfrm>
            <a:off x="558911" y="178429"/>
            <a:ext cx="11886978" cy="9296401"/>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3000"/>
              </a:spcBef>
              <a:defRPr sz="5800">
                <a:solidFill>
                  <a:srgbClr val="FFFFFF"/>
                </a:solidFill>
                <a:effectLst>
                  <a:outerShdw sx="100000" sy="100000" kx="0" ky="0" algn="b" rotWithShape="0" blurRad="63500" dist="63500" dir="743865">
                    <a:srgbClr val="000000"/>
                  </a:outerShdw>
                </a:effectLst>
                <a:latin typeface="Thames Nude Roman"/>
                <a:ea typeface="Thames Nude Roman"/>
                <a:cs typeface="Thames Nude Roman"/>
                <a:sym typeface="Thames Nude Roman"/>
              </a:defRPr>
            </a:pPr>
            <a:r>
              <a:t>Daniel 2:40–45 (NKJV)</a:t>
            </a:r>
          </a:p>
          <a:p>
            <a:pPr defTabSz="457200">
              <a:spcBef>
                <a:spcPts val="3000"/>
              </a:spcBef>
              <a:defRPr sz="3900">
                <a:solidFill>
                  <a:srgbClr val="FFFFFF"/>
                </a:solidFill>
                <a:effectLst>
                  <a:outerShdw sx="100000" sy="100000" kx="0" ky="0" algn="b" rotWithShape="0" blurRad="63500" dist="63500" dir="743865">
                    <a:srgbClr val="000000"/>
                  </a:outerShdw>
                </a:effectLst>
                <a:latin typeface="Hoefler Text"/>
                <a:ea typeface="Hoefler Text"/>
                <a:cs typeface="Hoefler Text"/>
                <a:sym typeface="Hoefler Text"/>
              </a:defRPr>
            </a:pPr>
            <a:r>
              <a:rPr baseline="31999"/>
              <a:t>40</a:t>
            </a:r>
            <a:r>
              <a:t> And the fourth kingdom shall be as strong as iron, inasmuch as iron breaks in pieces and shatters everything; and like iron that crushes, </a:t>
            </a:r>
            <a:r>
              <a:rPr i="1"/>
              <a:t>that kingdom</a:t>
            </a:r>
            <a:r>
              <a:t> will break in pieces and crush all the others. </a:t>
            </a:r>
            <a:r>
              <a:rPr baseline="31999"/>
              <a:t>41</a:t>
            </a:r>
            <a:r>
              <a:t> Whereas you saw the feet and toes, partly of potter’s clay and partly of iron, the kingdom shall be divided; yet the strength of the iron shall be in it, just as you saw the iron mixed with ceramic clay.   </a:t>
            </a:r>
            <a:r>
              <a:rPr baseline="31999"/>
              <a:t>42</a:t>
            </a:r>
            <a:r>
              <a:t> And </a:t>
            </a:r>
            <a:r>
              <a:rPr i="1"/>
              <a:t>as</a:t>
            </a:r>
            <a:r>
              <a:t> the toes of the feet </a:t>
            </a:r>
            <a:r>
              <a:rPr i="1"/>
              <a:t>were</a:t>
            </a:r>
            <a:r>
              <a:t> partly of iron and partly of clay, </a:t>
            </a:r>
            <a:r>
              <a:rPr i="1"/>
              <a:t>so</a:t>
            </a:r>
            <a:r>
              <a:t> the kingdom shall be partly strong and partly fragile. </a:t>
            </a:r>
            <a:r>
              <a:rPr baseline="31999"/>
              <a:t>43</a:t>
            </a:r>
            <a:r>
              <a:t> As you saw iron mixed with ceramic clay, they will mingle with the seed of men; but they will not adhere to one another, just as iron does not mix with clay.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5" name="Daniel 2:40–45 (NKJV)…"/>
          <p:cNvSpPr txBox="1"/>
          <p:nvPr/>
        </p:nvSpPr>
        <p:spPr>
          <a:xfrm>
            <a:off x="558911" y="178429"/>
            <a:ext cx="11886978" cy="8940801"/>
          </a:xfrm>
          <a:prstGeom prst="rect">
            <a:avLst/>
          </a:prstGeom>
          <a:ln w="12700">
            <a:miter lim="400000"/>
          </a:ln>
          <a:effectLst>
            <a:outerShdw sx="100000" sy="100000" kx="0" ky="0" algn="b" rotWithShape="0" blurRad="50800" dist="254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3000"/>
              </a:spcBef>
              <a:defRPr sz="5800">
                <a:solidFill>
                  <a:srgbClr val="FFFFFF"/>
                </a:solidFill>
                <a:effectLst>
                  <a:outerShdw sx="100000" sy="100000" kx="0" ky="0" algn="b" rotWithShape="0" blurRad="63500" dist="63500" dir="743865">
                    <a:srgbClr val="000000"/>
                  </a:outerShdw>
                </a:effectLst>
                <a:latin typeface="Thames Nude Roman"/>
                <a:ea typeface="Thames Nude Roman"/>
                <a:cs typeface="Thames Nude Roman"/>
                <a:sym typeface="Thames Nude Roman"/>
              </a:defRPr>
            </a:pPr>
            <a:r>
              <a:t>Daniel 2:40–45 (NKJV)</a:t>
            </a:r>
          </a:p>
          <a:p>
            <a:pPr defTabSz="457200">
              <a:spcBef>
                <a:spcPts val="3000"/>
              </a:spcBef>
              <a:defRPr sz="4400">
                <a:solidFill>
                  <a:srgbClr val="FFFFFF"/>
                </a:solidFill>
                <a:effectLst>
                  <a:outerShdw sx="100000" sy="100000" kx="0" ky="0" algn="b" rotWithShape="0" blurRad="63500" dist="63500" dir="743865">
                    <a:srgbClr val="000000"/>
                  </a:outerShdw>
                </a:effectLst>
                <a:latin typeface="Hoefler Text"/>
                <a:ea typeface="Hoefler Text"/>
                <a:cs typeface="Hoefler Text"/>
                <a:sym typeface="Hoefler Text"/>
              </a:defRPr>
            </a:pPr>
            <a:r>
              <a:rPr baseline="31999"/>
              <a:t>44</a:t>
            </a:r>
            <a:r>
              <a:t> And in the days of these kings the God of heaven will set up a kingdom which shall never be destroyed; and the kingdom shall not be left to other people; it shall break in pieces and consume all these kingdoms, and it shall stand forever. </a:t>
            </a:r>
            <a:r>
              <a:rPr baseline="31999"/>
              <a:t>45</a:t>
            </a:r>
            <a:r>
              <a:t> 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7" name="Image" descr="Image"/>
          <p:cNvPicPr>
            <a:picLocks noChangeAspect="1"/>
          </p:cNvPicPr>
          <p:nvPr>
            <p:ph type="pic" idx="13"/>
          </p:nvPr>
        </p:nvPicPr>
        <p:blipFill>
          <a:blip r:embed="rId2">
            <a:extLst/>
          </a:blip>
          <a:srcRect l="702" t="0" r="702" b="0"/>
          <a:stretch>
            <a:fillRect/>
          </a:stretch>
        </p:blipFill>
        <p:spPr>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00"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01"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02" name="Daniel 2:31–45 (NKJV)…"/>
          <p:cNvSpPr txBox="1"/>
          <p:nvPr/>
        </p:nvSpPr>
        <p:spPr>
          <a:xfrm>
            <a:off x="355786" y="1579922"/>
            <a:ext cx="12293228" cy="72771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defRPr sz="53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38</a:t>
            </a:r>
            <a:r>
              <a:t> and wherever the children of men dwell, or the beasts of the field and the birds of the heaven, He has given </a:t>
            </a:r>
            <a:r>
              <a:rPr i="1"/>
              <a:t>them</a:t>
            </a:r>
            <a:r>
              <a:t> into your hand, and has made you ruler over them all—you </a:t>
            </a:r>
            <a:r>
              <a:rPr i="1"/>
              <a:t>are</a:t>
            </a:r>
            <a:r>
              <a:t> this head of gold. </a:t>
            </a:r>
            <a:r>
              <a:rPr baseline="31999"/>
              <a:t>39</a:t>
            </a:r>
            <a:r>
              <a:t> But after you shall arise another kingdom inferior to yours; then another, a third kingdom of bronze, which shall rule over all the earth.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05"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06"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07" name="Daniel 2:31–45 (NKJV)…"/>
          <p:cNvSpPr txBox="1"/>
          <p:nvPr/>
        </p:nvSpPr>
        <p:spPr>
          <a:xfrm>
            <a:off x="355786" y="1579922"/>
            <a:ext cx="12293228" cy="74041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defRPr sz="48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40</a:t>
            </a:r>
            <a:r>
              <a:t> And the fourth kingdom shall be as strong as iron, inasmuch as iron breaks in pieces and shatters everything; and like iron that crushes, </a:t>
            </a:r>
            <a:r>
              <a:rPr i="1"/>
              <a:t>that kingdom</a:t>
            </a:r>
            <a:r>
              <a:t> will break in pieces and crush all the others. </a:t>
            </a:r>
            <a:r>
              <a:rPr baseline="31999"/>
              <a:t>41</a:t>
            </a:r>
            <a:r>
              <a:t> Whereas you saw the feet and toes, partly of potter’s clay and partly of iron, the kingdom shall be divided; yet the strength of the iron shall be in it, just as you saw the iron mixed with ceramic clay.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9"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10"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11"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12" name="Daniel 2:31–45 (NKJV)…"/>
          <p:cNvSpPr txBox="1"/>
          <p:nvPr/>
        </p:nvSpPr>
        <p:spPr>
          <a:xfrm>
            <a:off x="355786" y="1579922"/>
            <a:ext cx="12293228" cy="79883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defRPr sz="59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42</a:t>
            </a:r>
            <a:r>
              <a:t> And </a:t>
            </a:r>
            <a:r>
              <a:rPr i="1"/>
              <a:t>as</a:t>
            </a:r>
            <a:r>
              <a:t> the toes of the feet </a:t>
            </a:r>
            <a:r>
              <a:rPr i="1"/>
              <a:t>were</a:t>
            </a:r>
            <a:r>
              <a:t> partly of iron and partly of clay, </a:t>
            </a:r>
            <a:r>
              <a:rPr i="1"/>
              <a:t>so</a:t>
            </a:r>
            <a:r>
              <a:t> the kingdom shall be partly strong and partly fragile. </a:t>
            </a:r>
            <a:r>
              <a:rPr baseline="31999"/>
              <a:t>43</a:t>
            </a:r>
            <a:r>
              <a:t> As you saw iron mixed with ceramic clay, they will mingle with the seed of men; but they will not adhere to one another, just as iron does not mix with clay.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15"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16"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17" name="Daniel 2:31–45 (NKJV)…"/>
          <p:cNvSpPr txBox="1"/>
          <p:nvPr/>
        </p:nvSpPr>
        <p:spPr>
          <a:xfrm>
            <a:off x="355786" y="1579922"/>
            <a:ext cx="12293228" cy="81788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Daniel 2:31–45 (NKJV)</a:t>
            </a:r>
          </a:p>
          <a:p>
            <a:pPr defTabSz="457200">
              <a:defRPr sz="44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44</a:t>
            </a:r>
            <a:r>
              <a:t> And in the days of these kings the God of heaven will set up a kingdom which shall never be destroyed; and the kingdom shall not be left to other people; it shall break in pieces and consume all these kingdoms, and it shall stand forever.  </a:t>
            </a:r>
            <a:r>
              <a:rPr baseline="31999"/>
              <a:t>45</a:t>
            </a:r>
            <a:r>
              <a:t> Inasmuch as you saw that the stone was cut out of the mountain without hands, and that it broke in pieces the iron, the bronze, the clay, the silver, and the gold—the great God has made known to the king what will come to pass after this. The dream is certain, and its interpretation is sure.”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9"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20"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21"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22" name="Arrow"/>
          <p:cNvSpPr/>
          <p:nvPr/>
        </p:nvSpPr>
        <p:spPr>
          <a:xfrm>
            <a:off x="302088" y="2729522"/>
            <a:ext cx="8354418" cy="1406657"/>
          </a:xfrm>
          <a:prstGeom prst="rightArrow">
            <a:avLst>
              <a:gd name="adj1" fmla="val 67833"/>
              <a:gd name="adj2" fmla="val 27890"/>
            </a:avLst>
          </a:prstGeom>
          <a:solidFill>
            <a:schemeClr val="accent4">
              <a:hueOff val="481991"/>
              <a:satOff val="11971"/>
              <a:lumOff val="19007"/>
            </a:schemeClr>
          </a:solid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solidFill>
                  <a:schemeClr val="accent4">
                    <a:hueOff val="481991"/>
                    <a:satOff val="11971"/>
                    <a:lumOff val="19007"/>
                  </a:schemeClr>
                </a:solidFill>
              </a:defRPr>
            </a:pPr>
          </a:p>
        </p:txBody>
      </p:sp>
      <p:sp>
        <p:nvSpPr>
          <p:cNvPr id="223" name="Arrow"/>
          <p:cNvSpPr/>
          <p:nvPr/>
        </p:nvSpPr>
        <p:spPr>
          <a:xfrm>
            <a:off x="302088" y="4031558"/>
            <a:ext cx="8354418" cy="1406658"/>
          </a:xfrm>
          <a:prstGeom prst="rightArrow">
            <a:avLst>
              <a:gd name="adj1" fmla="val 67833"/>
              <a:gd name="adj2" fmla="val 27890"/>
            </a:avLst>
          </a:prstGeom>
          <a:blipFill>
            <a:blip r:embed="rId3"/>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pPr>
          </a:p>
        </p:txBody>
      </p:sp>
      <p:sp>
        <p:nvSpPr>
          <p:cNvPr id="224" name="Arrow"/>
          <p:cNvSpPr/>
          <p:nvPr/>
        </p:nvSpPr>
        <p:spPr>
          <a:xfrm>
            <a:off x="302088" y="5333595"/>
            <a:ext cx="8354418" cy="1406657"/>
          </a:xfrm>
          <a:prstGeom prst="rightArrow">
            <a:avLst>
              <a:gd name="adj1" fmla="val 67833"/>
              <a:gd name="adj2" fmla="val 27890"/>
            </a:avLst>
          </a:prstGeom>
          <a:blipFill>
            <a:blip r:embed="rId4"/>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pPr>
          </a:p>
        </p:txBody>
      </p:sp>
      <p:sp>
        <p:nvSpPr>
          <p:cNvPr id="225" name="Arrow"/>
          <p:cNvSpPr/>
          <p:nvPr/>
        </p:nvSpPr>
        <p:spPr>
          <a:xfrm>
            <a:off x="302088" y="6635632"/>
            <a:ext cx="8354418" cy="1406658"/>
          </a:xfrm>
          <a:prstGeom prst="rightArrow">
            <a:avLst>
              <a:gd name="adj1" fmla="val 67833"/>
              <a:gd name="adj2" fmla="val 27890"/>
            </a:avLst>
          </a:prstGeom>
          <a:blipFill>
            <a:blip r:embed="rId5"/>
          </a:blipFill>
          <a:ln w="12700">
            <a:miter lim="400000"/>
          </a:ln>
          <a:effectLst>
            <a:outerShdw sx="100000" sy="100000" kx="0" ky="0" algn="b" rotWithShape="0" blurRad="88900" dist="88900" dir="1432286">
              <a:srgbClr val="000000">
                <a:alpha val="78556"/>
              </a:srgbClr>
            </a:outerShdw>
          </a:effectLst>
        </p:spPr>
        <p:txBody>
          <a:bodyPr lIns="50800" tIns="50800" rIns="50800" bIns="50800" anchor="ctr"/>
          <a:lstStyle/>
          <a:p>
            <a:pPr algn="l">
              <a:spcBef>
                <a:spcPts val="1900"/>
              </a:spcBef>
              <a:defRPr sz="3200"/>
            </a:pPr>
          </a:p>
        </p:txBody>
      </p:sp>
      <p:pic>
        <p:nvPicPr>
          <p:cNvPr id="226" name="Image" descr="Image"/>
          <p:cNvPicPr>
            <a:picLocks noChangeAspect="0"/>
          </p:cNvPicPr>
          <p:nvPr/>
        </p:nvPicPr>
        <p:blipFill>
          <a:blip r:embed="rId6">
            <a:extLst/>
          </a:blip>
          <a:stretch>
            <a:fillRect/>
          </a:stretch>
        </p:blipFill>
        <p:spPr>
          <a:xfrm flipH="1">
            <a:off x="3984920" y="2580785"/>
            <a:ext cx="4060710" cy="5621407"/>
          </a:xfrm>
          <a:prstGeom prst="rect">
            <a:avLst/>
          </a:prstGeom>
          <a:effectLst>
            <a:outerShdw sx="100000" sy="100000" kx="0" ky="0" algn="b" rotWithShape="0" blurRad="63500" dist="63500" dir="2932076">
              <a:srgbClr val="000000"/>
            </a:outerShdw>
          </a:effectLst>
        </p:spPr>
      </p:pic>
      <p:sp>
        <p:nvSpPr>
          <p:cNvPr id="227" name="Kingdom Would Be Established"/>
          <p:cNvSpPr txBox="1"/>
          <p:nvPr/>
        </p:nvSpPr>
        <p:spPr>
          <a:xfrm>
            <a:off x="-1" y="1785673"/>
            <a:ext cx="13004801" cy="10190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6100">
                <a:ln w="23402">
                  <a:solidFill>
                    <a:srgbClr val="FFFFFF"/>
                  </a:solidFill>
                </a:ln>
                <a:solidFill>
                  <a:srgbClr val="FFFFFF"/>
                </a:solidFill>
                <a:effectLst>
                  <a:outerShdw sx="100000" sy="100000" kx="0" ky="0" algn="b" rotWithShape="0" blurRad="63500" dist="63500" dir="7680000">
                    <a:srgbClr val="000000"/>
                  </a:outerShdw>
                </a:effectLst>
                <a:latin typeface="Californian FB"/>
                <a:ea typeface="Californian FB"/>
                <a:cs typeface="Californian FB"/>
                <a:sym typeface="Californian FB"/>
              </a:defRPr>
            </a:lvl1pPr>
          </a:lstStyle>
          <a:p>
            <a:pPr/>
            <a:r>
              <a:t>Kingdom Would Be Established </a:t>
            </a:r>
          </a:p>
        </p:txBody>
      </p:sp>
      <p:sp>
        <p:nvSpPr>
          <p:cNvPr id="228" name="“The days of these kings,” Daniel 2:44…"/>
          <p:cNvSpPr txBox="1"/>
          <p:nvPr/>
        </p:nvSpPr>
        <p:spPr>
          <a:xfrm>
            <a:off x="577909" y="8093166"/>
            <a:ext cx="11848982" cy="1524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100"/>
            </a:pPr>
            <a:r>
              <a:t>“The days of these kings</a:t>
            </a:r>
            <a:r>
              <a:t>,”</a:t>
            </a:r>
            <a:r>
              <a:t> </a:t>
            </a:r>
            <a:r>
              <a:t>Daniel 2:44</a:t>
            </a:r>
          </a:p>
          <a:p>
            <a:pPr defTabSz="457200">
              <a:defRPr i="1" sz="4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a stone was cut out without hands</a:t>
            </a:r>
          </a:p>
        </p:txBody>
      </p:sp>
      <p:sp>
        <p:nvSpPr>
          <p:cNvPr id="229" name="Legs iron &amp; feet of clay &amp; iron mixed"/>
          <p:cNvSpPr txBox="1"/>
          <p:nvPr/>
        </p:nvSpPr>
        <p:spPr>
          <a:xfrm>
            <a:off x="390086" y="6798754"/>
            <a:ext cx="3600451" cy="1080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900"/>
              </a:spcBef>
              <a:defRPr sz="3200"/>
            </a:lvl1pPr>
          </a:lstStyle>
          <a:p>
            <a:pPr/>
            <a:r>
              <a:t>Legs iron &amp; feet of clay &amp; iron mixed</a:t>
            </a:r>
          </a:p>
        </p:txBody>
      </p:sp>
      <p:sp>
        <p:nvSpPr>
          <p:cNvPr id="230" name="Babylonian Empire 605 B.C. - 536 B.C.…"/>
          <p:cNvSpPr txBox="1"/>
          <p:nvPr/>
        </p:nvSpPr>
        <p:spPr>
          <a:xfrm>
            <a:off x="8612020" y="2851032"/>
            <a:ext cx="4282064" cy="5080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2700"/>
              </a:spcBef>
              <a:defRPr sz="3200"/>
            </a:pPr>
            <a:r>
              <a:t>Babylonian Empire 605 B.C. - 536 B.C.</a:t>
            </a:r>
          </a:p>
          <a:p>
            <a:pPr>
              <a:spcBef>
                <a:spcPts val="2700"/>
              </a:spcBef>
              <a:defRPr sz="3200"/>
            </a:pPr>
            <a:r>
              <a:t>Medo-Persian Empire 536 B.C. - 330 B.C.</a:t>
            </a:r>
          </a:p>
          <a:p>
            <a:pPr>
              <a:spcBef>
                <a:spcPts val="2700"/>
              </a:spcBef>
              <a:defRPr sz="3200"/>
            </a:pPr>
            <a:r>
              <a:t>Grecian Empire 330 B.C. - 30 B.C.</a:t>
            </a:r>
          </a:p>
          <a:p>
            <a:pPr>
              <a:spcBef>
                <a:spcPts val="2700"/>
              </a:spcBef>
              <a:defRPr sz="3200"/>
            </a:pPr>
            <a:r>
              <a:t>Roman Empire 30 B.C. - 337 A.D.</a:t>
            </a:r>
          </a:p>
        </p:txBody>
      </p:sp>
      <p:sp>
        <p:nvSpPr>
          <p:cNvPr id="231" name="Breast and arms of silver"/>
          <p:cNvSpPr txBox="1"/>
          <p:nvPr/>
        </p:nvSpPr>
        <p:spPr>
          <a:xfrm>
            <a:off x="511355" y="4194681"/>
            <a:ext cx="3357912" cy="10804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900"/>
              </a:spcBef>
              <a:defRPr sz="3200"/>
            </a:lvl1pPr>
          </a:lstStyle>
          <a:p>
            <a:pPr/>
            <a:r>
              <a:t>Breast and arms of silver</a:t>
            </a:r>
          </a:p>
        </p:txBody>
      </p:sp>
      <p:sp>
        <p:nvSpPr>
          <p:cNvPr id="232" name="Head of Gold"/>
          <p:cNvSpPr txBox="1"/>
          <p:nvPr/>
        </p:nvSpPr>
        <p:spPr>
          <a:xfrm>
            <a:off x="834509" y="3140294"/>
            <a:ext cx="2711604" cy="585112"/>
          </a:xfrm>
          <a:prstGeom prst="rect">
            <a:avLst/>
          </a:prstGeom>
          <a:ln w="12700">
            <a:miter lim="400000"/>
          </a:ln>
          <a:effectLst>
            <a:outerShdw sx="100000" sy="100000" kx="0" ky="0" algn="b" rotWithShape="0" blurRad="88900" dist="88900" dir="1432286">
              <a:srgbClr val="000000">
                <a:alpha val="38032"/>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1900"/>
              </a:spcBef>
              <a:defRPr sz="3200">
                <a:solidFill>
                  <a:srgbClr val="000000"/>
                </a:solidFill>
              </a:defRPr>
            </a:lvl1pPr>
          </a:lstStyle>
          <a:p>
            <a:pPr>
              <a:defRPr>
                <a:effectLst/>
              </a:defRPr>
            </a:pPr>
            <a:r>
              <a:t>Head of Gold </a:t>
            </a:r>
          </a:p>
        </p:txBody>
      </p:sp>
      <p:sp>
        <p:nvSpPr>
          <p:cNvPr id="233" name="Belly and Thighs of brass"/>
          <p:cNvSpPr txBox="1"/>
          <p:nvPr/>
        </p:nvSpPr>
        <p:spPr>
          <a:xfrm>
            <a:off x="390086" y="5496717"/>
            <a:ext cx="3600451" cy="10804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900"/>
              </a:spcBef>
              <a:defRPr sz="3200"/>
            </a:lvl1pPr>
          </a:lstStyle>
          <a:p>
            <a:pPr/>
            <a:r>
              <a:t>Belly and Thighs of brass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Picture 28" descr="Picture 28"/>
          <p:cNvPicPr>
            <a:picLocks noChangeAspect="1"/>
          </p:cNvPicPr>
          <p:nvPr/>
        </p:nvPicPr>
        <p:blipFill>
          <a:blip r:embed="rId2">
            <a:extLst/>
          </a:blip>
          <a:stretch>
            <a:fillRect/>
          </a:stretch>
        </p:blipFill>
        <p:spPr>
          <a:xfrm>
            <a:off x="1577912" y="88021"/>
            <a:ext cx="6261068" cy="1557281"/>
          </a:xfrm>
          <a:prstGeom prst="rect">
            <a:avLst/>
          </a:prstGeom>
          <a:ln w="12700">
            <a:miter lim="400000"/>
          </a:ln>
          <a:effectLst>
            <a:outerShdw sx="100000" sy="100000" kx="0" ky="0" algn="b" rotWithShape="0" blurRad="101600" dist="75081" dir="5400000">
              <a:srgbClr val="000000">
                <a:alpha val="99674"/>
              </a:srgbClr>
            </a:outerShdw>
          </a:effectLst>
        </p:spPr>
      </p:pic>
      <p:sp>
        <p:nvSpPr>
          <p:cNvPr id="236" name="The"/>
          <p:cNvSpPr txBox="1"/>
          <p:nvPr/>
        </p:nvSpPr>
        <p:spPr>
          <a:xfrm>
            <a:off x="-53598" y="289785"/>
            <a:ext cx="1510743"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000">
                <a:solidFill>
                  <a:srgbClr val="FFD479"/>
                </a:solidFill>
                <a:latin typeface="Vivaldi"/>
                <a:ea typeface="Vivaldi"/>
                <a:cs typeface="Vivaldi"/>
                <a:sym typeface="Vivaldi"/>
              </a:defRPr>
            </a:lvl1pPr>
          </a:lstStyle>
          <a:p>
            <a:pPr/>
            <a:r>
              <a:t>The</a:t>
            </a:r>
          </a:p>
        </p:txBody>
      </p:sp>
      <p:sp>
        <p:nvSpPr>
          <p:cNvPr id="237" name="&amp; The Church"/>
          <p:cNvSpPr txBox="1"/>
          <p:nvPr/>
        </p:nvSpPr>
        <p:spPr>
          <a:xfrm>
            <a:off x="7493957" y="289785"/>
            <a:ext cx="5337806" cy="1153753"/>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7000">
                <a:solidFill>
                  <a:srgbClr val="FFD479"/>
                </a:solidFill>
                <a:effectLst>
                  <a:outerShdw sx="100000" sy="100000" kx="0" ky="0" algn="b" rotWithShape="0" blurRad="12700" dist="63500" dir="18900000">
                    <a:srgbClr val="000000"/>
                  </a:outerShdw>
                </a:effectLst>
                <a:latin typeface="Vivaldi"/>
                <a:ea typeface="Vivaldi"/>
                <a:cs typeface="Vivaldi"/>
                <a:sym typeface="Vivaldi"/>
              </a:defRPr>
            </a:lvl1pPr>
          </a:lstStyle>
          <a:p>
            <a:pPr/>
            <a:r>
              <a:t>&amp; The Church</a:t>
            </a:r>
          </a:p>
        </p:txBody>
      </p:sp>
      <p:sp>
        <p:nvSpPr>
          <p:cNvPr id="238" name="NATURE of The “Kingdom”"/>
          <p:cNvSpPr txBox="1"/>
          <p:nvPr/>
        </p:nvSpPr>
        <p:spPr>
          <a:xfrm>
            <a:off x="461122" y="1469799"/>
            <a:ext cx="11974183" cy="1104901"/>
          </a:xfrm>
          <a:prstGeom prst="rect">
            <a:avLst/>
          </a:prstGeom>
          <a:ln w="12700">
            <a:miter lim="400000"/>
          </a:ln>
          <a:effectLst>
            <a:outerShdw sx="100000" sy="100000" kx="0" ky="0" algn="b" rotWithShape="0" blurRad="101600" dist="75081" dir="5400000">
              <a:srgbClr val="000000">
                <a:alpha val="99674"/>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solidFill>
                  <a:srgbClr val="FFFC79"/>
                </a:solidFill>
                <a:effectLst>
                  <a:outerShdw sx="100000" sy="100000" kx="0" ky="0" algn="b" rotWithShape="0" blurRad="12700" dist="63500" dir="18900000">
                    <a:srgbClr val="000000"/>
                  </a:outerShdw>
                </a:effectLst>
                <a:latin typeface="Emerald Isle"/>
                <a:ea typeface="Emerald Isle"/>
                <a:cs typeface="Emerald Isle"/>
                <a:sym typeface="Emerald Isle"/>
              </a:defRPr>
            </a:lvl1pPr>
          </a:lstStyle>
          <a:p>
            <a:pPr/>
            <a:r>
              <a:t>NATURE of The “Kingdom”</a:t>
            </a:r>
          </a:p>
        </p:txBody>
      </p:sp>
      <p:sp>
        <p:nvSpPr>
          <p:cNvPr id="239" name="Luke 17:20–21 (NKJV)…"/>
          <p:cNvSpPr txBox="1"/>
          <p:nvPr/>
        </p:nvSpPr>
        <p:spPr>
          <a:xfrm>
            <a:off x="529989" y="2600960"/>
            <a:ext cx="11836448" cy="6400801"/>
          </a:xfrm>
          <a:prstGeom prst="rect">
            <a:avLst/>
          </a:prstGeom>
          <a:ln w="12700">
            <a:miter lim="400000"/>
          </a:ln>
          <a:effectLst>
            <a:outerShdw sx="100000" sy="100000" kx="0" ky="0" algn="b" rotWithShape="0" blurRad="165100" dist="82847" dir="5400000">
              <a:srgbClr val="000000">
                <a:alpha val="99568"/>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5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t>Luke 17:20–21 (NKJV)</a:t>
            </a:r>
          </a:p>
          <a:p>
            <a:pPr defTabSz="457200">
              <a:defRPr sz="5200">
                <a:solidFill>
                  <a:srgbClr val="FFFFFF"/>
                </a:solidFill>
                <a:effectLst>
                  <a:outerShdw sx="100000" sy="100000" kx="0" ky="0" algn="b" rotWithShape="0" blurRad="12700" dist="63500" dir="3222582">
                    <a:srgbClr val="000000"/>
                  </a:outerShdw>
                </a:effectLst>
                <a:latin typeface="Hoefler Text"/>
                <a:ea typeface="Hoefler Text"/>
                <a:cs typeface="Hoefler Text"/>
                <a:sym typeface="Hoefler Text"/>
              </a:defRPr>
            </a:pPr>
            <a:r>
              <a:rPr baseline="31999"/>
              <a:t>20</a:t>
            </a:r>
            <a:r>
              <a:t> Now when He was asked by the Pharisees when the kingdom of God would come, He answered them and said, “The kingdom of God does not come with observation; </a:t>
            </a:r>
            <a:r>
              <a:rPr baseline="31999"/>
              <a:t>21</a:t>
            </a:r>
            <a:r>
              <a:t> nor will they say, ‘See here!’ or ‘See there!’ For indeed, the kingdom of God is within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EBEBEB"/>
            </a:solidFill>
            <a:effectLst>
              <a:outerShdw sx="100000" sy="100000" kx="0" ky="0" algn="b" rotWithShape="0" blurRad="50800" dist="2540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