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3175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3175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solidFill>
                  <a:srgbClr val="A29A85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1005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800"/>
              </a:spcBef>
              <a:buClrTx/>
              <a:buSzTx/>
              <a:buNone/>
              <a:defRPr i="1" sz="48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>
            <a:lvl1pPr>
              <a:defRPr cap="all" sz="7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</p:spPr>
        <p:txBody>
          <a:bodyPr/>
          <a:lstStyle>
            <a:lvl1pPr>
              <a:defRPr cap="all" sz="7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buClrTx/>
              <a:buSzPct val="82000"/>
              <a:defRPr sz="4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buClrTx/>
              <a:buSzPct val="82000"/>
              <a:defRPr sz="4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buClrTx/>
              <a:buSzPct val="82000"/>
              <a:defRPr sz="4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buClrTx/>
              <a:buSzPct val="82000"/>
              <a:defRPr sz="4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buClrTx/>
              <a:buSzPct val="82000"/>
              <a:defRPr sz="4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2607779" y="-1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2819400" y="1257300"/>
            <a:ext cx="7366000" cy="537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028700" y="6743700"/>
            <a:ext cx="10972800" cy="1524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028700" y="8255000"/>
            <a:ext cx="10972800" cy="119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5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>
            <a:off x="7664450" y="2044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2311400"/>
            <a:ext cx="6324600" cy="3187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626100"/>
            <a:ext cx="63246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7410450" y="2806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400"/>
            </a:lvl1pPr>
            <a:lvl2pPr>
              <a:spcBef>
                <a:spcPts val="3800"/>
              </a:spcBef>
              <a:defRPr sz="3400"/>
            </a:lvl2pPr>
            <a:lvl3pPr>
              <a:spcBef>
                <a:spcPts val="3800"/>
              </a:spcBef>
              <a:defRPr sz="3400"/>
            </a:lvl3pPr>
            <a:lvl4pPr marL="1625600">
              <a:spcBef>
                <a:spcPts val="3800"/>
              </a:spcBef>
              <a:defRPr sz="3400"/>
            </a:lvl4pPr>
            <a:lvl5pPr marL="2070100">
              <a:spcBef>
                <a:spcPts val="380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394351" y="4637752"/>
            <a:ext cx="4686301" cy="4152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394351" y="927100"/>
            <a:ext cx="4686301" cy="285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14400" y="927100"/>
            <a:ext cx="5626100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181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1562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1943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2324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2705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3086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3467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Relationship Id="rId11" Type="http://schemas.openxmlformats.org/officeDocument/2006/relationships/image" Target="../media/image9.png"/><Relationship Id="rId12" Type="http://schemas.openxmlformats.org/officeDocument/2006/relationships/image" Target="../media/image13.tif"/><Relationship Id="rId13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7.png"/><Relationship Id="rId13" Type="http://schemas.openxmlformats.org/officeDocument/2006/relationships/image" Target="../media/image1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7.png"/><Relationship Id="rId13" Type="http://schemas.openxmlformats.org/officeDocument/2006/relationships/image" Target="../media/image14.png"/><Relationship Id="rId14" Type="http://schemas.openxmlformats.org/officeDocument/2006/relationships/image" Target="../media/image1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7.png"/><Relationship Id="rId13" Type="http://schemas.openxmlformats.org/officeDocument/2006/relationships/image" Target="../media/image1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7.png"/><Relationship Id="rId13" Type="http://schemas.openxmlformats.org/officeDocument/2006/relationships/image" Target="../media/image1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1.png"/><Relationship Id="rId13" Type="http://schemas.openxmlformats.org/officeDocument/2006/relationships/image" Target="../media/image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7.png"/><Relationship Id="rId13" Type="http://schemas.openxmlformats.org/officeDocument/2006/relationships/image" Target="../media/image14.png"/><Relationship Id="rId14" Type="http://schemas.openxmlformats.org/officeDocument/2006/relationships/image" Target="../media/image1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7.png"/><Relationship Id="rId13" Type="http://schemas.openxmlformats.org/officeDocument/2006/relationships/image" Target="../media/image8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Relationship Id="rId11" Type="http://schemas.openxmlformats.org/officeDocument/2006/relationships/image" Target="../media/image15.png"/><Relationship Id="rId12" Type="http://schemas.openxmlformats.org/officeDocument/2006/relationships/image" Target="../media/image16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Relationship Id="rId11" Type="http://schemas.openxmlformats.org/officeDocument/2006/relationships/image" Target="../media/image15.png"/><Relationship Id="rId12" Type="http://schemas.openxmlformats.org/officeDocument/2006/relationships/image" Target="../media/image17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Relationship Id="rId14" Type="http://schemas.openxmlformats.org/officeDocument/2006/relationships/image" Target="../media/image1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5.png"/><Relationship Id="rId13" Type="http://schemas.openxmlformats.org/officeDocument/2006/relationships/image" Target="../media/image7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Relationship Id="rId11" Type="http://schemas.openxmlformats.org/officeDocument/2006/relationships/image" Target="../media/image18.png"/><Relationship Id="rId12" Type="http://schemas.openxmlformats.org/officeDocument/2006/relationships/image" Target="../media/image7.png"/><Relationship Id="rId13" Type="http://schemas.openxmlformats.org/officeDocument/2006/relationships/image" Target="../media/image1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Relationship Id="rId11" Type="http://schemas.openxmlformats.org/officeDocument/2006/relationships/image" Target="../media/image18.png"/><Relationship Id="rId12" Type="http://schemas.openxmlformats.org/officeDocument/2006/relationships/image" Target="../media/image7.png"/><Relationship Id="rId13" Type="http://schemas.openxmlformats.org/officeDocument/2006/relationships/image" Target="../media/image1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Relationship Id="rId11" Type="http://schemas.openxmlformats.org/officeDocument/2006/relationships/hyperlink" Target="mailto:donmcclain@sbcglobal.net?subject=" TargetMode="External"/><Relationship Id="rId12" Type="http://schemas.openxmlformats.org/officeDocument/2006/relationships/hyperlink" Target="http://w65stchurchofchrist.org/coc/sermons/" TargetMode="External"/><Relationship Id="rId13" Type="http://schemas.openxmlformats.org/officeDocument/2006/relationships/image" Target="../media/image5.t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tif"/><Relationship Id="rId9" Type="http://schemas.openxmlformats.org/officeDocument/2006/relationships/image" Target="../media/image9.tif"/><Relationship Id="rId10" Type="http://schemas.openxmlformats.org/officeDocument/2006/relationships/image" Target="../media/image10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tif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tif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tif"/><Relationship Id="rId3" Type="http://schemas.openxmlformats.org/officeDocument/2006/relationships/image" Target="../media/image5.pn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506" t="0" r="20493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3">
            <a:alphaModFix amt="45800"/>
            <a:extLst/>
          </a:blip>
          <a:stretch>
            <a:fillRect/>
          </a:stretch>
        </p:blipFill>
        <p:spPr>
          <a:xfrm>
            <a:off x="344483" y="-718716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3">
            <a:alphaModFix amt="45800"/>
            <a:extLst/>
          </a:blip>
          <a:stretch>
            <a:fillRect/>
          </a:stretch>
        </p:blipFill>
        <p:spPr>
          <a:xfrm>
            <a:off x="344483" y="7937249"/>
            <a:ext cx="12315834" cy="24802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992" y="4012987"/>
            <a:ext cx="3121965" cy="15927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3603" y="1181804"/>
            <a:ext cx="2957886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09667" y="5828595"/>
            <a:ext cx="2325758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21243" y="6443470"/>
            <a:ext cx="6853304" cy="15134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40716" y="1794452"/>
            <a:ext cx="2276857" cy="1517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71332" y="1181804"/>
            <a:ext cx="2612004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84846" y="3437739"/>
            <a:ext cx="2188597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715230" y="4050387"/>
            <a:ext cx="4728602" cy="1517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221" name="Hebrews 8:1-13"/>
          <p:cNvSpPr txBox="1"/>
          <p:nvPr/>
        </p:nvSpPr>
        <p:spPr>
          <a:xfrm>
            <a:off x="8577712" y="8484856"/>
            <a:ext cx="351550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997337">
                    <a:srgbClr val="000000"/>
                  </a:outerShdw>
                </a:effectLst>
              </a:defRPr>
            </a:lvl1pPr>
          </a:lstStyle>
          <a:p>
            <a:pPr/>
            <a:r>
              <a:t>Hebrews 8:1-13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3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33" name="The Term COVENANT" descr="The Term COVENANT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68628" y="1839107"/>
            <a:ext cx="9067544" cy="10414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334" name="A Greek-English Lexicon of the New Testament and Other Early Christian Literature."/>
          <p:cNvSpPr txBox="1"/>
          <p:nvPr/>
        </p:nvSpPr>
        <p:spPr>
          <a:xfrm>
            <a:off x="738356" y="9242187"/>
            <a:ext cx="115280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 Greek-English Lexicon of the New Testament and Other Early Christian Literature.</a:t>
            </a:r>
          </a:p>
        </p:txBody>
      </p:sp>
      <p:pic>
        <p:nvPicPr>
          <p:cNvPr id="335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4560" y="3502581"/>
            <a:ext cx="3866900" cy="4989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creen Shot 2018-03-24 at 1.07.53 PM.png" descr="Screen Shot 2018-03-24 at 1.07.53 PM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174889" y="3006046"/>
            <a:ext cx="8570081" cy="61122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>
                <a:alpha val="2259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4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4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4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47" name="Christ Is Mediator of a Better Covenant - 8:1-6" descr="Christ Is Mediator of a Better Covenant - 8:1-6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31783" y="1932312"/>
            <a:ext cx="12341234" cy="8255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48" name="Image" descr="Imag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32532" y="3972578"/>
            <a:ext cx="3902366" cy="5493964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349" name="“The principal point” is now ready to be addressed -…"/>
          <p:cNvSpPr txBox="1"/>
          <p:nvPr/>
        </p:nvSpPr>
        <p:spPr>
          <a:xfrm>
            <a:off x="4815395" y="4039860"/>
            <a:ext cx="7664627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</a:t>
            </a:r>
            <a:r>
              <a:rPr b="1"/>
              <a:t>The principal point</a:t>
            </a:r>
            <a:r>
              <a:t>” is now ready to be addressed - 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Based on the fact that Christ is our great high priest, after the order of Melchizedek, - Jesus is worthy to be the minister of a better covenant. </a:t>
            </a:r>
          </a:p>
        </p:txBody>
      </p:sp>
      <p:sp>
        <p:nvSpPr>
          <p:cNvPr id="350" name="“Now this is the main point of the things we are saying:” — (8:1)"/>
          <p:cNvSpPr txBox="1"/>
          <p:nvPr/>
        </p:nvSpPr>
        <p:spPr>
          <a:xfrm>
            <a:off x="67480" y="3251849"/>
            <a:ext cx="1286983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“Now this is the main point of the things we are saying:” — (8:1)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5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5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6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361" name="Jesus is NOW BOTH King &amp; Priest after the order of Melchizedek - 8:1; see 7:1; cf. Ge 14:18; Ps 110:4; Zec. 6:13; Col. 3:1; Re. 3:21; 1 Chr 29:23; 1 Ki 2:12; Ac 2:30-36…"/>
          <p:cNvSpPr txBox="1"/>
          <p:nvPr/>
        </p:nvSpPr>
        <p:spPr>
          <a:xfrm>
            <a:off x="4567328" y="4146413"/>
            <a:ext cx="8171532" cy="485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1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is </a:t>
            </a:r>
            <a:r>
              <a:rPr b="1"/>
              <a:t>NOW BOTH</a:t>
            </a:r>
            <a:r>
              <a:t> King &amp; Priest after the order of Melchizedek - 8:1; see 7:1; cf. Ge 14:18; Ps 110:4; Zec. 6:13; Col. 3:1; Re. 3:21; 1 Chr 29:23; 1 Ki 2:12; Ac 2:30-36 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1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Christ's place of supreme authority mentioned 5 times in Hebrews - 1:3, 13; 10:12; 12:2;</a:t>
            </a:r>
          </a:p>
        </p:txBody>
      </p:sp>
      <p:sp>
        <p:nvSpPr>
          <p:cNvPr id="362" name="Our &quot;High Priest&quot; is at the “right hand of the majesty on high” - (8:1)"/>
          <p:cNvSpPr txBox="1"/>
          <p:nvPr/>
        </p:nvSpPr>
        <p:spPr>
          <a:xfrm>
            <a:off x="80017" y="3135264"/>
            <a:ext cx="1284476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Our "High Priest" is at the “right hand of the majesty on high” - (8:1) </a:t>
            </a:r>
          </a:p>
        </p:txBody>
      </p:sp>
      <p:pic>
        <p:nvPicPr>
          <p:cNvPr id="363" name="Christ Is Mediator of a Better Covenant - 8:1-6" descr="Christ Is Mediator of a Better Covenant - 8:1-6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31783" y="1932312"/>
            <a:ext cx="12341234" cy="8255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64" name="Rectangle" descr="Rectangl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sp>
        <p:nvSpPr>
          <p:cNvPr id="365" name="Hebrews 8:1 (NKJV)…"/>
          <p:cNvSpPr txBox="1"/>
          <p:nvPr/>
        </p:nvSpPr>
        <p:spPr>
          <a:xfrm>
            <a:off x="333381" y="3972578"/>
            <a:ext cx="3816617" cy="5384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8:1 (NKJV)</a:t>
            </a:r>
          </a:p>
          <a:p>
            <a:pPr defTabSz="457200"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Now </a:t>
            </a:r>
            <a:r>
              <a:rPr i="1"/>
              <a:t>this is</a:t>
            </a:r>
            <a:r>
              <a:t> the main point of the things we are saying: We have such a High Priest, who is seated at the right hand of the throne of the Majesty in the heavens,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377" name="Jesus is a priest of the  “heavenly tabernacle” - (8:2-4)"/>
          <p:cNvSpPr txBox="1"/>
          <p:nvPr/>
        </p:nvSpPr>
        <p:spPr>
          <a:xfrm>
            <a:off x="622799" y="3103514"/>
            <a:ext cx="1175920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Jesus is a priest of the  “heavenly tabernacle” - (8:2-4)</a:t>
            </a:r>
          </a:p>
        </p:txBody>
      </p:sp>
      <p:sp>
        <p:nvSpPr>
          <p:cNvPr id="378" name="The work of the priest is to minister in the tabernacle - Ex 28:1,35…"/>
          <p:cNvSpPr txBox="1"/>
          <p:nvPr/>
        </p:nvSpPr>
        <p:spPr>
          <a:xfrm>
            <a:off x="4582073" y="4395460"/>
            <a:ext cx="8171532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work of the priest is to minister in the tabernacle - Ex 28:1,35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OT tabernacle was a transitory structure - The “true tabernacle” on the other hand is of divine origin and is perfect for its purpose.  It is eternal and unshakeable in the heavens. (9:8, 11,12, 23-25)</a:t>
            </a:r>
          </a:p>
        </p:txBody>
      </p:sp>
      <p:sp>
        <p:nvSpPr>
          <p:cNvPr id="379" name="Hebrews 8:2 (NKJV)…"/>
          <p:cNvSpPr txBox="1"/>
          <p:nvPr/>
        </p:nvSpPr>
        <p:spPr>
          <a:xfrm>
            <a:off x="435629" y="4403675"/>
            <a:ext cx="3612121" cy="447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8:2 (NKJV)</a:t>
            </a:r>
          </a:p>
          <a:p>
            <a:pPr defTabSz="457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</a:t>
            </a:r>
            <a:r>
              <a:t> a Minister of the sanctuary and of the true tabernacle which the Lord erected, and not man.</a:t>
            </a:r>
          </a:p>
        </p:txBody>
      </p:sp>
      <p:pic>
        <p:nvPicPr>
          <p:cNvPr id="380" name="Christ Is Mediator of a Better Covenant - 8:1-6" descr="Christ Is Mediator of a Better Covenant - 8:1-6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31783" y="1932312"/>
            <a:ext cx="12341234" cy="8255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8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8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392" name="The primary role of a priest is to offer sacrifices at an altar.  Jesus has a sacrifice &amp; an altar upon which to offer gifts (9:11-15).…"/>
          <p:cNvSpPr txBox="1"/>
          <p:nvPr/>
        </p:nvSpPr>
        <p:spPr>
          <a:xfrm>
            <a:off x="4582073" y="4395460"/>
            <a:ext cx="8171532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i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</a:lstStyle>
          <a:p>
            <a:pPr/>
            <a:r>
              <a:t>The primary role of a priest is to offer sacrifices at an altar.  Jesus has a sacrifice &amp; an altar upon which to offer gifts (9:11-15).  </a:t>
            </a:r>
          </a:p>
          <a:p>
            <a:pPr lvl="1"/>
            <a:r>
              <a:t>“but with His own blood He entered the Most Holy Place once for all, having obtained eternal redemption” - 9:12</a:t>
            </a:r>
          </a:p>
        </p:txBody>
      </p:sp>
      <p:sp>
        <p:nvSpPr>
          <p:cNvPr id="393" name="Hebrews 8:3 (NKJV)…"/>
          <p:cNvSpPr txBox="1"/>
          <p:nvPr/>
        </p:nvSpPr>
        <p:spPr>
          <a:xfrm>
            <a:off x="437452" y="3984575"/>
            <a:ext cx="3608475" cy="530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8:3 (NKJV)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3</a:t>
            </a:r>
            <a:r>
              <a:t> For every high priest is appointed to offer both gifts and sacrifices. Therefore </a:t>
            </a:r>
            <a:r>
              <a:rPr i="1"/>
              <a:t>it is</a:t>
            </a:r>
            <a:r>
              <a:t> necessary that this One also have something to offer.</a:t>
            </a:r>
          </a:p>
        </p:txBody>
      </p:sp>
      <p:pic>
        <p:nvPicPr>
          <p:cNvPr id="394" name="Christ Is Mediator of a Better Covenant - 8:1-6" descr="Christ Is Mediator of a Better Covenant - 8:1-6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31783" y="1932312"/>
            <a:ext cx="12341234" cy="8255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395" name="Jesus is a priest of the  “heavenly tabernacle” - (8:2-4)"/>
          <p:cNvSpPr txBox="1"/>
          <p:nvPr/>
        </p:nvSpPr>
        <p:spPr>
          <a:xfrm>
            <a:off x="622799" y="3103514"/>
            <a:ext cx="1175920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Jesus is a priest of the  “heavenly tabernacle” - (8:2-4)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0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0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0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0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407" name="Jesus could not have been a priest on earth according to the Law - (Heb 7:13, 14)…"/>
          <p:cNvSpPr txBox="1"/>
          <p:nvPr/>
        </p:nvSpPr>
        <p:spPr>
          <a:xfrm>
            <a:off x="4552584" y="3887460"/>
            <a:ext cx="8171531" cy="340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could not have been a priest on earth according to the Law - (Heb 7:13, 14)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Priest were still serving according to the Law, which was merely a shadow of the heavenly things - (5)</a:t>
            </a:r>
          </a:p>
        </p:txBody>
      </p:sp>
      <p:sp>
        <p:nvSpPr>
          <p:cNvPr id="408" name="Hebrews 8:4 (NKJV)…"/>
          <p:cNvSpPr txBox="1"/>
          <p:nvPr/>
        </p:nvSpPr>
        <p:spPr>
          <a:xfrm>
            <a:off x="466615" y="3984575"/>
            <a:ext cx="3550148" cy="530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8:4 (NKJV)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</a:t>
            </a:r>
            <a:r>
              <a:t> For if He were on earth, He would not be a priest, since there are priests who offer the gifts according to the law;</a:t>
            </a:r>
          </a:p>
        </p:txBody>
      </p:sp>
      <p:pic>
        <p:nvPicPr>
          <p:cNvPr id="409" name="Christ Is Mediator of a Better Covenant - 8:1-6" descr="Christ Is Mediator of a Better Covenant - 8:1-6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31783" y="1932312"/>
            <a:ext cx="12341234" cy="8255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410" name="Jesus is a priest of the  “heavenly tabernacle” - (8:2-4)"/>
          <p:cNvSpPr txBox="1"/>
          <p:nvPr/>
        </p:nvSpPr>
        <p:spPr>
          <a:xfrm>
            <a:off x="622799" y="3103514"/>
            <a:ext cx="1175920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Jesus is a priest of the  “heavenly tabernacle” - (8:2-4)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4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sp>
        <p:nvSpPr>
          <p:cNvPr id="413" name="Hebrews 8:5 (NKJV)…"/>
          <p:cNvSpPr txBox="1"/>
          <p:nvPr/>
        </p:nvSpPr>
        <p:spPr>
          <a:xfrm>
            <a:off x="335929" y="3912860"/>
            <a:ext cx="3811521" cy="5613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8:5 (NKJV)</a:t>
            </a:r>
          </a:p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5</a:t>
            </a:r>
            <a:r>
              <a:t> who serve the copy and shadow of the heavenly things, as Moses was divinely instructed when he was about to make the tabernacle. For He said, </a:t>
            </a:r>
            <a:r>
              <a:rPr i="1"/>
              <a:t>“See</a:t>
            </a:r>
            <a:r>
              <a:t> that </a:t>
            </a:r>
            <a:r>
              <a:rPr i="1"/>
              <a:t>you make all things according to the pattern shown you on the mountain.”</a:t>
            </a:r>
          </a:p>
        </p:txBody>
      </p:sp>
      <p:pic>
        <p:nvPicPr>
          <p:cNvPr id="414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1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2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22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423" name="The Old Covenant A MERE Shadow of Better Things To Come"/>
          <p:cNvSpPr txBox="1"/>
          <p:nvPr/>
        </p:nvSpPr>
        <p:spPr>
          <a:xfrm>
            <a:off x="768511" y="3135264"/>
            <a:ext cx="1146777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Old Covenant A MERE Shadow of Better Things To Come</a:t>
            </a:r>
          </a:p>
        </p:txBody>
      </p:sp>
      <p:sp>
        <p:nvSpPr>
          <p:cNvPr id="424" name="Jesus could not have been a priest on earth according to the Law - (Heb 7:13, 14)…"/>
          <p:cNvSpPr txBox="1"/>
          <p:nvPr/>
        </p:nvSpPr>
        <p:spPr>
          <a:xfrm>
            <a:off x="4552584" y="3887460"/>
            <a:ext cx="8171531" cy="566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could not have been a priest on earth according to the Law - (Heb 7:13, 14)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Priest were still serving according to the Law, which was merely a shadow of the heavenly things - (5)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was important for the things which constituted the “SHADOW” be made according to the pattern God gave - (5) </a:t>
            </a:r>
          </a:p>
        </p:txBody>
      </p:sp>
      <p:pic>
        <p:nvPicPr>
          <p:cNvPr id="425" name="Christ Is Mediator of a Better Covenant - 8:1-6" descr="Christ Is Mediator of a Better Covenant - 8:1-6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31783" y="1932312"/>
            <a:ext cx="12341234" cy="8255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3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3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3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3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3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3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3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437" name="The Ministry of Jesus &amp; What He Provides Is FAR SUPERIOR"/>
          <p:cNvSpPr txBox="1"/>
          <p:nvPr/>
        </p:nvSpPr>
        <p:spPr>
          <a:xfrm>
            <a:off x="409556" y="3103514"/>
            <a:ext cx="1218568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Ministry of Jesus &amp; What He Provides Is FAR SUPERIOR</a:t>
            </a:r>
          </a:p>
        </p:txBody>
      </p:sp>
      <p:sp>
        <p:nvSpPr>
          <p:cNvPr id="438" name="Hebrews 8:6 (NKJV)…"/>
          <p:cNvSpPr txBox="1"/>
          <p:nvPr/>
        </p:nvSpPr>
        <p:spPr>
          <a:xfrm>
            <a:off x="456536" y="3895674"/>
            <a:ext cx="3570307" cy="5486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8:6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6</a:t>
            </a:r>
            <a:r>
              <a:t> But now He has obtained a more excellent ministry, inasmuch as He is also Mediator of a better covenant, which was established on better promises.</a:t>
            </a:r>
          </a:p>
        </p:txBody>
      </p:sp>
      <p:pic>
        <p:nvPicPr>
          <p:cNvPr id="439" name="Christ Is Mediator of a Better Covenant - 8:1-6" descr="Christ Is Mediator of a Better Covenant - 8:1-6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31783" y="1932312"/>
            <a:ext cx="12341234" cy="8255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440" name="Christ Has A More Excellent Ministry - Heb 9:11, 24-28…"/>
          <p:cNvSpPr txBox="1"/>
          <p:nvPr/>
        </p:nvSpPr>
        <p:spPr>
          <a:xfrm>
            <a:off x="4552584" y="3887460"/>
            <a:ext cx="8171531" cy="566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Christ Has A More Excellent Ministry - Heb 9:11, 24-28 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Christ is “Mediator of a better Covenant” — (because of Him) — 1:1,2; 12:24; 1 Tim 2:5 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N.C. is Established on Better Promises — (The 1st covenant emphasized the land, national &amp; earthly promises - - (types &amp; shadows) - (Deut 28:1-14)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4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4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4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4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4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5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5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452" name="The better promises of the better covenant denotes the whole system of salvation by faith in Christ -…"/>
          <p:cNvSpPr txBox="1"/>
          <p:nvPr/>
        </p:nvSpPr>
        <p:spPr>
          <a:xfrm>
            <a:off x="4552584" y="3887460"/>
            <a:ext cx="8171531" cy="570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better promises of the better covenant denotes the whole system of salvation by faith in Christ - 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spiritual blessings - Eph 1:3;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Adoption / acceptance - Eph 1:5,6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forgiveness; redemption - Eph 1:7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New body - Phili 3:21; 1 Cor. 15:20ff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New home - Jn 14:1-6; Col. 1:5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Eternal life - John 3:16</a:t>
            </a:r>
          </a:p>
        </p:txBody>
      </p:sp>
      <p:pic>
        <p:nvPicPr>
          <p:cNvPr id="453" name="Christ Is Mediator of a Better Covenant - 8:1-6" descr="Christ Is Mediator of a Better Covenant - 8:1-6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31783" y="1932312"/>
            <a:ext cx="12341234" cy="8255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454" name="The Ministry of Jesus &amp; What He Provides Is FAR SUPERIOR"/>
          <p:cNvSpPr txBox="1"/>
          <p:nvPr/>
        </p:nvSpPr>
        <p:spPr>
          <a:xfrm>
            <a:off x="409556" y="3103514"/>
            <a:ext cx="1218568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Ministry of Jesus &amp; What He Provides Is FAR SUPERIOR</a:t>
            </a:r>
          </a:p>
        </p:txBody>
      </p:sp>
      <p:sp>
        <p:nvSpPr>
          <p:cNvPr id="455" name="Hebrews 8:6 (NKJV)…"/>
          <p:cNvSpPr txBox="1"/>
          <p:nvPr/>
        </p:nvSpPr>
        <p:spPr>
          <a:xfrm>
            <a:off x="456536" y="3895674"/>
            <a:ext cx="3570307" cy="5486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8:6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6</a:t>
            </a:r>
            <a:r>
              <a:t> But now He has obtained a more excellent ministry, inasmuch as He is also Mediator of a better covenant, which was established on better promises.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500"/>
                                        <p:tgtEl>
                                          <p:spTgt spid="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458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6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6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6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6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6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67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468" name="The OLD COVENANT Had “Fault”"/>
          <p:cNvSpPr txBox="1"/>
          <p:nvPr/>
        </p:nvSpPr>
        <p:spPr>
          <a:xfrm>
            <a:off x="1923975" y="3020964"/>
            <a:ext cx="915685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OLD COVENANT Had “Fault”</a:t>
            </a:r>
          </a:p>
        </p:txBody>
      </p:sp>
      <p:sp>
        <p:nvSpPr>
          <p:cNvPr id="469" name="Hebrews 8:7 (NKJV)…"/>
          <p:cNvSpPr txBox="1"/>
          <p:nvPr/>
        </p:nvSpPr>
        <p:spPr>
          <a:xfrm>
            <a:off x="377955" y="4251275"/>
            <a:ext cx="3727469" cy="4775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8:7 (NKJV)</a:t>
            </a:r>
          </a:p>
          <a:p>
            <a: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For if that first </a:t>
            </a:r>
            <a:r>
              <a:rPr i="1"/>
              <a:t>covenant</a:t>
            </a:r>
            <a:r>
              <a:t> had been faultless, then no place would have been sought for a second.</a:t>
            </a:r>
          </a:p>
        </p:txBody>
      </p:sp>
      <p:sp>
        <p:nvSpPr>
          <p:cNvPr id="470" name="The Law of Moses Could Not Take Away Sin - (8:7)…"/>
          <p:cNvSpPr txBox="1"/>
          <p:nvPr/>
        </p:nvSpPr>
        <p:spPr>
          <a:xfrm>
            <a:off x="4552584" y="3887460"/>
            <a:ext cx="8171531" cy="546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Law of Moses Could Not Take Away Sin - (8:7) 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could not accomplish, (by design), what man needed most - the forgiveness of sin &amp; peace with God - (10:1-4; Gal 3:10-14; Rom 7)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Law emphasized the sinfulness of sin, (Rom 7:7,13), &amp; pointed to the need for a new &amp; better covenant - Rom 8:3; Gal 21-25; Jer 31:31-34)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293" y="1796507"/>
            <a:ext cx="3890707" cy="5197117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233" name="The failure to understand the difference, &amp; make the distinction between the Old Covenant &amp; New Covenant is the cause of much confusion &amp; errors in todays religious world!…"/>
          <p:cNvSpPr txBox="1"/>
          <p:nvPr/>
        </p:nvSpPr>
        <p:spPr>
          <a:xfrm>
            <a:off x="5388595" y="2349500"/>
            <a:ext cx="7165150" cy="713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failure to understand the difference, &amp; make the distinction between the Old Covenant &amp; New Covenant is the cause of much confusion &amp; errors in todays religious world!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is not just a modern problem but has plagued the church from the beginning - (cf. Romans; Galatians &amp; Hebrews)</a:t>
            </a:r>
          </a:p>
        </p:txBody>
      </p:sp>
      <p:pic>
        <p:nvPicPr>
          <p:cNvPr id="234" name="Image" descr="Imag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13846" y="4941151"/>
            <a:ext cx="4504099" cy="4427905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473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7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7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7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7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8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8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82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483" name="The New Covenant Was Promised By God - (8:8)"/>
          <p:cNvSpPr txBox="1"/>
          <p:nvPr/>
        </p:nvSpPr>
        <p:spPr>
          <a:xfrm>
            <a:off x="263617" y="3052714"/>
            <a:ext cx="12477565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New Covenant Was Promised By God - (8:8)</a:t>
            </a:r>
          </a:p>
        </p:txBody>
      </p:sp>
      <p:sp>
        <p:nvSpPr>
          <p:cNvPr id="484" name="Hebrews 8:8 (NKJV)…"/>
          <p:cNvSpPr txBox="1"/>
          <p:nvPr/>
        </p:nvSpPr>
        <p:spPr>
          <a:xfrm>
            <a:off x="377955" y="4014460"/>
            <a:ext cx="3727469" cy="5410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8614" dir="295840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8:8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8</a:t>
            </a:r>
            <a:r>
              <a:t> Because finding fault with them, He says: “Behold, the days are coming, says the Lord, when I will make a new covenant with the house of Israel and with the house of Judah—</a:t>
            </a:r>
          </a:p>
        </p:txBody>
      </p:sp>
      <p:sp>
        <p:nvSpPr>
          <p:cNvPr id="485" name="Heb 8:8-12 quotes Jer 31:31-34,  (Heb 10:16,17)…"/>
          <p:cNvSpPr txBox="1"/>
          <p:nvPr/>
        </p:nvSpPr>
        <p:spPr>
          <a:xfrm>
            <a:off x="4552584" y="3887460"/>
            <a:ext cx="8171531" cy="566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Heb 8:8-12 quotes Jer 31:31-34,  (Heb 10:16,17)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New Covenant was not contrary to the Law of Moses, or God’s promise to Abraham - (Gal 3:15-18)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Law was given because of transgressions until the Seed should come to prepare the way for the NC - (Gal 3:19-25)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488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8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9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9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9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9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9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9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497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498" name="The New Covenant Was Promised By God - (8:8)"/>
          <p:cNvSpPr txBox="1"/>
          <p:nvPr/>
        </p:nvSpPr>
        <p:spPr>
          <a:xfrm>
            <a:off x="263617" y="3052714"/>
            <a:ext cx="12477565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New Covenant Was Promised By God - (8:8)</a:t>
            </a:r>
          </a:p>
        </p:txBody>
      </p:sp>
      <p:sp>
        <p:nvSpPr>
          <p:cNvPr id="499" name="The second, (N.C.) fulfilled the spiritual element of God’s promise to Abraham - (Gal 3:26-29)…"/>
          <p:cNvSpPr txBox="1"/>
          <p:nvPr/>
        </p:nvSpPr>
        <p:spPr>
          <a:xfrm>
            <a:off x="4552584" y="3887460"/>
            <a:ext cx="8171531" cy="548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second, (N.C.) fulfilled the spiritual element of God’s promise to Abraham - (Gal 3:26-29)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</a:t>
            </a:r>
            <a:r>
              <a:rPr b="1"/>
              <a:t>House</a:t>
            </a:r>
            <a:r>
              <a:t>” God’s people are united under this NC - (vs. 10), Seeing this NC as a spiritual covenant, we should recognize the people (Israel &amp; Judah), as God’s spiritual people - (Gal 6:16; 3:7-9, 28; Rom 2:28; 9:6-8; Phil 3:3; 1 Pet 2:5-9)</a:t>
            </a:r>
          </a:p>
        </p:txBody>
      </p:sp>
      <p:sp>
        <p:nvSpPr>
          <p:cNvPr id="500" name="Hebrews 8:8 (NKJV)…"/>
          <p:cNvSpPr txBox="1"/>
          <p:nvPr/>
        </p:nvSpPr>
        <p:spPr>
          <a:xfrm>
            <a:off x="377955" y="4014460"/>
            <a:ext cx="3727469" cy="5410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8614" dir="295840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8:8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8</a:t>
            </a:r>
            <a:r>
              <a:t> Because finding fault with them, He says: “Behold, the days are coming, says the Lord, when I will make a new covenant with the house of Israel and with the house of Judah—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9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sp>
        <p:nvSpPr>
          <p:cNvPr id="503" name="Hebrews 8:9 (NKJV)…"/>
          <p:cNvSpPr txBox="1"/>
          <p:nvPr/>
        </p:nvSpPr>
        <p:spPr>
          <a:xfrm>
            <a:off x="335929" y="3844874"/>
            <a:ext cx="3811521" cy="558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8614" dir="295840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8:9 (NKJV)</a:t>
            </a:r>
          </a:p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</a:t>
            </a:r>
            <a:r>
              <a:t>not according to the covenant that I made with their fathers in the day when I took them by the hand to lead them out of the land of Egypt; because they did not continue in My covenant, and I disregarded them, says the Lord</a:t>
            </a:r>
            <a:r>
              <a:t>.</a:t>
            </a:r>
          </a:p>
        </p:txBody>
      </p:sp>
      <p:pic>
        <p:nvPicPr>
          <p:cNvPr id="504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0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0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0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0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1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12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13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514" name="The New Covenant is different - (8:9)"/>
          <p:cNvSpPr txBox="1"/>
          <p:nvPr/>
        </p:nvSpPr>
        <p:spPr>
          <a:xfrm>
            <a:off x="907600" y="2995564"/>
            <a:ext cx="1118960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New Covenant is different - (8:9) </a:t>
            </a:r>
          </a:p>
        </p:txBody>
      </p:sp>
      <p:sp>
        <p:nvSpPr>
          <p:cNvPr id="515" name="The Hebrew writer is contrasting two covenants, or arrangements, through which His requirements &amp; blessings have been made known to mankind.…"/>
          <p:cNvSpPr txBox="1"/>
          <p:nvPr/>
        </p:nvSpPr>
        <p:spPr>
          <a:xfrm>
            <a:off x="4552584" y="3887460"/>
            <a:ext cx="8171531" cy="57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Hebrew writer is contrasting two covenants, or arrangements, through which His requirements &amp; blessings have been made known to mankind.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NC is NOT according to the OC given at Sinai - (Ex. 19:5,6; 24:3,7; 32:8; Jer 2:5-13)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5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518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2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2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2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2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2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2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2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27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528" name="The New Covenant is different - (8:9)"/>
          <p:cNvSpPr txBox="1"/>
          <p:nvPr/>
        </p:nvSpPr>
        <p:spPr>
          <a:xfrm>
            <a:off x="907600" y="2995564"/>
            <a:ext cx="1118960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New Covenant is different - (8:9) </a:t>
            </a:r>
          </a:p>
        </p:txBody>
      </p:sp>
      <p:sp>
        <p:nvSpPr>
          <p:cNvPr id="529" name="The first Covenant was largely carnal in that it was entered via physical birth, with accompanying physical promises, ……"/>
          <p:cNvSpPr txBox="1"/>
          <p:nvPr/>
        </p:nvSpPr>
        <p:spPr>
          <a:xfrm>
            <a:off x="4552584" y="3887460"/>
            <a:ext cx="8171531" cy="548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first Covenant was largely carnal in that it was entered via physical birth, with accompanying physical promises, …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Whereas the NC is entered by a spiritual birth, (Jn 3:3-5; 1 Pet 1:22,23), emphasizing spiritual service, (Jn 4:24,25; Ro 2:28,29; 2 Cor 3:3,7,8; Jam 1:18-21) &amp; spiritual promises (Heb 4:9; 9:6-15; Eph 1:3)  </a:t>
            </a:r>
          </a:p>
        </p:txBody>
      </p:sp>
      <p:sp>
        <p:nvSpPr>
          <p:cNvPr id="530" name="Hebrews 8:9 (NKJV)…"/>
          <p:cNvSpPr txBox="1"/>
          <p:nvPr/>
        </p:nvSpPr>
        <p:spPr>
          <a:xfrm>
            <a:off x="335929" y="3844874"/>
            <a:ext cx="3811521" cy="558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8614" dir="295840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8:9 (NKJV)</a:t>
            </a:r>
          </a:p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</a:t>
            </a:r>
            <a:r>
              <a:t>not according to the covenant that I made with their fathers in the day when I took them by the hand to lead them out of the land of Egypt; because they did not continue in My covenant, and I disregarded them, says the Lord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3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3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3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4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41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542" name="The New Covenant is different - (8:9)"/>
          <p:cNvSpPr txBox="1"/>
          <p:nvPr/>
        </p:nvSpPr>
        <p:spPr>
          <a:xfrm>
            <a:off x="907600" y="2995564"/>
            <a:ext cx="1118960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New Covenant is different - (8:9) </a:t>
            </a:r>
          </a:p>
        </p:txBody>
      </p:sp>
      <p:pic>
        <p:nvPicPr>
          <p:cNvPr id="543" name="Image" descr="Imag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-1" y="3972578"/>
            <a:ext cx="13004801" cy="56744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03156" dir="2923668">
              <a:srgbClr val="000000">
                <a:alpha val="4213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4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5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5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5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54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555" name="The New Covenant is different - (8:9)"/>
          <p:cNvSpPr txBox="1"/>
          <p:nvPr/>
        </p:nvSpPr>
        <p:spPr>
          <a:xfrm>
            <a:off x="907600" y="2995564"/>
            <a:ext cx="1118960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New Covenant is different - (8:9) </a:t>
            </a:r>
          </a:p>
        </p:txBody>
      </p:sp>
      <p:graphicFrame>
        <p:nvGraphicFramePr>
          <p:cNvPr id="556" name="Table"/>
          <p:cNvGraphicFramePr/>
          <p:nvPr/>
        </p:nvGraphicFramePr>
        <p:xfrm>
          <a:off x="344483" y="4577140"/>
          <a:ext cx="12328534" cy="5571528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1573907"/>
                <a:gridCol w="3158671"/>
                <a:gridCol w="4034770"/>
                <a:gridCol w="3548483"/>
              </a:tblGrid>
              <a:tr h="1479133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 sz="3000">
                          <a:solidFill>
                            <a:srgbClr val="FFFFFF"/>
                          </a:solidFill>
                          <a:sym typeface="Baskerville SemiBol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R>
                    <a:lnT w="0">
                      <a:miter lim="400000"/>
                    </a:lnT>
                    <a:lnB w="635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1" indent="0">
                        <a:spcBef>
                          <a:spcPts val="900"/>
                        </a:spcBef>
                        <a:defRPr sz="37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76200" dist="63500" dir="1546778">
                              <a:srgbClr val="000000"/>
                            </a:outerShdw>
                          </a:effectLst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t>Subjects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L>
                    <a:lnR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R>
                    <a:lnT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T>
                    <a:lnB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B>
                    <a:gradFill flip="none" rotWithShape="1">
                      <a:gsLst>
                        <a:gs pos="0">
                          <a:schemeClr val="accent1">
                            <a:satOff val="11240"/>
                            <a:lumOff val="13356"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1" indent="0">
                        <a:spcBef>
                          <a:spcPts val="900"/>
                        </a:spcBef>
                        <a:defRPr sz="37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76200" dist="63500" dir="1546778">
                              <a:srgbClr val="000000"/>
                            </a:outerShdw>
                          </a:effectLst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t>Where the Law is written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L>
                    <a:lnR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R>
                    <a:lnT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T>
                    <a:lnB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B>
                    <a:gradFill flip="none" rotWithShape="1">
                      <a:gsLst>
                        <a:gs pos="0">
                          <a:schemeClr val="accent1">
                            <a:satOff val="11240"/>
                            <a:lumOff val="13356"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1" indent="0">
                        <a:spcBef>
                          <a:spcPts val="900"/>
                        </a:spcBef>
                        <a:defRPr sz="37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76200" dist="63500" dir="1546778">
                              <a:srgbClr val="000000"/>
                            </a:outerShdw>
                          </a:effectLst>
                          <a:latin typeface="Century Gothic"/>
                          <a:ea typeface="Century Gothic"/>
                          <a:cs typeface="Century Gothic"/>
                          <a:sym typeface="Century Gothic"/>
                        </a:defRPr>
                      </a:pPr>
                      <a:r>
                        <a:t>The Resulting Relationship 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L>
                    <a:lnR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R>
                    <a:lnT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T>
                    <a:lnB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B>
                    <a:gradFill flip="none" rotWithShape="1">
                      <a:gsLst>
                        <a:gs pos="0">
                          <a:schemeClr val="accent1">
                            <a:satOff val="11240"/>
                            <a:lumOff val="13356"/>
                          </a:schemeClr>
                        </a:gs>
                        <a:gs pos="100000">
                          <a:schemeClr val="accent1"/>
                        </a:gs>
                      </a:gsLst>
                      <a:lin ang="5400000" scaled="0"/>
                    </a:gradFill>
                  </a:tcPr>
                </a:tc>
              </a:tr>
              <a:tr h="1784353">
                <a:tc>
                  <a:txBody>
                    <a:bodyPr/>
                    <a:lstStyle/>
                    <a:p>
                      <a:pPr lvl="2" indent="0">
                        <a:spcBef>
                          <a:spcPts val="900"/>
                        </a:spcBef>
                        <a:defRPr b="0" i="1" sz="4900">
                          <a:solidFill>
                            <a:srgbClr val="DCDDE0"/>
                          </a:solidFill>
                          <a:effectLst>
                            <a:outerShdw sx="100000" sy="100000" kx="0" ky="0" algn="b" rotWithShape="0" blurRad="63500" dist="63500" dir="3019676">
                              <a:srgbClr val="000000"/>
                            </a:outerShdw>
                          </a:effectLst>
                          <a:latin typeface="Baskerville"/>
                          <a:ea typeface="Baskerville"/>
                          <a:cs typeface="Baskerville"/>
                          <a:sym typeface="Baskerville"/>
                        </a:defRPr>
                      </a:pPr>
                      <a:r>
                        <a:t>OC</a:t>
                      </a:r>
                    </a:p>
                  </a:txBody>
                  <a:tcPr marL="50800" marR="50800" marT="50800" marB="50800" anchor="ctr" anchorCtr="0" horzOverflow="overflow">
                    <a:lnL w="635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L>
                    <a:lnR w="635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R>
                    <a:lnT w="635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T>
                    <a:blipFill rotWithShape="1">
                      <a:blip r:embed="rId1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2" indent="0">
                        <a:defRPr i="1" sz="3200">
                          <a:solidFill>
                            <a:srgbClr val="FFFFFF"/>
                          </a:solidFill>
                          <a:sym typeface="Baskerville"/>
                        </a:defRPr>
                      </a:pPr>
                      <a:r>
                        <a:t>Fleshly Israel — Deut 7:6</a:t>
                      </a:r>
                    </a:p>
                  </a:txBody>
                  <a:tcPr marL="0" marR="0" marT="0" marB="0" anchor="ctr" anchorCtr="0" horzOverflow="overflow">
                    <a:lnL w="635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L>
                    <a:lnT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lvl="2" indent="0">
                        <a:defRPr i="1" sz="3200">
                          <a:solidFill>
                            <a:srgbClr val="FFFFFF"/>
                          </a:solidFill>
                          <a:sym typeface="Baskerville"/>
                        </a:defRPr>
                      </a:pPr>
                      <a:r>
                        <a:t>Stone / (FLESH) -         Ex. 24:12; 34:1;             2 Cor. 3:7;</a:t>
                      </a:r>
                    </a:p>
                  </a:txBody>
                  <a:tcPr marL="0" marR="0" marT="0" marB="0" anchor="ctr" anchorCtr="0" horzOverflow="overflow">
                    <a:lnT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lvl="2" indent="0">
                        <a:defRPr i="1" sz="3200">
                          <a:solidFill>
                            <a:srgbClr val="FFFFFF"/>
                          </a:solidFill>
                          <a:sym typeface="Baskerville"/>
                        </a:defRPr>
                      </a:pPr>
                      <a:r>
                        <a:t>National / Separate from other nations — Ex 19:5-6; etc</a:t>
                      </a:r>
                    </a:p>
                  </a:txBody>
                  <a:tcPr marL="0" marR="0" marT="0" marB="0" anchor="ctr" anchorCtr="0" horzOverflow="overflow">
                    <a:lnT w="381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</a:tr>
              <a:tr h="1710045">
                <a:tc>
                  <a:txBody>
                    <a:bodyPr/>
                    <a:lstStyle/>
                    <a:p>
                      <a:pPr lvl="2" indent="0">
                        <a:spcBef>
                          <a:spcPts val="900"/>
                        </a:spcBef>
                        <a:defRPr b="0" i="1" sz="49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63500" dist="63500" dir="3019676">
                              <a:srgbClr val="000000"/>
                            </a:outerShdw>
                          </a:effectLst>
                          <a:latin typeface="Baskerville"/>
                          <a:ea typeface="Baskerville"/>
                          <a:cs typeface="Baskerville"/>
                          <a:sym typeface="Baskerville"/>
                        </a:defRPr>
                      </a:pPr>
                      <a:r>
                        <a:t>NC</a:t>
                      </a:r>
                    </a:p>
                  </a:txBody>
                  <a:tcPr marL="50800" marR="50800" marT="50800" marB="50800" anchor="ctr" anchorCtr="0" horzOverflow="overflow">
                    <a:lnL w="635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L>
                    <a:lnR w="635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R>
                    <a:lnB w="635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B>
                    <a:gradFill flip="none" rotWithShape="1">
                      <a:gsLst>
                        <a:gs pos="0">
                          <a:schemeClr val="accent6">
                            <a:hueOff val="-286776"/>
                            <a:satOff val="10357"/>
                            <a:lumOff val="12955"/>
                          </a:schemeClr>
                        </a:gs>
                        <a:gs pos="100000">
                          <a:schemeClr val="accent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2" indent="0">
                        <a:defRPr i="1" sz="3200">
                          <a:solidFill>
                            <a:srgbClr val="000000"/>
                          </a:solidFill>
                          <a:sym typeface="Baskerville"/>
                        </a:defRPr>
                      </a:pPr>
                      <a:r>
                        <a:t>Spiritual Israel — Rom 2:28</a:t>
                      </a:r>
                    </a:p>
                  </a:txBody>
                  <a:tcPr marL="0" marR="0" marT="0" marB="0" anchor="ctr" anchorCtr="0" horzOverflow="overflow">
                    <a:lnL w="635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L>
                    <a:lnB w="508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indent="0">
                        <a:defRPr i="1" sz="3200">
                          <a:solidFill>
                            <a:srgbClr val="000000"/>
                          </a:solidFill>
                          <a:sym typeface="Baskerville"/>
                        </a:defRPr>
                      </a:pPr>
                      <a:r>
                        <a:t>Hearts / (MINDS) — Heb 8:10; 10:16;        Rom 6:17; 12:1,2</a:t>
                      </a:r>
                    </a:p>
                  </a:txBody>
                  <a:tcPr marL="0" marR="0" marT="0" marB="0" anchor="ctr" anchorCtr="0" horzOverflow="overflow">
                    <a:lnB w="508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indent="0">
                        <a:defRPr i="1" sz="3200">
                          <a:solidFill>
                            <a:srgbClr val="000000"/>
                          </a:solidFill>
                          <a:sym typeface="Baskerville"/>
                        </a:defRPr>
                      </a:pPr>
                      <a:r>
                        <a:t>Spiritual / Separate from the world / from sin — 2 Cor. 6:14</a:t>
                      </a:r>
                    </a:p>
                  </a:txBody>
                  <a:tcPr marL="0" marR="0" marT="0" marB="0" anchor="ctr" anchorCtr="0" horzOverflow="overflow">
                    <a:lnB w="50800">
                      <a:solidFill>
                        <a:srgbClr val="363131">
                          <a:alpha val="90000"/>
                        </a:srgb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57" name="Main Differences:"/>
          <p:cNvSpPr txBox="1"/>
          <p:nvPr/>
        </p:nvSpPr>
        <p:spPr>
          <a:xfrm>
            <a:off x="1940980" y="3878428"/>
            <a:ext cx="1068727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spcBef>
                <a:spcPts val="900"/>
              </a:spcBef>
              <a:defRPr sz="3700">
                <a:solidFill>
                  <a:srgbClr val="000000"/>
                </a:solidFill>
                <a:latin typeface="Denmark"/>
                <a:ea typeface="Denmark"/>
                <a:cs typeface="Denmark"/>
                <a:sym typeface="Denmark"/>
              </a:defRPr>
            </a:pPr>
            <a:r>
              <a:t>Main Differences:</a:t>
            </a:r>
            <a: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sp>
        <p:nvSpPr>
          <p:cNvPr id="560" name="Hebrews 8:10 (NKJV)…"/>
          <p:cNvSpPr txBox="1"/>
          <p:nvPr/>
        </p:nvSpPr>
        <p:spPr>
          <a:xfrm>
            <a:off x="335929" y="3844874"/>
            <a:ext cx="3811521" cy="558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8614" dir="295840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8:10 (NKJV)</a:t>
            </a:r>
          </a:p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10</a:t>
            </a:r>
            <a:r>
              <a:t> For this is the covenant that I will make with the house of Israel after those days, says the Lord: I will put My laws in their mind and write them on their hearts; and I will be their God, and they shall be My people.</a:t>
            </a:r>
          </a:p>
        </p:txBody>
      </p:sp>
      <p:pic>
        <p:nvPicPr>
          <p:cNvPr id="561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6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6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6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6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6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6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70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571" name="The N.C. Prompts Inner / Spiritual Response- 8:10"/>
          <p:cNvSpPr txBox="1"/>
          <p:nvPr/>
        </p:nvSpPr>
        <p:spPr>
          <a:xfrm>
            <a:off x="242521" y="3052714"/>
            <a:ext cx="1251975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N.C. Prompts Inner / Spiritual Response- 8:10</a:t>
            </a:r>
          </a:p>
        </p:txBody>
      </p:sp>
      <p:sp>
        <p:nvSpPr>
          <p:cNvPr id="572" name="“After those days” = the last days - the time which began at Pentecost &amp; continues till Jesus returns in judgment - (Heb 1:1,2; Deut 18:15; Is 2:1; Acts 2:16-21)…"/>
          <p:cNvSpPr txBox="1"/>
          <p:nvPr/>
        </p:nvSpPr>
        <p:spPr>
          <a:xfrm>
            <a:off x="4552584" y="3887460"/>
            <a:ext cx="8171531" cy="548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“After those days” = the last days - the time which began at Pentecost &amp; continues till Jesus returns in judgment - (Heb 1:1,2; Deut 18:15; Is 2:1; Acts 2:16-21)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first covenant was written on stones,  Ex. 24:4,7; 34:1,27; 2 Cor 3:7 - Under the NC, one’s obedience will be from the heart, (Rom 6:16-18; 1 Pet 1:22,23; 1 John 4:8-11)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5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7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575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7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7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8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8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8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8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84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585" name="The N.C. Prompts Inner / Spiritual Response- 8:10"/>
          <p:cNvSpPr txBox="1"/>
          <p:nvPr/>
        </p:nvSpPr>
        <p:spPr>
          <a:xfrm>
            <a:off x="242521" y="3052714"/>
            <a:ext cx="1251975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N.C. Prompts Inner / Spiritual Response- 8:10</a:t>
            </a:r>
          </a:p>
        </p:txBody>
      </p:sp>
      <p:sp>
        <p:nvSpPr>
          <p:cNvPr id="586" name="This does NOT mean hypocritical  obedience under the OC system accepted. - (Deut 30:6; 10:16; Lev 26:41; Jer 4:4)…"/>
          <p:cNvSpPr txBox="1"/>
          <p:nvPr/>
        </p:nvSpPr>
        <p:spPr>
          <a:xfrm>
            <a:off x="4552584" y="4065260"/>
            <a:ext cx="8171531" cy="548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does NOT mean hypocritical  obedience under the OC system accepted. - (Deut 30:6; 10:16; Lev 26:41; Jer 4:4)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the NC sonship is chosen &amp; attained through believing from the heart - emphasizes FAITH, HOPE &amp; LOVE - (Jn 1:13; 3:3-5; 8:31,32; 14:23; Rom 6:3-6, 16-18; Gal 3:26-29; 2 Cor. 5:14,15; 1 Cor. 13).</a:t>
            </a:r>
          </a:p>
        </p:txBody>
      </p:sp>
      <p:sp>
        <p:nvSpPr>
          <p:cNvPr id="587" name="Hebrews 8:10 (NKJV)…"/>
          <p:cNvSpPr txBox="1"/>
          <p:nvPr/>
        </p:nvSpPr>
        <p:spPr>
          <a:xfrm>
            <a:off x="335929" y="3844874"/>
            <a:ext cx="3811521" cy="558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8614" dir="295840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8:10 (NKJV)</a:t>
            </a:r>
          </a:p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10</a:t>
            </a:r>
            <a:r>
              <a:t> For this is the covenant that I will make with the house of Israel after those days, says the Lord: I will put My laws in their mind and write them on their hearts; and I will be their God, and they shall be My people.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8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590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9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9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9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9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9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9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98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599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600" name="Faith is necessary unto sonship -  8:11"/>
          <p:cNvSpPr txBox="1"/>
          <p:nvPr/>
        </p:nvSpPr>
        <p:spPr>
          <a:xfrm>
            <a:off x="1639701" y="3052714"/>
            <a:ext cx="972539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Faith is necessary unto sonship -  8:11</a:t>
            </a:r>
          </a:p>
        </p:txBody>
      </p:sp>
      <p:sp>
        <p:nvSpPr>
          <p:cNvPr id="601" name="One does not automatically enter into this new covenant relationship with God by virtue of his natural birth - (Like OC Rom. 4:1)…"/>
          <p:cNvSpPr txBox="1"/>
          <p:nvPr/>
        </p:nvSpPr>
        <p:spPr>
          <a:xfrm>
            <a:off x="4552584" y="4065260"/>
            <a:ext cx="8171531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One does not automatically enter into this new covenant relationship with God by virtue of his natural birth - </a:t>
            </a:r>
            <a:r>
              <a:rPr i="1" sz="3000"/>
              <a:t>(Like OC Rom. 4:1)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who are in God’s kingdom will know Him because knowledge is a prerequisite of faith, &amp; faith is a prerequisite of sonship - (Heb  11:6; Gal 3:26,27; Rom 10:14-17).</a:t>
            </a:r>
          </a:p>
        </p:txBody>
      </p:sp>
      <p:sp>
        <p:nvSpPr>
          <p:cNvPr id="602" name="Hebrews 8:11 (NKJV)…"/>
          <p:cNvSpPr txBox="1"/>
          <p:nvPr/>
        </p:nvSpPr>
        <p:spPr>
          <a:xfrm>
            <a:off x="335929" y="4048075"/>
            <a:ext cx="3811521" cy="518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8614" dir="295840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8:11 (NKJV)</a:t>
            </a:r>
          </a:p>
          <a:p>
            <a:pPr defTabSz="457200"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</a:t>
            </a:r>
            <a:r>
              <a:rPr i="1"/>
              <a:t>None of them shall teach his neighbor, and none his brother, saying, ‘Know the</a:t>
            </a:r>
            <a:r>
              <a:t> Lord,’ for all shall know Me, from the least of them to the greatest of them.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6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0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605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0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0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0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1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1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1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1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14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615" name="Faith is necessary unto sonship -  8:11"/>
          <p:cNvSpPr txBox="1"/>
          <p:nvPr/>
        </p:nvSpPr>
        <p:spPr>
          <a:xfrm>
            <a:off x="1639701" y="3052714"/>
            <a:ext cx="9725398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Faith is necessary unto sonship -  8:11</a:t>
            </a:r>
          </a:p>
        </p:txBody>
      </p:sp>
      <p:sp>
        <p:nvSpPr>
          <p:cNvPr id="616" name="Spiritual birth is by choice, not inheritance — (Luke 8:11-15)…"/>
          <p:cNvSpPr txBox="1"/>
          <p:nvPr/>
        </p:nvSpPr>
        <p:spPr>
          <a:xfrm>
            <a:off x="4552584" y="3972578"/>
            <a:ext cx="8171531" cy="571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Spiritual birth is by choice, not inheritance — (Luke 8:11-15)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Whether Jew or Gentile, one can become a child of God through being born again of water &amp; the Spirit - Jn 3:3-5; 1 Pet 1:22,23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is NOT a respecter of persons - Acts 10:34,35; 15:14–18; Rom 2:5-11</a:t>
            </a:r>
          </a:p>
          <a:p>
            <a:pPr lvl="1" marL="8763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distinction is faith - not flesh! - Rom 4; Gal 3:10-29</a:t>
            </a:r>
          </a:p>
        </p:txBody>
      </p:sp>
      <p:sp>
        <p:nvSpPr>
          <p:cNvPr id="617" name="Hebrews 8:11 (NKJV)…"/>
          <p:cNvSpPr txBox="1"/>
          <p:nvPr/>
        </p:nvSpPr>
        <p:spPr>
          <a:xfrm>
            <a:off x="335929" y="4048075"/>
            <a:ext cx="3811521" cy="518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8614" dir="295840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8:11 (NKJV)</a:t>
            </a:r>
          </a:p>
          <a:p>
            <a:pPr defTabSz="457200"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</a:t>
            </a:r>
            <a:r>
              <a:rPr i="1"/>
              <a:t>None of them shall teach his neighbor, and none his brother, saying, ‘Know the</a:t>
            </a:r>
            <a:r>
              <a:t> Lord,’ for all shall know Me, from the least of them to the greatest of them.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245" name="Hebrews 8:1–13 (NKJV)…"/>
          <p:cNvSpPr txBox="1"/>
          <p:nvPr/>
        </p:nvSpPr>
        <p:spPr>
          <a:xfrm>
            <a:off x="266637" y="2346619"/>
            <a:ext cx="12471526" cy="637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Hebrews 8:1–13 (NKJV)</a:t>
            </a:r>
          </a:p>
          <a:p>
            <a:pPr defTabSz="457200">
              <a:defRPr sz="44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Now </a:t>
            </a:r>
            <a:r>
              <a:rPr i="1"/>
              <a:t>this is</a:t>
            </a:r>
            <a:r>
              <a:t> the main point of the things we are saying: We have such a High Priest, who is seated at the right hand of the throne of the Majesty in the heavens, </a:t>
            </a:r>
            <a:r>
              <a:rPr baseline="31999"/>
              <a:t>2</a:t>
            </a:r>
            <a:r>
              <a:t> a Minister of the sanctuary and of the true tabernacle which the Lord erected, and not man. </a:t>
            </a:r>
            <a:r>
              <a:rPr baseline="31999"/>
              <a:t>3</a:t>
            </a:r>
            <a:r>
              <a:t> For every high priest is appointed to offer both gifts and sacrifices. Therefore </a:t>
            </a:r>
            <a:r>
              <a:rPr i="1"/>
              <a:t>it is</a:t>
            </a:r>
            <a:r>
              <a:t> necessary that this One also have something to offer.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u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620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2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2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2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2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2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2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28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29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630" name="The N.C. Reveals God’s System of Grace - 8:12,13"/>
          <p:cNvSpPr txBox="1"/>
          <p:nvPr/>
        </p:nvSpPr>
        <p:spPr>
          <a:xfrm>
            <a:off x="93153" y="2993720"/>
            <a:ext cx="12818493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N.C. Reveals God’s System of Grace - 8:12,13</a:t>
            </a:r>
          </a:p>
        </p:txBody>
      </p:sp>
      <p:sp>
        <p:nvSpPr>
          <p:cNvPr id="631" name="The Law (first covenant) demanded justice - payment for sin - (WORKS) Lev 20; &amp; was against us - Col. 2:14; 2 Cor 3:7; Rom. 7; Gal 3:10…"/>
          <p:cNvSpPr txBox="1"/>
          <p:nvPr/>
        </p:nvSpPr>
        <p:spPr>
          <a:xfrm>
            <a:off x="4552584" y="3854591"/>
            <a:ext cx="8171531" cy="548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Law (first covenant) demanded justice - payment for sin - (WORKS) Lev 20; &amp; was against us - Col. 2:14; 2 Cor 3:7; Rom. 7; Gal 3:10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Under the New Covenant - absolute forgiveness is made available to sinners  - (GRACE) - (Heb  10:16,17; Acts 13:37,38; Ro. 11:27; Ep. 1:7; 2:1-10; Col. 1:14; 1 Jno. 1:7–9; 2:1, 2; Re. 1:5.).</a:t>
            </a:r>
          </a:p>
        </p:txBody>
      </p:sp>
      <p:sp>
        <p:nvSpPr>
          <p:cNvPr id="632" name="Hebrews 8:12 (NKJV)…"/>
          <p:cNvSpPr txBox="1"/>
          <p:nvPr/>
        </p:nvSpPr>
        <p:spPr>
          <a:xfrm>
            <a:off x="335929" y="4130624"/>
            <a:ext cx="3811521" cy="5016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8614" dir="295840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8:12 (NKJV)</a:t>
            </a:r>
          </a:p>
          <a:p>
            <a:pPr defTabSz="457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12</a:t>
            </a:r>
            <a:r>
              <a:t> </a:t>
            </a:r>
            <a:r>
              <a:rPr i="1"/>
              <a:t>For I will be merciful to their unrighteousness,</a:t>
            </a:r>
            <a:r>
              <a:t> and their sins and their lawless deeds I will remember no more.”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6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3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3467749"/>
            <a:ext cx="4627927" cy="6342252"/>
          </a:xfrm>
          <a:prstGeom prst="rect">
            <a:avLst/>
          </a:prstGeom>
        </p:spPr>
      </p:pic>
      <p:pic>
        <p:nvPicPr>
          <p:cNvPr id="635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3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3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3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4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4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4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4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44" name="What Makes The N.C. BETTER? — 8:7-13" descr="What Makes The N.C. BETTER? — 8:7-13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997" y="1913262"/>
            <a:ext cx="12154806" cy="863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645" name="The N.C. Reveals God’s System of Grace - 8:12,13"/>
          <p:cNvSpPr txBox="1"/>
          <p:nvPr/>
        </p:nvSpPr>
        <p:spPr>
          <a:xfrm>
            <a:off x="93153" y="2993720"/>
            <a:ext cx="12818493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N.C. Reveals God’s System of Grace - 8:12,13</a:t>
            </a:r>
          </a:p>
        </p:txBody>
      </p:sp>
      <p:sp>
        <p:nvSpPr>
          <p:cNvPr id="646" name="The first covenant was both spiritual &amp; civil - the spiritual element had already been nailed to the cross, (Col. 2:14). The civil aspect would be divinely removed in 70 AD; Mat 24…"/>
          <p:cNvSpPr txBox="1"/>
          <p:nvPr/>
        </p:nvSpPr>
        <p:spPr>
          <a:xfrm>
            <a:off x="4552584" y="3854591"/>
            <a:ext cx="8171531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first covenant was both spiritual &amp; civil - the spiritual element had already been nailed to the cross, (Col. 2:14). The civil aspect would be divinely removed in 70 AD; Mat 24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3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There is absolutely no aspect of the first covenant in force today  - (Gal 2:21; 3:10,11; 5:1-4).</a:t>
            </a:r>
          </a:p>
        </p:txBody>
      </p:sp>
      <p:sp>
        <p:nvSpPr>
          <p:cNvPr id="647" name="Hebrews 8:13 (NKJV)…"/>
          <p:cNvSpPr txBox="1"/>
          <p:nvPr/>
        </p:nvSpPr>
        <p:spPr>
          <a:xfrm>
            <a:off x="335929" y="3959175"/>
            <a:ext cx="3811521" cy="5359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8614" dir="2958408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Hebrews 8:13 (NKJV)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4644122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In that He says, “</a:t>
            </a:r>
            <a:r>
              <a:rPr i="1"/>
              <a:t>A new</a:t>
            </a:r>
            <a:r>
              <a:t> covenant,” He has made the first obsolete. Now what is becoming obsolete and growing old is ready to vanish away.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6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6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4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5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5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5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5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5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58" name="The Greatest Story Ever Told" descr="The Greatest Story Ever Told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24997" y="1786262"/>
            <a:ext cx="12154806" cy="1117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659" name="God’s Gift of SALVATION In Christ His SON!"/>
          <p:cNvSpPr txBox="1"/>
          <p:nvPr/>
        </p:nvSpPr>
        <p:spPr>
          <a:xfrm>
            <a:off x="569732" y="3108580"/>
            <a:ext cx="1186533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God’s Gift of SALVATION In Christ His SON!</a:t>
            </a:r>
          </a:p>
        </p:txBody>
      </p:sp>
      <p:sp>
        <p:nvSpPr>
          <p:cNvPr id="660" name="The first covenant pointed to, foreshadowed, &amp; led us to Christ in many ways! - (Jn 5:46; Dt 18:18,19; Gal 3:23-25; Heb 10:1; Col. 2:17)…"/>
          <p:cNvSpPr txBox="1"/>
          <p:nvPr/>
        </p:nvSpPr>
        <p:spPr>
          <a:xfrm>
            <a:off x="4552584" y="4147810"/>
            <a:ext cx="8171531" cy="514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first covenant pointed to, foreshadowed, &amp; led us to Christ in many ways! - (Jn 5:46; Dt 18:18,19; Gal 3:23-25; Heb 10:1; Col. 2:17)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Prophets looked forward to this time &amp; longed to see it - (1 Pet 1:10-12).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God’s gift of salvation ONLY possible in Christ - GRACE - (Eph 2:8-10; Rom 5:8)</a:t>
            </a:r>
          </a:p>
        </p:txBody>
      </p:sp>
      <p:pic>
        <p:nvPicPr>
          <p:cNvPr id="661" name="Image" descr="Imag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32532" y="3972578"/>
            <a:ext cx="3902366" cy="5493964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6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6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6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6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6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7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7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72" name="The Greatest Story Ever Told" descr="The Greatest Story Ever Told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24997" y="1786262"/>
            <a:ext cx="12154806" cy="11176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673" name="God’s Gift of SALVATION In Christ His SON!"/>
          <p:cNvSpPr txBox="1"/>
          <p:nvPr/>
        </p:nvSpPr>
        <p:spPr>
          <a:xfrm>
            <a:off x="569732" y="3108580"/>
            <a:ext cx="1186533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God’s Gift of SALVATION In Christ His SON!</a:t>
            </a:r>
          </a:p>
        </p:txBody>
      </p:sp>
      <p:sp>
        <p:nvSpPr>
          <p:cNvPr id="674" name="Being under the New Covenant (grace) does NOT mean you do not HAVE to obey God - (Heb 10:26-31; 12:22-25; Rom. 6:1; Gal. 3:1; 2 Thes. 1:7-9; John 12:48)…"/>
          <p:cNvSpPr txBox="1"/>
          <p:nvPr/>
        </p:nvSpPr>
        <p:spPr>
          <a:xfrm>
            <a:off x="4552584" y="4029852"/>
            <a:ext cx="8171531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Being under the New Covenant (grace) does NOT mean you do not HAVE to obey God - (Heb 10:26-31; 12:22-25; Rom. 6:1; Gal. 3:1; 2 Thes. 1:7-9; John 12:48)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N.C. provides real, actual, present salvation in Christ — Acts 2:38; Rom 6:3-6; 10:4-17; Col. 2:11-13; Gal 3:26-29</a:t>
            </a:r>
          </a:p>
          <a:p>
            <a:pPr marL="457200" indent="-457200" algn="l">
              <a:spcBef>
                <a:spcPts val="1400"/>
              </a:spcBef>
              <a:buClr>
                <a:srgbClr val="A29A85"/>
              </a:buClr>
              <a:buSzPct val="55000"/>
              <a:buBlip>
                <a:blip r:embed="rId12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AND the promise of eternal LIFE WITH our Lord — Titus 1:2; 1 Pet. 1:4; Col. 1:5</a:t>
            </a:r>
          </a:p>
        </p:txBody>
      </p:sp>
      <p:pic>
        <p:nvPicPr>
          <p:cNvPr id="675" name="Image" descr="Imag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32532" y="3972578"/>
            <a:ext cx="3902366" cy="5493964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7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506" t="0" r="20493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678" name="Image" descr="Image"/>
          <p:cNvPicPr>
            <a:picLocks noChangeAspect="1"/>
          </p:cNvPicPr>
          <p:nvPr/>
        </p:nvPicPr>
        <p:blipFill>
          <a:blip r:embed="rId3">
            <a:alphaModFix amt="45800"/>
            <a:extLst/>
          </a:blip>
          <a:stretch>
            <a:fillRect/>
          </a:stretch>
        </p:blipFill>
        <p:spPr>
          <a:xfrm>
            <a:off x="344483" y="-718716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79" name="Image" descr="Image"/>
          <p:cNvPicPr>
            <a:picLocks noChangeAspect="1"/>
          </p:cNvPicPr>
          <p:nvPr/>
        </p:nvPicPr>
        <p:blipFill>
          <a:blip r:embed="rId3">
            <a:alphaModFix amt="45800"/>
            <a:extLst/>
          </a:blip>
          <a:stretch>
            <a:fillRect/>
          </a:stretch>
        </p:blipFill>
        <p:spPr>
          <a:xfrm>
            <a:off x="344483" y="7937249"/>
            <a:ext cx="12315834" cy="24802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992" y="4012987"/>
            <a:ext cx="3121965" cy="15927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8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3603" y="1181804"/>
            <a:ext cx="2957886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8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09667" y="5828595"/>
            <a:ext cx="2325758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8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21243" y="6443470"/>
            <a:ext cx="6853304" cy="15134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8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40716" y="1794452"/>
            <a:ext cx="2276857" cy="1517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8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71332" y="1181804"/>
            <a:ext cx="2612004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8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84846" y="3437739"/>
            <a:ext cx="2188597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8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715230" y="4050387"/>
            <a:ext cx="4728602" cy="1517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688" name="Hebrews 8:1-13"/>
          <p:cNvSpPr txBox="1"/>
          <p:nvPr/>
        </p:nvSpPr>
        <p:spPr>
          <a:xfrm>
            <a:off x="9329690" y="1245222"/>
            <a:ext cx="351550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997337">
                    <a:srgbClr val="000000"/>
                  </a:outerShdw>
                </a:effectLst>
              </a:defRPr>
            </a:lvl1pPr>
          </a:lstStyle>
          <a:p>
            <a:pPr/>
            <a:r>
              <a:t>Hebrews 8:1-13</a:t>
            </a:r>
          </a:p>
        </p:txBody>
      </p:sp>
      <p:sp>
        <p:nvSpPr>
          <p:cNvPr id="689" name="Are you a child of God by FAITH? —…"/>
          <p:cNvSpPr txBox="1"/>
          <p:nvPr/>
        </p:nvSpPr>
        <p:spPr>
          <a:xfrm>
            <a:off x="3496641" y="8064144"/>
            <a:ext cx="9165780" cy="134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63500" dist="63500" dir="149663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a child of God by FAITH? — </a:t>
            </a:r>
          </a:p>
          <a:p>
            <a:pPr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63500" dist="63500" dir="149663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Gal 3:26-29; Acts 22:16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Rectangle"/>
          <p:cNvSpPr/>
          <p:nvPr/>
        </p:nvSpPr>
        <p:spPr>
          <a:xfrm>
            <a:off x="-1" y="-1"/>
            <a:ext cx="13004802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2" name="W. 65th St church of Christ / May 6, 2007"/>
          <p:cNvSpPr txBox="1"/>
          <p:nvPr/>
        </p:nvSpPr>
        <p:spPr>
          <a:xfrm>
            <a:off x="4443306" y="9320107"/>
            <a:ext cx="8561495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1800">
                <a:solidFill>
                  <a:srgbClr val="000000"/>
                </a:solidFill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pPr/>
            <a:r>
              <a:t>W. 65th St church of Christ / May 6, 2007</a:t>
            </a:r>
          </a:p>
        </p:txBody>
      </p:sp>
      <p:sp>
        <p:nvSpPr>
          <p:cNvPr id="693" name="Don McClain"/>
          <p:cNvSpPr txBox="1"/>
          <p:nvPr/>
        </p:nvSpPr>
        <p:spPr>
          <a:xfrm>
            <a:off x="-1" y="9320107"/>
            <a:ext cx="5201921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1800">
                <a:solidFill>
                  <a:srgbClr val="000000"/>
                </a:solidFill>
                <a:latin typeface="Footlight MT Light"/>
                <a:ea typeface="Footlight MT Light"/>
                <a:cs typeface="Footlight MT Light"/>
                <a:sym typeface="Footlight MT Light"/>
              </a:defRPr>
            </a:lvl1pPr>
          </a:lstStyle>
          <a:p>
            <a:pPr/>
            <a:r>
              <a:t>Don McClain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506" t="0" r="20493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696" name="Image" descr="Image"/>
          <p:cNvPicPr>
            <a:picLocks noChangeAspect="1"/>
          </p:cNvPicPr>
          <p:nvPr/>
        </p:nvPicPr>
        <p:blipFill>
          <a:blip r:embed="rId3">
            <a:alphaModFix amt="45800"/>
            <a:extLst/>
          </a:blip>
          <a:stretch>
            <a:fillRect/>
          </a:stretch>
        </p:blipFill>
        <p:spPr>
          <a:xfrm>
            <a:off x="344483" y="-718716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97" name="Image" descr="Image"/>
          <p:cNvPicPr>
            <a:picLocks noChangeAspect="1"/>
          </p:cNvPicPr>
          <p:nvPr/>
        </p:nvPicPr>
        <p:blipFill>
          <a:blip r:embed="rId3">
            <a:alphaModFix amt="45800"/>
            <a:extLst/>
          </a:blip>
          <a:stretch>
            <a:fillRect/>
          </a:stretch>
        </p:blipFill>
        <p:spPr>
          <a:xfrm>
            <a:off x="344483" y="7937249"/>
            <a:ext cx="12315834" cy="24802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287" y="2998724"/>
            <a:ext cx="3121965" cy="159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69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327" y="432007"/>
            <a:ext cx="2957886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70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91753" y="5072215"/>
            <a:ext cx="6853305" cy="15134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70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21440" y="1044655"/>
            <a:ext cx="2276857" cy="1517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70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52056" y="432007"/>
            <a:ext cx="2612004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70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28565" y="2423475"/>
            <a:ext cx="2188597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70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358949" y="3036123"/>
            <a:ext cx="4728602" cy="1517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705" name="Hebrews 8:1-13"/>
          <p:cNvSpPr txBox="1"/>
          <p:nvPr/>
        </p:nvSpPr>
        <p:spPr>
          <a:xfrm>
            <a:off x="9152754" y="1687563"/>
            <a:ext cx="351550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997337">
                    <a:srgbClr val="000000"/>
                  </a:outerShdw>
                </a:effectLst>
              </a:defRPr>
            </a:lvl1pPr>
          </a:lstStyle>
          <a:p>
            <a:pPr/>
            <a:r>
              <a:t>Hebrews 8:1-13</a:t>
            </a:r>
          </a:p>
        </p:txBody>
      </p:sp>
      <p:sp>
        <p:nvSpPr>
          <p:cNvPr id="706" name="Charts by Don McClain…"/>
          <p:cNvSpPr txBox="1"/>
          <p:nvPr/>
        </p:nvSpPr>
        <p:spPr>
          <a:xfrm>
            <a:off x="82285" y="6538996"/>
            <a:ext cx="12840230" cy="2992317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3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March 18, 2018</a:t>
            </a:r>
          </a:p>
          <a:p>
            <a:pPr defTabSz="457200">
              <a:defRPr sz="23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/ P.O. Box 190062 Little Rock AR 72219 / 501-568-1062</a:t>
            </a:r>
          </a:p>
          <a:p>
            <a:pPr defTabSz="457200">
              <a:defRPr sz="2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 / Email – </a:t>
            </a:r>
            <a:r>
              <a:rPr u="sng">
                <a:hlinkClick r:id="rId11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>
                <a:hlinkClick r:id="rId12" invalidUrl="" action="" tgtFrame="" tooltip="" history="1" highlightClick="0" endSnd="0"/>
              </a:rPr>
              <a:t>http://w65stchurchofchrist.org/coc/sermons/</a:t>
            </a:r>
            <a:r>
              <a:t> </a:t>
            </a:r>
          </a:p>
        </p:txBody>
      </p:sp>
      <p:pic>
        <p:nvPicPr>
          <p:cNvPr id="707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80178" y="4457341"/>
            <a:ext cx="2325757" cy="274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2 Corinthians 3:4–11 (NKJV)…"/>
          <p:cNvSpPr txBox="1"/>
          <p:nvPr/>
        </p:nvSpPr>
        <p:spPr>
          <a:xfrm>
            <a:off x="347271" y="311538"/>
            <a:ext cx="12310258" cy="871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03156" dir="2923668">
              <a:srgbClr val="000000">
                <a:alpha val="3091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2200"/>
              </a:spcBef>
              <a:defRPr sz="43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3:4–11 (NKJV)</a:t>
            </a:r>
          </a:p>
          <a:p>
            <a:pPr defTabSz="457200">
              <a:spcBef>
                <a:spcPts val="2200"/>
              </a:spcBef>
              <a:defRPr sz="45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</a:t>
            </a:r>
            <a:r>
              <a:t> And we have such trust through Christ toward God. </a:t>
            </a:r>
            <a:r>
              <a:rPr baseline="31999"/>
              <a:t>5</a:t>
            </a:r>
            <a:r>
              <a:t> Not that we are sufficient of ourselves to think of anything as </a:t>
            </a:r>
            <a:r>
              <a:rPr i="1"/>
              <a:t>being</a:t>
            </a:r>
            <a:r>
              <a:t> from ourselves, but our sufficiency </a:t>
            </a:r>
            <a:r>
              <a:rPr i="1"/>
              <a:t>is</a:t>
            </a:r>
            <a:r>
              <a:t> from God, </a:t>
            </a:r>
            <a:r>
              <a:rPr baseline="31999"/>
              <a:t>6</a:t>
            </a:r>
            <a:r>
              <a:t> who also made us sufficient as ministers of the new covenant, not of the letter but of the Spirit; for the letter kills, but the Spirit gives life.  </a:t>
            </a:r>
            <a:r>
              <a:rPr baseline="31999"/>
              <a:t>7</a:t>
            </a:r>
            <a:r>
              <a:t> But if the ministry of death, written </a:t>
            </a:r>
            <a:r>
              <a:rPr i="1"/>
              <a:t>and</a:t>
            </a:r>
            <a:r>
              <a:t> engraved on stones, was glorious, so that the children of Israel could not look steadily at the face of Moses because of the glory of his countenance, which </a:t>
            </a:r>
            <a:r>
              <a:rPr i="1"/>
              <a:t>glory</a:t>
            </a:r>
            <a:r>
              <a:t> was passing away,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2 Corinthians 3:4–11 (NKJV)…"/>
          <p:cNvSpPr txBox="1"/>
          <p:nvPr/>
        </p:nvSpPr>
        <p:spPr>
          <a:xfrm>
            <a:off x="347271" y="311538"/>
            <a:ext cx="12310258" cy="8826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03156" dir="2923668">
              <a:srgbClr val="000000">
                <a:alpha val="3091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2200"/>
              </a:spcBef>
              <a:defRPr sz="43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2 Corinthians 3:4–11 (NKJV)</a:t>
            </a:r>
          </a:p>
          <a:p>
            <a:pPr defTabSz="457200">
              <a:spcBef>
                <a:spcPts val="2200"/>
              </a:spcBef>
              <a:defRPr sz="56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8</a:t>
            </a:r>
            <a:r>
              <a:t> how will the ministry of the Spirit not be more glorious? </a:t>
            </a:r>
            <a:r>
              <a:rPr baseline="31999"/>
              <a:t>9</a:t>
            </a:r>
            <a:r>
              <a:t> For if the ministry of condemnation </a:t>
            </a:r>
            <a:r>
              <a:rPr i="1"/>
              <a:t>had</a:t>
            </a:r>
            <a:r>
              <a:t> glory, the ministry of righteousness exceeds much more in glory. </a:t>
            </a:r>
            <a:r>
              <a:rPr baseline="31999"/>
              <a:t>10</a:t>
            </a:r>
            <a:r>
              <a:t> For even what was made glorious had no glory in this respect, because of the glory that excels. </a:t>
            </a:r>
            <a:r>
              <a:rPr baseline="31999"/>
              <a:t>11</a:t>
            </a:r>
            <a:r>
              <a:t> For if what is passing away </a:t>
            </a:r>
            <a:r>
              <a:rPr i="1"/>
              <a:t>was</a:t>
            </a:r>
            <a:r>
              <a:t> glorious, what remains </a:t>
            </a:r>
            <a:r>
              <a:rPr i="1"/>
              <a:t>is</a:t>
            </a:r>
            <a:r>
              <a:t> much more glorious.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256" name="Hebrews 8:1–13 (NKJV)…"/>
          <p:cNvSpPr txBox="1"/>
          <p:nvPr/>
        </p:nvSpPr>
        <p:spPr>
          <a:xfrm>
            <a:off x="266637" y="2346619"/>
            <a:ext cx="12471526" cy="683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Hebrews 8:1–13 (NKJV)</a:t>
            </a:r>
          </a:p>
          <a:p>
            <a:pPr defTabSz="457200">
              <a:defRPr sz="38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</a:t>
            </a:r>
            <a:r>
              <a:t> For if He were on earth, He would not be a priest, since there are priests who offer the gifts according to the law; </a:t>
            </a:r>
            <a:r>
              <a:rPr baseline="31999"/>
              <a:t>5</a:t>
            </a:r>
            <a:r>
              <a:t> who serve the copy and shadow of the heavenly things, as Moses was divinely instructed when he was about to make the tabernacle. For He said, </a:t>
            </a:r>
            <a:r>
              <a:rPr i="1"/>
              <a:t>“See</a:t>
            </a:r>
            <a:r>
              <a:t> that </a:t>
            </a:r>
            <a:r>
              <a:rPr i="1"/>
              <a:t>you make all things according to the pattern shown you on the mountain.”</a:t>
            </a:r>
            <a:r>
              <a:t> </a:t>
            </a:r>
            <a:r>
              <a:rPr baseline="31999"/>
              <a:t>6</a:t>
            </a:r>
            <a:r>
              <a:t> But now He has obtained a more excellent ministry, inasmuch as He is also Mediator of a better covenant, which was established on better promises. </a:t>
            </a:r>
            <a:r>
              <a:rPr baseline="31999"/>
              <a:t>7</a:t>
            </a:r>
            <a:r>
              <a:t> For if that first </a:t>
            </a:r>
            <a:r>
              <a:rPr i="1"/>
              <a:t>covenant</a:t>
            </a:r>
            <a:r>
              <a:t> had been faultless, then no place would have been sought for a second.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267" name="Hebrews 8:1–13 (NKJV)…"/>
          <p:cNvSpPr txBox="1"/>
          <p:nvPr/>
        </p:nvSpPr>
        <p:spPr>
          <a:xfrm>
            <a:off x="266637" y="2346619"/>
            <a:ext cx="12471526" cy="683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Hebrews 8:1–13 (NKJV)</a:t>
            </a:r>
          </a:p>
          <a:p>
            <a:pPr defTabSz="457200">
              <a:defRPr sz="38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8</a:t>
            </a:r>
            <a:r>
              <a:t> Because finding fault with them, He says: “</a:t>
            </a:r>
            <a:r>
              <a:rPr i="1"/>
              <a:t>Behold, the days are coming, says the Lord, when I will make a new covenant with the house of Israel and with the house of Judah—</a:t>
            </a:r>
            <a:r>
              <a:rPr baseline="31999"/>
              <a:t>9</a:t>
            </a:r>
            <a:r>
              <a:t> </a:t>
            </a:r>
            <a:r>
              <a:rPr i="1"/>
              <a:t>not according to the covenant that I made with their fathers in the day when I took them by the hand to lead them out of the land of Egypt; because they did not continue in My covenant, and I disregarded them, says the Lord</a:t>
            </a:r>
            <a:r>
              <a:t>. </a:t>
            </a:r>
            <a:r>
              <a:rPr baseline="31999"/>
              <a:t>10</a:t>
            </a:r>
            <a:r>
              <a:t> For this is the covenant that I will make with the house of Israel after those days, says the Lord: I will put My laws in their mind and write them on their hearts; and I will be their God, and they shall be My people.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" descr="Image"/>
          <p:cNvPicPr>
            <a:picLocks noChangeAspect="1"/>
          </p:cNvPicPr>
          <p:nvPr/>
        </p:nvPicPr>
        <p:blipFill>
          <a:blip r:embed="rId2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7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278" name="Hebrews 8:1–13 (NKJV)…"/>
          <p:cNvSpPr txBox="1"/>
          <p:nvPr/>
        </p:nvSpPr>
        <p:spPr>
          <a:xfrm>
            <a:off x="266637" y="2346619"/>
            <a:ext cx="12471526" cy="647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Hebrews 8:1–13 (NKJV)</a:t>
            </a:r>
          </a:p>
          <a:p>
            <a:pPr defTabSz="457200">
              <a:defRPr sz="45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11</a:t>
            </a:r>
            <a:r>
              <a:t> </a:t>
            </a:r>
            <a:r>
              <a:rPr i="1"/>
              <a:t>None of them shall teach his neighbor, and none his brother, saying, ‘Know the</a:t>
            </a:r>
            <a:r>
              <a:t> Lord,’ for all shall know Me, from the least of them to the greatest of them. </a:t>
            </a:r>
            <a:r>
              <a:rPr baseline="31999"/>
              <a:t>12</a:t>
            </a:r>
            <a:r>
              <a:t> </a:t>
            </a:r>
            <a:r>
              <a:rPr i="1"/>
              <a:t>For I will be merciful to their unrighteousness,</a:t>
            </a:r>
            <a:r>
              <a:t> and their sins and their lawless deeds I will remember no more.” </a:t>
            </a:r>
            <a:r>
              <a:rPr baseline="31999"/>
              <a:t>13</a:t>
            </a:r>
            <a:r>
              <a:t> In that He says, “</a:t>
            </a:r>
            <a:r>
              <a:rPr i="1"/>
              <a:t>A new</a:t>
            </a:r>
            <a:r>
              <a:t> covenant,” He has made the first obsolete. Now what is becoming obsolete and growing old is ready to vanish away.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701" y="3502581"/>
            <a:ext cx="3220825" cy="48312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81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90" name="The Term COVENANT" descr="The Term COVENANT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68628" y="1839107"/>
            <a:ext cx="9067544" cy="10414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291" name="1347 διαθήκη (diathēkē), ης (ēs), ἡ (hē): n.fem.; ≡ DBLHebr 1382; Str 1242; TDNT 2.106—…"/>
          <p:cNvSpPr txBox="1"/>
          <p:nvPr/>
        </p:nvSpPr>
        <p:spPr>
          <a:xfrm>
            <a:off x="3743868" y="3281338"/>
            <a:ext cx="9042145" cy="52345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700"/>
              </a:spcBef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imes"/>
                <a:ea typeface="Times"/>
                <a:cs typeface="Times"/>
                <a:sym typeface="Times"/>
              </a:rPr>
              <a:t>1347</a:t>
            </a:r>
            <a:r>
              <a:t> διαθήκη (</a:t>
            </a:r>
            <a:r>
              <a:rPr i="1"/>
              <a:t>diathēkē</a:t>
            </a:r>
            <a:r>
              <a:t>), ης (</a:t>
            </a:r>
            <a:r>
              <a:rPr i="1"/>
              <a:t>ēs</a:t>
            </a:r>
            <a:r>
              <a:t>), ἡ (</a:t>
            </a:r>
            <a:r>
              <a:rPr i="1"/>
              <a:t>hē</a:t>
            </a:r>
            <a:r>
              <a:t>): n.fem.;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≡</a:t>
            </a:r>
            <a:r>
              <a:t> </a:t>
            </a:r>
            <a:r>
              <a:rPr>
                <a:solidFill>
                  <a:schemeClr val="accent1"/>
                </a:solidFill>
              </a:rPr>
              <a:t>DBLHebr 1382; Str 1242; TDNT 2.106</a:t>
            </a:r>
            <a:r>
              <a:t>—</a:t>
            </a:r>
          </a:p>
          <a:p>
            <a:pPr marL="497205" indent="-497205" algn="l" defTabSz="457200">
              <a:spcBef>
                <a:spcPts val="700"/>
              </a:spcBef>
              <a:buClr>
                <a:srgbClr val="A29A85"/>
              </a:buClr>
              <a:buSzPct val="97500"/>
              <a:buAutoNum type="arabicPeriod" startAt="1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LN 34.43 </a:t>
            </a:r>
            <a:r>
              <a:rPr b="1" sz="3100">
                <a:latin typeface="Times"/>
                <a:ea typeface="Times"/>
                <a:cs typeface="Times"/>
                <a:sym typeface="Times"/>
              </a:rPr>
              <a:t>making of a covenant</a:t>
            </a:r>
            <a:r>
              <a:t>, promise in a solemn agreement (Mk 14:24; Lk 1:72; 22:20; Ac 3:25; 7:8; Ro 11:27; 1Co 11:25; 2Co 3:6; Gal 4:24; Eph 2:12; Heb 7:22; 12:24; 13:20); </a:t>
            </a:r>
          </a:p>
          <a:p>
            <a:pPr marL="497205" indent="-497205" algn="l" defTabSz="457200">
              <a:spcBef>
                <a:spcPts val="700"/>
              </a:spcBef>
              <a:buClr>
                <a:srgbClr val="A29A85"/>
              </a:buClr>
              <a:buSzPct val="97500"/>
              <a:buAutoNum type="arabicPeriod" startAt="1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LN 34.44 </a:t>
            </a:r>
            <a:r>
              <a:rPr b="1" sz="3100">
                <a:latin typeface="Times"/>
                <a:ea typeface="Times"/>
                <a:cs typeface="Times"/>
                <a:sym typeface="Times"/>
              </a:rPr>
              <a:t>covenant</a:t>
            </a:r>
            <a:r>
              <a:t>, the content of an agreement between two parties (Gal 3:15); </a:t>
            </a:r>
          </a:p>
          <a:p>
            <a:pPr marL="497205" indent="-497205" algn="l" defTabSz="457200">
              <a:spcBef>
                <a:spcPts val="700"/>
              </a:spcBef>
              <a:buClr>
                <a:srgbClr val="A29A85"/>
              </a:buClr>
              <a:buSzPct val="97500"/>
              <a:buAutoNum type="arabicPeriod" startAt="1"/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LN 57.124 </a:t>
            </a:r>
            <a:r>
              <a:rPr b="1" sz="3100">
                <a:latin typeface="Times"/>
                <a:ea typeface="Times"/>
                <a:cs typeface="Times"/>
                <a:sym typeface="Times"/>
              </a:rPr>
              <a:t>testament</a:t>
            </a:r>
            <a:r>
              <a:t>, making of a will (Heb 9:16, 17+) -</a:t>
            </a:r>
          </a:p>
        </p:txBody>
      </p:sp>
      <p:sp>
        <p:nvSpPr>
          <p:cNvPr id="292" name="Swanson, J. (1997). Dictionary of Biblical Languages with Semantic Domains: Greek (New Testament) (electronic ed.). Oak Harbor: Logos Research Systems, Inc."/>
          <p:cNvSpPr txBox="1"/>
          <p:nvPr/>
        </p:nvSpPr>
        <p:spPr>
          <a:xfrm>
            <a:off x="477342" y="8708883"/>
            <a:ext cx="1205011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Swanson, J. (1997). Dictionary of Biblical Languages with Semantic Domains: Greek (New Testament) (electronic ed.). Oak Harbor: Logos Research Systems, Inc.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"/>
          <p:cNvSpPr/>
          <p:nvPr/>
        </p:nvSpPr>
        <p:spPr>
          <a:xfrm>
            <a:off x="4289720" y="3502581"/>
            <a:ext cx="8397149" cy="48312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56" y="3502581"/>
            <a:ext cx="3739459" cy="48312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0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0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05" name="The Term COVENANT" descr="The Term COVENANT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68628" y="1839107"/>
            <a:ext cx="9067544" cy="10414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306" name="34.44 διαθήκηb, ης f:…"/>
          <p:cNvSpPr txBox="1"/>
          <p:nvPr/>
        </p:nvSpPr>
        <p:spPr>
          <a:xfrm>
            <a:off x="4451613" y="3598416"/>
            <a:ext cx="8073363" cy="416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>
                <a:alpha val="225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34.44</a:t>
            </a:r>
            <a:r>
              <a:t> </a:t>
            </a:r>
            <a:r>
              <a:rPr b="1"/>
              <a:t>διαθήκη</a:t>
            </a:r>
            <a:r>
              <a:rPr baseline="31999"/>
              <a:t>b</a:t>
            </a:r>
            <a:r>
              <a:t>,</a:t>
            </a:r>
            <a:r>
              <a:rPr b="1"/>
              <a:t> ης </a:t>
            </a:r>
            <a:r>
              <a:rPr i="1"/>
              <a:t>f</a:t>
            </a:r>
            <a:r>
              <a:t>: </a:t>
            </a:r>
          </a:p>
          <a:p>
            <a:pPr algn="l" defTabSz="457200">
              <a:defRPr sz="4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verbal content of an agreement between two persons specifying reciprocal benefits and responsibilities—‘covenant, pact.’ …</a:t>
            </a:r>
          </a:p>
        </p:txBody>
      </p:sp>
      <p:sp>
        <p:nvSpPr>
          <p:cNvPr id="307" name="Louw, J. P., &amp; Nida, E. A. (1996). Greek-English lexicon of the New Testament: based on semantic domains (electronic ed. of the 2nd edition.). New York: United Bible Societies."/>
          <p:cNvSpPr txBox="1"/>
          <p:nvPr/>
        </p:nvSpPr>
        <p:spPr>
          <a:xfrm>
            <a:off x="738356" y="8767665"/>
            <a:ext cx="1152808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Louw, J. P., &amp; Nida, E. A. (1996). </a:t>
            </a:r>
            <a:r>
              <a:rPr i="1"/>
              <a:t>Greek-English lexicon of the New Testament: based on semantic domains</a:t>
            </a:r>
            <a:r>
              <a:t> (electronic ed. of the 2nd edition.). New York: United Bible Societies.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"/>
          <p:cNvSpPr/>
          <p:nvPr/>
        </p:nvSpPr>
        <p:spPr>
          <a:xfrm>
            <a:off x="4289720" y="3502581"/>
            <a:ext cx="8397149" cy="48312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56" y="3502581"/>
            <a:ext cx="3739459" cy="48312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3">
            <a:alphaModFix amt="33426"/>
            <a:extLst/>
          </a:blip>
          <a:stretch>
            <a:fillRect/>
          </a:stretch>
        </p:blipFill>
        <p:spPr>
          <a:xfrm>
            <a:off x="344483" y="401879"/>
            <a:ext cx="12315834" cy="24802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12" y="295276"/>
            <a:ext cx="1792378" cy="914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262" y="180976"/>
            <a:ext cx="1232453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0473" y="180976"/>
            <a:ext cx="96906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02472" y="523876"/>
            <a:ext cx="3105483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49953" y="523876"/>
            <a:ext cx="1028701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87227" y="295276"/>
            <a:ext cx="108833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84136" y="180976"/>
            <a:ext cx="911916" cy="114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074" y="523876"/>
            <a:ext cx="2136417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pic>
        <p:nvPicPr>
          <p:cNvPr id="320" name="The Term COVENANT" descr="The Term COVENANT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68628" y="1839107"/>
            <a:ext cx="9067544" cy="1041401"/>
          </a:xfrm>
          <a:prstGeom prst="rect">
            <a:avLst/>
          </a:prstGeom>
          <a:effectLst>
            <a:outerShdw sx="100000" sy="100000" kx="0" ky="0" algn="b" rotWithShape="0" blurRad="203200" dist="124759" dir="5400000">
              <a:srgbClr val="000000"/>
            </a:outerShdw>
          </a:effectLst>
        </p:spPr>
      </p:pic>
      <p:sp>
        <p:nvSpPr>
          <p:cNvPr id="321" name="34.44 διαθήκηb, ης f:…"/>
          <p:cNvSpPr txBox="1"/>
          <p:nvPr/>
        </p:nvSpPr>
        <p:spPr>
          <a:xfrm>
            <a:off x="4451613" y="3598416"/>
            <a:ext cx="8073363" cy="4597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24759" dir="5400000">
              <a:srgbClr val="000000">
                <a:alpha val="2259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34.44</a:t>
            </a:r>
            <a:r>
              <a:t> </a:t>
            </a:r>
            <a:r>
              <a:rPr b="1"/>
              <a:t>διαθήκη</a:t>
            </a:r>
            <a:r>
              <a:rPr baseline="31999"/>
              <a:t>b</a:t>
            </a:r>
            <a:r>
              <a:t>,</a:t>
            </a:r>
            <a:r>
              <a:rPr b="1"/>
              <a:t> ης </a:t>
            </a:r>
            <a:r>
              <a:rPr i="1"/>
              <a:t>f</a:t>
            </a:r>
            <a:r>
              <a:t>: </a:t>
            </a:r>
          </a:p>
          <a:p>
            <a:pPr indent="228600" algn="l" defTabSz="457200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… Septuagint translators employed διαθήκη, literally ‘a final will or testament,’ in place of συνθήκη ‘contract, agreement,’ since they evidently wished to emphasize the fact that the initiative for such a covenantal relationship existed with one person rather than being the result of negotiation and compromise.</a:t>
            </a:r>
          </a:p>
        </p:txBody>
      </p:sp>
      <p:sp>
        <p:nvSpPr>
          <p:cNvPr id="322" name="Louw, J. P., &amp; Nida, E. A. (1996). Greek-English lexicon of the New Testament: based on semantic domains (electronic ed. of the 2nd edition.). New York: United Bible Societies."/>
          <p:cNvSpPr txBox="1"/>
          <p:nvPr/>
        </p:nvSpPr>
        <p:spPr>
          <a:xfrm>
            <a:off x="738356" y="8767665"/>
            <a:ext cx="1152808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Louw, J. P., &amp; Nida, E. A. (1996). </a:t>
            </a:r>
            <a:r>
              <a:rPr i="1"/>
              <a:t>Greek-English lexicon of the New Testament: based on semantic domains</a:t>
            </a:r>
            <a:r>
              <a:t> (electronic ed. of the 2nd edition.). New York: United Bible Societies.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