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p:nvPr>
            <p:ph type="sldImg"/>
          </p:nvPr>
        </p:nvSpPr>
        <p:spPr>
          <a:xfrm>
            <a:off x="1143000" y="685800"/>
            <a:ext cx="4572000" cy="3429000"/>
          </a:xfrm>
          <a:prstGeom prst="rect">
            <a:avLst/>
          </a:prstGeom>
        </p:spPr>
        <p:txBody>
          <a:bodyPr/>
          <a:lstStyle/>
          <a:p>
            <a:pPr/>
          </a:p>
        </p:txBody>
      </p:sp>
      <p:sp>
        <p:nvSpPr>
          <p:cNvPr id="181" name="Shape 18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tif"/><Relationship Id="rId4" Type="http://schemas.openxmlformats.org/officeDocument/2006/relationships/image" Target="../media/image2.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18"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19"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0"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41"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42"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50"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8"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59"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66" name="Picture 2" descr="Picture 2"/>
          <p:cNvPicPr>
            <a:picLocks noChangeAspect="1"/>
          </p:cNvPicPr>
          <p:nvPr/>
        </p:nvPicPr>
        <p:blipFill>
          <a:blip r:embed="rId2">
            <a:alphaModFix amt="82467"/>
            <a:extLst/>
          </a:blip>
          <a:stretch>
            <a:fillRect/>
          </a:stretch>
        </p:blipFill>
        <p:spPr>
          <a:xfrm>
            <a:off x="-1" y="-1"/>
            <a:ext cx="13004802" cy="9753602"/>
          </a:xfrm>
          <a:prstGeom prst="rect">
            <a:avLst/>
          </a:prstGeom>
          <a:ln w="12700">
            <a:miter lim="400000"/>
          </a:ln>
        </p:spPr>
      </p:pic>
      <p:sp>
        <p:nvSpPr>
          <p:cNvPr id="167"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4"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SzTx/>
              <a:buNone/>
            </a:lvl1pPr>
            <a:lvl2pPr marL="0" indent="228600" algn="ctr">
              <a:spcBef>
                <a:spcPts val="0"/>
              </a:spcBef>
              <a:buSzTx/>
              <a:buNone/>
            </a:lvl2pPr>
            <a:lvl3pPr marL="0" indent="457200" algn="ctr">
              <a:spcBef>
                <a:spcPts val="0"/>
              </a:spcBef>
              <a:buSzTx/>
              <a:buNone/>
            </a:lvl3pPr>
            <a:lvl4pPr marL="0" indent="685800" algn="ctr">
              <a:spcBef>
                <a:spcPts val="0"/>
              </a:spcBef>
              <a:buSzTx/>
              <a:buNone/>
            </a:lvl4pPr>
            <a:lvl5pPr marL="0" indent="91440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Image"/>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2286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4572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6858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9144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11430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13716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16002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182880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24.png"/><Relationship Id="rId5" Type="http://schemas.openxmlformats.org/officeDocument/2006/relationships/image" Target="../media/image2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30.png"/><Relationship Id="rId4" Type="http://schemas.openxmlformats.org/officeDocument/2006/relationships/image" Target="../media/image31.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30.png"/><Relationship Id="rId4" Type="http://schemas.openxmlformats.org/officeDocument/2006/relationships/image" Target="../media/image3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8.png"/><Relationship Id="rId4" Type="http://schemas.openxmlformats.org/officeDocument/2006/relationships/image" Target="../media/image6.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8.png"/><Relationship Id="rId4" Type="http://schemas.openxmlformats.org/officeDocument/2006/relationships/image" Target="../media/image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9.tif"/><Relationship Id="rId11" Type="http://schemas.openxmlformats.org/officeDocument/2006/relationships/image" Target="../media/image10.tif"/><Relationship Id="rId12" Type="http://schemas.openxmlformats.org/officeDocument/2006/relationships/image" Target="../media/image6.png"/><Relationship Id="rId13" Type="http://schemas.openxmlformats.org/officeDocument/2006/relationships/image" Target="../media/image7.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8.png"/><Relationship Id="rId4" Type="http://schemas.openxmlformats.org/officeDocument/2006/relationships/image" Target="../media/image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8.png"/><Relationship Id="rId4" Type="http://schemas.openxmlformats.org/officeDocument/2006/relationships/image" Target="../media/image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5.png"/><Relationship Id="rId4" Type="http://schemas.openxmlformats.org/officeDocument/2006/relationships/image" Target="../media/image6.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5.png"/><Relationship Id="rId4" Type="http://schemas.openxmlformats.org/officeDocument/2006/relationships/image" Target="../media/image6.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6.png"/><Relationship Id="rId4" Type="http://schemas.openxmlformats.org/officeDocument/2006/relationships/image" Target="../media/image36.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6.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6.png"/><Relationship Id="rId4" Type="http://schemas.openxmlformats.org/officeDocument/2006/relationships/image" Target="../media/image36.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 Id="rId3" Type="http://schemas.openxmlformats.org/officeDocument/2006/relationships/image" Target="../media/image8.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 Id="rId3" Type="http://schemas.openxmlformats.org/officeDocument/2006/relationships/image" Target="../media/image8.png"/><Relationship Id="rId4" Type="http://schemas.openxmlformats.org/officeDocument/2006/relationships/image" Target="../media/image6.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 Id="rId3"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 Id="rId3" Type="http://schemas.openxmlformats.org/officeDocument/2006/relationships/image" Target="../media/image8.png"/><Relationship Id="rId4" Type="http://schemas.openxmlformats.org/officeDocument/2006/relationships/image" Target="../media/image6.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tif"/><Relationship Id="rId7" Type="http://schemas.openxmlformats.org/officeDocument/2006/relationships/image" Target="../media/image7.tif"/><Relationship Id="rId8" Type="http://schemas.openxmlformats.org/officeDocument/2006/relationships/image" Target="../media/image8.tif"/><Relationship Id="rId9" Type="http://schemas.openxmlformats.org/officeDocument/2006/relationships/image" Target="../media/image9.tif"/><Relationship Id="rId10" Type="http://schemas.openxmlformats.org/officeDocument/2006/relationships/image" Target="../media/image10.tif"/><Relationship Id="rId11" Type="http://schemas.openxmlformats.org/officeDocument/2006/relationships/image" Target="../media/image40.png"/><Relationship Id="rId12" Type="http://schemas.openxmlformats.org/officeDocument/2006/relationships/image" Target="../media/image6.png"/><Relationship Id="rId13" Type="http://schemas.openxmlformats.org/officeDocument/2006/relationships/image" Target="../media/image41.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6.tif"/><Relationship Id="rId7" Type="http://schemas.openxmlformats.org/officeDocument/2006/relationships/image" Target="../media/image7.tif"/><Relationship Id="rId8" Type="http://schemas.openxmlformats.org/officeDocument/2006/relationships/image" Target="../media/image8.tif"/><Relationship Id="rId9" Type="http://schemas.openxmlformats.org/officeDocument/2006/relationships/image" Target="../media/image9.tif"/><Relationship Id="rId10" Type="http://schemas.openxmlformats.org/officeDocument/2006/relationships/image" Target="../media/image10.tif"/><Relationship Id="rId11" Type="http://schemas.openxmlformats.org/officeDocument/2006/relationships/image" Target="../media/image40.png"/><Relationship Id="rId12" Type="http://schemas.openxmlformats.org/officeDocument/2006/relationships/image" Target="../media/image6.png"/><Relationship Id="rId13" Type="http://schemas.openxmlformats.org/officeDocument/2006/relationships/image" Target="../media/image41.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tif"/><Relationship Id="rId3" Type="http://schemas.openxmlformats.org/officeDocument/2006/relationships/image" Target="../media/image5.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 Id="rId7" Type="http://schemas.openxmlformats.org/officeDocument/2006/relationships/image" Target="../media/image6.tif"/><Relationship Id="rId8" Type="http://schemas.openxmlformats.org/officeDocument/2006/relationships/image" Target="../media/image7.tif"/><Relationship Id="rId9" Type="http://schemas.openxmlformats.org/officeDocument/2006/relationships/image" Target="../media/image8.tif"/><Relationship Id="rId10" Type="http://schemas.openxmlformats.org/officeDocument/2006/relationships/image" Target="../media/image9.tif"/><Relationship Id="rId11" Type="http://schemas.openxmlformats.org/officeDocument/2006/relationships/image" Target="../media/image10.tif"/></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tif"/><Relationship Id="rId3" Type="http://schemas.openxmlformats.org/officeDocument/2006/relationships/hyperlink" Target="mailto:donmcclain@sbcglobal.net?subject=" TargetMode="External"/><Relationship Id="rId4" Type="http://schemas.openxmlformats.org/officeDocument/2006/relationships/hyperlink" Target="http://w65stchurchofchrist.org/coc/sermons/" TargetMode="Externa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3" name="Image" descr="Image"/>
          <p:cNvPicPr>
            <a:picLocks noChangeAspect="1"/>
          </p:cNvPicPr>
          <p:nvPr>
            <p:ph type="pic" idx="13"/>
          </p:nvPr>
        </p:nvPicPr>
        <p:blipFill>
          <a:blip r:embed="rId2">
            <a:extLst/>
          </a:blip>
          <a:srcRect l="12500" t="0" r="12500" b="0"/>
          <a:stretch>
            <a:fillRect/>
          </a:stretch>
        </p:blipFill>
        <p:spPr>
          <a:prstGeom prst="rect">
            <a:avLst/>
          </a:prstGeom>
        </p:spPr>
      </p:pic>
      <p:sp>
        <p:nvSpPr>
          <p:cNvPr id="184" name="The Subjects, Purpose &amp; Duration of The"/>
          <p:cNvSpPr txBox="1"/>
          <p:nvPr/>
        </p:nvSpPr>
        <p:spPr>
          <a:xfrm>
            <a:off x="996691" y="190433"/>
            <a:ext cx="10733471" cy="2235201"/>
          </a:xfrm>
          <a:prstGeom prst="rect">
            <a:avLst/>
          </a:prstGeom>
          <a:ln w="12700">
            <a:miter lim="400000"/>
          </a:ln>
          <a:effectLst>
            <a:outerShdw sx="100000" sy="100000" kx="0" ky="0" algn="b" rotWithShape="0" blurRad="203200" dist="124759"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solidFill>
                  <a:srgbClr val="FFFFFF"/>
                </a:solidFill>
                <a:effectLst>
                  <a:outerShdw sx="100000" sy="100000" kx="0" ky="0" algn="b" rotWithShape="0" blurRad="38100" dist="63500" dir="3613784">
                    <a:srgbClr val="000000"/>
                  </a:outerShdw>
                </a:effectLst>
                <a:latin typeface="Century Gothic"/>
                <a:ea typeface="Century Gothic"/>
                <a:cs typeface="Century Gothic"/>
                <a:sym typeface="Century Gothic"/>
              </a:defRPr>
            </a:lvl1pPr>
          </a:lstStyle>
          <a:p>
            <a:pPr/>
            <a:r>
              <a:t>The Subjects, Purpose &amp; Duration of The</a:t>
            </a:r>
          </a:p>
        </p:txBody>
      </p:sp>
      <p:sp>
        <p:nvSpPr>
          <p:cNvPr id="185" name="Old Covenant"/>
          <p:cNvSpPr txBox="1"/>
          <p:nvPr/>
        </p:nvSpPr>
        <p:spPr>
          <a:xfrm>
            <a:off x="255482" y="2242922"/>
            <a:ext cx="12493836" cy="1524001"/>
          </a:xfrm>
          <a:prstGeom prst="rect">
            <a:avLst/>
          </a:prstGeom>
          <a:ln w="12700">
            <a:miter lim="400000"/>
          </a:ln>
          <a:effectLst>
            <a:outerShdw sx="100000" sy="100000" kx="0" ky="0" algn="b" rotWithShape="0" blurRad="203200" dist="124759"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800">
                <a:solidFill>
                  <a:schemeClr val="accent3">
                    <a:hueOff val="198700"/>
                    <a:satOff val="21248"/>
                    <a:lumOff val="19305"/>
                  </a:schemeClr>
                </a:solidFill>
                <a:effectLst>
                  <a:outerShdw sx="100000" sy="100000" kx="0" ky="0" algn="b" rotWithShape="0" blurRad="63500" dist="63500" dir="2880000">
                    <a:srgbClr val="000000"/>
                  </a:outerShdw>
                </a:effectLst>
                <a:latin typeface="Thames Nude Roman"/>
                <a:ea typeface="Thames Nude Roman"/>
                <a:cs typeface="Thames Nude Roman"/>
                <a:sym typeface="Thames Nude Roman"/>
              </a:defRPr>
            </a:lvl1pPr>
          </a:lstStyle>
          <a:p>
            <a:pPr/>
            <a:r>
              <a:t>Old Covenant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Picture 2" descr="Picture 2"/>
          <p:cNvPicPr>
            <a:picLocks noChangeAspect="1"/>
          </p:cNvPicPr>
          <p:nvPr/>
        </p:nvPicPr>
        <p:blipFill>
          <a:blip r:embed="rId2">
            <a:alphaModFix amt="31058"/>
            <a:extLst/>
          </a:blip>
          <a:stretch>
            <a:fillRect/>
          </a:stretch>
        </p:blipFill>
        <p:spPr>
          <a:xfrm rot="16200000">
            <a:off x="2783224" y="-576350"/>
            <a:ext cx="7477764" cy="12965394"/>
          </a:xfrm>
          <a:prstGeom prst="rect">
            <a:avLst/>
          </a:prstGeom>
          <a:ln w="12700">
            <a:miter lim="400000"/>
          </a:ln>
          <a:effectLst>
            <a:outerShdw sx="100000" sy="100000" kx="0" ky="0" algn="b" rotWithShape="0" blurRad="228600" dist="241300" dir="2700000">
              <a:srgbClr val="000000">
                <a:alpha val="40000"/>
              </a:srgbClr>
            </a:outerShdw>
          </a:effectLst>
        </p:spPr>
      </p:pic>
      <p:pic>
        <p:nvPicPr>
          <p:cNvPr id="242"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43"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244" name="Ink 4" descr="Ink 4"/>
          <p:cNvPicPr>
            <a:picLocks noChangeAspect="1"/>
          </p:cNvPicPr>
          <p:nvPr/>
        </p:nvPicPr>
        <p:blipFill>
          <a:blip r:embed="rId4">
            <a:extLst/>
          </a:blip>
          <a:stretch>
            <a:fillRect/>
          </a:stretch>
        </p:blipFill>
        <p:spPr>
          <a:xfrm>
            <a:off x="7999487" y="3628032"/>
            <a:ext cx="2752513" cy="266753"/>
          </a:xfrm>
          <a:prstGeom prst="rect">
            <a:avLst/>
          </a:prstGeom>
          <a:ln w="12700">
            <a:miter lim="400000"/>
          </a:ln>
        </p:spPr>
      </p:pic>
      <p:pic>
        <p:nvPicPr>
          <p:cNvPr id="245" name="Ink 5" descr="Ink 5"/>
          <p:cNvPicPr>
            <a:picLocks noChangeAspect="1"/>
          </p:cNvPicPr>
          <p:nvPr/>
        </p:nvPicPr>
        <p:blipFill>
          <a:blip r:embed="rId5">
            <a:extLst/>
          </a:blip>
          <a:stretch>
            <a:fillRect/>
          </a:stretch>
        </p:blipFill>
        <p:spPr>
          <a:xfrm>
            <a:off x="2830335" y="4201471"/>
            <a:ext cx="1044993" cy="205313"/>
          </a:xfrm>
          <a:prstGeom prst="rect">
            <a:avLst/>
          </a:prstGeom>
          <a:ln w="12700">
            <a:miter lim="400000"/>
          </a:ln>
        </p:spPr>
      </p:pic>
      <p:pic>
        <p:nvPicPr>
          <p:cNvPr id="246" name="Ink 6" descr="Ink 6"/>
          <p:cNvPicPr>
            <a:picLocks noChangeAspect="1"/>
          </p:cNvPicPr>
          <p:nvPr/>
        </p:nvPicPr>
        <p:blipFill>
          <a:blip r:embed="rId6">
            <a:extLst/>
          </a:blip>
          <a:stretch>
            <a:fillRect/>
          </a:stretch>
        </p:blipFill>
        <p:spPr>
          <a:xfrm>
            <a:off x="9073977" y="6397461"/>
            <a:ext cx="1643009" cy="279041"/>
          </a:xfrm>
          <a:prstGeom prst="rect">
            <a:avLst/>
          </a:prstGeom>
          <a:ln w="12700">
            <a:miter lim="400000"/>
          </a:ln>
        </p:spPr>
      </p:pic>
      <p:pic>
        <p:nvPicPr>
          <p:cNvPr id="247" name="Ink 7" descr="Ink 7"/>
          <p:cNvPicPr>
            <a:picLocks noChangeAspect="1"/>
          </p:cNvPicPr>
          <p:nvPr/>
        </p:nvPicPr>
        <p:blipFill>
          <a:blip r:embed="rId7">
            <a:extLst/>
          </a:blip>
          <a:stretch>
            <a:fillRect/>
          </a:stretch>
        </p:blipFill>
        <p:spPr>
          <a:xfrm>
            <a:off x="2806734" y="6843189"/>
            <a:ext cx="4284530" cy="423094"/>
          </a:xfrm>
          <a:prstGeom prst="rect">
            <a:avLst/>
          </a:prstGeom>
          <a:ln w="12700">
            <a:miter lim="400000"/>
          </a:ln>
        </p:spPr>
      </p:pic>
      <p:sp>
        <p:nvSpPr>
          <p:cNvPr id="248" name="Rectangle 3"/>
          <p:cNvSpPr txBox="1"/>
          <p:nvPr/>
        </p:nvSpPr>
        <p:spPr>
          <a:xfrm>
            <a:off x="1950719" y="2926079"/>
            <a:ext cx="9211735" cy="6111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Exodus 24:3-8 (NKJV) </a:t>
            </a:r>
          </a:p>
          <a:p>
            <a:pPr defTabSz="1300480">
              <a:defRPr baseline="30666">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5 </a:t>
            </a:r>
            <a:r>
              <a:rPr baseline="0"/>
              <a:t>Then he sent young men of the children of Israel, who offered burnt offerings and sacrificed peace offerings of oxen to the LORD. </a:t>
            </a:r>
            <a:r>
              <a:t>6 </a:t>
            </a:r>
            <a:r>
              <a:rPr baseline="0"/>
              <a:t>And Moses took half the blood and put </a:t>
            </a:r>
            <a:r>
              <a:rPr baseline="0" i="1"/>
              <a:t>it</a:t>
            </a:r>
            <a:r>
              <a:rPr baseline="0"/>
              <a:t> in basins, and half the blood he sprinkled on the altar. </a:t>
            </a:r>
            <a:r>
              <a:t>7 </a:t>
            </a:r>
            <a:r>
              <a:rPr baseline="0"/>
              <a:t>Then he took the Book of the Covenant and read in the hearing of the people. And they said, "All that the LORD has said we will do, and be obedient."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0" name="Picture 2" descr="Picture 2"/>
          <p:cNvPicPr>
            <a:picLocks noChangeAspect="1"/>
          </p:cNvPicPr>
          <p:nvPr/>
        </p:nvPicPr>
        <p:blipFill>
          <a:blip r:embed="rId2">
            <a:alphaModFix amt="31058"/>
            <a:extLst/>
          </a:blip>
          <a:stretch>
            <a:fillRect/>
          </a:stretch>
        </p:blipFill>
        <p:spPr>
          <a:xfrm rot="16200000">
            <a:off x="2783224" y="-576350"/>
            <a:ext cx="7477764" cy="12965394"/>
          </a:xfrm>
          <a:prstGeom prst="rect">
            <a:avLst/>
          </a:prstGeom>
          <a:ln w="12700">
            <a:miter lim="400000"/>
          </a:ln>
          <a:effectLst>
            <a:outerShdw sx="100000" sy="100000" kx="0" ky="0" algn="b" rotWithShape="0" blurRad="228600" dist="241300" dir="2700000">
              <a:srgbClr val="000000">
                <a:alpha val="40000"/>
              </a:srgbClr>
            </a:outerShdw>
          </a:effectLst>
        </p:spPr>
      </p:pic>
      <p:pic>
        <p:nvPicPr>
          <p:cNvPr id="251"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52"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253" name="Ink 4" descr="Ink 4"/>
          <p:cNvPicPr>
            <a:picLocks noChangeAspect="1"/>
          </p:cNvPicPr>
          <p:nvPr/>
        </p:nvPicPr>
        <p:blipFill>
          <a:blip r:embed="rId4">
            <a:extLst/>
          </a:blip>
          <a:stretch>
            <a:fillRect/>
          </a:stretch>
        </p:blipFill>
        <p:spPr>
          <a:xfrm>
            <a:off x="5853696" y="4445184"/>
            <a:ext cx="3313153" cy="303105"/>
          </a:xfrm>
          <a:prstGeom prst="rect">
            <a:avLst/>
          </a:prstGeom>
          <a:ln w="12700">
            <a:miter lim="400000"/>
          </a:ln>
        </p:spPr>
      </p:pic>
      <p:pic>
        <p:nvPicPr>
          <p:cNvPr id="254" name="Ink 5" descr="Ink 5"/>
          <p:cNvPicPr>
            <a:picLocks noChangeAspect="1"/>
          </p:cNvPicPr>
          <p:nvPr/>
        </p:nvPicPr>
        <p:blipFill>
          <a:blip r:embed="rId5">
            <a:extLst/>
          </a:blip>
          <a:stretch>
            <a:fillRect/>
          </a:stretch>
        </p:blipFill>
        <p:spPr>
          <a:xfrm>
            <a:off x="4256768" y="6566399"/>
            <a:ext cx="2179073" cy="266753"/>
          </a:xfrm>
          <a:prstGeom prst="rect">
            <a:avLst/>
          </a:prstGeom>
          <a:ln w="12700">
            <a:miter lim="400000"/>
          </a:ln>
        </p:spPr>
      </p:pic>
      <p:sp>
        <p:nvSpPr>
          <p:cNvPr id="255" name="Rectangle 3"/>
          <p:cNvSpPr txBox="1"/>
          <p:nvPr/>
        </p:nvSpPr>
        <p:spPr>
          <a:xfrm>
            <a:off x="1950719" y="2926079"/>
            <a:ext cx="9211735" cy="4841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Exodus 24:3-8 (NKJV) </a:t>
            </a:r>
          </a:p>
          <a:p>
            <a:pPr defTabSz="1300480">
              <a:defRPr baseline="30608" sz="4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8 </a:t>
            </a:r>
            <a:r>
              <a:rPr baseline="0"/>
              <a:t>And Moses took the blood, sprinkled </a:t>
            </a:r>
            <a:r>
              <a:rPr baseline="0" i="1"/>
              <a:t>it</a:t>
            </a:r>
            <a:r>
              <a:rPr baseline="0"/>
              <a:t> on the people, and said, "This is the blood of the covenant which the LORD has made with you according to all these words."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7" name="Picture 2" descr="Picture 2"/>
          <p:cNvPicPr>
            <a:picLocks noChangeAspect="1"/>
          </p:cNvPicPr>
          <p:nvPr/>
        </p:nvPicPr>
        <p:blipFill>
          <a:blip r:embed="rId2">
            <a:alphaModFix amt="31058"/>
            <a:extLst/>
          </a:blip>
          <a:stretch>
            <a:fillRect/>
          </a:stretch>
        </p:blipFill>
        <p:spPr>
          <a:xfrm rot="16200000">
            <a:off x="2783224" y="-576350"/>
            <a:ext cx="7477764" cy="12965394"/>
          </a:xfrm>
          <a:prstGeom prst="rect">
            <a:avLst/>
          </a:prstGeom>
          <a:ln w="12700">
            <a:miter lim="400000"/>
          </a:ln>
          <a:effectLst>
            <a:outerShdw sx="100000" sy="100000" kx="0" ky="0" algn="b" rotWithShape="0" blurRad="228600" dist="241300" dir="2700000">
              <a:srgbClr val="000000">
                <a:alpha val="40000"/>
              </a:srgbClr>
            </a:outerShdw>
          </a:effectLst>
        </p:spPr>
      </p:pic>
      <p:pic>
        <p:nvPicPr>
          <p:cNvPr id="258"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59"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260" name="Ink 5" descr="Ink 5"/>
          <p:cNvPicPr>
            <a:picLocks noChangeAspect="1"/>
          </p:cNvPicPr>
          <p:nvPr/>
        </p:nvPicPr>
        <p:blipFill>
          <a:blip r:embed="rId4">
            <a:extLst/>
          </a:blip>
          <a:stretch>
            <a:fillRect/>
          </a:stretch>
        </p:blipFill>
        <p:spPr>
          <a:xfrm>
            <a:off x="6475775" y="3762176"/>
            <a:ext cx="1715713" cy="303105"/>
          </a:xfrm>
          <a:prstGeom prst="rect">
            <a:avLst/>
          </a:prstGeom>
          <a:ln w="12700">
            <a:miter lim="400000"/>
          </a:ln>
        </p:spPr>
      </p:pic>
      <p:pic>
        <p:nvPicPr>
          <p:cNvPr id="261" name="Ink 6" descr="Ink 6"/>
          <p:cNvPicPr>
            <a:picLocks noChangeAspect="1"/>
          </p:cNvPicPr>
          <p:nvPr/>
        </p:nvPicPr>
        <p:blipFill>
          <a:blip r:embed="rId5">
            <a:extLst/>
          </a:blip>
          <a:stretch>
            <a:fillRect/>
          </a:stretch>
        </p:blipFill>
        <p:spPr>
          <a:xfrm>
            <a:off x="4561408" y="6627328"/>
            <a:ext cx="3873792" cy="400897"/>
          </a:xfrm>
          <a:prstGeom prst="rect">
            <a:avLst/>
          </a:prstGeom>
          <a:ln w="12700">
            <a:miter lim="400000"/>
          </a:ln>
        </p:spPr>
      </p:pic>
      <p:pic>
        <p:nvPicPr>
          <p:cNvPr id="262" name="Ink 7" descr="Ink 7"/>
          <p:cNvPicPr>
            <a:picLocks noChangeAspect="1"/>
          </p:cNvPicPr>
          <p:nvPr/>
        </p:nvPicPr>
        <p:blipFill>
          <a:blip r:embed="rId6">
            <a:extLst/>
          </a:blip>
          <a:stretch>
            <a:fillRect/>
          </a:stretch>
        </p:blipFill>
        <p:spPr>
          <a:xfrm>
            <a:off x="5768192" y="7298047"/>
            <a:ext cx="582145" cy="181249"/>
          </a:xfrm>
          <a:prstGeom prst="rect">
            <a:avLst/>
          </a:prstGeom>
          <a:ln w="12700">
            <a:miter lim="400000"/>
          </a:ln>
        </p:spPr>
      </p:pic>
      <p:pic>
        <p:nvPicPr>
          <p:cNvPr id="263" name="Ink 8" descr="Ink 8"/>
          <p:cNvPicPr>
            <a:picLocks noChangeAspect="1"/>
          </p:cNvPicPr>
          <p:nvPr/>
        </p:nvPicPr>
        <p:blipFill>
          <a:blip r:embed="rId7">
            <a:extLst/>
          </a:blip>
          <a:stretch>
            <a:fillRect/>
          </a:stretch>
        </p:blipFill>
        <p:spPr>
          <a:xfrm>
            <a:off x="2403327" y="7785472"/>
            <a:ext cx="6020098" cy="291329"/>
          </a:xfrm>
          <a:prstGeom prst="rect">
            <a:avLst/>
          </a:prstGeom>
          <a:ln w="12700">
            <a:miter lim="400000"/>
          </a:ln>
        </p:spPr>
      </p:pic>
      <p:sp>
        <p:nvSpPr>
          <p:cNvPr id="264" name="Rectangle 3"/>
          <p:cNvSpPr txBox="1"/>
          <p:nvPr/>
        </p:nvSpPr>
        <p:spPr>
          <a:xfrm>
            <a:off x="1950719" y="3034453"/>
            <a:ext cx="9211735" cy="5705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Deuteronomy 5:1-3 (NKJV) </a:t>
            </a:r>
          </a:p>
          <a:p>
            <a:pPr defTabSz="1300480">
              <a:defRPr baseline="30594"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1 </a:t>
            </a:r>
            <a:r>
              <a:rPr baseline="0"/>
              <a:t>And Moses called all Israel, and said to them: "Hear, O Israel, the statutes and judgments which I speak in your hearing today, that you may learn them and be careful to observe them.  </a:t>
            </a:r>
            <a:r>
              <a:t>2 </a:t>
            </a:r>
            <a:r>
              <a:rPr baseline="0"/>
              <a:t>The LORD our God made a covenant with us in Horeb.  </a:t>
            </a:r>
            <a:r>
              <a:t>3 </a:t>
            </a:r>
            <a:r>
              <a:rPr baseline="0"/>
              <a:t>The LORD did not make this covenant with our fathers, but with us, those who </a:t>
            </a:r>
            <a:r>
              <a:rPr baseline="0" i="1"/>
              <a:t>are</a:t>
            </a:r>
            <a:r>
              <a:rPr baseline="0"/>
              <a:t> here today, all of us who </a:t>
            </a:r>
            <a:r>
              <a:rPr baseline="0" i="1"/>
              <a:t>are</a:t>
            </a:r>
            <a:r>
              <a:rPr baseline="0"/>
              <a:t> alive.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Picture 2" descr="Picture 2"/>
          <p:cNvPicPr>
            <a:picLocks noChangeAspect="1"/>
          </p:cNvPicPr>
          <p:nvPr/>
        </p:nvPicPr>
        <p:blipFill>
          <a:blip r:embed="rId2">
            <a:alphaModFix amt="31058"/>
            <a:extLst/>
          </a:blip>
          <a:stretch>
            <a:fillRect/>
          </a:stretch>
        </p:blipFill>
        <p:spPr>
          <a:xfrm rot="16200000">
            <a:off x="2783224" y="-576350"/>
            <a:ext cx="7477764" cy="12965394"/>
          </a:xfrm>
          <a:prstGeom prst="rect">
            <a:avLst/>
          </a:prstGeom>
          <a:ln w="12700">
            <a:miter lim="400000"/>
          </a:ln>
          <a:effectLst>
            <a:outerShdw sx="100000" sy="100000" kx="0" ky="0" algn="b" rotWithShape="0" blurRad="228600" dist="241300" dir="2700000">
              <a:srgbClr val="000000">
                <a:alpha val="40000"/>
              </a:srgbClr>
            </a:outerShdw>
          </a:effectLst>
        </p:spPr>
      </p:pic>
      <p:pic>
        <p:nvPicPr>
          <p:cNvPr id="267"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68"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269" name="Rectangle 4"/>
          <p:cNvSpPr txBox="1"/>
          <p:nvPr/>
        </p:nvSpPr>
        <p:spPr>
          <a:xfrm>
            <a:off x="2167466" y="3235325"/>
            <a:ext cx="8778241" cy="4841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Psalm 147:19-20 (NKJV) </a:t>
            </a:r>
          </a:p>
          <a:p>
            <a:pPr defTabSz="1300480">
              <a:defRPr baseline="30545"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19 </a:t>
            </a:r>
            <a:r>
              <a:rPr baseline="0"/>
              <a:t>He declares His word to Jacob, His statutes and His judgments to Israel. </a:t>
            </a:r>
            <a:r>
              <a:t>20 </a:t>
            </a:r>
            <a:r>
              <a:rPr baseline="0"/>
              <a:t>He has not dealt thus with any nation; And </a:t>
            </a:r>
            <a:r>
              <a:rPr baseline="0" i="1"/>
              <a:t>as for His</a:t>
            </a:r>
            <a:r>
              <a:rPr baseline="0"/>
              <a:t> judgments, they have not known them. Praise the LORD!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The First Covenant Between God &amp; Israel" descr="The First Covenant Between God &amp; Israel"/>
          <p:cNvPicPr>
            <a:picLocks noChangeAspect="0"/>
          </p:cNvPicPr>
          <p:nvPr/>
        </p:nvPicPr>
        <p:blipFill>
          <a:blip r:embed="rId2">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72"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273" name="Picture 2" descr="Picture 2"/>
          <p:cNvPicPr>
            <a:picLocks noChangeAspect="1"/>
          </p:cNvPicPr>
          <p:nvPr/>
        </p:nvPicPr>
        <p:blipFill>
          <a:blip r:embed="rId3">
            <a:extLst/>
          </a:blip>
          <a:stretch>
            <a:fillRect/>
          </a:stretch>
        </p:blipFill>
        <p:spPr>
          <a:xfrm>
            <a:off x="4616009" y="4939457"/>
            <a:ext cx="3743225" cy="3576321"/>
          </a:xfrm>
          <a:prstGeom prst="rect">
            <a:avLst/>
          </a:prstGeom>
          <a:ln w="12700">
            <a:miter lim="400000"/>
          </a:ln>
        </p:spPr>
      </p:pic>
      <p:pic>
        <p:nvPicPr>
          <p:cNvPr id="274" name="Picture 3" descr="Picture 3"/>
          <p:cNvPicPr>
            <a:picLocks noChangeAspect="1"/>
          </p:cNvPicPr>
          <p:nvPr/>
        </p:nvPicPr>
        <p:blipFill>
          <a:blip r:embed="rId4">
            <a:extLst/>
          </a:blip>
          <a:stretch>
            <a:fillRect/>
          </a:stretch>
        </p:blipFill>
        <p:spPr>
          <a:xfrm>
            <a:off x="-1" y="4660053"/>
            <a:ext cx="4219002" cy="4135130"/>
          </a:xfrm>
          <a:prstGeom prst="rect">
            <a:avLst/>
          </a:prstGeom>
          <a:ln w="12700">
            <a:miter lim="400000"/>
          </a:ln>
        </p:spPr>
      </p:pic>
      <p:sp>
        <p:nvSpPr>
          <p:cNvPr id="275" name="Rectangle 3"/>
          <p:cNvSpPr txBox="1"/>
          <p:nvPr/>
        </p:nvSpPr>
        <p:spPr>
          <a:xfrm>
            <a:off x="310341" y="2636774"/>
            <a:ext cx="12354562" cy="1882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800">
                <a:solidFill>
                  <a:srgbClr val="000000"/>
                </a:solidFill>
                <a:effectLst>
                  <a:outerShdw sx="100000" sy="100000" kx="0" ky="0" algn="b" rotWithShape="0" blurRad="50800" dist="38100" dir="2700000">
                    <a:srgbClr val="000000">
                      <a:alpha val="40000"/>
                    </a:srgbClr>
                  </a:outerShdw>
                </a:effectLst>
                <a:latin typeface="BinnerD"/>
                <a:ea typeface="BinnerD"/>
                <a:cs typeface="BinnerD"/>
                <a:sym typeface="BinnerD"/>
              </a:defRPr>
            </a:lvl1pPr>
          </a:lstStyle>
          <a:p>
            <a:pPr/>
            <a:r>
              <a:t>"A covenant is a binding contract between two parties, both of whom have obligations specified in the covenant." (Fee and Stuart. 150) </a:t>
            </a:r>
          </a:p>
        </p:txBody>
      </p:sp>
      <p:sp>
        <p:nvSpPr>
          <p:cNvPr id="276" name="TextBox 5"/>
          <p:cNvSpPr txBox="1"/>
          <p:nvPr/>
        </p:nvSpPr>
        <p:spPr>
          <a:xfrm>
            <a:off x="593187" y="5817530"/>
            <a:ext cx="2898618" cy="111836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118412">
              <a:defRPr spc="121" sz="7396">
                <a:solidFill>
                  <a:srgbClr val="F8F8F8"/>
                </a:solidFill>
                <a:effectLst>
                  <a:outerShdw sx="100000" sy="100000" kx="0" ky="0" algn="b" rotWithShape="0" blurRad="21844" dist="0" dir="0">
                    <a:srgbClr val="000000">
                      <a:alpha val="43000"/>
                    </a:srgbClr>
                  </a:outerShdw>
                </a:effectLst>
                <a:latin typeface="BinnerD"/>
                <a:ea typeface="BinnerD"/>
                <a:cs typeface="BinnerD"/>
                <a:sym typeface="BinnerD"/>
              </a:defRPr>
            </a:lvl1pPr>
          </a:lstStyle>
          <a:p>
            <a:pPr/>
            <a:r>
              <a:t>God</a:t>
            </a:r>
          </a:p>
        </p:txBody>
      </p:sp>
      <p:grpSp>
        <p:nvGrpSpPr>
          <p:cNvPr id="279" name="Oval 6"/>
          <p:cNvGrpSpPr/>
          <p:nvPr/>
        </p:nvGrpSpPr>
        <p:grpSpPr>
          <a:xfrm>
            <a:off x="8561493" y="4660053"/>
            <a:ext cx="4334935" cy="4135132"/>
            <a:chOff x="0" y="0"/>
            <a:chExt cx="4334933" cy="4135131"/>
          </a:xfrm>
        </p:grpSpPr>
        <p:sp>
          <p:nvSpPr>
            <p:cNvPr id="277" name="Oval"/>
            <p:cNvSpPr/>
            <p:nvPr/>
          </p:nvSpPr>
          <p:spPr>
            <a:xfrm>
              <a:off x="0" y="-1"/>
              <a:ext cx="4334934" cy="4135133"/>
            </a:xfrm>
            <a:prstGeom prst="ellipse">
              <a:avLst/>
            </a:prstGeom>
            <a:gradFill flip="none" rotWithShape="1">
              <a:gsLst>
                <a:gs pos="0">
                  <a:srgbClr val="C96D20"/>
                </a:gs>
                <a:gs pos="80000">
                  <a:srgbClr val="FF9034"/>
                </a:gs>
                <a:gs pos="100000">
                  <a:srgbClr val="FF9035"/>
                </a:gs>
              </a:gsLst>
              <a:lin ang="16200000" scaled="0"/>
            </a:gra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300480">
                <a:defRPr sz="7600">
                  <a:solidFill>
                    <a:srgbClr val="FFFFFF"/>
                  </a:solidFill>
                  <a:effectLst>
                    <a:outerShdw sx="100000" sy="100000" kx="0" ky="0" algn="b" rotWithShape="0" blurRad="50800" dist="38100" dir="2700000">
                      <a:srgbClr val="000000">
                        <a:alpha val="40000"/>
                      </a:srgbClr>
                    </a:outerShdw>
                  </a:effectLst>
                  <a:latin typeface="Calibri"/>
                  <a:ea typeface="Calibri"/>
                  <a:cs typeface="Calibri"/>
                  <a:sym typeface="Calibri"/>
                </a:defRPr>
              </a:pPr>
            </a:p>
          </p:txBody>
        </p:sp>
        <p:sp>
          <p:nvSpPr>
            <p:cNvPr id="278" name="Israel…"/>
            <p:cNvSpPr txBox="1"/>
            <p:nvPr/>
          </p:nvSpPr>
          <p:spPr>
            <a:xfrm>
              <a:off x="634835" y="1199290"/>
              <a:ext cx="3065263" cy="1736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defTabSz="1300480">
                <a:defRPr sz="7600">
                  <a:solidFill>
                    <a:srgbClr val="FFFFFF"/>
                  </a:solidFill>
                  <a:effectLst>
                    <a:outerShdw sx="100000" sy="100000" kx="0" ky="0" algn="b" rotWithShape="0" blurRad="50800" dist="38100" dir="2700000">
                      <a:srgbClr val="000000">
                        <a:alpha val="40000"/>
                      </a:srgbClr>
                    </a:outerShdw>
                  </a:effectLst>
                  <a:latin typeface="BinnerD"/>
                  <a:ea typeface="BinnerD"/>
                  <a:cs typeface="BinnerD"/>
                  <a:sym typeface="BinnerD"/>
                </a:defRPr>
              </a:pPr>
              <a:r>
                <a:t>Israel</a:t>
              </a:r>
            </a:p>
            <a:p>
              <a:pPr defTabSz="1300480">
                <a:defRPr sz="3400">
                  <a:solidFill>
                    <a:srgbClr val="FFFFFF"/>
                  </a:solidFill>
                  <a:effectLst>
                    <a:outerShdw sx="100000" sy="100000" kx="0" ky="0" algn="b" rotWithShape="0" blurRad="50800" dist="38100" dir="2700000">
                      <a:srgbClr val="000000">
                        <a:alpha val="40000"/>
                      </a:srgbClr>
                    </a:outerShdw>
                  </a:effectLst>
                  <a:latin typeface="Calibri"/>
                  <a:ea typeface="Calibri"/>
                  <a:cs typeface="Calibri"/>
                  <a:sym typeface="Calibri"/>
                </a:defRPr>
              </a:pPr>
              <a:r>
                <a:t>We will keep</a:t>
              </a:r>
            </a:p>
          </p:txBody>
        </p:sp>
      </p:grpSp>
      <p:sp>
        <p:nvSpPr>
          <p:cNvPr id="280" name="Notched Right Arrow 7"/>
          <p:cNvSpPr/>
          <p:nvPr/>
        </p:nvSpPr>
        <p:spPr>
          <a:xfrm>
            <a:off x="4118186" y="6502400"/>
            <a:ext cx="549427"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E089"/>
          </a:solidFill>
          <a:ln w="12700">
            <a:miter lim="400000"/>
          </a:ln>
          <a:effectLst>
            <a:outerShdw sx="100000" sy="100000" kx="0" ky="0" algn="b" rotWithShape="0" blurRad="63500" dist="38100" dir="5400000">
              <a:srgbClr val="000000">
                <a:alpha val="32000"/>
              </a:srgbClr>
            </a:outerShdw>
          </a:effectLst>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81" name="Notched Right Arrow 10"/>
          <p:cNvSpPr/>
          <p:nvPr/>
        </p:nvSpPr>
        <p:spPr>
          <a:xfrm rot="11013451">
            <a:off x="8100796" y="6518820"/>
            <a:ext cx="549427"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E089"/>
          </a:solidFill>
          <a:ln w="12700">
            <a:miter lim="400000"/>
          </a:ln>
          <a:effectLst>
            <a:outerShdw sx="100000" sy="100000" kx="0" ky="0" algn="b" rotWithShape="0" blurRad="63500" dist="38100" dir="5400000">
              <a:srgbClr val="000000">
                <a:alpha val="32000"/>
              </a:srgbClr>
            </a:outerShdw>
          </a:effectLst>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82" name="TextBox 8"/>
          <p:cNvSpPr txBox="1"/>
          <p:nvPr/>
        </p:nvSpPr>
        <p:spPr>
          <a:xfrm>
            <a:off x="5834251" y="5603269"/>
            <a:ext cx="1161924" cy="43107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2400">
                <a:solidFill>
                  <a:srgbClr val="FFFFFF"/>
                </a:solidFill>
                <a:latin typeface="Calibri"/>
                <a:ea typeface="Calibri"/>
                <a:cs typeface="Calibri"/>
                <a:sym typeface="Calibri"/>
              </a:defRPr>
            </a:lvl1pPr>
          </a:lstStyle>
          <a:p>
            <a:pPr/>
            <a:r>
              <a:t>The Law</a:t>
            </a:r>
          </a:p>
        </p:txBody>
      </p:sp>
      <p:sp>
        <p:nvSpPr>
          <p:cNvPr id="283" name="TextBox 9"/>
          <p:cNvSpPr txBox="1"/>
          <p:nvPr/>
        </p:nvSpPr>
        <p:spPr>
          <a:xfrm>
            <a:off x="727194" y="7037916"/>
            <a:ext cx="2610419" cy="58085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3400">
                <a:solidFill>
                  <a:srgbClr val="FFFFFF"/>
                </a:solidFill>
                <a:latin typeface="Calibri"/>
                <a:ea typeface="Calibri"/>
                <a:cs typeface="Calibri"/>
                <a:sym typeface="Calibri"/>
              </a:defRPr>
            </a:lvl1pPr>
          </a:lstStyle>
          <a:p>
            <a:pPr/>
            <a:r>
              <a:t>You shall keep</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The First Covenant Between God &amp; Israel" descr="The First Covenant Between God &amp; Israel"/>
          <p:cNvPicPr>
            <a:picLocks noChangeAspect="0"/>
          </p:cNvPicPr>
          <p:nvPr/>
        </p:nvPicPr>
        <p:blipFill>
          <a:blip r:embed="rId2">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86"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287" name="Rectangle 3"/>
          <p:cNvSpPr txBox="1"/>
          <p:nvPr/>
        </p:nvSpPr>
        <p:spPr>
          <a:xfrm>
            <a:off x="310341" y="2636774"/>
            <a:ext cx="12354562" cy="1882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3800">
                <a:solidFill>
                  <a:srgbClr val="000000"/>
                </a:solidFill>
                <a:effectLst>
                  <a:outerShdw sx="100000" sy="100000" kx="0" ky="0" algn="b" rotWithShape="0" blurRad="50800" dist="38100" dir="2700000">
                    <a:srgbClr val="000000">
                      <a:alpha val="40000"/>
                    </a:srgbClr>
                  </a:outerShdw>
                </a:effectLst>
                <a:latin typeface="BinnerD"/>
                <a:ea typeface="BinnerD"/>
                <a:cs typeface="BinnerD"/>
                <a:sym typeface="BinnerD"/>
              </a:defRPr>
            </a:lvl1pPr>
          </a:lstStyle>
          <a:p>
            <a:pPr/>
            <a:r>
              <a:t>"A covenant is a binding contract between two parties, both of whom have obligations specified in the covenant." (Fee and Stuart. 150) </a:t>
            </a:r>
          </a:p>
        </p:txBody>
      </p:sp>
      <p:pic>
        <p:nvPicPr>
          <p:cNvPr id="288" name="Picture 2" descr="Picture 2"/>
          <p:cNvPicPr>
            <a:picLocks noChangeAspect="1"/>
          </p:cNvPicPr>
          <p:nvPr/>
        </p:nvPicPr>
        <p:blipFill>
          <a:blip r:embed="rId3">
            <a:extLst/>
          </a:blip>
          <a:stretch>
            <a:fillRect/>
          </a:stretch>
        </p:blipFill>
        <p:spPr>
          <a:xfrm>
            <a:off x="4616009" y="4939457"/>
            <a:ext cx="3743225" cy="3576321"/>
          </a:xfrm>
          <a:prstGeom prst="rect">
            <a:avLst/>
          </a:prstGeom>
          <a:ln w="12700">
            <a:miter lim="400000"/>
          </a:ln>
        </p:spPr>
      </p:pic>
      <p:pic>
        <p:nvPicPr>
          <p:cNvPr id="289" name="Picture 3" descr="Picture 3"/>
          <p:cNvPicPr>
            <a:picLocks noChangeAspect="1"/>
          </p:cNvPicPr>
          <p:nvPr/>
        </p:nvPicPr>
        <p:blipFill>
          <a:blip r:embed="rId4">
            <a:extLst/>
          </a:blip>
          <a:stretch>
            <a:fillRect/>
          </a:stretch>
        </p:blipFill>
        <p:spPr>
          <a:xfrm>
            <a:off x="-1" y="4660053"/>
            <a:ext cx="4219002" cy="4135130"/>
          </a:xfrm>
          <a:prstGeom prst="rect">
            <a:avLst/>
          </a:prstGeom>
          <a:ln w="12700">
            <a:miter lim="400000"/>
          </a:ln>
        </p:spPr>
      </p:pic>
      <p:sp>
        <p:nvSpPr>
          <p:cNvPr id="290" name="TextBox 5"/>
          <p:cNvSpPr txBox="1"/>
          <p:nvPr/>
        </p:nvSpPr>
        <p:spPr>
          <a:xfrm>
            <a:off x="593187" y="5817530"/>
            <a:ext cx="2898618" cy="111836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1118412">
              <a:defRPr spc="121" sz="7396">
                <a:solidFill>
                  <a:srgbClr val="F8F8F8"/>
                </a:solidFill>
                <a:effectLst>
                  <a:outerShdw sx="100000" sy="100000" kx="0" ky="0" algn="b" rotWithShape="0" blurRad="21844" dist="0" dir="0">
                    <a:srgbClr val="000000">
                      <a:alpha val="43000"/>
                    </a:srgbClr>
                  </a:outerShdw>
                </a:effectLst>
                <a:latin typeface="BinnerD"/>
                <a:ea typeface="BinnerD"/>
                <a:cs typeface="BinnerD"/>
                <a:sym typeface="BinnerD"/>
              </a:defRPr>
            </a:lvl1pPr>
          </a:lstStyle>
          <a:p>
            <a:pPr/>
            <a:r>
              <a:t>God</a:t>
            </a:r>
          </a:p>
        </p:txBody>
      </p:sp>
      <p:grpSp>
        <p:nvGrpSpPr>
          <p:cNvPr id="293" name="Oval 6"/>
          <p:cNvGrpSpPr/>
          <p:nvPr/>
        </p:nvGrpSpPr>
        <p:grpSpPr>
          <a:xfrm>
            <a:off x="8561493" y="4660053"/>
            <a:ext cx="4334935" cy="4135132"/>
            <a:chOff x="0" y="0"/>
            <a:chExt cx="4334933" cy="4135131"/>
          </a:xfrm>
        </p:grpSpPr>
        <p:sp>
          <p:nvSpPr>
            <p:cNvPr id="291" name="Oval"/>
            <p:cNvSpPr/>
            <p:nvPr/>
          </p:nvSpPr>
          <p:spPr>
            <a:xfrm>
              <a:off x="0" y="-1"/>
              <a:ext cx="4334934" cy="4135133"/>
            </a:xfrm>
            <a:prstGeom prst="ellipse">
              <a:avLst/>
            </a:prstGeom>
            <a:gradFill flip="none" rotWithShape="1">
              <a:gsLst>
                <a:gs pos="0">
                  <a:srgbClr val="C96D20"/>
                </a:gs>
                <a:gs pos="80000">
                  <a:srgbClr val="FF9034"/>
                </a:gs>
                <a:gs pos="100000">
                  <a:srgbClr val="FF9035"/>
                </a:gs>
              </a:gsLst>
              <a:lin ang="16200000" scaled="0"/>
            </a:gra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ctr">
              <a:noAutofit/>
            </a:bodyPr>
            <a:lstStyle/>
            <a:p>
              <a:pPr defTabSz="1300480">
                <a:defRPr sz="3400">
                  <a:solidFill>
                    <a:srgbClr val="FFFFFF"/>
                  </a:solidFill>
                  <a:effectLst>
                    <a:outerShdw sx="100000" sy="100000" kx="0" ky="0" algn="b" rotWithShape="0" blurRad="50800" dist="38100" dir="2700000">
                      <a:srgbClr val="000000">
                        <a:alpha val="40000"/>
                      </a:srgbClr>
                    </a:outerShdw>
                  </a:effectLst>
                  <a:latin typeface="Calibri"/>
                  <a:ea typeface="Calibri"/>
                  <a:cs typeface="Calibri"/>
                  <a:sym typeface="Calibri"/>
                </a:defRPr>
              </a:pPr>
            </a:p>
          </p:txBody>
        </p:sp>
        <p:sp>
          <p:nvSpPr>
            <p:cNvPr id="292" name="Israel…"/>
            <p:cNvSpPr txBox="1"/>
            <p:nvPr/>
          </p:nvSpPr>
          <p:spPr>
            <a:xfrm>
              <a:off x="634835" y="107090"/>
              <a:ext cx="3065263" cy="39209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defTabSz="1300480">
                <a:defRPr sz="7600">
                  <a:solidFill>
                    <a:srgbClr val="FFFFFF"/>
                  </a:solidFill>
                  <a:effectLst>
                    <a:outerShdw sx="100000" sy="100000" kx="0" ky="0" algn="b" rotWithShape="0" blurRad="50800" dist="38100" dir="2700000">
                      <a:srgbClr val="000000">
                        <a:alpha val="40000"/>
                      </a:srgbClr>
                    </a:outerShdw>
                  </a:effectLst>
                  <a:latin typeface="BinnerD"/>
                  <a:ea typeface="BinnerD"/>
                  <a:cs typeface="BinnerD"/>
                  <a:sym typeface="BinnerD"/>
                </a:defRPr>
              </a:pPr>
              <a:r>
                <a:t>Israel</a:t>
              </a:r>
            </a:p>
            <a:p>
              <a:pPr defTabSz="1300480">
                <a:defRPr sz="3400">
                  <a:solidFill>
                    <a:srgbClr val="FFFFFF"/>
                  </a:solidFill>
                  <a:effectLst>
                    <a:outerShdw sx="100000" sy="100000" kx="0" ky="0" algn="b" rotWithShape="0" blurRad="50800" dist="38100" dir="2700000">
                      <a:srgbClr val="000000">
                        <a:alpha val="40000"/>
                      </a:srgbClr>
                    </a:outerShdw>
                  </a:effectLst>
                  <a:latin typeface="Calibri"/>
                  <a:ea typeface="Calibri"/>
                  <a:cs typeface="Calibri"/>
                  <a:sym typeface="Calibri"/>
                </a:defRPr>
              </a:pPr>
              <a:r>
                <a:t>God’s chosen people</a:t>
              </a:r>
            </a:p>
            <a:p>
              <a:pPr defTabSz="1300480">
                <a:defRPr sz="3400">
                  <a:solidFill>
                    <a:srgbClr val="FFFFFF"/>
                  </a:solidFill>
                  <a:effectLst>
                    <a:outerShdw sx="100000" sy="100000" kx="0" ky="0" algn="b" rotWithShape="0" blurRad="50800" dist="38100" dir="2700000">
                      <a:srgbClr val="000000">
                        <a:alpha val="40000"/>
                      </a:srgbClr>
                    </a:outerShdw>
                  </a:effectLst>
                  <a:latin typeface="Calibri"/>
                  <a:ea typeface="Calibri"/>
                  <a:cs typeface="Calibri"/>
                  <a:sym typeface="Calibri"/>
                </a:defRPr>
              </a:pPr>
              <a:r>
                <a:t>Separated from the world as a nation - </a:t>
              </a:r>
            </a:p>
          </p:txBody>
        </p:sp>
      </p:grpSp>
      <p:sp>
        <p:nvSpPr>
          <p:cNvPr id="294" name="Notched Right Arrow 7"/>
          <p:cNvSpPr/>
          <p:nvPr/>
        </p:nvSpPr>
        <p:spPr>
          <a:xfrm>
            <a:off x="4118186" y="6502400"/>
            <a:ext cx="549427"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E089"/>
          </a:solidFill>
          <a:ln w="12700">
            <a:miter lim="400000"/>
          </a:ln>
          <a:effectLst>
            <a:outerShdw sx="100000" sy="100000" kx="0" ky="0" algn="b" rotWithShape="0" blurRad="63500" dist="38100" dir="5400000">
              <a:srgbClr val="000000">
                <a:alpha val="32000"/>
              </a:srgbClr>
            </a:outerShdw>
          </a:effectLst>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95" name="Notched Right Arrow 10"/>
          <p:cNvSpPr/>
          <p:nvPr/>
        </p:nvSpPr>
        <p:spPr>
          <a:xfrm rot="11013451">
            <a:off x="8100796" y="6518820"/>
            <a:ext cx="549427"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10800" y="5400"/>
                </a:lnTo>
                <a:lnTo>
                  <a:pt x="10800" y="0"/>
                </a:lnTo>
                <a:lnTo>
                  <a:pt x="21600" y="10800"/>
                </a:lnTo>
                <a:lnTo>
                  <a:pt x="10800" y="21600"/>
                </a:lnTo>
                <a:lnTo>
                  <a:pt x="10800" y="16200"/>
                </a:lnTo>
                <a:lnTo>
                  <a:pt x="0" y="16200"/>
                </a:lnTo>
                <a:lnTo>
                  <a:pt x="5400" y="10800"/>
                </a:lnTo>
                <a:close/>
              </a:path>
            </a:pathLst>
          </a:custGeom>
          <a:solidFill>
            <a:srgbClr val="FFE089"/>
          </a:solidFill>
          <a:ln w="12700">
            <a:miter lim="400000"/>
          </a:ln>
          <a:effectLst>
            <a:outerShdw sx="100000" sy="100000" kx="0" ky="0" algn="b" rotWithShape="0" blurRad="63500" dist="38100" dir="5400000">
              <a:srgbClr val="000000">
                <a:alpha val="32000"/>
              </a:srgbClr>
            </a:outerShdw>
          </a:effectLst>
        </p:spPr>
        <p:txBody>
          <a:bodyPr lIns="65023" tIns="65023" rIns="65023" bIns="65023" anchor="ctr"/>
          <a:lstStyle/>
          <a:p>
            <a:pPr defTabSz="1300480">
              <a:defRPr sz="2400">
                <a:solidFill>
                  <a:srgbClr val="FFFFFF"/>
                </a:solidFill>
                <a:latin typeface="Calibri"/>
                <a:ea typeface="Calibri"/>
                <a:cs typeface="Calibri"/>
                <a:sym typeface="Calibri"/>
              </a:defRPr>
            </a:pPr>
          </a:p>
        </p:txBody>
      </p:sp>
      <p:sp>
        <p:nvSpPr>
          <p:cNvPr id="296" name="TextBox 9"/>
          <p:cNvSpPr txBox="1"/>
          <p:nvPr/>
        </p:nvSpPr>
        <p:spPr>
          <a:xfrm>
            <a:off x="727194" y="7037916"/>
            <a:ext cx="2610419" cy="58085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3400">
                <a:solidFill>
                  <a:srgbClr val="FFFFFF"/>
                </a:solidFill>
                <a:latin typeface="Calibri"/>
                <a:ea typeface="Calibri"/>
                <a:cs typeface="Calibri"/>
                <a:sym typeface="Calibri"/>
              </a:defRPr>
            </a:lvl1pPr>
          </a:lstStyle>
          <a:p>
            <a:pPr/>
            <a:r>
              <a:t>You shall keep</a:t>
            </a:r>
          </a:p>
        </p:txBody>
      </p:sp>
      <p:sp>
        <p:nvSpPr>
          <p:cNvPr id="297" name="TextBox 11"/>
          <p:cNvSpPr txBox="1"/>
          <p:nvPr/>
        </p:nvSpPr>
        <p:spPr>
          <a:xfrm>
            <a:off x="5345351" y="5603269"/>
            <a:ext cx="2139725" cy="190427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sz="2400">
                <a:solidFill>
                  <a:srgbClr val="FFFFFF"/>
                </a:solidFill>
                <a:latin typeface="Calibri"/>
                <a:ea typeface="Calibri"/>
                <a:cs typeface="Calibri"/>
                <a:sym typeface="Calibri"/>
              </a:defRPr>
            </a:pPr>
            <a:r>
              <a:t>The Law</a:t>
            </a:r>
          </a:p>
          <a:p>
            <a:pPr defTabSz="1300480">
              <a:defRPr sz="2400">
                <a:solidFill>
                  <a:srgbClr val="FFFFFF"/>
                </a:solidFill>
                <a:latin typeface="Calibri"/>
                <a:ea typeface="Calibri"/>
                <a:cs typeface="Calibri"/>
                <a:sym typeface="Calibri"/>
              </a:defRPr>
            </a:pPr>
            <a:r>
              <a:t>613 Commands</a:t>
            </a:r>
          </a:p>
          <a:p>
            <a:pPr defTabSz="1300480">
              <a:defRPr sz="2400">
                <a:solidFill>
                  <a:srgbClr val="FFFFFF"/>
                </a:solidFill>
                <a:latin typeface="Calibri"/>
                <a:ea typeface="Calibri"/>
                <a:cs typeface="Calibri"/>
                <a:sym typeface="Calibri"/>
              </a:defRPr>
            </a:pPr>
            <a:r>
              <a:t>Toward God</a:t>
            </a:r>
          </a:p>
          <a:p>
            <a:pPr defTabSz="1300480">
              <a:defRPr sz="2400">
                <a:solidFill>
                  <a:srgbClr val="FFFFFF"/>
                </a:solidFill>
                <a:latin typeface="Calibri"/>
                <a:ea typeface="Calibri"/>
                <a:cs typeface="Calibri"/>
                <a:sym typeface="Calibri"/>
              </a:defRPr>
            </a:pPr>
            <a:r>
              <a:t>Toward Others</a:t>
            </a:r>
          </a:p>
          <a:p>
            <a:pPr defTabSz="1300480">
              <a:defRPr sz="2400">
                <a:solidFill>
                  <a:srgbClr val="FFFFFF"/>
                </a:solidFill>
                <a:latin typeface="Calibri"/>
                <a:ea typeface="Calibri"/>
                <a:cs typeface="Calibri"/>
                <a:sym typeface="Calibri"/>
              </a:defRPr>
            </a:pPr>
            <a:r>
              <a:t>National / Civil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9" name="The Purpose of The Law / First Cov." descr="The Purpose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00"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301"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302" name="To govern the nation of Israel that they may be separate from other nations – Deut. 4:8,9; Psalm 147:19,20…"/>
          <p:cNvSpPr txBox="1"/>
          <p:nvPr/>
        </p:nvSpPr>
        <p:spPr>
          <a:xfrm>
            <a:off x="6337271" y="2749160"/>
            <a:ext cx="6389372" cy="655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To govern the nation of Israel that they may be separate from other nations – Deut. 4:8,9; Psalm 147:19,20</a:t>
            </a:r>
          </a:p>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Added because of transgression – To provide a standard by which sin may be known – Gal. 3:19; Romans 3:20; 4:15; 7:7-13</a:t>
            </a:r>
          </a:p>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A tutor to bring us to Christ – Gal. 3:23,24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02">
                                            <p:bg/>
                                          </p:spTgt>
                                        </p:tgtEl>
                                        <p:attrNameLst>
                                          <p:attrName>style.visibility</p:attrName>
                                        </p:attrNameLst>
                                      </p:cBhvr>
                                      <p:to>
                                        <p:strVal val="visible"/>
                                      </p:to>
                                    </p:set>
                                    <p:animEffect filter="fade" transition="in">
                                      <p:cBhvr>
                                        <p:cTn id="7" dur="1500"/>
                                        <p:tgtEl>
                                          <p:spTgt spid="30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02">
                                            <p:txEl>
                                              <p:pRg st="0" end="0"/>
                                            </p:txEl>
                                          </p:spTgt>
                                        </p:tgtEl>
                                        <p:attrNameLst>
                                          <p:attrName>style.visibility</p:attrName>
                                        </p:attrNameLst>
                                      </p:cBhvr>
                                      <p:to>
                                        <p:strVal val="visible"/>
                                      </p:to>
                                    </p:set>
                                    <p:animEffect filter="fade" transition="in">
                                      <p:cBhvr>
                                        <p:cTn id="10" dur="1500"/>
                                        <p:tgtEl>
                                          <p:spTgt spid="3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02">
                                            <p:txEl>
                                              <p:pRg st="1" end="1"/>
                                            </p:txEl>
                                          </p:spTgt>
                                        </p:tgtEl>
                                        <p:attrNameLst>
                                          <p:attrName>style.visibility</p:attrName>
                                        </p:attrNameLst>
                                      </p:cBhvr>
                                      <p:to>
                                        <p:strVal val="visible"/>
                                      </p:to>
                                    </p:set>
                                    <p:animEffect filter="fade" transition="in">
                                      <p:cBhvr>
                                        <p:cTn id="15" dur="1500"/>
                                        <p:tgtEl>
                                          <p:spTgt spid="30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02">
                                            <p:txEl>
                                              <p:pRg st="2" end="2"/>
                                            </p:txEl>
                                          </p:spTgt>
                                        </p:tgtEl>
                                        <p:attrNameLst>
                                          <p:attrName>style.visibility</p:attrName>
                                        </p:attrNameLst>
                                      </p:cBhvr>
                                      <p:to>
                                        <p:strVal val="visible"/>
                                      </p:to>
                                    </p:set>
                                    <p:animEffect filter="fade" transition="in">
                                      <p:cBhvr>
                                        <p:cTn id="20" dur="1500"/>
                                        <p:tgtEl>
                                          <p:spTgt spid="30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2"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4" name="The Purpose of The Law / First Cov." descr="The Purpose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05"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306"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307" name="A Shadow of Good Things To Come"/>
          <p:cNvSpPr txBox="1"/>
          <p:nvPr/>
        </p:nvSpPr>
        <p:spPr>
          <a:xfrm>
            <a:off x="6337271" y="2749160"/>
            <a:ext cx="6389372"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1400"/>
              </a:spcBef>
              <a:buClr>
                <a:srgbClr val="A29A85"/>
              </a:buClr>
              <a:buSzPct val="55000"/>
              <a:buBlip>
                <a:blip r:embed="rId4"/>
              </a:buBlip>
              <a:defRPr b="1" sz="4500">
                <a:solidFill>
                  <a:srgbClr val="000000"/>
                </a:solidFill>
                <a:latin typeface="Century Gothic"/>
                <a:ea typeface="Century Gothic"/>
                <a:cs typeface="Century Gothic"/>
                <a:sym typeface="Century Gothic"/>
              </a:defRPr>
            </a:lvl1pPr>
          </a:lstStyle>
          <a:p>
            <a:pPr/>
            <a:r>
              <a:t>A Shadow of Good Things To Come</a:t>
            </a:r>
          </a:p>
        </p:txBody>
      </p:sp>
      <p:sp>
        <p:nvSpPr>
          <p:cNvPr id="308" name="TextBox 2"/>
          <p:cNvSpPr txBox="1"/>
          <p:nvPr/>
        </p:nvSpPr>
        <p:spPr>
          <a:xfrm>
            <a:off x="6383551" y="4710672"/>
            <a:ext cx="5980444" cy="4321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Colossians 2:17 (NKJV) </a:t>
            </a:r>
          </a:p>
          <a:p>
            <a:pPr defTabSz="1300480">
              <a:defRPr baseline="30755"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17 </a:t>
            </a:r>
            <a:r>
              <a:rPr baseline="0"/>
              <a:t>which are a shadow of things to come, but the substance is of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The Purpose of The Law / First Cov." descr="The Purpose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11"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312"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313" name="A Shadow of Good Things To Come"/>
          <p:cNvSpPr txBox="1"/>
          <p:nvPr/>
        </p:nvSpPr>
        <p:spPr>
          <a:xfrm>
            <a:off x="6337271" y="2749160"/>
            <a:ext cx="6389372"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1400"/>
              </a:spcBef>
              <a:buClr>
                <a:srgbClr val="A29A85"/>
              </a:buClr>
              <a:buSzPct val="55000"/>
              <a:buBlip>
                <a:blip r:embed="rId4"/>
              </a:buBlip>
              <a:defRPr b="1" sz="4500">
                <a:solidFill>
                  <a:srgbClr val="000000"/>
                </a:solidFill>
                <a:latin typeface="Century Gothic"/>
                <a:ea typeface="Century Gothic"/>
                <a:cs typeface="Century Gothic"/>
                <a:sym typeface="Century Gothic"/>
              </a:defRPr>
            </a:lvl1pPr>
          </a:lstStyle>
          <a:p>
            <a:pPr/>
            <a:r>
              <a:t>A Shadow of Good Things To Come</a:t>
            </a:r>
          </a:p>
        </p:txBody>
      </p:sp>
      <p:sp>
        <p:nvSpPr>
          <p:cNvPr id="314" name="Rectangle 6"/>
          <p:cNvSpPr txBox="1"/>
          <p:nvPr/>
        </p:nvSpPr>
        <p:spPr>
          <a:xfrm>
            <a:off x="6241186" y="4459158"/>
            <a:ext cx="6581542" cy="5044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Hebrews 8:5-6 (NKJV) </a:t>
            </a:r>
          </a:p>
          <a:p>
            <a:pPr defTabSz="1300480">
              <a:defRPr baseline="30666">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5 </a:t>
            </a:r>
            <a:r>
              <a:rPr baseline="0"/>
              <a:t>who serve the copy and shadow of the heavenly things, . . . </a:t>
            </a:r>
            <a:r>
              <a:t>6 </a:t>
            </a:r>
            <a:r>
              <a:rPr baseline="0"/>
              <a:t>But now He has obtained a more excellent ministry, inasmuch as He is also Mediator of a better covenant, which was established on better promises.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6" name="The Purpose of The Law / First Cov." descr="The Purpose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17"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318"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319" name="A Shadow of Good Things To Come"/>
          <p:cNvSpPr txBox="1"/>
          <p:nvPr/>
        </p:nvSpPr>
        <p:spPr>
          <a:xfrm>
            <a:off x="6337271" y="2749160"/>
            <a:ext cx="6389372"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1400"/>
              </a:spcBef>
              <a:buClr>
                <a:srgbClr val="A29A85"/>
              </a:buClr>
              <a:buSzPct val="55000"/>
              <a:buBlip>
                <a:blip r:embed="rId4"/>
              </a:buBlip>
              <a:defRPr b="1" sz="4500">
                <a:solidFill>
                  <a:srgbClr val="000000"/>
                </a:solidFill>
                <a:latin typeface="Century Gothic"/>
                <a:ea typeface="Century Gothic"/>
                <a:cs typeface="Century Gothic"/>
                <a:sym typeface="Century Gothic"/>
              </a:defRPr>
            </a:lvl1pPr>
          </a:lstStyle>
          <a:p>
            <a:pPr/>
            <a:r>
              <a:t>A Shadow of Good Things To Come</a:t>
            </a:r>
          </a:p>
        </p:txBody>
      </p:sp>
      <p:sp>
        <p:nvSpPr>
          <p:cNvPr id="320" name="Rectangle 2"/>
          <p:cNvSpPr txBox="1"/>
          <p:nvPr/>
        </p:nvSpPr>
        <p:spPr>
          <a:xfrm>
            <a:off x="6100810" y="4394303"/>
            <a:ext cx="6680523" cy="4587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200">
                <a:solidFill>
                  <a:srgbClr val="000000"/>
                </a:solidFill>
                <a:latin typeface="Book Antiqua"/>
                <a:ea typeface="Book Antiqua"/>
                <a:cs typeface="Book Antiqua"/>
                <a:sym typeface="Book Antiqua"/>
              </a:defRPr>
            </a:pPr>
            <a:r>
              <a:t>Hebrews 9:23-24 (NKJV) </a:t>
            </a:r>
          </a:p>
          <a:p>
            <a:pPr defTabSz="1300480">
              <a:defRPr baseline="30625" sz="3200">
                <a:solidFill>
                  <a:srgbClr val="000000"/>
                </a:solidFill>
                <a:latin typeface="Book Antiqua"/>
                <a:ea typeface="Book Antiqua"/>
                <a:cs typeface="Book Antiqua"/>
                <a:sym typeface="Book Antiqua"/>
              </a:defRPr>
            </a:pPr>
            <a:r>
              <a:t>23 </a:t>
            </a:r>
            <a:r>
              <a:rPr baseline="0"/>
              <a:t>Therefore </a:t>
            </a:r>
            <a:r>
              <a:rPr baseline="0" i="1"/>
              <a:t>it was</a:t>
            </a:r>
            <a:r>
              <a:rPr baseline="0"/>
              <a:t> necessary that the copies of the things in the heavens should be purified with these, but the heavenly things themselves with better sacrifices than these. </a:t>
            </a:r>
            <a:r>
              <a:t>24 </a:t>
            </a:r>
            <a:r>
              <a:rPr baseline="0"/>
              <a:t>For Christ has not entered the holy places made with hands, </a:t>
            </a:r>
            <a:r>
              <a:rPr baseline="0" i="1"/>
              <a:t>which are</a:t>
            </a:r>
            <a:r>
              <a:rPr baseline="0"/>
              <a:t> copies of the true . .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7" name="Image" descr="Image"/>
          <p:cNvPicPr>
            <a:picLocks noChangeAspect="0"/>
          </p:cNvPicPr>
          <p:nvPr/>
        </p:nvPicPr>
        <p:blipFill>
          <a:blip r:embed="rId2">
            <a:extLst/>
          </a:blip>
          <a:stretch>
            <a:fillRect/>
          </a:stretch>
        </p:blipFill>
        <p:spPr>
          <a:xfrm>
            <a:off x="257293" y="1796507"/>
            <a:ext cx="3890707" cy="5197117"/>
          </a:xfrm>
          <a:prstGeom prst="rect">
            <a:avLst/>
          </a:prstGeom>
          <a:effectLst>
            <a:outerShdw sx="100000" sy="100000" kx="0" ky="0" algn="b" rotWithShape="0" blurRad="203200" dist="124759" dir="5400000">
              <a:srgbClr val="000000"/>
            </a:outerShdw>
          </a:effectLst>
        </p:spPr>
      </p:pic>
      <p:pic>
        <p:nvPicPr>
          <p:cNvPr id="188" name="Image" descr="Image"/>
          <p:cNvPicPr>
            <a:picLocks noChangeAspect="1"/>
          </p:cNvPicPr>
          <p:nvPr/>
        </p:nvPicPr>
        <p:blipFill>
          <a:blip r:embed="rId3">
            <a:alphaModFix amt="33426"/>
            <a:extLst/>
          </a:blip>
          <a:stretch>
            <a:fillRect/>
          </a:stretch>
        </p:blipFill>
        <p:spPr>
          <a:xfrm>
            <a:off x="344483" y="401879"/>
            <a:ext cx="12315834" cy="2480272"/>
          </a:xfrm>
          <a:prstGeom prst="rect">
            <a:avLst/>
          </a:prstGeom>
          <a:ln w="12700">
            <a:miter lim="400000"/>
          </a:ln>
          <a:effectLst>
            <a:outerShdw sx="100000" sy="100000" kx="0" ky="0" algn="b" rotWithShape="0" blurRad="203200" dist="124759" dir="5400000">
              <a:srgbClr val="000000"/>
            </a:outerShdw>
          </a:effectLst>
        </p:spPr>
      </p:pic>
      <p:pic>
        <p:nvPicPr>
          <p:cNvPr id="189" name="Image" descr="Image"/>
          <p:cNvPicPr>
            <a:picLocks noChangeAspect="1"/>
          </p:cNvPicPr>
          <p:nvPr/>
        </p:nvPicPr>
        <p:blipFill>
          <a:blip r:embed="rId4">
            <a:extLst/>
          </a:blip>
          <a:stretch>
            <a:fillRect/>
          </a:stretch>
        </p:blipFill>
        <p:spPr>
          <a:xfrm>
            <a:off x="73312" y="295276"/>
            <a:ext cx="1792378" cy="914401"/>
          </a:xfrm>
          <a:prstGeom prst="rect">
            <a:avLst/>
          </a:prstGeom>
          <a:ln w="12700">
            <a:miter lim="400000"/>
          </a:ln>
          <a:effectLst>
            <a:outerShdw sx="100000" sy="100000" kx="0" ky="0" algn="b" rotWithShape="0" blurRad="203200" dist="124759" dir="5400000">
              <a:srgbClr val="000000"/>
            </a:outerShdw>
          </a:effectLst>
        </p:spPr>
      </p:pic>
      <p:pic>
        <p:nvPicPr>
          <p:cNvPr id="190" name="Image" descr="Image"/>
          <p:cNvPicPr>
            <a:picLocks noChangeAspect="1"/>
          </p:cNvPicPr>
          <p:nvPr/>
        </p:nvPicPr>
        <p:blipFill>
          <a:blip r:embed="rId5">
            <a:extLst/>
          </a:blip>
          <a:stretch>
            <a:fillRect/>
          </a:stretch>
        </p:blipFill>
        <p:spPr>
          <a:xfrm>
            <a:off x="1837262" y="180976"/>
            <a:ext cx="1232453" cy="1143001"/>
          </a:xfrm>
          <a:prstGeom prst="rect">
            <a:avLst/>
          </a:prstGeom>
          <a:ln w="12700">
            <a:miter lim="400000"/>
          </a:ln>
          <a:effectLst>
            <a:outerShdw sx="100000" sy="100000" kx="0" ky="0" algn="b" rotWithShape="0" blurRad="203200" dist="124759" dir="5400000">
              <a:srgbClr val="000000"/>
            </a:outerShdw>
          </a:effectLst>
        </p:spPr>
      </p:pic>
      <p:pic>
        <p:nvPicPr>
          <p:cNvPr id="191" name="Image" descr="Image"/>
          <p:cNvPicPr>
            <a:picLocks noChangeAspect="1"/>
          </p:cNvPicPr>
          <p:nvPr/>
        </p:nvPicPr>
        <p:blipFill>
          <a:blip r:embed="rId6">
            <a:extLst/>
          </a:blip>
          <a:stretch>
            <a:fillRect/>
          </a:stretch>
        </p:blipFill>
        <p:spPr>
          <a:xfrm>
            <a:off x="8810473" y="180976"/>
            <a:ext cx="969066" cy="1143001"/>
          </a:xfrm>
          <a:prstGeom prst="rect">
            <a:avLst/>
          </a:prstGeom>
          <a:ln w="12700">
            <a:miter lim="400000"/>
          </a:ln>
          <a:effectLst>
            <a:outerShdw sx="100000" sy="100000" kx="0" ky="0" algn="b" rotWithShape="0" blurRad="203200" dist="124759" dir="5400000">
              <a:srgbClr val="000000"/>
            </a:outerShdw>
          </a:effectLst>
        </p:spPr>
      </p:pic>
      <p:pic>
        <p:nvPicPr>
          <p:cNvPr id="192" name="Image" descr="Image"/>
          <p:cNvPicPr>
            <a:picLocks noChangeAspect="1"/>
          </p:cNvPicPr>
          <p:nvPr/>
        </p:nvPicPr>
        <p:blipFill>
          <a:blip r:embed="rId7">
            <a:extLst/>
          </a:blip>
          <a:stretch>
            <a:fillRect/>
          </a:stretch>
        </p:blipFill>
        <p:spPr>
          <a:xfrm>
            <a:off x="9802472" y="523876"/>
            <a:ext cx="3105483" cy="685801"/>
          </a:xfrm>
          <a:prstGeom prst="rect">
            <a:avLst/>
          </a:prstGeom>
          <a:ln w="12700">
            <a:miter lim="400000"/>
          </a:ln>
          <a:effectLst>
            <a:outerShdw sx="100000" sy="100000" kx="0" ky="0" algn="b" rotWithShape="0" blurRad="203200" dist="124759" dir="5400000">
              <a:srgbClr val="000000"/>
            </a:outerShdw>
          </a:effectLst>
        </p:spPr>
      </p:pic>
      <p:pic>
        <p:nvPicPr>
          <p:cNvPr id="193" name="Image" descr="Image"/>
          <p:cNvPicPr>
            <a:picLocks noChangeAspect="1"/>
          </p:cNvPicPr>
          <p:nvPr/>
        </p:nvPicPr>
        <p:blipFill>
          <a:blip r:embed="rId8">
            <a:extLst/>
          </a:blip>
          <a:stretch>
            <a:fillRect/>
          </a:stretch>
        </p:blipFill>
        <p:spPr>
          <a:xfrm>
            <a:off x="2949953" y="523876"/>
            <a:ext cx="1028701" cy="685801"/>
          </a:xfrm>
          <a:prstGeom prst="rect">
            <a:avLst/>
          </a:prstGeom>
          <a:ln w="12700">
            <a:miter lim="400000"/>
          </a:ln>
          <a:effectLst>
            <a:outerShdw sx="100000" sy="100000" kx="0" ky="0" algn="b" rotWithShape="0" blurRad="203200" dist="124759" dir="5400000">
              <a:srgbClr val="000000"/>
            </a:outerShdw>
          </a:effectLst>
        </p:spPr>
      </p:pic>
      <p:pic>
        <p:nvPicPr>
          <p:cNvPr id="194" name="Image" descr="Image"/>
          <p:cNvPicPr>
            <a:picLocks noChangeAspect="1"/>
          </p:cNvPicPr>
          <p:nvPr/>
        </p:nvPicPr>
        <p:blipFill>
          <a:blip r:embed="rId9">
            <a:extLst/>
          </a:blip>
          <a:stretch>
            <a:fillRect/>
          </a:stretch>
        </p:blipFill>
        <p:spPr>
          <a:xfrm>
            <a:off x="4187227" y="295276"/>
            <a:ext cx="1088336" cy="1143001"/>
          </a:xfrm>
          <a:prstGeom prst="rect">
            <a:avLst/>
          </a:prstGeom>
          <a:ln w="12700">
            <a:miter lim="400000"/>
          </a:ln>
          <a:effectLst>
            <a:outerShdw sx="100000" sy="100000" kx="0" ky="0" algn="b" rotWithShape="0" blurRad="203200" dist="124759" dir="5400000">
              <a:srgbClr val="000000"/>
            </a:outerShdw>
          </a:effectLst>
        </p:spPr>
      </p:pic>
      <p:pic>
        <p:nvPicPr>
          <p:cNvPr id="195" name="Image" descr="Image"/>
          <p:cNvPicPr>
            <a:picLocks noChangeAspect="1"/>
          </p:cNvPicPr>
          <p:nvPr/>
        </p:nvPicPr>
        <p:blipFill>
          <a:blip r:embed="rId10">
            <a:extLst/>
          </a:blip>
          <a:stretch>
            <a:fillRect/>
          </a:stretch>
        </p:blipFill>
        <p:spPr>
          <a:xfrm>
            <a:off x="5484136" y="180976"/>
            <a:ext cx="911916" cy="1143001"/>
          </a:xfrm>
          <a:prstGeom prst="rect">
            <a:avLst/>
          </a:prstGeom>
          <a:ln w="12700">
            <a:miter lim="400000"/>
          </a:ln>
          <a:effectLst>
            <a:outerShdw sx="100000" sy="100000" kx="0" ky="0" algn="b" rotWithShape="0" blurRad="203200" dist="124759" dir="5400000">
              <a:srgbClr val="000000"/>
            </a:outerShdw>
          </a:effectLst>
        </p:spPr>
      </p:pic>
      <p:pic>
        <p:nvPicPr>
          <p:cNvPr id="196" name="Image" descr="Image"/>
          <p:cNvPicPr>
            <a:picLocks noChangeAspect="1"/>
          </p:cNvPicPr>
          <p:nvPr/>
        </p:nvPicPr>
        <p:blipFill>
          <a:blip r:embed="rId11">
            <a:extLst/>
          </a:blip>
          <a:stretch>
            <a:fillRect/>
          </a:stretch>
        </p:blipFill>
        <p:spPr>
          <a:xfrm>
            <a:off x="6393074" y="523876"/>
            <a:ext cx="2136417" cy="685801"/>
          </a:xfrm>
          <a:prstGeom prst="rect">
            <a:avLst/>
          </a:prstGeom>
          <a:ln w="12700">
            <a:miter lim="400000"/>
          </a:ln>
          <a:effectLst>
            <a:outerShdw sx="100000" sy="100000" kx="0" ky="0" algn="b" rotWithShape="0" blurRad="203200" dist="124759" dir="5400000">
              <a:srgbClr val="000000"/>
            </a:outerShdw>
          </a:effectLst>
        </p:spPr>
      </p:pic>
      <p:sp>
        <p:nvSpPr>
          <p:cNvPr id="197" name="The failure to understand the difference, &amp; make the distinction between the Old Covenant &amp; New Covenant is the cause of much confusion &amp; errors in todays religious world!…"/>
          <p:cNvSpPr txBox="1"/>
          <p:nvPr/>
        </p:nvSpPr>
        <p:spPr>
          <a:xfrm>
            <a:off x="5388595" y="2349500"/>
            <a:ext cx="7165150" cy="713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12"/>
              </a:buBlip>
              <a:defRPr sz="3700">
                <a:solidFill>
                  <a:srgbClr val="000000"/>
                </a:solidFill>
                <a:latin typeface="Century Gothic"/>
                <a:ea typeface="Century Gothic"/>
                <a:cs typeface="Century Gothic"/>
                <a:sym typeface="Century Gothic"/>
              </a:defRPr>
            </a:pPr>
            <a:r>
              <a:t>The failure to understand the difference, &amp; make the distinction between the Old Covenant &amp; New Covenant is the cause of much confusion &amp; errors in todays religious world!</a:t>
            </a:r>
          </a:p>
          <a:p>
            <a:pPr marL="457200" indent="-457200" algn="l">
              <a:spcBef>
                <a:spcPts val="1400"/>
              </a:spcBef>
              <a:buClr>
                <a:srgbClr val="A29A85"/>
              </a:buClr>
              <a:buSzPct val="55000"/>
              <a:buBlip>
                <a:blip r:embed="rId12"/>
              </a:buBlip>
              <a:defRPr sz="3700">
                <a:solidFill>
                  <a:srgbClr val="000000"/>
                </a:solidFill>
                <a:latin typeface="Century Gothic"/>
                <a:ea typeface="Century Gothic"/>
                <a:cs typeface="Century Gothic"/>
                <a:sym typeface="Century Gothic"/>
              </a:defRPr>
            </a:pPr>
            <a:r>
              <a:t>This is not just a modern problem but has plagued the church from the beginning - (cf. Romans; Galatians &amp; Hebrews)</a:t>
            </a:r>
          </a:p>
        </p:txBody>
      </p:sp>
      <p:pic>
        <p:nvPicPr>
          <p:cNvPr id="198" name="Image" descr="Image"/>
          <p:cNvPicPr>
            <a:picLocks noChangeAspect="0"/>
          </p:cNvPicPr>
          <p:nvPr/>
        </p:nvPicPr>
        <p:blipFill>
          <a:blip r:embed="rId13">
            <a:extLst/>
          </a:blip>
          <a:stretch>
            <a:fillRect/>
          </a:stretch>
        </p:blipFill>
        <p:spPr>
          <a:xfrm>
            <a:off x="713846" y="4941151"/>
            <a:ext cx="4504099" cy="4427905"/>
          </a:xfrm>
          <a:prstGeom prst="rect">
            <a:avLst/>
          </a:prstGeom>
          <a:effectLst>
            <a:outerShdw sx="100000" sy="100000" kx="0" ky="0" algn="b" rotWithShape="0" blurRad="203200" dist="124759"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97">
                                            <p:txEl>
                                              <p:pRg st="1" end="1"/>
                                            </p:txEl>
                                          </p:spTgt>
                                        </p:tgtEl>
                                        <p:attrNameLst>
                                          <p:attrName>style.visibility</p:attrName>
                                        </p:attrNameLst>
                                      </p:cBhvr>
                                      <p:to>
                                        <p:strVal val="visible"/>
                                      </p:to>
                                    </p:set>
                                    <p:animEffect filter="wipe(left)" transition="in">
                                      <p:cBhvr>
                                        <p:cTn id="7" dur="1500"/>
                                        <p:tgtEl>
                                          <p:spTgt spid="19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23"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324"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325" name="Aaron and his sons to tend the Tabernacle and altar “forever” – Exodus 27:21; Leviticus 24:8…"/>
          <p:cNvSpPr txBox="1"/>
          <p:nvPr/>
        </p:nvSpPr>
        <p:spPr>
          <a:xfrm>
            <a:off x="5856651" y="4345386"/>
            <a:ext cx="7028177" cy="469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Aaron and his sons to tend the Tabernacle and altar “forever” – Exodus 27:21; Leviticus 24:8</a:t>
            </a:r>
          </a:p>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Aaron and his sons offering the heave offering – Exodus 29:28</a:t>
            </a:r>
          </a:p>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Aaron and his sons to offer the grain offering – Leviticus 6:22</a:t>
            </a:r>
          </a:p>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The land promise - Exodus 32:13</a:t>
            </a:r>
          </a:p>
        </p:txBody>
      </p:sp>
      <p:sp>
        <p:nvSpPr>
          <p:cNvPr id="326" name="Aspects Of The Law Said To Last Forever –"/>
          <p:cNvSpPr txBox="1"/>
          <p:nvPr/>
        </p:nvSpPr>
        <p:spPr>
          <a:xfrm>
            <a:off x="5196694" y="2449793"/>
            <a:ext cx="7286902"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lvl1pPr>
          </a:lstStyle>
          <a:p>
            <a:pPr/>
            <a:r>
              <a:t>Aspects Of The Law Said To Last Forever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5">
                                            <p:bg/>
                                          </p:spTgt>
                                        </p:tgtEl>
                                        <p:attrNameLst>
                                          <p:attrName>style.visibility</p:attrName>
                                        </p:attrNameLst>
                                      </p:cBhvr>
                                      <p:to>
                                        <p:strVal val="visible"/>
                                      </p:to>
                                    </p:set>
                                    <p:animEffect filter="fade" transition="in">
                                      <p:cBhvr>
                                        <p:cTn id="7" dur="1500"/>
                                        <p:tgtEl>
                                          <p:spTgt spid="32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5">
                                            <p:txEl>
                                              <p:pRg st="0" end="0"/>
                                            </p:txEl>
                                          </p:spTgt>
                                        </p:tgtEl>
                                        <p:attrNameLst>
                                          <p:attrName>style.visibility</p:attrName>
                                        </p:attrNameLst>
                                      </p:cBhvr>
                                      <p:to>
                                        <p:strVal val="visible"/>
                                      </p:to>
                                    </p:set>
                                    <p:animEffect filter="fade" transition="in">
                                      <p:cBhvr>
                                        <p:cTn id="10" dur="1500"/>
                                        <p:tgtEl>
                                          <p:spTgt spid="3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5">
                                            <p:txEl>
                                              <p:pRg st="1" end="1"/>
                                            </p:txEl>
                                          </p:spTgt>
                                        </p:tgtEl>
                                        <p:attrNameLst>
                                          <p:attrName>style.visibility</p:attrName>
                                        </p:attrNameLst>
                                      </p:cBhvr>
                                      <p:to>
                                        <p:strVal val="visible"/>
                                      </p:to>
                                    </p:set>
                                    <p:animEffect filter="fade" transition="in">
                                      <p:cBhvr>
                                        <p:cTn id="15" dur="1500"/>
                                        <p:tgtEl>
                                          <p:spTgt spid="32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25">
                                            <p:txEl>
                                              <p:pRg st="2" end="2"/>
                                            </p:txEl>
                                          </p:spTgt>
                                        </p:tgtEl>
                                        <p:attrNameLst>
                                          <p:attrName>style.visibility</p:attrName>
                                        </p:attrNameLst>
                                      </p:cBhvr>
                                      <p:to>
                                        <p:strVal val="visible"/>
                                      </p:to>
                                    </p:set>
                                    <p:animEffect filter="fade" transition="in">
                                      <p:cBhvr>
                                        <p:cTn id="20" dur="1500"/>
                                        <p:tgtEl>
                                          <p:spTgt spid="32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25">
                                            <p:txEl>
                                              <p:pRg st="3" end="3"/>
                                            </p:txEl>
                                          </p:spTgt>
                                        </p:tgtEl>
                                        <p:attrNameLst>
                                          <p:attrName>style.visibility</p:attrName>
                                        </p:attrNameLst>
                                      </p:cBhvr>
                                      <p:to>
                                        <p:strVal val="visible"/>
                                      </p:to>
                                    </p:set>
                                    <p:animEffect filter="fade" transition="in">
                                      <p:cBhvr>
                                        <p:cTn id="25" dur="1500"/>
                                        <p:tgtEl>
                                          <p:spTgt spid="32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8"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29"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330"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331" name="The Levitical priesthood – Exodus 40:15; Deut. 18:5; Numbers 25:13; Heb 11:7-16…"/>
          <p:cNvSpPr txBox="1"/>
          <p:nvPr/>
        </p:nvSpPr>
        <p:spPr>
          <a:xfrm>
            <a:off x="5856651" y="4345386"/>
            <a:ext cx="7028177" cy="502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700">
                <a:solidFill>
                  <a:srgbClr val="000000"/>
                </a:solidFill>
                <a:latin typeface="Century Gothic"/>
                <a:ea typeface="Century Gothic"/>
                <a:cs typeface="Century Gothic"/>
                <a:sym typeface="Century Gothic"/>
              </a:defRPr>
            </a:pPr>
            <a:r>
              <a:t>The Levitical priesthood – Exodus 40:15; Deut. 18:5; Numbers 25:13; Heb 11:7-16</a:t>
            </a:r>
          </a:p>
          <a:p>
            <a:pPr marL="457200" indent="-457200" algn="l">
              <a:spcBef>
                <a:spcPts val="1400"/>
              </a:spcBef>
              <a:buClr>
                <a:srgbClr val="A29A85"/>
              </a:buClr>
              <a:buSzPct val="55000"/>
              <a:buBlip>
                <a:blip r:embed="rId4"/>
              </a:buBlip>
              <a:defRPr sz="3700">
                <a:solidFill>
                  <a:srgbClr val="000000"/>
                </a:solidFill>
                <a:latin typeface="Century Gothic"/>
                <a:ea typeface="Century Gothic"/>
                <a:cs typeface="Century Gothic"/>
                <a:sym typeface="Century Gothic"/>
              </a:defRPr>
            </a:pPr>
            <a:r>
              <a:t>The Passover and feast of unleavened bread – Exodus 12:14-24</a:t>
            </a:r>
          </a:p>
          <a:p>
            <a:pPr marL="457200" indent="-457200" algn="l">
              <a:spcBef>
                <a:spcPts val="1400"/>
              </a:spcBef>
              <a:buClr>
                <a:srgbClr val="A29A85"/>
              </a:buClr>
              <a:buSzPct val="55000"/>
              <a:buBlip>
                <a:blip r:embed="rId4"/>
              </a:buBlip>
              <a:defRPr sz="3700">
                <a:solidFill>
                  <a:srgbClr val="000000"/>
                </a:solidFill>
                <a:latin typeface="Century Gothic"/>
                <a:ea typeface="Century Gothic"/>
                <a:cs typeface="Century Gothic"/>
                <a:sym typeface="Century Gothic"/>
              </a:defRPr>
            </a:pPr>
            <a:r>
              <a:t>The Sabbath – Exodus 31:12-17</a:t>
            </a:r>
          </a:p>
        </p:txBody>
      </p:sp>
      <p:sp>
        <p:nvSpPr>
          <p:cNvPr id="332" name="Aspects Of The Law Said To Last Forever –"/>
          <p:cNvSpPr txBox="1"/>
          <p:nvPr/>
        </p:nvSpPr>
        <p:spPr>
          <a:xfrm>
            <a:off x="5196694" y="2449793"/>
            <a:ext cx="7286902"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lvl1pPr>
          </a:lstStyle>
          <a:p>
            <a:pPr/>
            <a:r>
              <a:t>Aspects Of The Law Said To Last Forever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1">
                                            <p:txEl>
                                              <p:pRg st="1" end="1"/>
                                            </p:txEl>
                                          </p:spTgt>
                                        </p:tgtEl>
                                        <p:attrNameLst>
                                          <p:attrName>style.visibility</p:attrName>
                                        </p:attrNameLst>
                                      </p:cBhvr>
                                      <p:to>
                                        <p:strVal val="visible"/>
                                      </p:to>
                                    </p:set>
                                    <p:animEffect filter="fade" transition="in">
                                      <p:cBhvr>
                                        <p:cTn id="7" dur="1500"/>
                                        <p:tgtEl>
                                          <p:spTgt spid="3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1">
                                            <p:txEl>
                                              <p:pRg st="2" end="2"/>
                                            </p:txEl>
                                          </p:spTgt>
                                        </p:tgtEl>
                                        <p:attrNameLst>
                                          <p:attrName>style.visibility</p:attrName>
                                        </p:attrNameLst>
                                      </p:cBhvr>
                                      <p:to>
                                        <p:strVal val="visible"/>
                                      </p:to>
                                    </p:set>
                                    <p:animEffect filter="fade" transition="in">
                                      <p:cBhvr>
                                        <p:cTn id="12" dur="1500"/>
                                        <p:tgtEl>
                                          <p:spTgt spid="33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4"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35"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336" name="Aspects Of The Law Said To Last Forever –"/>
          <p:cNvSpPr txBox="1"/>
          <p:nvPr/>
        </p:nvSpPr>
        <p:spPr>
          <a:xfrm>
            <a:off x="5196694" y="2449793"/>
            <a:ext cx="7286902"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defRPr b="1" sz="44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lvl1pPr>
          </a:lstStyle>
          <a:p>
            <a:pPr/>
            <a:r>
              <a:t>Aspects Of The Law Said To Last Forever –</a:t>
            </a:r>
          </a:p>
        </p:txBody>
      </p:sp>
      <p:sp>
        <p:nvSpPr>
          <p:cNvPr id="337" name="Rectangle 8"/>
          <p:cNvSpPr txBox="1"/>
          <p:nvPr/>
        </p:nvSpPr>
        <p:spPr>
          <a:xfrm>
            <a:off x="5372198" y="3877268"/>
            <a:ext cx="6935894" cy="1425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000000"/>
                </a:solidFill>
                <a:latin typeface="Berlin Sans FB Demi"/>
                <a:ea typeface="Berlin Sans FB Demi"/>
                <a:cs typeface="Berlin Sans FB Demi"/>
                <a:sym typeface="Berlin Sans FB Demi"/>
              </a:defRPr>
            </a:pPr>
            <a:r>
              <a:t>Everlasting; Forever &lt;H5769&gt; </a:t>
            </a:r>
            <a:r>
              <a:rPr>
                <a:latin typeface="Helvetica"/>
                <a:ea typeface="Helvetica"/>
                <a:cs typeface="Helvetica"/>
                <a:sym typeface="Helvetica"/>
              </a:rPr>
              <a:t>עוֹלָם‎</a:t>
            </a:r>
            <a:r>
              <a:t>, ʿ</a:t>
            </a:r>
            <a:r>
              <a:t>ôlām</a:t>
            </a:r>
          </a:p>
        </p:txBody>
      </p:sp>
      <p:pic>
        <p:nvPicPr>
          <p:cNvPr id="338" name="Picture 2" descr="Picture 2"/>
          <p:cNvPicPr>
            <a:picLocks noChangeAspect="1"/>
          </p:cNvPicPr>
          <p:nvPr/>
        </p:nvPicPr>
        <p:blipFill>
          <a:blip r:embed="rId3">
            <a:extLst/>
          </a:blip>
          <a:stretch>
            <a:fillRect/>
          </a:stretch>
        </p:blipFill>
        <p:spPr>
          <a:xfrm>
            <a:off x="433493" y="3340848"/>
            <a:ext cx="3793068" cy="5537473"/>
          </a:xfrm>
          <a:prstGeom prst="rect">
            <a:avLst/>
          </a:prstGeom>
          <a:ln w="12700">
            <a:miter lim="400000"/>
          </a:ln>
          <a:effectLst>
            <a:reflection blurRad="0" stA="30000" stPos="0" endA="0" endPos="40000" dist="0" dir="5400000" fadeDir="5400000" sx="100000" sy="-100000" kx="0" ky="0" algn="bl" rotWithShape="0"/>
          </a:effectLst>
        </p:spPr>
      </p:pic>
      <p:sp>
        <p:nvSpPr>
          <p:cNvPr id="339" name="“Eternity&quot; in the sense of not being limited to the present…"/>
          <p:cNvSpPr txBox="1"/>
          <p:nvPr/>
        </p:nvSpPr>
        <p:spPr>
          <a:xfrm>
            <a:off x="4795462" y="5438450"/>
            <a:ext cx="8089366" cy="392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200">
                <a:solidFill>
                  <a:srgbClr val="000000"/>
                </a:solidFill>
                <a:latin typeface="Century Gothic"/>
                <a:ea typeface="Century Gothic"/>
                <a:cs typeface="Century Gothic"/>
                <a:sym typeface="Century Gothic"/>
              </a:defRPr>
            </a:pPr>
            <a:r>
              <a:t>“Eternity" in the sense of not being limited to the present</a:t>
            </a:r>
          </a:p>
          <a:p>
            <a:pPr marL="457200" indent="-457200" algn="l">
              <a:spcBef>
                <a:spcPts val="1400"/>
              </a:spcBef>
              <a:buClr>
                <a:srgbClr val="A29A85"/>
              </a:buClr>
              <a:buSzPct val="55000"/>
              <a:buBlip>
                <a:blip r:embed="rId4"/>
              </a:buBlip>
              <a:defRPr sz="3200">
                <a:solidFill>
                  <a:srgbClr val="000000"/>
                </a:solidFill>
                <a:latin typeface="Century Gothic"/>
                <a:ea typeface="Century Gothic"/>
                <a:cs typeface="Century Gothic"/>
                <a:sym typeface="Century Gothic"/>
              </a:defRPr>
            </a:pPr>
            <a:r>
              <a:t>With the preposition 'ad, the word can mean "into the indefinite future"</a:t>
            </a:r>
          </a:p>
          <a:p>
            <a:pPr marL="457200" indent="-457200" algn="l">
              <a:spcBef>
                <a:spcPts val="1400"/>
              </a:spcBef>
              <a:buClr>
                <a:srgbClr val="A29A85"/>
              </a:buClr>
              <a:buSzPct val="55000"/>
              <a:buBlip>
                <a:blip r:embed="rId4"/>
              </a:buBlip>
              <a:defRPr sz="3200">
                <a:solidFill>
                  <a:srgbClr val="000000"/>
                </a:solidFill>
                <a:latin typeface="Century Gothic"/>
                <a:ea typeface="Century Gothic"/>
                <a:cs typeface="Century Gothic"/>
                <a:sym typeface="Century Gothic"/>
              </a:defRPr>
            </a:pPr>
            <a:r>
              <a:t>In the largest number of its occurrences. . . with the preposition le. . . - "simple duration."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9">
                                            <p:txEl>
                                              <p:pRg st="1" end="1"/>
                                            </p:txEl>
                                          </p:spTgt>
                                        </p:tgtEl>
                                        <p:attrNameLst>
                                          <p:attrName>style.visibility</p:attrName>
                                        </p:attrNameLst>
                                      </p:cBhvr>
                                      <p:to>
                                        <p:strVal val="visible"/>
                                      </p:to>
                                    </p:set>
                                    <p:animEffect filter="fade" transition="in">
                                      <p:cBhvr>
                                        <p:cTn id="7" dur="1500"/>
                                        <p:tgtEl>
                                          <p:spTgt spid="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9">
                                            <p:txEl>
                                              <p:pRg st="2" end="2"/>
                                            </p:txEl>
                                          </p:spTgt>
                                        </p:tgtEl>
                                        <p:attrNameLst>
                                          <p:attrName>style.visibility</p:attrName>
                                        </p:attrNameLst>
                                      </p:cBhvr>
                                      <p:to>
                                        <p:strVal val="visible"/>
                                      </p:to>
                                    </p:set>
                                    <p:animEffect filter="fade" transition="in">
                                      <p:cBhvr>
                                        <p:cTn id="12" dur="1500"/>
                                        <p:tgtEl>
                                          <p:spTgt spid="33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9"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1"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42"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343" name="Rectangle 3"/>
          <p:cNvSpPr txBox="1"/>
          <p:nvPr/>
        </p:nvSpPr>
        <p:spPr>
          <a:xfrm>
            <a:off x="5743786" y="3901440"/>
            <a:ext cx="6719148" cy="481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Matthew 5:17-20 (NKJV)</a:t>
            </a:r>
          </a:p>
          <a:p>
            <a:pPr defTabSz="1300480">
              <a:defRPr b="1"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 </a:t>
            </a:r>
            <a:r>
              <a:rPr b="0" baseline="30588"/>
              <a:t>17 </a:t>
            </a:r>
            <a:r>
              <a:rPr b="0"/>
              <a:t>"</a:t>
            </a:r>
            <a:r>
              <a:rPr b="0">
                <a:solidFill>
                  <a:srgbClr val="C00000"/>
                </a:solidFill>
              </a:rPr>
              <a:t>Do not think that I came to destroy the Law or the Prophets. I did not come to destroy but to fulfill</a:t>
            </a:r>
            <a:r>
              <a:rPr b="0"/>
              <a:t>. </a:t>
            </a:r>
            <a:r>
              <a:rPr b="0" baseline="30588"/>
              <a:t>18 </a:t>
            </a:r>
            <a:r>
              <a:rPr b="0">
                <a:solidFill>
                  <a:srgbClr val="C00000"/>
                </a:solidFill>
              </a:rPr>
              <a:t>For assuredly, I say to you, till heaven and earth pass away, one jot or one tittle will by no means pass from the law till all is fulfilled</a:t>
            </a:r>
            <a:r>
              <a:rPr b="0"/>
              <a:t>. </a:t>
            </a:r>
          </a:p>
        </p:txBody>
      </p:sp>
      <p:sp>
        <p:nvSpPr>
          <p:cNvPr id="344" name="TextBox 7"/>
          <p:cNvSpPr txBox="1"/>
          <p:nvPr/>
        </p:nvSpPr>
        <p:spPr>
          <a:xfrm>
            <a:off x="216746" y="3359573"/>
            <a:ext cx="4985175" cy="5033675"/>
          </a:xfrm>
          <a:prstGeom prst="rect">
            <a:avLst/>
          </a:prstGeom>
          <a:solidFill>
            <a:srgbClr val="000000">
              <a:alpha val="69804"/>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FFFFFF"/>
                </a:solidFill>
                <a:effectLst>
                  <a:outerShdw sx="100000" sy="100000" kx="0" ky="0" algn="b" rotWithShape="0" blurRad="50800" dist="38100" dir="2700000">
                    <a:srgbClr val="000000">
                      <a:alpha val="40000"/>
                    </a:srgbClr>
                  </a:outerShdw>
                </a:effectLst>
                <a:latin typeface="Copperplate Gothic Bold"/>
                <a:ea typeface="Copperplate Gothic Bold"/>
                <a:cs typeface="Copperplate Gothic Bold"/>
                <a:sym typeface="Copperplate Gothic Bold"/>
              </a:defRPr>
            </a:pPr>
            <a:r>
              <a:t>Jesus Came?</a:t>
            </a:r>
          </a:p>
          <a:p>
            <a:pPr defTabSz="1300480">
              <a:defRPr sz="4400">
                <a:solidFill>
                  <a:srgbClr val="FFFFFF"/>
                </a:solidFill>
                <a:effectLst>
                  <a:outerShdw sx="100000" sy="100000" kx="0" ky="0" algn="b" rotWithShape="0" blurRad="50800" dist="38100" dir="2700000">
                    <a:srgbClr val="000000">
                      <a:alpha val="40000"/>
                    </a:srgbClr>
                  </a:outerShdw>
                </a:effectLst>
                <a:latin typeface="Berlin Sans FB Demi"/>
                <a:ea typeface="Berlin Sans FB Demi"/>
                <a:cs typeface="Berlin Sans FB Demi"/>
                <a:sym typeface="Berlin Sans FB Demi"/>
              </a:defRPr>
            </a:pPr>
            <a:r>
              <a:t>Not to destroy –</a:t>
            </a:r>
          </a:p>
          <a:p>
            <a:pPr defTabSz="1300480">
              <a:defRPr b="1" sz="3400" u="sng">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(Thayer)</a:t>
            </a:r>
            <a:r>
              <a:rPr b="0" u="none"/>
              <a:t> -</a:t>
            </a:r>
            <a:r>
              <a:rPr b="0" u="none">
                <a:latin typeface="OLBGRK"/>
                <a:ea typeface="OLBGRK"/>
                <a:cs typeface="OLBGRK"/>
                <a:sym typeface="OLBGRK"/>
              </a:rPr>
              <a:t> kataluw</a:t>
            </a:r>
            <a:r>
              <a:rPr b="0" u="none"/>
              <a:t> kataluo - Metaph. to overthrow i.e. render vain, deprive of success, bring to naught, to subvert, overthrow </a:t>
            </a:r>
          </a:p>
          <a:p>
            <a:pPr defTabSz="1300480">
              <a:defRPr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a:t>
            </a:r>
            <a:r>
              <a:rPr b="1"/>
              <a:t>Matthew 24:2)</a:t>
            </a:r>
            <a:r>
              <a:t> </a:t>
            </a:r>
            <a:r>
              <a:rPr sz="4400">
                <a:latin typeface="Berlin Sans FB Demi"/>
                <a:ea typeface="Berlin Sans FB Demi"/>
                <a:cs typeface="Berlin Sans FB Demi"/>
                <a:sym typeface="Berlin Sans FB Demi"/>
              </a:rP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44"/>
                                        </p:tgtEl>
                                        <p:attrNameLst>
                                          <p:attrName>style.visibility</p:attrName>
                                        </p:attrNameLst>
                                      </p:cBhvr>
                                      <p:to>
                                        <p:strVal val="visible"/>
                                      </p:to>
                                    </p:set>
                                    <p:animEffect filter="dissolve" transition="in">
                                      <p:cBhvr>
                                        <p:cTn id="7" dur="5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4"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6"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47"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348" name="Rectangle 3"/>
          <p:cNvSpPr txBox="1"/>
          <p:nvPr/>
        </p:nvSpPr>
        <p:spPr>
          <a:xfrm>
            <a:off x="5743786" y="3901440"/>
            <a:ext cx="6719148" cy="4816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Matthew 5:17-20 (NKJV)</a:t>
            </a:r>
          </a:p>
          <a:p>
            <a:pPr defTabSz="1300480">
              <a:defRPr b="1"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 </a:t>
            </a:r>
            <a:r>
              <a:rPr b="0" baseline="30588"/>
              <a:t>17 </a:t>
            </a:r>
            <a:r>
              <a:rPr b="0"/>
              <a:t>"</a:t>
            </a:r>
            <a:r>
              <a:rPr b="0">
                <a:solidFill>
                  <a:srgbClr val="C00000"/>
                </a:solidFill>
              </a:rPr>
              <a:t>Do not think that I came to destroy the Law or the Prophets. I did not come to destroy but to fulfill</a:t>
            </a:r>
            <a:r>
              <a:rPr b="0"/>
              <a:t>. </a:t>
            </a:r>
            <a:r>
              <a:rPr b="0" baseline="30588"/>
              <a:t>18 </a:t>
            </a:r>
            <a:r>
              <a:rPr b="0">
                <a:solidFill>
                  <a:srgbClr val="C00000"/>
                </a:solidFill>
              </a:rPr>
              <a:t>For assuredly, I say to you, till heaven and earth pass away, one jot or one tittle will by no means pass from the law till all is fulfilled</a:t>
            </a:r>
            <a:r>
              <a:rPr b="0"/>
              <a:t>. </a:t>
            </a:r>
          </a:p>
        </p:txBody>
      </p:sp>
      <p:sp>
        <p:nvSpPr>
          <p:cNvPr id="349" name="TextBox 7"/>
          <p:cNvSpPr txBox="1"/>
          <p:nvPr/>
        </p:nvSpPr>
        <p:spPr>
          <a:xfrm>
            <a:off x="216746" y="3359573"/>
            <a:ext cx="4985175" cy="5335622"/>
          </a:xfrm>
          <a:prstGeom prst="rect">
            <a:avLst/>
          </a:prstGeom>
          <a:solidFill>
            <a:srgbClr val="000000">
              <a:alpha val="69804"/>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FFFFFF"/>
                </a:solidFill>
                <a:effectLst>
                  <a:outerShdw sx="100000" sy="100000" kx="0" ky="0" algn="b" rotWithShape="0" blurRad="50800" dist="38100" dir="2700000">
                    <a:srgbClr val="000000">
                      <a:alpha val="40000"/>
                    </a:srgbClr>
                  </a:outerShdw>
                </a:effectLst>
                <a:latin typeface="Copperplate Gothic Bold"/>
                <a:ea typeface="Copperplate Gothic Bold"/>
                <a:cs typeface="Copperplate Gothic Bold"/>
                <a:sym typeface="Copperplate Gothic Bold"/>
              </a:defRPr>
            </a:pPr>
            <a:r>
              <a:t>Jesus Came?</a:t>
            </a:r>
          </a:p>
          <a:p>
            <a:pPr defTabSz="1300480">
              <a:defRPr sz="4400">
                <a:solidFill>
                  <a:srgbClr val="FFFFFF"/>
                </a:solidFill>
                <a:effectLst>
                  <a:outerShdw sx="100000" sy="100000" kx="0" ky="0" algn="b" rotWithShape="0" blurRad="50800" dist="38100" dir="2700000">
                    <a:srgbClr val="000000">
                      <a:alpha val="40000"/>
                    </a:srgbClr>
                  </a:outerShdw>
                </a:effectLst>
                <a:latin typeface="Berlin Sans FB Demi"/>
                <a:ea typeface="Berlin Sans FB Demi"/>
                <a:cs typeface="Berlin Sans FB Demi"/>
                <a:sym typeface="Berlin Sans FB Demi"/>
              </a:defRPr>
            </a:pPr>
            <a:r>
              <a:t>But To Fulfill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Fulfill – Thayer –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1) to make full, to fill up, i.e. to fill to the full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2) to render full, i.e. to complete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2a) to fill to the top: so that nothing shall be wanting . .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52"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353" name="TextBox 7"/>
          <p:cNvSpPr txBox="1"/>
          <p:nvPr/>
        </p:nvSpPr>
        <p:spPr>
          <a:xfrm>
            <a:off x="216746" y="3359573"/>
            <a:ext cx="4985175" cy="5335622"/>
          </a:xfrm>
          <a:prstGeom prst="rect">
            <a:avLst/>
          </a:prstGeom>
          <a:solidFill>
            <a:srgbClr val="000000">
              <a:alpha val="69804"/>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FFFFFF"/>
                </a:solidFill>
                <a:effectLst>
                  <a:outerShdw sx="100000" sy="100000" kx="0" ky="0" algn="b" rotWithShape="0" blurRad="50800" dist="38100" dir="2700000">
                    <a:srgbClr val="000000">
                      <a:alpha val="40000"/>
                    </a:srgbClr>
                  </a:outerShdw>
                </a:effectLst>
                <a:latin typeface="Copperplate Gothic Bold"/>
                <a:ea typeface="Copperplate Gothic Bold"/>
                <a:cs typeface="Copperplate Gothic Bold"/>
                <a:sym typeface="Copperplate Gothic Bold"/>
              </a:defRPr>
            </a:pPr>
            <a:r>
              <a:t>Jesus Came?</a:t>
            </a:r>
          </a:p>
          <a:p>
            <a:pPr defTabSz="1300480">
              <a:defRPr sz="4400">
                <a:solidFill>
                  <a:srgbClr val="FFFFFF"/>
                </a:solidFill>
                <a:effectLst>
                  <a:outerShdw sx="100000" sy="100000" kx="0" ky="0" algn="b" rotWithShape="0" blurRad="50800" dist="38100" dir="2700000">
                    <a:srgbClr val="000000">
                      <a:alpha val="40000"/>
                    </a:srgbClr>
                  </a:outerShdw>
                </a:effectLst>
                <a:latin typeface="Berlin Sans FB Demi"/>
                <a:ea typeface="Berlin Sans FB Demi"/>
                <a:cs typeface="Berlin Sans FB Demi"/>
                <a:sym typeface="Berlin Sans FB Demi"/>
              </a:defRPr>
            </a:pPr>
            <a:r>
              <a:t>But To Fulfill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Fulfill – Thayer –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1) to make full, to fill up, i.e. to fill to the full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2) to render full, i.e. to complete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2a) to fill to the top: so that nothing shall be wanting . . .</a:t>
            </a:r>
          </a:p>
        </p:txBody>
      </p:sp>
      <p:sp>
        <p:nvSpPr>
          <p:cNvPr id="354" name="Fulfilled every prophecy – Deut. 18:15,18-19; Is 53:1-12; Dan 2:44; Mark 9:1; Col. 1:13; John 18:37…"/>
          <p:cNvSpPr txBox="1"/>
          <p:nvPr/>
        </p:nvSpPr>
        <p:spPr>
          <a:xfrm>
            <a:off x="5308550" y="2941283"/>
            <a:ext cx="7530384" cy="617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3"/>
              </a:buBlip>
              <a:defRPr sz="3700">
                <a:solidFill>
                  <a:srgbClr val="000000"/>
                </a:solidFill>
                <a:latin typeface="Century Gothic"/>
                <a:ea typeface="Century Gothic"/>
                <a:cs typeface="Century Gothic"/>
                <a:sym typeface="Century Gothic"/>
              </a:defRPr>
            </a:pPr>
            <a:r>
              <a:t>Fulfilled every prophecy – Deut. 18:15,18-19; Is 53:1-12; Dan 2:44; Mark 9:1; Col. 1:13; John 18:37</a:t>
            </a:r>
          </a:p>
          <a:p>
            <a:pPr marL="457200" indent="-457200" algn="l">
              <a:spcBef>
                <a:spcPts val="1400"/>
              </a:spcBef>
              <a:buClr>
                <a:srgbClr val="A29A85"/>
              </a:buClr>
              <a:buSzPct val="55000"/>
              <a:buBlip>
                <a:blip r:embed="rId3"/>
              </a:buBlip>
              <a:defRPr sz="3700">
                <a:solidFill>
                  <a:srgbClr val="000000"/>
                </a:solidFill>
                <a:latin typeface="Century Gothic"/>
                <a:ea typeface="Century Gothic"/>
                <a:cs typeface="Century Gothic"/>
                <a:sym typeface="Century Gothic"/>
              </a:defRPr>
            </a:pPr>
            <a:r>
              <a:t>Fulfilled it by perfectly keeping it – Heb 4:15; 1 Pet 2:22</a:t>
            </a:r>
          </a:p>
          <a:p>
            <a:pPr marL="457200" indent="-457200" algn="l">
              <a:spcBef>
                <a:spcPts val="1400"/>
              </a:spcBef>
              <a:buClr>
                <a:srgbClr val="A29A85"/>
              </a:buClr>
              <a:buSzPct val="55000"/>
              <a:buBlip>
                <a:blip r:embed="rId3"/>
              </a:buBlip>
              <a:defRPr sz="3700">
                <a:solidFill>
                  <a:srgbClr val="000000"/>
                </a:solidFill>
                <a:latin typeface="Century Gothic"/>
                <a:ea typeface="Century Gothic"/>
                <a:cs typeface="Century Gothic"/>
                <a:sym typeface="Century Gothic"/>
              </a:defRPr>
            </a:pPr>
            <a:r>
              <a:t>Fulfilled it by satisfying its demand for justice, offering Himself as the all sufficient sacrifice – Heb 9:23-28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4">
                                            <p:txEl>
                                              <p:pRg st="1" end="1"/>
                                            </p:txEl>
                                          </p:spTgt>
                                        </p:tgtEl>
                                        <p:attrNameLst>
                                          <p:attrName>style.visibility</p:attrName>
                                        </p:attrNameLst>
                                      </p:cBhvr>
                                      <p:to>
                                        <p:strVal val="visible"/>
                                      </p:to>
                                    </p:set>
                                    <p:animEffect filter="fade" transition="in">
                                      <p:cBhvr>
                                        <p:cTn id="7" dur="1500"/>
                                        <p:tgtEl>
                                          <p:spTgt spid="35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4">
                                            <p:txEl>
                                              <p:pRg st="2" end="2"/>
                                            </p:txEl>
                                          </p:spTgt>
                                        </p:tgtEl>
                                        <p:attrNameLst>
                                          <p:attrName>style.visibility</p:attrName>
                                        </p:attrNameLst>
                                      </p:cBhvr>
                                      <p:to>
                                        <p:strVal val="visible"/>
                                      </p:to>
                                    </p:set>
                                    <p:animEffect filter="fade" transition="in">
                                      <p:cBhvr>
                                        <p:cTn id="12" dur="1500"/>
                                        <p:tgtEl>
                                          <p:spTgt spid="35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4"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6"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57"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358" name="TextBox 7"/>
          <p:cNvSpPr txBox="1"/>
          <p:nvPr/>
        </p:nvSpPr>
        <p:spPr>
          <a:xfrm>
            <a:off x="216746" y="3359573"/>
            <a:ext cx="4985175" cy="5335622"/>
          </a:xfrm>
          <a:prstGeom prst="rect">
            <a:avLst/>
          </a:prstGeom>
          <a:solidFill>
            <a:srgbClr val="000000">
              <a:alpha val="69804"/>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FFFFFF"/>
                </a:solidFill>
                <a:effectLst>
                  <a:outerShdw sx="100000" sy="100000" kx="0" ky="0" algn="b" rotWithShape="0" blurRad="50800" dist="38100" dir="2700000">
                    <a:srgbClr val="000000">
                      <a:alpha val="40000"/>
                    </a:srgbClr>
                  </a:outerShdw>
                </a:effectLst>
                <a:latin typeface="Copperplate Gothic Bold"/>
                <a:ea typeface="Copperplate Gothic Bold"/>
                <a:cs typeface="Copperplate Gothic Bold"/>
                <a:sym typeface="Copperplate Gothic Bold"/>
              </a:defRPr>
            </a:pPr>
            <a:r>
              <a:t>Jesus Came?</a:t>
            </a:r>
          </a:p>
          <a:p>
            <a:pPr defTabSz="1300480">
              <a:defRPr sz="4400">
                <a:solidFill>
                  <a:srgbClr val="FFFFFF"/>
                </a:solidFill>
                <a:effectLst>
                  <a:outerShdw sx="100000" sy="100000" kx="0" ky="0" algn="b" rotWithShape="0" blurRad="50800" dist="38100" dir="2700000">
                    <a:srgbClr val="000000">
                      <a:alpha val="40000"/>
                    </a:srgbClr>
                  </a:outerShdw>
                </a:effectLst>
                <a:latin typeface="Berlin Sans FB Demi"/>
                <a:ea typeface="Berlin Sans FB Demi"/>
                <a:cs typeface="Berlin Sans FB Demi"/>
                <a:sym typeface="Berlin Sans FB Demi"/>
              </a:defRPr>
            </a:pPr>
            <a:r>
              <a:t>But To Fulfill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Fulfill – Thayer –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1) to make full, to fill up, i.e. to fill to the full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2) to render full, i.e. to complete </a:t>
            </a:r>
          </a:p>
          <a:p>
            <a:pPr defTabSz="1300480">
              <a:defRPr b="1" sz="3400">
                <a:solidFill>
                  <a:srgbClr val="FFFFFF"/>
                </a:solidFill>
                <a:effectLst>
                  <a:outerShdw sx="100000" sy="100000" kx="0" ky="0" algn="b" rotWithShape="0" blurRad="50800" dist="38100" dir="2700000">
                    <a:srgbClr val="000000">
                      <a:alpha val="40000"/>
                    </a:srgbClr>
                  </a:outerShdw>
                </a:effectLst>
                <a:latin typeface="Arial"/>
                <a:ea typeface="Arial"/>
                <a:cs typeface="Arial"/>
                <a:sym typeface="Arial"/>
              </a:defRPr>
            </a:pPr>
            <a:r>
              <a:t>2a) to fill to the top: so that nothing shall be wanting . . .</a:t>
            </a:r>
          </a:p>
        </p:txBody>
      </p:sp>
      <p:sp>
        <p:nvSpPr>
          <p:cNvPr id="359" name="Rectangle 2"/>
          <p:cNvSpPr txBox="1"/>
          <p:nvPr/>
        </p:nvSpPr>
        <p:spPr>
          <a:xfrm>
            <a:off x="5725030" y="3384259"/>
            <a:ext cx="6502401" cy="5286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John 17:4 (NKJV)</a:t>
            </a:r>
          </a:p>
          <a:p>
            <a:pPr defTabSz="1300480">
              <a:defRPr b="1" sz="4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 </a:t>
            </a:r>
            <a:r>
              <a:rPr b="0" baseline="30666"/>
              <a:t>4 </a:t>
            </a:r>
            <a:r>
              <a:rPr b="0">
                <a:solidFill>
                  <a:srgbClr val="C00000"/>
                </a:solidFill>
              </a:rPr>
              <a:t>I have glorified You on the earth. I have finished the work which You have given Me to do</a:t>
            </a:r>
            <a:r>
              <a:rPr b="0"/>
              <a:t>. </a:t>
            </a:r>
          </a:p>
          <a:p>
            <a:pPr defTabSz="1300480">
              <a:defRPr sz="4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t>
            </a:r>
            <a:r>
              <a:rPr i="1"/>
              <a:t>John 4:34; 19:30</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1"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62"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363" name="Rectangle 3"/>
          <p:cNvSpPr txBox="1"/>
          <p:nvPr/>
        </p:nvSpPr>
        <p:spPr>
          <a:xfrm>
            <a:off x="5880920" y="3792836"/>
            <a:ext cx="6502401" cy="5019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Matthew 5:17-20 (NKJV)</a:t>
            </a:r>
          </a:p>
          <a:p>
            <a:pPr defTabSz="1300480">
              <a:defRPr baseline="30755" sz="45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18 </a:t>
            </a:r>
            <a:r>
              <a:rPr baseline="0">
                <a:solidFill>
                  <a:srgbClr val="C00000"/>
                </a:solidFill>
              </a:rPr>
              <a:t>For assuredly, I say to you, till heaven and earth pass away, one jot or one tittle will by no means pass from the law till all is fulfilled</a:t>
            </a:r>
            <a:r>
              <a:rPr baseline="0"/>
              <a:t>. </a:t>
            </a:r>
          </a:p>
        </p:txBody>
      </p:sp>
      <p:sp>
        <p:nvSpPr>
          <p:cNvPr id="364" name="TextBox 7"/>
          <p:cNvSpPr txBox="1"/>
          <p:nvPr/>
        </p:nvSpPr>
        <p:spPr>
          <a:xfrm>
            <a:off x="216746" y="4011252"/>
            <a:ext cx="4985175" cy="4582718"/>
          </a:xfrm>
          <a:prstGeom prst="rect">
            <a:avLst/>
          </a:prstGeom>
          <a:solidFill>
            <a:srgbClr val="000000">
              <a:alpha val="69804"/>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FFFFFF"/>
                </a:solidFill>
                <a:effectLst>
                  <a:outerShdw sx="100000" sy="100000" kx="0" ky="0" algn="b" rotWithShape="0" blurRad="50800" dist="38100" dir="2700000">
                    <a:srgbClr val="000000">
                      <a:alpha val="40000"/>
                    </a:srgbClr>
                  </a:outerShdw>
                </a:effectLst>
                <a:latin typeface="Copperplate Gothic Bold"/>
                <a:ea typeface="Copperplate Gothic Bold"/>
                <a:cs typeface="Copperplate Gothic Bold"/>
                <a:sym typeface="Copperplate Gothic Bold"/>
              </a:defRPr>
            </a:pPr>
            <a:r>
              <a:t>Jesus Taught The Stability of The Law?</a:t>
            </a:r>
          </a:p>
          <a:p>
            <a:pPr defTabSz="1300480">
              <a:defRPr sz="4400">
                <a:solidFill>
                  <a:srgbClr val="FFFFFF"/>
                </a:solidFill>
                <a:effectLst>
                  <a:outerShdw sx="100000" sy="100000" kx="0" ky="0" algn="b" rotWithShape="0" blurRad="50800" dist="38100" dir="2700000">
                    <a:srgbClr val="000000">
                      <a:alpha val="40000"/>
                    </a:srgbClr>
                  </a:outerShdw>
                </a:effectLst>
                <a:latin typeface="Berlin Sans FB Demi"/>
                <a:ea typeface="Berlin Sans FB Demi"/>
                <a:cs typeface="Berlin Sans FB Demi"/>
                <a:sym typeface="Berlin Sans FB Demi"/>
              </a:defRPr>
            </a:pPr>
            <a:r>
              <a:t>It would ALL be in force until it was fulfilled!</a:t>
            </a:r>
          </a:p>
          <a:p>
            <a:pPr defTabSz="1300480">
              <a:defRPr sz="4400">
                <a:solidFill>
                  <a:srgbClr val="FFFFFF"/>
                </a:solidFill>
                <a:effectLst>
                  <a:outerShdw sx="100000" sy="100000" kx="0" ky="0" algn="b" rotWithShape="0" blurRad="50800" dist="38100" dir="2700000">
                    <a:srgbClr val="000000">
                      <a:alpha val="40000"/>
                    </a:srgbClr>
                  </a:outerShdw>
                </a:effectLst>
                <a:latin typeface="Berylium"/>
                <a:ea typeface="Berylium"/>
                <a:cs typeface="Berylium"/>
                <a:sym typeface="Berylium"/>
              </a:defRPr>
            </a:pPr>
            <a:r>
              <a:t>(Luke 16:17)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6"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67"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368" name="TextBox 7"/>
          <p:cNvSpPr txBox="1"/>
          <p:nvPr/>
        </p:nvSpPr>
        <p:spPr>
          <a:xfrm>
            <a:off x="216746" y="4011252"/>
            <a:ext cx="4985175" cy="4582718"/>
          </a:xfrm>
          <a:prstGeom prst="rect">
            <a:avLst/>
          </a:prstGeom>
          <a:solidFill>
            <a:srgbClr val="000000">
              <a:alpha val="69804"/>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FFFFFF"/>
                </a:solidFill>
                <a:effectLst>
                  <a:outerShdw sx="100000" sy="100000" kx="0" ky="0" algn="b" rotWithShape="0" blurRad="50800" dist="38100" dir="2700000">
                    <a:srgbClr val="000000">
                      <a:alpha val="40000"/>
                    </a:srgbClr>
                  </a:outerShdw>
                </a:effectLst>
                <a:latin typeface="Copperplate Gothic Bold"/>
                <a:ea typeface="Copperplate Gothic Bold"/>
                <a:cs typeface="Copperplate Gothic Bold"/>
                <a:sym typeface="Copperplate Gothic Bold"/>
              </a:defRPr>
            </a:pPr>
            <a:r>
              <a:t>Jesus Taught The Stability of The Law?</a:t>
            </a:r>
          </a:p>
          <a:p>
            <a:pPr defTabSz="1300480">
              <a:defRPr sz="4400">
                <a:solidFill>
                  <a:srgbClr val="FFFFFF"/>
                </a:solidFill>
                <a:effectLst>
                  <a:outerShdw sx="100000" sy="100000" kx="0" ky="0" algn="b" rotWithShape="0" blurRad="50800" dist="38100" dir="2700000">
                    <a:srgbClr val="000000">
                      <a:alpha val="40000"/>
                    </a:srgbClr>
                  </a:outerShdw>
                </a:effectLst>
                <a:latin typeface="Berlin Sans FB Demi"/>
                <a:ea typeface="Berlin Sans FB Demi"/>
                <a:cs typeface="Berlin Sans FB Demi"/>
                <a:sym typeface="Berlin Sans FB Demi"/>
              </a:defRPr>
            </a:pPr>
            <a:r>
              <a:t>It would ALL be in force until it was fulfilled!</a:t>
            </a:r>
          </a:p>
          <a:p>
            <a:pPr defTabSz="1300480">
              <a:defRPr sz="4400">
                <a:solidFill>
                  <a:srgbClr val="FFFFFF"/>
                </a:solidFill>
                <a:effectLst>
                  <a:outerShdw sx="100000" sy="100000" kx="0" ky="0" algn="b" rotWithShape="0" blurRad="50800" dist="38100" dir="2700000">
                    <a:srgbClr val="000000">
                      <a:alpha val="40000"/>
                    </a:srgbClr>
                  </a:outerShdw>
                </a:effectLst>
                <a:latin typeface="Berylium"/>
                <a:ea typeface="Berylium"/>
                <a:cs typeface="Berylium"/>
                <a:sym typeface="Berylium"/>
              </a:defRPr>
            </a:pPr>
            <a:r>
              <a:t>(Luke 16:17)</a:t>
            </a:r>
          </a:p>
        </p:txBody>
      </p:sp>
      <p:sp>
        <p:nvSpPr>
          <p:cNvPr id="369" name="Rectangle 3"/>
          <p:cNvSpPr txBox="1"/>
          <p:nvPr/>
        </p:nvSpPr>
        <p:spPr>
          <a:xfrm>
            <a:off x="5609987" y="3316587"/>
            <a:ext cx="7044268" cy="5972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Galatians 3:23-25 (NKJV) </a:t>
            </a:r>
          </a:p>
          <a:p>
            <a:pPr defTabSz="1300480">
              <a:defRPr baseline="30736" sz="38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23 </a:t>
            </a:r>
            <a:r>
              <a:rPr baseline="0"/>
              <a:t>But before faith came, we were kept under guard by the law, kept for the faith which would afterward be revealed. </a:t>
            </a:r>
            <a:r>
              <a:t>24 </a:t>
            </a:r>
            <a:r>
              <a:rPr baseline="0"/>
              <a:t>Therefore the law was our tutor </a:t>
            </a:r>
            <a:r>
              <a:rPr baseline="0" i="1"/>
              <a:t>to bring us</a:t>
            </a:r>
            <a:r>
              <a:rPr baseline="0"/>
              <a:t> to Christ, that we might be justified by faith. </a:t>
            </a:r>
            <a:r>
              <a:t>25 </a:t>
            </a:r>
            <a:r>
              <a:rPr baseline="0"/>
              <a:t>But after faith has come, we are no longer under a tutor.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1"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72"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373" name="TextBox 7"/>
          <p:cNvSpPr txBox="1"/>
          <p:nvPr/>
        </p:nvSpPr>
        <p:spPr>
          <a:xfrm>
            <a:off x="216746" y="4011252"/>
            <a:ext cx="4985175" cy="4582718"/>
          </a:xfrm>
          <a:prstGeom prst="rect">
            <a:avLst/>
          </a:prstGeom>
          <a:solidFill>
            <a:srgbClr val="000000">
              <a:alpha val="69804"/>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FFFFFF"/>
                </a:solidFill>
                <a:effectLst>
                  <a:outerShdw sx="100000" sy="100000" kx="0" ky="0" algn="b" rotWithShape="0" blurRad="50800" dist="38100" dir="2700000">
                    <a:srgbClr val="000000">
                      <a:alpha val="40000"/>
                    </a:srgbClr>
                  </a:outerShdw>
                </a:effectLst>
                <a:latin typeface="Copperplate Gothic Bold"/>
                <a:ea typeface="Copperplate Gothic Bold"/>
                <a:cs typeface="Copperplate Gothic Bold"/>
                <a:sym typeface="Copperplate Gothic Bold"/>
              </a:defRPr>
            </a:pPr>
            <a:r>
              <a:t>Jesus Taught The Stability of The Law?</a:t>
            </a:r>
          </a:p>
          <a:p>
            <a:pPr defTabSz="1300480">
              <a:defRPr sz="4400">
                <a:solidFill>
                  <a:srgbClr val="FFFFFF"/>
                </a:solidFill>
                <a:effectLst>
                  <a:outerShdw sx="100000" sy="100000" kx="0" ky="0" algn="b" rotWithShape="0" blurRad="50800" dist="38100" dir="2700000">
                    <a:srgbClr val="000000">
                      <a:alpha val="40000"/>
                    </a:srgbClr>
                  </a:outerShdw>
                </a:effectLst>
                <a:latin typeface="Berlin Sans FB Demi"/>
                <a:ea typeface="Berlin Sans FB Demi"/>
                <a:cs typeface="Berlin Sans FB Demi"/>
                <a:sym typeface="Berlin Sans FB Demi"/>
              </a:defRPr>
            </a:pPr>
            <a:r>
              <a:t>It would ALL be in force until it was fulfilled!</a:t>
            </a:r>
          </a:p>
          <a:p>
            <a:pPr defTabSz="1300480">
              <a:defRPr sz="4400">
                <a:solidFill>
                  <a:srgbClr val="FFFFFF"/>
                </a:solidFill>
                <a:effectLst>
                  <a:outerShdw sx="100000" sy="100000" kx="0" ky="0" algn="b" rotWithShape="0" blurRad="50800" dist="38100" dir="2700000">
                    <a:srgbClr val="000000">
                      <a:alpha val="40000"/>
                    </a:srgbClr>
                  </a:outerShdw>
                </a:effectLst>
                <a:latin typeface="Berylium"/>
                <a:ea typeface="Berylium"/>
                <a:cs typeface="Berylium"/>
                <a:sym typeface="Berylium"/>
              </a:defRPr>
            </a:pPr>
            <a:r>
              <a:t>(Luke 16:17)</a:t>
            </a:r>
          </a:p>
        </p:txBody>
      </p:sp>
      <p:sp>
        <p:nvSpPr>
          <p:cNvPr id="374" name="Rectangle 2"/>
          <p:cNvSpPr txBox="1"/>
          <p:nvPr/>
        </p:nvSpPr>
        <p:spPr>
          <a:xfrm>
            <a:off x="5743786" y="3322937"/>
            <a:ext cx="6719148" cy="5959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200">
                <a:solidFill>
                  <a:srgbClr val="000000"/>
                </a:solidFill>
                <a:latin typeface="Book Antiqua"/>
                <a:ea typeface="Book Antiqua"/>
                <a:cs typeface="Book Antiqua"/>
                <a:sym typeface="Book Antiqua"/>
              </a:defRPr>
            </a:pPr>
            <a:r>
              <a:t>Hebrews  10:9  </a:t>
            </a:r>
          </a:p>
          <a:p>
            <a:pPr defTabSz="1300480">
              <a:defRPr sz="4200">
                <a:solidFill>
                  <a:srgbClr val="000000"/>
                </a:solidFill>
                <a:latin typeface="Book Antiqua"/>
                <a:ea typeface="Book Antiqua"/>
                <a:cs typeface="Book Antiqua"/>
                <a:sym typeface="Book Antiqua"/>
              </a:defRPr>
            </a:pPr>
            <a:r>
              <a:t>then He said, “Behold, I have come to do Your will, O God.” He takes away the first that He may establish the second. </a:t>
            </a:r>
          </a:p>
          <a:p>
            <a:pPr defTabSz="1300480">
              <a:defRPr b="1" sz="4200">
                <a:solidFill>
                  <a:srgbClr val="000000"/>
                </a:solidFill>
                <a:latin typeface="Book Antiqua"/>
                <a:ea typeface="Book Antiqua"/>
                <a:cs typeface="Book Antiqua"/>
                <a:sym typeface="Book Antiqua"/>
              </a:defRPr>
            </a:pPr>
            <a:r>
              <a:t>7:12, Change – </a:t>
            </a:r>
          </a:p>
          <a:p>
            <a:pPr defTabSz="1300480">
              <a:defRPr b="1" sz="4200">
                <a:solidFill>
                  <a:srgbClr val="000000"/>
                </a:solidFill>
                <a:latin typeface="Book Antiqua"/>
                <a:ea typeface="Book Antiqua"/>
                <a:cs typeface="Book Antiqua"/>
                <a:sym typeface="Book Antiqua"/>
              </a:defRPr>
            </a:pPr>
            <a:r>
              <a:t>7:18, Annulling – </a:t>
            </a:r>
          </a:p>
          <a:p>
            <a:pPr defTabSz="1300480">
              <a:defRPr b="1" sz="4200">
                <a:solidFill>
                  <a:srgbClr val="000000"/>
                </a:solidFill>
                <a:latin typeface="Book Antiqua"/>
                <a:ea typeface="Book Antiqua"/>
                <a:cs typeface="Book Antiqua"/>
                <a:sym typeface="Book Antiqua"/>
              </a:defRPr>
            </a:pPr>
            <a:r>
              <a:t>8:13, Obsolete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Hebrews 7:11–13 (NKJV)…"/>
          <p:cNvSpPr txBox="1"/>
          <p:nvPr/>
        </p:nvSpPr>
        <p:spPr>
          <a:xfrm>
            <a:off x="476976" y="292227"/>
            <a:ext cx="12050848" cy="915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4400">
                <a:solidFill>
                  <a:srgbClr val="000000"/>
                </a:solidFill>
                <a:latin typeface="Thames Nude Roman"/>
                <a:ea typeface="Thames Nude Roman"/>
                <a:cs typeface="Thames Nude Roman"/>
                <a:sym typeface="Thames Nude Roman"/>
              </a:defRPr>
            </a:pPr>
            <a:r>
              <a:t>Hebrews 7:11–13 (NKJV)</a:t>
            </a:r>
          </a:p>
          <a:p>
            <a:pPr defTabSz="457200">
              <a:defRPr sz="4900">
                <a:solidFill>
                  <a:srgbClr val="000000"/>
                </a:solidFill>
                <a:latin typeface="Hoefler Text"/>
                <a:ea typeface="Hoefler Text"/>
                <a:cs typeface="Hoefler Text"/>
                <a:sym typeface="Hoefler Text"/>
              </a:defRPr>
            </a:pPr>
            <a:r>
              <a:rPr baseline="31999"/>
              <a:t>11</a:t>
            </a:r>
            <a:r>
              <a:t> Therefore, if perfection were through the Levitical priesthood (for under it the people received the law), what further need </a:t>
            </a:r>
            <a:r>
              <a:rPr i="1"/>
              <a:t>was there</a:t>
            </a:r>
            <a:r>
              <a:t> that another priest should rise according to the order of Melchizedek, and not be called according to the order of Aaron? </a:t>
            </a:r>
            <a:r>
              <a:rPr baseline="31999"/>
              <a:t>12</a:t>
            </a:r>
            <a:r>
              <a:t> For the priesthood being changed, of necessity there is also a change of the law. </a:t>
            </a:r>
            <a:r>
              <a:rPr baseline="31999"/>
              <a:t>13</a:t>
            </a:r>
            <a:r>
              <a:t> For He of whom these things are spoken belongs to another tribe, from which no man has officiated at the altar.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6"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77"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378" name="TextBox 7"/>
          <p:cNvSpPr txBox="1"/>
          <p:nvPr/>
        </p:nvSpPr>
        <p:spPr>
          <a:xfrm>
            <a:off x="216746" y="4011252"/>
            <a:ext cx="4985175" cy="4582718"/>
          </a:xfrm>
          <a:prstGeom prst="rect">
            <a:avLst/>
          </a:prstGeom>
          <a:solidFill>
            <a:srgbClr val="000000">
              <a:alpha val="69804"/>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4400">
                <a:solidFill>
                  <a:srgbClr val="FFFFFF"/>
                </a:solidFill>
                <a:effectLst>
                  <a:outerShdw sx="100000" sy="100000" kx="0" ky="0" algn="b" rotWithShape="0" blurRad="50800" dist="38100" dir="2700000">
                    <a:srgbClr val="000000">
                      <a:alpha val="40000"/>
                    </a:srgbClr>
                  </a:outerShdw>
                </a:effectLst>
                <a:latin typeface="Copperplate Gothic Bold"/>
                <a:ea typeface="Copperplate Gothic Bold"/>
                <a:cs typeface="Copperplate Gothic Bold"/>
                <a:sym typeface="Copperplate Gothic Bold"/>
              </a:defRPr>
            </a:pPr>
            <a:r>
              <a:t>Jesus Taught The Stability of The Law?</a:t>
            </a:r>
          </a:p>
          <a:p>
            <a:pPr defTabSz="1300480">
              <a:defRPr sz="4400">
                <a:solidFill>
                  <a:srgbClr val="FFFFFF"/>
                </a:solidFill>
                <a:effectLst>
                  <a:outerShdw sx="100000" sy="100000" kx="0" ky="0" algn="b" rotWithShape="0" blurRad="50800" dist="38100" dir="2700000">
                    <a:srgbClr val="000000">
                      <a:alpha val="40000"/>
                    </a:srgbClr>
                  </a:outerShdw>
                </a:effectLst>
                <a:latin typeface="Berlin Sans FB Demi"/>
                <a:ea typeface="Berlin Sans FB Demi"/>
                <a:cs typeface="Berlin Sans FB Demi"/>
                <a:sym typeface="Berlin Sans FB Demi"/>
              </a:defRPr>
            </a:pPr>
            <a:r>
              <a:t>It would ALL be in force until it was fulfilled!</a:t>
            </a:r>
          </a:p>
          <a:p>
            <a:pPr defTabSz="1300480">
              <a:defRPr sz="4400">
                <a:solidFill>
                  <a:srgbClr val="FFFFFF"/>
                </a:solidFill>
                <a:effectLst>
                  <a:outerShdw sx="100000" sy="100000" kx="0" ky="0" algn="b" rotWithShape="0" blurRad="50800" dist="38100" dir="2700000">
                    <a:srgbClr val="000000">
                      <a:alpha val="40000"/>
                    </a:srgbClr>
                  </a:outerShdw>
                </a:effectLst>
                <a:latin typeface="Berylium"/>
                <a:ea typeface="Berylium"/>
                <a:cs typeface="Berylium"/>
                <a:sym typeface="Berylium"/>
              </a:defRPr>
            </a:pPr>
            <a:r>
              <a:t>(Luke 16:17)</a:t>
            </a:r>
          </a:p>
        </p:txBody>
      </p:sp>
      <p:sp>
        <p:nvSpPr>
          <p:cNvPr id="379" name="Rectangle 6"/>
          <p:cNvSpPr txBox="1"/>
          <p:nvPr/>
        </p:nvSpPr>
        <p:spPr>
          <a:xfrm>
            <a:off x="5852159" y="3081636"/>
            <a:ext cx="6502401" cy="6441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b="1" sz="59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If it can be shown that ANY part of the Law has ceased to remain in force – then it has all ceased to be in force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1"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82"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383" name="Rectangle" descr="Rectangle"/>
          <p:cNvPicPr>
            <a:picLocks noChangeAspect="0"/>
          </p:cNvPicPr>
          <p:nvPr/>
        </p:nvPicPr>
        <p:blipFill>
          <a:blip r:embed="rId3">
            <a:extLst/>
          </a:blip>
          <a:stretch>
            <a:fillRect/>
          </a:stretch>
        </p:blipFill>
        <p:spPr>
          <a:xfrm>
            <a:off x="-72274" y="3467749"/>
            <a:ext cx="4627927" cy="6342252"/>
          </a:xfrm>
          <a:prstGeom prst="rect">
            <a:avLst/>
          </a:prstGeom>
        </p:spPr>
      </p:pic>
      <p:sp>
        <p:nvSpPr>
          <p:cNvPr id="384" name="The OLD COVENANT Had “Fault”"/>
          <p:cNvSpPr txBox="1"/>
          <p:nvPr/>
        </p:nvSpPr>
        <p:spPr>
          <a:xfrm>
            <a:off x="1923975" y="2749160"/>
            <a:ext cx="9156850"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600">
                <a:solidFill>
                  <a:srgbClr val="000000"/>
                </a:solidFill>
                <a:latin typeface="Century Gothic"/>
                <a:ea typeface="Century Gothic"/>
                <a:cs typeface="Century Gothic"/>
                <a:sym typeface="Century Gothic"/>
              </a:defRPr>
            </a:lvl1pPr>
          </a:lstStyle>
          <a:p>
            <a:pPr/>
            <a:r>
              <a:t>The OLD COVENANT Had “Fault”</a:t>
            </a:r>
          </a:p>
        </p:txBody>
      </p:sp>
      <p:sp>
        <p:nvSpPr>
          <p:cNvPr id="385" name="Hebrews 8:7 (NKJV)…"/>
          <p:cNvSpPr txBox="1"/>
          <p:nvPr/>
        </p:nvSpPr>
        <p:spPr>
          <a:xfrm>
            <a:off x="377955" y="4251275"/>
            <a:ext cx="3727469" cy="4775201"/>
          </a:xfrm>
          <a:prstGeom prst="rect">
            <a:avLst/>
          </a:prstGeom>
          <a:ln w="12700">
            <a:miter lim="400000"/>
          </a:ln>
          <a:effectLst>
            <a:outerShdw sx="100000" sy="100000" kx="0" ky="0" algn="b" rotWithShape="0" blurRad="203200" dist="124759"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solidFill>
                  <a:srgbClr val="FFFFFF"/>
                </a:solidFill>
                <a:effectLst>
                  <a:outerShdw sx="100000" sy="100000" kx="0" ky="0" algn="b" rotWithShape="0" blurRad="63500" dist="63500" dir="4644122">
                    <a:srgbClr val="000000"/>
                  </a:outerShdw>
                </a:effectLst>
                <a:latin typeface="Hoefler Text"/>
                <a:ea typeface="Hoefler Text"/>
                <a:cs typeface="Hoefler Text"/>
                <a:sym typeface="Hoefler Text"/>
              </a:defRPr>
            </a:pPr>
            <a:r>
              <a:t>Hebrews 8:7 (NKJV)</a:t>
            </a:r>
          </a:p>
          <a:p>
            <a:pPr defTabSz="457200">
              <a:defRPr sz="3800">
                <a:solidFill>
                  <a:srgbClr val="FFFFFF"/>
                </a:solidFill>
                <a:effectLst>
                  <a:outerShdw sx="100000" sy="100000" kx="0" ky="0" algn="b" rotWithShape="0" blurRad="63500" dist="63500" dir="4644122">
                    <a:srgbClr val="000000"/>
                  </a:outerShdw>
                </a:effectLst>
                <a:latin typeface="Hoefler Text"/>
                <a:ea typeface="Hoefler Text"/>
                <a:cs typeface="Hoefler Text"/>
                <a:sym typeface="Hoefler Text"/>
              </a:defRPr>
            </a:pPr>
            <a:r>
              <a:rPr baseline="31999"/>
              <a:t>7</a:t>
            </a:r>
            <a:r>
              <a:t> For if that first </a:t>
            </a:r>
            <a:r>
              <a:rPr i="1"/>
              <a:t>covenant</a:t>
            </a:r>
            <a:r>
              <a:t> had been faultless, then no place would have been sought for a second.</a:t>
            </a:r>
          </a:p>
        </p:txBody>
      </p:sp>
      <p:sp>
        <p:nvSpPr>
          <p:cNvPr id="386" name="The Law of Moses Could Not Take Away Sin - (8:7)…"/>
          <p:cNvSpPr txBox="1"/>
          <p:nvPr/>
        </p:nvSpPr>
        <p:spPr>
          <a:xfrm>
            <a:off x="4552584" y="3887460"/>
            <a:ext cx="8171531" cy="546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400">
                <a:solidFill>
                  <a:srgbClr val="000000"/>
                </a:solidFill>
                <a:latin typeface="Century Gothic"/>
                <a:ea typeface="Century Gothic"/>
                <a:cs typeface="Century Gothic"/>
                <a:sym typeface="Century Gothic"/>
              </a:defRPr>
            </a:pPr>
            <a:r>
              <a:t>The Law of Moses Could Not Take Away Sin - (8:7) </a:t>
            </a:r>
          </a:p>
          <a:p>
            <a:pPr lvl="1" marL="876300" indent="-457200" algn="l">
              <a:spcBef>
                <a:spcPts val="1400"/>
              </a:spcBef>
              <a:buClr>
                <a:srgbClr val="A29A85"/>
              </a:buClr>
              <a:buSzPct val="55000"/>
              <a:buBlip>
                <a:blip r:embed="rId4"/>
              </a:buBlip>
              <a:defRPr sz="3200">
                <a:solidFill>
                  <a:srgbClr val="000000"/>
                </a:solidFill>
                <a:latin typeface="Century Gothic"/>
                <a:ea typeface="Century Gothic"/>
                <a:cs typeface="Century Gothic"/>
                <a:sym typeface="Century Gothic"/>
              </a:defRPr>
            </a:pPr>
            <a:r>
              <a:t>It could not accomplish, (by design), what man needed most - the forgiveness of sin &amp; peace with God - (10:1-4; Gal 3:10-14; Rom 7)</a:t>
            </a:r>
          </a:p>
          <a:p>
            <a:pPr lvl="1" marL="876300" indent="-457200" algn="l">
              <a:spcBef>
                <a:spcPts val="1400"/>
              </a:spcBef>
              <a:buClr>
                <a:srgbClr val="A29A85"/>
              </a:buClr>
              <a:buSzPct val="55000"/>
              <a:buBlip>
                <a:blip r:embed="rId4"/>
              </a:buBlip>
              <a:defRPr sz="3200">
                <a:solidFill>
                  <a:srgbClr val="000000"/>
                </a:solidFill>
                <a:latin typeface="Century Gothic"/>
                <a:ea typeface="Century Gothic"/>
                <a:cs typeface="Century Gothic"/>
                <a:sym typeface="Century Gothic"/>
              </a:defRPr>
            </a:pPr>
            <a:r>
              <a:t>The Law emphasized the sinfulness of sin, (Rom 7:7,13), &amp; pointed to the need for a new &amp; better covenant - Rom 8:3; Gal 21-25; Jer 31:31-34)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6">
                                            <p:bg/>
                                          </p:spTgt>
                                        </p:tgtEl>
                                        <p:attrNameLst>
                                          <p:attrName>style.visibility</p:attrName>
                                        </p:attrNameLst>
                                      </p:cBhvr>
                                      <p:to>
                                        <p:strVal val="visible"/>
                                      </p:to>
                                    </p:set>
                                    <p:animEffect filter="wipe(left)" transition="in">
                                      <p:cBhvr>
                                        <p:cTn id="7" dur="1500"/>
                                        <p:tgtEl>
                                          <p:spTgt spid="38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6">
                                            <p:txEl>
                                              <p:pRg st="0" end="0"/>
                                            </p:txEl>
                                          </p:spTgt>
                                        </p:tgtEl>
                                        <p:attrNameLst>
                                          <p:attrName>style.visibility</p:attrName>
                                        </p:attrNameLst>
                                      </p:cBhvr>
                                      <p:to>
                                        <p:strVal val="visible"/>
                                      </p:to>
                                    </p:set>
                                    <p:animEffect filter="wipe(left)" transition="in">
                                      <p:cBhvr>
                                        <p:cTn id="10" dur="1500"/>
                                        <p:tgtEl>
                                          <p:spTgt spid="38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86">
                                            <p:txEl>
                                              <p:pRg st="1" end="1"/>
                                            </p:txEl>
                                          </p:spTgt>
                                        </p:tgtEl>
                                        <p:attrNameLst>
                                          <p:attrName>style.visibility</p:attrName>
                                        </p:attrNameLst>
                                      </p:cBhvr>
                                      <p:to>
                                        <p:strVal val="visible"/>
                                      </p:to>
                                    </p:set>
                                    <p:animEffect filter="wipe(left)" transition="in">
                                      <p:cBhvr>
                                        <p:cTn id="15" dur="1500"/>
                                        <p:tgtEl>
                                          <p:spTgt spid="38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86">
                                            <p:txEl>
                                              <p:pRg st="2" end="2"/>
                                            </p:txEl>
                                          </p:spTgt>
                                        </p:tgtEl>
                                        <p:attrNameLst>
                                          <p:attrName>style.visibility</p:attrName>
                                        </p:attrNameLst>
                                      </p:cBhvr>
                                      <p:to>
                                        <p:strVal val="visible"/>
                                      </p:to>
                                    </p:set>
                                    <p:animEffect filter="wipe(left)" transition="in">
                                      <p:cBhvr>
                                        <p:cTn id="20" dur="1500"/>
                                        <p:tgtEl>
                                          <p:spTgt spid="38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6"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8" name="The Duration of The Law / First Cov." descr="The Duration of The Law / First Cov."/>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389"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390" name="Rectangle" descr="Rectangle"/>
          <p:cNvPicPr>
            <a:picLocks noChangeAspect="0"/>
          </p:cNvPicPr>
          <p:nvPr/>
        </p:nvPicPr>
        <p:blipFill>
          <a:blip r:embed="rId3">
            <a:extLst/>
          </a:blip>
          <a:stretch>
            <a:fillRect/>
          </a:stretch>
        </p:blipFill>
        <p:spPr>
          <a:xfrm>
            <a:off x="-72274" y="3467749"/>
            <a:ext cx="4627927" cy="6342252"/>
          </a:xfrm>
          <a:prstGeom prst="rect">
            <a:avLst/>
          </a:prstGeom>
        </p:spPr>
      </p:pic>
      <p:sp>
        <p:nvSpPr>
          <p:cNvPr id="391" name="Hebrews 8:8 (NKJV)…"/>
          <p:cNvSpPr txBox="1"/>
          <p:nvPr/>
        </p:nvSpPr>
        <p:spPr>
          <a:xfrm>
            <a:off x="377955" y="4014460"/>
            <a:ext cx="3727469" cy="5410201"/>
          </a:xfrm>
          <a:prstGeom prst="rect">
            <a:avLst/>
          </a:prstGeom>
          <a:ln w="12700">
            <a:miter lim="400000"/>
          </a:ln>
          <a:effectLst>
            <a:outerShdw sx="100000" sy="100000" kx="0" ky="0" algn="b" rotWithShape="0" blurRad="63500" dist="68614" dir="295840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FFFFFF"/>
                </a:solidFill>
                <a:effectLst>
                  <a:outerShdw sx="100000" sy="100000" kx="0" ky="0" algn="b" rotWithShape="0" blurRad="63500" dist="63500" dir="4644122">
                    <a:srgbClr val="000000"/>
                  </a:outerShdw>
                </a:effectLst>
                <a:latin typeface="Hoefler Text"/>
                <a:ea typeface="Hoefler Text"/>
                <a:cs typeface="Hoefler Text"/>
                <a:sym typeface="Hoefler Text"/>
              </a:defRPr>
            </a:pPr>
            <a:r>
              <a:t>Hebrews 8:8 (NKJV)</a:t>
            </a:r>
          </a:p>
          <a:p>
            <a:pPr defTabSz="457200">
              <a:defRPr sz="3200">
                <a:solidFill>
                  <a:srgbClr val="FFFFFF"/>
                </a:solidFill>
                <a:effectLst>
                  <a:outerShdw sx="100000" sy="100000" kx="0" ky="0" algn="b" rotWithShape="0" blurRad="63500" dist="63500" dir="4644122">
                    <a:srgbClr val="000000"/>
                  </a:outerShdw>
                </a:effectLst>
                <a:latin typeface="Hoefler Text"/>
                <a:ea typeface="Hoefler Text"/>
                <a:cs typeface="Hoefler Text"/>
                <a:sym typeface="Hoefler Text"/>
              </a:defRPr>
            </a:pPr>
            <a:r>
              <a:rPr baseline="31999"/>
              <a:t>8</a:t>
            </a:r>
            <a:r>
              <a:t> Because finding fault with them, He says: “Behold, the days are coming, says the Lord, when I will make a new covenant with the house of Israel and with the house of Judah—</a:t>
            </a:r>
          </a:p>
        </p:txBody>
      </p:sp>
      <p:sp>
        <p:nvSpPr>
          <p:cNvPr id="392" name="Heb 8:8-12 quotes Jer 31:31-34,  (Heb 10:16,17)…"/>
          <p:cNvSpPr txBox="1"/>
          <p:nvPr/>
        </p:nvSpPr>
        <p:spPr>
          <a:xfrm>
            <a:off x="4552584" y="3887460"/>
            <a:ext cx="8171531" cy="566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400">
                <a:solidFill>
                  <a:srgbClr val="000000"/>
                </a:solidFill>
                <a:latin typeface="Century Gothic"/>
                <a:ea typeface="Century Gothic"/>
                <a:cs typeface="Century Gothic"/>
                <a:sym typeface="Century Gothic"/>
              </a:defRPr>
            </a:pPr>
            <a:r>
              <a:t>Heb 8:8-12 quotes Jer 31:31-34,  (Heb 10:16,17)</a:t>
            </a:r>
          </a:p>
          <a:p>
            <a:pPr marL="457200" indent="-457200" algn="l">
              <a:spcBef>
                <a:spcPts val="1400"/>
              </a:spcBef>
              <a:buClr>
                <a:srgbClr val="A29A85"/>
              </a:buClr>
              <a:buSzPct val="55000"/>
              <a:buBlip>
                <a:blip r:embed="rId4"/>
              </a:buBlip>
              <a:defRPr sz="3400">
                <a:solidFill>
                  <a:srgbClr val="000000"/>
                </a:solidFill>
                <a:latin typeface="Century Gothic"/>
                <a:ea typeface="Century Gothic"/>
                <a:cs typeface="Century Gothic"/>
                <a:sym typeface="Century Gothic"/>
              </a:defRPr>
            </a:pPr>
            <a:r>
              <a:t>The New Covenant was not contrary to the Law of Moses, or God’s promise to Abraham - (Gal 3:15-18)</a:t>
            </a:r>
          </a:p>
          <a:p>
            <a:pPr marL="457200" indent="-457200" algn="l">
              <a:spcBef>
                <a:spcPts val="1400"/>
              </a:spcBef>
              <a:buClr>
                <a:srgbClr val="A29A85"/>
              </a:buClr>
              <a:buSzPct val="55000"/>
              <a:buBlip>
                <a:blip r:embed="rId4"/>
              </a:buBlip>
              <a:defRPr sz="3400">
                <a:solidFill>
                  <a:srgbClr val="000000"/>
                </a:solidFill>
                <a:latin typeface="Century Gothic"/>
                <a:ea typeface="Century Gothic"/>
                <a:cs typeface="Century Gothic"/>
                <a:sym typeface="Century Gothic"/>
              </a:defRPr>
            </a:pPr>
            <a:r>
              <a:t>The Law was given because of transgressions until the Seed should come to prepare the way for the NC - (Gal 3:19-25)</a:t>
            </a:r>
          </a:p>
        </p:txBody>
      </p:sp>
      <p:sp>
        <p:nvSpPr>
          <p:cNvPr id="393" name="A New Covenant Was Promised By God - (8:8)"/>
          <p:cNvSpPr txBox="1"/>
          <p:nvPr/>
        </p:nvSpPr>
        <p:spPr>
          <a:xfrm>
            <a:off x="509091" y="2775704"/>
            <a:ext cx="11986618" cy="74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200">
                <a:solidFill>
                  <a:srgbClr val="000000"/>
                </a:solidFill>
                <a:latin typeface="Century Gothic"/>
                <a:ea typeface="Century Gothic"/>
                <a:cs typeface="Century Gothic"/>
                <a:sym typeface="Century Gothic"/>
              </a:defRPr>
            </a:lvl1pPr>
          </a:lstStyle>
          <a:p>
            <a:pPr/>
            <a:r>
              <a:t>A New Covenant Was Promised By God - (8:8)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2">
                                            <p:bg/>
                                          </p:spTgt>
                                        </p:tgtEl>
                                        <p:attrNameLst>
                                          <p:attrName>style.visibility</p:attrName>
                                        </p:attrNameLst>
                                      </p:cBhvr>
                                      <p:to>
                                        <p:strVal val="visible"/>
                                      </p:to>
                                    </p:set>
                                    <p:animEffect filter="wipe(left)" transition="in">
                                      <p:cBhvr>
                                        <p:cTn id="7" dur="500"/>
                                        <p:tgtEl>
                                          <p:spTgt spid="39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2">
                                            <p:txEl>
                                              <p:pRg st="0" end="0"/>
                                            </p:txEl>
                                          </p:spTgt>
                                        </p:tgtEl>
                                        <p:attrNameLst>
                                          <p:attrName>style.visibility</p:attrName>
                                        </p:attrNameLst>
                                      </p:cBhvr>
                                      <p:to>
                                        <p:strVal val="visible"/>
                                      </p:to>
                                    </p:set>
                                    <p:animEffect filter="wipe(left)" transition="in">
                                      <p:cBhvr>
                                        <p:cTn id="10" dur="500"/>
                                        <p:tgtEl>
                                          <p:spTgt spid="3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2">
                                            <p:txEl>
                                              <p:pRg st="1" end="1"/>
                                            </p:txEl>
                                          </p:spTgt>
                                        </p:tgtEl>
                                        <p:attrNameLst>
                                          <p:attrName>style.visibility</p:attrName>
                                        </p:attrNameLst>
                                      </p:cBhvr>
                                      <p:to>
                                        <p:strVal val="visible"/>
                                      </p:to>
                                    </p:set>
                                    <p:animEffect filter="wipe(left)" transition="in">
                                      <p:cBhvr>
                                        <p:cTn id="15" dur="500"/>
                                        <p:tgtEl>
                                          <p:spTgt spid="39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2">
                                            <p:txEl>
                                              <p:pRg st="2" end="2"/>
                                            </p:txEl>
                                          </p:spTgt>
                                        </p:tgtEl>
                                        <p:attrNameLst>
                                          <p:attrName>style.visibility</p:attrName>
                                        </p:attrNameLst>
                                      </p:cBhvr>
                                      <p:to>
                                        <p:strVal val="visible"/>
                                      </p:to>
                                    </p:set>
                                    <p:animEffect filter="wipe(left)" transition="in">
                                      <p:cBhvr>
                                        <p:cTn id="20" dur="500"/>
                                        <p:tgtEl>
                                          <p:spTgt spid="39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2"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396" name="Rectangle" descr="Rectangle"/>
          <p:cNvPicPr>
            <a:picLocks noChangeAspect="0"/>
          </p:cNvPicPr>
          <p:nvPr/>
        </p:nvPicPr>
        <p:blipFill>
          <a:blip r:embed="rId2">
            <a:extLst/>
          </a:blip>
          <a:stretch>
            <a:fillRect/>
          </a:stretch>
        </p:blipFill>
        <p:spPr>
          <a:xfrm>
            <a:off x="-72274" y="3467749"/>
            <a:ext cx="4627927" cy="6342252"/>
          </a:xfrm>
          <a:prstGeom prst="rect">
            <a:avLst/>
          </a:prstGeom>
        </p:spPr>
      </p:pic>
      <p:sp>
        <p:nvSpPr>
          <p:cNvPr id="397" name="The New Covenant is different - (8:9)"/>
          <p:cNvSpPr txBox="1"/>
          <p:nvPr/>
        </p:nvSpPr>
        <p:spPr>
          <a:xfrm>
            <a:off x="907600" y="2655054"/>
            <a:ext cx="11189600"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solidFill>
                  <a:srgbClr val="000000"/>
                </a:solidFill>
                <a:latin typeface="Century Gothic"/>
                <a:ea typeface="Century Gothic"/>
                <a:cs typeface="Century Gothic"/>
                <a:sym typeface="Century Gothic"/>
              </a:defRPr>
            </a:lvl1pPr>
          </a:lstStyle>
          <a:p>
            <a:pPr/>
            <a:r>
              <a:t>The New Covenant is different - (8:9) </a:t>
            </a:r>
          </a:p>
        </p:txBody>
      </p:sp>
      <p:sp>
        <p:nvSpPr>
          <p:cNvPr id="398" name="The first Covenant was largely carnal in that it was entered via physical birth, with accompanying physical promises, ……"/>
          <p:cNvSpPr txBox="1"/>
          <p:nvPr/>
        </p:nvSpPr>
        <p:spPr>
          <a:xfrm>
            <a:off x="4552584" y="3887460"/>
            <a:ext cx="8171531" cy="548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3"/>
              </a:buBlip>
              <a:defRPr sz="3400">
                <a:solidFill>
                  <a:srgbClr val="000000"/>
                </a:solidFill>
                <a:latin typeface="Century Gothic"/>
                <a:ea typeface="Century Gothic"/>
                <a:cs typeface="Century Gothic"/>
                <a:sym typeface="Century Gothic"/>
              </a:defRPr>
            </a:pPr>
            <a:r>
              <a:t>The first Covenant was largely carnal in that it was entered via physical birth, with accompanying physical promises, …</a:t>
            </a:r>
          </a:p>
          <a:p>
            <a:pPr marL="457200" indent="-457200" algn="l">
              <a:spcBef>
                <a:spcPts val="1400"/>
              </a:spcBef>
              <a:buClr>
                <a:srgbClr val="A29A85"/>
              </a:buClr>
              <a:buSzPct val="55000"/>
              <a:buBlip>
                <a:blip r:embed="rId3"/>
              </a:buBlip>
              <a:defRPr sz="3400">
                <a:solidFill>
                  <a:srgbClr val="000000"/>
                </a:solidFill>
                <a:latin typeface="Century Gothic"/>
                <a:ea typeface="Century Gothic"/>
                <a:cs typeface="Century Gothic"/>
                <a:sym typeface="Century Gothic"/>
              </a:defRPr>
            </a:pPr>
            <a:r>
              <a:t>Whereas the NC is entered by a spiritual birth, (Jn 3:3-5; 1 Pet 1:22,23), emphasizing spiritual service, (Jn 4:24,25; Ro 2:28,29; 2 Cor 3:3,7,8; Jam 1:18-21) &amp; spiritual promises (Heb 4:9; 9:6-15; Eph 1:3)  </a:t>
            </a:r>
          </a:p>
        </p:txBody>
      </p:sp>
      <p:sp>
        <p:nvSpPr>
          <p:cNvPr id="399" name="Hebrews 8:9 (NKJV)…"/>
          <p:cNvSpPr txBox="1"/>
          <p:nvPr/>
        </p:nvSpPr>
        <p:spPr>
          <a:xfrm>
            <a:off x="335929" y="3844874"/>
            <a:ext cx="3811521" cy="5588001"/>
          </a:xfrm>
          <a:prstGeom prst="rect">
            <a:avLst/>
          </a:prstGeom>
          <a:ln w="12700">
            <a:miter lim="400000"/>
          </a:ln>
          <a:effectLst>
            <a:outerShdw sx="100000" sy="100000" kx="0" ky="0" algn="b" rotWithShape="0" blurRad="63500" dist="68614" dir="295840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000">
                <a:solidFill>
                  <a:srgbClr val="FFFFFF"/>
                </a:solidFill>
                <a:effectLst>
                  <a:outerShdw sx="100000" sy="100000" kx="0" ky="0" algn="b" rotWithShape="0" blurRad="63500" dist="63500" dir="4644122">
                    <a:srgbClr val="000000"/>
                  </a:outerShdw>
                </a:effectLst>
                <a:latin typeface="Hoefler Text"/>
                <a:ea typeface="Hoefler Text"/>
                <a:cs typeface="Hoefler Text"/>
                <a:sym typeface="Hoefler Text"/>
              </a:defRPr>
            </a:pPr>
            <a:r>
              <a:t>Hebrews 8:9 (NKJV)</a:t>
            </a:r>
          </a:p>
          <a:p>
            <a:pPr defTabSz="457200">
              <a:defRPr sz="3000">
                <a:solidFill>
                  <a:srgbClr val="FFFFFF"/>
                </a:solidFill>
                <a:effectLst>
                  <a:outerShdw sx="100000" sy="100000" kx="0" ky="0" algn="b" rotWithShape="0" blurRad="63500" dist="63500" dir="4644122">
                    <a:srgbClr val="000000"/>
                  </a:outerShdw>
                </a:effectLst>
                <a:latin typeface="Hoefler Text"/>
                <a:ea typeface="Hoefler Text"/>
                <a:cs typeface="Hoefler Text"/>
                <a:sym typeface="Hoefler Text"/>
              </a:defRPr>
            </a:pPr>
            <a:r>
              <a:rPr baseline="31999"/>
              <a:t>9</a:t>
            </a:r>
            <a:r>
              <a:t> </a:t>
            </a:r>
            <a:r>
              <a:t>not according to the covenant that I made with their fathers in the day when I took them by the hand to lead them out of the land of Egypt; because they did not continue in My covenant, and I disregarded them, says the Lord</a:t>
            </a:r>
            <a:r>
              <a:t>.</a:t>
            </a:r>
          </a:p>
        </p:txBody>
      </p:sp>
      <p:pic>
        <p:nvPicPr>
          <p:cNvPr id="400" name="The Nature of The Two Covenants" descr="The Nature of The Two Covenants"/>
          <p:cNvPicPr>
            <a:picLocks noChangeAspect="0"/>
          </p:cNvPicPr>
          <p:nvPr/>
        </p:nvPicPr>
        <p:blipFill>
          <a:blip r:embed="rId4">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8">
                                            <p:txEl>
                                              <p:pRg st="1" end="1"/>
                                            </p:txEl>
                                          </p:spTgt>
                                        </p:tgtEl>
                                        <p:attrNameLst>
                                          <p:attrName>style.visibility</p:attrName>
                                        </p:attrNameLst>
                                      </p:cBhvr>
                                      <p:to>
                                        <p:strVal val="visible"/>
                                      </p:to>
                                    </p:set>
                                    <p:animEffect filter="wipe(left)" transition="in">
                                      <p:cBhvr>
                                        <p:cTn id="7" dur="1500"/>
                                        <p:tgtEl>
                                          <p:spTgt spid="39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8"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2" name="Image" descr="Image"/>
          <p:cNvPicPr>
            <a:picLocks noChangeAspect="0"/>
          </p:cNvPicPr>
          <p:nvPr/>
        </p:nvPicPr>
        <p:blipFill>
          <a:blip r:embed="rId2">
            <a:extLst/>
          </a:blip>
          <a:stretch>
            <a:fillRect/>
          </a:stretch>
        </p:blipFill>
        <p:spPr>
          <a:xfrm>
            <a:off x="-1" y="2601608"/>
            <a:ext cx="13004801" cy="7045396"/>
          </a:xfrm>
          <a:prstGeom prst="rect">
            <a:avLst/>
          </a:prstGeom>
          <a:ln w="12700">
            <a:miter lim="400000"/>
          </a:ln>
          <a:effectLst>
            <a:outerShdw sx="100000" sy="100000" kx="0" ky="0" algn="b" rotWithShape="0" blurRad="152400" dist="103156" dir="2923668">
              <a:srgbClr val="000000">
                <a:alpha val="42135"/>
              </a:srgbClr>
            </a:outerShdw>
          </a:effectLst>
        </p:spPr>
      </p:pic>
      <p:sp>
        <p:nvSpPr>
          <p:cNvPr id="403"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404" name="The Nature of The Two Covenants" descr="The Nature of The Two Covenants"/>
          <p:cNvPicPr>
            <a:picLocks noChangeAspect="0"/>
          </p:cNvPicPr>
          <p:nvPr/>
        </p:nvPicPr>
        <p:blipFill>
          <a:blip r:embed="rId3">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406" name="Table"/>
          <p:cNvGraphicFramePr/>
          <p:nvPr/>
        </p:nvGraphicFramePr>
        <p:xfrm>
          <a:off x="344483" y="3115042"/>
          <a:ext cx="12366634" cy="6219596"/>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1573907"/>
                <a:gridCol w="3158671"/>
                <a:gridCol w="4034770"/>
                <a:gridCol w="3548483"/>
              </a:tblGrid>
              <a:tr h="1834605">
                <a:tc>
                  <a:txBody>
                    <a:bodyPr/>
                    <a:lstStyle/>
                    <a:p>
                      <a:pPr defTabSz="914400">
                        <a:tabLst>
                          <a:tab pos="914400" algn="l"/>
                        </a:tabLst>
                        <a:defRPr sz="3000">
                          <a:latin typeface="Baskerville SemiBold"/>
                          <a:ea typeface="Baskerville SemiBold"/>
                          <a:cs typeface="Baskerville SemiBold"/>
                          <a:sym typeface="Baskerville SemiBold"/>
                        </a:defRPr>
                      </a:pPr>
                    </a:p>
                  </a:txBody>
                  <a:tcPr marL="50800" marR="50800" marT="50800" marB="50800" anchor="ctr" anchorCtr="0" horzOverflow="overflow">
                    <a:lnL w="0">
                      <a:miter lim="400000"/>
                    </a:lnL>
                    <a:lnR w="38100">
                      <a:solidFill>
                        <a:srgbClr val="363131">
                          <a:alpha val="90000"/>
                        </a:srgbClr>
                      </a:solidFill>
                      <a:miter lim="400000"/>
                    </a:lnR>
                    <a:lnT w="0">
                      <a:miter lim="400000"/>
                    </a:lnT>
                    <a:lnB w="63500">
                      <a:solidFill>
                        <a:srgbClr val="363131">
                          <a:alpha val="90000"/>
                        </a:srgbClr>
                      </a:solidFill>
                      <a:miter lim="400000"/>
                    </a:lnB>
                    <a:noFill/>
                  </a:tcPr>
                </a:tc>
                <a:tc>
                  <a:txBody>
                    <a:bodyPr/>
                    <a:lstStyle/>
                    <a:p>
                      <a:pPr lvl="1" indent="0">
                        <a:spcBef>
                          <a:spcPts val="900"/>
                        </a:spcBef>
                        <a:defRPr b="1" sz="3700">
                          <a:effectLst>
                            <a:outerShdw sx="100000" sy="100000" kx="0" ky="0" algn="b" rotWithShape="0" blurRad="76200" dist="63500" dir="1546778">
                              <a:srgbClr val="000000"/>
                            </a:outerShdw>
                          </a:effectLst>
                          <a:latin typeface="Century Gothic"/>
                          <a:ea typeface="Century Gothic"/>
                          <a:cs typeface="Century Gothic"/>
                          <a:sym typeface="Century Gothic"/>
                        </a:defRPr>
                      </a:pPr>
                      <a:r>
                        <a:t>Subjects</a:t>
                      </a:r>
                    </a:p>
                  </a:txBody>
                  <a:tcPr marL="50800" marR="50800" marT="50800" marB="50800" anchor="ctr" anchorCtr="0" horzOverflow="overflow">
                    <a:lnL w="38100">
                      <a:solidFill>
                        <a:srgbClr val="363131">
                          <a:alpha val="90000"/>
                        </a:srgbClr>
                      </a:solidFill>
                      <a:miter lim="400000"/>
                    </a:lnL>
                    <a:lnR w="38100">
                      <a:solidFill>
                        <a:srgbClr val="363131">
                          <a:alpha val="90000"/>
                        </a:srgbClr>
                      </a:solidFill>
                      <a:miter lim="400000"/>
                    </a:lnR>
                    <a:lnT w="38100">
                      <a:solidFill>
                        <a:srgbClr val="363131">
                          <a:alpha val="90000"/>
                        </a:srgbClr>
                      </a:solidFill>
                      <a:miter lim="400000"/>
                    </a:lnT>
                    <a:lnB w="38100">
                      <a:solidFill>
                        <a:srgbClr val="363131">
                          <a:alpha val="90000"/>
                        </a:srgbClr>
                      </a:solidFill>
                      <a:miter lim="400000"/>
                    </a:lnB>
                    <a:gradFill flip="none" rotWithShape="1">
                      <a:gsLst>
                        <a:gs pos="0">
                          <a:srgbClr val="738DBC"/>
                        </a:gs>
                        <a:gs pos="100000">
                          <a:srgbClr val="596D92"/>
                        </a:gs>
                      </a:gsLst>
                      <a:lin ang="5400000" scaled="0"/>
                    </a:gradFill>
                  </a:tcPr>
                </a:tc>
                <a:tc>
                  <a:txBody>
                    <a:bodyPr/>
                    <a:lstStyle/>
                    <a:p>
                      <a:pPr lvl="1" indent="0">
                        <a:spcBef>
                          <a:spcPts val="900"/>
                        </a:spcBef>
                        <a:defRPr b="1" sz="3700">
                          <a:effectLst>
                            <a:outerShdw sx="100000" sy="100000" kx="0" ky="0" algn="b" rotWithShape="0" blurRad="76200" dist="63500" dir="1546778">
                              <a:srgbClr val="000000"/>
                            </a:outerShdw>
                          </a:effectLst>
                          <a:latin typeface="Century Gothic"/>
                          <a:ea typeface="Century Gothic"/>
                          <a:cs typeface="Century Gothic"/>
                          <a:sym typeface="Century Gothic"/>
                        </a:defRPr>
                      </a:pPr>
                      <a:r>
                        <a:t>Where the Law is written</a:t>
                      </a:r>
                    </a:p>
                  </a:txBody>
                  <a:tcPr marL="50800" marR="50800" marT="50800" marB="50800" anchor="ctr" anchorCtr="0" horzOverflow="overflow">
                    <a:lnL w="38100">
                      <a:solidFill>
                        <a:srgbClr val="363131">
                          <a:alpha val="90000"/>
                        </a:srgbClr>
                      </a:solidFill>
                      <a:miter lim="400000"/>
                    </a:lnL>
                    <a:lnR w="38100">
                      <a:solidFill>
                        <a:srgbClr val="363131">
                          <a:alpha val="90000"/>
                        </a:srgbClr>
                      </a:solidFill>
                      <a:miter lim="400000"/>
                    </a:lnR>
                    <a:lnT w="38100">
                      <a:solidFill>
                        <a:srgbClr val="363131">
                          <a:alpha val="90000"/>
                        </a:srgbClr>
                      </a:solidFill>
                      <a:miter lim="400000"/>
                    </a:lnT>
                    <a:lnB w="38100">
                      <a:solidFill>
                        <a:srgbClr val="363131">
                          <a:alpha val="90000"/>
                        </a:srgbClr>
                      </a:solidFill>
                      <a:miter lim="400000"/>
                    </a:lnB>
                    <a:gradFill flip="none" rotWithShape="1">
                      <a:gsLst>
                        <a:gs pos="0">
                          <a:srgbClr val="738DBC"/>
                        </a:gs>
                        <a:gs pos="100000">
                          <a:srgbClr val="596D92"/>
                        </a:gs>
                      </a:gsLst>
                      <a:lin ang="5400000" scaled="0"/>
                    </a:gradFill>
                  </a:tcPr>
                </a:tc>
                <a:tc>
                  <a:txBody>
                    <a:bodyPr/>
                    <a:lstStyle/>
                    <a:p>
                      <a:pPr lvl="1" indent="0">
                        <a:spcBef>
                          <a:spcPts val="900"/>
                        </a:spcBef>
                        <a:defRPr b="1" sz="3700">
                          <a:effectLst>
                            <a:outerShdw sx="100000" sy="100000" kx="0" ky="0" algn="b" rotWithShape="0" blurRad="76200" dist="63500" dir="1546778">
                              <a:srgbClr val="000000"/>
                            </a:outerShdw>
                          </a:effectLst>
                          <a:latin typeface="Century Gothic"/>
                          <a:ea typeface="Century Gothic"/>
                          <a:cs typeface="Century Gothic"/>
                          <a:sym typeface="Century Gothic"/>
                        </a:defRPr>
                      </a:pPr>
                      <a:r>
                        <a:t>The Resulting Relationship </a:t>
                      </a:r>
                    </a:p>
                  </a:txBody>
                  <a:tcPr marL="50800" marR="50800" marT="50800" marB="50800" anchor="ctr" anchorCtr="0" horzOverflow="overflow">
                    <a:lnL w="38100">
                      <a:solidFill>
                        <a:srgbClr val="363131">
                          <a:alpha val="90000"/>
                        </a:srgbClr>
                      </a:solidFill>
                      <a:miter lim="400000"/>
                    </a:lnL>
                    <a:lnR w="38100">
                      <a:solidFill>
                        <a:srgbClr val="363131">
                          <a:alpha val="90000"/>
                        </a:srgbClr>
                      </a:solidFill>
                      <a:miter lim="400000"/>
                    </a:lnR>
                    <a:lnT w="38100">
                      <a:solidFill>
                        <a:srgbClr val="363131">
                          <a:alpha val="90000"/>
                        </a:srgbClr>
                      </a:solidFill>
                      <a:miter lim="400000"/>
                    </a:lnT>
                    <a:lnB w="38100">
                      <a:solidFill>
                        <a:srgbClr val="363131">
                          <a:alpha val="90000"/>
                        </a:srgbClr>
                      </a:solidFill>
                      <a:miter lim="400000"/>
                    </a:lnB>
                    <a:gradFill flip="none" rotWithShape="1">
                      <a:gsLst>
                        <a:gs pos="0">
                          <a:srgbClr val="738DBC"/>
                        </a:gs>
                        <a:gs pos="100000">
                          <a:srgbClr val="596D92"/>
                        </a:gs>
                      </a:gsLst>
                      <a:lin ang="5400000" scaled="0"/>
                    </a:gradFill>
                  </a:tcPr>
                </a:tc>
              </a:tr>
              <a:tr h="2213177">
                <a:tc>
                  <a:txBody>
                    <a:bodyPr/>
                    <a:lstStyle/>
                    <a:p>
                      <a:pPr lvl="2" indent="0">
                        <a:spcBef>
                          <a:spcPts val="900"/>
                        </a:spcBef>
                        <a:defRPr i="1" sz="4900">
                          <a:solidFill>
                            <a:srgbClr val="DCDDE0"/>
                          </a:solidFill>
                          <a:effectLst>
                            <a:outerShdw sx="100000" sy="100000" kx="0" ky="0" algn="b" rotWithShape="0" blurRad="63500" dist="63500" dir="3019676">
                              <a:srgbClr val="000000"/>
                            </a:outerShdw>
                          </a:effectLst>
                          <a:latin typeface="Baskerville"/>
                          <a:ea typeface="Baskerville"/>
                          <a:cs typeface="Baskerville"/>
                          <a:sym typeface="Baskerville"/>
                        </a:defRPr>
                      </a:pPr>
                      <a:r>
                        <a:t>OC</a:t>
                      </a:r>
                    </a:p>
                  </a:txBody>
                  <a:tcPr marL="50800" marR="50800" marT="50800" marB="50800" anchor="ctr" anchorCtr="0" horzOverflow="overflow">
                    <a:lnL w="63500">
                      <a:solidFill>
                        <a:srgbClr val="363131">
                          <a:alpha val="90000"/>
                        </a:srgbClr>
                      </a:solidFill>
                      <a:miter lim="400000"/>
                    </a:lnL>
                    <a:lnR w="63500">
                      <a:solidFill>
                        <a:srgbClr val="363131">
                          <a:alpha val="90000"/>
                        </a:srgbClr>
                      </a:solidFill>
                      <a:miter lim="400000"/>
                    </a:lnR>
                    <a:lnT w="63500">
                      <a:solidFill>
                        <a:srgbClr val="363131">
                          <a:alpha val="90000"/>
                        </a:srgbClr>
                      </a:solidFill>
                      <a:miter lim="400000"/>
                    </a:lnT>
                    <a:lnB w="12700">
                      <a:solidFill>
                        <a:srgbClr val="363131">
                          <a:alpha val="90000"/>
                        </a:srgbClr>
                      </a:solidFill>
                      <a:miter lim="400000"/>
                    </a:lnB>
                    <a:blipFill rotWithShape="1">
                      <a:blip r:embed="rId2"/>
                      <a:srcRect l="0" t="0" r="0" b="0"/>
                      <a:tile tx="0" ty="0" sx="100000" sy="100000" flip="none" algn="tl"/>
                    </a:blipFill>
                  </a:tcPr>
                </a:tc>
                <a:tc>
                  <a:txBody>
                    <a:bodyPr/>
                    <a:lstStyle/>
                    <a:p>
                      <a:pPr lvl="2" indent="0">
                        <a:defRPr i="1" sz="3600">
                          <a:solidFill>
                            <a:srgbClr val="FFFFFF"/>
                          </a:solidFill>
                          <a:latin typeface="Baskerville"/>
                          <a:ea typeface="Baskerville"/>
                          <a:cs typeface="Baskerville"/>
                          <a:sym typeface="Baskerville"/>
                        </a:defRPr>
                      </a:pPr>
                      <a:r>
                        <a:t>Fleshly Israel — Deut 7:6</a:t>
                      </a:r>
                    </a:p>
                  </a:txBody>
                  <a:tcPr marL="0" marR="0" marT="0" marB="0" anchor="ctr" anchorCtr="0" horzOverflow="overflow">
                    <a:lnL w="63500">
                      <a:solidFill>
                        <a:srgbClr val="363131">
                          <a:alpha val="90000"/>
                        </a:srgbClr>
                      </a:solidFill>
                      <a:miter lim="400000"/>
                    </a:lnL>
                    <a:lnR w="12700">
                      <a:solidFill>
                        <a:srgbClr val="363131">
                          <a:alpha val="90000"/>
                        </a:srgbClr>
                      </a:solidFill>
                      <a:miter lim="400000"/>
                    </a:lnR>
                    <a:lnT w="38100">
                      <a:solidFill>
                        <a:srgbClr val="363131">
                          <a:alpha val="90000"/>
                        </a:srgbClr>
                      </a:solidFill>
                      <a:miter lim="400000"/>
                    </a:lnT>
                    <a:lnB w="12700">
                      <a:solidFill>
                        <a:srgbClr val="363131">
                          <a:alpha val="90000"/>
                        </a:srgbClr>
                      </a:solidFill>
                      <a:miter lim="400000"/>
                    </a:lnB>
                    <a:solidFill>
                      <a:srgbClr val="5E5E5E"/>
                    </a:solidFill>
                  </a:tcPr>
                </a:tc>
                <a:tc>
                  <a:txBody>
                    <a:bodyPr/>
                    <a:lstStyle/>
                    <a:p>
                      <a:pPr lvl="2" indent="0">
                        <a:defRPr i="1" sz="3600">
                          <a:solidFill>
                            <a:srgbClr val="FFFFFF"/>
                          </a:solidFill>
                          <a:latin typeface="Baskerville"/>
                          <a:ea typeface="Baskerville"/>
                          <a:cs typeface="Baskerville"/>
                          <a:sym typeface="Baskerville"/>
                        </a:defRPr>
                      </a:pPr>
                      <a:r>
                        <a:t>Stone / (FLESH) -         Ex. 24:12; 34:1;             2 Cor. 3:7;</a:t>
                      </a:r>
                    </a:p>
                  </a:txBody>
                  <a:tcPr marL="0" marR="0" marT="0" marB="0" anchor="ctr" anchorCtr="0" horzOverflow="overflow">
                    <a:lnL w="12700">
                      <a:solidFill>
                        <a:srgbClr val="363131">
                          <a:alpha val="90000"/>
                        </a:srgbClr>
                      </a:solidFill>
                      <a:miter lim="400000"/>
                    </a:lnL>
                    <a:lnR w="12700">
                      <a:solidFill>
                        <a:srgbClr val="363131">
                          <a:alpha val="90000"/>
                        </a:srgbClr>
                      </a:solidFill>
                      <a:miter lim="400000"/>
                    </a:lnR>
                    <a:lnT w="38100">
                      <a:solidFill>
                        <a:srgbClr val="363131">
                          <a:alpha val="90000"/>
                        </a:srgbClr>
                      </a:solidFill>
                      <a:miter lim="400000"/>
                    </a:lnT>
                    <a:lnB w="12700">
                      <a:solidFill>
                        <a:srgbClr val="363131">
                          <a:alpha val="90000"/>
                        </a:srgbClr>
                      </a:solidFill>
                      <a:miter lim="400000"/>
                    </a:lnB>
                    <a:solidFill>
                      <a:srgbClr val="5E5E5E"/>
                    </a:solidFill>
                  </a:tcPr>
                </a:tc>
                <a:tc>
                  <a:txBody>
                    <a:bodyPr/>
                    <a:lstStyle/>
                    <a:p>
                      <a:pPr lvl="2" indent="0">
                        <a:defRPr i="1" sz="3600">
                          <a:solidFill>
                            <a:srgbClr val="FFFFFF"/>
                          </a:solidFill>
                          <a:latin typeface="Baskerville"/>
                          <a:ea typeface="Baskerville"/>
                          <a:cs typeface="Baskerville"/>
                          <a:sym typeface="Baskerville"/>
                        </a:defRPr>
                      </a:pPr>
                      <a:r>
                        <a:t>National / Separate from other nations — Ex 19:5-6; etc</a:t>
                      </a:r>
                    </a:p>
                  </a:txBody>
                  <a:tcPr marL="0" marR="0" marT="0" marB="0" anchor="ctr" anchorCtr="0" horzOverflow="overflow">
                    <a:lnL w="12700">
                      <a:solidFill>
                        <a:srgbClr val="363131">
                          <a:alpha val="90000"/>
                        </a:srgbClr>
                      </a:solidFill>
                      <a:miter lim="400000"/>
                    </a:lnL>
                    <a:lnR w="12700">
                      <a:solidFill>
                        <a:srgbClr val="363131">
                          <a:alpha val="90000"/>
                        </a:srgbClr>
                      </a:solidFill>
                      <a:miter lim="400000"/>
                    </a:lnR>
                    <a:lnT w="38100">
                      <a:solidFill>
                        <a:srgbClr val="363131">
                          <a:alpha val="90000"/>
                        </a:srgbClr>
                      </a:solidFill>
                      <a:miter lim="400000"/>
                    </a:lnT>
                    <a:lnB w="12700">
                      <a:solidFill>
                        <a:srgbClr val="363131">
                          <a:alpha val="90000"/>
                        </a:srgbClr>
                      </a:solidFill>
                      <a:miter lim="400000"/>
                    </a:lnB>
                    <a:solidFill>
                      <a:srgbClr val="5E5E5E"/>
                    </a:solidFill>
                  </a:tcPr>
                </a:tc>
              </a:tr>
              <a:tr h="2121012">
                <a:tc>
                  <a:txBody>
                    <a:bodyPr/>
                    <a:lstStyle/>
                    <a:p>
                      <a:pPr lvl="2" indent="0">
                        <a:spcBef>
                          <a:spcPts val="900"/>
                        </a:spcBef>
                        <a:defRPr i="1" sz="4900">
                          <a:effectLst>
                            <a:outerShdw sx="100000" sy="100000" kx="0" ky="0" algn="b" rotWithShape="0" blurRad="63500" dist="63500" dir="3019676">
                              <a:srgbClr val="000000"/>
                            </a:outerShdw>
                          </a:effectLst>
                          <a:latin typeface="Baskerville"/>
                          <a:ea typeface="Baskerville"/>
                          <a:cs typeface="Baskerville"/>
                          <a:sym typeface="Baskerville"/>
                        </a:defRPr>
                      </a:pPr>
                      <a:r>
                        <a:t>NC</a:t>
                      </a:r>
                    </a:p>
                  </a:txBody>
                  <a:tcPr marL="50800" marR="50800" marT="50800" marB="50800" anchor="ctr" anchorCtr="0" horzOverflow="overflow">
                    <a:lnL w="63500">
                      <a:solidFill>
                        <a:srgbClr val="363131">
                          <a:alpha val="90000"/>
                        </a:srgbClr>
                      </a:solidFill>
                      <a:miter lim="400000"/>
                    </a:lnL>
                    <a:lnR w="63500">
                      <a:solidFill>
                        <a:srgbClr val="363131">
                          <a:alpha val="90000"/>
                        </a:srgbClr>
                      </a:solidFill>
                      <a:miter lim="400000"/>
                    </a:lnR>
                    <a:lnT w="12700">
                      <a:solidFill>
                        <a:srgbClr val="363131">
                          <a:alpha val="90000"/>
                        </a:srgbClr>
                      </a:solidFill>
                      <a:miter lim="400000"/>
                    </a:lnT>
                    <a:lnB w="63500">
                      <a:solidFill>
                        <a:srgbClr val="363131">
                          <a:alpha val="90000"/>
                        </a:srgbClr>
                      </a:solidFill>
                      <a:miter lim="400000"/>
                    </a:lnB>
                    <a:gradFill flip="none" rotWithShape="1">
                      <a:gsLst>
                        <a:gs pos="0">
                          <a:srgbClr val="926CB3"/>
                        </a:gs>
                        <a:gs pos="100000">
                          <a:srgbClr val="745786"/>
                        </a:gs>
                      </a:gsLst>
                      <a:lin ang="5400000" scaled="0"/>
                    </a:gradFill>
                  </a:tcPr>
                </a:tc>
                <a:tc>
                  <a:txBody>
                    <a:bodyPr/>
                    <a:lstStyle/>
                    <a:p>
                      <a:pPr lvl="2" indent="0">
                        <a:defRPr i="1" sz="3600">
                          <a:solidFill>
                            <a:srgbClr val="000000"/>
                          </a:solidFill>
                          <a:latin typeface="Baskerville"/>
                          <a:ea typeface="Baskerville"/>
                          <a:cs typeface="Baskerville"/>
                          <a:sym typeface="Baskerville"/>
                        </a:defRPr>
                      </a:pPr>
                      <a:r>
                        <a:t>Spiritual Israel — Rom 2:28</a:t>
                      </a:r>
                    </a:p>
                  </a:txBody>
                  <a:tcPr marL="0" marR="0" marT="0" marB="0" anchor="ctr" anchorCtr="0" horzOverflow="overflow">
                    <a:lnL w="63500">
                      <a:solidFill>
                        <a:srgbClr val="363131">
                          <a:alpha val="90000"/>
                        </a:srgbClr>
                      </a:solidFill>
                      <a:miter lim="400000"/>
                    </a:lnL>
                    <a:lnR w="12700">
                      <a:solidFill>
                        <a:srgbClr val="363131">
                          <a:alpha val="90000"/>
                        </a:srgbClr>
                      </a:solidFill>
                      <a:miter lim="400000"/>
                    </a:lnR>
                    <a:lnT w="12700">
                      <a:solidFill>
                        <a:srgbClr val="363131">
                          <a:alpha val="90000"/>
                        </a:srgbClr>
                      </a:solidFill>
                      <a:miter lim="400000"/>
                    </a:lnT>
                    <a:lnB w="50800">
                      <a:solidFill>
                        <a:srgbClr val="363131">
                          <a:alpha val="90000"/>
                        </a:srgbClr>
                      </a:solidFill>
                      <a:miter lim="400000"/>
                    </a:lnB>
                    <a:solidFill>
                      <a:srgbClr val="FFFFFF"/>
                    </a:solidFill>
                  </a:tcPr>
                </a:tc>
                <a:tc>
                  <a:txBody>
                    <a:bodyPr/>
                    <a:lstStyle/>
                    <a:p>
                      <a:pPr lvl="2" indent="0">
                        <a:defRPr i="1" sz="3600">
                          <a:solidFill>
                            <a:srgbClr val="000000"/>
                          </a:solidFill>
                          <a:latin typeface="Baskerville"/>
                          <a:ea typeface="Baskerville"/>
                          <a:cs typeface="Baskerville"/>
                          <a:sym typeface="Baskerville"/>
                        </a:defRPr>
                      </a:pPr>
                      <a:r>
                        <a:t>Hearts / (MINDS) — Heb 8:10; 10:16;        Rom 6:17; 12:1,2</a:t>
                      </a:r>
                    </a:p>
                  </a:txBody>
                  <a:tcPr marL="0" marR="0" marT="0" marB="0" anchor="ctr" anchorCtr="0" horzOverflow="overflow">
                    <a:lnL w="12700">
                      <a:solidFill>
                        <a:srgbClr val="363131">
                          <a:alpha val="90000"/>
                        </a:srgbClr>
                      </a:solidFill>
                      <a:miter lim="400000"/>
                    </a:lnL>
                    <a:lnR w="12700">
                      <a:solidFill>
                        <a:srgbClr val="363131">
                          <a:alpha val="90000"/>
                        </a:srgbClr>
                      </a:solidFill>
                      <a:miter lim="400000"/>
                    </a:lnR>
                    <a:lnT w="12700">
                      <a:solidFill>
                        <a:srgbClr val="363131">
                          <a:alpha val="90000"/>
                        </a:srgbClr>
                      </a:solidFill>
                      <a:miter lim="400000"/>
                    </a:lnT>
                    <a:lnB w="50800">
                      <a:solidFill>
                        <a:srgbClr val="363131">
                          <a:alpha val="90000"/>
                        </a:srgbClr>
                      </a:solidFill>
                      <a:miter lim="400000"/>
                    </a:lnB>
                    <a:solidFill>
                      <a:srgbClr val="FFFFFF"/>
                    </a:solidFill>
                  </a:tcPr>
                </a:tc>
                <a:tc>
                  <a:txBody>
                    <a:bodyPr/>
                    <a:lstStyle/>
                    <a:p>
                      <a:pPr lvl="2" indent="0">
                        <a:defRPr i="1" sz="3600">
                          <a:solidFill>
                            <a:srgbClr val="000000"/>
                          </a:solidFill>
                          <a:latin typeface="Baskerville"/>
                          <a:ea typeface="Baskerville"/>
                          <a:cs typeface="Baskerville"/>
                          <a:sym typeface="Baskerville"/>
                        </a:defRPr>
                      </a:pPr>
                      <a:r>
                        <a:t>Spiritual / Separate from the world / from sin — 2 Cor. 6:14</a:t>
                      </a:r>
                    </a:p>
                  </a:txBody>
                  <a:tcPr marL="0" marR="0" marT="0" marB="0" anchor="ctr" anchorCtr="0" horzOverflow="overflow">
                    <a:lnL w="12700">
                      <a:solidFill>
                        <a:srgbClr val="363131">
                          <a:alpha val="90000"/>
                        </a:srgbClr>
                      </a:solidFill>
                      <a:miter lim="400000"/>
                    </a:lnL>
                    <a:lnR w="12700">
                      <a:solidFill>
                        <a:srgbClr val="363131">
                          <a:alpha val="90000"/>
                        </a:srgbClr>
                      </a:solidFill>
                      <a:miter lim="400000"/>
                    </a:lnR>
                    <a:lnT w="12700">
                      <a:solidFill>
                        <a:srgbClr val="363131">
                          <a:alpha val="90000"/>
                        </a:srgbClr>
                      </a:solidFill>
                      <a:miter lim="400000"/>
                    </a:lnT>
                    <a:lnB w="50800">
                      <a:solidFill>
                        <a:srgbClr val="363131">
                          <a:alpha val="90000"/>
                        </a:srgbClr>
                      </a:solidFill>
                      <a:miter lim="400000"/>
                    </a:lnB>
                    <a:solidFill>
                      <a:srgbClr val="FFFFFF"/>
                    </a:solidFill>
                  </a:tcPr>
                </a:tc>
              </a:tr>
            </a:tbl>
          </a:graphicData>
        </a:graphic>
      </p:graphicFrame>
      <p:sp>
        <p:nvSpPr>
          <p:cNvPr id="407" name="Main Differences:"/>
          <p:cNvSpPr txBox="1"/>
          <p:nvPr/>
        </p:nvSpPr>
        <p:spPr>
          <a:xfrm>
            <a:off x="1825937" y="2487992"/>
            <a:ext cx="1068727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l">
              <a:spcBef>
                <a:spcPts val="900"/>
              </a:spcBef>
              <a:defRPr sz="3700">
                <a:solidFill>
                  <a:srgbClr val="000000"/>
                </a:solidFill>
                <a:latin typeface="Denmark"/>
                <a:ea typeface="Denmark"/>
                <a:cs typeface="Denmark"/>
                <a:sym typeface="Denmark"/>
              </a:defRPr>
            </a:pPr>
            <a:r>
              <a:t>Main Differences:</a:t>
            </a:r>
            <a:r>
              <a:t>  </a:t>
            </a:r>
          </a:p>
        </p:txBody>
      </p:sp>
      <p:sp>
        <p:nvSpPr>
          <p:cNvPr id="408"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409" name="The Nature of The Two Covenants" descr="The Nature of The Two Covenants"/>
          <p:cNvPicPr>
            <a:picLocks noChangeAspect="0"/>
          </p:cNvPicPr>
          <p:nvPr/>
        </p:nvPicPr>
        <p:blipFill>
          <a:blip r:embed="rId3">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1" name="Rectangle" descr="Rectangle"/>
          <p:cNvPicPr>
            <a:picLocks noChangeAspect="0"/>
          </p:cNvPicPr>
          <p:nvPr/>
        </p:nvPicPr>
        <p:blipFill>
          <a:blip r:embed="rId2">
            <a:extLst/>
          </a:blip>
          <a:stretch>
            <a:fillRect/>
          </a:stretch>
        </p:blipFill>
        <p:spPr>
          <a:xfrm>
            <a:off x="-72274" y="3467749"/>
            <a:ext cx="4627927" cy="6342252"/>
          </a:xfrm>
          <a:prstGeom prst="rect">
            <a:avLst/>
          </a:prstGeom>
        </p:spPr>
      </p:pic>
      <p:sp>
        <p:nvSpPr>
          <p:cNvPr id="412" name="The first covenant was both spiritual &amp; civil - the spiritual element had already been nailed to the cross, (Col. 2:14). The civil aspect would be divinely removed in 70 AD; Mat 24…"/>
          <p:cNvSpPr txBox="1"/>
          <p:nvPr/>
        </p:nvSpPr>
        <p:spPr>
          <a:xfrm>
            <a:off x="4552584" y="3854591"/>
            <a:ext cx="8171531" cy="530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3"/>
              </a:buBlip>
              <a:defRPr>
                <a:solidFill>
                  <a:srgbClr val="000000"/>
                </a:solidFill>
                <a:latin typeface="Century Gothic"/>
                <a:ea typeface="Century Gothic"/>
                <a:cs typeface="Century Gothic"/>
                <a:sym typeface="Century Gothic"/>
              </a:defRPr>
            </a:pPr>
            <a:r>
              <a:t>The first covenant was both spiritual &amp; civil - the spiritual element had already been nailed to the cross, (Col. 2:14). The civil aspect would be divinely removed in 70 AD; Mat 24</a:t>
            </a:r>
          </a:p>
          <a:p>
            <a:pPr marL="457200" indent="-457200" algn="l">
              <a:spcBef>
                <a:spcPts val="1400"/>
              </a:spcBef>
              <a:buClr>
                <a:srgbClr val="A29A85"/>
              </a:buClr>
              <a:buSzPct val="55000"/>
              <a:buBlip>
                <a:blip r:embed="rId3"/>
              </a:buBlip>
              <a:defRPr>
                <a:solidFill>
                  <a:srgbClr val="000000"/>
                </a:solidFill>
                <a:latin typeface="Century Gothic"/>
                <a:ea typeface="Century Gothic"/>
                <a:cs typeface="Century Gothic"/>
                <a:sym typeface="Century Gothic"/>
              </a:defRPr>
            </a:pPr>
            <a:r>
              <a:t>There is absolutely no aspect of the first covenant in force today  - (Gal 2:21; 3:10,11; 5:1-4).</a:t>
            </a:r>
          </a:p>
        </p:txBody>
      </p:sp>
      <p:sp>
        <p:nvSpPr>
          <p:cNvPr id="413" name="Hebrews 8:13 (NKJV)…"/>
          <p:cNvSpPr txBox="1"/>
          <p:nvPr/>
        </p:nvSpPr>
        <p:spPr>
          <a:xfrm>
            <a:off x="335929" y="3959175"/>
            <a:ext cx="3811521" cy="5359401"/>
          </a:xfrm>
          <a:prstGeom prst="rect">
            <a:avLst/>
          </a:prstGeom>
          <a:ln w="12700">
            <a:miter lim="400000"/>
          </a:ln>
          <a:effectLst>
            <a:outerShdw sx="100000" sy="100000" kx="0" ky="0" algn="b" rotWithShape="0" blurRad="63500" dist="68614" dir="2958408">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a:solidFill>
                  <a:srgbClr val="FFFFFF"/>
                </a:solidFill>
                <a:effectLst>
                  <a:outerShdw sx="100000" sy="100000" kx="0" ky="0" algn="b" rotWithShape="0" blurRad="63500" dist="63500" dir="4644122">
                    <a:srgbClr val="000000"/>
                  </a:outerShdw>
                </a:effectLst>
                <a:latin typeface="Hoefler Text"/>
                <a:ea typeface="Hoefler Text"/>
                <a:cs typeface="Hoefler Text"/>
                <a:sym typeface="Hoefler Text"/>
              </a:defRPr>
            </a:pPr>
            <a:r>
              <a:t>Hebrews 8:13 (NKJV)</a:t>
            </a:r>
          </a:p>
          <a:p>
            <a:pPr defTabSz="457200">
              <a:defRPr sz="3400">
                <a:solidFill>
                  <a:srgbClr val="FFFFFF"/>
                </a:solidFill>
                <a:effectLst>
                  <a:outerShdw sx="100000" sy="100000" kx="0" ky="0" algn="b" rotWithShape="0" blurRad="63500" dist="63500" dir="4644122">
                    <a:srgbClr val="000000"/>
                  </a:outerShdw>
                </a:effectLst>
                <a:latin typeface="Hoefler Text"/>
                <a:ea typeface="Hoefler Text"/>
                <a:cs typeface="Hoefler Text"/>
                <a:sym typeface="Hoefler Text"/>
              </a:defRPr>
            </a:pPr>
            <a:r>
              <a:rPr baseline="31999"/>
              <a:t>13</a:t>
            </a:r>
            <a:r>
              <a:t> In that He says, “</a:t>
            </a:r>
            <a:r>
              <a:rPr i="1"/>
              <a:t>A new</a:t>
            </a:r>
            <a:r>
              <a:t> covenant,” He has made the first obsolete. Now what is becoming obsolete and growing old is ready to vanish away.</a:t>
            </a:r>
          </a:p>
        </p:txBody>
      </p:sp>
      <p:sp>
        <p:nvSpPr>
          <p:cNvPr id="414"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415" name="The Nature of The Two Covenants" descr="The Nature of The Two Covenants"/>
          <p:cNvPicPr>
            <a:picLocks noChangeAspect="0"/>
          </p:cNvPicPr>
          <p:nvPr/>
        </p:nvPicPr>
        <p:blipFill>
          <a:blip r:embed="rId4">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2">
                                            <p:bg/>
                                          </p:spTgt>
                                        </p:tgtEl>
                                        <p:attrNameLst>
                                          <p:attrName>style.visibility</p:attrName>
                                        </p:attrNameLst>
                                      </p:cBhvr>
                                      <p:to>
                                        <p:strVal val="visible"/>
                                      </p:to>
                                    </p:set>
                                    <p:animEffect filter="fade" transition="in">
                                      <p:cBhvr>
                                        <p:cTn id="7" dur="1500"/>
                                        <p:tgtEl>
                                          <p:spTgt spid="41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12">
                                            <p:txEl>
                                              <p:pRg st="0" end="0"/>
                                            </p:txEl>
                                          </p:spTgt>
                                        </p:tgtEl>
                                        <p:attrNameLst>
                                          <p:attrName>style.visibility</p:attrName>
                                        </p:attrNameLst>
                                      </p:cBhvr>
                                      <p:to>
                                        <p:strVal val="visible"/>
                                      </p:to>
                                    </p:set>
                                    <p:animEffect filter="fade" transition="in">
                                      <p:cBhvr>
                                        <p:cTn id="10" dur="1500"/>
                                        <p:tgtEl>
                                          <p:spTgt spid="4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12">
                                            <p:txEl>
                                              <p:pRg st="1" end="1"/>
                                            </p:txEl>
                                          </p:spTgt>
                                        </p:tgtEl>
                                        <p:attrNameLst>
                                          <p:attrName>style.visibility</p:attrName>
                                        </p:attrNameLst>
                                      </p:cBhvr>
                                      <p:to>
                                        <p:strVal val="visible"/>
                                      </p:to>
                                    </p:set>
                                    <p:animEffect filter="fade" transition="in">
                                      <p:cBhvr>
                                        <p:cTn id="15" dur="1500"/>
                                        <p:tgtEl>
                                          <p:spTgt spid="41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2"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7" name="The Relevance of The Law For Us" descr="The Relevance of The Law For Us"/>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418"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419"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420" name="Rectangle 3"/>
          <p:cNvSpPr txBox="1"/>
          <p:nvPr/>
        </p:nvSpPr>
        <p:spPr>
          <a:xfrm>
            <a:off x="6053485" y="2975551"/>
            <a:ext cx="6502401" cy="6416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4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Romans 15:4 (NKJV) </a:t>
            </a:r>
          </a:p>
          <a:p>
            <a:pPr defTabSz="1300480">
              <a:defRPr baseline="30782" sz="46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4 </a:t>
            </a:r>
            <a:r>
              <a:rPr baseline="0"/>
              <a:t>For whatever things were written before were written for our learning, that we through the patience and comfort of the Scriptures might have hope.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2" name="The Relevance of The Law For Us" descr="The Relevance of The Law For Us"/>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423"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424"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425" name="It Is The Word of God –           2 Pet 1:20-21…"/>
          <p:cNvSpPr txBox="1"/>
          <p:nvPr/>
        </p:nvSpPr>
        <p:spPr>
          <a:xfrm>
            <a:off x="6089081" y="3113848"/>
            <a:ext cx="6749853" cy="612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900">
                <a:solidFill>
                  <a:srgbClr val="000000"/>
                </a:solidFill>
                <a:latin typeface="Century Gothic"/>
                <a:ea typeface="Century Gothic"/>
                <a:cs typeface="Century Gothic"/>
                <a:sym typeface="Century Gothic"/>
              </a:defRPr>
            </a:pPr>
            <a:r>
              <a:t>It Is The Word of God –           2 Pet 1:20-21</a:t>
            </a:r>
          </a:p>
          <a:p>
            <a:pPr marL="457200" indent="-457200" algn="l">
              <a:spcBef>
                <a:spcPts val="1400"/>
              </a:spcBef>
              <a:buClr>
                <a:srgbClr val="A29A85"/>
              </a:buClr>
              <a:buSzPct val="55000"/>
              <a:buBlip>
                <a:blip r:embed="rId4"/>
              </a:buBlip>
              <a:defRPr sz="3900">
                <a:solidFill>
                  <a:srgbClr val="000000"/>
                </a:solidFill>
                <a:latin typeface="Century Gothic"/>
                <a:ea typeface="Century Gothic"/>
                <a:cs typeface="Century Gothic"/>
                <a:sym typeface="Century Gothic"/>
              </a:defRPr>
            </a:pPr>
            <a:r>
              <a:t>It Was Written For Our Admonition – 1 Cor. 10:11</a:t>
            </a:r>
          </a:p>
          <a:p>
            <a:pPr marL="457200" indent="-457200" algn="l">
              <a:spcBef>
                <a:spcPts val="1400"/>
              </a:spcBef>
              <a:buClr>
                <a:srgbClr val="A29A85"/>
              </a:buClr>
              <a:buSzPct val="55000"/>
              <a:buBlip>
                <a:blip r:embed="rId4"/>
              </a:buBlip>
              <a:defRPr sz="3900">
                <a:solidFill>
                  <a:srgbClr val="000000"/>
                </a:solidFill>
                <a:latin typeface="Century Gothic"/>
                <a:ea typeface="Century Gothic"/>
                <a:cs typeface="Century Gothic"/>
                <a:sym typeface="Century Gothic"/>
              </a:defRPr>
            </a:pPr>
            <a:r>
              <a:t>It was written for our learning – Romans 15:4</a:t>
            </a:r>
          </a:p>
          <a:p>
            <a:pPr marL="457200" indent="-457200" algn="l">
              <a:spcBef>
                <a:spcPts val="1400"/>
              </a:spcBef>
              <a:buClr>
                <a:srgbClr val="A29A85"/>
              </a:buClr>
              <a:buSzPct val="55000"/>
              <a:buBlip>
                <a:blip r:embed="rId4"/>
              </a:buBlip>
              <a:defRPr sz="3900">
                <a:solidFill>
                  <a:srgbClr val="000000"/>
                </a:solidFill>
                <a:latin typeface="Century Gothic"/>
                <a:ea typeface="Century Gothic"/>
                <a:cs typeface="Century Gothic"/>
                <a:sym typeface="Century Gothic"/>
              </a:defRPr>
            </a:pPr>
            <a:r>
              <a:t>Makes one wise regarding salvation – 2 Tim 3:15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5">
                                            <p:txEl>
                                              <p:pRg st="1" end="1"/>
                                            </p:txEl>
                                          </p:spTgt>
                                        </p:tgtEl>
                                        <p:attrNameLst>
                                          <p:attrName>style.visibility</p:attrName>
                                        </p:attrNameLst>
                                      </p:cBhvr>
                                      <p:to>
                                        <p:strVal val="visible"/>
                                      </p:to>
                                    </p:set>
                                    <p:animEffect filter="fade" transition="in">
                                      <p:cBhvr>
                                        <p:cTn id="7" dur="1500"/>
                                        <p:tgtEl>
                                          <p:spTgt spid="42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25">
                                            <p:txEl>
                                              <p:pRg st="2" end="2"/>
                                            </p:txEl>
                                          </p:spTgt>
                                        </p:tgtEl>
                                        <p:attrNameLst>
                                          <p:attrName>style.visibility</p:attrName>
                                        </p:attrNameLst>
                                      </p:cBhvr>
                                      <p:to>
                                        <p:strVal val="visible"/>
                                      </p:to>
                                    </p:set>
                                    <p:animEffect filter="fade" transition="in">
                                      <p:cBhvr>
                                        <p:cTn id="12" dur="1500"/>
                                        <p:tgtEl>
                                          <p:spTgt spid="42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25">
                                            <p:txEl>
                                              <p:pRg st="3" end="3"/>
                                            </p:txEl>
                                          </p:spTgt>
                                        </p:tgtEl>
                                        <p:attrNameLst>
                                          <p:attrName>style.visibility</p:attrName>
                                        </p:attrNameLst>
                                      </p:cBhvr>
                                      <p:to>
                                        <p:strVal val="visible"/>
                                      </p:to>
                                    </p:set>
                                    <p:animEffect filter="fade" transition="in">
                                      <p:cBhvr>
                                        <p:cTn id="17" dur="1500"/>
                                        <p:tgtEl>
                                          <p:spTgt spid="42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5" grpId="1"/>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7" name="The Relevance of The Law For Us" descr="The Relevance of The Law For Us"/>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428"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429"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430" name="Life’s basic questions are answered . . .…"/>
          <p:cNvSpPr txBox="1"/>
          <p:nvPr/>
        </p:nvSpPr>
        <p:spPr>
          <a:xfrm>
            <a:off x="6392024" y="2564194"/>
            <a:ext cx="6346247" cy="706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400">
                <a:solidFill>
                  <a:srgbClr val="000000"/>
                </a:solidFill>
                <a:latin typeface="Century Gothic"/>
                <a:ea typeface="Century Gothic"/>
                <a:cs typeface="Century Gothic"/>
                <a:sym typeface="Century Gothic"/>
              </a:defRPr>
            </a:pPr>
            <a:r>
              <a:t>Life’s basic questions are answered . . .</a:t>
            </a:r>
          </a:p>
          <a:p>
            <a:pPr marL="457200" indent="-457200" algn="l">
              <a:spcBef>
                <a:spcPts val="1400"/>
              </a:spcBef>
              <a:buClr>
                <a:srgbClr val="A29A85"/>
              </a:buClr>
              <a:buSzPct val="55000"/>
              <a:buBlip>
                <a:blip r:embed="rId4"/>
              </a:buBlip>
              <a:defRPr sz="3400">
                <a:solidFill>
                  <a:srgbClr val="000000"/>
                </a:solidFill>
                <a:latin typeface="Century Gothic"/>
                <a:ea typeface="Century Gothic"/>
                <a:cs typeface="Century Gothic"/>
                <a:sym typeface="Century Gothic"/>
              </a:defRPr>
            </a:pPr>
            <a:r>
              <a:t>God holds man accountable to a divine standard . . .</a:t>
            </a:r>
          </a:p>
          <a:p>
            <a:pPr marL="457200" indent="-457200" algn="l">
              <a:spcBef>
                <a:spcPts val="1400"/>
              </a:spcBef>
              <a:buClr>
                <a:srgbClr val="A29A85"/>
              </a:buClr>
              <a:buSzPct val="55000"/>
              <a:buBlip>
                <a:blip r:embed="rId4"/>
              </a:buBlip>
              <a:defRPr sz="3400">
                <a:solidFill>
                  <a:srgbClr val="000000"/>
                </a:solidFill>
                <a:latin typeface="Century Gothic"/>
                <a:ea typeface="Century Gothic"/>
                <a:cs typeface="Century Gothic"/>
                <a:sym typeface="Century Gothic"/>
              </a:defRPr>
            </a:pPr>
            <a:r>
              <a:t>The nature and attributes of God are revealed . . .</a:t>
            </a:r>
          </a:p>
          <a:p>
            <a:pPr marL="457200" indent="-457200" algn="l">
              <a:spcBef>
                <a:spcPts val="1400"/>
              </a:spcBef>
              <a:buClr>
                <a:srgbClr val="A29A85"/>
              </a:buClr>
              <a:buSzPct val="55000"/>
              <a:buBlip>
                <a:blip r:embed="rId4"/>
              </a:buBlip>
              <a:defRPr sz="3400">
                <a:solidFill>
                  <a:srgbClr val="000000"/>
                </a:solidFill>
                <a:latin typeface="Century Gothic"/>
                <a:ea typeface="Century Gothic"/>
                <a:cs typeface="Century Gothic"/>
                <a:sym typeface="Century Gothic"/>
              </a:defRPr>
            </a:pPr>
            <a:r>
              <a:t>The OT has immeasurable evidential value . . .</a:t>
            </a:r>
          </a:p>
          <a:p>
            <a:pPr marL="457200" indent="-457200" algn="l">
              <a:spcBef>
                <a:spcPts val="1400"/>
              </a:spcBef>
              <a:buClr>
                <a:srgbClr val="A29A85"/>
              </a:buClr>
              <a:buSzPct val="55000"/>
              <a:buBlip>
                <a:blip r:embed="rId4"/>
              </a:buBlip>
              <a:defRPr sz="3400">
                <a:solidFill>
                  <a:srgbClr val="000000"/>
                </a:solidFill>
                <a:latin typeface="Century Gothic"/>
                <a:ea typeface="Century Gothic"/>
                <a:cs typeface="Century Gothic"/>
                <a:sym typeface="Century Gothic"/>
              </a:defRPr>
            </a:pPr>
            <a:r>
              <a:t>The OT furnishes the background for much of the 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0">
                                            <p:txEl>
                                              <p:pRg st="1" end="1"/>
                                            </p:txEl>
                                          </p:spTgt>
                                        </p:tgtEl>
                                        <p:attrNameLst>
                                          <p:attrName>style.visibility</p:attrName>
                                        </p:attrNameLst>
                                      </p:cBhvr>
                                      <p:to>
                                        <p:strVal val="visible"/>
                                      </p:to>
                                    </p:set>
                                    <p:animEffect filter="fade" transition="in">
                                      <p:cBhvr>
                                        <p:cTn id="7" dur="1500"/>
                                        <p:tgtEl>
                                          <p:spTgt spid="4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0">
                                            <p:txEl>
                                              <p:pRg st="2" end="2"/>
                                            </p:txEl>
                                          </p:spTgt>
                                        </p:tgtEl>
                                        <p:attrNameLst>
                                          <p:attrName>style.visibility</p:attrName>
                                        </p:attrNameLst>
                                      </p:cBhvr>
                                      <p:to>
                                        <p:strVal val="visible"/>
                                      </p:to>
                                    </p:set>
                                    <p:animEffect filter="fade" transition="in">
                                      <p:cBhvr>
                                        <p:cTn id="12" dur="1500"/>
                                        <p:tgtEl>
                                          <p:spTgt spid="4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30">
                                            <p:txEl>
                                              <p:pRg st="3" end="3"/>
                                            </p:txEl>
                                          </p:spTgt>
                                        </p:tgtEl>
                                        <p:attrNameLst>
                                          <p:attrName>style.visibility</p:attrName>
                                        </p:attrNameLst>
                                      </p:cBhvr>
                                      <p:to>
                                        <p:strVal val="visible"/>
                                      </p:to>
                                    </p:set>
                                    <p:animEffect filter="fade" transition="in">
                                      <p:cBhvr>
                                        <p:cTn id="17" dur="1500"/>
                                        <p:tgtEl>
                                          <p:spTgt spid="4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30">
                                            <p:txEl>
                                              <p:pRg st="4" end="4"/>
                                            </p:txEl>
                                          </p:spTgt>
                                        </p:tgtEl>
                                        <p:attrNameLst>
                                          <p:attrName>style.visibility</p:attrName>
                                        </p:attrNameLst>
                                      </p:cBhvr>
                                      <p:to>
                                        <p:strVal val="visible"/>
                                      </p:to>
                                    </p:set>
                                    <p:animEffect filter="fade" transition="in">
                                      <p:cBhvr>
                                        <p:cTn id="22" dur="1500"/>
                                        <p:tgtEl>
                                          <p:spTgt spid="43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0"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2" name="Picture 2" descr="Picture 2"/>
          <p:cNvPicPr>
            <a:picLocks noChangeAspect="1"/>
          </p:cNvPicPr>
          <p:nvPr/>
        </p:nvPicPr>
        <p:blipFill>
          <a:blip r:embed="rId2">
            <a:extLst/>
          </a:blip>
          <a:stretch>
            <a:fillRect/>
          </a:stretch>
        </p:blipFill>
        <p:spPr>
          <a:xfrm>
            <a:off x="1" y="2059093"/>
            <a:ext cx="5901287" cy="7694508"/>
          </a:xfrm>
          <a:prstGeom prst="rect">
            <a:avLst/>
          </a:prstGeom>
          <a:ln w="12700">
            <a:miter lim="400000"/>
          </a:ln>
        </p:spPr>
      </p:pic>
      <p:pic>
        <p:nvPicPr>
          <p:cNvPr id="203"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04"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205" name="The Ten Commandments, the heart of the O.C., is found in Exodus 20:1-17 and Deuteronomy 5:1-22…"/>
          <p:cNvSpPr txBox="1"/>
          <p:nvPr/>
        </p:nvSpPr>
        <p:spPr>
          <a:xfrm>
            <a:off x="5795815" y="2749160"/>
            <a:ext cx="7031491" cy="646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500">
                <a:solidFill>
                  <a:srgbClr val="000000"/>
                </a:solidFill>
                <a:latin typeface="Century Gothic"/>
                <a:ea typeface="Century Gothic"/>
                <a:cs typeface="Century Gothic"/>
                <a:sym typeface="Century Gothic"/>
              </a:defRPr>
            </a:pPr>
            <a:r>
              <a:t>The Ten Commandments, the heart of the O.C., is found in Exodus 20:1-17 and Deuteronomy 5:1-22</a:t>
            </a:r>
          </a:p>
          <a:p>
            <a:pPr marL="457200" indent="-457200" algn="l">
              <a:spcBef>
                <a:spcPts val="1400"/>
              </a:spcBef>
              <a:buClr>
                <a:srgbClr val="A29A85"/>
              </a:buClr>
              <a:buSzPct val="55000"/>
              <a:buBlip>
                <a:blip r:embed="rId4"/>
              </a:buBlip>
              <a:defRPr sz="3500">
                <a:solidFill>
                  <a:srgbClr val="000000"/>
                </a:solidFill>
                <a:latin typeface="Century Gothic"/>
                <a:ea typeface="Century Gothic"/>
                <a:cs typeface="Century Gothic"/>
                <a:sym typeface="Century Gothic"/>
              </a:defRPr>
            </a:pPr>
            <a:r>
              <a:t>The Jewish scribes divided the Law of Moses into 613 commandments, 248 positive and 365 negative (</a:t>
            </a:r>
            <a:r>
              <a:rPr sz="2600"/>
              <a:t>Hendriksen. 809</a:t>
            </a:r>
            <a:r>
              <a:t>). </a:t>
            </a:r>
          </a:p>
          <a:p>
            <a:pPr marL="457200" indent="-457200" algn="l">
              <a:spcBef>
                <a:spcPts val="1400"/>
              </a:spcBef>
              <a:buClr>
                <a:srgbClr val="A29A85"/>
              </a:buClr>
              <a:buSzPct val="55000"/>
              <a:buBlip>
                <a:blip r:embed="rId4"/>
              </a:buBlip>
              <a:defRPr sz="3500">
                <a:solidFill>
                  <a:srgbClr val="000000"/>
                </a:solidFill>
                <a:latin typeface="Century Gothic"/>
                <a:ea typeface="Century Gothic"/>
                <a:cs typeface="Century Gothic"/>
                <a:sym typeface="Century Gothic"/>
              </a:defRPr>
            </a:pPr>
            <a:r>
              <a:t>Four books, Exodus, Leviticus, Numbers and Deuteronomy.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5">
                                            <p:bg/>
                                          </p:spTgt>
                                        </p:tgtEl>
                                        <p:attrNameLst>
                                          <p:attrName>style.visibility</p:attrName>
                                        </p:attrNameLst>
                                      </p:cBhvr>
                                      <p:to>
                                        <p:strVal val="visible"/>
                                      </p:to>
                                    </p:set>
                                    <p:animEffect filter="fade" transition="in">
                                      <p:cBhvr>
                                        <p:cTn id="7" dur="1500"/>
                                        <p:tgtEl>
                                          <p:spTgt spid="205">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05">
                                            <p:txEl>
                                              <p:pRg st="0" end="0"/>
                                            </p:txEl>
                                          </p:spTgt>
                                        </p:tgtEl>
                                        <p:attrNameLst>
                                          <p:attrName>style.visibility</p:attrName>
                                        </p:attrNameLst>
                                      </p:cBhvr>
                                      <p:to>
                                        <p:strVal val="visible"/>
                                      </p:to>
                                    </p:set>
                                    <p:animEffect filter="fade" transition="in">
                                      <p:cBhvr>
                                        <p:cTn id="10" dur="1500"/>
                                        <p:tgtEl>
                                          <p:spTgt spid="2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05">
                                            <p:txEl>
                                              <p:pRg st="1" end="1"/>
                                            </p:txEl>
                                          </p:spTgt>
                                        </p:tgtEl>
                                        <p:attrNameLst>
                                          <p:attrName>style.visibility</p:attrName>
                                        </p:attrNameLst>
                                      </p:cBhvr>
                                      <p:to>
                                        <p:strVal val="visible"/>
                                      </p:to>
                                    </p:set>
                                    <p:animEffect filter="fade" transition="in">
                                      <p:cBhvr>
                                        <p:cTn id="15" dur="1500"/>
                                        <p:tgtEl>
                                          <p:spTgt spid="20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05">
                                            <p:txEl>
                                              <p:pRg st="2" end="2"/>
                                            </p:txEl>
                                          </p:spTgt>
                                        </p:tgtEl>
                                        <p:attrNameLst>
                                          <p:attrName>style.visibility</p:attrName>
                                        </p:attrNameLst>
                                      </p:cBhvr>
                                      <p:to>
                                        <p:strVal val="visible"/>
                                      </p:to>
                                    </p:set>
                                    <p:animEffect filter="fade" transition="in">
                                      <p:cBhvr>
                                        <p:cTn id="20" dur="1500"/>
                                        <p:tgtEl>
                                          <p:spTgt spid="20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5"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2" name="The Relevance of The Law For Us" descr="The Relevance of The Law For Us"/>
          <p:cNvPicPr>
            <a:picLocks noChangeAspect="0"/>
          </p:cNvPicPr>
          <p:nvPr/>
        </p:nvPicPr>
        <p:blipFill>
          <a:blip r:embed="rId2">
            <a:extLst/>
          </a:blip>
          <a:stretch>
            <a:fillRect/>
          </a:stretch>
        </p:blipFill>
        <p:spPr>
          <a:xfrm>
            <a:off x="424997" y="1384548"/>
            <a:ext cx="12154806" cy="914401"/>
          </a:xfrm>
          <a:prstGeom prst="rect">
            <a:avLst/>
          </a:prstGeom>
          <a:effectLst>
            <a:outerShdw sx="100000" sy="100000" kx="0" ky="0" algn="b" rotWithShape="0" blurRad="203200" dist="124759" dir="5400000">
              <a:srgbClr val="000000"/>
            </a:outerShdw>
          </a:effectLst>
        </p:spPr>
      </p:pic>
      <p:sp>
        <p:nvSpPr>
          <p:cNvPr id="433"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434" name="Picture 2" descr="Picture 2"/>
          <p:cNvPicPr>
            <a:picLocks noChangeAspect="1"/>
          </p:cNvPicPr>
          <p:nvPr/>
        </p:nvPicPr>
        <p:blipFill>
          <a:blip r:embed="rId3">
            <a:extLst/>
          </a:blip>
          <a:stretch>
            <a:fillRect/>
          </a:stretch>
        </p:blipFill>
        <p:spPr>
          <a:xfrm>
            <a:off x="1" y="2059093"/>
            <a:ext cx="5901287" cy="7694508"/>
          </a:xfrm>
          <a:prstGeom prst="rect">
            <a:avLst/>
          </a:prstGeom>
          <a:ln w="12700">
            <a:miter lim="400000"/>
          </a:ln>
        </p:spPr>
      </p:pic>
      <p:sp>
        <p:nvSpPr>
          <p:cNvPr id="435" name="To Whom Was It Given?…"/>
          <p:cNvSpPr txBox="1"/>
          <p:nvPr/>
        </p:nvSpPr>
        <p:spPr>
          <a:xfrm>
            <a:off x="5804506" y="2788496"/>
            <a:ext cx="7048809" cy="623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199" indent="-457199" algn="l">
              <a:spcBef>
                <a:spcPts val="1400"/>
              </a:spcBef>
              <a:buClr>
                <a:srgbClr val="A29A85"/>
              </a:buClr>
              <a:buSzPct val="55000"/>
              <a:buBlip>
                <a:blip r:embed="rId4"/>
              </a:buBlip>
              <a:defRPr sz="5200">
                <a:solidFill>
                  <a:srgbClr val="000000"/>
                </a:solidFill>
                <a:latin typeface="Century Gothic"/>
                <a:ea typeface="Century Gothic"/>
                <a:cs typeface="Century Gothic"/>
                <a:sym typeface="Century Gothic"/>
              </a:defRPr>
            </a:pPr>
            <a:r>
              <a:t>To Whom Was It Given?</a:t>
            </a:r>
          </a:p>
          <a:p>
            <a:pPr marL="457199" indent="-457199" algn="l">
              <a:spcBef>
                <a:spcPts val="1400"/>
              </a:spcBef>
              <a:buClr>
                <a:srgbClr val="A29A85"/>
              </a:buClr>
              <a:buSzPct val="55000"/>
              <a:buBlip>
                <a:blip r:embed="rId4"/>
              </a:buBlip>
              <a:defRPr sz="5200">
                <a:solidFill>
                  <a:srgbClr val="000000"/>
                </a:solidFill>
                <a:latin typeface="Century Gothic"/>
                <a:ea typeface="Century Gothic"/>
                <a:cs typeface="Century Gothic"/>
                <a:sym typeface="Century Gothic"/>
              </a:defRPr>
            </a:pPr>
            <a:r>
              <a:t>What Was Its purpose?</a:t>
            </a:r>
          </a:p>
          <a:p>
            <a:pPr marL="457199" indent="-457199" algn="l">
              <a:spcBef>
                <a:spcPts val="1400"/>
              </a:spcBef>
              <a:buClr>
                <a:srgbClr val="A29A85"/>
              </a:buClr>
              <a:buSzPct val="55000"/>
              <a:buBlip>
                <a:blip r:embed="rId4"/>
              </a:buBlip>
              <a:defRPr sz="5200">
                <a:solidFill>
                  <a:srgbClr val="000000"/>
                </a:solidFill>
                <a:latin typeface="Century Gothic"/>
                <a:ea typeface="Century Gothic"/>
                <a:cs typeface="Century Gothic"/>
                <a:sym typeface="Century Gothic"/>
              </a:defRPr>
            </a:pPr>
            <a:r>
              <a:t>What Was To Be Its Duration?</a:t>
            </a:r>
          </a:p>
          <a:p>
            <a:pPr marL="457199" indent="-457199" algn="l">
              <a:spcBef>
                <a:spcPts val="1400"/>
              </a:spcBef>
              <a:buClr>
                <a:srgbClr val="A29A85"/>
              </a:buClr>
              <a:buSzPct val="55000"/>
              <a:buBlip>
                <a:blip r:embed="rId4"/>
              </a:buBlip>
              <a:defRPr sz="5200">
                <a:solidFill>
                  <a:srgbClr val="000000"/>
                </a:solidFill>
                <a:latin typeface="Century Gothic"/>
                <a:ea typeface="Century Gothic"/>
                <a:cs typeface="Century Gothic"/>
                <a:sym typeface="Century Gothic"/>
              </a:defRPr>
            </a:pPr>
            <a:r>
              <a:t>Its Relevance To 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5">
                                            <p:txEl>
                                              <p:pRg st="1" end="1"/>
                                            </p:txEl>
                                          </p:spTgt>
                                        </p:tgtEl>
                                        <p:attrNameLst>
                                          <p:attrName>style.visibility</p:attrName>
                                        </p:attrNameLst>
                                      </p:cBhvr>
                                      <p:to>
                                        <p:strVal val="visible"/>
                                      </p:to>
                                    </p:set>
                                    <p:animEffect filter="fade" transition="in">
                                      <p:cBhvr>
                                        <p:cTn id="7" dur="1500"/>
                                        <p:tgtEl>
                                          <p:spTgt spid="4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35">
                                            <p:txEl>
                                              <p:pRg st="2" end="2"/>
                                            </p:txEl>
                                          </p:spTgt>
                                        </p:tgtEl>
                                        <p:attrNameLst>
                                          <p:attrName>style.visibility</p:attrName>
                                        </p:attrNameLst>
                                      </p:cBhvr>
                                      <p:to>
                                        <p:strVal val="visible"/>
                                      </p:to>
                                    </p:set>
                                    <p:animEffect filter="fade" transition="in">
                                      <p:cBhvr>
                                        <p:cTn id="12" dur="1500"/>
                                        <p:tgtEl>
                                          <p:spTgt spid="4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35">
                                            <p:txEl>
                                              <p:pRg st="3" end="3"/>
                                            </p:txEl>
                                          </p:spTgt>
                                        </p:tgtEl>
                                        <p:attrNameLst>
                                          <p:attrName>style.visibility</p:attrName>
                                        </p:attrNameLst>
                                      </p:cBhvr>
                                      <p:to>
                                        <p:strVal val="visible"/>
                                      </p:to>
                                    </p:set>
                                    <p:animEffect filter="fade" transition="in">
                                      <p:cBhvr>
                                        <p:cTn id="17" dur="1500"/>
                                        <p:tgtEl>
                                          <p:spTgt spid="43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5"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7" name="Image" descr="Image"/>
          <p:cNvPicPr>
            <a:picLocks noChangeAspect="1"/>
          </p:cNvPicPr>
          <p:nvPr/>
        </p:nvPicPr>
        <p:blipFill>
          <a:blip r:embed="rId2">
            <a:alphaModFix amt="33426"/>
            <a:extLst/>
          </a:blip>
          <a:stretch>
            <a:fillRect/>
          </a:stretch>
        </p:blipFill>
        <p:spPr>
          <a:xfrm>
            <a:off x="344483" y="401879"/>
            <a:ext cx="12315834" cy="2480272"/>
          </a:xfrm>
          <a:prstGeom prst="rect">
            <a:avLst/>
          </a:prstGeom>
          <a:ln w="12700">
            <a:miter lim="400000"/>
          </a:ln>
          <a:effectLst>
            <a:outerShdw sx="100000" sy="100000" kx="0" ky="0" algn="b" rotWithShape="0" blurRad="203200" dist="124759" dir="5400000">
              <a:srgbClr val="000000"/>
            </a:outerShdw>
          </a:effectLst>
        </p:spPr>
      </p:pic>
      <p:pic>
        <p:nvPicPr>
          <p:cNvPr id="438" name="Image" descr="Image"/>
          <p:cNvPicPr>
            <a:picLocks noChangeAspect="1"/>
          </p:cNvPicPr>
          <p:nvPr/>
        </p:nvPicPr>
        <p:blipFill>
          <a:blip r:embed="rId3">
            <a:extLst/>
          </a:blip>
          <a:stretch>
            <a:fillRect/>
          </a:stretch>
        </p:blipFill>
        <p:spPr>
          <a:xfrm>
            <a:off x="73312" y="295276"/>
            <a:ext cx="1792378" cy="914401"/>
          </a:xfrm>
          <a:prstGeom prst="rect">
            <a:avLst/>
          </a:prstGeom>
          <a:ln w="12700">
            <a:miter lim="400000"/>
          </a:ln>
          <a:effectLst>
            <a:outerShdw sx="100000" sy="100000" kx="0" ky="0" algn="b" rotWithShape="0" blurRad="203200" dist="124759" dir="5400000">
              <a:srgbClr val="000000"/>
            </a:outerShdw>
          </a:effectLst>
        </p:spPr>
      </p:pic>
      <p:pic>
        <p:nvPicPr>
          <p:cNvPr id="439" name="Image" descr="Image"/>
          <p:cNvPicPr>
            <a:picLocks noChangeAspect="1"/>
          </p:cNvPicPr>
          <p:nvPr/>
        </p:nvPicPr>
        <p:blipFill>
          <a:blip r:embed="rId4">
            <a:extLst/>
          </a:blip>
          <a:stretch>
            <a:fillRect/>
          </a:stretch>
        </p:blipFill>
        <p:spPr>
          <a:xfrm>
            <a:off x="1837262" y="180976"/>
            <a:ext cx="1232453" cy="1143001"/>
          </a:xfrm>
          <a:prstGeom prst="rect">
            <a:avLst/>
          </a:prstGeom>
          <a:ln w="12700">
            <a:miter lim="400000"/>
          </a:ln>
          <a:effectLst>
            <a:outerShdw sx="100000" sy="100000" kx="0" ky="0" algn="b" rotWithShape="0" blurRad="203200" dist="124759" dir="5400000">
              <a:srgbClr val="000000"/>
            </a:outerShdw>
          </a:effectLst>
        </p:spPr>
      </p:pic>
      <p:pic>
        <p:nvPicPr>
          <p:cNvPr id="440" name="Image" descr="Image"/>
          <p:cNvPicPr>
            <a:picLocks noChangeAspect="1"/>
          </p:cNvPicPr>
          <p:nvPr/>
        </p:nvPicPr>
        <p:blipFill>
          <a:blip r:embed="rId5">
            <a:extLst/>
          </a:blip>
          <a:stretch>
            <a:fillRect/>
          </a:stretch>
        </p:blipFill>
        <p:spPr>
          <a:xfrm>
            <a:off x="8810473" y="180976"/>
            <a:ext cx="969066" cy="1143001"/>
          </a:xfrm>
          <a:prstGeom prst="rect">
            <a:avLst/>
          </a:prstGeom>
          <a:ln w="12700">
            <a:miter lim="400000"/>
          </a:ln>
          <a:effectLst>
            <a:outerShdw sx="100000" sy="100000" kx="0" ky="0" algn="b" rotWithShape="0" blurRad="203200" dist="124759" dir="5400000">
              <a:srgbClr val="000000"/>
            </a:outerShdw>
          </a:effectLst>
        </p:spPr>
      </p:pic>
      <p:pic>
        <p:nvPicPr>
          <p:cNvPr id="441" name="Image" descr="Image"/>
          <p:cNvPicPr>
            <a:picLocks noChangeAspect="1"/>
          </p:cNvPicPr>
          <p:nvPr/>
        </p:nvPicPr>
        <p:blipFill>
          <a:blip r:embed="rId6">
            <a:extLst/>
          </a:blip>
          <a:stretch>
            <a:fillRect/>
          </a:stretch>
        </p:blipFill>
        <p:spPr>
          <a:xfrm>
            <a:off x="9802472" y="523876"/>
            <a:ext cx="3105483" cy="685801"/>
          </a:xfrm>
          <a:prstGeom prst="rect">
            <a:avLst/>
          </a:prstGeom>
          <a:ln w="12700">
            <a:miter lim="400000"/>
          </a:ln>
          <a:effectLst>
            <a:outerShdw sx="100000" sy="100000" kx="0" ky="0" algn="b" rotWithShape="0" blurRad="203200" dist="124759" dir="5400000">
              <a:srgbClr val="000000"/>
            </a:outerShdw>
          </a:effectLst>
        </p:spPr>
      </p:pic>
      <p:pic>
        <p:nvPicPr>
          <p:cNvPr id="442" name="Image" descr="Image"/>
          <p:cNvPicPr>
            <a:picLocks noChangeAspect="1"/>
          </p:cNvPicPr>
          <p:nvPr/>
        </p:nvPicPr>
        <p:blipFill>
          <a:blip r:embed="rId7">
            <a:extLst/>
          </a:blip>
          <a:stretch>
            <a:fillRect/>
          </a:stretch>
        </p:blipFill>
        <p:spPr>
          <a:xfrm>
            <a:off x="2949953" y="523876"/>
            <a:ext cx="1028701" cy="685801"/>
          </a:xfrm>
          <a:prstGeom prst="rect">
            <a:avLst/>
          </a:prstGeom>
          <a:ln w="12700">
            <a:miter lim="400000"/>
          </a:ln>
          <a:effectLst>
            <a:outerShdw sx="100000" sy="100000" kx="0" ky="0" algn="b" rotWithShape="0" blurRad="203200" dist="124759" dir="5400000">
              <a:srgbClr val="000000"/>
            </a:outerShdw>
          </a:effectLst>
        </p:spPr>
      </p:pic>
      <p:pic>
        <p:nvPicPr>
          <p:cNvPr id="443" name="Image" descr="Image"/>
          <p:cNvPicPr>
            <a:picLocks noChangeAspect="1"/>
          </p:cNvPicPr>
          <p:nvPr/>
        </p:nvPicPr>
        <p:blipFill>
          <a:blip r:embed="rId8">
            <a:extLst/>
          </a:blip>
          <a:stretch>
            <a:fillRect/>
          </a:stretch>
        </p:blipFill>
        <p:spPr>
          <a:xfrm>
            <a:off x="4187227" y="295276"/>
            <a:ext cx="1088336" cy="1143001"/>
          </a:xfrm>
          <a:prstGeom prst="rect">
            <a:avLst/>
          </a:prstGeom>
          <a:ln w="12700">
            <a:miter lim="400000"/>
          </a:ln>
          <a:effectLst>
            <a:outerShdw sx="100000" sy="100000" kx="0" ky="0" algn="b" rotWithShape="0" blurRad="203200" dist="124759" dir="5400000">
              <a:srgbClr val="000000"/>
            </a:outerShdw>
          </a:effectLst>
        </p:spPr>
      </p:pic>
      <p:pic>
        <p:nvPicPr>
          <p:cNvPr id="444" name="Image" descr="Image"/>
          <p:cNvPicPr>
            <a:picLocks noChangeAspect="1"/>
          </p:cNvPicPr>
          <p:nvPr/>
        </p:nvPicPr>
        <p:blipFill>
          <a:blip r:embed="rId9">
            <a:extLst/>
          </a:blip>
          <a:stretch>
            <a:fillRect/>
          </a:stretch>
        </p:blipFill>
        <p:spPr>
          <a:xfrm>
            <a:off x="5484136" y="180976"/>
            <a:ext cx="911916" cy="1143001"/>
          </a:xfrm>
          <a:prstGeom prst="rect">
            <a:avLst/>
          </a:prstGeom>
          <a:ln w="12700">
            <a:miter lim="400000"/>
          </a:ln>
          <a:effectLst>
            <a:outerShdw sx="100000" sy="100000" kx="0" ky="0" algn="b" rotWithShape="0" blurRad="203200" dist="124759" dir="5400000">
              <a:srgbClr val="000000"/>
            </a:outerShdw>
          </a:effectLst>
        </p:spPr>
      </p:pic>
      <p:pic>
        <p:nvPicPr>
          <p:cNvPr id="445" name="Image" descr="Image"/>
          <p:cNvPicPr>
            <a:picLocks noChangeAspect="1"/>
          </p:cNvPicPr>
          <p:nvPr/>
        </p:nvPicPr>
        <p:blipFill>
          <a:blip r:embed="rId10">
            <a:extLst/>
          </a:blip>
          <a:stretch>
            <a:fillRect/>
          </a:stretch>
        </p:blipFill>
        <p:spPr>
          <a:xfrm>
            <a:off x="6393074" y="523876"/>
            <a:ext cx="2136417" cy="685801"/>
          </a:xfrm>
          <a:prstGeom prst="rect">
            <a:avLst/>
          </a:prstGeom>
          <a:ln w="12700">
            <a:miter lim="400000"/>
          </a:ln>
          <a:effectLst>
            <a:outerShdw sx="100000" sy="100000" kx="0" ky="0" algn="b" rotWithShape="0" blurRad="203200" dist="124759" dir="5400000">
              <a:srgbClr val="000000"/>
            </a:outerShdw>
          </a:effectLst>
        </p:spPr>
      </p:pic>
      <p:pic>
        <p:nvPicPr>
          <p:cNvPr id="446" name="The Greatest Story Ever Told" descr="The Greatest Story Ever Told"/>
          <p:cNvPicPr>
            <a:picLocks noChangeAspect="0"/>
          </p:cNvPicPr>
          <p:nvPr/>
        </p:nvPicPr>
        <p:blipFill>
          <a:blip r:embed="rId11">
            <a:extLst/>
          </a:blip>
          <a:stretch>
            <a:fillRect/>
          </a:stretch>
        </p:blipFill>
        <p:spPr>
          <a:xfrm>
            <a:off x="424997" y="1786262"/>
            <a:ext cx="12154806" cy="1117601"/>
          </a:xfrm>
          <a:prstGeom prst="rect">
            <a:avLst/>
          </a:prstGeom>
          <a:effectLst>
            <a:outerShdw sx="100000" sy="100000" kx="0" ky="0" algn="b" rotWithShape="0" blurRad="203200" dist="124759" dir="5400000">
              <a:srgbClr val="000000"/>
            </a:outerShdw>
          </a:effectLst>
        </p:spPr>
      </p:pic>
      <p:sp>
        <p:nvSpPr>
          <p:cNvPr id="447" name="God’s Gift of SALVATION In Christ His SON!"/>
          <p:cNvSpPr txBox="1"/>
          <p:nvPr/>
        </p:nvSpPr>
        <p:spPr>
          <a:xfrm>
            <a:off x="569732" y="3108580"/>
            <a:ext cx="1186533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600">
                <a:solidFill>
                  <a:srgbClr val="000000"/>
                </a:solidFill>
                <a:latin typeface="Century Gothic"/>
                <a:ea typeface="Century Gothic"/>
                <a:cs typeface="Century Gothic"/>
                <a:sym typeface="Century Gothic"/>
              </a:defRPr>
            </a:lvl1pPr>
          </a:lstStyle>
          <a:p>
            <a:pPr/>
            <a:r>
              <a:t>God’s Gift of SALVATION In Christ His SON!</a:t>
            </a:r>
          </a:p>
        </p:txBody>
      </p:sp>
      <p:sp>
        <p:nvSpPr>
          <p:cNvPr id="448" name="The first covenant pointed to, foreshadowed, &amp; led us to Christ in many ways! - (Jn 5:46; Dt 18:18,19; Gal 3:23-25; Heb 10:1; Col. 2:17)…"/>
          <p:cNvSpPr txBox="1"/>
          <p:nvPr/>
        </p:nvSpPr>
        <p:spPr>
          <a:xfrm>
            <a:off x="4552584" y="4147810"/>
            <a:ext cx="8171531" cy="514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12"/>
              </a:buBlip>
              <a:defRPr sz="3400">
                <a:solidFill>
                  <a:srgbClr val="000000"/>
                </a:solidFill>
                <a:latin typeface="Century Gothic"/>
                <a:ea typeface="Century Gothic"/>
                <a:cs typeface="Century Gothic"/>
                <a:sym typeface="Century Gothic"/>
              </a:defRPr>
            </a:pPr>
            <a:r>
              <a:t>The first covenant pointed to, foreshadowed, &amp; led us to Christ in many ways! - (Jn 5:46; Dt 18:18,19; Gal 3:23-25; Heb 10:1; Col. 2:17)</a:t>
            </a:r>
          </a:p>
          <a:p>
            <a:pPr marL="457200" indent="-457200" algn="l">
              <a:spcBef>
                <a:spcPts val="1400"/>
              </a:spcBef>
              <a:buClr>
                <a:srgbClr val="A29A85"/>
              </a:buClr>
              <a:buSzPct val="55000"/>
              <a:buBlip>
                <a:blip r:embed="rId12"/>
              </a:buBlip>
              <a:defRPr sz="3400">
                <a:solidFill>
                  <a:srgbClr val="000000"/>
                </a:solidFill>
                <a:latin typeface="Century Gothic"/>
                <a:ea typeface="Century Gothic"/>
                <a:cs typeface="Century Gothic"/>
                <a:sym typeface="Century Gothic"/>
              </a:defRPr>
            </a:pPr>
            <a:r>
              <a:t>Prophets looked forward to this time &amp; longed to see it - (1 Pet 1:10-12).</a:t>
            </a:r>
          </a:p>
          <a:p>
            <a:pPr marL="457200" indent="-457200" algn="l">
              <a:spcBef>
                <a:spcPts val="1400"/>
              </a:spcBef>
              <a:buClr>
                <a:srgbClr val="A29A85"/>
              </a:buClr>
              <a:buSzPct val="55000"/>
              <a:buBlip>
                <a:blip r:embed="rId12"/>
              </a:buBlip>
              <a:defRPr sz="3400">
                <a:solidFill>
                  <a:srgbClr val="000000"/>
                </a:solidFill>
                <a:latin typeface="Century Gothic"/>
                <a:ea typeface="Century Gothic"/>
                <a:cs typeface="Century Gothic"/>
                <a:sym typeface="Century Gothic"/>
              </a:defRPr>
            </a:pPr>
            <a:r>
              <a:t>God’s gift of salvation ONLY possible in Christ - GRACE - (Eph 2:8-10; Rom 5:8)</a:t>
            </a:r>
          </a:p>
        </p:txBody>
      </p:sp>
      <p:pic>
        <p:nvPicPr>
          <p:cNvPr id="449" name="Image" descr="Image"/>
          <p:cNvPicPr>
            <a:picLocks noChangeAspect="0"/>
          </p:cNvPicPr>
          <p:nvPr/>
        </p:nvPicPr>
        <p:blipFill>
          <a:blip r:embed="rId13">
            <a:extLst/>
          </a:blip>
          <a:stretch>
            <a:fillRect/>
          </a:stretch>
        </p:blipFill>
        <p:spPr>
          <a:xfrm>
            <a:off x="332532" y="3972578"/>
            <a:ext cx="3902366" cy="5493964"/>
          </a:xfrm>
          <a:prstGeom prst="rect">
            <a:avLst/>
          </a:prstGeom>
          <a:effectLst>
            <a:outerShdw sx="100000" sy="100000" kx="0" ky="0" algn="b" rotWithShape="0" blurRad="203200" dist="124759"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448">
                                            <p:bg/>
                                          </p:spTgt>
                                        </p:tgtEl>
                                        <p:attrNameLst>
                                          <p:attrName>style.visibility</p:attrName>
                                        </p:attrNameLst>
                                      </p:cBhvr>
                                      <p:to>
                                        <p:strVal val="visible"/>
                                      </p:to>
                                    </p:set>
                                    <p:anim calcmode="lin" valueType="num">
                                      <p:cBhvr>
                                        <p:cTn id="7" dur="500" fill="hold"/>
                                        <p:tgtEl>
                                          <p:spTgt spid="448">
                                            <p:bg/>
                                          </p:spTgt>
                                        </p:tgtEl>
                                        <p:attrNameLst>
                                          <p:attrName>ppt_x</p:attrName>
                                        </p:attrNameLst>
                                      </p:cBhvr>
                                      <p:tavLst>
                                        <p:tav tm="0">
                                          <p:val>
                                            <p:strVal val="#ppt_x"/>
                                          </p:val>
                                        </p:tav>
                                        <p:tav tm="100000">
                                          <p:val>
                                            <p:strVal val="#ppt_x"/>
                                          </p:val>
                                        </p:tav>
                                      </p:tavLst>
                                    </p:anim>
                                    <p:anim calcmode="lin" valueType="num">
                                      <p:cBhvr>
                                        <p:cTn id="8" dur="500" fill="hold"/>
                                        <p:tgtEl>
                                          <p:spTgt spid="448">
                                            <p:bg/>
                                          </p:spTgt>
                                        </p:tgtEl>
                                        <p:attrNameLst>
                                          <p:attrName>ppt_y</p:attrName>
                                        </p:attrNameLst>
                                      </p:cBhvr>
                                      <p:tavLst>
                                        <p:tav tm="0">
                                          <p:val>
                                            <p:strVal val="0-#ppt_h/2"/>
                                          </p:val>
                                        </p:tav>
                                        <p:tav tm="100000">
                                          <p:val>
                                            <p:strVal val="#ppt_y"/>
                                          </p:val>
                                        </p:tav>
                                      </p:tavLst>
                                    </p:anim>
                                  </p:childTnLst>
                                </p:cTn>
                              </p:par>
                              <p:par>
                                <p:cTn id="9" presetClass="entr" nodeType="withEffect" presetSubtype="1" presetID="2" grpId="1" fill="hold">
                                  <p:stCondLst>
                                    <p:cond delay="0"/>
                                  </p:stCondLst>
                                  <p:iterate type="lt" backwards="0">
                                    <p:tmAbs val="0"/>
                                  </p:iterate>
                                  <p:childTnLst>
                                    <p:set>
                                      <p:cBhvr>
                                        <p:cTn id="10" fill="hold"/>
                                        <p:tgtEl>
                                          <p:spTgt spid="448">
                                            <p:txEl>
                                              <p:pRg st="0" end="0"/>
                                            </p:txEl>
                                          </p:spTgt>
                                        </p:tgtEl>
                                        <p:attrNameLst>
                                          <p:attrName>style.visibility</p:attrName>
                                        </p:attrNameLst>
                                      </p:cBhvr>
                                      <p:to>
                                        <p:strVal val="visible"/>
                                      </p:to>
                                    </p:set>
                                    <p:anim calcmode="lin" valueType="num">
                                      <p:cBhvr>
                                        <p:cTn id="11" dur="500" fill="hold"/>
                                        <p:tgtEl>
                                          <p:spTgt spid="448">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44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1" fill="hold">
                                  <p:stCondLst>
                                    <p:cond delay="0"/>
                                  </p:stCondLst>
                                  <p:iterate type="lt" backwards="0">
                                    <p:tmAbs val="0"/>
                                  </p:iterate>
                                  <p:childTnLst>
                                    <p:set>
                                      <p:cBhvr>
                                        <p:cTn id="16" fill="hold"/>
                                        <p:tgtEl>
                                          <p:spTgt spid="448">
                                            <p:txEl>
                                              <p:pRg st="1" end="1"/>
                                            </p:txEl>
                                          </p:spTgt>
                                        </p:tgtEl>
                                        <p:attrNameLst>
                                          <p:attrName>style.visibility</p:attrName>
                                        </p:attrNameLst>
                                      </p:cBhvr>
                                      <p:to>
                                        <p:strVal val="visible"/>
                                      </p:to>
                                    </p:set>
                                    <p:anim calcmode="lin" valueType="num">
                                      <p:cBhvr>
                                        <p:cTn id="17" dur="500" fill="hold"/>
                                        <p:tgtEl>
                                          <p:spTgt spid="448">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44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 presetID="2" grpId="1" fill="hold">
                                  <p:stCondLst>
                                    <p:cond delay="0"/>
                                  </p:stCondLst>
                                  <p:iterate type="lt" backwards="0">
                                    <p:tmAbs val="0"/>
                                  </p:iterate>
                                  <p:childTnLst>
                                    <p:set>
                                      <p:cBhvr>
                                        <p:cTn id="22" fill="hold"/>
                                        <p:tgtEl>
                                          <p:spTgt spid="448">
                                            <p:txEl>
                                              <p:pRg st="2" end="2"/>
                                            </p:txEl>
                                          </p:spTgt>
                                        </p:tgtEl>
                                        <p:attrNameLst>
                                          <p:attrName>style.visibility</p:attrName>
                                        </p:attrNameLst>
                                      </p:cBhvr>
                                      <p:to>
                                        <p:strVal val="visible"/>
                                      </p:to>
                                    </p:set>
                                    <p:anim calcmode="lin" valueType="num">
                                      <p:cBhvr>
                                        <p:cTn id="23" dur="500" fill="hold"/>
                                        <p:tgtEl>
                                          <p:spTgt spid="448">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4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8"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1" name="Image" descr="Image"/>
          <p:cNvPicPr>
            <a:picLocks noChangeAspect="1"/>
          </p:cNvPicPr>
          <p:nvPr/>
        </p:nvPicPr>
        <p:blipFill>
          <a:blip r:embed="rId2">
            <a:alphaModFix amt="33426"/>
            <a:extLst/>
          </a:blip>
          <a:stretch>
            <a:fillRect/>
          </a:stretch>
        </p:blipFill>
        <p:spPr>
          <a:xfrm>
            <a:off x="344483" y="401879"/>
            <a:ext cx="12315834" cy="2480272"/>
          </a:xfrm>
          <a:prstGeom prst="rect">
            <a:avLst/>
          </a:prstGeom>
          <a:ln w="12700">
            <a:miter lim="400000"/>
          </a:ln>
          <a:effectLst>
            <a:outerShdw sx="100000" sy="100000" kx="0" ky="0" algn="b" rotWithShape="0" blurRad="203200" dist="124759" dir="5400000">
              <a:srgbClr val="000000"/>
            </a:outerShdw>
          </a:effectLst>
        </p:spPr>
      </p:pic>
      <p:pic>
        <p:nvPicPr>
          <p:cNvPr id="452" name="Image" descr="Image"/>
          <p:cNvPicPr>
            <a:picLocks noChangeAspect="1"/>
          </p:cNvPicPr>
          <p:nvPr/>
        </p:nvPicPr>
        <p:blipFill>
          <a:blip r:embed="rId3">
            <a:extLst/>
          </a:blip>
          <a:stretch>
            <a:fillRect/>
          </a:stretch>
        </p:blipFill>
        <p:spPr>
          <a:xfrm>
            <a:off x="73312" y="295276"/>
            <a:ext cx="1792378" cy="914401"/>
          </a:xfrm>
          <a:prstGeom prst="rect">
            <a:avLst/>
          </a:prstGeom>
          <a:ln w="12700">
            <a:miter lim="400000"/>
          </a:ln>
          <a:effectLst>
            <a:outerShdw sx="100000" sy="100000" kx="0" ky="0" algn="b" rotWithShape="0" blurRad="203200" dist="124759" dir="5400000">
              <a:srgbClr val="000000"/>
            </a:outerShdw>
          </a:effectLst>
        </p:spPr>
      </p:pic>
      <p:pic>
        <p:nvPicPr>
          <p:cNvPr id="453" name="Image" descr="Image"/>
          <p:cNvPicPr>
            <a:picLocks noChangeAspect="1"/>
          </p:cNvPicPr>
          <p:nvPr/>
        </p:nvPicPr>
        <p:blipFill>
          <a:blip r:embed="rId4">
            <a:extLst/>
          </a:blip>
          <a:stretch>
            <a:fillRect/>
          </a:stretch>
        </p:blipFill>
        <p:spPr>
          <a:xfrm>
            <a:off x="1837262" y="180976"/>
            <a:ext cx="1232453" cy="1143001"/>
          </a:xfrm>
          <a:prstGeom prst="rect">
            <a:avLst/>
          </a:prstGeom>
          <a:ln w="12700">
            <a:miter lim="400000"/>
          </a:ln>
          <a:effectLst>
            <a:outerShdw sx="100000" sy="100000" kx="0" ky="0" algn="b" rotWithShape="0" blurRad="203200" dist="124759" dir="5400000">
              <a:srgbClr val="000000"/>
            </a:outerShdw>
          </a:effectLst>
        </p:spPr>
      </p:pic>
      <p:pic>
        <p:nvPicPr>
          <p:cNvPr id="454" name="Image" descr="Image"/>
          <p:cNvPicPr>
            <a:picLocks noChangeAspect="1"/>
          </p:cNvPicPr>
          <p:nvPr/>
        </p:nvPicPr>
        <p:blipFill>
          <a:blip r:embed="rId5">
            <a:extLst/>
          </a:blip>
          <a:stretch>
            <a:fillRect/>
          </a:stretch>
        </p:blipFill>
        <p:spPr>
          <a:xfrm>
            <a:off x="8810473" y="180976"/>
            <a:ext cx="969066" cy="1143001"/>
          </a:xfrm>
          <a:prstGeom prst="rect">
            <a:avLst/>
          </a:prstGeom>
          <a:ln w="12700">
            <a:miter lim="400000"/>
          </a:ln>
          <a:effectLst>
            <a:outerShdw sx="100000" sy="100000" kx="0" ky="0" algn="b" rotWithShape="0" blurRad="203200" dist="124759" dir="5400000">
              <a:srgbClr val="000000"/>
            </a:outerShdw>
          </a:effectLst>
        </p:spPr>
      </p:pic>
      <p:pic>
        <p:nvPicPr>
          <p:cNvPr id="455" name="Image" descr="Image"/>
          <p:cNvPicPr>
            <a:picLocks noChangeAspect="1"/>
          </p:cNvPicPr>
          <p:nvPr/>
        </p:nvPicPr>
        <p:blipFill>
          <a:blip r:embed="rId6">
            <a:extLst/>
          </a:blip>
          <a:stretch>
            <a:fillRect/>
          </a:stretch>
        </p:blipFill>
        <p:spPr>
          <a:xfrm>
            <a:off x="9802472" y="523876"/>
            <a:ext cx="3105483" cy="685801"/>
          </a:xfrm>
          <a:prstGeom prst="rect">
            <a:avLst/>
          </a:prstGeom>
          <a:ln w="12700">
            <a:miter lim="400000"/>
          </a:ln>
          <a:effectLst>
            <a:outerShdw sx="100000" sy="100000" kx="0" ky="0" algn="b" rotWithShape="0" blurRad="203200" dist="124759" dir="5400000">
              <a:srgbClr val="000000"/>
            </a:outerShdw>
          </a:effectLst>
        </p:spPr>
      </p:pic>
      <p:pic>
        <p:nvPicPr>
          <p:cNvPr id="456" name="Image" descr="Image"/>
          <p:cNvPicPr>
            <a:picLocks noChangeAspect="1"/>
          </p:cNvPicPr>
          <p:nvPr/>
        </p:nvPicPr>
        <p:blipFill>
          <a:blip r:embed="rId7">
            <a:extLst/>
          </a:blip>
          <a:stretch>
            <a:fillRect/>
          </a:stretch>
        </p:blipFill>
        <p:spPr>
          <a:xfrm>
            <a:off x="2949953" y="523876"/>
            <a:ext cx="1028701" cy="685801"/>
          </a:xfrm>
          <a:prstGeom prst="rect">
            <a:avLst/>
          </a:prstGeom>
          <a:ln w="12700">
            <a:miter lim="400000"/>
          </a:ln>
          <a:effectLst>
            <a:outerShdw sx="100000" sy="100000" kx="0" ky="0" algn="b" rotWithShape="0" blurRad="203200" dist="124759" dir="5400000">
              <a:srgbClr val="000000"/>
            </a:outerShdw>
          </a:effectLst>
        </p:spPr>
      </p:pic>
      <p:pic>
        <p:nvPicPr>
          <p:cNvPr id="457" name="Image" descr="Image"/>
          <p:cNvPicPr>
            <a:picLocks noChangeAspect="1"/>
          </p:cNvPicPr>
          <p:nvPr/>
        </p:nvPicPr>
        <p:blipFill>
          <a:blip r:embed="rId8">
            <a:extLst/>
          </a:blip>
          <a:stretch>
            <a:fillRect/>
          </a:stretch>
        </p:blipFill>
        <p:spPr>
          <a:xfrm>
            <a:off x="4187227" y="295276"/>
            <a:ext cx="1088336" cy="1143001"/>
          </a:xfrm>
          <a:prstGeom prst="rect">
            <a:avLst/>
          </a:prstGeom>
          <a:ln w="12700">
            <a:miter lim="400000"/>
          </a:ln>
          <a:effectLst>
            <a:outerShdw sx="100000" sy="100000" kx="0" ky="0" algn="b" rotWithShape="0" blurRad="203200" dist="124759" dir="5400000">
              <a:srgbClr val="000000"/>
            </a:outerShdw>
          </a:effectLst>
        </p:spPr>
      </p:pic>
      <p:pic>
        <p:nvPicPr>
          <p:cNvPr id="458" name="Image" descr="Image"/>
          <p:cNvPicPr>
            <a:picLocks noChangeAspect="1"/>
          </p:cNvPicPr>
          <p:nvPr/>
        </p:nvPicPr>
        <p:blipFill>
          <a:blip r:embed="rId9">
            <a:extLst/>
          </a:blip>
          <a:stretch>
            <a:fillRect/>
          </a:stretch>
        </p:blipFill>
        <p:spPr>
          <a:xfrm>
            <a:off x="5484136" y="180976"/>
            <a:ext cx="911916" cy="1143001"/>
          </a:xfrm>
          <a:prstGeom prst="rect">
            <a:avLst/>
          </a:prstGeom>
          <a:ln w="12700">
            <a:miter lim="400000"/>
          </a:ln>
          <a:effectLst>
            <a:outerShdw sx="100000" sy="100000" kx="0" ky="0" algn="b" rotWithShape="0" blurRad="203200" dist="124759" dir="5400000">
              <a:srgbClr val="000000"/>
            </a:outerShdw>
          </a:effectLst>
        </p:spPr>
      </p:pic>
      <p:pic>
        <p:nvPicPr>
          <p:cNvPr id="459" name="Image" descr="Image"/>
          <p:cNvPicPr>
            <a:picLocks noChangeAspect="1"/>
          </p:cNvPicPr>
          <p:nvPr/>
        </p:nvPicPr>
        <p:blipFill>
          <a:blip r:embed="rId10">
            <a:extLst/>
          </a:blip>
          <a:stretch>
            <a:fillRect/>
          </a:stretch>
        </p:blipFill>
        <p:spPr>
          <a:xfrm>
            <a:off x="6393074" y="523876"/>
            <a:ext cx="2136417" cy="685801"/>
          </a:xfrm>
          <a:prstGeom prst="rect">
            <a:avLst/>
          </a:prstGeom>
          <a:ln w="12700">
            <a:miter lim="400000"/>
          </a:ln>
          <a:effectLst>
            <a:outerShdw sx="100000" sy="100000" kx="0" ky="0" algn="b" rotWithShape="0" blurRad="203200" dist="124759" dir="5400000">
              <a:srgbClr val="000000"/>
            </a:outerShdw>
          </a:effectLst>
        </p:spPr>
      </p:pic>
      <p:pic>
        <p:nvPicPr>
          <p:cNvPr id="460" name="The Greatest Story Ever Told" descr="The Greatest Story Ever Told"/>
          <p:cNvPicPr>
            <a:picLocks noChangeAspect="0"/>
          </p:cNvPicPr>
          <p:nvPr/>
        </p:nvPicPr>
        <p:blipFill>
          <a:blip r:embed="rId11">
            <a:extLst/>
          </a:blip>
          <a:stretch>
            <a:fillRect/>
          </a:stretch>
        </p:blipFill>
        <p:spPr>
          <a:xfrm>
            <a:off x="424997" y="1786262"/>
            <a:ext cx="12154806" cy="1117601"/>
          </a:xfrm>
          <a:prstGeom prst="rect">
            <a:avLst/>
          </a:prstGeom>
          <a:effectLst>
            <a:outerShdw sx="100000" sy="100000" kx="0" ky="0" algn="b" rotWithShape="0" blurRad="203200" dist="124759" dir="5400000">
              <a:srgbClr val="000000"/>
            </a:outerShdw>
          </a:effectLst>
        </p:spPr>
      </p:pic>
      <p:sp>
        <p:nvSpPr>
          <p:cNvPr id="461" name="God’s Gift of SALVATION In Christ His SON!"/>
          <p:cNvSpPr txBox="1"/>
          <p:nvPr/>
        </p:nvSpPr>
        <p:spPr>
          <a:xfrm>
            <a:off x="569732" y="3108580"/>
            <a:ext cx="11865336"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600">
                <a:solidFill>
                  <a:srgbClr val="000000"/>
                </a:solidFill>
                <a:latin typeface="Century Gothic"/>
                <a:ea typeface="Century Gothic"/>
                <a:cs typeface="Century Gothic"/>
                <a:sym typeface="Century Gothic"/>
              </a:defRPr>
            </a:lvl1pPr>
          </a:lstStyle>
          <a:p>
            <a:pPr/>
            <a:r>
              <a:t>God’s Gift of SALVATION In Christ His SON!</a:t>
            </a:r>
          </a:p>
        </p:txBody>
      </p:sp>
      <p:sp>
        <p:nvSpPr>
          <p:cNvPr id="462" name="Being under the New Covenant (grace) does NOT mean you do not HAVE to obey God - (Heb 10:26-31; 12:22-25; Rom. 6:1; Gal. 3:1; 2 Thes. 1:7-9; John 12:48)…"/>
          <p:cNvSpPr txBox="1"/>
          <p:nvPr/>
        </p:nvSpPr>
        <p:spPr>
          <a:xfrm>
            <a:off x="4552584" y="4029852"/>
            <a:ext cx="8171531"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12"/>
              </a:buBlip>
              <a:defRPr sz="3200">
                <a:solidFill>
                  <a:srgbClr val="000000"/>
                </a:solidFill>
                <a:latin typeface="Century Gothic"/>
                <a:ea typeface="Century Gothic"/>
                <a:cs typeface="Century Gothic"/>
                <a:sym typeface="Century Gothic"/>
              </a:defRPr>
            </a:pPr>
            <a:r>
              <a:t>Being under the New Covenant (grace) does NOT mean you do not HAVE to obey God - (Heb 10:26-31; 12:22-25; Rom. 6:1; Gal. 3:1; 2 Thes. 1:7-9; John 12:48)</a:t>
            </a:r>
          </a:p>
          <a:p>
            <a:pPr marL="457200" indent="-457200" algn="l">
              <a:spcBef>
                <a:spcPts val="1400"/>
              </a:spcBef>
              <a:buClr>
                <a:srgbClr val="A29A85"/>
              </a:buClr>
              <a:buSzPct val="55000"/>
              <a:buBlip>
                <a:blip r:embed="rId12"/>
              </a:buBlip>
              <a:defRPr sz="3200">
                <a:solidFill>
                  <a:srgbClr val="000000"/>
                </a:solidFill>
                <a:latin typeface="Century Gothic"/>
                <a:ea typeface="Century Gothic"/>
                <a:cs typeface="Century Gothic"/>
                <a:sym typeface="Century Gothic"/>
              </a:defRPr>
            </a:pPr>
            <a:r>
              <a:t>The N.C. provides real, actual, present salvation in Christ — Acts 2:38; Rom 6:3-6; 10:4-17; Col. 2:11-13; Gal 3:26-29</a:t>
            </a:r>
          </a:p>
          <a:p>
            <a:pPr marL="457200" indent="-457200" algn="l">
              <a:spcBef>
                <a:spcPts val="1400"/>
              </a:spcBef>
              <a:buClr>
                <a:srgbClr val="A29A85"/>
              </a:buClr>
              <a:buSzPct val="55000"/>
              <a:buBlip>
                <a:blip r:embed="rId12"/>
              </a:buBlip>
              <a:defRPr sz="3200">
                <a:solidFill>
                  <a:srgbClr val="000000"/>
                </a:solidFill>
                <a:latin typeface="Century Gothic"/>
                <a:ea typeface="Century Gothic"/>
                <a:cs typeface="Century Gothic"/>
                <a:sym typeface="Century Gothic"/>
              </a:defRPr>
            </a:pPr>
            <a:r>
              <a:t>AND the promise of eternal LIFE WITH our Lord — Titus 1:2; 1 Pet. 1:4; Col. 1:5</a:t>
            </a:r>
          </a:p>
        </p:txBody>
      </p:sp>
      <p:pic>
        <p:nvPicPr>
          <p:cNvPr id="463" name="Image" descr="Image"/>
          <p:cNvPicPr>
            <a:picLocks noChangeAspect="0"/>
          </p:cNvPicPr>
          <p:nvPr/>
        </p:nvPicPr>
        <p:blipFill>
          <a:blip r:embed="rId13">
            <a:extLst/>
          </a:blip>
          <a:stretch>
            <a:fillRect/>
          </a:stretch>
        </p:blipFill>
        <p:spPr>
          <a:xfrm>
            <a:off x="332532" y="3972578"/>
            <a:ext cx="3902366" cy="5493964"/>
          </a:xfrm>
          <a:prstGeom prst="rect">
            <a:avLst/>
          </a:prstGeom>
          <a:effectLst>
            <a:outerShdw sx="100000" sy="100000" kx="0" ky="0" algn="b" rotWithShape="0" blurRad="203200" dist="124759"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2">
                                            <p:txEl>
                                              <p:pRg st="1" end="1"/>
                                            </p:txEl>
                                          </p:spTgt>
                                        </p:tgtEl>
                                        <p:attrNameLst>
                                          <p:attrName>style.visibility</p:attrName>
                                        </p:attrNameLst>
                                      </p:cBhvr>
                                      <p:to>
                                        <p:strVal val="visible"/>
                                      </p:to>
                                    </p:set>
                                    <p:animEffect filter="wipe(left)" transition="in">
                                      <p:cBhvr>
                                        <p:cTn id="7" dur="1500"/>
                                        <p:tgtEl>
                                          <p:spTgt spid="4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62">
                                            <p:txEl>
                                              <p:pRg st="2" end="2"/>
                                            </p:txEl>
                                          </p:spTgt>
                                        </p:tgtEl>
                                        <p:attrNameLst>
                                          <p:attrName>style.visibility</p:attrName>
                                        </p:attrNameLst>
                                      </p:cBhvr>
                                      <p:to>
                                        <p:strVal val="visible"/>
                                      </p:to>
                                    </p:set>
                                    <p:animEffect filter="wipe(left)" transition="in">
                                      <p:cBhvr>
                                        <p:cTn id="12" dur="1500"/>
                                        <p:tgtEl>
                                          <p:spTgt spid="46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2"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5" name="Image" descr="Image"/>
          <p:cNvPicPr>
            <a:picLocks noChangeAspect="1"/>
          </p:cNvPicPr>
          <p:nvPr>
            <p:ph type="pic" idx="13"/>
          </p:nvPr>
        </p:nvPicPr>
        <p:blipFill>
          <a:blip r:embed="rId2">
            <a:extLst/>
          </a:blip>
          <a:srcRect l="4506" t="0" r="20493" b="0"/>
          <a:stretch>
            <a:fillRect/>
          </a:stretch>
        </p:blipFill>
        <p:spPr>
          <a:xfrm>
            <a:off x="0" y="0"/>
            <a:ext cx="13004800" cy="9753600"/>
          </a:xfrm>
          <a:prstGeom prst="rect">
            <a:avLst/>
          </a:prstGeom>
        </p:spPr>
      </p:pic>
      <p:pic>
        <p:nvPicPr>
          <p:cNvPr id="466" name="Image" descr="Image"/>
          <p:cNvPicPr>
            <a:picLocks noChangeAspect="1"/>
          </p:cNvPicPr>
          <p:nvPr/>
        </p:nvPicPr>
        <p:blipFill>
          <a:blip r:embed="rId3">
            <a:alphaModFix amt="45800"/>
            <a:extLst/>
          </a:blip>
          <a:stretch>
            <a:fillRect/>
          </a:stretch>
        </p:blipFill>
        <p:spPr>
          <a:xfrm>
            <a:off x="344483" y="-718716"/>
            <a:ext cx="12315834" cy="2480272"/>
          </a:xfrm>
          <a:prstGeom prst="rect">
            <a:avLst/>
          </a:prstGeom>
          <a:ln w="12700">
            <a:miter lim="400000"/>
          </a:ln>
          <a:effectLst>
            <a:outerShdw sx="100000" sy="100000" kx="0" ky="0" algn="b" rotWithShape="0" blurRad="203200" dist="124759" dir="5400000">
              <a:srgbClr val="000000"/>
            </a:outerShdw>
          </a:effectLst>
        </p:spPr>
      </p:pic>
      <p:pic>
        <p:nvPicPr>
          <p:cNvPr id="467" name="Image" descr="Image"/>
          <p:cNvPicPr>
            <a:picLocks noChangeAspect="1"/>
          </p:cNvPicPr>
          <p:nvPr/>
        </p:nvPicPr>
        <p:blipFill>
          <a:blip r:embed="rId3">
            <a:alphaModFix amt="45800"/>
            <a:extLst/>
          </a:blip>
          <a:stretch>
            <a:fillRect/>
          </a:stretch>
        </p:blipFill>
        <p:spPr>
          <a:xfrm>
            <a:off x="344483" y="7937249"/>
            <a:ext cx="12315834" cy="2480273"/>
          </a:xfrm>
          <a:prstGeom prst="rect">
            <a:avLst/>
          </a:prstGeom>
          <a:ln w="12700">
            <a:miter lim="400000"/>
          </a:ln>
          <a:effectLst>
            <a:outerShdw sx="100000" sy="100000" kx="0" ky="0" algn="b" rotWithShape="0" blurRad="203200" dist="124759" dir="5400000">
              <a:srgbClr val="000000"/>
            </a:outerShdw>
          </a:effectLst>
        </p:spPr>
      </p:pic>
      <p:pic>
        <p:nvPicPr>
          <p:cNvPr id="468" name="Image" descr="Image"/>
          <p:cNvPicPr>
            <a:picLocks noChangeAspect="1"/>
          </p:cNvPicPr>
          <p:nvPr/>
        </p:nvPicPr>
        <p:blipFill>
          <a:blip r:embed="rId4">
            <a:extLst/>
          </a:blip>
          <a:stretch>
            <a:fillRect/>
          </a:stretch>
        </p:blipFill>
        <p:spPr>
          <a:xfrm>
            <a:off x="264992" y="4012987"/>
            <a:ext cx="3121965" cy="1592704"/>
          </a:xfrm>
          <a:prstGeom prst="rect">
            <a:avLst/>
          </a:prstGeom>
          <a:ln w="12700">
            <a:miter lim="400000"/>
          </a:ln>
          <a:effectLst>
            <a:outerShdw sx="100000" sy="100000" kx="0" ky="0" algn="b" rotWithShape="0" blurRad="203200" dist="124759" dir="5400000">
              <a:srgbClr val="000000"/>
            </a:outerShdw>
          </a:effectLst>
        </p:spPr>
      </p:pic>
      <p:pic>
        <p:nvPicPr>
          <p:cNvPr id="469" name="Image" descr="Image"/>
          <p:cNvPicPr>
            <a:picLocks noChangeAspect="1"/>
          </p:cNvPicPr>
          <p:nvPr/>
        </p:nvPicPr>
        <p:blipFill>
          <a:blip r:embed="rId5">
            <a:extLst/>
          </a:blip>
          <a:stretch>
            <a:fillRect/>
          </a:stretch>
        </p:blipFill>
        <p:spPr>
          <a:xfrm>
            <a:off x="893603" y="1181804"/>
            <a:ext cx="2957886" cy="2743201"/>
          </a:xfrm>
          <a:prstGeom prst="rect">
            <a:avLst/>
          </a:prstGeom>
          <a:ln w="12700">
            <a:miter lim="400000"/>
          </a:ln>
          <a:effectLst>
            <a:outerShdw sx="100000" sy="100000" kx="0" ky="0" algn="b" rotWithShape="0" blurRad="203200" dist="124759" dir="5400000">
              <a:srgbClr val="000000"/>
            </a:outerShdw>
          </a:effectLst>
        </p:spPr>
      </p:pic>
      <p:pic>
        <p:nvPicPr>
          <p:cNvPr id="470" name="Image" descr="Image"/>
          <p:cNvPicPr>
            <a:picLocks noChangeAspect="1"/>
          </p:cNvPicPr>
          <p:nvPr/>
        </p:nvPicPr>
        <p:blipFill>
          <a:blip r:embed="rId6">
            <a:extLst/>
          </a:blip>
          <a:stretch>
            <a:fillRect/>
          </a:stretch>
        </p:blipFill>
        <p:spPr>
          <a:xfrm>
            <a:off x="1209667" y="5828595"/>
            <a:ext cx="2325758" cy="2743201"/>
          </a:xfrm>
          <a:prstGeom prst="rect">
            <a:avLst/>
          </a:prstGeom>
          <a:ln w="12700">
            <a:miter lim="400000"/>
          </a:ln>
          <a:effectLst>
            <a:outerShdw sx="100000" sy="100000" kx="0" ky="0" algn="b" rotWithShape="0" blurRad="203200" dist="124759" dir="5400000">
              <a:srgbClr val="000000"/>
            </a:outerShdw>
          </a:effectLst>
        </p:spPr>
      </p:pic>
      <p:pic>
        <p:nvPicPr>
          <p:cNvPr id="471" name="Image" descr="Image"/>
          <p:cNvPicPr>
            <a:picLocks noChangeAspect="1"/>
          </p:cNvPicPr>
          <p:nvPr/>
        </p:nvPicPr>
        <p:blipFill>
          <a:blip r:embed="rId7">
            <a:extLst/>
          </a:blip>
          <a:stretch>
            <a:fillRect/>
          </a:stretch>
        </p:blipFill>
        <p:spPr>
          <a:xfrm>
            <a:off x="3521243" y="6443470"/>
            <a:ext cx="6853304" cy="1513452"/>
          </a:xfrm>
          <a:prstGeom prst="rect">
            <a:avLst/>
          </a:prstGeom>
          <a:ln w="12700">
            <a:miter lim="400000"/>
          </a:ln>
          <a:effectLst>
            <a:outerShdw sx="100000" sy="100000" kx="0" ky="0" algn="b" rotWithShape="0" blurRad="203200" dist="124759" dir="5400000">
              <a:srgbClr val="000000"/>
            </a:outerShdw>
          </a:effectLst>
        </p:spPr>
      </p:pic>
      <p:pic>
        <p:nvPicPr>
          <p:cNvPr id="472" name="Image" descr="Image"/>
          <p:cNvPicPr>
            <a:picLocks noChangeAspect="1"/>
          </p:cNvPicPr>
          <p:nvPr/>
        </p:nvPicPr>
        <p:blipFill>
          <a:blip r:embed="rId8">
            <a:extLst/>
          </a:blip>
          <a:stretch>
            <a:fillRect/>
          </a:stretch>
        </p:blipFill>
        <p:spPr>
          <a:xfrm>
            <a:off x="3540716" y="1794452"/>
            <a:ext cx="2276857" cy="1517905"/>
          </a:xfrm>
          <a:prstGeom prst="rect">
            <a:avLst/>
          </a:prstGeom>
          <a:ln w="12700">
            <a:miter lim="400000"/>
          </a:ln>
          <a:effectLst>
            <a:outerShdw sx="100000" sy="100000" kx="0" ky="0" algn="b" rotWithShape="0" blurRad="203200" dist="124759" dir="5400000">
              <a:srgbClr val="000000"/>
            </a:outerShdw>
          </a:effectLst>
        </p:spPr>
      </p:pic>
      <p:pic>
        <p:nvPicPr>
          <p:cNvPr id="473" name="Image" descr="Image"/>
          <p:cNvPicPr>
            <a:picLocks noChangeAspect="1"/>
          </p:cNvPicPr>
          <p:nvPr/>
        </p:nvPicPr>
        <p:blipFill>
          <a:blip r:embed="rId9">
            <a:extLst/>
          </a:blip>
          <a:stretch>
            <a:fillRect/>
          </a:stretch>
        </p:blipFill>
        <p:spPr>
          <a:xfrm>
            <a:off x="5971332" y="1181804"/>
            <a:ext cx="2612004" cy="2743201"/>
          </a:xfrm>
          <a:prstGeom prst="rect">
            <a:avLst/>
          </a:prstGeom>
          <a:ln w="12700">
            <a:miter lim="400000"/>
          </a:ln>
          <a:effectLst>
            <a:outerShdw sx="100000" sy="100000" kx="0" ky="0" algn="b" rotWithShape="0" blurRad="203200" dist="124759" dir="5400000">
              <a:srgbClr val="000000"/>
            </a:outerShdw>
          </a:effectLst>
        </p:spPr>
      </p:pic>
      <p:pic>
        <p:nvPicPr>
          <p:cNvPr id="474" name="Image" descr="Image"/>
          <p:cNvPicPr>
            <a:picLocks noChangeAspect="1"/>
          </p:cNvPicPr>
          <p:nvPr/>
        </p:nvPicPr>
        <p:blipFill>
          <a:blip r:embed="rId10">
            <a:extLst/>
          </a:blip>
          <a:stretch>
            <a:fillRect/>
          </a:stretch>
        </p:blipFill>
        <p:spPr>
          <a:xfrm>
            <a:off x="3584846" y="3437739"/>
            <a:ext cx="2188597" cy="2743201"/>
          </a:xfrm>
          <a:prstGeom prst="rect">
            <a:avLst/>
          </a:prstGeom>
          <a:ln w="12700">
            <a:miter lim="400000"/>
          </a:ln>
          <a:effectLst>
            <a:outerShdw sx="100000" sy="100000" kx="0" ky="0" algn="b" rotWithShape="0" blurRad="203200" dist="124759" dir="5400000">
              <a:srgbClr val="000000"/>
            </a:outerShdw>
          </a:effectLst>
        </p:spPr>
      </p:pic>
      <p:pic>
        <p:nvPicPr>
          <p:cNvPr id="475" name="Image" descr="Image"/>
          <p:cNvPicPr>
            <a:picLocks noChangeAspect="1"/>
          </p:cNvPicPr>
          <p:nvPr/>
        </p:nvPicPr>
        <p:blipFill>
          <a:blip r:embed="rId11">
            <a:extLst/>
          </a:blip>
          <a:stretch>
            <a:fillRect/>
          </a:stretch>
        </p:blipFill>
        <p:spPr>
          <a:xfrm>
            <a:off x="5715230" y="4050387"/>
            <a:ext cx="4728602" cy="1517905"/>
          </a:xfrm>
          <a:prstGeom prst="rect">
            <a:avLst/>
          </a:prstGeom>
          <a:ln w="12700">
            <a:miter lim="400000"/>
          </a:ln>
          <a:effectLst>
            <a:outerShdw sx="100000" sy="100000" kx="0" ky="0" algn="b" rotWithShape="0" blurRad="203200" dist="124759" dir="5400000">
              <a:srgbClr val="000000"/>
            </a:outerShdw>
          </a:effectLst>
        </p:spPr>
      </p:pic>
      <p:sp>
        <p:nvSpPr>
          <p:cNvPr id="476" name="Hebrews 8:1-13"/>
          <p:cNvSpPr txBox="1"/>
          <p:nvPr/>
        </p:nvSpPr>
        <p:spPr>
          <a:xfrm>
            <a:off x="9329690" y="1245222"/>
            <a:ext cx="351550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solidFill>
                  <a:srgbClr val="FFFFFF"/>
                </a:solidFill>
                <a:effectLst>
                  <a:outerShdw sx="100000" sy="100000" kx="0" ky="0" algn="b" rotWithShape="0" blurRad="63500" dist="63500" dir="997337">
                    <a:srgbClr val="000000"/>
                  </a:outerShdw>
                </a:effectLst>
                <a:latin typeface="Baskerville"/>
                <a:ea typeface="Baskerville"/>
                <a:cs typeface="Baskerville"/>
                <a:sym typeface="Baskerville"/>
              </a:defRPr>
            </a:lvl1pPr>
          </a:lstStyle>
          <a:p>
            <a:pPr/>
            <a:r>
              <a:t>Hebrews 8:1-13</a:t>
            </a:r>
          </a:p>
        </p:txBody>
      </p:sp>
      <p:sp>
        <p:nvSpPr>
          <p:cNvPr id="477" name="Are you a child of God by FAITH? —…"/>
          <p:cNvSpPr txBox="1"/>
          <p:nvPr/>
        </p:nvSpPr>
        <p:spPr>
          <a:xfrm>
            <a:off x="3496641" y="8064144"/>
            <a:ext cx="9165780" cy="1346201"/>
          </a:xfrm>
          <a:prstGeom prst="rect">
            <a:avLst/>
          </a:prstGeom>
          <a:ln w="12700">
            <a:miter lim="400000"/>
          </a:ln>
          <a:effectLst>
            <a:outerShdw sx="100000" sy="100000" kx="0" ky="0" algn="b" rotWithShape="0" blurRad="203200" dist="12475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4000">
                <a:solidFill>
                  <a:srgbClr val="FFFFFF"/>
                </a:solidFill>
                <a:effectLst>
                  <a:outerShdw sx="100000" sy="100000" kx="0" ky="0" algn="b" rotWithShape="0" blurRad="63500" dist="63500" dir="1496634">
                    <a:srgbClr val="000000"/>
                  </a:outerShdw>
                </a:effectLst>
                <a:latin typeface="Century Gothic"/>
                <a:ea typeface="Century Gothic"/>
                <a:cs typeface="Century Gothic"/>
                <a:sym typeface="Century Gothic"/>
              </a:defRPr>
            </a:pPr>
            <a:r>
              <a:t>Are you a child of God by FAITH? — </a:t>
            </a:r>
          </a:p>
          <a:p>
            <a:pPr>
              <a:defRPr b="1" sz="4000">
                <a:solidFill>
                  <a:srgbClr val="FFFFFF"/>
                </a:solidFill>
                <a:effectLst>
                  <a:outerShdw sx="100000" sy="100000" kx="0" ky="0" algn="b" rotWithShape="0" blurRad="63500" dist="63500" dir="1496634">
                    <a:srgbClr val="000000"/>
                  </a:outerShdw>
                </a:effectLst>
                <a:latin typeface="Century Gothic"/>
                <a:ea typeface="Century Gothic"/>
                <a:cs typeface="Century Gothic"/>
                <a:sym typeface="Century Gothic"/>
              </a:defRPr>
            </a:pPr>
            <a:r>
              <a:t>Gal 3:26-29; Acts 22:16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9" name="Image" descr="Image"/>
          <p:cNvPicPr>
            <a:picLocks noChangeAspect="1"/>
          </p:cNvPicPr>
          <p:nvPr>
            <p:ph type="pic" idx="13"/>
          </p:nvPr>
        </p:nvPicPr>
        <p:blipFill>
          <a:blip r:embed="rId2">
            <a:extLst/>
          </a:blip>
          <a:srcRect l="12500" t="0" r="12500" b="0"/>
          <a:stretch>
            <a:fillRect/>
          </a:stretch>
        </p:blipFill>
        <p:spPr>
          <a:prstGeom prst="rect">
            <a:avLst/>
          </a:prstGeom>
        </p:spPr>
      </p:pic>
      <p:sp>
        <p:nvSpPr>
          <p:cNvPr id="480" name="The Subjects, Purpose &amp; Duration of The"/>
          <p:cNvSpPr txBox="1"/>
          <p:nvPr/>
        </p:nvSpPr>
        <p:spPr>
          <a:xfrm>
            <a:off x="996691" y="46629"/>
            <a:ext cx="10733471" cy="2235201"/>
          </a:xfrm>
          <a:prstGeom prst="rect">
            <a:avLst/>
          </a:prstGeom>
          <a:ln w="12700">
            <a:miter lim="400000"/>
          </a:ln>
          <a:effectLst>
            <a:outerShdw sx="100000" sy="100000" kx="0" ky="0" algn="b" rotWithShape="0" blurRad="203200" dist="124759"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b="1" sz="6900">
                <a:solidFill>
                  <a:srgbClr val="FFFFFF"/>
                </a:solidFill>
                <a:effectLst>
                  <a:outerShdw sx="100000" sy="100000" kx="0" ky="0" algn="b" rotWithShape="0" blurRad="38100" dist="63500" dir="3613784">
                    <a:srgbClr val="000000"/>
                  </a:outerShdw>
                </a:effectLst>
                <a:latin typeface="Century Gothic"/>
                <a:ea typeface="Century Gothic"/>
                <a:cs typeface="Century Gothic"/>
                <a:sym typeface="Century Gothic"/>
              </a:defRPr>
            </a:lvl1pPr>
          </a:lstStyle>
          <a:p>
            <a:pPr/>
            <a:r>
              <a:t>The Subjects, Purpose &amp; Duration of The</a:t>
            </a:r>
          </a:p>
        </p:txBody>
      </p:sp>
      <p:sp>
        <p:nvSpPr>
          <p:cNvPr id="481" name="Old Covenant"/>
          <p:cNvSpPr txBox="1"/>
          <p:nvPr/>
        </p:nvSpPr>
        <p:spPr>
          <a:xfrm>
            <a:off x="255482" y="2099118"/>
            <a:ext cx="12493836" cy="1524001"/>
          </a:xfrm>
          <a:prstGeom prst="rect">
            <a:avLst/>
          </a:prstGeom>
          <a:ln w="12700">
            <a:miter lim="400000"/>
          </a:ln>
          <a:effectLst>
            <a:outerShdw sx="100000" sy="100000" kx="0" ky="0" algn="b" rotWithShape="0" blurRad="203200" dist="124759"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800">
                <a:solidFill>
                  <a:schemeClr val="accent3">
                    <a:hueOff val="198700"/>
                    <a:satOff val="21248"/>
                    <a:lumOff val="19305"/>
                  </a:schemeClr>
                </a:solidFill>
                <a:effectLst>
                  <a:outerShdw sx="100000" sy="100000" kx="0" ky="0" algn="b" rotWithShape="0" blurRad="63500" dist="63500" dir="2880000">
                    <a:srgbClr val="000000"/>
                  </a:outerShdw>
                </a:effectLst>
                <a:latin typeface="Thames Nude Roman"/>
                <a:ea typeface="Thames Nude Roman"/>
                <a:cs typeface="Thames Nude Roman"/>
                <a:sym typeface="Thames Nude Roman"/>
              </a:defRPr>
            </a:lvl1pPr>
          </a:lstStyle>
          <a:p>
            <a:pPr/>
            <a:r>
              <a:t>Old Covenant</a:t>
            </a:r>
          </a:p>
        </p:txBody>
      </p:sp>
      <p:sp>
        <p:nvSpPr>
          <p:cNvPr id="482" name="Charts by Don McClain…"/>
          <p:cNvSpPr txBox="1"/>
          <p:nvPr/>
        </p:nvSpPr>
        <p:spPr>
          <a:xfrm>
            <a:off x="82285" y="6538996"/>
            <a:ext cx="12840230" cy="29923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March 18, 2018</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Little Rock AR 72219 / 501-568-1062</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Email – </a:t>
            </a:r>
            <a:r>
              <a:rPr u="sng">
                <a:hlinkClick r:id="rId3" invalidUrl="" action="" tgtFrame="" tooltip="" history="1" highlightClick="0" endSnd="0"/>
              </a:rPr>
              <a:t>donmcclain@sbcglobal.net</a:t>
            </a:r>
            <a:r>
              <a:t>  </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4"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Picture 2" descr="Picture 2"/>
          <p:cNvPicPr>
            <a:picLocks noChangeAspect="1"/>
          </p:cNvPicPr>
          <p:nvPr/>
        </p:nvPicPr>
        <p:blipFill>
          <a:blip r:embed="rId2">
            <a:extLst/>
          </a:blip>
          <a:stretch>
            <a:fillRect/>
          </a:stretch>
        </p:blipFill>
        <p:spPr>
          <a:xfrm>
            <a:off x="1" y="2059093"/>
            <a:ext cx="5901287" cy="7694508"/>
          </a:xfrm>
          <a:prstGeom prst="rect">
            <a:avLst/>
          </a:prstGeom>
          <a:ln w="12700">
            <a:miter lim="400000"/>
          </a:ln>
        </p:spPr>
      </p:pic>
      <p:pic>
        <p:nvPicPr>
          <p:cNvPr id="208"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09"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210" name="Theologians divide the Law into two parts: moral and ceremonial.…"/>
          <p:cNvSpPr txBox="1"/>
          <p:nvPr/>
        </p:nvSpPr>
        <p:spPr>
          <a:xfrm>
            <a:off x="6337271" y="2749160"/>
            <a:ext cx="6389372" cy="655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Theologians divide the Law into two parts: </a:t>
            </a:r>
            <a:r>
              <a:rPr b="1"/>
              <a:t>moral</a:t>
            </a:r>
            <a:r>
              <a:t> and </a:t>
            </a:r>
            <a:r>
              <a:rPr b="1"/>
              <a:t>ceremonial</a:t>
            </a:r>
            <a:r>
              <a:t>. </a:t>
            </a:r>
          </a:p>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Most denominations teach that the moral law (</a:t>
            </a:r>
            <a:r>
              <a:rPr sz="2700"/>
              <a:t>10 commandments</a:t>
            </a:r>
            <a:r>
              <a:t>) is still binding but the ceremonial law is not. (Some teach that all of the Law is still binding)</a:t>
            </a:r>
          </a:p>
          <a:p>
            <a:pPr marL="457200" indent="-457200" algn="l">
              <a:spcBef>
                <a:spcPts val="1400"/>
              </a:spcBef>
              <a:buClr>
                <a:srgbClr val="A29A85"/>
              </a:buClr>
              <a:buSzPct val="55000"/>
              <a:buBlip>
                <a:blip r:embed="rId4"/>
              </a:buBlip>
              <a:defRPr sz="3300">
                <a:solidFill>
                  <a:srgbClr val="000000"/>
                </a:solidFill>
                <a:latin typeface="Century Gothic"/>
                <a:ea typeface="Century Gothic"/>
                <a:cs typeface="Century Gothic"/>
                <a:sym typeface="Century Gothic"/>
              </a:defRPr>
            </a:pPr>
            <a:r>
              <a:t>The Bible itself makes no such distinction. (The Law is the Law)</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animEffect filter="fade" transition="in">
                                      <p:cBhvr>
                                        <p:cTn id="7" dur="1500"/>
                                        <p:tgtEl>
                                          <p:spTgt spid="21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10">
                                            <p:txEl>
                                              <p:pRg st="0" end="0"/>
                                            </p:txEl>
                                          </p:spTgt>
                                        </p:tgtEl>
                                        <p:attrNameLst>
                                          <p:attrName>style.visibility</p:attrName>
                                        </p:attrNameLst>
                                      </p:cBhvr>
                                      <p:to>
                                        <p:strVal val="visible"/>
                                      </p:to>
                                    </p:set>
                                    <p:animEffect filter="fade" transition="in">
                                      <p:cBhvr>
                                        <p:cTn id="10" dur="1500"/>
                                        <p:tgtEl>
                                          <p:spTgt spid="2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10">
                                            <p:txEl>
                                              <p:pRg st="1" end="1"/>
                                            </p:txEl>
                                          </p:spTgt>
                                        </p:tgtEl>
                                        <p:attrNameLst>
                                          <p:attrName>style.visibility</p:attrName>
                                        </p:attrNameLst>
                                      </p:cBhvr>
                                      <p:to>
                                        <p:strVal val="visible"/>
                                      </p:to>
                                    </p:set>
                                    <p:animEffect filter="fade" transition="in">
                                      <p:cBhvr>
                                        <p:cTn id="15" dur="1500"/>
                                        <p:tgtEl>
                                          <p:spTgt spid="2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10">
                                            <p:txEl>
                                              <p:pRg st="2" end="2"/>
                                            </p:txEl>
                                          </p:spTgt>
                                        </p:tgtEl>
                                        <p:attrNameLst>
                                          <p:attrName>style.visibility</p:attrName>
                                        </p:attrNameLst>
                                      </p:cBhvr>
                                      <p:to>
                                        <p:strVal val="visible"/>
                                      </p:to>
                                    </p:set>
                                    <p:animEffect filter="fade" transition="in">
                                      <p:cBhvr>
                                        <p:cTn id="20" dur="1500"/>
                                        <p:tgtEl>
                                          <p:spTgt spid="21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2" name="Picture 2" descr="Picture 2"/>
          <p:cNvPicPr>
            <a:picLocks noChangeAspect="1"/>
          </p:cNvPicPr>
          <p:nvPr/>
        </p:nvPicPr>
        <p:blipFill>
          <a:blip r:embed="rId2">
            <a:extLst/>
          </a:blip>
          <a:stretch>
            <a:fillRect/>
          </a:stretch>
        </p:blipFill>
        <p:spPr>
          <a:xfrm>
            <a:off x="1" y="2059093"/>
            <a:ext cx="5901287" cy="7694508"/>
          </a:xfrm>
          <a:prstGeom prst="rect">
            <a:avLst/>
          </a:prstGeom>
          <a:ln w="12700">
            <a:miter lim="400000"/>
          </a:ln>
        </p:spPr>
      </p:pic>
      <p:pic>
        <p:nvPicPr>
          <p:cNvPr id="213"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14"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sp>
        <p:nvSpPr>
          <p:cNvPr id="215" name="Rectangle 2"/>
          <p:cNvSpPr txBox="1"/>
          <p:nvPr/>
        </p:nvSpPr>
        <p:spPr>
          <a:xfrm>
            <a:off x="5829770" y="3187022"/>
            <a:ext cx="6609880" cy="5438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sz="62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The Law was a covenant between God and Israel </a:t>
            </a:r>
          </a:p>
          <a:p>
            <a:pPr defTabSz="1300480">
              <a:defRPr sz="4700">
                <a:solidFill>
                  <a:srgbClr val="000000"/>
                </a:solidFill>
                <a:effectLst>
                  <a:outerShdw sx="100000" sy="100000" kx="0" ky="0" algn="b" rotWithShape="0" blurRad="63500" dist="63500" dir="7680000">
                    <a:srgbClr val="000000">
                      <a:alpha val="32000"/>
                    </a:srgbClr>
                  </a:outerShdw>
                </a:effectLst>
                <a:latin typeface="Century Gothic"/>
                <a:ea typeface="Century Gothic"/>
                <a:cs typeface="Century Gothic"/>
                <a:sym typeface="Century Gothic"/>
              </a:defRPr>
            </a:pPr>
            <a:r>
              <a:t>(Exodus 19:5-6; 24:3-8; Deuteronomy 5:1-3).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7" name="Picture 2" descr="Picture 2"/>
          <p:cNvPicPr>
            <a:picLocks noChangeAspect="1"/>
          </p:cNvPicPr>
          <p:nvPr/>
        </p:nvPicPr>
        <p:blipFill>
          <a:blip r:embed="rId2">
            <a:alphaModFix amt="31058"/>
            <a:extLst/>
          </a:blip>
          <a:stretch>
            <a:fillRect/>
          </a:stretch>
        </p:blipFill>
        <p:spPr>
          <a:xfrm rot="16200000">
            <a:off x="2783224" y="-576350"/>
            <a:ext cx="7477764" cy="12965394"/>
          </a:xfrm>
          <a:prstGeom prst="rect">
            <a:avLst/>
          </a:prstGeom>
          <a:ln w="12700">
            <a:miter lim="400000"/>
          </a:ln>
          <a:effectLst>
            <a:outerShdw sx="100000" sy="100000" kx="0" ky="0" algn="b" rotWithShape="0" blurRad="228600" dist="241300" dir="2700000">
              <a:srgbClr val="000000">
                <a:alpha val="40000"/>
              </a:srgbClr>
            </a:outerShdw>
          </a:effectLst>
        </p:spPr>
      </p:pic>
      <p:pic>
        <p:nvPicPr>
          <p:cNvPr id="218"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19"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220" name="Ink 5" descr="Ink 5"/>
          <p:cNvPicPr>
            <a:picLocks noChangeAspect="1"/>
          </p:cNvPicPr>
          <p:nvPr/>
        </p:nvPicPr>
        <p:blipFill>
          <a:blip r:embed="rId4">
            <a:extLst/>
          </a:blip>
          <a:stretch>
            <a:fillRect/>
          </a:stretch>
        </p:blipFill>
        <p:spPr>
          <a:xfrm>
            <a:off x="5987839" y="3945471"/>
            <a:ext cx="704001" cy="217601"/>
          </a:xfrm>
          <a:prstGeom prst="rect">
            <a:avLst/>
          </a:prstGeom>
          <a:ln w="12700">
            <a:miter lim="400000"/>
          </a:ln>
        </p:spPr>
      </p:pic>
      <p:pic>
        <p:nvPicPr>
          <p:cNvPr id="221" name="Ink 6" descr="Ink 6"/>
          <p:cNvPicPr>
            <a:picLocks noChangeAspect="1"/>
          </p:cNvPicPr>
          <p:nvPr/>
        </p:nvPicPr>
        <p:blipFill>
          <a:blip r:embed="rId5">
            <a:extLst/>
          </a:blip>
          <a:stretch>
            <a:fillRect/>
          </a:stretch>
        </p:blipFill>
        <p:spPr>
          <a:xfrm>
            <a:off x="9243135" y="4542463"/>
            <a:ext cx="764929" cy="229889"/>
          </a:xfrm>
          <a:prstGeom prst="rect">
            <a:avLst/>
          </a:prstGeom>
          <a:ln w="12700">
            <a:miter lim="400000"/>
          </a:ln>
        </p:spPr>
      </p:pic>
      <p:pic>
        <p:nvPicPr>
          <p:cNvPr id="222" name="Ink 7" descr="Ink 7"/>
          <p:cNvPicPr>
            <a:picLocks noChangeAspect="1"/>
          </p:cNvPicPr>
          <p:nvPr/>
        </p:nvPicPr>
        <p:blipFill>
          <a:blip r:embed="rId6">
            <a:extLst/>
          </a:blip>
          <a:stretch>
            <a:fillRect/>
          </a:stretch>
        </p:blipFill>
        <p:spPr>
          <a:xfrm>
            <a:off x="7718912" y="5005823"/>
            <a:ext cx="3337729" cy="351745"/>
          </a:xfrm>
          <a:prstGeom prst="rect">
            <a:avLst/>
          </a:prstGeom>
          <a:ln w="12700">
            <a:miter lim="400000"/>
          </a:ln>
        </p:spPr>
      </p:pic>
      <p:pic>
        <p:nvPicPr>
          <p:cNvPr id="223" name="Ink 8" descr="Ink 8"/>
          <p:cNvPicPr>
            <a:picLocks noChangeAspect="1"/>
          </p:cNvPicPr>
          <p:nvPr/>
        </p:nvPicPr>
        <p:blipFill>
          <a:blip r:embed="rId7">
            <a:extLst/>
          </a:blip>
          <a:stretch>
            <a:fillRect/>
          </a:stretch>
        </p:blipFill>
        <p:spPr>
          <a:xfrm>
            <a:off x="8584703" y="5578752"/>
            <a:ext cx="2350081" cy="279041"/>
          </a:xfrm>
          <a:prstGeom prst="rect">
            <a:avLst/>
          </a:prstGeom>
          <a:ln w="12700">
            <a:miter lim="400000"/>
          </a:ln>
        </p:spPr>
      </p:pic>
      <p:pic>
        <p:nvPicPr>
          <p:cNvPr id="224" name="Ink 9" descr="Ink 9"/>
          <p:cNvPicPr>
            <a:picLocks noChangeAspect="1"/>
          </p:cNvPicPr>
          <p:nvPr/>
        </p:nvPicPr>
        <p:blipFill>
          <a:blip r:embed="rId8">
            <a:extLst/>
          </a:blip>
          <a:stretch>
            <a:fillRect/>
          </a:stretch>
        </p:blipFill>
        <p:spPr>
          <a:xfrm>
            <a:off x="2696192" y="6115327"/>
            <a:ext cx="7836161" cy="376321"/>
          </a:xfrm>
          <a:prstGeom prst="rect">
            <a:avLst/>
          </a:prstGeom>
          <a:ln w="12700">
            <a:miter lim="400000"/>
          </a:ln>
        </p:spPr>
      </p:pic>
      <p:pic>
        <p:nvPicPr>
          <p:cNvPr id="225" name="Ink 10" descr="Ink 10"/>
          <p:cNvPicPr>
            <a:picLocks noChangeAspect="1"/>
          </p:cNvPicPr>
          <p:nvPr/>
        </p:nvPicPr>
        <p:blipFill>
          <a:blip r:embed="rId9">
            <a:extLst/>
          </a:blip>
          <a:stretch>
            <a:fillRect/>
          </a:stretch>
        </p:blipFill>
        <p:spPr>
          <a:xfrm>
            <a:off x="2549760" y="6712832"/>
            <a:ext cx="1301505" cy="290817"/>
          </a:xfrm>
          <a:prstGeom prst="rect">
            <a:avLst/>
          </a:prstGeom>
          <a:ln w="12700">
            <a:miter lim="400000"/>
          </a:ln>
        </p:spPr>
      </p:pic>
      <p:pic>
        <p:nvPicPr>
          <p:cNvPr id="226" name="Ink 11" descr="Ink 11"/>
          <p:cNvPicPr>
            <a:picLocks noChangeAspect="1"/>
          </p:cNvPicPr>
          <p:nvPr/>
        </p:nvPicPr>
        <p:blipFill>
          <a:blip r:embed="rId10">
            <a:extLst/>
          </a:blip>
          <a:stretch>
            <a:fillRect/>
          </a:stretch>
        </p:blipFill>
        <p:spPr>
          <a:xfrm>
            <a:off x="5707264" y="7285759"/>
            <a:ext cx="4398593" cy="290817"/>
          </a:xfrm>
          <a:prstGeom prst="rect">
            <a:avLst/>
          </a:prstGeom>
          <a:ln w="12700">
            <a:miter lim="400000"/>
          </a:ln>
        </p:spPr>
      </p:pic>
      <p:sp>
        <p:nvSpPr>
          <p:cNvPr id="227" name="Rectangle 4"/>
          <p:cNvSpPr txBox="1"/>
          <p:nvPr/>
        </p:nvSpPr>
        <p:spPr>
          <a:xfrm>
            <a:off x="1842346" y="3116748"/>
            <a:ext cx="9428481" cy="4587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Exodus 19:5-8 (NKJV) </a:t>
            </a:r>
          </a:p>
          <a:p>
            <a:pPr defTabSz="1300480">
              <a:defRPr baseline="30594"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5 </a:t>
            </a:r>
            <a:r>
              <a:rPr baseline="0"/>
              <a:t>Now therefore, if you will indeed obey My voice and keep My covenant, then you shall be a special treasure to Me above all people; for all the earth </a:t>
            </a:r>
            <a:r>
              <a:rPr baseline="0" i="1"/>
              <a:t>is</a:t>
            </a:r>
            <a:r>
              <a:rPr baseline="0"/>
              <a:t> Mine.  </a:t>
            </a:r>
            <a:r>
              <a:t>6 </a:t>
            </a:r>
            <a:r>
              <a:rPr baseline="0"/>
              <a:t>And you shall be to Me a kingdom of priests and a holy nation.' These </a:t>
            </a:r>
            <a:r>
              <a:rPr baseline="0" i="1"/>
              <a:t>are</a:t>
            </a:r>
            <a:r>
              <a:rPr baseline="0"/>
              <a:t> the words which you shall speak to the children of Israel."</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Picture 2" descr="Picture 2"/>
          <p:cNvPicPr>
            <a:picLocks noChangeAspect="1"/>
          </p:cNvPicPr>
          <p:nvPr/>
        </p:nvPicPr>
        <p:blipFill>
          <a:blip r:embed="rId2">
            <a:alphaModFix amt="31058"/>
            <a:extLst/>
          </a:blip>
          <a:stretch>
            <a:fillRect/>
          </a:stretch>
        </p:blipFill>
        <p:spPr>
          <a:xfrm rot="16200000">
            <a:off x="2783224" y="-576350"/>
            <a:ext cx="7477764" cy="12965394"/>
          </a:xfrm>
          <a:prstGeom prst="rect">
            <a:avLst/>
          </a:prstGeom>
          <a:ln w="12700">
            <a:miter lim="400000"/>
          </a:ln>
          <a:effectLst>
            <a:outerShdw sx="100000" sy="100000" kx="0" ky="0" algn="b" rotWithShape="0" blurRad="228600" dist="241300" dir="2700000">
              <a:srgbClr val="000000">
                <a:alpha val="40000"/>
              </a:srgbClr>
            </a:outerShdw>
          </a:effectLst>
        </p:spPr>
      </p:pic>
      <p:pic>
        <p:nvPicPr>
          <p:cNvPr id="230"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31"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232" name="Ink 3" descr="Ink 3"/>
          <p:cNvPicPr>
            <a:picLocks noChangeAspect="1"/>
          </p:cNvPicPr>
          <p:nvPr/>
        </p:nvPicPr>
        <p:blipFill>
          <a:blip r:embed="rId4">
            <a:extLst/>
          </a:blip>
          <a:stretch>
            <a:fillRect/>
          </a:stretch>
        </p:blipFill>
        <p:spPr>
          <a:xfrm>
            <a:off x="2306047" y="4530688"/>
            <a:ext cx="2142721" cy="229889"/>
          </a:xfrm>
          <a:prstGeom prst="rect">
            <a:avLst/>
          </a:prstGeom>
          <a:ln w="12700">
            <a:miter lim="400000"/>
          </a:ln>
        </p:spPr>
      </p:pic>
      <p:sp>
        <p:nvSpPr>
          <p:cNvPr id="233" name="Rectangle 4"/>
          <p:cNvSpPr txBox="1"/>
          <p:nvPr/>
        </p:nvSpPr>
        <p:spPr>
          <a:xfrm>
            <a:off x="1842346" y="3116748"/>
            <a:ext cx="9428481" cy="4498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a:solidFill>
                  <a:srgbClr val="000000"/>
                </a:solidFill>
                <a:effectLst>
                  <a:outerShdw sx="100000" sy="100000" kx="0" ky="0" algn="b" rotWithShape="0" blurRad="63500" dist="63500" dir="18900000">
                    <a:srgbClr val="000000">
                      <a:alpha val="32000"/>
                    </a:srgbClr>
                  </a:outerShdw>
                </a:effectLst>
                <a:latin typeface="Book Antiqua"/>
                <a:ea typeface="Book Antiqua"/>
                <a:cs typeface="Book Antiqua"/>
                <a:sym typeface="Book Antiqua"/>
              </a:defRPr>
            </a:pPr>
            <a:r>
              <a:t>Exodus 19:5-8 (NKJV) </a:t>
            </a:r>
          </a:p>
          <a:p>
            <a:pPr defTabSz="1300480">
              <a:defRPr baseline="30555">
                <a:solidFill>
                  <a:srgbClr val="000000"/>
                </a:solidFill>
                <a:effectLst>
                  <a:outerShdw sx="100000" sy="100000" kx="0" ky="0" algn="b" rotWithShape="0" blurRad="63500" dist="63500" dir="18900000">
                    <a:srgbClr val="000000">
                      <a:alpha val="32000"/>
                    </a:srgbClr>
                  </a:outerShdw>
                </a:effectLst>
                <a:latin typeface="Book Antiqua"/>
                <a:ea typeface="Book Antiqua"/>
                <a:cs typeface="Book Antiqua"/>
                <a:sym typeface="Book Antiqua"/>
              </a:defRPr>
            </a:pPr>
            <a:r>
              <a:t>7 </a:t>
            </a:r>
            <a:r>
              <a:rPr baseline="0"/>
              <a:t>So Moses came and called for the elders of the people, and laid before them all these words which the LORD commanded him.  </a:t>
            </a:r>
            <a:r>
              <a:t>8 </a:t>
            </a:r>
            <a:r>
              <a:rPr baseline="0"/>
              <a:t>Then all the people answered together and said, "All that the LORD has spoken we will do." So Moses brought back the words of the people to the LORD.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Picture 2" descr="Picture 2"/>
          <p:cNvPicPr>
            <a:picLocks noChangeAspect="1"/>
          </p:cNvPicPr>
          <p:nvPr/>
        </p:nvPicPr>
        <p:blipFill>
          <a:blip r:embed="rId2">
            <a:alphaModFix amt="31058"/>
            <a:extLst/>
          </a:blip>
          <a:stretch>
            <a:fillRect/>
          </a:stretch>
        </p:blipFill>
        <p:spPr>
          <a:xfrm rot="16200000">
            <a:off x="2783224" y="-576350"/>
            <a:ext cx="7477764" cy="12965394"/>
          </a:xfrm>
          <a:prstGeom prst="rect">
            <a:avLst/>
          </a:prstGeom>
          <a:ln w="12700">
            <a:miter lim="400000"/>
          </a:ln>
          <a:effectLst>
            <a:outerShdw sx="100000" sy="100000" kx="0" ky="0" algn="b" rotWithShape="0" blurRad="228600" dist="241300" dir="2700000">
              <a:srgbClr val="000000">
                <a:alpha val="40000"/>
              </a:srgbClr>
            </a:outerShdw>
          </a:effectLst>
        </p:spPr>
      </p:pic>
      <p:pic>
        <p:nvPicPr>
          <p:cNvPr id="236" name="The First Covenant Between God &amp; Israel" descr="The First Covenant Between God &amp; Israel"/>
          <p:cNvPicPr>
            <a:picLocks noChangeAspect="0"/>
          </p:cNvPicPr>
          <p:nvPr/>
        </p:nvPicPr>
        <p:blipFill>
          <a:blip r:embed="rId3">
            <a:extLst/>
          </a:blip>
          <a:stretch>
            <a:fillRect/>
          </a:stretch>
        </p:blipFill>
        <p:spPr>
          <a:xfrm>
            <a:off x="424997" y="1409948"/>
            <a:ext cx="12154806" cy="863601"/>
          </a:xfrm>
          <a:prstGeom prst="rect">
            <a:avLst/>
          </a:prstGeom>
          <a:effectLst>
            <a:outerShdw sx="100000" sy="100000" kx="0" ky="0" algn="b" rotWithShape="0" blurRad="203200" dist="124759" dir="5400000">
              <a:srgbClr val="000000"/>
            </a:outerShdw>
          </a:effectLst>
        </p:spPr>
      </p:pic>
      <p:sp>
        <p:nvSpPr>
          <p:cNvPr id="237" name="The Subjects, Purpose &amp; Duration of The Old Covenant"/>
          <p:cNvSpPr txBox="1"/>
          <p:nvPr/>
        </p:nvSpPr>
        <p:spPr>
          <a:xfrm>
            <a:off x="133599" y="248536"/>
            <a:ext cx="12737602"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3800">
                <a:latin typeface="Century Gothic"/>
                <a:ea typeface="Century Gothic"/>
                <a:cs typeface="Century Gothic"/>
                <a:sym typeface="Century Gothic"/>
              </a:defRPr>
            </a:lvl1pPr>
          </a:lstStyle>
          <a:p>
            <a:pPr/>
            <a:r>
              <a:t>The Subjects, Purpose &amp; Duration of The Old Covenant</a:t>
            </a:r>
          </a:p>
        </p:txBody>
      </p:sp>
      <p:pic>
        <p:nvPicPr>
          <p:cNvPr id="238" name="Ink 5" descr="Ink 5"/>
          <p:cNvPicPr>
            <a:picLocks noChangeAspect="1"/>
          </p:cNvPicPr>
          <p:nvPr/>
        </p:nvPicPr>
        <p:blipFill>
          <a:blip r:embed="rId4">
            <a:extLst/>
          </a:blip>
          <a:stretch>
            <a:fillRect/>
          </a:stretch>
        </p:blipFill>
        <p:spPr>
          <a:xfrm>
            <a:off x="4475903" y="7785472"/>
            <a:ext cx="4130306" cy="339969"/>
          </a:xfrm>
          <a:prstGeom prst="rect">
            <a:avLst/>
          </a:prstGeom>
          <a:ln w="12700">
            <a:miter lim="400000"/>
          </a:ln>
        </p:spPr>
      </p:pic>
      <p:sp>
        <p:nvSpPr>
          <p:cNvPr id="239" name="Rectangle 3"/>
          <p:cNvSpPr txBox="1"/>
          <p:nvPr/>
        </p:nvSpPr>
        <p:spPr>
          <a:xfrm>
            <a:off x="1950719" y="2926079"/>
            <a:ext cx="9211735" cy="5337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defRPr b="1"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Exodus 24:3-8 (NKJV) </a:t>
            </a:r>
          </a:p>
          <a:p>
            <a:pPr defTabSz="1300480">
              <a:defRPr baseline="30588"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3 </a:t>
            </a:r>
            <a:r>
              <a:rPr baseline="0"/>
              <a:t>So Moses came and told the people all the words of the LORD and all the judgments. And all the people answered with one voice and said, "All the words which the LORD has said we will do."  </a:t>
            </a:r>
            <a:r>
              <a:t>4 </a:t>
            </a:r>
            <a:r>
              <a:rPr baseline="0"/>
              <a:t>And Moses wrote all the words of the LORD. And he rose early in the morning, and built an altar at the foot of the mountain, and twelve pillars according to the twelve tribes of Israel.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