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8" name="Shape 218"/>
          <p:cNvSpPr/>
          <p:nvPr>
            <p:ph type="sldImg"/>
          </p:nvPr>
        </p:nvSpPr>
        <p:spPr>
          <a:xfrm>
            <a:off x="1143000" y="685800"/>
            <a:ext cx="4572000" cy="3429000"/>
          </a:xfrm>
          <a:prstGeom prst="rect">
            <a:avLst/>
          </a:prstGeom>
        </p:spPr>
        <p:txBody>
          <a:bodyPr/>
          <a:lstStyle/>
          <a:p>
            <a:pPr/>
          </a:p>
        </p:txBody>
      </p:sp>
      <p:sp>
        <p:nvSpPr>
          <p:cNvPr id="219" name="Shape 2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Image" descr="Image"/>
          <p:cNvPicPr>
            <a:picLocks noChangeAspect="1"/>
          </p:cNvPicPr>
          <p:nvPr/>
        </p:nvPicPr>
        <p:blipFill>
          <a:blip r:embed="rId3">
            <a:extLst/>
          </a:blip>
          <a:srcRect l="0" t="72621" r="0" b="8055"/>
          <a:stretch>
            <a:fillRect/>
          </a:stretch>
        </p:blipFill>
        <p:spPr>
          <a:xfrm>
            <a:off x="63103" y="7929146"/>
            <a:ext cx="12878762" cy="1865729"/>
          </a:xfrm>
          <a:prstGeom prst="rect">
            <a:avLst/>
          </a:prstGeom>
          <a:ln w="12700">
            <a:miter lim="400000"/>
          </a:ln>
          <a:effectLst>
            <a:outerShdw sx="100000" sy="100000" kx="0" ky="0" algn="b" rotWithShape="0" blurRad="114300" dist="63500" dir="5400000">
              <a:srgbClr val="000000"/>
            </a:outerShdw>
          </a:effectLst>
        </p:spPr>
      </p:pic>
      <p:pic>
        <p:nvPicPr>
          <p:cNvPr id="118" name="Image" descr="Image"/>
          <p:cNvPicPr>
            <a:picLocks noChangeAspect="1"/>
          </p:cNvPicPr>
          <p:nvPr/>
        </p:nvPicPr>
        <p:blipFill>
          <a:blip r:embed="rId3">
            <a:extLst/>
          </a:blip>
          <a:srcRect l="12110" t="72621" r="13056" b="8055"/>
          <a:stretch>
            <a:fillRect/>
          </a:stretch>
        </p:blipFill>
        <p:spPr>
          <a:xfrm flipH="1" rot="10800000">
            <a:off x="69056" y="60163"/>
            <a:ext cx="12866731" cy="2490863"/>
          </a:xfrm>
          <a:prstGeom prst="rect">
            <a:avLst/>
          </a:prstGeom>
          <a:ln w="12700">
            <a:miter lim="400000"/>
          </a:ln>
          <a:effectLst>
            <a:outerShdw sx="100000" sy="100000" kx="0" ky="0" algn="b" rotWithShape="0" blurRad="114300" dist="63500" dir="5400000">
              <a:srgbClr val="000000"/>
            </a:outerShdw>
          </a:effectLst>
        </p:spPr>
      </p:pic>
      <p:sp>
        <p:nvSpPr>
          <p:cNvPr id="119" name="Slide Number"/>
          <p:cNvSpPr txBox="1"/>
          <p:nvPr>
            <p:ph type="sldNum" sz="quarter" idx="2"/>
          </p:nvPr>
        </p:nvSpPr>
        <p:spPr>
          <a:xfrm>
            <a:off x="6311900" y="9080500"/>
            <a:ext cx="384506" cy="368300"/>
          </a:xfrm>
          <a:prstGeom prst="rect">
            <a:avLst/>
          </a:prstGeom>
        </p:spPr>
        <p:txBody>
          <a:bodyPr anchor="t"/>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324599" y="9271000"/>
            <a:ext cx="342901" cy="3556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35" name="Title Text"/>
          <p:cNvSpPr txBox="1"/>
          <p:nvPr>
            <p:ph type="title"/>
          </p:nvPr>
        </p:nvSpPr>
        <p:spPr>
          <a:xfrm>
            <a:off x="1270000" y="254000"/>
            <a:ext cx="10464800" cy="2438400"/>
          </a:xfrm>
          <a:prstGeom prst="rect">
            <a:avLst/>
          </a:prstGeom>
        </p:spPr>
        <p:txBody>
          <a:bodyPr>
            <a:noAutofit/>
          </a:bodyPr>
          <a:lstStyle>
            <a:lvl1pPr>
              <a:defRPr cap="none" sz="8400">
                <a:solidFill>
                  <a:srgbClr val="FFFFFF"/>
                </a:solidFill>
                <a:latin typeface="Gill Sans"/>
                <a:ea typeface="Gill Sans"/>
                <a:cs typeface="Gill Sans"/>
                <a:sym typeface="Gill Sans"/>
              </a:defRPr>
            </a:lvl1pPr>
          </a:lstStyle>
          <a:p>
            <a:pPr/>
            <a:r>
              <a:t>Title Text</a:t>
            </a:r>
          </a:p>
        </p:txBody>
      </p:sp>
      <p:sp>
        <p:nvSpPr>
          <p:cNvPr id="136" name="Body Level One…"/>
          <p:cNvSpPr txBox="1"/>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solidFill>
                  <a:srgbClr val="FFFFFF"/>
                </a:solidFill>
                <a:latin typeface="Gill Sans"/>
                <a:ea typeface="Gill Sans"/>
                <a:cs typeface="Gill Sans"/>
                <a:sym typeface="Gill Sans"/>
              </a:defRPr>
            </a:lvl1pPr>
            <a:lvl2pPr marL="1333500" indent="-571500">
              <a:spcBef>
                <a:spcPts val="2400"/>
              </a:spcBef>
              <a:buSzPct val="171000"/>
              <a:defRPr sz="4200">
                <a:solidFill>
                  <a:srgbClr val="FFFFFF"/>
                </a:solidFill>
                <a:latin typeface="Gill Sans"/>
                <a:ea typeface="Gill Sans"/>
                <a:cs typeface="Gill Sans"/>
                <a:sym typeface="Gill Sans"/>
              </a:defRPr>
            </a:lvl2pPr>
            <a:lvl3pPr marL="1778000" indent="-571500">
              <a:spcBef>
                <a:spcPts val="2400"/>
              </a:spcBef>
              <a:buSzPct val="171000"/>
              <a:defRPr sz="4200">
                <a:solidFill>
                  <a:srgbClr val="FFFFFF"/>
                </a:solidFill>
                <a:latin typeface="Gill Sans"/>
                <a:ea typeface="Gill Sans"/>
                <a:cs typeface="Gill Sans"/>
                <a:sym typeface="Gill Sans"/>
              </a:defRPr>
            </a:lvl3pPr>
            <a:lvl4pPr marL="2222500" indent="-571500">
              <a:spcBef>
                <a:spcPts val="2400"/>
              </a:spcBef>
              <a:buSzPct val="171000"/>
              <a:defRPr sz="4200">
                <a:solidFill>
                  <a:srgbClr val="FFFFFF"/>
                </a:solidFill>
                <a:latin typeface="Gill Sans"/>
                <a:ea typeface="Gill Sans"/>
                <a:cs typeface="Gill Sans"/>
                <a:sym typeface="Gill Sans"/>
              </a:defRPr>
            </a:lvl4pPr>
            <a:lvl5pPr marL="2667000" indent="-571500">
              <a:spcBef>
                <a:spcPts val="24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6324600" y="9258300"/>
            <a:ext cx="342900" cy="368300"/>
          </a:xfrm>
          <a:prstGeom prst="rect">
            <a:avLst/>
          </a:prstGeom>
        </p:spPr>
        <p:txBody>
          <a:bodyPr anchor="t"/>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3">
            <a:extLst/>
          </a:blip>
          <a:stretch>
            <a:fillRect/>
          </a:stretch>
        </p:blipFill>
        <p:spPr>
          <a:xfrm>
            <a:off x="0" y="-21167"/>
            <a:ext cx="13013048" cy="9795934"/>
          </a:xfrm>
          <a:prstGeom prst="rect">
            <a:avLst/>
          </a:prstGeom>
          <a:ln w="12700">
            <a:miter lim="400000"/>
          </a:ln>
        </p:spPr>
      </p:pic>
      <p:sp>
        <p:nvSpPr>
          <p:cNvPr id="145" name="Title Text"/>
          <p:cNvSpPr txBox="1"/>
          <p:nvPr>
            <p:ph type="title"/>
          </p:nvPr>
        </p:nvSpPr>
        <p:spPr>
          <a:xfrm>
            <a:off x="850900" y="1524000"/>
            <a:ext cx="11290300" cy="3073400"/>
          </a:xfrm>
          <a:prstGeom prst="rect">
            <a:avLst/>
          </a:prstGeom>
        </p:spPr>
        <p:txBody>
          <a:bodyPr anchor="b">
            <a:noAutofit/>
          </a:bodyPr>
          <a:lstStyle>
            <a:lvl1pPr algn="r">
              <a:defRPr cap="none" sz="6400">
                <a:solidFill>
                  <a:srgbClr val="000000"/>
                </a:solidFill>
                <a:latin typeface="Times"/>
                <a:ea typeface="Times"/>
                <a:cs typeface="Times"/>
                <a:sym typeface="Times"/>
              </a:defRPr>
            </a:lvl1pPr>
          </a:lstStyle>
          <a:p>
            <a:pPr/>
            <a:r>
              <a:t>Title Text</a:t>
            </a:r>
          </a:p>
        </p:txBody>
      </p:sp>
      <p:sp>
        <p:nvSpPr>
          <p:cNvPr id="146" name="Slide Number"/>
          <p:cNvSpPr txBox="1"/>
          <p:nvPr>
            <p:ph type="sldNum" sz="quarter" idx="2"/>
          </p:nvPr>
        </p:nvSpPr>
        <p:spPr>
          <a:xfrm>
            <a:off x="6286500" y="9258300"/>
            <a:ext cx="419100" cy="469900"/>
          </a:xfrm>
          <a:prstGeom prst="rect">
            <a:avLst/>
          </a:prstGeom>
        </p:spPr>
        <p:txBody>
          <a:bodyPr anchor="t"/>
          <a:lstStyle>
            <a:lvl1pPr>
              <a:defRPr sz="2400">
                <a:solidFill>
                  <a:srgbClr val="000000"/>
                </a:solid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5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7"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78"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7"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88"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2"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1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1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 descr="Image"/>
          <p:cNvPicPr>
            <a:picLocks noChangeAspect="1"/>
          </p:cNvPicPr>
          <p:nvPr>
            <p:ph type="pic" idx="13"/>
          </p:nvPr>
        </p:nvPicPr>
        <p:blipFill>
          <a:blip r:embed="rId2">
            <a:extLst/>
          </a:blip>
          <a:srcRect l="10676" t="0" r="26360" b="0"/>
          <a:stretch>
            <a:fillRect/>
          </a:stretch>
        </p:blipFill>
        <p:spPr>
          <a:xfrm>
            <a:off x="0" y="0"/>
            <a:ext cx="13004800" cy="9753600"/>
          </a:xfrm>
          <a:prstGeom prst="rect">
            <a:avLst/>
          </a:prstGeom>
        </p:spPr>
      </p:pic>
      <p:sp>
        <p:nvSpPr>
          <p:cNvPr id="222" name="BECOME A"/>
          <p:cNvSpPr txBox="1"/>
          <p:nvPr/>
        </p:nvSpPr>
        <p:spPr>
          <a:xfrm>
            <a:off x="533125" y="1047580"/>
            <a:ext cx="5943601" cy="12065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300">
                <a:solidFill>
                  <a:schemeClr val="accent6">
                    <a:satOff val="1848"/>
                    <a:lumOff val="-15262"/>
                  </a:schemeClr>
                </a:solidFill>
                <a:latin typeface="Denmark"/>
                <a:ea typeface="Denmark"/>
                <a:cs typeface="Denmark"/>
                <a:sym typeface="Denmark"/>
              </a:defRPr>
            </a:lvl1pPr>
          </a:lstStyle>
          <a:p>
            <a:pPr/>
            <a:r>
              <a:t>BECOME A</a:t>
            </a:r>
          </a:p>
        </p:txBody>
      </p:sp>
      <p:sp>
        <p:nvSpPr>
          <p:cNvPr id="223" name="INVESTOR"/>
          <p:cNvSpPr txBox="1"/>
          <p:nvPr/>
        </p:nvSpPr>
        <p:spPr>
          <a:xfrm>
            <a:off x="533125" y="3506812"/>
            <a:ext cx="5943601" cy="12446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600">
                <a:solidFill>
                  <a:schemeClr val="accent6">
                    <a:satOff val="1848"/>
                    <a:lumOff val="-15262"/>
                  </a:schemeClr>
                </a:solidFill>
                <a:latin typeface="Denmark"/>
                <a:ea typeface="Denmark"/>
                <a:cs typeface="Denmark"/>
                <a:sym typeface="Denmark"/>
              </a:defRPr>
            </a:lvl1pPr>
          </a:lstStyle>
          <a:p>
            <a:pPr/>
            <a:r>
              <a:t>INVESTOR</a:t>
            </a:r>
          </a:p>
        </p:txBody>
      </p:sp>
      <p:sp>
        <p:nvSpPr>
          <p:cNvPr id="224" name="WISE"/>
          <p:cNvSpPr txBox="1"/>
          <p:nvPr/>
        </p:nvSpPr>
        <p:spPr>
          <a:xfrm>
            <a:off x="533125" y="1694422"/>
            <a:ext cx="5943601" cy="23749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4600">
                <a:solidFill>
                  <a:schemeClr val="accent1">
                    <a:satOff val="5412"/>
                    <a:lumOff val="-30746"/>
                    <a:alpha val="80345"/>
                  </a:schemeClr>
                </a:solidFill>
                <a:latin typeface="American Typewriter"/>
                <a:ea typeface="American Typewriter"/>
                <a:cs typeface="American Typewriter"/>
                <a:sym typeface="American Typewriter"/>
              </a:defRPr>
            </a:lvl1pPr>
          </a:lstStyle>
          <a:p>
            <a:pPr/>
            <a:r>
              <a:t>WISE</a:t>
            </a:r>
          </a:p>
        </p:txBody>
      </p:sp>
      <p:sp>
        <p:nvSpPr>
          <p:cNvPr id="225" name="Line"/>
          <p:cNvSpPr/>
          <p:nvPr/>
        </p:nvSpPr>
        <p:spPr>
          <a:xfrm>
            <a:off x="805312" y="1038590"/>
            <a:ext cx="5399227" cy="1"/>
          </a:xfrm>
          <a:prstGeom prst="line">
            <a:avLst/>
          </a:prstGeom>
          <a:ln w="25400">
            <a:solidFill>
              <a:srgbClr val="5A5F5E"/>
            </a:solidFill>
            <a:miter lim="400000"/>
          </a:ln>
          <a:effectLst>
            <a:outerShdw sx="100000" sy="100000" kx="0" ky="0" algn="b" rotWithShape="0" blurRad="177800" dist="127615" dir="5400000">
              <a:srgbClr val="000000">
                <a:alpha val="48485"/>
              </a:srgbClr>
            </a:outerShdw>
          </a:effectLst>
        </p:spPr>
        <p:txBody>
          <a:bodyPr lIns="50800" tIns="50800" rIns="50800" bIns="50800" anchor="ctr"/>
          <a:lstStyle/>
          <a:p>
            <a:pPr/>
          </a:p>
        </p:txBody>
      </p:sp>
      <p:sp>
        <p:nvSpPr>
          <p:cNvPr id="226" name="Line"/>
          <p:cNvSpPr/>
          <p:nvPr/>
        </p:nvSpPr>
        <p:spPr>
          <a:xfrm>
            <a:off x="951093" y="4725154"/>
            <a:ext cx="5107665" cy="1"/>
          </a:xfrm>
          <a:prstGeom prst="line">
            <a:avLst/>
          </a:prstGeom>
          <a:ln w="25400">
            <a:solidFill>
              <a:srgbClr val="5A5F5E"/>
            </a:solidFill>
            <a:miter lim="400000"/>
          </a:ln>
          <a:effectLst>
            <a:outerShdw sx="100000" sy="100000" kx="0" ky="0" algn="b" rotWithShape="0" blurRad="177800" dist="127615" dir="5400000">
              <a:srgbClr val="000000">
                <a:alpha val="48485"/>
              </a:srgbClr>
            </a:outerShdw>
          </a:effectLst>
        </p:spPr>
        <p:txBody>
          <a:bodyPr lIns="50800" tIns="50800" rIns="50800" bIns="50800" anchor="ctr"/>
          <a:lstStyle/>
          <a:p>
            <a:pPr/>
          </a:p>
        </p:txBody>
      </p:sp>
      <p:pic>
        <p:nvPicPr>
          <p:cNvPr id="227" name="Image" descr="Image"/>
          <p:cNvPicPr>
            <a:picLocks noChangeAspect="1"/>
          </p:cNvPicPr>
          <p:nvPr/>
        </p:nvPicPr>
        <p:blipFill>
          <a:blip r:embed="rId3">
            <a:extLst/>
          </a:blip>
          <a:stretch>
            <a:fillRect/>
          </a:stretch>
        </p:blipFill>
        <p:spPr>
          <a:xfrm>
            <a:off x="2436545" y="8483056"/>
            <a:ext cx="8131710" cy="1648698"/>
          </a:xfrm>
          <a:prstGeom prst="rect">
            <a:avLst/>
          </a:prstGeom>
          <a:ln w="12700">
            <a:miter lim="400000"/>
          </a:ln>
          <a:effectLst>
            <a:outerShdw sx="100000" sy="100000" kx="0" ky="0" algn="b" rotWithShape="0" blurRad="114300" dist="63500" dir="2186424">
              <a:srgbClr val="000000"/>
            </a:outerShdw>
          </a:effectLst>
        </p:spPr>
      </p:pic>
      <p:sp>
        <p:nvSpPr>
          <p:cNvPr id="228" name="How To"/>
          <p:cNvSpPr txBox="1"/>
          <p:nvPr/>
        </p:nvSpPr>
        <p:spPr>
          <a:xfrm>
            <a:off x="533125" y="117369"/>
            <a:ext cx="5943601" cy="1054889"/>
          </a:xfrm>
          <a:prstGeom prst="rect">
            <a:avLst/>
          </a:prstGeom>
          <a:ln w="12700">
            <a:miter lim="400000"/>
          </a:ln>
          <a:effectLst>
            <a:outerShdw sx="100000" sy="100000" kx="0" ky="0" algn="b" rotWithShape="0" blurRad="114300" dist="63500" dir="218642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chemeClr val="accent6">
                    <a:satOff val="1848"/>
                    <a:lumOff val="-15262"/>
                  </a:schemeClr>
                </a:solidFill>
                <a:latin typeface="Vivaldi"/>
                <a:ea typeface="Vivaldi"/>
                <a:cs typeface="Vivaldi"/>
                <a:sym typeface="Vivaldi"/>
              </a:defRPr>
            </a:lvl1pPr>
          </a:lstStyle>
          <a:p>
            <a:pPr/>
            <a:r>
              <a:t>How To</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Ecclesiastes 11:1–8 (NKJV)…"/>
          <p:cNvSpPr txBox="1"/>
          <p:nvPr/>
        </p:nvSpPr>
        <p:spPr>
          <a:xfrm>
            <a:off x="681132" y="298449"/>
            <a:ext cx="11642536" cy="849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000000"/>
                </a:solidFill>
                <a:latin typeface="Thames Nude Roman"/>
                <a:ea typeface="Thames Nude Roman"/>
                <a:cs typeface="Thames Nude Roman"/>
                <a:sym typeface="Thames Nude Roman"/>
              </a:defRPr>
            </a:pPr>
            <a:r>
              <a:t>Ecclesiastes 11:1–8 (NKJV)</a:t>
            </a:r>
          </a:p>
          <a:p>
            <a:pPr defTabSz="457200">
              <a:spcBef>
                <a:spcPts val="2000"/>
              </a:spcBef>
              <a:defRPr sz="5700">
                <a:solidFill>
                  <a:srgbClr val="000000"/>
                </a:solidFill>
                <a:latin typeface="Adelon"/>
                <a:ea typeface="Adelon"/>
                <a:cs typeface="Adelon"/>
                <a:sym typeface="Adelon"/>
              </a:defRPr>
            </a:pPr>
            <a:r>
              <a:t>For you do not know which will prosper, Either this or that, Or whether both alike </a:t>
            </a:r>
            <a:r>
              <a:t>will be</a:t>
            </a:r>
            <a:r>
              <a:t> good. </a:t>
            </a:r>
            <a:r>
              <a:rPr baseline="31999"/>
              <a:t>7</a:t>
            </a:r>
            <a:r>
              <a:t> Truly the light is sweet, And </a:t>
            </a:r>
            <a:r>
              <a:t>it is</a:t>
            </a:r>
            <a:r>
              <a:t> pleasant for the eyes to behold the sun; </a:t>
            </a:r>
            <a:r>
              <a:rPr baseline="31999"/>
              <a:t>8</a:t>
            </a:r>
            <a:r>
              <a:t> But if a man lives many years </a:t>
            </a:r>
            <a:r>
              <a:t>And</a:t>
            </a:r>
            <a:r>
              <a:t> rejoices in them all, Yet let him remember the days of darkness, For they will be many. All that is coming </a:t>
            </a:r>
            <a:r>
              <a:t>is</a:t>
            </a:r>
            <a:r>
              <a:t> vanity.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277"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278"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279" name="Invest In Sacrificial Living  (11:1,2)"/>
          <p:cNvSpPr/>
          <p:nvPr/>
        </p:nvSpPr>
        <p:spPr>
          <a:xfrm>
            <a:off x="38457" y="1175603"/>
            <a:ext cx="12864812" cy="9271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4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Sacrificial Living  (11:1,2) </a:t>
            </a:r>
          </a:p>
        </p:txBody>
      </p:sp>
      <p:sp>
        <p:nvSpPr>
          <p:cNvPr id="280" name="&quot;Cast your bread upon the waters,” — A metaphor for engaging in thankless toil — i.e., do good without hope of return — (Luke 14:12-14)…"/>
          <p:cNvSpPr txBox="1"/>
          <p:nvPr/>
        </p:nvSpPr>
        <p:spPr>
          <a:xfrm>
            <a:off x="5476741" y="2546991"/>
            <a:ext cx="7174390"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72000"/>
              <a:buBlip>
                <a:blip r:embed="rId2"/>
              </a:buBlip>
              <a:defRPr sz="3500">
                <a:latin typeface="Century Gothic"/>
                <a:ea typeface="Century Gothic"/>
                <a:cs typeface="Century Gothic"/>
                <a:sym typeface="Century Gothic"/>
              </a:defRPr>
            </a:pPr>
            <a:r>
              <a:rPr b="1"/>
              <a:t>"Cast your bread upon the waters,”</a:t>
            </a:r>
            <a:r>
              <a:t> — A metaphor for engaging in thankless toil — i.e., do good without hope of return — (Luke 14:12-14)</a:t>
            </a:r>
          </a:p>
          <a:p>
            <a:pPr marL="685800" indent="-685800" algn="l">
              <a:spcBef>
                <a:spcPts val="1400"/>
              </a:spcBef>
              <a:buSzPct val="72000"/>
              <a:buBlip>
                <a:blip r:embed="rId2"/>
              </a:buBlip>
              <a:defRPr sz="3500">
                <a:latin typeface="Century Gothic"/>
                <a:ea typeface="Century Gothic"/>
                <a:cs typeface="Century Gothic"/>
                <a:sym typeface="Century Gothic"/>
              </a:defRPr>
            </a:pPr>
            <a:r>
              <a:rPr b="1"/>
              <a:t>"For you will find it after many days”</a:t>
            </a:r>
            <a:r>
              <a:t> — However, what we do now will be returned later — (Pr. 11:24,25; 19:17. Mat. 6:4; 7:2; 10:41,42; 25:34–40;  2 Cor. 9:8; Gal. 6:9, 10; Heb. 6:10; Luke 6:38). </a:t>
            </a:r>
          </a:p>
        </p:txBody>
      </p:sp>
      <p:sp>
        <p:nvSpPr>
          <p:cNvPr id="281" name="Ecclesiastes 11:1–2 (NKJV)…"/>
          <p:cNvSpPr/>
          <p:nvPr/>
        </p:nvSpPr>
        <p:spPr>
          <a:xfrm>
            <a:off x="198127" y="2379038"/>
            <a:ext cx="5080119" cy="7168506"/>
          </a:xfrm>
          <a:prstGeom prst="roundRect">
            <a:avLst>
              <a:gd name="adj" fmla="val 3750"/>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457200">
              <a:defRPr b="1" sz="3700">
                <a:solidFill>
                  <a:srgbClr val="FFFFFF"/>
                </a:solidFill>
                <a:latin typeface="Century Gothic"/>
                <a:ea typeface="Century Gothic"/>
                <a:cs typeface="Century Gothic"/>
                <a:sym typeface="Century Gothic"/>
              </a:defRPr>
            </a:pPr>
            <a:r>
              <a:t>Ecclesiastes 11:1–2 (NKJV)</a:t>
            </a:r>
          </a:p>
          <a:p>
            <a:pPr defTabSz="457200">
              <a:defRPr sz="3700">
                <a:solidFill>
                  <a:srgbClr val="FFFFFF"/>
                </a:solidFill>
                <a:latin typeface="Century Gothic"/>
                <a:ea typeface="Century Gothic"/>
                <a:cs typeface="Century Gothic"/>
                <a:sym typeface="Century Gothic"/>
              </a:defRPr>
            </a:pPr>
            <a:r>
              <a:rPr baseline="31999"/>
              <a:t>1</a:t>
            </a:r>
            <a:r>
              <a:t> Cast your bread upon the waters, For you will find it after many days. </a:t>
            </a:r>
            <a:r>
              <a:rPr baseline="31999"/>
              <a:t>2</a:t>
            </a:r>
            <a:r>
              <a:t> Give a serving to seven, and also to eight, For you do not know what evil will be on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0">
                                            <p:bg/>
                                          </p:spTgt>
                                        </p:tgtEl>
                                        <p:attrNameLst>
                                          <p:attrName>style.visibility</p:attrName>
                                        </p:attrNameLst>
                                      </p:cBhvr>
                                      <p:to>
                                        <p:strVal val="visible"/>
                                      </p:to>
                                    </p:set>
                                    <p:animEffect filter="wipe(left)" transition="in">
                                      <p:cBhvr>
                                        <p:cTn id="7" dur="1500"/>
                                        <p:tgtEl>
                                          <p:spTgt spid="28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0">
                                            <p:txEl>
                                              <p:pRg st="0" end="0"/>
                                            </p:txEl>
                                          </p:spTgt>
                                        </p:tgtEl>
                                        <p:attrNameLst>
                                          <p:attrName>style.visibility</p:attrName>
                                        </p:attrNameLst>
                                      </p:cBhvr>
                                      <p:to>
                                        <p:strVal val="visible"/>
                                      </p:to>
                                    </p:set>
                                    <p:animEffect filter="wipe(left)" transition="in">
                                      <p:cBhvr>
                                        <p:cTn id="10" dur="1500"/>
                                        <p:tgtEl>
                                          <p:spTgt spid="2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0">
                                            <p:txEl>
                                              <p:pRg st="1" end="1"/>
                                            </p:txEl>
                                          </p:spTgt>
                                        </p:tgtEl>
                                        <p:attrNameLst>
                                          <p:attrName>style.visibility</p:attrName>
                                        </p:attrNameLst>
                                      </p:cBhvr>
                                      <p:to>
                                        <p:strVal val="visible"/>
                                      </p:to>
                                    </p:set>
                                    <p:animEffect filter="wipe(left)" transition="in">
                                      <p:cBhvr>
                                        <p:cTn id="15" dur="1500"/>
                                        <p:tgtEl>
                                          <p:spTgt spid="2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284"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285"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286" name="Invest In Sacrificial Living  (11:1,2)"/>
          <p:cNvSpPr/>
          <p:nvPr/>
        </p:nvSpPr>
        <p:spPr>
          <a:xfrm>
            <a:off x="38457" y="1175603"/>
            <a:ext cx="12864812" cy="9271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4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Sacrificial Living  (11:1,2) </a:t>
            </a:r>
          </a:p>
        </p:txBody>
      </p:sp>
      <p:sp>
        <p:nvSpPr>
          <p:cNvPr id="287" name="“Give a serving to seven, &amp; also to eight” — Diversify your investments - i.e., do good for as many as you can, while you can, as often as you can — (Luke 6:30-35; 16:9; 1 Tim 6:18).…"/>
          <p:cNvSpPr txBox="1"/>
          <p:nvPr/>
        </p:nvSpPr>
        <p:spPr>
          <a:xfrm>
            <a:off x="5509137" y="2610490"/>
            <a:ext cx="7174390"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72000"/>
              <a:buBlip>
                <a:blip r:embed="rId2"/>
              </a:buBlip>
              <a:defRPr sz="3800">
                <a:latin typeface="Century Gothic"/>
                <a:ea typeface="Century Gothic"/>
                <a:cs typeface="Century Gothic"/>
                <a:sym typeface="Century Gothic"/>
              </a:defRPr>
            </a:pPr>
            <a:r>
              <a:rPr b="1"/>
              <a:t>“Give a serving to seven, &amp; also to eight” — </a:t>
            </a:r>
            <a:r>
              <a:t>Diversify your investments - i.e., do good for as many as you can, while you can, as often as you can — (Luke 6:30-35; 16:9; 1 Tim 6:18). </a:t>
            </a:r>
          </a:p>
          <a:p>
            <a:pPr marL="685800" indent="-685800" algn="l">
              <a:spcBef>
                <a:spcPts val="1400"/>
              </a:spcBef>
              <a:buSzPct val="72000"/>
              <a:buBlip>
                <a:blip r:embed="rId2"/>
              </a:buBlip>
              <a:defRPr sz="3800">
                <a:latin typeface="Century Gothic"/>
                <a:ea typeface="Century Gothic"/>
                <a:cs typeface="Century Gothic"/>
                <a:sym typeface="Century Gothic"/>
              </a:defRPr>
            </a:pPr>
            <a:r>
              <a:t>This is practical wisdom, (Luke 16:9), for we do not know when we may need help — (Ga. 6:1. Ep. 5:16)</a:t>
            </a:r>
          </a:p>
        </p:txBody>
      </p:sp>
      <p:sp>
        <p:nvSpPr>
          <p:cNvPr id="288" name="Ecclesiastes 11:1–2 (NKJV)…"/>
          <p:cNvSpPr/>
          <p:nvPr/>
        </p:nvSpPr>
        <p:spPr>
          <a:xfrm>
            <a:off x="198127" y="2379038"/>
            <a:ext cx="5080119" cy="7168506"/>
          </a:xfrm>
          <a:prstGeom prst="roundRect">
            <a:avLst>
              <a:gd name="adj" fmla="val 3750"/>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457200">
              <a:defRPr b="1" sz="3700">
                <a:solidFill>
                  <a:srgbClr val="FFFFFF"/>
                </a:solidFill>
                <a:latin typeface="Century Gothic"/>
                <a:ea typeface="Century Gothic"/>
                <a:cs typeface="Century Gothic"/>
                <a:sym typeface="Century Gothic"/>
              </a:defRPr>
            </a:pPr>
            <a:r>
              <a:t>Ecclesiastes 11:1–2 (NKJV)</a:t>
            </a:r>
          </a:p>
          <a:p>
            <a:pPr defTabSz="457200">
              <a:defRPr sz="3700">
                <a:solidFill>
                  <a:srgbClr val="FFFFFF"/>
                </a:solidFill>
                <a:latin typeface="Century Gothic"/>
                <a:ea typeface="Century Gothic"/>
                <a:cs typeface="Century Gothic"/>
                <a:sym typeface="Century Gothic"/>
              </a:defRPr>
            </a:pPr>
            <a:r>
              <a:rPr baseline="31999"/>
              <a:t>1</a:t>
            </a:r>
            <a:r>
              <a:t> Cast your bread upon the waters, For you will find it after many days. </a:t>
            </a:r>
            <a:r>
              <a:rPr baseline="31999"/>
              <a:t>2</a:t>
            </a:r>
            <a:r>
              <a:t> Give a serving to seven, and also to eight, For you do not know what evil will be on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7">
                                            <p:txEl>
                                              <p:pRg st="1" end="1"/>
                                            </p:txEl>
                                          </p:spTgt>
                                        </p:tgtEl>
                                        <p:attrNameLst>
                                          <p:attrName>style.visibility</p:attrName>
                                        </p:attrNameLst>
                                      </p:cBhvr>
                                      <p:to>
                                        <p:strVal val="visible"/>
                                      </p:to>
                                    </p:set>
                                    <p:animEffect filter="wipe(left)" transition="in">
                                      <p:cBhvr>
                                        <p:cTn id="7" dur="1500"/>
                                        <p:tgtEl>
                                          <p:spTgt spid="28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291"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292"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293" name="Invest In Sacrificial Living  (11:1,2)"/>
          <p:cNvSpPr/>
          <p:nvPr/>
        </p:nvSpPr>
        <p:spPr>
          <a:xfrm>
            <a:off x="38457" y="1175603"/>
            <a:ext cx="12864812" cy="9271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4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Sacrificial Living  (11:1,2) </a:t>
            </a:r>
          </a:p>
        </p:txBody>
      </p:sp>
      <p:sp>
        <p:nvSpPr>
          <p:cNvPr id="294" name="Most apply the principle to benevolence - but can also be applied to:…"/>
          <p:cNvSpPr txBox="1"/>
          <p:nvPr/>
        </p:nvSpPr>
        <p:spPr>
          <a:xfrm>
            <a:off x="5525335" y="2534291"/>
            <a:ext cx="7174390" cy="685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72000"/>
              <a:buBlip>
                <a:blip r:embed="rId2"/>
              </a:buBlip>
              <a:defRPr sz="3800">
                <a:latin typeface="Century Gothic"/>
                <a:ea typeface="Century Gothic"/>
                <a:cs typeface="Century Gothic"/>
                <a:sym typeface="Century Gothic"/>
              </a:defRPr>
            </a:pPr>
            <a:r>
              <a:rPr b="1"/>
              <a:t>Most apply the principle to benevolence - but can also be applied to:</a:t>
            </a:r>
            <a:endParaRPr b="1"/>
          </a:p>
          <a:p>
            <a:pPr marL="1371600" indent="-685800" algn="l">
              <a:spcBef>
                <a:spcPts val="1400"/>
              </a:spcBef>
              <a:buSzPct val="104999"/>
              <a:buBlip>
                <a:blip r:embed="rId3"/>
              </a:buBlip>
              <a:defRPr>
                <a:latin typeface="Century Gothic"/>
                <a:ea typeface="Century Gothic"/>
                <a:cs typeface="Century Gothic"/>
                <a:sym typeface="Century Gothic"/>
              </a:defRPr>
            </a:pPr>
            <a:r>
              <a:t>Being actively involved in good works - Mt 5:13-16; Rom 12:1,2; 1 Pet 3:1-6</a:t>
            </a:r>
          </a:p>
          <a:p>
            <a:pPr marL="1371600" indent="-685800" algn="l">
              <a:spcBef>
                <a:spcPts val="1400"/>
              </a:spcBef>
              <a:buSzPct val="104999"/>
              <a:buBlip>
                <a:blip r:embed="rId3"/>
              </a:buBlip>
              <a:defRPr>
                <a:latin typeface="Century Gothic"/>
                <a:ea typeface="Century Gothic"/>
                <a:cs typeface="Century Gothic"/>
                <a:sym typeface="Century Gothic"/>
              </a:defRPr>
            </a:pPr>
            <a:r>
              <a:t>Mercy / Forgiveness - Luke 6:38</a:t>
            </a:r>
          </a:p>
          <a:p>
            <a:pPr marL="1371600" indent="-685800" algn="l">
              <a:spcBef>
                <a:spcPts val="1400"/>
              </a:spcBef>
              <a:buSzPct val="104999"/>
              <a:buBlip>
                <a:blip r:embed="rId3"/>
              </a:buBlip>
              <a:defRPr>
                <a:latin typeface="Century Gothic"/>
                <a:ea typeface="Century Gothic"/>
                <a:cs typeface="Century Gothic"/>
                <a:sym typeface="Century Gothic"/>
              </a:defRPr>
            </a:pPr>
            <a:r>
              <a:t>Evangelism — Mat 13:18-23; 1 Cor 3:5-8; 9:19-23</a:t>
            </a:r>
          </a:p>
        </p:txBody>
      </p:sp>
      <p:sp>
        <p:nvSpPr>
          <p:cNvPr id="295" name="Ecclesiastes 11:1–2 (NKJV)…"/>
          <p:cNvSpPr/>
          <p:nvPr/>
        </p:nvSpPr>
        <p:spPr>
          <a:xfrm>
            <a:off x="198127" y="2379038"/>
            <a:ext cx="5080119" cy="7168506"/>
          </a:xfrm>
          <a:prstGeom prst="roundRect">
            <a:avLst>
              <a:gd name="adj" fmla="val 3750"/>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457200">
              <a:defRPr b="1" sz="3700">
                <a:solidFill>
                  <a:srgbClr val="FFFFFF"/>
                </a:solidFill>
                <a:latin typeface="Century Gothic"/>
                <a:ea typeface="Century Gothic"/>
                <a:cs typeface="Century Gothic"/>
                <a:sym typeface="Century Gothic"/>
              </a:defRPr>
            </a:pPr>
            <a:r>
              <a:t>Ecclesiastes 11:1–2 (NKJV)</a:t>
            </a:r>
          </a:p>
          <a:p>
            <a:pPr defTabSz="457200">
              <a:defRPr sz="3700">
                <a:solidFill>
                  <a:srgbClr val="FFFFFF"/>
                </a:solidFill>
                <a:latin typeface="Century Gothic"/>
                <a:ea typeface="Century Gothic"/>
                <a:cs typeface="Century Gothic"/>
                <a:sym typeface="Century Gothic"/>
              </a:defRPr>
            </a:pPr>
            <a:r>
              <a:rPr baseline="31999"/>
              <a:t>1</a:t>
            </a:r>
            <a:r>
              <a:t> Cast your bread upon the waters, For you will find it after many days. </a:t>
            </a:r>
            <a:r>
              <a:rPr baseline="31999"/>
              <a:t>2</a:t>
            </a:r>
            <a:r>
              <a:t> Give a serving to seven, and also to eight, For you do not know what evil will be on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wipe(left)" transition="in">
                                      <p:cBhvr>
                                        <p:cTn id="7" dur="125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4">
                                            <p:txEl>
                                              <p:pRg st="2" end="2"/>
                                            </p:txEl>
                                          </p:spTgt>
                                        </p:tgtEl>
                                        <p:attrNameLst>
                                          <p:attrName>style.visibility</p:attrName>
                                        </p:attrNameLst>
                                      </p:cBhvr>
                                      <p:to>
                                        <p:strVal val="visible"/>
                                      </p:to>
                                    </p:set>
                                    <p:animEffect filter="wipe(left)" transition="in">
                                      <p:cBhvr>
                                        <p:cTn id="12" dur="1250"/>
                                        <p:tgtEl>
                                          <p:spTgt spid="2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4">
                                            <p:txEl>
                                              <p:pRg st="3" end="3"/>
                                            </p:txEl>
                                          </p:spTgt>
                                        </p:tgtEl>
                                        <p:attrNameLst>
                                          <p:attrName>style.visibility</p:attrName>
                                        </p:attrNameLst>
                                      </p:cBhvr>
                                      <p:to>
                                        <p:strVal val="visible"/>
                                      </p:to>
                                    </p:set>
                                    <p:animEffect filter="wipe(left)" transition="in">
                                      <p:cBhvr>
                                        <p:cTn id="17" dur="1250"/>
                                        <p:tgtEl>
                                          <p:spTgt spid="29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298"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299"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00" name="Invest In Self Discipline (11:3,4)"/>
          <p:cNvSpPr/>
          <p:nvPr/>
        </p:nvSpPr>
        <p:spPr>
          <a:xfrm>
            <a:off x="38457" y="1175603"/>
            <a:ext cx="12864812" cy="1054101"/>
          </a:xfrm>
          <a:prstGeom prst="roundRect">
            <a:avLst>
              <a:gd name="adj" fmla="val 13193"/>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Self Discipline (11:3,4) </a:t>
            </a:r>
          </a:p>
        </p:txBody>
      </p:sp>
      <p:sp>
        <p:nvSpPr>
          <p:cNvPr id="301" name="Ecclesiastes 11:3–4 (NKJV)…"/>
          <p:cNvSpPr txBox="1"/>
          <p:nvPr/>
        </p:nvSpPr>
        <p:spPr>
          <a:xfrm>
            <a:off x="5742995" y="2507830"/>
            <a:ext cx="6966563" cy="694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Century Gothic"/>
                <a:ea typeface="Century Gothic"/>
                <a:cs typeface="Century Gothic"/>
                <a:sym typeface="Century Gothic"/>
              </a:defRPr>
            </a:pPr>
            <a:r>
              <a:t>Ecclesiastes 11:3–4 (NKJV)</a:t>
            </a:r>
          </a:p>
          <a:p>
            <a:pPr defTabSz="457200">
              <a:defRPr sz="4000">
                <a:solidFill>
                  <a:srgbClr val="000000"/>
                </a:solidFill>
                <a:latin typeface="Century Gothic"/>
                <a:ea typeface="Century Gothic"/>
                <a:cs typeface="Century Gothic"/>
                <a:sym typeface="Century Gothic"/>
              </a:defRPr>
            </a:pP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a:t>
            </a:r>
          </a:p>
        </p:txBody>
      </p:sp>
      <p:pic>
        <p:nvPicPr>
          <p:cNvPr id="302" name="Image" descr="Image"/>
          <p:cNvPicPr>
            <a:picLocks noChangeAspect="0"/>
          </p:cNvPicPr>
          <p:nvPr/>
        </p:nvPicPr>
        <p:blipFill>
          <a:blip r:embed="rId2">
            <a:extLst/>
          </a:blip>
          <a:stretch>
            <a:fillRect/>
          </a:stretch>
        </p:blipFill>
        <p:spPr>
          <a:xfrm>
            <a:off x="-82924" y="2223802"/>
            <a:ext cx="5551191" cy="7514958"/>
          </a:xfrm>
          <a:prstGeom prst="rect">
            <a:avLst/>
          </a:prstGeom>
          <a:effectLst>
            <a:outerShdw sx="100000" sy="100000" kx="0" ky="0" algn="b" rotWithShape="0" blurRad="114300" dist="63500" dir="218642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05"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06"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07" name="Invest In Self Discipline (11:3,4)"/>
          <p:cNvSpPr/>
          <p:nvPr/>
        </p:nvSpPr>
        <p:spPr>
          <a:xfrm>
            <a:off x="38457" y="1175603"/>
            <a:ext cx="12864812" cy="1054101"/>
          </a:xfrm>
          <a:prstGeom prst="roundRect">
            <a:avLst>
              <a:gd name="adj" fmla="val 13193"/>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Self Discipline (11:3,4) </a:t>
            </a:r>
          </a:p>
        </p:txBody>
      </p:sp>
      <p:pic>
        <p:nvPicPr>
          <p:cNvPr id="308" name="Image" descr="Image"/>
          <p:cNvPicPr>
            <a:picLocks noChangeAspect="0"/>
          </p:cNvPicPr>
          <p:nvPr/>
        </p:nvPicPr>
        <p:blipFill>
          <a:blip r:embed="rId2">
            <a:extLst/>
          </a:blip>
          <a:stretch>
            <a:fillRect/>
          </a:stretch>
        </p:blipFill>
        <p:spPr>
          <a:xfrm>
            <a:off x="-82924" y="2223802"/>
            <a:ext cx="5551191" cy="7514958"/>
          </a:xfrm>
          <a:prstGeom prst="rect">
            <a:avLst/>
          </a:prstGeom>
          <a:effectLst>
            <a:outerShdw sx="100000" sy="100000" kx="0" ky="0" algn="b" rotWithShape="0" blurRad="114300" dist="63500" dir="2186424">
              <a:srgbClr val="000000"/>
            </a:outerShdw>
          </a:effectLst>
        </p:spPr>
      </p:pic>
      <p:sp>
        <p:nvSpPr>
          <p:cNvPr id="309" name="“They empty themselves … there it shall lie” — Though the future is uncertain and we may find ourselves HELPLESS against the forces of nature, and various realities of life, we cannot ALLOW uncertainty to rob us of our diligence and our engagement in necessary activities! — Eccl. 9:10"/>
          <p:cNvSpPr txBox="1"/>
          <p:nvPr/>
        </p:nvSpPr>
        <p:spPr>
          <a:xfrm>
            <a:off x="5509137" y="2610490"/>
            <a:ext cx="7174390" cy="652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72000"/>
              <a:buBlip>
                <a:blip r:embed="rId3"/>
              </a:buBlip>
              <a:defRPr sz="3800">
                <a:latin typeface="Century Gothic"/>
                <a:ea typeface="Century Gothic"/>
                <a:cs typeface="Century Gothic"/>
                <a:sym typeface="Century Gothic"/>
              </a:defRPr>
            </a:pPr>
            <a:r>
              <a:rPr b="1"/>
              <a:t>“They empty themselves … there it shall lie” — </a:t>
            </a:r>
            <a:r>
              <a:t>Though the future is uncertain and we may find ourselves HELPLESS against the forces of nature, and various realities of life, we cannot ALLOW uncertainty to rob us of our diligence and our engagement in necessary activities! — Eccl. 9:10</a:t>
            </a:r>
          </a:p>
        </p:txBody>
      </p:sp>
      <p:sp>
        <p:nvSpPr>
          <p:cNvPr id="310" name="Ecclesiastes 11:3–4 (NKJV)…"/>
          <p:cNvSpPr txBox="1"/>
          <p:nvPr/>
        </p:nvSpPr>
        <p:spPr>
          <a:xfrm>
            <a:off x="321921" y="3482058"/>
            <a:ext cx="4741501" cy="5880101"/>
          </a:xfrm>
          <a:prstGeom prst="rect">
            <a:avLst/>
          </a:prstGeom>
          <a:ln w="12700">
            <a:miter lim="400000"/>
          </a:ln>
          <a:effectLst>
            <a:outerShdw sx="100000" sy="100000" kx="0" ky="0" algn="b" rotWithShape="0" blurRad="114300" dist="63500" dir="703100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2900">
                <a:solidFill>
                  <a:srgbClr val="FFFFFF"/>
                </a:solidFill>
                <a:effectLst>
                  <a:outerShdw sx="100000" sy="100000" kx="0" ky="0" algn="b" rotWithShape="0" blurRad="12700" dist="63500" dir="3008207">
                    <a:srgbClr val="000000"/>
                  </a:outerShdw>
                </a:effectLst>
                <a:latin typeface="Century Gothic"/>
                <a:ea typeface="Century Gothic"/>
                <a:cs typeface="Century Gothic"/>
                <a:sym typeface="Century Gothic"/>
              </a:defRPr>
            </a:pPr>
            <a:r>
              <a:t>Ecclesiastes 11:3–4 (NKJV)</a:t>
            </a:r>
          </a:p>
          <a:p>
            <a:pPr defTabSz="457200">
              <a:defRPr sz="2900">
                <a:solidFill>
                  <a:srgbClr val="FFFFFF"/>
                </a:solidFill>
                <a:effectLst>
                  <a:outerShdw sx="100000" sy="100000" kx="0" ky="0" algn="b" rotWithShape="0" blurRad="12700" dist="63500" dir="3008207">
                    <a:srgbClr val="000000"/>
                  </a:outerShdw>
                </a:effectLst>
                <a:latin typeface="Century Gothic"/>
                <a:ea typeface="Century Gothic"/>
                <a:cs typeface="Century Gothic"/>
                <a:sym typeface="Century Gothic"/>
              </a:defRPr>
            </a:pP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13"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14"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15" name="Invest In Self Discipline (11:3,4)"/>
          <p:cNvSpPr/>
          <p:nvPr/>
        </p:nvSpPr>
        <p:spPr>
          <a:xfrm>
            <a:off x="38457" y="1175603"/>
            <a:ext cx="12864812" cy="1054101"/>
          </a:xfrm>
          <a:prstGeom prst="roundRect">
            <a:avLst>
              <a:gd name="adj" fmla="val 13193"/>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Self Discipline (11:3,4) </a:t>
            </a:r>
          </a:p>
        </p:txBody>
      </p:sp>
      <p:pic>
        <p:nvPicPr>
          <p:cNvPr id="316" name="Image" descr="Image"/>
          <p:cNvPicPr>
            <a:picLocks noChangeAspect="0"/>
          </p:cNvPicPr>
          <p:nvPr/>
        </p:nvPicPr>
        <p:blipFill>
          <a:blip r:embed="rId2">
            <a:extLst/>
          </a:blip>
          <a:stretch>
            <a:fillRect/>
          </a:stretch>
        </p:blipFill>
        <p:spPr>
          <a:xfrm>
            <a:off x="-82924" y="2223802"/>
            <a:ext cx="5551191" cy="7514958"/>
          </a:xfrm>
          <a:prstGeom prst="rect">
            <a:avLst/>
          </a:prstGeom>
          <a:effectLst>
            <a:outerShdw sx="100000" sy="100000" kx="0" ky="0" algn="b" rotWithShape="0" blurRad="114300" dist="63500" dir="2186424">
              <a:srgbClr val="000000"/>
            </a:outerShdw>
          </a:effectLst>
        </p:spPr>
      </p:pic>
      <p:sp>
        <p:nvSpPr>
          <p:cNvPr id="317" name="We cannot allow our focus to be on the negatives of life - doing good in the face of adverse circumstances requires SELF-DISCIPLINE - Pr. 3:27; Mat 14:28-31…"/>
          <p:cNvSpPr txBox="1"/>
          <p:nvPr/>
        </p:nvSpPr>
        <p:spPr>
          <a:xfrm>
            <a:off x="5509137" y="2610490"/>
            <a:ext cx="7174390" cy="656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72000"/>
              <a:buBlip>
                <a:blip r:embed="rId3"/>
              </a:buBlip>
              <a:defRPr sz="3700">
                <a:latin typeface="Century Gothic"/>
                <a:ea typeface="Century Gothic"/>
                <a:cs typeface="Century Gothic"/>
                <a:sym typeface="Century Gothic"/>
              </a:defRPr>
            </a:pPr>
            <a:r>
              <a:t>We cannot allow our focus to be on the negatives of life - doing good in the face of adverse circumstances requires SELF-DISCIPLINE - Pr. 3:27; Mat 14:28-31</a:t>
            </a:r>
          </a:p>
          <a:p>
            <a:pPr marL="685800" indent="-685800" algn="l">
              <a:spcBef>
                <a:spcPts val="1400"/>
              </a:spcBef>
              <a:buSzPct val="72000"/>
              <a:buBlip>
                <a:blip r:embed="rId3"/>
              </a:buBlip>
              <a:defRPr sz="3700">
                <a:latin typeface="Century Gothic"/>
                <a:ea typeface="Century Gothic"/>
                <a:cs typeface="Century Gothic"/>
                <a:sym typeface="Century Gothic"/>
              </a:defRPr>
            </a:pPr>
            <a:r>
              <a:t>We CANNOT allow any APPARENT lack of success to dissuade us from continued faithfulness - 1 Cor 3:5-8; James 4:17</a:t>
            </a:r>
          </a:p>
        </p:txBody>
      </p:sp>
      <p:sp>
        <p:nvSpPr>
          <p:cNvPr id="318" name="Ecclesiastes 11:3–4 (NKJV)…"/>
          <p:cNvSpPr txBox="1"/>
          <p:nvPr/>
        </p:nvSpPr>
        <p:spPr>
          <a:xfrm>
            <a:off x="321921" y="3482058"/>
            <a:ext cx="4741501" cy="5880101"/>
          </a:xfrm>
          <a:prstGeom prst="rect">
            <a:avLst/>
          </a:prstGeom>
          <a:ln w="12700">
            <a:miter lim="400000"/>
          </a:ln>
          <a:effectLst>
            <a:outerShdw sx="100000" sy="100000" kx="0" ky="0" algn="b" rotWithShape="0" blurRad="114300" dist="63500" dir="703100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2900">
                <a:solidFill>
                  <a:srgbClr val="FFFFFF"/>
                </a:solidFill>
                <a:effectLst>
                  <a:outerShdw sx="100000" sy="100000" kx="0" ky="0" algn="b" rotWithShape="0" blurRad="12700" dist="63500" dir="3008207">
                    <a:srgbClr val="000000"/>
                  </a:outerShdw>
                </a:effectLst>
                <a:latin typeface="Century Gothic"/>
                <a:ea typeface="Century Gothic"/>
                <a:cs typeface="Century Gothic"/>
                <a:sym typeface="Century Gothic"/>
              </a:defRPr>
            </a:pPr>
            <a:r>
              <a:t>Ecclesiastes 11:3–4 (NKJV)</a:t>
            </a:r>
          </a:p>
          <a:p>
            <a:pPr defTabSz="457200">
              <a:defRPr sz="2900">
                <a:solidFill>
                  <a:srgbClr val="FFFFFF"/>
                </a:solidFill>
                <a:effectLst>
                  <a:outerShdw sx="100000" sy="100000" kx="0" ky="0" algn="b" rotWithShape="0" blurRad="12700" dist="63500" dir="3008207">
                    <a:srgbClr val="000000"/>
                  </a:outerShdw>
                </a:effectLst>
                <a:latin typeface="Century Gothic"/>
                <a:ea typeface="Century Gothic"/>
                <a:cs typeface="Century Gothic"/>
                <a:sym typeface="Century Gothic"/>
              </a:defRPr>
            </a:pP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7">
                                            <p:txEl>
                                              <p:pRg st="1" end="1"/>
                                            </p:txEl>
                                          </p:spTgt>
                                        </p:tgtEl>
                                        <p:attrNameLst>
                                          <p:attrName>style.visibility</p:attrName>
                                        </p:attrNameLst>
                                      </p:cBhvr>
                                      <p:to>
                                        <p:strVal val="visible"/>
                                      </p:to>
                                    </p:set>
                                    <p:animEffect filter="wipe(left)" transition="in">
                                      <p:cBhvr>
                                        <p:cTn id="7" dur="1500"/>
                                        <p:tgtEl>
                                          <p:spTgt spid="31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21"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22"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23" name="Invest In Self Discipline (11:3,4)"/>
          <p:cNvSpPr/>
          <p:nvPr/>
        </p:nvSpPr>
        <p:spPr>
          <a:xfrm>
            <a:off x="38457" y="1175603"/>
            <a:ext cx="12864812" cy="1054101"/>
          </a:xfrm>
          <a:prstGeom prst="roundRect">
            <a:avLst>
              <a:gd name="adj" fmla="val 13193"/>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Self Discipline (11:3,4) </a:t>
            </a:r>
          </a:p>
        </p:txBody>
      </p:sp>
      <p:pic>
        <p:nvPicPr>
          <p:cNvPr id="324" name="Image" descr="Image"/>
          <p:cNvPicPr>
            <a:picLocks noChangeAspect="0"/>
          </p:cNvPicPr>
          <p:nvPr/>
        </p:nvPicPr>
        <p:blipFill>
          <a:blip r:embed="rId2">
            <a:extLst/>
          </a:blip>
          <a:stretch>
            <a:fillRect/>
          </a:stretch>
        </p:blipFill>
        <p:spPr>
          <a:xfrm>
            <a:off x="-82924" y="2223802"/>
            <a:ext cx="5551191" cy="7514958"/>
          </a:xfrm>
          <a:prstGeom prst="rect">
            <a:avLst/>
          </a:prstGeom>
          <a:effectLst>
            <a:outerShdw sx="100000" sy="100000" kx="0" ky="0" algn="b" rotWithShape="0" blurRad="114300" dist="63500" dir="2186424">
              <a:srgbClr val="000000"/>
            </a:outerShdw>
          </a:effectLst>
        </p:spPr>
      </p:pic>
      <p:sp>
        <p:nvSpPr>
          <p:cNvPr id="325" name="Ecclesiastes 11:3–4 (NKJV)…"/>
          <p:cNvSpPr txBox="1"/>
          <p:nvPr/>
        </p:nvSpPr>
        <p:spPr>
          <a:xfrm>
            <a:off x="321921" y="3482058"/>
            <a:ext cx="4741501" cy="5880101"/>
          </a:xfrm>
          <a:prstGeom prst="rect">
            <a:avLst/>
          </a:prstGeom>
          <a:ln w="12700">
            <a:miter lim="400000"/>
          </a:ln>
          <a:effectLst>
            <a:outerShdw sx="100000" sy="100000" kx="0" ky="0" algn="b" rotWithShape="0" blurRad="114300" dist="63500" dir="703100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2900">
                <a:solidFill>
                  <a:srgbClr val="FFFFFF"/>
                </a:solidFill>
                <a:effectLst>
                  <a:outerShdw sx="100000" sy="100000" kx="0" ky="0" algn="b" rotWithShape="0" blurRad="12700" dist="63500" dir="3008207">
                    <a:srgbClr val="000000"/>
                  </a:outerShdw>
                </a:effectLst>
                <a:latin typeface="Century Gothic"/>
                <a:ea typeface="Century Gothic"/>
                <a:cs typeface="Century Gothic"/>
                <a:sym typeface="Century Gothic"/>
              </a:defRPr>
            </a:pPr>
            <a:r>
              <a:t>Ecclesiastes 11:3–4 (NKJV)</a:t>
            </a:r>
          </a:p>
          <a:p>
            <a:pPr defTabSz="457200">
              <a:defRPr sz="2900">
                <a:solidFill>
                  <a:srgbClr val="FFFFFF"/>
                </a:solidFill>
                <a:effectLst>
                  <a:outerShdw sx="100000" sy="100000" kx="0" ky="0" algn="b" rotWithShape="0" blurRad="12700" dist="63500" dir="3008207">
                    <a:srgbClr val="000000"/>
                  </a:outerShdw>
                </a:effectLst>
                <a:latin typeface="Century Gothic"/>
                <a:ea typeface="Century Gothic"/>
                <a:cs typeface="Century Gothic"/>
                <a:sym typeface="Century Gothic"/>
              </a:defRPr>
            </a:pP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a:t>
            </a:r>
          </a:p>
        </p:txBody>
      </p:sp>
      <p:sp>
        <p:nvSpPr>
          <p:cNvPr id="326" name="God will not accept our excuses!!…"/>
          <p:cNvSpPr txBox="1"/>
          <p:nvPr/>
        </p:nvSpPr>
        <p:spPr>
          <a:xfrm>
            <a:off x="5330516" y="2612485"/>
            <a:ext cx="7524248"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100"/>
              </a:spcBef>
              <a:defRPr b="1" sz="3500">
                <a:latin typeface="Century Gothic"/>
                <a:ea typeface="Century Gothic"/>
                <a:cs typeface="Century Gothic"/>
                <a:sym typeface="Century Gothic"/>
              </a:defRPr>
            </a:pPr>
            <a:r>
              <a:t>God will not accept our excuses!! </a:t>
            </a:r>
          </a:p>
          <a:p>
            <a:pPr>
              <a:spcBef>
                <a:spcPts val="2100"/>
              </a:spcBef>
              <a:defRPr sz="3200">
                <a:latin typeface="Century Gothic"/>
                <a:ea typeface="Century Gothic"/>
                <a:cs typeface="Century Gothic"/>
                <a:sym typeface="Century Gothic"/>
              </a:defRPr>
            </a:pPr>
            <a:r>
              <a:rPr b="1"/>
              <a:t>Proverbs 20:4</a:t>
            </a:r>
            <a:r>
              <a:t> (NKJV) </a:t>
            </a:r>
            <a:r>
              <a:rPr baseline="31999"/>
              <a:t>4</a:t>
            </a:r>
            <a:r>
              <a:t> The lazy </a:t>
            </a:r>
            <a:r>
              <a:rPr i="1"/>
              <a:t>man</a:t>
            </a:r>
            <a:r>
              <a:t> will not plow because of winter; He will beg during harvest and </a:t>
            </a:r>
            <a:r>
              <a:rPr i="1"/>
              <a:t>have</a:t>
            </a:r>
            <a:r>
              <a:t> nothing. </a:t>
            </a:r>
          </a:p>
          <a:p>
            <a:pPr>
              <a:spcBef>
                <a:spcPts val="2100"/>
              </a:spcBef>
              <a:defRPr sz="3200">
                <a:latin typeface="Century Gothic"/>
                <a:ea typeface="Century Gothic"/>
                <a:cs typeface="Century Gothic"/>
                <a:sym typeface="Century Gothic"/>
              </a:defRPr>
            </a:pPr>
            <a:r>
              <a:rPr b="1"/>
              <a:t>Proverbs 22:13</a:t>
            </a:r>
            <a:r>
              <a:t> (NKJV) </a:t>
            </a:r>
            <a:r>
              <a:rPr baseline="31999"/>
              <a:t>13</a:t>
            </a:r>
            <a:r>
              <a:t> The lazy </a:t>
            </a:r>
            <a:r>
              <a:rPr i="1"/>
              <a:t>man</a:t>
            </a:r>
            <a:r>
              <a:t> says, “</a:t>
            </a:r>
            <a:r>
              <a:rPr i="1"/>
              <a:t>There is</a:t>
            </a:r>
            <a:r>
              <a:t> a lion outside! I shall be slain in the streets!”</a:t>
            </a:r>
          </a:p>
          <a:p>
            <a:pPr>
              <a:spcBef>
                <a:spcPts val="2100"/>
              </a:spcBef>
              <a:defRPr sz="3200">
                <a:latin typeface="Century Gothic"/>
                <a:ea typeface="Century Gothic"/>
                <a:cs typeface="Century Gothic"/>
                <a:sym typeface="Century Gothic"/>
              </a:defRPr>
            </a:pPr>
            <a:r>
              <a:rPr b="1"/>
              <a:t>Matthew 25:41</a:t>
            </a:r>
            <a:r>
              <a:t> (NKJV) </a:t>
            </a:r>
            <a:r>
              <a:rPr baseline="31999"/>
              <a:t>41</a:t>
            </a:r>
            <a:r>
              <a:t> “…‘Depart from Me, you cursed, into the everlasting fire prepared for the devil and his angels: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txEl>
                                              <p:pRg st="1" end="1"/>
                                            </p:txEl>
                                          </p:spTgt>
                                        </p:tgtEl>
                                        <p:attrNameLst>
                                          <p:attrName>style.visibility</p:attrName>
                                        </p:attrNameLst>
                                      </p:cBhvr>
                                      <p:to>
                                        <p:strVal val="visible"/>
                                      </p:to>
                                    </p:set>
                                    <p:animEffect filter="wipe(left)" transition="in">
                                      <p:cBhvr>
                                        <p:cTn id="7" dur="1500"/>
                                        <p:tgtEl>
                                          <p:spTgt spid="3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6">
                                            <p:txEl>
                                              <p:pRg st="2" end="2"/>
                                            </p:txEl>
                                          </p:spTgt>
                                        </p:tgtEl>
                                        <p:attrNameLst>
                                          <p:attrName>style.visibility</p:attrName>
                                        </p:attrNameLst>
                                      </p:cBhvr>
                                      <p:to>
                                        <p:strVal val="visible"/>
                                      </p:to>
                                    </p:set>
                                    <p:animEffect filter="wipe(left)" transition="in">
                                      <p:cBhvr>
                                        <p:cTn id="12" dur="1500"/>
                                        <p:tgtEl>
                                          <p:spTgt spid="3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6">
                                            <p:txEl>
                                              <p:pRg st="3" end="3"/>
                                            </p:txEl>
                                          </p:spTgt>
                                        </p:tgtEl>
                                        <p:attrNameLst>
                                          <p:attrName>style.visibility</p:attrName>
                                        </p:attrNameLst>
                                      </p:cBhvr>
                                      <p:to>
                                        <p:strVal val="visible"/>
                                      </p:to>
                                    </p:set>
                                    <p:animEffect filter="wipe(left)" transition="in">
                                      <p:cBhvr>
                                        <p:cTn id="17" dur="1500"/>
                                        <p:tgtEl>
                                          <p:spTgt spid="32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29"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30"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31" name="Invest In Faithfulness (11:5,6)"/>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Faithfulness (11:5,6) </a:t>
            </a:r>
          </a:p>
        </p:txBody>
      </p:sp>
      <p:sp>
        <p:nvSpPr>
          <p:cNvPr id="332" name="Ecclesiastes 11:5–6 (NKJV)…"/>
          <p:cNvSpPr txBox="1"/>
          <p:nvPr/>
        </p:nvSpPr>
        <p:spPr>
          <a:xfrm>
            <a:off x="4942242" y="2440870"/>
            <a:ext cx="7664411"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500">
                <a:solidFill>
                  <a:srgbClr val="000000"/>
                </a:solidFill>
                <a:latin typeface="Century Gothic"/>
                <a:ea typeface="Century Gothic"/>
                <a:cs typeface="Century Gothic"/>
                <a:sym typeface="Century Gothic"/>
              </a:defRPr>
            </a:pPr>
            <a:r>
              <a:t>Ecclesiastes 11:5–6 (NKJV)</a:t>
            </a:r>
          </a:p>
          <a:p>
            <a:pPr defTabSz="457200">
              <a:spcBef>
                <a:spcPts val="600"/>
              </a:spcBef>
              <a:defRPr>
                <a:solidFill>
                  <a:srgbClr val="000000"/>
                </a:solidFill>
                <a:latin typeface="Century Gothic"/>
                <a:ea typeface="Century Gothic"/>
                <a:cs typeface="Century Gothic"/>
                <a:sym typeface="Century Gothic"/>
              </a:defRPr>
            </a:pPr>
            <a:r>
              <a:rPr baseline="31999"/>
              <a:t>5</a:t>
            </a:r>
            <a:r>
              <a:t> As you do not know what </a:t>
            </a:r>
            <a:r>
              <a:rPr i="1"/>
              <a:t>is</a:t>
            </a:r>
            <a:r>
              <a:t> the way of the wind, </a:t>
            </a:r>
            <a:r>
              <a:rPr i="1"/>
              <a:t>Or</a:t>
            </a:r>
            <a:r>
              <a:t> how the bones </a:t>
            </a:r>
            <a:r>
              <a:rPr i="1"/>
              <a:t>grow</a:t>
            </a:r>
            <a:r>
              <a:t> in the womb of her who is with child, So you do not know the works of God who makes everything. </a:t>
            </a:r>
            <a:r>
              <a:rPr baseline="31999"/>
              <a:t>6</a:t>
            </a:r>
            <a:r>
              <a:t> In the morning sow your seed, And in the evening do not withhold your hand; For you do not know which will prosper, Either this or that, Or whether both alike </a:t>
            </a:r>
            <a:r>
              <a:rPr i="1"/>
              <a:t>will be</a:t>
            </a:r>
            <a:r>
              <a:t> good.</a:t>
            </a:r>
          </a:p>
        </p:txBody>
      </p:sp>
      <p:pic>
        <p:nvPicPr>
          <p:cNvPr id="333" name="Image" descr="Image"/>
          <p:cNvPicPr>
            <a:picLocks noChangeAspect="0"/>
          </p:cNvPicPr>
          <p:nvPr/>
        </p:nvPicPr>
        <p:blipFill>
          <a:blip r:embed="rId2">
            <a:extLst/>
          </a:blip>
          <a:stretch>
            <a:fillRect/>
          </a:stretch>
        </p:blipFill>
        <p:spPr>
          <a:xfrm>
            <a:off x="-69650" y="2245238"/>
            <a:ext cx="5173642" cy="7414365"/>
          </a:xfrm>
          <a:prstGeom prst="rect">
            <a:avLst/>
          </a:prstGeom>
          <a:effectLst>
            <a:outerShdw sx="100000" sy="100000" kx="0" ky="0" algn="b" rotWithShape="0" blurRad="177800" dist="127615" dir="5400000">
              <a:srgbClr val="000000">
                <a:alpha val="48485"/>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36"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37"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38" name="Invest In Faithfulness (11:5,6)"/>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Faithfulness (11:5,6) </a:t>
            </a:r>
          </a:p>
        </p:txBody>
      </p:sp>
      <p:pic>
        <p:nvPicPr>
          <p:cNvPr id="339" name="Image" descr="Image"/>
          <p:cNvPicPr>
            <a:picLocks noChangeAspect="0"/>
          </p:cNvPicPr>
          <p:nvPr/>
        </p:nvPicPr>
        <p:blipFill>
          <a:blip r:embed="rId2">
            <a:extLst/>
          </a:blip>
          <a:stretch>
            <a:fillRect/>
          </a:stretch>
        </p:blipFill>
        <p:spPr>
          <a:xfrm>
            <a:off x="-69650" y="2245238"/>
            <a:ext cx="5173642" cy="7414365"/>
          </a:xfrm>
          <a:prstGeom prst="rect">
            <a:avLst/>
          </a:prstGeom>
          <a:effectLst>
            <a:outerShdw sx="100000" sy="100000" kx="0" ky="0" algn="b" rotWithShape="0" blurRad="177800" dist="127615" dir="5400000">
              <a:srgbClr val="000000">
                <a:alpha val="48485"/>
              </a:srgbClr>
            </a:outerShdw>
          </a:effectLst>
        </p:spPr>
      </p:pic>
      <p:sp>
        <p:nvSpPr>
          <p:cNvPr id="340" name="There are MANY things we CANNOT know - we CANNOT comprehend - Deut 29:29; Rom 11:33-36; etc.…"/>
          <p:cNvSpPr txBox="1"/>
          <p:nvPr/>
        </p:nvSpPr>
        <p:spPr>
          <a:xfrm>
            <a:off x="5160945" y="2610490"/>
            <a:ext cx="7591233"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72000"/>
              <a:buBlip>
                <a:blip r:embed="rId3"/>
              </a:buBlip>
              <a:defRPr>
                <a:latin typeface="Century Gothic"/>
                <a:ea typeface="Century Gothic"/>
                <a:cs typeface="Century Gothic"/>
                <a:sym typeface="Century Gothic"/>
              </a:defRPr>
            </a:pPr>
            <a:r>
              <a:t>There are MANY things we CANNOT know - we CANNOT comprehend - Deut 29:29; Rom 11:33-36; etc.</a:t>
            </a:r>
          </a:p>
          <a:p>
            <a:pPr marL="685800" indent="-685800" algn="l">
              <a:spcBef>
                <a:spcPts val="1400"/>
              </a:spcBef>
              <a:buSzPct val="72000"/>
              <a:buBlip>
                <a:blip r:embed="rId3"/>
              </a:buBlip>
              <a:defRPr>
                <a:latin typeface="Century Gothic"/>
                <a:ea typeface="Century Gothic"/>
                <a:cs typeface="Century Gothic"/>
                <a:sym typeface="Century Gothic"/>
              </a:defRPr>
            </a:pPr>
            <a:r>
              <a:t>If we REALLY TRUST God we will continue to obey His commands, even if and when we do NOT fully understand the why of it, or the how it will accomplish God’s will - Josh. 6; 2 Ki 5; Gen 16-18; 22;  Mark 16:16; Acts 2:38; Eph 5:19; etc.</a:t>
            </a:r>
          </a:p>
        </p:txBody>
      </p:sp>
      <p:sp>
        <p:nvSpPr>
          <p:cNvPr id="341" name="Ecclesiastes 11:5–6 (NKJV)…"/>
          <p:cNvSpPr txBox="1"/>
          <p:nvPr/>
        </p:nvSpPr>
        <p:spPr>
          <a:xfrm>
            <a:off x="228647" y="2661290"/>
            <a:ext cx="4577048" cy="6464301"/>
          </a:xfrm>
          <a:prstGeom prst="rect">
            <a:avLst/>
          </a:prstGeom>
          <a:ln w="12700">
            <a:miter lim="400000"/>
          </a:ln>
          <a:effectLst>
            <a:outerShdw sx="100000" sy="100000" kx="0" ky="0" algn="b" rotWithShape="0" blurRad="76200" dist="69624"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2700">
                <a:solidFill>
                  <a:srgbClr val="FFFFFF"/>
                </a:solidFill>
                <a:effectLst>
                  <a:outerShdw sx="100000" sy="100000" kx="0" ky="0" algn="b" rotWithShape="0" blurRad="12700" dist="63500" dir="4862547">
                    <a:srgbClr val="000000"/>
                  </a:outerShdw>
                </a:effectLst>
                <a:latin typeface="Century Gothic"/>
                <a:ea typeface="Century Gothic"/>
                <a:cs typeface="Century Gothic"/>
                <a:sym typeface="Century Gothic"/>
              </a:defRPr>
            </a:pPr>
            <a:r>
              <a:t>Ecclesiastes 11:5–6 (NKJV)</a:t>
            </a:r>
          </a:p>
          <a:p>
            <a:pPr defTabSz="457200">
              <a:spcBef>
                <a:spcPts val="600"/>
              </a:spcBef>
              <a:defRPr sz="2700">
                <a:solidFill>
                  <a:srgbClr val="FFFFFF"/>
                </a:solidFill>
                <a:effectLst>
                  <a:outerShdw sx="100000" sy="100000" kx="0" ky="0" algn="b" rotWithShape="0" blurRad="12700" dist="63500" dir="4862547">
                    <a:srgbClr val="000000"/>
                  </a:outerShdw>
                </a:effectLst>
                <a:latin typeface="Century Gothic"/>
                <a:ea typeface="Century Gothic"/>
                <a:cs typeface="Century Gothic"/>
                <a:sym typeface="Century Gothic"/>
              </a:defRPr>
            </a:pPr>
            <a:r>
              <a:rPr baseline="31999"/>
              <a:t>5</a:t>
            </a:r>
            <a:r>
              <a:t> As you do not know what </a:t>
            </a:r>
            <a:r>
              <a:rPr i="1"/>
              <a:t>is</a:t>
            </a:r>
            <a:r>
              <a:t> the way of the wind, </a:t>
            </a:r>
            <a:r>
              <a:rPr i="1"/>
              <a:t>Or</a:t>
            </a:r>
            <a:r>
              <a:t> how the bones </a:t>
            </a:r>
            <a:r>
              <a:rPr i="1"/>
              <a:t>grow</a:t>
            </a:r>
            <a:r>
              <a:t> in the womb of her who is with child, So you do not know the works of God who makes everything. </a:t>
            </a:r>
            <a:r>
              <a:rPr baseline="31999"/>
              <a:t>6</a:t>
            </a:r>
            <a:r>
              <a:t> In the morning sow your seed, And in the evening do not withhold your hand; For you do not know which will prosper, Either this or that, Or whether both alike </a:t>
            </a:r>
            <a:r>
              <a:rPr i="1"/>
              <a:t>will be</a:t>
            </a:r>
            <a:r>
              <a:t> good.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0">
                                            <p:txEl>
                                              <p:pRg st="1" end="1"/>
                                            </p:txEl>
                                          </p:spTgt>
                                        </p:tgtEl>
                                        <p:attrNameLst>
                                          <p:attrName>style.visibility</p:attrName>
                                        </p:attrNameLst>
                                      </p:cBhvr>
                                      <p:to>
                                        <p:strVal val="visible"/>
                                      </p:to>
                                    </p:set>
                                    <p:animEffect filter="wipe(left)" transition="in">
                                      <p:cBhvr>
                                        <p:cTn id="7" dur="1000"/>
                                        <p:tgtEl>
                                          <p:spTgt spid="34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Image" descr="Image"/>
          <p:cNvPicPr>
            <a:picLocks noChangeAspect="1"/>
          </p:cNvPicPr>
          <p:nvPr>
            <p:ph type="pic" idx="13"/>
          </p:nvPr>
        </p:nvPicPr>
        <p:blipFill>
          <a:blip r:embed="rId2">
            <a:extLst/>
          </a:blip>
          <a:srcRect l="10426" t="0" r="684" b="0"/>
          <a:stretch>
            <a:fillRect/>
          </a:stretch>
        </p:blipFill>
        <p:spPr>
          <a:xfrm>
            <a:off x="0" y="0"/>
            <a:ext cx="13004800" cy="9753600"/>
          </a:xfrm>
          <a:prstGeom prst="rect">
            <a:avLst/>
          </a:prstGeom>
        </p:spPr>
      </p:pic>
      <p:sp>
        <p:nvSpPr>
          <p:cNvPr id="231"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232"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233"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234" name="TAKING INVENTORY"/>
          <p:cNvSpPr/>
          <p:nvPr/>
        </p:nvSpPr>
        <p:spPr>
          <a:xfrm>
            <a:off x="4297936" y="1564353"/>
            <a:ext cx="7773413" cy="9271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4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TAKING INVENTORY</a:t>
            </a:r>
          </a:p>
        </p:txBody>
      </p:sp>
      <p:sp>
        <p:nvSpPr>
          <p:cNvPr id="235" name="We are to examine ourselves — (2 Cor. 13:5)…"/>
          <p:cNvSpPr txBox="1"/>
          <p:nvPr/>
        </p:nvSpPr>
        <p:spPr>
          <a:xfrm>
            <a:off x="4710111" y="2964370"/>
            <a:ext cx="7887178"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80000"/>
              <a:buBlip>
                <a:blip r:embed="rId3"/>
              </a:buBlip>
              <a:defRPr sz="4700">
                <a:solidFill>
                  <a:srgbClr val="FFFFFF"/>
                </a:solidFill>
                <a:effectLst>
                  <a:outerShdw sx="100000" sy="100000" kx="0" ky="0" algn="b" rotWithShape="0" blurRad="63500" dist="63500" dir="2817625">
                    <a:srgbClr val="000000"/>
                  </a:outerShdw>
                </a:effectLst>
                <a:latin typeface="Century Gothic"/>
                <a:ea typeface="Century Gothic"/>
                <a:cs typeface="Century Gothic"/>
                <a:sym typeface="Century Gothic"/>
              </a:defRPr>
            </a:pPr>
            <a:r>
              <a:t>We are to examine ourselves — (2 Cor. 13:5)</a:t>
            </a:r>
          </a:p>
          <a:p>
            <a:pPr marL="685800" indent="-685800" algn="l">
              <a:spcBef>
                <a:spcPts val="1400"/>
              </a:spcBef>
              <a:buSzPct val="80000"/>
              <a:buBlip>
                <a:blip r:embed="rId3"/>
              </a:buBlip>
              <a:defRPr sz="4700">
                <a:solidFill>
                  <a:srgbClr val="FFFFFF"/>
                </a:solidFill>
                <a:effectLst>
                  <a:outerShdw sx="100000" sy="100000" kx="0" ky="0" algn="b" rotWithShape="0" blurRad="63500" dist="63500" dir="2817625">
                    <a:srgbClr val="000000"/>
                  </a:outerShdw>
                </a:effectLst>
                <a:latin typeface="Century Gothic"/>
                <a:ea typeface="Century Gothic"/>
                <a:cs typeface="Century Gothic"/>
                <a:sym typeface="Century Gothic"/>
              </a:defRPr>
            </a:pPr>
            <a:r>
              <a:t>Do we have what we ought to have? - (Heb 5:12-14; Col. 3:1-16)</a:t>
            </a:r>
          </a:p>
          <a:p>
            <a:pPr marL="685800" indent="-685800" algn="l">
              <a:spcBef>
                <a:spcPts val="1400"/>
              </a:spcBef>
              <a:buSzPct val="80000"/>
              <a:buBlip>
                <a:blip r:embed="rId3"/>
              </a:buBlip>
              <a:defRPr sz="4700">
                <a:solidFill>
                  <a:srgbClr val="FFFFFF"/>
                </a:solidFill>
                <a:effectLst>
                  <a:outerShdw sx="100000" sy="100000" kx="0" ky="0" algn="b" rotWithShape="0" blurRad="63500" dist="63500" dir="2817625">
                    <a:srgbClr val="000000"/>
                  </a:outerShdw>
                </a:effectLst>
                <a:latin typeface="Century Gothic"/>
                <a:ea typeface="Century Gothic"/>
                <a:cs typeface="Century Gothic"/>
                <a:sym typeface="Century Gothic"/>
              </a:defRPr>
            </a:pPr>
            <a:r>
              <a:t>What of our values, focus &amp; commitment? — (Mat 6:19-33)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5">
                                            <p:bg/>
                                          </p:spTgt>
                                        </p:tgtEl>
                                        <p:attrNameLst>
                                          <p:attrName>style.visibility</p:attrName>
                                        </p:attrNameLst>
                                      </p:cBhvr>
                                      <p:to>
                                        <p:strVal val="visible"/>
                                      </p:to>
                                    </p:set>
                                    <p:animEffect filter="fade" transition="in">
                                      <p:cBhvr>
                                        <p:cTn id="7" dur="1500"/>
                                        <p:tgtEl>
                                          <p:spTgt spid="23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5">
                                            <p:txEl>
                                              <p:pRg st="0" end="0"/>
                                            </p:txEl>
                                          </p:spTgt>
                                        </p:tgtEl>
                                        <p:attrNameLst>
                                          <p:attrName>style.visibility</p:attrName>
                                        </p:attrNameLst>
                                      </p:cBhvr>
                                      <p:to>
                                        <p:strVal val="visible"/>
                                      </p:to>
                                    </p:set>
                                    <p:animEffect filter="fade" transition="in">
                                      <p:cBhvr>
                                        <p:cTn id="10" dur="1500"/>
                                        <p:tgtEl>
                                          <p:spTgt spid="2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5">
                                            <p:txEl>
                                              <p:pRg st="1" end="1"/>
                                            </p:txEl>
                                          </p:spTgt>
                                        </p:tgtEl>
                                        <p:attrNameLst>
                                          <p:attrName>style.visibility</p:attrName>
                                        </p:attrNameLst>
                                      </p:cBhvr>
                                      <p:to>
                                        <p:strVal val="visible"/>
                                      </p:to>
                                    </p:set>
                                    <p:animEffect filter="fade" transition="in">
                                      <p:cBhvr>
                                        <p:cTn id="15" dur="1500"/>
                                        <p:tgtEl>
                                          <p:spTgt spid="2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35">
                                            <p:txEl>
                                              <p:pRg st="2" end="2"/>
                                            </p:txEl>
                                          </p:spTgt>
                                        </p:tgtEl>
                                        <p:attrNameLst>
                                          <p:attrName>style.visibility</p:attrName>
                                        </p:attrNameLst>
                                      </p:cBhvr>
                                      <p:to>
                                        <p:strVal val="visible"/>
                                      </p:to>
                                    </p:set>
                                    <p:animEffect filter="fade" transition="in">
                                      <p:cBhvr>
                                        <p:cTn id="20" dur="1500"/>
                                        <p:tgtEl>
                                          <p:spTgt spid="2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44"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45"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46" name="Invest In TODAY (11:7,8)"/>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TODAY (11:7,8) </a:t>
            </a:r>
          </a:p>
        </p:txBody>
      </p:sp>
      <p:sp>
        <p:nvSpPr>
          <p:cNvPr id="347" name="Ecclesiastes 11:7–8 (NKJV)…"/>
          <p:cNvSpPr txBox="1"/>
          <p:nvPr/>
        </p:nvSpPr>
        <p:spPr>
          <a:xfrm>
            <a:off x="5104222" y="2515682"/>
            <a:ext cx="7664410" cy="716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500">
                <a:solidFill>
                  <a:srgbClr val="000000"/>
                </a:solidFill>
                <a:latin typeface="Century Gothic"/>
                <a:ea typeface="Century Gothic"/>
                <a:cs typeface="Century Gothic"/>
                <a:sym typeface="Century Gothic"/>
              </a:defRPr>
            </a:pPr>
            <a:r>
              <a:t>Ecclesiastes 11:7–8 (NKJV)</a:t>
            </a:r>
          </a:p>
          <a:p>
            <a:pPr defTabSz="457200">
              <a:spcBef>
                <a:spcPts val="600"/>
              </a:spcBef>
              <a:defRPr sz="4500">
                <a:solidFill>
                  <a:srgbClr val="000000"/>
                </a:solidFill>
                <a:latin typeface="Century Gothic"/>
                <a:ea typeface="Century Gothic"/>
                <a:cs typeface="Century Gothic"/>
                <a:sym typeface="Century Gothic"/>
              </a:defRPr>
            </a:pPr>
            <a:r>
              <a:rPr baseline="31999"/>
              <a:t>7</a:t>
            </a:r>
            <a:r>
              <a:t> Truly the light is sweet, And </a:t>
            </a:r>
            <a:r>
              <a:rPr i="1"/>
              <a:t>it is</a:t>
            </a:r>
            <a:r>
              <a:t> pleasant for the eyes to behold the sun; </a:t>
            </a:r>
            <a:r>
              <a:rPr baseline="31999"/>
              <a:t>8</a:t>
            </a:r>
            <a:r>
              <a:t> But if a man lives many years </a:t>
            </a:r>
            <a:r>
              <a:rPr i="1"/>
              <a:t>And</a:t>
            </a:r>
            <a:r>
              <a:t> rejoices in them all, Yet let him remember the days of darkness, For they will be many. All that is coming </a:t>
            </a:r>
            <a:r>
              <a:rPr i="1"/>
              <a:t>is</a:t>
            </a:r>
            <a:r>
              <a:t> vanity.</a:t>
            </a:r>
          </a:p>
        </p:txBody>
      </p:sp>
      <p:pic>
        <p:nvPicPr>
          <p:cNvPr id="348" name="Image" descr="Image"/>
          <p:cNvPicPr>
            <a:picLocks noChangeAspect="0"/>
          </p:cNvPicPr>
          <p:nvPr/>
        </p:nvPicPr>
        <p:blipFill>
          <a:blip r:embed="rId2">
            <a:extLst/>
          </a:blip>
          <a:stretch>
            <a:fillRect/>
          </a:stretch>
        </p:blipFill>
        <p:spPr>
          <a:xfrm flipH="1">
            <a:off x="-49372" y="2440869"/>
            <a:ext cx="5209445" cy="7312426"/>
          </a:xfrm>
          <a:prstGeom prst="rect">
            <a:avLst/>
          </a:prstGeom>
          <a:effectLst>
            <a:outerShdw sx="100000" sy="100000" kx="0" ky="0" algn="b" rotWithShape="0" blurRad="114300" dist="63500" dir="218642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51"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52"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53" name="Invest In TODAY (11:7,8)"/>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TODAY (11:7,8) </a:t>
            </a:r>
          </a:p>
        </p:txBody>
      </p:sp>
      <p:pic>
        <p:nvPicPr>
          <p:cNvPr id="354" name="Image" descr="Image"/>
          <p:cNvPicPr>
            <a:picLocks noChangeAspect="0"/>
          </p:cNvPicPr>
          <p:nvPr/>
        </p:nvPicPr>
        <p:blipFill>
          <a:blip r:embed="rId2">
            <a:extLst/>
          </a:blip>
          <a:stretch>
            <a:fillRect/>
          </a:stretch>
        </p:blipFill>
        <p:spPr>
          <a:xfrm flipH="1">
            <a:off x="-49372" y="2440869"/>
            <a:ext cx="5209445" cy="7312426"/>
          </a:xfrm>
          <a:prstGeom prst="rect">
            <a:avLst/>
          </a:prstGeom>
          <a:effectLst>
            <a:outerShdw sx="100000" sy="100000" kx="0" ky="0" algn="b" rotWithShape="0" blurRad="114300" dist="63500" dir="2186424">
              <a:srgbClr val="000000"/>
            </a:outerShdw>
          </a:effectLst>
        </p:spPr>
      </p:pic>
      <p:sp>
        <p:nvSpPr>
          <p:cNvPr id="355" name="“When one acts benevolently and works diligently as Koheleth has previously advised, life is worth living, and affords continuous enjoyment for the faithful worker. ……"/>
          <p:cNvSpPr txBox="1"/>
          <p:nvPr/>
        </p:nvSpPr>
        <p:spPr>
          <a:xfrm>
            <a:off x="4951132" y="2740074"/>
            <a:ext cx="7926327" cy="622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72000"/>
              <a:buBlip>
                <a:blip r:embed="rId3"/>
              </a:buBlip>
              <a:defRPr sz="3200">
                <a:latin typeface="Century Gothic"/>
                <a:ea typeface="Century Gothic"/>
                <a:cs typeface="Century Gothic"/>
                <a:sym typeface="Century Gothic"/>
              </a:defRPr>
            </a:pPr>
            <a:r>
              <a:t>“When one acts benevolently and works diligently as Koheleth has previously advised, life is worth living, and affords continuous enjoyment for the faithful worker. …</a:t>
            </a:r>
          </a:p>
          <a:p>
            <a:pPr marL="685800" indent="-685800" algn="l">
              <a:spcBef>
                <a:spcPts val="1400"/>
              </a:spcBef>
              <a:buSzPct val="72000"/>
              <a:buBlip>
                <a:blip r:embed="rId3"/>
              </a:buBlip>
              <a:defRPr sz="3200">
                <a:latin typeface="Century Gothic"/>
                <a:ea typeface="Century Gothic"/>
                <a:cs typeface="Century Gothic"/>
                <a:sym typeface="Century Gothic"/>
              </a:defRPr>
            </a:pPr>
            <a:r>
              <a:t>“The thought that the night comes when no man can work (John 9:4) should stir mankind to make the best of every day of life, to be content and cheerful, to perform daily duties with the consciousness that this is the day of labor and joy.”</a:t>
            </a:r>
          </a:p>
        </p:txBody>
      </p:sp>
      <p:sp>
        <p:nvSpPr>
          <p:cNvPr id="356" name="Ecclesiastes 11:7–8 (NKJV)…"/>
          <p:cNvSpPr txBox="1"/>
          <p:nvPr/>
        </p:nvSpPr>
        <p:spPr>
          <a:xfrm>
            <a:off x="228647" y="3169776"/>
            <a:ext cx="4653408" cy="6121401"/>
          </a:xfrm>
          <a:prstGeom prst="rect">
            <a:avLst/>
          </a:prstGeom>
          <a:ln w="12700">
            <a:miter lim="400000"/>
          </a:ln>
          <a:effectLst>
            <a:outerShdw sx="100000" sy="100000" kx="0" ky="0" algn="b" rotWithShape="0" blurRad="114300" dist="63500" dir="2186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3200">
                <a:solidFill>
                  <a:srgbClr val="FFFFFF"/>
                </a:solidFill>
                <a:effectLst>
                  <a:outerShdw sx="100000" sy="100000" kx="0" ky="0" algn="b" rotWithShape="0" blurRad="63500" dist="63500" dir="1714936">
                    <a:srgbClr val="000000"/>
                  </a:outerShdw>
                </a:effectLst>
                <a:latin typeface="Century Gothic"/>
                <a:ea typeface="Century Gothic"/>
                <a:cs typeface="Century Gothic"/>
                <a:sym typeface="Century Gothic"/>
              </a:defRPr>
            </a:pPr>
            <a:r>
              <a:t>Ecclesiastes 11:7–8 (NKJV)</a:t>
            </a:r>
          </a:p>
          <a:p>
            <a:pPr defTabSz="457200">
              <a:spcBef>
                <a:spcPts val="600"/>
              </a:spcBef>
              <a:defRPr sz="3200">
                <a:solidFill>
                  <a:srgbClr val="FFFFFF"/>
                </a:solidFill>
                <a:effectLst>
                  <a:outerShdw sx="100000" sy="100000" kx="0" ky="0" algn="b" rotWithShape="0" blurRad="63500" dist="63500" dir="1714936">
                    <a:srgbClr val="000000"/>
                  </a:outerShdw>
                </a:effectLst>
                <a:latin typeface="Century Gothic"/>
                <a:ea typeface="Century Gothic"/>
                <a:cs typeface="Century Gothic"/>
                <a:sym typeface="Century Gothic"/>
              </a:defRPr>
            </a:pPr>
            <a:r>
              <a:rPr baseline="31999"/>
              <a:t>7</a:t>
            </a:r>
            <a:r>
              <a:t> Truly the light is sweet, And </a:t>
            </a:r>
            <a:r>
              <a:rPr i="1"/>
              <a:t>it is</a:t>
            </a:r>
            <a:r>
              <a:t> pleasant for the eyes to behold the sun; </a:t>
            </a:r>
            <a:r>
              <a:rPr baseline="31999"/>
              <a:t>8</a:t>
            </a:r>
            <a:r>
              <a:t> But if a man lives many years </a:t>
            </a:r>
            <a:r>
              <a:rPr i="1"/>
              <a:t>And</a:t>
            </a:r>
            <a:r>
              <a:t> rejoices in them all, Yet let him remember the days of darkness, For they will be many. All that is coming </a:t>
            </a:r>
            <a:r>
              <a:rPr i="1"/>
              <a:t>is</a:t>
            </a:r>
            <a:r>
              <a:t> vanity.</a:t>
            </a:r>
          </a:p>
        </p:txBody>
      </p:sp>
      <p:sp>
        <p:nvSpPr>
          <p:cNvPr id="357" name="Smith, J. E. (1996). The wisdom literature and Psalms"/>
          <p:cNvSpPr txBox="1"/>
          <p:nvPr/>
        </p:nvSpPr>
        <p:spPr>
          <a:xfrm>
            <a:off x="5008573" y="9087278"/>
            <a:ext cx="7811445" cy="52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900">
                <a:solidFill>
                  <a:srgbClr val="000000"/>
                </a:solidFill>
              </a:defRPr>
            </a:lvl1pPr>
          </a:lstStyle>
          <a:p>
            <a:pPr/>
            <a:r>
              <a:t>  Smith, J. E. (1996). The wisdom literature and Psalms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5">
                                            <p:txEl>
                                              <p:pRg st="1" end="1"/>
                                            </p:txEl>
                                          </p:spTgt>
                                        </p:tgtEl>
                                        <p:attrNameLst>
                                          <p:attrName>style.visibility</p:attrName>
                                        </p:attrNameLst>
                                      </p:cBhvr>
                                      <p:to>
                                        <p:strVal val="visible"/>
                                      </p:to>
                                    </p:set>
                                    <p:animEffect filter="wipe(left)" transition="in">
                                      <p:cBhvr>
                                        <p:cTn id="7" dur="1500"/>
                                        <p:tgtEl>
                                          <p:spTgt spid="35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60"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61"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62" name="Invest In TODAY (11:7,8)"/>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TODAY (11:7,8) </a:t>
            </a:r>
          </a:p>
        </p:txBody>
      </p:sp>
      <p:pic>
        <p:nvPicPr>
          <p:cNvPr id="363" name="Image" descr="Image"/>
          <p:cNvPicPr>
            <a:picLocks noChangeAspect="0"/>
          </p:cNvPicPr>
          <p:nvPr/>
        </p:nvPicPr>
        <p:blipFill>
          <a:blip r:embed="rId2">
            <a:extLst/>
          </a:blip>
          <a:stretch>
            <a:fillRect/>
          </a:stretch>
        </p:blipFill>
        <p:spPr>
          <a:xfrm flipH="1">
            <a:off x="-49372" y="2440869"/>
            <a:ext cx="5209445" cy="7312426"/>
          </a:xfrm>
          <a:prstGeom prst="rect">
            <a:avLst/>
          </a:prstGeom>
          <a:effectLst>
            <a:outerShdw sx="100000" sy="100000" kx="0" ky="0" algn="b" rotWithShape="0" blurRad="114300" dist="63500" dir="2186424">
              <a:srgbClr val="000000"/>
            </a:outerShdw>
          </a:effectLst>
        </p:spPr>
      </p:pic>
      <p:sp>
        <p:nvSpPr>
          <p:cNvPr id="364" name="Today is the day of salvation — (2 Cor. 6:2; Heb. 3:7,13)…"/>
          <p:cNvSpPr txBox="1"/>
          <p:nvPr/>
        </p:nvSpPr>
        <p:spPr>
          <a:xfrm>
            <a:off x="5246048" y="2636332"/>
            <a:ext cx="7631411" cy="692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72000"/>
              <a:buBlip>
                <a:blip r:embed="rId3"/>
              </a:buBlip>
              <a:defRPr sz="3700">
                <a:latin typeface="Century Gothic"/>
                <a:ea typeface="Century Gothic"/>
                <a:cs typeface="Century Gothic"/>
                <a:sym typeface="Century Gothic"/>
              </a:defRPr>
            </a:pPr>
            <a:r>
              <a:t>Today is the day of salvation — (2 Cor. 6:2; Heb. 3:7,13)</a:t>
            </a:r>
          </a:p>
          <a:p>
            <a:pPr marL="685800" indent="-685800" algn="l">
              <a:spcBef>
                <a:spcPts val="1400"/>
              </a:spcBef>
              <a:buSzPct val="72000"/>
              <a:buBlip>
                <a:blip r:embed="rId3"/>
              </a:buBlip>
              <a:defRPr sz="3700">
                <a:latin typeface="Century Gothic"/>
                <a:ea typeface="Century Gothic"/>
                <a:cs typeface="Century Gothic"/>
                <a:sym typeface="Century Gothic"/>
              </a:defRPr>
            </a:pPr>
            <a:r>
              <a:t>Faithfulness brings true fulfillment and joy to life — (Acts 16:34; Phili 4:6-13).</a:t>
            </a:r>
          </a:p>
          <a:p>
            <a:pPr marL="685800" indent="-685800" algn="l">
              <a:spcBef>
                <a:spcPts val="1400"/>
              </a:spcBef>
              <a:buSzPct val="72000"/>
              <a:buBlip>
                <a:blip r:embed="rId3"/>
              </a:buBlip>
              <a:defRPr sz="3700">
                <a:latin typeface="Century Gothic"/>
                <a:ea typeface="Century Gothic"/>
                <a:cs typeface="Century Gothic"/>
                <a:sym typeface="Century Gothic"/>
              </a:defRPr>
            </a:pPr>
            <a:r>
              <a:t>We have today, we do not know what will be tomorrow — (Eccl. 9:10; Mat 6:33,34; Eph 5:16; James 4:13-17)</a:t>
            </a:r>
          </a:p>
          <a:p>
            <a:pPr marL="685800" indent="-685800" algn="l">
              <a:spcBef>
                <a:spcPts val="1400"/>
              </a:spcBef>
              <a:buSzPct val="72000"/>
              <a:buBlip>
                <a:blip r:embed="rId3"/>
              </a:buBlip>
              <a:defRPr sz="3700">
                <a:latin typeface="Century Gothic"/>
                <a:ea typeface="Century Gothic"/>
                <a:cs typeface="Century Gothic"/>
                <a:sym typeface="Century Gothic"/>
              </a:defRPr>
            </a:pPr>
            <a:r>
              <a:t>One day, tomorrow will not come! — (Luke 12:13-21)</a:t>
            </a:r>
          </a:p>
        </p:txBody>
      </p:sp>
      <p:sp>
        <p:nvSpPr>
          <p:cNvPr id="365" name="Ecclesiastes 11:7–8 (NKJV)…"/>
          <p:cNvSpPr txBox="1"/>
          <p:nvPr/>
        </p:nvSpPr>
        <p:spPr>
          <a:xfrm>
            <a:off x="228647" y="3169776"/>
            <a:ext cx="4653408" cy="6121401"/>
          </a:xfrm>
          <a:prstGeom prst="rect">
            <a:avLst/>
          </a:prstGeom>
          <a:ln w="12700">
            <a:miter lim="400000"/>
          </a:ln>
          <a:effectLst>
            <a:outerShdw sx="100000" sy="100000" kx="0" ky="0" algn="b" rotWithShape="0" blurRad="114300" dist="63500" dir="2186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3200">
                <a:solidFill>
                  <a:srgbClr val="FFFFFF"/>
                </a:solidFill>
                <a:effectLst>
                  <a:outerShdw sx="100000" sy="100000" kx="0" ky="0" algn="b" rotWithShape="0" blurRad="63500" dist="63500" dir="1714936">
                    <a:srgbClr val="000000"/>
                  </a:outerShdw>
                </a:effectLst>
                <a:latin typeface="Century Gothic"/>
                <a:ea typeface="Century Gothic"/>
                <a:cs typeface="Century Gothic"/>
                <a:sym typeface="Century Gothic"/>
              </a:defRPr>
            </a:pPr>
            <a:r>
              <a:t>Ecclesiastes 11:7–8 (NKJV)</a:t>
            </a:r>
          </a:p>
          <a:p>
            <a:pPr defTabSz="457200">
              <a:spcBef>
                <a:spcPts val="600"/>
              </a:spcBef>
              <a:defRPr sz="3200">
                <a:solidFill>
                  <a:srgbClr val="FFFFFF"/>
                </a:solidFill>
                <a:effectLst>
                  <a:outerShdw sx="100000" sy="100000" kx="0" ky="0" algn="b" rotWithShape="0" blurRad="63500" dist="63500" dir="1714936">
                    <a:srgbClr val="000000"/>
                  </a:outerShdw>
                </a:effectLst>
                <a:latin typeface="Century Gothic"/>
                <a:ea typeface="Century Gothic"/>
                <a:cs typeface="Century Gothic"/>
                <a:sym typeface="Century Gothic"/>
              </a:defRPr>
            </a:pPr>
            <a:r>
              <a:rPr baseline="31999"/>
              <a:t>7</a:t>
            </a:r>
            <a:r>
              <a:t> Truly the light is sweet, And </a:t>
            </a:r>
            <a:r>
              <a:rPr i="1"/>
              <a:t>it is</a:t>
            </a:r>
            <a:r>
              <a:t> pleasant for the eyes to behold the sun; </a:t>
            </a:r>
            <a:r>
              <a:rPr baseline="31999"/>
              <a:t>8</a:t>
            </a:r>
            <a:r>
              <a:t> But if a man lives many years </a:t>
            </a:r>
            <a:r>
              <a:rPr i="1"/>
              <a:t>And</a:t>
            </a:r>
            <a:r>
              <a:t> rejoices in them all, Yet let him remember the days of darkness, For they will be many. All that is coming </a:t>
            </a:r>
            <a:r>
              <a:rPr i="1"/>
              <a:t>is</a:t>
            </a:r>
            <a:r>
              <a:t> vanity.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4">
                                            <p:txEl>
                                              <p:pRg st="1" end="1"/>
                                            </p:txEl>
                                          </p:spTgt>
                                        </p:tgtEl>
                                        <p:attrNameLst>
                                          <p:attrName>style.visibility</p:attrName>
                                        </p:attrNameLst>
                                      </p:cBhvr>
                                      <p:to>
                                        <p:strVal val="visible"/>
                                      </p:to>
                                    </p:set>
                                    <p:animEffect filter="fade" transition="in">
                                      <p:cBhvr>
                                        <p:cTn id="7" dur="1500"/>
                                        <p:tgtEl>
                                          <p:spTgt spid="3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4">
                                            <p:txEl>
                                              <p:pRg st="2" end="2"/>
                                            </p:txEl>
                                          </p:spTgt>
                                        </p:tgtEl>
                                        <p:attrNameLst>
                                          <p:attrName>style.visibility</p:attrName>
                                        </p:attrNameLst>
                                      </p:cBhvr>
                                      <p:to>
                                        <p:strVal val="visible"/>
                                      </p:to>
                                    </p:set>
                                    <p:animEffect filter="fade" transition="in">
                                      <p:cBhvr>
                                        <p:cTn id="12" dur="1500"/>
                                        <p:tgtEl>
                                          <p:spTgt spid="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64">
                                            <p:txEl>
                                              <p:pRg st="3" end="3"/>
                                            </p:txEl>
                                          </p:spTgt>
                                        </p:tgtEl>
                                        <p:attrNameLst>
                                          <p:attrName>style.visibility</p:attrName>
                                        </p:attrNameLst>
                                      </p:cBhvr>
                                      <p:to>
                                        <p:strVal val="visible"/>
                                      </p:to>
                                    </p:set>
                                    <p:animEffect filter="fade" transition="in">
                                      <p:cBhvr>
                                        <p:cTn id="17" dur="1500"/>
                                        <p:tgtEl>
                                          <p:spTgt spid="36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68"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69"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70" name="Invest In TODAY (11:7,8)"/>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TODAY (11:7,8) </a:t>
            </a:r>
          </a:p>
        </p:txBody>
      </p:sp>
      <p:sp>
        <p:nvSpPr>
          <p:cNvPr id="371" name="The Earlier The Better"/>
          <p:cNvSpPr/>
          <p:nvPr/>
        </p:nvSpPr>
        <p:spPr>
          <a:xfrm>
            <a:off x="80328" y="2238686"/>
            <a:ext cx="12781070" cy="1168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000000"/>
                </a:solidFill>
              </a:defRPr>
            </a:lvl1pPr>
          </a:lstStyle>
          <a:p>
            <a:pPr/>
            <a:r>
              <a:t>The Earlier The Better</a:t>
            </a:r>
          </a:p>
        </p:txBody>
      </p:sp>
      <p:sp>
        <p:nvSpPr>
          <p:cNvPr id="372" name="Ecclesiastes 11:9–10 (NKJV)…"/>
          <p:cNvSpPr txBox="1"/>
          <p:nvPr/>
        </p:nvSpPr>
        <p:spPr>
          <a:xfrm>
            <a:off x="566612" y="3555987"/>
            <a:ext cx="11808502"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Century Gothic"/>
                <a:ea typeface="Century Gothic"/>
                <a:cs typeface="Century Gothic"/>
                <a:sym typeface="Century Gothic"/>
              </a:defRPr>
            </a:pPr>
            <a:r>
              <a:t>Ecclesiastes 11:9–10 (NKJV)</a:t>
            </a:r>
          </a:p>
          <a:p>
            <a:pPr defTabSz="457200">
              <a:defRPr sz="4200">
                <a:solidFill>
                  <a:srgbClr val="000000"/>
                </a:solidFill>
                <a:latin typeface="Century Gothic"/>
                <a:ea typeface="Century Gothic"/>
                <a:cs typeface="Century Gothic"/>
                <a:sym typeface="Century Gothic"/>
              </a:defRPr>
            </a:pPr>
            <a:r>
              <a:rPr baseline="31999"/>
              <a:t>9</a:t>
            </a:r>
            <a:r>
              <a:t> Rejoice, O young man, in your youth, And let your heart cheer you in the days of your youth; Walk in the ways of your heart, And in the sight of your eyes; But know that for all these God will bring you into judgment. </a:t>
            </a:r>
            <a:r>
              <a:rPr baseline="31999"/>
              <a:t>10</a:t>
            </a:r>
            <a:r>
              <a:t> Therefore remove sorrow from your heart, And put away evil from your flesh, For childhood and youth </a:t>
            </a:r>
            <a:r>
              <a:rPr i="1"/>
              <a:t>are</a:t>
            </a:r>
            <a:r>
              <a:t> vanity.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75"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76"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77" name="Invest In TODAY (11:7,8)"/>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TODAY (11:7,8) </a:t>
            </a:r>
          </a:p>
        </p:txBody>
      </p:sp>
      <p:sp>
        <p:nvSpPr>
          <p:cNvPr id="378" name="The Earlier The Better"/>
          <p:cNvSpPr/>
          <p:nvPr/>
        </p:nvSpPr>
        <p:spPr>
          <a:xfrm>
            <a:off x="80328" y="2238686"/>
            <a:ext cx="12781070" cy="1168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000000"/>
                </a:solidFill>
              </a:defRPr>
            </a:lvl1pPr>
          </a:lstStyle>
          <a:p>
            <a:pPr/>
            <a:r>
              <a:t>The Earlier The Better</a:t>
            </a:r>
          </a:p>
        </p:txBody>
      </p:sp>
      <p:pic>
        <p:nvPicPr>
          <p:cNvPr id="379" name="Image" descr="Image"/>
          <p:cNvPicPr>
            <a:picLocks noChangeAspect="0"/>
          </p:cNvPicPr>
          <p:nvPr/>
        </p:nvPicPr>
        <p:blipFill>
          <a:blip r:embed="rId2">
            <a:extLst/>
          </a:blip>
          <a:stretch>
            <a:fillRect/>
          </a:stretch>
        </p:blipFill>
        <p:spPr>
          <a:xfrm>
            <a:off x="-123684" y="3389881"/>
            <a:ext cx="6739464" cy="6350001"/>
          </a:xfrm>
          <a:prstGeom prst="rect">
            <a:avLst/>
          </a:prstGeom>
        </p:spPr>
      </p:pic>
      <p:sp>
        <p:nvSpPr>
          <p:cNvPr id="380" name="Before difficult days come (12:1,2)…"/>
          <p:cNvSpPr txBox="1"/>
          <p:nvPr/>
        </p:nvSpPr>
        <p:spPr>
          <a:xfrm>
            <a:off x="6457917" y="3510531"/>
            <a:ext cx="6402978" cy="610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2000"/>
              <a:buBlip>
                <a:blip r:embed="rId3"/>
              </a:buBlip>
              <a:defRPr sz="3200">
                <a:latin typeface="Century Gothic"/>
                <a:ea typeface="Century Gothic"/>
                <a:cs typeface="Century Gothic"/>
                <a:sym typeface="Century Gothic"/>
              </a:defRPr>
            </a:pPr>
            <a:r>
              <a:t>Before difficult days come (12:1,2)</a:t>
            </a:r>
          </a:p>
          <a:p>
            <a:pPr marL="685800" indent="-685800" algn="l">
              <a:spcBef>
                <a:spcPts val="1100"/>
              </a:spcBef>
              <a:buSzPct val="72000"/>
              <a:buBlip>
                <a:blip r:embed="rId3"/>
              </a:buBlip>
              <a:defRPr sz="3200">
                <a:latin typeface="Century Gothic"/>
                <a:ea typeface="Century Gothic"/>
                <a:cs typeface="Century Gothic"/>
                <a:sym typeface="Century Gothic"/>
              </a:defRPr>
            </a:pPr>
            <a:r>
              <a:t>Before loss of strength &amp; teeth – (12:3)</a:t>
            </a:r>
          </a:p>
          <a:p>
            <a:pPr marL="685800" indent="-685800" algn="l">
              <a:spcBef>
                <a:spcPts val="1100"/>
              </a:spcBef>
              <a:buSzPct val="72000"/>
              <a:buBlip>
                <a:blip r:embed="rId3"/>
              </a:buBlip>
              <a:defRPr sz="3200">
                <a:latin typeface="Century Gothic"/>
                <a:ea typeface="Century Gothic"/>
                <a:cs typeface="Century Gothic"/>
                <a:sym typeface="Century Gothic"/>
              </a:defRPr>
            </a:pPr>
            <a:r>
              <a:t>Everything becomes more difficult, hearing loss – (12:4)</a:t>
            </a:r>
          </a:p>
          <a:p>
            <a:pPr marL="685800" indent="-685800" algn="l">
              <a:spcBef>
                <a:spcPts val="1100"/>
              </a:spcBef>
              <a:buSzPct val="72000"/>
              <a:buBlip>
                <a:blip r:embed="rId3"/>
              </a:buBlip>
              <a:defRPr sz="3200">
                <a:latin typeface="Century Gothic"/>
                <a:ea typeface="Century Gothic"/>
                <a:cs typeface="Century Gothic"/>
                <a:sym typeface="Century Gothic"/>
              </a:defRPr>
            </a:pPr>
            <a:r>
              <a:t>Weak &amp; feeble, gray, everything hard, no pleasure in things once enjoyed – (12:5)</a:t>
            </a:r>
          </a:p>
          <a:p>
            <a:pPr marL="685800" indent="-685800" algn="l">
              <a:spcBef>
                <a:spcPts val="1100"/>
              </a:spcBef>
              <a:buSzPct val="72000"/>
              <a:buBlip>
                <a:blip r:embed="rId3"/>
              </a:buBlip>
              <a:defRPr sz="3200">
                <a:latin typeface="Century Gothic"/>
                <a:ea typeface="Century Gothic"/>
                <a:cs typeface="Century Gothic"/>
                <a:sym typeface="Century Gothic"/>
              </a:defRPr>
            </a:pPr>
            <a:r>
              <a:t>Death, mourning – (12:6)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0">
                                            <p:txEl>
                                              <p:pRg st="1" end="1"/>
                                            </p:txEl>
                                          </p:spTgt>
                                        </p:tgtEl>
                                        <p:attrNameLst>
                                          <p:attrName>style.visibility</p:attrName>
                                        </p:attrNameLst>
                                      </p:cBhvr>
                                      <p:to>
                                        <p:strVal val="visible"/>
                                      </p:to>
                                    </p:set>
                                    <p:animEffect filter="wipe(left)" transition="in">
                                      <p:cBhvr>
                                        <p:cTn id="7" dur="1500"/>
                                        <p:tgtEl>
                                          <p:spTgt spid="3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0">
                                            <p:txEl>
                                              <p:pRg st="2" end="2"/>
                                            </p:txEl>
                                          </p:spTgt>
                                        </p:tgtEl>
                                        <p:attrNameLst>
                                          <p:attrName>style.visibility</p:attrName>
                                        </p:attrNameLst>
                                      </p:cBhvr>
                                      <p:to>
                                        <p:strVal val="visible"/>
                                      </p:to>
                                    </p:set>
                                    <p:animEffect filter="wipe(left)" transition="in">
                                      <p:cBhvr>
                                        <p:cTn id="12" dur="1500"/>
                                        <p:tgtEl>
                                          <p:spTgt spid="3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0">
                                            <p:txEl>
                                              <p:pRg st="3" end="3"/>
                                            </p:txEl>
                                          </p:spTgt>
                                        </p:tgtEl>
                                        <p:attrNameLst>
                                          <p:attrName>style.visibility</p:attrName>
                                        </p:attrNameLst>
                                      </p:cBhvr>
                                      <p:to>
                                        <p:strVal val="visible"/>
                                      </p:to>
                                    </p:set>
                                    <p:animEffect filter="wipe(left)" transition="in">
                                      <p:cBhvr>
                                        <p:cTn id="17" dur="1500"/>
                                        <p:tgtEl>
                                          <p:spTgt spid="38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80">
                                            <p:txEl>
                                              <p:pRg st="4" end="4"/>
                                            </p:txEl>
                                          </p:spTgt>
                                        </p:tgtEl>
                                        <p:attrNameLst>
                                          <p:attrName>style.visibility</p:attrName>
                                        </p:attrNameLst>
                                      </p:cBhvr>
                                      <p:to>
                                        <p:strVal val="visible"/>
                                      </p:to>
                                    </p:set>
                                    <p:animEffect filter="wipe(left)" transition="in">
                                      <p:cBhvr>
                                        <p:cTn id="22" dur="1500"/>
                                        <p:tgtEl>
                                          <p:spTgt spid="38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83"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84"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85" name="Invest In The Future (12:7-14)"/>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The Future (12:7-14) </a:t>
            </a:r>
          </a:p>
        </p:txBody>
      </p:sp>
      <p:sp>
        <p:nvSpPr>
          <p:cNvPr id="386" name="Ecclesiastes 12:7–14 (NKJV)…"/>
          <p:cNvSpPr txBox="1"/>
          <p:nvPr/>
        </p:nvSpPr>
        <p:spPr>
          <a:xfrm>
            <a:off x="278865" y="2608016"/>
            <a:ext cx="12447070"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Century Gothic"/>
                <a:ea typeface="Century Gothic"/>
                <a:cs typeface="Century Gothic"/>
                <a:sym typeface="Century Gothic"/>
              </a:defRPr>
            </a:pPr>
            <a:r>
              <a:t>Ecclesiastes 12:7–14 (NKJV)</a:t>
            </a:r>
          </a:p>
          <a:p>
            <a:pPr defTabSz="457200">
              <a:defRPr sz="3700">
                <a:solidFill>
                  <a:srgbClr val="000000"/>
                </a:solidFill>
                <a:latin typeface="Century Gothic"/>
                <a:ea typeface="Century Gothic"/>
                <a:cs typeface="Century Gothic"/>
                <a:sym typeface="Century Gothic"/>
              </a:defRPr>
            </a:pPr>
            <a:r>
              <a:rPr baseline="31999"/>
              <a:t>7</a:t>
            </a:r>
            <a:r>
              <a:t> Then the dust will return to the earth as it was, And the spirit will return to God who gave it. </a:t>
            </a:r>
            <a:r>
              <a:rPr baseline="31999"/>
              <a:t>8</a:t>
            </a:r>
            <a:r>
              <a:t> “Vanity of vanities,” says the Preacher, “All </a:t>
            </a:r>
            <a:r>
              <a:rPr i="1"/>
              <a:t>is</a:t>
            </a:r>
            <a:r>
              <a:t> vanity.” </a:t>
            </a:r>
            <a:r>
              <a:rPr baseline="31999"/>
              <a:t>9</a:t>
            </a:r>
            <a:r>
              <a:t> And moreover, because the Preacher was wise, he still taught the people knowledge; yes, he pondered and sought out </a:t>
            </a:r>
            <a:r>
              <a:rPr i="1"/>
              <a:t>and</a:t>
            </a:r>
            <a:r>
              <a:t> set in order many proverbs. </a:t>
            </a:r>
            <a:r>
              <a:rPr baseline="31999"/>
              <a:t>10</a:t>
            </a:r>
            <a:r>
              <a:t> The Preacher sought to find acceptable words; and </a:t>
            </a:r>
            <a:r>
              <a:rPr i="1"/>
              <a:t>what was</a:t>
            </a:r>
            <a:r>
              <a:t> written </a:t>
            </a:r>
            <a:r>
              <a:rPr i="1"/>
              <a:t>was</a:t>
            </a:r>
            <a:r>
              <a:t> upright—words of truth. </a:t>
            </a:r>
            <a:r>
              <a:rPr baseline="31999"/>
              <a:t>11</a:t>
            </a:r>
            <a:r>
              <a:t> The words of the wise are like goads, and the words of scholars are like well-driven nails, given by one Shepherd.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89"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90"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91" name="Invest In The Future (12:7-14)"/>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The Future (12:7-14) </a:t>
            </a:r>
          </a:p>
        </p:txBody>
      </p:sp>
      <p:sp>
        <p:nvSpPr>
          <p:cNvPr id="392" name="Ecclesiastes 12:7–14 (NKJV)…"/>
          <p:cNvSpPr txBox="1"/>
          <p:nvPr/>
        </p:nvSpPr>
        <p:spPr>
          <a:xfrm>
            <a:off x="278865" y="2608016"/>
            <a:ext cx="12447070"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Century Gothic"/>
                <a:ea typeface="Century Gothic"/>
                <a:cs typeface="Century Gothic"/>
                <a:sym typeface="Century Gothic"/>
              </a:defRPr>
            </a:pPr>
            <a:r>
              <a:t>Ecclesiastes 12:7–14 (NKJV)</a:t>
            </a:r>
          </a:p>
          <a:p>
            <a:pPr defTabSz="457200">
              <a:defRPr sz="4500">
                <a:solidFill>
                  <a:srgbClr val="000000"/>
                </a:solidFill>
                <a:latin typeface="Century Gothic"/>
                <a:ea typeface="Century Gothic"/>
                <a:cs typeface="Century Gothic"/>
                <a:sym typeface="Century Gothic"/>
              </a:defRPr>
            </a:pPr>
            <a:r>
              <a:rPr baseline="31999"/>
              <a:t>12</a:t>
            </a:r>
            <a:r>
              <a:t> And further, my son, be admonished by these. Of making many books </a:t>
            </a:r>
            <a:r>
              <a:rPr i="1"/>
              <a:t>there is</a:t>
            </a:r>
            <a:r>
              <a:t> no end, and much study </a:t>
            </a:r>
            <a:r>
              <a:rPr i="1"/>
              <a:t>is</a:t>
            </a:r>
            <a:r>
              <a:t> wearisome to the flesh. </a:t>
            </a: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395"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396"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397" name="Invest In The Future (12:7-14)"/>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The Future (12:7-14) </a:t>
            </a:r>
          </a:p>
        </p:txBody>
      </p:sp>
      <p:sp>
        <p:nvSpPr>
          <p:cNvPr id="398" name="Place a greater value on spiritual things — Mat. 6:19-21,33…"/>
          <p:cNvSpPr txBox="1"/>
          <p:nvPr/>
        </p:nvSpPr>
        <p:spPr>
          <a:xfrm>
            <a:off x="5222256" y="2720759"/>
            <a:ext cx="7573848" cy="690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72000"/>
              <a:buBlip>
                <a:blip r:embed="rId2"/>
              </a:buBlip>
              <a:defRPr sz="3400">
                <a:latin typeface="Century Gothic"/>
                <a:ea typeface="Century Gothic"/>
                <a:cs typeface="Century Gothic"/>
                <a:sym typeface="Century Gothic"/>
              </a:defRPr>
            </a:pPr>
            <a:r>
              <a:t>Place a greater value on spiritual things — Mat. 6:19-21,33</a:t>
            </a:r>
          </a:p>
          <a:p>
            <a:pPr marL="685800" indent="-685800" algn="l">
              <a:spcBef>
                <a:spcPts val="1100"/>
              </a:spcBef>
              <a:buSzPct val="72000"/>
              <a:buBlip>
                <a:blip r:embed="rId2"/>
              </a:buBlip>
              <a:defRPr sz="3400">
                <a:latin typeface="Century Gothic"/>
                <a:ea typeface="Century Gothic"/>
                <a:cs typeface="Century Gothic"/>
                <a:sym typeface="Century Gothic"/>
              </a:defRPr>
            </a:pPr>
            <a:r>
              <a:t>Increase my spiritual focus — (Mat 6:22,23; Col. 3:1,2)</a:t>
            </a:r>
          </a:p>
          <a:p>
            <a:pPr marL="685800" indent="-685800" algn="l">
              <a:spcBef>
                <a:spcPts val="1100"/>
              </a:spcBef>
              <a:buSzPct val="72000"/>
              <a:buBlip>
                <a:blip r:embed="rId2"/>
              </a:buBlip>
              <a:defRPr sz="3400">
                <a:latin typeface="Century Gothic"/>
                <a:ea typeface="Century Gothic"/>
                <a:cs typeface="Century Gothic"/>
                <a:sym typeface="Century Gothic"/>
              </a:defRPr>
            </a:pPr>
            <a:r>
              <a:t>Increase my loyalty to Jesus and serve Him and Him alone — (Mat. 6:24; Luke 9:23)</a:t>
            </a:r>
          </a:p>
          <a:p>
            <a:pPr marL="685800" indent="-685800" algn="l">
              <a:spcBef>
                <a:spcPts val="1100"/>
              </a:spcBef>
              <a:buSzPct val="72000"/>
              <a:buBlip>
                <a:blip r:embed="rId2"/>
              </a:buBlip>
              <a:defRPr sz="3400">
                <a:latin typeface="Century Gothic"/>
                <a:ea typeface="Century Gothic"/>
                <a:cs typeface="Century Gothic"/>
                <a:sym typeface="Century Gothic"/>
              </a:defRPr>
            </a:pPr>
            <a:r>
              <a:t>Bear more fruit by growing in my knowledge of Christ and in His likeness — (Gal. 5:22,23; Phili 2)</a:t>
            </a:r>
          </a:p>
          <a:p>
            <a:pPr marL="685800" indent="-685800" algn="l">
              <a:spcBef>
                <a:spcPts val="1100"/>
              </a:spcBef>
              <a:buSzPct val="72000"/>
              <a:buBlip>
                <a:blip r:embed="rId2"/>
              </a:buBlip>
              <a:defRPr sz="3400">
                <a:latin typeface="Century Gothic"/>
                <a:ea typeface="Century Gothic"/>
                <a:cs typeface="Century Gothic"/>
                <a:sym typeface="Century Gothic"/>
              </a:defRPr>
            </a:pPr>
            <a:r>
              <a:t>Press even more diligently towards the goal — (Phili 3:14</a:t>
            </a:r>
          </a:p>
        </p:txBody>
      </p:sp>
      <p:pic>
        <p:nvPicPr>
          <p:cNvPr id="399" name="Image" descr="Image"/>
          <p:cNvPicPr>
            <a:picLocks noChangeAspect="0"/>
          </p:cNvPicPr>
          <p:nvPr/>
        </p:nvPicPr>
        <p:blipFill>
          <a:blip r:embed="rId3">
            <a:extLst/>
          </a:blip>
          <a:stretch>
            <a:fillRect/>
          </a:stretch>
        </p:blipFill>
        <p:spPr>
          <a:xfrm flipH="1">
            <a:off x="-49372" y="2440869"/>
            <a:ext cx="5209445" cy="7312426"/>
          </a:xfrm>
          <a:prstGeom prst="rect">
            <a:avLst/>
          </a:prstGeom>
          <a:effectLst>
            <a:outerShdw sx="100000" sy="100000" kx="0" ky="0" algn="b" rotWithShape="0" blurRad="114300" dist="63500" dir="218642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8">
                                            <p:txEl>
                                              <p:pRg st="1" end="1"/>
                                            </p:txEl>
                                          </p:spTgt>
                                        </p:tgtEl>
                                        <p:attrNameLst>
                                          <p:attrName>style.visibility</p:attrName>
                                        </p:attrNameLst>
                                      </p:cBhvr>
                                      <p:to>
                                        <p:strVal val="visible"/>
                                      </p:to>
                                    </p:set>
                                    <p:animEffect filter="wipe(left)" transition="in">
                                      <p:cBhvr>
                                        <p:cTn id="7" dur="500"/>
                                        <p:tgtEl>
                                          <p:spTgt spid="3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8">
                                            <p:txEl>
                                              <p:pRg st="2" end="2"/>
                                            </p:txEl>
                                          </p:spTgt>
                                        </p:tgtEl>
                                        <p:attrNameLst>
                                          <p:attrName>style.visibility</p:attrName>
                                        </p:attrNameLst>
                                      </p:cBhvr>
                                      <p:to>
                                        <p:strVal val="visible"/>
                                      </p:to>
                                    </p:set>
                                    <p:animEffect filter="wipe(left)" transition="in">
                                      <p:cBhvr>
                                        <p:cTn id="12" dur="500"/>
                                        <p:tgtEl>
                                          <p:spTgt spid="3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8">
                                            <p:txEl>
                                              <p:pRg st="3" end="3"/>
                                            </p:txEl>
                                          </p:spTgt>
                                        </p:tgtEl>
                                        <p:attrNameLst>
                                          <p:attrName>style.visibility</p:attrName>
                                        </p:attrNameLst>
                                      </p:cBhvr>
                                      <p:to>
                                        <p:strVal val="visible"/>
                                      </p:to>
                                    </p:set>
                                    <p:animEffect filter="wipe(left)" transition="in">
                                      <p:cBhvr>
                                        <p:cTn id="17" dur="500"/>
                                        <p:tgtEl>
                                          <p:spTgt spid="39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98">
                                            <p:txEl>
                                              <p:pRg st="4" end="4"/>
                                            </p:txEl>
                                          </p:spTgt>
                                        </p:tgtEl>
                                        <p:attrNameLst>
                                          <p:attrName>style.visibility</p:attrName>
                                        </p:attrNameLst>
                                      </p:cBhvr>
                                      <p:to>
                                        <p:strVal val="visible"/>
                                      </p:to>
                                    </p:set>
                                    <p:animEffect filter="wipe(left)" transition="in">
                                      <p:cBhvr>
                                        <p:cTn id="22" dur="500"/>
                                        <p:tgtEl>
                                          <p:spTgt spid="39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8"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402"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403"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404" name="Invest In The Future (12:7-14)"/>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The Future (12:7-14) </a:t>
            </a:r>
          </a:p>
        </p:txBody>
      </p:sp>
      <p:pic>
        <p:nvPicPr>
          <p:cNvPr id="405" name="Image" descr="Image"/>
          <p:cNvPicPr>
            <a:picLocks noChangeAspect="0"/>
          </p:cNvPicPr>
          <p:nvPr/>
        </p:nvPicPr>
        <p:blipFill>
          <a:blip r:embed="rId2">
            <a:extLst/>
          </a:blip>
          <a:stretch>
            <a:fillRect/>
          </a:stretch>
        </p:blipFill>
        <p:spPr>
          <a:xfrm>
            <a:off x="-29063" y="2279389"/>
            <a:ext cx="4613827" cy="7558528"/>
          </a:xfrm>
          <a:prstGeom prst="rect">
            <a:avLst/>
          </a:prstGeom>
          <a:effectLst>
            <a:outerShdw sx="100000" sy="100000" kx="0" ky="0" algn="b" rotWithShape="0" blurRad="114300" dist="63500" dir="2186424">
              <a:srgbClr val="000000"/>
            </a:outerShdw>
          </a:effectLst>
        </p:spPr>
      </p:pic>
      <p:sp>
        <p:nvSpPr>
          <p:cNvPr id="406" name="Hear the word of God - Rom 10:17…"/>
          <p:cNvSpPr txBox="1"/>
          <p:nvPr/>
        </p:nvSpPr>
        <p:spPr>
          <a:xfrm>
            <a:off x="4707086" y="2636003"/>
            <a:ext cx="8121413" cy="697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72000"/>
              <a:buBlip>
                <a:blip r:embed="rId3"/>
              </a:buBlip>
              <a:defRPr sz="3400">
                <a:latin typeface="Century Gothic"/>
                <a:ea typeface="Century Gothic"/>
                <a:cs typeface="Century Gothic"/>
                <a:sym typeface="Century Gothic"/>
              </a:defRPr>
            </a:pPr>
            <a:r>
              <a:rPr b="1"/>
              <a:t>Hear</a:t>
            </a:r>
            <a:r>
              <a:t> the word of God - Rom 10:17</a:t>
            </a:r>
          </a:p>
          <a:p>
            <a:pPr marL="685800" indent="-685800" algn="l">
              <a:spcBef>
                <a:spcPts val="1800"/>
              </a:spcBef>
              <a:buSzPct val="72000"/>
              <a:buBlip>
                <a:blip r:embed="rId3"/>
              </a:buBlip>
              <a:defRPr sz="3400">
                <a:latin typeface="Century Gothic"/>
                <a:ea typeface="Century Gothic"/>
                <a:cs typeface="Century Gothic"/>
                <a:sym typeface="Century Gothic"/>
              </a:defRPr>
            </a:pPr>
            <a:r>
              <a:rPr b="1"/>
              <a:t>Believe</a:t>
            </a:r>
            <a:r>
              <a:t> that Jesus is the Christ, the Son of God - John 8:24; Heb 11:6</a:t>
            </a:r>
          </a:p>
          <a:p>
            <a:pPr marL="685800" indent="-685800" algn="l">
              <a:spcBef>
                <a:spcPts val="1800"/>
              </a:spcBef>
              <a:buSzPct val="72000"/>
              <a:buBlip>
                <a:blip r:embed="rId3"/>
              </a:buBlip>
              <a:defRPr sz="3400">
                <a:latin typeface="Century Gothic"/>
                <a:ea typeface="Century Gothic"/>
                <a:cs typeface="Century Gothic"/>
                <a:sym typeface="Century Gothic"/>
              </a:defRPr>
            </a:pPr>
            <a:r>
              <a:t>By faith - </a:t>
            </a:r>
            <a:r>
              <a:rPr b="1"/>
              <a:t>repent</a:t>
            </a:r>
            <a:r>
              <a:t> - Acts 17:30</a:t>
            </a:r>
          </a:p>
          <a:p>
            <a:pPr marL="685800" indent="-685800" algn="l">
              <a:spcBef>
                <a:spcPts val="1800"/>
              </a:spcBef>
              <a:buSzPct val="72000"/>
              <a:buBlip>
                <a:blip r:embed="rId3"/>
              </a:buBlip>
              <a:defRPr sz="3400">
                <a:latin typeface="Century Gothic"/>
                <a:ea typeface="Century Gothic"/>
                <a:cs typeface="Century Gothic"/>
                <a:sym typeface="Century Gothic"/>
              </a:defRPr>
            </a:pPr>
            <a:r>
              <a:t>By faith </a:t>
            </a:r>
            <a:r>
              <a:rPr b="1"/>
              <a:t>confess</a:t>
            </a:r>
            <a:r>
              <a:t> Jesus - Rom 10:10</a:t>
            </a:r>
          </a:p>
          <a:p>
            <a:pPr marL="685800" indent="-685800" algn="l">
              <a:spcBef>
                <a:spcPts val="1800"/>
              </a:spcBef>
              <a:buSzPct val="72000"/>
              <a:buBlip>
                <a:blip r:embed="rId3"/>
              </a:buBlip>
              <a:defRPr sz="3400">
                <a:latin typeface="Century Gothic"/>
                <a:ea typeface="Century Gothic"/>
                <a:cs typeface="Century Gothic"/>
                <a:sym typeface="Century Gothic"/>
              </a:defRPr>
            </a:pPr>
            <a:r>
              <a:t>Become a child of God by faith by being </a:t>
            </a:r>
            <a:r>
              <a:rPr b="1"/>
              <a:t>baptized</a:t>
            </a:r>
            <a:r>
              <a:t> into Christ for the remission of sins - Acts 2:38; Rom 6:3-6; Gal 3:26,27; Col 2:12,13</a:t>
            </a:r>
          </a:p>
          <a:p>
            <a:pPr marL="685800" indent="-685800" algn="l">
              <a:spcBef>
                <a:spcPts val="1800"/>
              </a:spcBef>
              <a:buSzPct val="72000"/>
              <a:buBlip>
                <a:blip r:embed="rId3"/>
              </a:buBlip>
              <a:defRPr sz="3400">
                <a:latin typeface="Century Gothic"/>
                <a:ea typeface="Century Gothic"/>
                <a:cs typeface="Century Gothic"/>
                <a:sym typeface="Century Gothic"/>
              </a:defRPr>
            </a:pPr>
            <a:r>
              <a:rPr b="1"/>
              <a:t>Live faithfully</a:t>
            </a:r>
            <a:r>
              <a:t> / Abide in Christ — Jn 10:1-15; 1 Cor 15:58; 2 Pet 1:5-10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6">
                                            <p:txEl>
                                              <p:pRg st="1" end="1"/>
                                            </p:txEl>
                                          </p:spTgt>
                                        </p:tgtEl>
                                        <p:attrNameLst>
                                          <p:attrName>style.visibility</p:attrName>
                                        </p:attrNameLst>
                                      </p:cBhvr>
                                      <p:to>
                                        <p:strVal val="visible"/>
                                      </p:to>
                                    </p:set>
                                    <p:animEffect filter="wipe(left)" transition="in">
                                      <p:cBhvr>
                                        <p:cTn id="7" dur="1500"/>
                                        <p:tgtEl>
                                          <p:spTgt spid="4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6">
                                            <p:txEl>
                                              <p:pRg st="2" end="2"/>
                                            </p:txEl>
                                          </p:spTgt>
                                        </p:tgtEl>
                                        <p:attrNameLst>
                                          <p:attrName>style.visibility</p:attrName>
                                        </p:attrNameLst>
                                      </p:cBhvr>
                                      <p:to>
                                        <p:strVal val="visible"/>
                                      </p:to>
                                    </p:set>
                                    <p:animEffect filter="wipe(left)" transition="in">
                                      <p:cBhvr>
                                        <p:cTn id="12" dur="1500"/>
                                        <p:tgtEl>
                                          <p:spTgt spid="4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6">
                                            <p:txEl>
                                              <p:pRg st="3" end="3"/>
                                            </p:txEl>
                                          </p:spTgt>
                                        </p:tgtEl>
                                        <p:attrNameLst>
                                          <p:attrName>style.visibility</p:attrName>
                                        </p:attrNameLst>
                                      </p:cBhvr>
                                      <p:to>
                                        <p:strVal val="visible"/>
                                      </p:to>
                                    </p:set>
                                    <p:animEffect filter="wipe(left)" transition="in">
                                      <p:cBhvr>
                                        <p:cTn id="17" dur="1500"/>
                                        <p:tgtEl>
                                          <p:spTgt spid="4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06">
                                            <p:txEl>
                                              <p:pRg st="4" end="4"/>
                                            </p:txEl>
                                          </p:spTgt>
                                        </p:tgtEl>
                                        <p:attrNameLst>
                                          <p:attrName>style.visibility</p:attrName>
                                        </p:attrNameLst>
                                      </p:cBhvr>
                                      <p:to>
                                        <p:strVal val="visible"/>
                                      </p:to>
                                    </p:set>
                                    <p:animEffect filter="wipe(left)" transition="in">
                                      <p:cBhvr>
                                        <p:cTn id="22" dur="1500"/>
                                        <p:tgtEl>
                                          <p:spTgt spid="40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06">
                                            <p:txEl>
                                              <p:pRg st="5" end="5"/>
                                            </p:txEl>
                                          </p:spTgt>
                                        </p:tgtEl>
                                        <p:attrNameLst>
                                          <p:attrName>style.visibility</p:attrName>
                                        </p:attrNameLst>
                                      </p:cBhvr>
                                      <p:to>
                                        <p:strVal val="visible"/>
                                      </p:to>
                                    </p:set>
                                    <p:animEffect filter="wipe(left)" transition="in">
                                      <p:cBhvr>
                                        <p:cTn id="27" dur="1500"/>
                                        <p:tgtEl>
                                          <p:spTgt spid="40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409"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410"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
        <p:nvSpPr>
          <p:cNvPr id="411" name="Invest In The Future (12:7-14)"/>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The Future (12:7-14) </a:t>
            </a:r>
          </a:p>
        </p:txBody>
      </p:sp>
      <p:sp>
        <p:nvSpPr>
          <p:cNvPr id="412" name="Matthew 16:24–26 (NKJV)…"/>
          <p:cNvSpPr txBox="1"/>
          <p:nvPr/>
        </p:nvSpPr>
        <p:spPr>
          <a:xfrm>
            <a:off x="278865" y="2608016"/>
            <a:ext cx="12447070" cy="707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Century Gothic"/>
                <a:ea typeface="Century Gothic"/>
                <a:cs typeface="Century Gothic"/>
                <a:sym typeface="Century Gothic"/>
              </a:defRPr>
            </a:pPr>
            <a:r>
              <a:t>Matthew 16:24–26 (NKJV)</a:t>
            </a:r>
          </a:p>
          <a:p>
            <a:pPr defTabSz="457200">
              <a:defRPr sz="4500">
                <a:solidFill>
                  <a:srgbClr val="000000"/>
                </a:solidFill>
                <a:latin typeface="Century Gothic"/>
                <a:ea typeface="Century Gothic"/>
                <a:cs typeface="Century Gothic"/>
                <a:sym typeface="Century Gothic"/>
              </a:defRPr>
            </a:pPr>
            <a:r>
              <a:rPr baseline="31999"/>
              <a:t>24</a:t>
            </a:r>
            <a:r>
              <a:t> Then Jesus said to His disciples, “</a:t>
            </a:r>
            <a:r>
              <a:rPr>
                <a:solidFill>
                  <a:schemeClr val="accent5">
                    <a:hueOff val="-92222"/>
                    <a:lumOff val="-9871"/>
                  </a:schemeClr>
                </a:solidFill>
              </a:rPr>
              <a:t>If anyone desires to come after Me, let him deny himself, and take up his cross, and follow Me</a:t>
            </a:r>
            <a:r>
              <a:t>. </a:t>
            </a:r>
            <a:r>
              <a:rPr baseline="31999"/>
              <a:t>25</a:t>
            </a:r>
            <a:r>
              <a:t> </a:t>
            </a:r>
            <a:r>
              <a:rPr>
                <a:solidFill>
                  <a:schemeClr val="accent5">
                    <a:hueOff val="-92222"/>
                    <a:lumOff val="-9871"/>
                  </a:schemeClr>
                </a:solidFill>
              </a:rPr>
              <a:t>For whoever desires to save his life will lose it, but whoever loses his life for My sake will find it</a:t>
            </a:r>
            <a:r>
              <a:t>. </a:t>
            </a:r>
            <a:r>
              <a:rPr baseline="31999"/>
              <a:t>26</a:t>
            </a:r>
            <a:r>
              <a:t> </a:t>
            </a:r>
            <a:r>
              <a:rPr>
                <a:solidFill>
                  <a:schemeClr val="accent5">
                    <a:hueOff val="-92222"/>
                    <a:lumOff val="-9871"/>
                  </a:schemeClr>
                </a:solidFill>
              </a:rPr>
              <a:t>For what profit is it to a man if he gains the whole world, and loses his own soul</a:t>
            </a:r>
            <a:r>
              <a:t>? </a:t>
            </a:r>
            <a:r>
              <a:rPr>
                <a:solidFill>
                  <a:schemeClr val="accent5">
                    <a:hueOff val="-92222"/>
                    <a:lumOff val="-9871"/>
                  </a:schemeClr>
                </a:solidFill>
              </a:rPr>
              <a:t>Or what will a man give in exchange for his soul</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238"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239"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pic>
        <p:nvPicPr>
          <p:cNvPr id="240" name="Image" descr="Image"/>
          <p:cNvPicPr>
            <a:picLocks noChangeAspect="0"/>
          </p:cNvPicPr>
          <p:nvPr/>
        </p:nvPicPr>
        <p:blipFill>
          <a:blip r:embed="rId2">
            <a:extLst/>
          </a:blip>
          <a:stretch>
            <a:fillRect/>
          </a:stretch>
        </p:blipFill>
        <p:spPr>
          <a:xfrm flipH="1">
            <a:off x="-49371" y="824511"/>
            <a:ext cx="6335194" cy="8928784"/>
          </a:xfrm>
          <a:prstGeom prst="rect">
            <a:avLst/>
          </a:prstGeom>
          <a:effectLst>
            <a:outerShdw sx="100000" sy="100000" kx="0" ky="0" algn="b" rotWithShape="0" blurRad="114300" dist="63500" dir="2186424">
              <a:srgbClr val="000000"/>
            </a:outerShdw>
          </a:effectLst>
        </p:spPr>
      </p:pic>
      <p:sp>
        <p:nvSpPr>
          <p:cNvPr id="241" name="TAKING INVENTORY"/>
          <p:cNvSpPr/>
          <p:nvPr/>
        </p:nvSpPr>
        <p:spPr>
          <a:xfrm>
            <a:off x="4297936" y="1564353"/>
            <a:ext cx="7773413" cy="9271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4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TAKING INVENTORY</a:t>
            </a:r>
          </a:p>
        </p:txBody>
      </p:sp>
      <p:sp>
        <p:nvSpPr>
          <p:cNvPr id="242" name="Have our expenditures in time, resources and effort resulted in:…"/>
          <p:cNvSpPr txBox="1"/>
          <p:nvPr/>
        </p:nvSpPr>
        <p:spPr>
          <a:xfrm>
            <a:off x="6416727" y="2964370"/>
            <a:ext cx="6193529" cy="636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400"/>
              </a:spcBef>
              <a:defRPr b="1" sz="4100">
                <a:latin typeface="Century Gothic"/>
                <a:ea typeface="Century Gothic"/>
                <a:cs typeface="Century Gothic"/>
                <a:sym typeface="Century Gothic"/>
              </a:defRPr>
            </a:pPr>
            <a:r>
              <a:t>Have our expenditures in time, resources and effort resulted in: </a:t>
            </a:r>
          </a:p>
          <a:p>
            <a:pPr marL="636104" indent="-636104" algn="l">
              <a:spcBef>
                <a:spcPts val="1400"/>
              </a:spcBef>
              <a:buSzPct val="100000"/>
              <a:buAutoNum type="arabicPeriod" startAt="1"/>
              <a:defRPr sz="3700">
                <a:latin typeface="Century Gothic"/>
                <a:ea typeface="Century Gothic"/>
                <a:cs typeface="Century Gothic"/>
                <a:sym typeface="Century Gothic"/>
              </a:defRPr>
            </a:pPr>
            <a:r>
              <a:rPr b="1"/>
              <a:t>Our spiritual growth</a:t>
            </a:r>
            <a:r>
              <a:t>? — (Matthew 13:18-23; 2 Peter 1:5-11)</a:t>
            </a:r>
          </a:p>
          <a:p>
            <a:pPr marL="636104" indent="-636104" algn="l">
              <a:spcBef>
                <a:spcPts val="1400"/>
              </a:spcBef>
              <a:buSzPct val="100000"/>
              <a:buAutoNum type="arabicPeriod" startAt="1"/>
              <a:defRPr sz="3700">
                <a:latin typeface="Century Gothic"/>
                <a:ea typeface="Century Gothic"/>
                <a:cs typeface="Century Gothic"/>
                <a:sym typeface="Century Gothic"/>
              </a:defRPr>
            </a:pPr>
            <a:r>
              <a:rPr b="1"/>
              <a:t>The growth of the kingdom</a:t>
            </a:r>
            <a:r>
              <a:t>? — (Matthew 6:33; 29:19,20; Acts 8:4; Ephesians 4:12-16; etc.</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42">
                                            <p:txEl>
                                              <p:pRg st="1" end="1"/>
                                            </p:txEl>
                                          </p:spTgt>
                                        </p:tgtEl>
                                        <p:attrNameLst>
                                          <p:attrName>style.visibility</p:attrName>
                                        </p:attrNameLst>
                                      </p:cBhvr>
                                      <p:to>
                                        <p:strVal val="visible"/>
                                      </p:to>
                                    </p:set>
                                    <p:animEffect filter="wipe(up)" transition="in">
                                      <p:cBhvr>
                                        <p:cTn id="7" dur="1000"/>
                                        <p:tgtEl>
                                          <p:spTgt spid="2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1" fill="hold">
                                  <p:stCondLst>
                                    <p:cond delay="0"/>
                                  </p:stCondLst>
                                  <p:iterate type="el" backwards="0">
                                    <p:tmAbs val="0"/>
                                  </p:iterate>
                                  <p:childTnLst>
                                    <p:set>
                                      <p:cBhvr>
                                        <p:cTn id="11" fill="hold"/>
                                        <p:tgtEl>
                                          <p:spTgt spid="242">
                                            <p:txEl>
                                              <p:pRg st="2" end="2"/>
                                            </p:txEl>
                                          </p:spTgt>
                                        </p:tgtEl>
                                        <p:attrNameLst>
                                          <p:attrName>style.visibility</p:attrName>
                                        </p:attrNameLst>
                                      </p:cBhvr>
                                      <p:to>
                                        <p:strVal val="visible"/>
                                      </p:to>
                                    </p:set>
                                    <p:animEffect filter="wipe(up)" transition="in">
                                      <p:cBhvr>
                                        <p:cTn id="12" dur="1000"/>
                                        <p:tgtEl>
                                          <p:spTgt spid="24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Image" descr="Image"/>
          <p:cNvPicPr>
            <a:picLocks noChangeAspect="1"/>
          </p:cNvPicPr>
          <p:nvPr>
            <p:ph type="pic" idx="13"/>
          </p:nvPr>
        </p:nvPicPr>
        <p:blipFill>
          <a:blip r:embed="rId2">
            <a:extLst/>
          </a:blip>
          <a:srcRect l="5555" t="0" r="5555" b="0"/>
          <a:stretch>
            <a:fillRect/>
          </a:stretch>
        </p:blipFill>
        <p:spPr>
          <a:prstGeom prst="rect">
            <a:avLst/>
          </a:prstGeom>
        </p:spPr>
      </p:pic>
      <p:sp>
        <p:nvSpPr>
          <p:cNvPr id="415"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12700" dist="63500" dir="5914094">
                    <a:srgbClr val="000000"/>
                  </a:outerShdw>
                </a:effectLst>
                <a:latin typeface="Denmark"/>
                <a:ea typeface="Denmark"/>
                <a:cs typeface="Denmark"/>
                <a:sym typeface="Denmark"/>
              </a:defRPr>
            </a:lvl1pPr>
          </a:lstStyle>
          <a:p>
            <a:pPr/>
            <a:r>
              <a:t>BECOME A</a:t>
            </a:r>
          </a:p>
        </p:txBody>
      </p:sp>
      <p:sp>
        <p:nvSpPr>
          <p:cNvPr id="416"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12700" dist="63500" dir="5914094">
                    <a:srgbClr val="000000"/>
                  </a:outerShdw>
                </a:effectLst>
                <a:latin typeface="Denmark"/>
                <a:ea typeface="Denmark"/>
                <a:cs typeface="Denmark"/>
                <a:sym typeface="Denmark"/>
              </a:defRPr>
            </a:lvl1pPr>
          </a:lstStyle>
          <a:p>
            <a:pPr/>
            <a:r>
              <a:t>INVESTOR</a:t>
            </a:r>
          </a:p>
        </p:txBody>
      </p:sp>
      <p:sp>
        <p:nvSpPr>
          <p:cNvPr id="417"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3">
                    <a:hueOff val="198700"/>
                    <a:satOff val="21248"/>
                    <a:lumOff val="19305"/>
                  </a:schemeClr>
                </a:solidFill>
                <a:effectLst>
                  <a:outerShdw sx="100000" sy="100000" kx="0" ky="0" algn="b" rotWithShape="0" blurRad="12700" dist="63500" dir="5914094">
                    <a:srgbClr val="000000"/>
                  </a:outerShdw>
                </a:effectLst>
                <a:latin typeface="American Typewriter"/>
                <a:ea typeface="American Typewriter"/>
                <a:cs typeface="American Typewriter"/>
                <a:sym typeface="American Typewriter"/>
              </a:defRPr>
            </a:lvl1pPr>
          </a:lstStyle>
          <a:p>
            <a:pPr/>
            <a:r>
              <a:t>WISE</a:t>
            </a:r>
          </a:p>
        </p:txBody>
      </p:sp>
      <p:sp>
        <p:nvSpPr>
          <p:cNvPr id="418" name="Invest In The Future (12:7-14)"/>
          <p:cNvSpPr/>
          <p:nvPr/>
        </p:nvSpPr>
        <p:spPr>
          <a:xfrm>
            <a:off x="38457" y="1175603"/>
            <a:ext cx="12864812" cy="1181101"/>
          </a:xfrm>
          <a:prstGeom prst="roundRect">
            <a:avLst>
              <a:gd name="adj" fmla="val 1177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700">
                <a:solidFill>
                  <a:srgbClr val="FFFFFF"/>
                </a:solidFill>
                <a:effectLst>
                  <a:outerShdw sx="100000" sy="100000" kx="0" ky="0" algn="b" rotWithShape="0" blurRad="63500" dist="63500" dir="3547376">
                    <a:srgbClr val="000000"/>
                  </a:outerShdw>
                </a:effectLst>
                <a:latin typeface="American Typewriter"/>
                <a:ea typeface="American Typewriter"/>
                <a:cs typeface="American Typewriter"/>
                <a:sym typeface="American Typewriter"/>
              </a:defRPr>
            </a:lvl1pPr>
          </a:lstStyle>
          <a:p>
            <a:pPr/>
            <a:r>
              <a:t>Invest In The Future (12:7-14) </a:t>
            </a:r>
          </a:p>
        </p:txBody>
      </p:sp>
      <p:pic>
        <p:nvPicPr>
          <p:cNvPr id="419" name="ARE WE INVESTING our resources, time, efforts, &amp; abilities IN THINGS which will LAST ETERNALLY or in things that will PERISH?" descr="ARE WE INVESTING our resources, time, efforts, &amp; abilities IN THINGS which will LAST ETERNALLY or in things that will PERISH?"/>
          <p:cNvPicPr>
            <a:picLocks noChangeAspect="0"/>
          </p:cNvPicPr>
          <p:nvPr/>
        </p:nvPicPr>
        <p:blipFill>
          <a:blip r:embed="rId3">
            <a:extLst/>
          </a:blip>
          <a:stretch>
            <a:fillRect/>
          </a:stretch>
        </p:blipFill>
        <p:spPr>
          <a:xfrm>
            <a:off x="81607" y="6682251"/>
            <a:ext cx="13148026" cy="2812691"/>
          </a:xfrm>
          <a:prstGeom prst="rect">
            <a:avLst/>
          </a:prstGeom>
          <a:effectLst>
            <a:outerShdw sx="100000" sy="100000" kx="0" ky="0" algn="b" rotWithShape="0" blurRad="114300" dist="63500" dir="218642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9"/>
                                        </p:tgtEl>
                                        <p:attrNameLst>
                                          <p:attrName>style.visibility</p:attrName>
                                        </p:attrNameLst>
                                      </p:cBhvr>
                                      <p:to>
                                        <p:strVal val="visible"/>
                                      </p:to>
                                    </p:set>
                                    <p:animEffect filter="fade" transition="in">
                                      <p:cBhvr>
                                        <p:cTn id="7" dur="1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9"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Image" descr="Image"/>
          <p:cNvPicPr>
            <a:picLocks noChangeAspect="1"/>
          </p:cNvPicPr>
          <p:nvPr>
            <p:ph type="pic" idx="13"/>
          </p:nvPr>
        </p:nvPicPr>
        <p:blipFill>
          <a:blip r:embed="rId2">
            <a:extLst/>
          </a:blip>
          <a:srcRect l="10676" t="0" r="26360" b="0"/>
          <a:stretch>
            <a:fillRect/>
          </a:stretch>
        </p:blipFill>
        <p:spPr>
          <a:xfrm>
            <a:off x="0" y="0"/>
            <a:ext cx="13004800" cy="9753600"/>
          </a:xfrm>
          <a:prstGeom prst="rect">
            <a:avLst/>
          </a:prstGeom>
        </p:spPr>
      </p:pic>
      <p:sp>
        <p:nvSpPr>
          <p:cNvPr id="423" name="BECOME A"/>
          <p:cNvSpPr txBox="1"/>
          <p:nvPr/>
        </p:nvSpPr>
        <p:spPr>
          <a:xfrm>
            <a:off x="533125" y="1047580"/>
            <a:ext cx="5943601" cy="12065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300">
                <a:solidFill>
                  <a:schemeClr val="accent6">
                    <a:satOff val="1848"/>
                    <a:lumOff val="-15262"/>
                  </a:schemeClr>
                </a:solidFill>
                <a:latin typeface="Denmark"/>
                <a:ea typeface="Denmark"/>
                <a:cs typeface="Denmark"/>
                <a:sym typeface="Denmark"/>
              </a:defRPr>
            </a:lvl1pPr>
          </a:lstStyle>
          <a:p>
            <a:pPr/>
            <a:r>
              <a:t>BECOME A</a:t>
            </a:r>
          </a:p>
        </p:txBody>
      </p:sp>
      <p:sp>
        <p:nvSpPr>
          <p:cNvPr id="424" name="INVESTOR"/>
          <p:cNvSpPr txBox="1"/>
          <p:nvPr/>
        </p:nvSpPr>
        <p:spPr>
          <a:xfrm>
            <a:off x="533125" y="3506812"/>
            <a:ext cx="5943601" cy="12446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600">
                <a:solidFill>
                  <a:schemeClr val="accent6">
                    <a:satOff val="1848"/>
                    <a:lumOff val="-15262"/>
                  </a:schemeClr>
                </a:solidFill>
                <a:latin typeface="Denmark"/>
                <a:ea typeface="Denmark"/>
                <a:cs typeface="Denmark"/>
                <a:sym typeface="Denmark"/>
              </a:defRPr>
            </a:lvl1pPr>
          </a:lstStyle>
          <a:p>
            <a:pPr/>
            <a:r>
              <a:t>INVESTOR</a:t>
            </a:r>
          </a:p>
        </p:txBody>
      </p:sp>
      <p:sp>
        <p:nvSpPr>
          <p:cNvPr id="425" name="WISE"/>
          <p:cNvSpPr txBox="1"/>
          <p:nvPr/>
        </p:nvSpPr>
        <p:spPr>
          <a:xfrm>
            <a:off x="533125" y="1694422"/>
            <a:ext cx="5943601" cy="23749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4600">
                <a:solidFill>
                  <a:schemeClr val="accent1">
                    <a:satOff val="5412"/>
                    <a:lumOff val="-30746"/>
                    <a:alpha val="80345"/>
                  </a:schemeClr>
                </a:solidFill>
                <a:latin typeface="American Typewriter"/>
                <a:ea typeface="American Typewriter"/>
                <a:cs typeface="American Typewriter"/>
                <a:sym typeface="American Typewriter"/>
              </a:defRPr>
            </a:lvl1pPr>
          </a:lstStyle>
          <a:p>
            <a:pPr/>
            <a:r>
              <a:t>WISE</a:t>
            </a:r>
          </a:p>
        </p:txBody>
      </p:sp>
      <p:sp>
        <p:nvSpPr>
          <p:cNvPr id="426" name="Line"/>
          <p:cNvSpPr/>
          <p:nvPr/>
        </p:nvSpPr>
        <p:spPr>
          <a:xfrm>
            <a:off x="805312" y="1038590"/>
            <a:ext cx="5399227" cy="1"/>
          </a:xfrm>
          <a:prstGeom prst="line">
            <a:avLst/>
          </a:prstGeom>
          <a:ln w="25400">
            <a:solidFill>
              <a:srgbClr val="5A5F5E"/>
            </a:solidFill>
            <a:miter lim="400000"/>
          </a:ln>
          <a:effectLst>
            <a:outerShdw sx="100000" sy="100000" kx="0" ky="0" algn="b" rotWithShape="0" blurRad="177800" dist="127615" dir="5400000">
              <a:srgbClr val="000000">
                <a:alpha val="48485"/>
              </a:srgbClr>
            </a:outerShdw>
          </a:effectLst>
        </p:spPr>
        <p:txBody>
          <a:bodyPr lIns="50800" tIns="50800" rIns="50800" bIns="50800" anchor="ctr"/>
          <a:lstStyle/>
          <a:p>
            <a:pPr/>
          </a:p>
        </p:txBody>
      </p:sp>
      <p:sp>
        <p:nvSpPr>
          <p:cNvPr id="427" name="Line"/>
          <p:cNvSpPr/>
          <p:nvPr/>
        </p:nvSpPr>
        <p:spPr>
          <a:xfrm>
            <a:off x="951093" y="4725154"/>
            <a:ext cx="5107665" cy="1"/>
          </a:xfrm>
          <a:prstGeom prst="line">
            <a:avLst/>
          </a:prstGeom>
          <a:ln w="25400">
            <a:solidFill>
              <a:srgbClr val="5A5F5E"/>
            </a:solidFill>
            <a:miter lim="400000"/>
          </a:ln>
          <a:effectLst>
            <a:outerShdw sx="100000" sy="100000" kx="0" ky="0" algn="b" rotWithShape="0" blurRad="177800" dist="127615" dir="5400000">
              <a:srgbClr val="000000">
                <a:alpha val="48485"/>
              </a:srgbClr>
            </a:outerShdw>
          </a:effectLst>
        </p:spPr>
        <p:txBody>
          <a:bodyPr lIns="50800" tIns="50800" rIns="50800" bIns="50800" anchor="ctr"/>
          <a:lstStyle/>
          <a:p>
            <a:pPr/>
          </a:p>
        </p:txBody>
      </p:sp>
      <p:pic>
        <p:nvPicPr>
          <p:cNvPr id="428" name="Image" descr="Image"/>
          <p:cNvPicPr>
            <a:picLocks noChangeAspect="1"/>
          </p:cNvPicPr>
          <p:nvPr/>
        </p:nvPicPr>
        <p:blipFill>
          <a:blip r:embed="rId3">
            <a:extLst/>
          </a:blip>
          <a:stretch>
            <a:fillRect/>
          </a:stretch>
        </p:blipFill>
        <p:spPr>
          <a:xfrm>
            <a:off x="545562" y="4826895"/>
            <a:ext cx="5399228" cy="1094690"/>
          </a:xfrm>
          <a:prstGeom prst="rect">
            <a:avLst/>
          </a:prstGeom>
          <a:ln w="12700">
            <a:miter lim="400000"/>
          </a:ln>
          <a:effectLst>
            <a:outerShdw sx="100000" sy="100000" kx="0" ky="0" algn="b" rotWithShape="0" blurRad="114300" dist="63500" dir="2186424">
              <a:srgbClr val="000000"/>
            </a:outerShdw>
          </a:effectLst>
        </p:spPr>
      </p:pic>
      <p:sp>
        <p:nvSpPr>
          <p:cNvPr id="429" name="How To"/>
          <p:cNvSpPr txBox="1"/>
          <p:nvPr/>
        </p:nvSpPr>
        <p:spPr>
          <a:xfrm>
            <a:off x="533125" y="117369"/>
            <a:ext cx="5943601" cy="1054889"/>
          </a:xfrm>
          <a:prstGeom prst="rect">
            <a:avLst/>
          </a:prstGeom>
          <a:ln w="12700">
            <a:miter lim="400000"/>
          </a:ln>
          <a:effectLst>
            <a:outerShdw sx="100000" sy="100000" kx="0" ky="0" algn="b" rotWithShape="0" blurRad="114300" dist="63500" dir="218642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chemeClr val="accent6">
                    <a:satOff val="1848"/>
                    <a:lumOff val="-15262"/>
                  </a:schemeClr>
                </a:solidFill>
                <a:latin typeface="Vivaldi"/>
                <a:ea typeface="Vivaldi"/>
                <a:cs typeface="Vivaldi"/>
                <a:sym typeface="Vivaldi"/>
              </a:defRPr>
            </a:lvl1pPr>
          </a:lstStyle>
          <a:p>
            <a:pPr/>
            <a:r>
              <a:t>How To</a:t>
            </a:r>
          </a:p>
        </p:txBody>
      </p:sp>
      <p:pic>
        <p:nvPicPr>
          <p:cNvPr id="430" name="Charts by Don McClain…" descr="Charts by Don McClain…"/>
          <p:cNvPicPr>
            <a:picLocks noChangeAspect="0"/>
          </p:cNvPicPr>
          <p:nvPr/>
        </p:nvPicPr>
        <p:blipFill>
          <a:blip r:embed="rId4">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Matthew 6:19–25 (NKJV)…"/>
          <p:cNvSpPr txBox="1"/>
          <p:nvPr/>
        </p:nvSpPr>
        <p:spPr>
          <a:xfrm>
            <a:off x="316615" y="201262"/>
            <a:ext cx="12371570" cy="930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000">
                <a:solidFill>
                  <a:srgbClr val="000000"/>
                </a:solidFill>
                <a:latin typeface="Thames Nude Roman"/>
                <a:ea typeface="Thames Nude Roman"/>
                <a:cs typeface="Thames Nude Roman"/>
                <a:sym typeface="Thames Nude Roman"/>
              </a:defRPr>
            </a:pPr>
            <a:r>
              <a:t>Matthew 6:19–25 (NKJV)</a:t>
            </a:r>
          </a:p>
          <a:p>
            <a:pPr defTabSz="457200">
              <a:spcBef>
                <a:spcPts val="1400"/>
              </a:spcBef>
              <a:defRPr sz="6200">
                <a:solidFill>
                  <a:srgbClr val="000000"/>
                </a:solidFill>
                <a:latin typeface="Adelon"/>
                <a:ea typeface="Adelon"/>
                <a:cs typeface="Adelon"/>
                <a:sym typeface="Adelon"/>
              </a:defRPr>
            </a:pPr>
            <a:r>
              <a:rPr baseline="31999"/>
              <a:t>19</a:t>
            </a:r>
            <a:r>
              <a:t> “Do not lay up for yourselves treasures on earth, where moth and rust destroy and where thieves break in and steal; </a:t>
            </a:r>
            <a:r>
              <a:rPr baseline="31999"/>
              <a:t>20</a:t>
            </a:r>
            <a:r>
              <a:t> but lay up for yourselves treasures in heaven, where neither moth nor rust destroys and where thieves do not break in and steal. </a:t>
            </a:r>
            <a:r>
              <a:rPr baseline="31999"/>
              <a:t>21</a:t>
            </a:r>
            <a:r>
              <a:t> For where your treasure is, there your heart will be also.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Matthew 6:19–25 (NKJV)…"/>
          <p:cNvSpPr txBox="1"/>
          <p:nvPr/>
        </p:nvSpPr>
        <p:spPr>
          <a:xfrm>
            <a:off x="316615" y="201262"/>
            <a:ext cx="12371570" cy="932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000">
                <a:solidFill>
                  <a:srgbClr val="000000"/>
                </a:solidFill>
                <a:latin typeface="Thames Nude Roman"/>
                <a:ea typeface="Thames Nude Roman"/>
                <a:cs typeface="Thames Nude Roman"/>
                <a:sym typeface="Thames Nude Roman"/>
              </a:defRPr>
            </a:pPr>
            <a:r>
              <a:t>Matthew 6:19–25 (NKJV)</a:t>
            </a:r>
          </a:p>
          <a:p>
            <a:pPr defTabSz="457200">
              <a:spcBef>
                <a:spcPts val="1400"/>
              </a:spcBef>
              <a:defRPr sz="7000">
                <a:solidFill>
                  <a:srgbClr val="000000"/>
                </a:solidFill>
                <a:latin typeface="Adelon"/>
                <a:ea typeface="Adelon"/>
                <a:cs typeface="Adelon"/>
                <a:sym typeface="Adelon"/>
              </a:defRPr>
            </a:pPr>
            <a:r>
              <a:rPr baseline="31999"/>
              <a:t>22</a:t>
            </a:r>
            <a:r>
              <a:t> “The lamp of the body is the eye. If therefore your eye is good, your whole body will be full of light. </a:t>
            </a:r>
            <a:r>
              <a:rPr baseline="31999"/>
              <a:t>23</a:t>
            </a:r>
            <a:r>
              <a:t> But if your eye is bad, your whole body will be full of darkness. If therefore the light that is in you is darkness, how great </a:t>
            </a:r>
            <a:r>
              <a:t>is</a:t>
            </a:r>
            <a:r>
              <a:t> that darkness!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Matthew 6:19–25 (NKJV)…"/>
          <p:cNvSpPr txBox="1"/>
          <p:nvPr/>
        </p:nvSpPr>
        <p:spPr>
          <a:xfrm>
            <a:off x="316615" y="201262"/>
            <a:ext cx="12371570" cy="932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000">
                <a:solidFill>
                  <a:srgbClr val="000000"/>
                </a:solidFill>
                <a:latin typeface="Thames Nude Roman"/>
                <a:ea typeface="Thames Nude Roman"/>
                <a:cs typeface="Thames Nude Roman"/>
                <a:sym typeface="Thames Nude Roman"/>
              </a:defRPr>
            </a:pPr>
            <a:r>
              <a:t>Matthew 6:19–25 (NKJV)</a:t>
            </a:r>
          </a:p>
          <a:p>
            <a:pPr defTabSz="457200">
              <a:spcBef>
                <a:spcPts val="1400"/>
              </a:spcBef>
              <a:defRPr sz="5700">
                <a:solidFill>
                  <a:srgbClr val="000000"/>
                </a:solidFill>
                <a:latin typeface="Adelon"/>
                <a:ea typeface="Adelon"/>
                <a:cs typeface="Adelon"/>
                <a:sym typeface="Adelon"/>
              </a:defRPr>
            </a:pPr>
            <a:r>
              <a:rPr baseline="31999"/>
              <a:t>24</a:t>
            </a:r>
            <a:r>
              <a:t> “No one can serve two masters; for either he will hate the one and love the other, or else he will be loyal to the one and despise the other. You cannot serve God and mammon. </a:t>
            </a:r>
            <a:r>
              <a:rPr baseline="31999"/>
              <a:t>25</a:t>
            </a:r>
            <a:r>
              <a:t> “Therefore I say to you, do not worry about your life, what you will eat or what you will drink; nor about your body, what you will put on. Is not life more than food and the body more than clothing?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Philippians 3:12-16 (NKJV)…"/>
          <p:cNvSpPr txBox="1"/>
          <p:nvPr/>
        </p:nvSpPr>
        <p:spPr>
          <a:xfrm>
            <a:off x="285750" y="1256449"/>
            <a:ext cx="12433301" cy="8309082"/>
          </a:xfrm>
          <a:prstGeom prst="rect">
            <a:avLst/>
          </a:prstGeom>
          <a:ln w="12700">
            <a:miter lim="400000"/>
          </a:ln>
          <a:effectLst>
            <a:outerShdw sx="100000" sy="100000" kx="0" ky="0" algn="b" rotWithShape="0" blurRad="139700" dist="83451" dir="3268526">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500"/>
              </a:spcBef>
              <a:defRPr sz="5800">
                <a:solidFill>
                  <a:srgbClr val="000000"/>
                </a:solidFill>
                <a:latin typeface="Times New Roman"/>
                <a:ea typeface="Times New Roman"/>
                <a:cs typeface="Times New Roman"/>
                <a:sym typeface="Times New Roman"/>
              </a:defRPr>
            </a:pPr>
            <a:r>
              <a:rPr b="1"/>
              <a:t>Philippians 3:12-16 (NKJV) </a:t>
            </a:r>
            <a:endParaRPr b="1"/>
          </a:p>
          <a:p>
            <a:pPr defTabSz="457200">
              <a:spcBef>
                <a:spcPts val="500"/>
              </a:spcBef>
              <a:defRPr sz="4100">
                <a:solidFill>
                  <a:srgbClr val="000000"/>
                </a:solidFill>
                <a:latin typeface="Times New Roman"/>
                <a:ea typeface="Times New Roman"/>
                <a:cs typeface="Times New Roman"/>
                <a:sym typeface="Times New Roman"/>
              </a:defRPr>
            </a:pPr>
            <a:r>
              <a:rPr baseline="31999"/>
              <a:t>12 </a:t>
            </a:r>
            <a:r>
              <a:t>Not that I have already attained, or am already perfected; but I press on, that I may lay hold of that for which Christ Jesus has also laid hold of me. </a:t>
            </a:r>
            <a:r>
              <a:rPr baseline="31999"/>
              <a:t>13 </a:t>
            </a:r>
            <a:r>
              <a:t>Brethren, I do not count myself to have apprehended; but one thing </a:t>
            </a:r>
            <a:r>
              <a:rPr i="1"/>
              <a:t>I do,</a:t>
            </a:r>
            <a:r>
              <a:t> forgetting those things which are behind and reaching forward to those things which are ahead, </a:t>
            </a:r>
            <a:r>
              <a:rPr baseline="31999"/>
              <a:t>14 </a:t>
            </a:r>
            <a:r>
              <a:t>I press toward the goal for the prize of the upward call of God in Christ Jesus. </a:t>
            </a:r>
            <a:r>
              <a:rPr baseline="31999"/>
              <a:t>15 </a:t>
            </a:r>
            <a:r>
              <a:t>Therefore let us, as many as are mature, have this mind; and if in anything you think otherwise, God will reveal even this to you. </a:t>
            </a:r>
            <a:r>
              <a:rPr baseline="31999"/>
              <a:t>16 </a:t>
            </a:r>
            <a:r>
              <a:t>Nevertheless, to </a:t>
            </a:r>
            <a:r>
              <a:rPr i="1"/>
              <a:t>the degree</a:t>
            </a:r>
            <a:r>
              <a:t> that we have already attained, let us walk by the same rule, let us be of the same mind. </a:t>
            </a:r>
          </a:p>
        </p:txBody>
      </p:sp>
      <p:sp>
        <p:nvSpPr>
          <p:cNvPr id="245"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BECOME A</a:t>
            </a:r>
          </a:p>
        </p:txBody>
      </p:sp>
      <p:sp>
        <p:nvSpPr>
          <p:cNvPr id="246"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chemeClr val="accent6">
                    <a:satOff val="1848"/>
                    <a:lumOff val="-15262"/>
                  </a:schemeClr>
                </a:solidFill>
                <a:latin typeface="Denmark"/>
                <a:ea typeface="Denmark"/>
                <a:cs typeface="Denmark"/>
                <a:sym typeface="Denmark"/>
              </a:defRPr>
            </a:lvl1pPr>
          </a:lstStyle>
          <a:p>
            <a:pPr/>
            <a:r>
              <a:t>INVESTOR</a:t>
            </a:r>
          </a:p>
        </p:txBody>
      </p:sp>
      <p:sp>
        <p:nvSpPr>
          <p:cNvPr id="247"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satOff val="5412"/>
                    <a:lumOff val="-30746"/>
                  </a:schemeClr>
                </a:solidFill>
                <a:latin typeface="American Typewriter"/>
                <a:ea typeface="American Typewriter"/>
                <a:cs typeface="American Typewriter"/>
                <a:sym typeface="American Typewriter"/>
              </a:defRPr>
            </a:lvl1pPr>
          </a:lstStyle>
          <a:p>
            <a:pPr/>
            <a:r>
              <a:t>WISE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ph type="pic" idx="13"/>
          </p:nvPr>
        </p:nvPicPr>
        <p:blipFill>
          <a:blip r:embed="rId2">
            <a:extLst/>
          </a:blip>
          <a:srcRect l="225" t="0" r="11728" b="11502"/>
          <a:stretch>
            <a:fillRect/>
          </a:stretch>
        </p:blipFill>
        <p:spPr>
          <a:xfrm flipH="1">
            <a:off x="0" y="0"/>
            <a:ext cx="13004800" cy="9753600"/>
          </a:xfrm>
          <a:prstGeom prst="rect">
            <a:avLst/>
          </a:prstGeom>
        </p:spPr>
      </p:pic>
      <p:sp>
        <p:nvSpPr>
          <p:cNvPr id="250" name="The message of Ecclesiastes - “Vanity of vanities! All is vanity.”…"/>
          <p:cNvSpPr txBox="1"/>
          <p:nvPr/>
        </p:nvSpPr>
        <p:spPr>
          <a:xfrm>
            <a:off x="4205175" y="2846201"/>
            <a:ext cx="8385965" cy="66675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100"/>
              </a:spcBef>
              <a:buSzPct val="60000"/>
              <a:buBlip>
                <a:blip r:embed="rId3"/>
              </a:buBlip>
              <a:defRPr sz="51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message of Ecclesiastes - “</a:t>
            </a:r>
            <a:r>
              <a:rPr b="1"/>
              <a:t>Vanity of vanities! All is vanity</a:t>
            </a:r>
            <a:r>
              <a:t>.”  </a:t>
            </a:r>
          </a:p>
          <a:p>
            <a:pPr marL="685800" indent="-685800" algn="l">
              <a:spcBef>
                <a:spcPts val="2100"/>
              </a:spcBef>
              <a:buSzPct val="60000"/>
              <a:buBlip>
                <a:blip r:embed="rId3"/>
              </a:buBlip>
              <a:defRPr sz="51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Life is frequently </a:t>
            </a:r>
            <a:r>
              <a:rPr b="1"/>
              <a:t>disappointing</a:t>
            </a:r>
            <a:r>
              <a:t>, </a:t>
            </a:r>
            <a:r>
              <a:rPr b="1"/>
              <a:t>unfair</a:t>
            </a:r>
            <a:r>
              <a:t>, </a:t>
            </a:r>
            <a:r>
              <a:rPr b="1"/>
              <a:t>oppressive</a:t>
            </a:r>
            <a:r>
              <a:t>, </a:t>
            </a:r>
            <a:r>
              <a:rPr b="1"/>
              <a:t>tragic</a:t>
            </a:r>
            <a:r>
              <a:t>, and </a:t>
            </a:r>
            <a:r>
              <a:rPr u="sng"/>
              <a:t>seemingly</a:t>
            </a:r>
            <a:r>
              <a:t> </a:t>
            </a:r>
            <a:r>
              <a:rPr b="1"/>
              <a:t>without point or meaning</a:t>
            </a:r>
            <a:r>
              <a:t>.</a:t>
            </a:r>
          </a:p>
        </p:txBody>
      </p:sp>
      <p:sp>
        <p:nvSpPr>
          <p:cNvPr id="251"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12700" dist="63500" dir="2202852">
                    <a:srgbClr val="000000"/>
                  </a:outerShdw>
                </a:effectLst>
                <a:latin typeface="Denmark"/>
                <a:ea typeface="Denmark"/>
                <a:cs typeface="Denmark"/>
                <a:sym typeface="Denmark"/>
              </a:defRPr>
            </a:lvl1pPr>
          </a:lstStyle>
          <a:p>
            <a:pPr/>
            <a:r>
              <a:t>BECOME A</a:t>
            </a:r>
          </a:p>
        </p:txBody>
      </p:sp>
      <p:sp>
        <p:nvSpPr>
          <p:cNvPr id="252"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12700" dist="63500" dir="2202852">
                    <a:srgbClr val="000000"/>
                  </a:outerShdw>
                </a:effectLst>
                <a:latin typeface="Denmark"/>
                <a:ea typeface="Denmark"/>
                <a:cs typeface="Denmark"/>
                <a:sym typeface="Denmark"/>
              </a:defRPr>
            </a:lvl1pPr>
          </a:lstStyle>
          <a:p>
            <a:pPr/>
            <a:r>
              <a:t>INVESTOR</a:t>
            </a:r>
          </a:p>
        </p:txBody>
      </p:sp>
      <p:sp>
        <p:nvSpPr>
          <p:cNvPr id="253"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hueOff val="-78595"/>
                    <a:satOff val="12505"/>
                    <a:lumOff val="13871"/>
                  </a:schemeClr>
                </a:solidFill>
                <a:effectLst>
                  <a:outerShdw sx="100000" sy="100000" kx="0" ky="0" algn="b" rotWithShape="0" blurRad="12700" dist="63500" dir="2202852">
                    <a:srgbClr val="000000"/>
                  </a:outerShdw>
                </a:effectLst>
                <a:latin typeface="American Typewriter"/>
                <a:ea typeface="American Typewriter"/>
                <a:cs typeface="American Typewriter"/>
                <a:sym typeface="American Typewriter"/>
              </a:defRPr>
            </a:lvl1pPr>
          </a:lstStyle>
          <a:p>
            <a:pPr/>
            <a:r>
              <a:t>WISE</a:t>
            </a:r>
          </a:p>
        </p:txBody>
      </p:sp>
      <p:sp>
        <p:nvSpPr>
          <p:cNvPr id="254" name="“Life under the sun”"/>
          <p:cNvSpPr/>
          <p:nvPr/>
        </p:nvSpPr>
        <p:spPr>
          <a:xfrm>
            <a:off x="3791784" y="1248228"/>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100">
                <a:solidFill>
                  <a:srgbClr val="000000"/>
                </a:solidFill>
              </a:defRPr>
            </a:lvl1pPr>
          </a:lstStyle>
          <a:p>
            <a:pPr/>
            <a:r>
              <a:t>“Life under the sun”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bg/>
                                          </p:spTgt>
                                        </p:tgtEl>
                                        <p:attrNameLst>
                                          <p:attrName>style.visibility</p:attrName>
                                        </p:attrNameLst>
                                      </p:cBhvr>
                                      <p:to>
                                        <p:strVal val="visible"/>
                                      </p:to>
                                    </p:set>
                                    <p:animEffect filter="wipe(left)" transition="in">
                                      <p:cBhvr>
                                        <p:cTn id="7" dur="500"/>
                                        <p:tgtEl>
                                          <p:spTgt spid="25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0">
                                            <p:txEl>
                                              <p:pRg st="0" end="0"/>
                                            </p:txEl>
                                          </p:spTgt>
                                        </p:tgtEl>
                                        <p:attrNameLst>
                                          <p:attrName>style.visibility</p:attrName>
                                        </p:attrNameLst>
                                      </p:cBhvr>
                                      <p:to>
                                        <p:strVal val="visible"/>
                                      </p:to>
                                    </p:set>
                                    <p:animEffect filter="wipe(left)" transition="in">
                                      <p:cBhvr>
                                        <p:cTn id="10" dur="500"/>
                                        <p:tgtEl>
                                          <p:spTgt spid="2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0">
                                            <p:txEl>
                                              <p:pRg st="1" end="1"/>
                                            </p:txEl>
                                          </p:spTgt>
                                        </p:tgtEl>
                                        <p:attrNameLst>
                                          <p:attrName>style.visibility</p:attrName>
                                        </p:attrNameLst>
                                      </p:cBhvr>
                                      <p:to>
                                        <p:strVal val="visible"/>
                                      </p:to>
                                    </p:set>
                                    <p:animEffect filter="wipe(left)" transition="in">
                                      <p:cBhvr>
                                        <p:cTn id="15" dur="500"/>
                                        <p:tgtEl>
                                          <p:spTgt spid="25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descr="Image"/>
          <p:cNvPicPr>
            <a:picLocks noChangeAspect="1"/>
          </p:cNvPicPr>
          <p:nvPr>
            <p:ph type="pic" idx="13"/>
          </p:nvPr>
        </p:nvPicPr>
        <p:blipFill>
          <a:blip r:embed="rId2">
            <a:extLst/>
          </a:blip>
          <a:srcRect l="225" t="0" r="11728" b="11502"/>
          <a:stretch>
            <a:fillRect/>
          </a:stretch>
        </p:blipFill>
        <p:spPr>
          <a:xfrm flipH="1">
            <a:off x="0" y="0"/>
            <a:ext cx="13004800" cy="9753600"/>
          </a:xfrm>
          <a:prstGeom prst="rect">
            <a:avLst/>
          </a:prstGeom>
        </p:spPr>
      </p:pic>
      <p:sp>
        <p:nvSpPr>
          <p:cNvPr id="257" name="BUT, we should NOT take the message of Ecclesiastes to be predominately negative!…"/>
          <p:cNvSpPr txBox="1"/>
          <p:nvPr/>
        </p:nvSpPr>
        <p:spPr>
          <a:xfrm>
            <a:off x="4286165" y="2700420"/>
            <a:ext cx="8898920" cy="66675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100"/>
              </a:spcBef>
              <a:buSzPct val="55000"/>
              <a:buBlip>
                <a:blip r:embed="rId3"/>
              </a:buBlip>
              <a:defRPr sz="51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BUT, we should NOT take the message of Ecclesiastes to be predominately negative!</a:t>
            </a:r>
          </a:p>
          <a:p>
            <a:pPr marL="685800" indent="-685800" algn="l">
              <a:spcBef>
                <a:spcPts val="2100"/>
              </a:spcBef>
              <a:buSzPct val="55000"/>
              <a:buBlip>
                <a:blip r:embed="rId3"/>
              </a:buBlip>
              <a:defRPr sz="51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wise man points us away from worthless things to the things in life that </a:t>
            </a:r>
            <a:r>
              <a:rPr b="1"/>
              <a:t>REALLY</a:t>
            </a:r>
            <a:r>
              <a:t> </a:t>
            </a:r>
            <a:r>
              <a:rPr b="1"/>
              <a:t>MATTER</a:t>
            </a:r>
            <a:r>
              <a:t>!</a:t>
            </a:r>
          </a:p>
        </p:txBody>
      </p:sp>
      <p:sp>
        <p:nvSpPr>
          <p:cNvPr id="258"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12700" dist="63500" dir="2202852">
                    <a:srgbClr val="000000"/>
                  </a:outerShdw>
                </a:effectLst>
                <a:latin typeface="Denmark"/>
                <a:ea typeface="Denmark"/>
                <a:cs typeface="Denmark"/>
                <a:sym typeface="Denmark"/>
              </a:defRPr>
            </a:lvl1pPr>
          </a:lstStyle>
          <a:p>
            <a:pPr/>
            <a:r>
              <a:t>BECOME A</a:t>
            </a:r>
          </a:p>
        </p:txBody>
      </p:sp>
      <p:sp>
        <p:nvSpPr>
          <p:cNvPr id="259"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12700" dist="63500" dir="2202852">
                    <a:srgbClr val="000000"/>
                  </a:outerShdw>
                </a:effectLst>
                <a:latin typeface="Denmark"/>
                <a:ea typeface="Denmark"/>
                <a:cs typeface="Denmark"/>
                <a:sym typeface="Denmark"/>
              </a:defRPr>
            </a:lvl1pPr>
          </a:lstStyle>
          <a:p>
            <a:pPr/>
            <a:r>
              <a:t>INVESTOR</a:t>
            </a:r>
          </a:p>
        </p:txBody>
      </p:sp>
      <p:sp>
        <p:nvSpPr>
          <p:cNvPr id="260"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hueOff val="-78595"/>
                    <a:satOff val="12505"/>
                    <a:lumOff val="13871"/>
                  </a:schemeClr>
                </a:solidFill>
                <a:effectLst>
                  <a:outerShdw sx="100000" sy="100000" kx="0" ky="0" algn="b" rotWithShape="0" blurRad="12700" dist="63500" dir="2202852">
                    <a:srgbClr val="000000"/>
                  </a:outerShdw>
                </a:effectLst>
                <a:latin typeface="American Typewriter"/>
                <a:ea typeface="American Typewriter"/>
                <a:cs typeface="American Typewriter"/>
                <a:sym typeface="American Typewriter"/>
              </a:defRPr>
            </a:lvl1pPr>
          </a:lstStyle>
          <a:p>
            <a:pPr/>
            <a:r>
              <a:t>WISE</a:t>
            </a:r>
          </a:p>
        </p:txBody>
      </p:sp>
      <p:sp>
        <p:nvSpPr>
          <p:cNvPr id="261" name="“Life under the sun”"/>
          <p:cNvSpPr/>
          <p:nvPr/>
        </p:nvSpPr>
        <p:spPr>
          <a:xfrm>
            <a:off x="3791784" y="1248228"/>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100">
                <a:solidFill>
                  <a:srgbClr val="000000"/>
                </a:solidFill>
              </a:defRPr>
            </a:lvl1pPr>
          </a:lstStyle>
          <a:p>
            <a:pPr/>
            <a:r>
              <a:t>“Life under the sun”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57">
                                            <p:txEl>
                                              <p:pRg st="1" end="1"/>
                                            </p:txEl>
                                          </p:spTgt>
                                        </p:tgtEl>
                                        <p:attrNameLst>
                                          <p:attrName>style.visibility</p:attrName>
                                        </p:attrNameLst>
                                      </p:cBhvr>
                                      <p:to>
                                        <p:strVal val="visible"/>
                                      </p:to>
                                    </p:set>
                                    <p:animEffect filter="wipe(up)" transition="in">
                                      <p:cBhvr>
                                        <p:cTn id="7" dur="1000"/>
                                        <p:tgtEl>
                                          <p:spTgt spid="25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Image" descr="Image"/>
          <p:cNvPicPr>
            <a:picLocks noChangeAspect="1"/>
          </p:cNvPicPr>
          <p:nvPr>
            <p:ph type="pic" idx="13"/>
          </p:nvPr>
        </p:nvPicPr>
        <p:blipFill>
          <a:blip r:embed="rId2">
            <a:extLst/>
          </a:blip>
          <a:srcRect l="225" t="0" r="11728" b="11502"/>
          <a:stretch>
            <a:fillRect/>
          </a:stretch>
        </p:blipFill>
        <p:spPr>
          <a:xfrm flipH="1">
            <a:off x="0" y="0"/>
            <a:ext cx="13004800" cy="9753600"/>
          </a:xfrm>
          <a:prstGeom prst="rect">
            <a:avLst/>
          </a:prstGeom>
        </p:spPr>
      </p:pic>
      <p:sp>
        <p:nvSpPr>
          <p:cNvPr id="264" name="The last 2 chapters emphasize the need to INVEST our resources, time, efforts, &amp; abilities toward that which will LAST instead of towards things that will PERISH — 12:7…"/>
          <p:cNvSpPr txBox="1"/>
          <p:nvPr/>
        </p:nvSpPr>
        <p:spPr>
          <a:xfrm>
            <a:off x="4179739" y="3170160"/>
            <a:ext cx="8527571" cy="61976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100"/>
              </a:spcBef>
              <a:buSzPct val="52999"/>
              <a:buBlip>
                <a:blip r:embed="rId3"/>
              </a:buBlip>
              <a:defRPr sz="42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last 2 chapters emphasize the need to </a:t>
            </a:r>
            <a:r>
              <a:rPr b="1"/>
              <a:t>INVEST</a:t>
            </a:r>
            <a:r>
              <a:t> our resources, time, efforts, &amp; abilities toward that which will </a:t>
            </a:r>
            <a:r>
              <a:rPr b="1"/>
              <a:t>LAST</a:t>
            </a:r>
            <a:r>
              <a:t> instead of towards things that will </a:t>
            </a:r>
            <a:r>
              <a:rPr b="1"/>
              <a:t>PERISH</a:t>
            </a:r>
            <a:r>
              <a:t> — 12:7</a:t>
            </a:r>
          </a:p>
          <a:p>
            <a:pPr marL="685800" indent="-685800" algn="l">
              <a:spcBef>
                <a:spcPts val="2100"/>
              </a:spcBef>
              <a:buSzPct val="52999"/>
              <a:buBlip>
                <a:blip r:embed="rId3"/>
              </a:buBlip>
              <a:defRPr sz="42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God will hold us all accountable to our </a:t>
            </a:r>
            <a:r>
              <a:rPr b="1"/>
              <a:t>PURPOSE</a:t>
            </a:r>
            <a:r>
              <a:t> in the end. — 12:13,14</a:t>
            </a:r>
          </a:p>
        </p:txBody>
      </p:sp>
      <p:sp>
        <p:nvSpPr>
          <p:cNvPr id="265" name="BECOME A"/>
          <p:cNvSpPr txBox="1"/>
          <p:nvPr/>
        </p:nvSpPr>
        <p:spPr>
          <a:xfrm>
            <a:off x="679765" y="164335"/>
            <a:ext cx="4506542"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12700" dist="63500" dir="2202852">
                    <a:srgbClr val="000000"/>
                  </a:outerShdw>
                </a:effectLst>
                <a:latin typeface="Denmark"/>
                <a:ea typeface="Denmark"/>
                <a:cs typeface="Denmark"/>
                <a:sym typeface="Denmark"/>
              </a:defRPr>
            </a:lvl1pPr>
          </a:lstStyle>
          <a:p>
            <a:pPr/>
            <a:r>
              <a:t>BECOME A</a:t>
            </a:r>
          </a:p>
        </p:txBody>
      </p:sp>
      <p:sp>
        <p:nvSpPr>
          <p:cNvPr id="266" name="INVESTOR"/>
          <p:cNvSpPr txBox="1"/>
          <p:nvPr/>
        </p:nvSpPr>
        <p:spPr>
          <a:xfrm>
            <a:off x="7029351" y="164335"/>
            <a:ext cx="5943601" cy="927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12700" dist="63500" dir="2202852">
                    <a:srgbClr val="000000"/>
                  </a:outerShdw>
                </a:effectLst>
                <a:latin typeface="Denmark"/>
                <a:ea typeface="Denmark"/>
                <a:cs typeface="Denmark"/>
                <a:sym typeface="Denmark"/>
              </a:defRPr>
            </a:lvl1pPr>
          </a:lstStyle>
          <a:p>
            <a:pPr/>
            <a:r>
              <a:t>INVESTOR</a:t>
            </a:r>
          </a:p>
        </p:txBody>
      </p:sp>
      <p:sp>
        <p:nvSpPr>
          <p:cNvPr id="267" name="WISE"/>
          <p:cNvSpPr txBox="1"/>
          <p:nvPr/>
        </p:nvSpPr>
        <p:spPr>
          <a:xfrm>
            <a:off x="3499063" y="37335"/>
            <a:ext cx="5943601" cy="1181101"/>
          </a:xfrm>
          <a:prstGeom prst="rect">
            <a:avLst/>
          </a:prstGeom>
          <a:ln w="12700">
            <a:miter lim="400000"/>
          </a:ln>
          <a:effectLst>
            <a:outerShdw sx="100000" sy="100000" kx="0" ky="0" algn="b" rotWithShape="0" blurRad="177800" dist="127615" dir="5400000">
              <a:srgbClr val="000000">
                <a:alpha val="484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7000">
                <a:solidFill>
                  <a:schemeClr val="accent1">
                    <a:hueOff val="-78595"/>
                    <a:satOff val="12505"/>
                    <a:lumOff val="13871"/>
                  </a:schemeClr>
                </a:solidFill>
                <a:effectLst>
                  <a:outerShdw sx="100000" sy="100000" kx="0" ky="0" algn="b" rotWithShape="0" blurRad="12700" dist="63500" dir="2202852">
                    <a:srgbClr val="000000"/>
                  </a:outerShdw>
                </a:effectLst>
                <a:latin typeface="American Typewriter"/>
                <a:ea typeface="American Typewriter"/>
                <a:cs typeface="American Typewriter"/>
                <a:sym typeface="American Typewriter"/>
              </a:defRPr>
            </a:lvl1pPr>
          </a:lstStyle>
          <a:p>
            <a:pPr/>
            <a:r>
              <a:t>WISE</a:t>
            </a:r>
          </a:p>
        </p:txBody>
      </p:sp>
      <p:sp>
        <p:nvSpPr>
          <p:cNvPr id="268" name="“Life under the sun”"/>
          <p:cNvSpPr/>
          <p:nvPr/>
        </p:nvSpPr>
        <p:spPr>
          <a:xfrm>
            <a:off x="3791784" y="1248228"/>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100">
                <a:solidFill>
                  <a:srgbClr val="000000"/>
                </a:solidFill>
              </a:defRPr>
            </a:lvl1pPr>
          </a:lstStyle>
          <a:p>
            <a:pPr/>
            <a:r>
              <a:t>“Life under the sun”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wipe(left)" transition="in">
                                      <p:cBhvr>
                                        <p:cTn id="7" dur="1500"/>
                                        <p:tgtEl>
                                          <p:spTgt spid="26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Ecclesiastes 11:1–8 (NKJV)…"/>
          <p:cNvSpPr txBox="1"/>
          <p:nvPr/>
        </p:nvSpPr>
        <p:spPr>
          <a:xfrm>
            <a:off x="681132" y="298449"/>
            <a:ext cx="11642536" cy="849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000000"/>
                </a:solidFill>
                <a:latin typeface="Thames Nude Roman"/>
                <a:ea typeface="Thames Nude Roman"/>
                <a:cs typeface="Thames Nude Roman"/>
                <a:sym typeface="Thames Nude Roman"/>
              </a:defRPr>
            </a:pPr>
            <a:r>
              <a:t>Ecclesiastes 11:1–8 (NKJV)</a:t>
            </a:r>
          </a:p>
          <a:p>
            <a:pPr defTabSz="457200">
              <a:spcBef>
                <a:spcPts val="2000"/>
              </a:spcBef>
              <a:defRPr sz="5700">
                <a:solidFill>
                  <a:srgbClr val="000000"/>
                </a:solidFill>
                <a:latin typeface="Adelon"/>
                <a:ea typeface="Adelon"/>
                <a:cs typeface="Adelon"/>
                <a:sym typeface="Adelon"/>
              </a:defRPr>
            </a:pPr>
            <a:r>
              <a:rPr baseline="31999"/>
              <a:t>1</a:t>
            </a:r>
            <a:r>
              <a:t> Cast your bread upon the waters, For you will find it after many days. </a:t>
            </a:r>
            <a:r>
              <a:rPr baseline="31999"/>
              <a:t>2</a:t>
            </a:r>
            <a:r>
              <a:t> Give a serving to seven, and also to eight, For you do not know what evil will be on the earth. </a:t>
            </a:r>
            <a:r>
              <a:rPr baseline="31999"/>
              <a:t>3</a:t>
            </a:r>
            <a:r>
              <a:t> If the clouds are full of rain, They empty </a:t>
            </a:r>
            <a:r>
              <a:t>themselves</a:t>
            </a:r>
            <a:r>
              <a:t> upon the earth; And if a tree falls to the south or the north, In the place where the tree falls, there it shall lie.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Ecclesiastes 11:1–8 (NKJV)…"/>
          <p:cNvSpPr txBox="1"/>
          <p:nvPr/>
        </p:nvSpPr>
        <p:spPr>
          <a:xfrm>
            <a:off x="681132" y="298449"/>
            <a:ext cx="11642536" cy="930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000000"/>
                </a:solidFill>
                <a:latin typeface="Thames Nude Roman"/>
                <a:ea typeface="Thames Nude Roman"/>
                <a:cs typeface="Thames Nude Roman"/>
                <a:sym typeface="Thames Nude Roman"/>
              </a:defRPr>
            </a:pPr>
            <a:r>
              <a:t>Ecclesiastes 11:1–8 (NKJV)</a:t>
            </a:r>
          </a:p>
          <a:p>
            <a:pPr defTabSz="457200">
              <a:spcBef>
                <a:spcPts val="2000"/>
              </a:spcBef>
              <a:defRPr sz="5700">
                <a:solidFill>
                  <a:srgbClr val="000000"/>
                </a:solidFill>
                <a:latin typeface="Adelon"/>
                <a:ea typeface="Adelon"/>
                <a:cs typeface="Adelon"/>
                <a:sym typeface="Adelon"/>
              </a:defRPr>
            </a:pPr>
            <a:r>
              <a:rPr baseline="31999"/>
              <a:t>4</a:t>
            </a:r>
            <a:r>
              <a:t> He who observes the wind will not sow, And he who regards the clouds will not reap. </a:t>
            </a:r>
            <a:r>
              <a:rPr baseline="31999"/>
              <a:t>5</a:t>
            </a:r>
            <a:r>
              <a:t> As you do not know what </a:t>
            </a:r>
            <a:r>
              <a:t>is</a:t>
            </a:r>
            <a:r>
              <a:t> the way of the wind, </a:t>
            </a:r>
            <a:r>
              <a:t>Or</a:t>
            </a:r>
            <a:r>
              <a:t> how the bones </a:t>
            </a:r>
            <a:r>
              <a:t>grow</a:t>
            </a:r>
            <a:r>
              <a:t> in the womb of her who is with child, So you do not know the works of God who makes everything. </a:t>
            </a:r>
            <a:r>
              <a:rPr baseline="31999"/>
              <a:t>6</a:t>
            </a:r>
            <a:r>
              <a:t> In the morning sow your seed, And in the evening do not withhold your hand;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