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8" name="Shape 218"/>
          <p:cNvSpPr/>
          <p:nvPr>
            <p:ph type="sldImg"/>
          </p:nvPr>
        </p:nvSpPr>
        <p:spPr>
          <a:xfrm>
            <a:off x="1143000" y="685800"/>
            <a:ext cx="4572000" cy="3429000"/>
          </a:xfrm>
          <a:prstGeom prst="rect">
            <a:avLst/>
          </a:prstGeom>
        </p:spPr>
        <p:txBody>
          <a:bodyPr/>
          <a:lstStyle/>
          <a:p>
            <a:pPr/>
          </a:p>
        </p:txBody>
      </p:sp>
      <p:sp>
        <p:nvSpPr>
          <p:cNvPr id="219" name="Shape 21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5.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25"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Body Level One…"/>
          <p:cNvSpPr txBox="1"/>
          <p:nvPr>
            <p:ph type="body" sz="quarter" idx="1"/>
          </p:nvPr>
        </p:nvSpPr>
        <p:spPr>
          <a:xfrm>
            <a:off x="650239" y="5261943"/>
            <a:ext cx="11812695" cy="1625601"/>
          </a:xfrm>
          <a:prstGeom prst="rect">
            <a:avLst/>
          </a:prstGeom>
        </p:spPr>
        <p:txBody>
          <a:bodyPr lIns="65023" tIns="65023" rIns="65023" bIns="65023" anchor="t"/>
          <a:lstStyle>
            <a:lvl1pPr marL="0" indent="0" algn="ctr" defTabSz="1300480">
              <a:spcBef>
                <a:spcPts val="800"/>
              </a:spcBef>
              <a:buSzTx/>
              <a:buNone/>
              <a:defRPr spc="136" sz="3000">
                <a:solidFill>
                  <a:srgbClr val="FEFAC9"/>
                </a:solidFill>
                <a:latin typeface="Constantia"/>
                <a:ea typeface="Constantia"/>
                <a:cs typeface="Constantia"/>
                <a:sym typeface="Constantia"/>
              </a:defRPr>
            </a:lvl1pPr>
            <a:lvl2pPr marL="0" indent="457200" algn="ctr" defTabSz="1300480">
              <a:spcBef>
                <a:spcPts val="800"/>
              </a:spcBef>
              <a:buSzTx/>
              <a:buNone/>
              <a:defRPr spc="136" sz="3000">
                <a:solidFill>
                  <a:srgbClr val="FEFAC9"/>
                </a:solidFill>
                <a:latin typeface="Constantia"/>
                <a:ea typeface="Constantia"/>
                <a:cs typeface="Constantia"/>
                <a:sym typeface="Constantia"/>
              </a:defRPr>
            </a:lvl2pPr>
            <a:lvl3pPr marL="0" indent="914400" algn="ctr" defTabSz="1300480">
              <a:spcBef>
                <a:spcPts val="800"/>
              </a:spcBef>
              <a:buSzTx/>
              <a:buNone/>
              <a:defRPr spc="136" sz="3000">
                <a:solidFill>
                  <a:srgbClr val="FEFAC9"/>
                </a:solidFill>
                <a:latin typeface="Constantia"/>
                <a:ea typeface="Constantia"/>
                <a:cs typeface="Constantia"/>
                <a:sym typeface="Constantia"/>
              </a:defRPr>
            </a:lvl3pPr>
            <a:lvl4pPr marL="0" indent="1371600" algn="ctr" defTabSz="1300480">
              <a:spcBef>
                <a:spcPts val="800"/>
              </a:spcBef>
              <a:buSzTx/>
              <a:buNone/>
              <a:defRPr spc="136" sz="3000">
                <a:solidFill>
                  <a:srgbClr val="FEFAC9"/>
                </a:solidFill>
                <a:latin typeface="Constantia"/>
                <a:ea typeface="Constantia"/>
                <a:cs typeface="Constantia"/>
                <a:sym typeface="Constantia"/>
              </a:defRPr>
            </a:lvl4pPr>
            <a:lvl5pPr marL="0" indent="1828800" algn="ctr" defTabSz="1300480">
              <a:spcBef>
                <a:spcPts val="800"/>
              </a:spcBef>
              <a:buSzTx/>
              <a:buNone/>
              <a:defRPr spc="136" sz="3000">
                <a:solidFill>
                  <a:srgbClr val="FEFAC9"/>
                </a:solidFill>
                <a:latin typeface="Constantia"/>
                <a:ea typeface="Constantia"/>
                <a:cs typeface="Constantia"/>
                <a:sym typeface="Constant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3" name="Title Text"/>
          <p:cNvSpPr txBox="1"/>
          <p:nvPr>
            <p:ph type="title"/>
          </p:nvPr>
        </p:nvSpPr>
        <p:spPr>
          <a:xfrm>
            <a:off x="650239" y="2039085"/>
            <a:ext cx="11812695" cy="2817708"/>
          </a:xfrm>
          <a:prstGeom prst="rect">
            <a:avLst/>
          </a:prstGeom>
        </p:spPr>
        <p:txBody>
          <a:bodyPr lIns="65023" tIns="65023" rIns="65023" bIns="65023" anchor="b"/>
          <a:lstStyle>
            <a:lvl1pPr defTabSz="1300480">
              <a:defRPr b="0" spc="-141" sz="6800">
                <a:ln w="4533">
                  <a:solidFill>
                    <a:srgbClr val="3C4421">
                      <a:alpha val="25000"/>
                    </a:srgbClr>
                  </a:solidFill>
                </a:ln>
                <a:solidFill>
                  <a:srgbClr val="F9F9F9"/>
                </a:solidFill>
                <a:latin typeface="Constantia"/>
                <a:ea typeface="Constantia"/>
                <a:cs typeface="Constantia"/>
                <a:sym typeface="Constantia"/>
              </a:defRPr>
            </a:lvl1pPr>
          </a:lstStyle>
          <a:p>
            <a:pPr>
              <a:defRPr>
                <a:effectLst/>
              </a:defRPr>
            </a:pPr>
            <a:r>
              <a:t>Title Text</a:t>
            </a:r>
          </a:p>
        </p:txBody>
      </p:sp>
      <p:sp>
        <p:nvSpPr>
          <p:cNvPr id="134" name="Straight Connector 7"/>
          <p:cNvSpPr/>
          <p:nvPr/>
        </p:nvSpPr>
        <p:spPr>
          <a:xfrm>
            <a:off x="2081601" y="5049068"/>
            <a:ext cx="4226561" cy="2259"/>
          </a:xfrm>
          <a:prstGeom prst="line">
            <a:avLst/>
          </a:prstGeom>
          <a:ln w="12700">
            <a:solidFill>
              <a:srgbClr val="E8E8E7"/>
            </a:solidFill>
          </a:ln>
          <a:effectLst>
            <a:outerShdw sx="100000" sy="100000" kx="0" ky="0" algn="b" rotWithShape="0" blurRad="50800" dist="0" dir="2700000">
              <a:srgbClr val="000000">
                <a:alpha val="55000"/>
              </a:srgbClr>
            </a:outerShdw>
          </a:effectLst>
        </p:spPr>
        <p:txBody>
          <a:bodyPr lIns="65023" tIns="65023" rIns="65023" bIns="65023"/>
          <a:lstStyle/>
          <a:p>
            <a:pPr algn="l" defTabSz="1300480">
              <a:defRPr sz="2400">
                <a:solidFill>
                  <a:srgbClr val="FFFFFF"/>
                </a:solidFill>
                <a:effectLst/>
                <a:latin typeface="Constantia"/>
                <a:ea typeface="Constantia"/>
                <a:cs typeface="Constantia"/>
                <a:sym typeface="Constantia"/>
              </a:defRPr>
            </a:pPr>
          </a:p>
        </p:txBody>
      </p:sp>
      <p:sp>
        <p:nvSpPr>
          <p:cNvPr id="135" name="Straight Connector 12"/>
          <p:cNvSpPr/>
          <p:nvPr/>
        </p:nvSpPr>
        <p:spPr>
          <a:xfrm>
            <a:off x="6696638" y="5049068"/>
            <a:ext cx="4226561" cy="2259"/>
          </a:xfrm>
          <a:prstGeom prst="line">
            <a:avLst/>
          </a:prstGeom>
          <a:ln w="12700">
            <a:solidFill>
              <a:srgbClr val="E8E8E7"/>
            </a:solidFill>
          </a:ln>
          <a:effectLst>
            <a:outerShdw sx="100000" sy="100000" kx="0" ky="0" algn="b" rotWithShape="0" blurRad="50800" dist="0" dir="2700000">
              <a:srgbClr val="000000">
                <a:alpha val="55000"/>
              </a:srgbClr>
            </a:outerShdw>
          </a:effectLst>
        </p:spPr>
        <p:txBody>
          <a:bodyPr lIns="65023" tIns="65023" rIns="65023" bIns="65023"/>
          <a:lstStyle/>
          <a:p>
            <a:pPr algn="l" defTabSz="1300480">
              <a:defRPr sz="2400">
                <a:solidFill>
                  <a:srgbClr val="FFFFFF"/>
                </a:solidFill>
                <a:effectLst/>
                <a:latin typeface="Constantia"/>
                <a:ea typeface="Constantia"/>
                <a:cs typeface="Constantia"/>
                <a:sym typeface="Constantia"/>
              </a:defRPr>
            </a:pPr>
          </a:p>
        </p:txBody>
      </p:sp>
      <p:sp>
        <p:nvSpPr>
          <p:cNvPr id="136" name="Oval 13"/>
          <p:cNvSpPr/>
          <p:nvPr/>
        </p:nvSpPr>
        <p:spPr>
          <a:xfrm>
            <a:off x="6457383" y="5015184"/>
            <a:ext cx="65025" cy="65025"/>
          </a:xfrm>
          <a:prstGeom prst="ellipse">
            <a:avLst/>
          </a:prstGeom>
          <a:solidFill>
            <a:srgbClr val="F3A447"/>
          </a:solidFill>
          <a:ln w="50800">
            <a:solidFill>
              <a:srgbClr val="F3A447"/>
            </a:solidFill>
          </a:ln>
          <a:effectLst>
            <a:outerShdw sx="100000" sy="100000" kx="0" ky="0" algn="b" rotWithShape="0" blurRad="50800" dist="0" dir="2700000">
              <a:srgbClr val="000000">
                <a:alpha val="55000"/>
              </a:srgbClr>
            </a:outerShdw>
          </a:effectLst>
        </p:spPr>
        <p:txBody>
          <a:bodyPr lIns="65023" tIns="65023" rIns="65023" bIns="65023" anchor="ctr"/>
          <a:lstStyle/>
          <a:p>
            <a:pPr defTabSz="1300480">
              <a:defRPr sz="2400">
                <a:solidFill>
                  <a:srgbClr val="FFFFFF"/>
                </a:solidFill>
                <a:effectLst/>
                <a:latin typeface="Constantia"/>
                <a:ea typeface="Constantia"/>
                <a:cs typeface="Constantia"/>
                <a:sym typeface="Constantia"/>
              </a:defRPr>
            </a:pPr>
          </a:p>
        </p:txBody>
      </p:sp>
      <p:sp>
        <p:nvSpPr>
          <p:cNvPr id="137" name="Slide Number"/>
          <p:cNvSpPr txBox="1"/>
          <p:nvPr>
            <p:ph type="sldNum" sz="quarter" idx="2"/>
          </p:nvPr>
        </p:nvSpPr>
        <p:spPr>
          <a:xfrm>
            <a:off x="12269886" y="8976012"/>
            <a:ext cx="250628" cy="281237"/>
          </a:xfrm>
          <a:prstGeom prst="rect">
            <a:avLst/>
          </a:prstGeom>
        </p:spPr>
        <p:txBody>
          <a:bodyPr lIns="0" tIns="0" rIns="0" bIns="0"/>
          <a:lstStyle>
            <a:lvl1pPr defTabSz="1300480">
              <a:defRPr sz="2200">
                <a:solidFill>
                  <a:srgbClr val="FEFAC9"/>
                </a:solidFill>
                <a:latin typeface="Constantia"/>
                <a:ea typeface="Constantia"/>
                <a:cs typeface="Constantia"/>
                <a:sym typeface="Constantia"/>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Body Level One…"/>
          <p:cNvSpPr txBox="1"/>
          <p:nvPr>
            <p:ph type="body" idx="1"/>
          </p:nvPr>
        </p:nvSpPr>
        <p:spPr>
          <a:xfrm>
            <a:off x="650239" y="2167466"/>
            <a:ext cx="11704322" cy="6502401"/>
          </a:xfrm>
          <a:prstGeom prst="rect">
            <a:avLst/>
          </a:prstGeom>
        </p:spPr>
        <p:txBody>
          <a:bodyPr lIns="65023" tIns="65023" rIns="65023" bIns="65023" anchor="t"/>
          <a:lstStyle>
            <a:lvl1pPr marL="379827" indent="-379827" defTabSz="1300480">
              <a:spcBef>
                <a:spcPts val="800"/>
              </a:spcBef>
              <a:buClr>
                <a:srgbClr val="F3A447"/>
              </a:buClr>
              <a:buSzPct val="85000"/>
              <a:buChar char="●"/>
              <a:defRPr sz="3600">
                <a:solidFill>
                  <a:srgbClr val="FFFFFF"/>
                </a:solidFill>
                <a:latin typeface="Constantia"/>
                <a:ea typeface="Constantia"/>
                <a:cs typeface="Constantia"/>
                <a:sym typeface="Constantia"/>
              </a:defRPr>
            </a:lvl1pPr>
            <a:lvl2pPr marL="777240" indent="-411480" defTabSz="1300480">
              <a:spcBef>
                <a:spcPts val="800"/>
              </a:spcBef>
              <a:buClr>
                <a:srgbClr val="F3A447"/>
              </a:buClr>
              <a:buSzPct val="85000"/>
              <a:buChar char="●"/>
              <a:defRPr sz="3600">
                <a:solidFill>
                  <a:srgbClr val="FFFFFF"/>
                </a:solidFill>
                <a:latin typeface="Constantia"/>
                <a:ea typeface="Constantia"/>
                <a:cs typeface="Constantia"/>
                <a:sym typeface="Constantia"/>
              </a:defRPr>
            </a:lvl2pPr>
            <a:lvl3pPr marL="1169125" indent="-391885" defTabSz="1300480">
              <a:spcBef>
                <a:spcPts val="800"/>
              </a:spcBef>
              <a:buClr>
                <a:srgbClr val="F3A447"/>
              </a:buClr>
              <a:buSzPct val="85000"/>
              <a:buChar char="●"/>
              <a:defRPr sz="3600">
                <a:solidFill>
                  <a:srgbClr val="FFFFFF"/>
                </a:solidFill>
                <a:latin typeface="Constantia"/>
                <a:ea typeface="Constantia"/>
                <a:cs typeface="Constantia"/>
                <a:sym typeface="Constantia"/>
              </a:defRPr>
            </a:lvl3pPr>
            <a:lvl4pPr marL="1484696" indent="-433136" defTabSz="1300480">
              <a:spcBef>
                <a:spcPts val="800"/>
              </a:spcBef>
              <a:buClr>
                <a:srgbClr val="F3A447"/>
              </a:buClr>
              <a:buSzPct val="85000"/>
              <a:buChar char="●"/>
              <a:defRPr sz="3600">
                <a:solidFill>
                  <a:srgbClr val="FFFFFF"/>
                </a:solidFill>
                <a:latin typeface="Constantia"/>
                <a:ea typeface="Constantia"/>
                <a:cs typeface="Constantia"/>
                <a:sym typeface="Constantia"/>
              </a:defRPr>
            </a:lvl4pPr>
            <a:lvl5pPr marL="1840229" indent="-514349" defTabSz="1300480">
              <a:spcBef>
                <a:spcPts val="800"/>
              </a:spcBef>
              <a:buClr>
                <a:srgbClr val="F3A447"/>
              </a:buClr>
              <a:buSzPct val="85000"/>
              <a:buChar char="●"/>
              <a:defRPr sz="3600">
                <a:solidFill>
                  <a:srgbClr val="FFFFFF"/>
                </a:solidFill>
                <a:latin typeface="Constantia"/>
                <a:ea typeface="Constantia"/>
                <a:cs typeface="Constantia"/>
                <a:sym typeface="Constant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5" name="Title Text"/>
          <p:cNvSpPr txBox="1"/>
          <p:nvPr>
            <p:ph type="title"/>
          </p:nvPr>
        </p:nvSpPr>
        <p:spPr>
          <a:xfrm>
            <a:off x="650239" y="216746"/>
            <a:ext cx="11704322" cy="1733974"/>
          </a:xfrm>
          <a:prstGeom prst="rect">
            <a:avLst/>
          </a:prstGeom>
        </p:spPr>
        <p:txBody>
          <a:bodyPr lIns="65023" tIns="65023" rIns="65023" bIns="65023" anchor="b"/>
          <a:lstStyle>
            <a:lvl1pPr algn="l" defTabSz="1300480">
              <a:defRPr b="0" spc="-138" sz="5800">
                <a:ln w="4419">
                  <a:solidFill>
                    <a:srgbClr val="3C4421">
                      <a:alpha val="25000"/>
                    </a:srgbClr>
                  </a:solidFill>
                </a:ln>
                <a:solidFill>
                  <a:srgbClr val="F9F9F9"/>
                </a:solidFill>
                <a:latin typeface="Constantia"/>
                <a:ea typeface="Constantia"/>
                <a:cs typeface="Constantia"/>
                <a:sym typeface="Constantia"/>
              </a:defRPr>
            </a:lvl1pPr>
          </a:lstStyle>
          <a:p>
            <a:pPr>
              <a:defRPr>
                <a:effectLst/>
              </a:defRPr>
            </a:pPr>
            <a:r>
              <a:t>Title Text</a:t>
            </a:r>
          </a:p>
        </p:txBody>
      </p:sp>
      <p:sp>
        <p:nvSpPr>
          <p:cNvPr id="146" name="Slide Number"/>
          <p:cNvSpPr txBox="1"/>
          <p:nvPr>
            <p:ph type="sldNum" sz="quarter" idx="2"/>
          </p:nvPr>
        </p:nvSpPr>
        <p:spPr>
          <a:xfrm>
            <a:off x="12269886" y="8976012"/>
            <a:ext cx="250628" cy="281237"/>
          </a:xfrm>
          <a:prstGeom prst="rect">
            <a:avLst/>
          </a:prstGeom>
        </p:spPr>
        <p:txBody>
          <a:bodyPr lIns="0" tIns="0" rIns="0" bIns="0"/>
          <a:lstStyle>
            <a:lvl1pPr defTabSz="1300480">
              <a:defRPr sz="2200">
                <a:solidFill>
                  <a:srgbClr val="FEFAC9"/>
                </a:solidFill>
                <a:latin typeface="Constantia"/>
                <a:ea typeface="Constantia"/>
                <a:cs typeface="Constantia"/>
                <a:sym typeface="Constantia"/>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54"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5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9"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6"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7"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178"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9"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6"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87"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188"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9"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96"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7"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4"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5"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12" name="Slide Number"/>
          <p:cNvSpPr txBox="1"/>
          <p:nvPr>
            <p:ph type="sldNum" sz="quarter" idx="2"/>
          </p:nvPr>
        </p:nvSpPr>
        <p:spPr>
          <a:xfrm>
            <a:off x="12005833"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4.tif"/><Relationship Id="rId4" Type="http://schemas.openxmlformats.org/officeDocument/2006/relationships/image" Target="../media/image10.png"/><Relationship Id="rId5"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4.tif"/><Relationship Id="rId4" Type="http://schemas.openxmlformats.org/officeDocument/2006/relationships/image" Target="../media/image10.png"/><Relationship Id="rId5" Type="http://schemas.openxmlformats.org/officeDocument/2006/relationships/image" Target="../media/image1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4.tif"/><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1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5.tif"/><Relationship Id="rId4" Type="http://schemas.openxmlformats.org/officeDocument/2006/relationships/image" Target="../media/image11.png"/><Relationship Id="rId5"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5.tif"/><Relationship Id="rId4"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5.tif"/><Relationship Id="rId4"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5.tif"/><Relationship Id="rId5"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5.tif"/><Relationship Id="rId6"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5.tif"/><Relationship Id="rId6"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4.tif"/><Relationship Id="rId4" Type="http://schemas.openxmlformats.org/officeDocument/2006/relationships/image" Target="../media/image10.png"/><Relationship Id="rId5" Type="http://schemas.openxmlformats.org/officeDocument/2006/relationships/image" Target="../media/image5.tif"/><Relationship Id="rId6"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hyperlink" Target="https://www.merriam-webster.com/dictionary/adjective" TargetMode="External"/><Relationship Id="rId4"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4.tif"/><Relationship Id="rId4" Type="http://schemas.openxmlformats.org/officeDocument/2006/relationships/image" Target="../media/image10.png"/><Relationship Id="rId5" Type="http://schemas.openxmlformats.org/officeDocument/2006/relationships/image" Target="../media/image1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1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4.tif"/><Relationship Id="rId4" Type="http://schemas.openxmlformats.org/officeDocument/2006/relationships/image" Target="../media/image10.png"/><Relationship Id="rId5" Type="http://schemas.openxmlformats.org/officeDocument/2006/relationships/image" Target="../media/image5.tif"/><Relationship Id="rId6"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4.tif"/><Relationship Id="rId6" Type="http://schemas.openxmlformats.org/officeDocument/2006/relationships/image" Target="../media/image10.png"/><Relationship Id="rId7" Type="http://schemas.openxmlformats.org/officeDocument/2006/relationships/image" Target="../media/image7.tif"/><Relationship Id="rId8"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4.tif"/><Relationship Id="rId4"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4.tif"/><Relationship Id="rId4"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4.ti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Image" descr="Image"/>
          <p:cNvPicPr>
            <a:picLocks noChangeAspect="1"/>
          </p:cNvPicPr>
          <p:nvPr>
            <p:ph type="pic" idx="13"/>
          </p:nvPr>
        </p:nvPicPr>
        <p:blipFill>
          <a:blip r:embed="rId2">
            <a:extLst/>
          </a:blip>
          <a:srcRect l="8044" t="0" r="3023" b="0"/>
          <a:stretch>
            <a:fillRect/>
          </a:stretch>
        </p:blipFill>
        <p:spPr>
          <a:xfrm>
            <a:off x="0" y="0"/>
            <a:ext cx="13004800" cy="9753601"/>
          </a:xfrm>
          <a:prstGeom prst="rect">
            <a:avLst/>
          </a:prstGeom>
        </p:spPr>
      </p:pic>
      <p:pic>
        <p:nvPicPr>
          <p:cNvPr id="222" name="“Good or Bad?”…" descr="“Good or Bad?”…"/>
          <p:cNvPicPr>
            <a:picLocks noChangeAspect="0"/>
          </p:cNvPicPr>
          <p:nvPr/>
        </p:nvPicPr>
        <p:blipFill>
          <a:blip r:embed="rId3">
            <a:extLst/>
          </a:blip>
          <a:stretch>
            <a:fillRect/>
          </a:stretch>
        </p:blipFill>
        <p:spPr>
          <a:xfrm>
            <a:off x="940867" y="6986791"/>
            <a:ext cx="11123066" cy="2574774"/>
          </a:xfrm>
          <a:prstGeom prst="rect">
            <a:avLst/>
          </a:prstGeom>
        </p:spPr>
      </p:pic>
      <p:sp>
        <p:nvSpPr>
          <p:cNvPr id="223" name="Traditions"/>
          <p:cNvSpPr txBox="1"/>
          <p:nvPr/>
        </p:nvSpPr>
        <p:spPr>
          <a:xfrm>
            <a:off x="3405781" y="297873"/>
            <a:ext cx="6193238" cy="1397661"/>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03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lt" backwards="0">
                                    <p:tmAbs val="0"/>
                                  </p:iterate>
                                  <p:childTnLst>
                                    <p:set>
                                      <p:cBhvr>
                                        <p:cTn id="6" fill="hold"/>
                                        <p:tgtEl>
                                          <p:spTgt spid="222"/>
                                        </p:tgtEl>
                                        <p:attrNameLst>
                                          <p:attrName>style.visibility</p:attrName>
                                        </p:attrNameLst>
                                      </p:cBhvr>
                                      <p:to>
                                        <p:strVal val="visible"/>
                                      </p:to>
                                    </p:set>
                                    <p:animEffect filter="fade" transition="in">
                                      <p:cBhvr>
                                        <p:cTn id="7" dur="2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321"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grpSp>
        <p:nvGrpSpPr>
          <p:cNvPr id="324" name="Image"/>
          <p:cNvGrpSpPr/>
          <p:nvPr/>
        </p:nvGrpSpPr>
        <p:grpSpPr>
          <a:xfrm>
            <a:off x="744294" y="3076170"/>
            <a:ext cx="5003801" cy="3601260"/>
            <a:chOff x="0" y="0"/>
            <a:chExt cx="5003800" cy="3601258"/>
          </a:xfrm>
        </p:grpSpPr>
        <p:pic>
          <p:nvPicPr>
            <p:cNvPr id="323" name="Image" descr="Image"/>
            <p:cNvPicPr>
              <a:picLocks noChangeAspect="1"/>
            </p:cNvPicPr>
            <p:nvPr/>
          </p:nvPicPr>
          <p:blipFill>
            <a:blip r:embed="rId3">
              <a:extLst/>
            </a:blip>
            <a:stretch>
              <a:fillRect/>
            </a:stretch>
          </p:blipFill>
          <p:spPr>
            <a:xfrm>
              <a:off x="215900" y="139700"/>
              <a:ext cx="4572000" cy="3042459"/>
            </a:xfrm>
            <a:prstGeom prst="rect">
              <a:avLst/>
            </a:prstGeom>
            <a:ln>
              <a:noFill/>
            </a:ln>
            <a:effectLst/>
          </p:spPr>
        </p:pic>
        <p:pic>
          <p:nvPicPr>
            <p:cNvPr id="322" name="Image" descr="Image"/>
            <p:cNvPicPr>
              <a:picLocks noChangeAspect="0"/>
            </p:cNvPicPr>
            <p:nvPr/>
          </p:nvPicPr>
          <p:blipFill>
            <a:blip r:embed="rId4">
              <a:extLst/>
            </a:blip>
            <a:stretch>
              <a:fillRect/>
            </a:stretch>
          </p:blipFill>
          <p:spPr>
            <a:xfrm>
              <a:off x="0" y="0"/>
              <a:ext cx="5003800" cy="3601259"/>
            </a:xfrm>
            <a:prstGeom prst="rect">
              <a:avLst/>
            </a:prstGeom>
            <a:effectLst/>
          </p:spPr>
        </p:pic>
      </p:grpSp>
      <p:sp>
        <p:nvSpPr>
          <p:cNvPr id="325" name="IS IT FROM HEAVEN?"/>
          <p:cNvSpPr txBox="1"/>
          <p:nvPr/>
        </p:nvSpPr>
        <p:spPr>
          <a:xfrm>
            <a:off x="1082437" y="3341011"/>
            <a:ext cx="4327514"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800"/>
              </a:spcBef>
              <a:defRPr sz="3300"/>
            </a:lvl1pPr>
          </a:lstStyle>
          <a:p>
            <a:pPr/>
            <a:r>
              <a:t>IS IT FROM HEAVEN?</a:t>
            </a:r>
          </a:p>
        </p:txBody>
      </p:sp>
      <p:sp>
        <p:nvSpPr>
          <p:cNvPr id="326" name="APOSTOLIC TEACHING"/>
          <p:cNvSpPr txBox="1"/>
          <p:nvPr/>
        </p:nvSpPr>
        <p:spPr>
          <a:xfrm>
            <a:off x="744293" y="6651405"/>
            <a:ext cx="5003801" cy="1846639"/>
          </a:xfrm>
          <a:prstGeom prst="rect">
            <a:avLst/>
          </a:prstGeom>
          <a:solidFill>
            <a:schemeClr val="accent5">
              <a:hueOff val="-467607"/>
              <a:satOff val="-18937"/>
              <a:lumOff val="-6537"/>
            </a:schemeClr>
          </a:solidFill>
          <a:ln w="381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lvl1pPr>
          </a:lstStyle>
          <a:p>
            <a:pPr/>
            <a:r>
              <a:t>APOSTOLIC TEACHING</a:t>
            </a:r>
          </a:p>
        </p:txBody>
      </p:sp>
      <p:sp>
        <p:nvSpPr>
          <p:cNvPr id="327" name="Marriage between one man and one woman for life — Gen. 1:27; 2:24; Mat. 19:3-9; Eph. 5:31; Heb 13:4…"/>
          <p:cNvSpPr txBox="1"/>
          <p:nvPr/>
        </p:nvSpPr>
        <p:spPr>
          <a:xfrm>
            <a:off x="6167816" y="2945304"/>
            <a:ext cx="6733153" cy="628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400">
                <a:solidFill>
                  <a:srgbClr val="535353"/>
                </a:solidFill>
                <a:effectLst/>
                <a:latin typeface="Century Gothic"/>
                <a:ea typeface="Century Gothic"/>
                <a:cs typeface="Century Gothic"/>
                <a:sym typeface="Century Gothic"/>
              </a:defRPr>
            </a:pPr>
            <a:r>
              <a:rPr b="1"/>
              <a:t>Marriage</a:t>
            </a:r>
            <a:r>
              <a:t> between one man and one woman for life — Gen. 1:27; 2:24; Mat. 19:3-9; Eph. 5:31; Heb 13:4</a:t>
            </a:r>
          </a:p>
          <a:p>
            <a:pPr marL="685800" indent="-685800" algn="l">
              <a:spcBef>
                <a:spcPts val="1200"/>
              </a:spcBef>
              <a:buSzPct val="80000"/>
              <a:buBlip>
                <a:blip r:embed="rId5"/>
              </a:buBlip>
              <a:defRPr sz="3400">
                <a:solidFill>
                  <a:srgbClr val="535353"/>
                </a:solidFill>
                <a:effectLst/>
                <a:latin typeface="Century Gothic"/>
                <a:ea typeface="Century Gothic"/>
                <a:cs typeface="Century Gothic"/>
                <a:sym typeface="Century Gothic"/>
              </a:defRPr>
            </a:pPr>
            <a:r>
              <a:rPr b="1"/>
              <a:t>Family Roles</a:t>
            </a:r>
            <a:r>
              <a:t> — Eph 5:22-6:4; Col. 3:18-21; 1 Pet 3:1-7</a:t>
            </a:r>
          </a:p>
          <a:p>
            <a:pPr marL="685800" indent="-685800" algn="l">
              <a:spcBef>
                <a:spcPts val="1200"/>
              </a:spcBef>
              <a:buSzPct val="80000"/>
              <a:buBlip>
                <a:blip r:embed="rId5"/>
              </a:buBlip>
              <a:defRPr sz="3400">
                <a:solidFill>
                  <a:srgbClr val="535353"/>
                </a:solidFill>
                <a:effectLst/>
                <a:latin typeface="Century Gothic"/>
                <a:ea typeface="Century Gothic"/>
                <a:cs typeface="Century Gothic"/>
                <a:sym typeface="Century Gothic"/>
              </a:defRPr>
            </a:pPr>
            <a:r>
              <a:rPr b="1"/>
              <a:t>Submitting to governing authority</a:t>
            </a:r>
            <a:r>
              <a:t> — Mat. 22:21; Rom. 13:1-7; 1 Pet 3:13-17</a:t>
            </a:r>
          </a:p>
          <a:p>
            <a:pPr marL="685800" indent="-685800" algn="l">
              <a:spcBef>
                <a:spcPts val="1200"/>
              </a:spcBef>
              <a:buSzPct val="80000"/>
              <a:buBlip>
                <a:blip r:embed="rId5"/>
              </a:buBlip>
              <a:defRPr sz="3400">
                <a:solidFill>
                  <a:srgbClr val="535353"/>
                </a:solidFill>
                <a:effectLst/>
                <a:latin typeface="Century Gothic"/>
                <a:ea typeface="Century Gothic"/>
                <a:cs typeface="Century Gothic"/>
                <a:sym typeface="Century Gothic"/>
              </a:defRPr>
            </a:pPr>
            <a:r>
              <a:rPr b="1"/>
              <a:t>Love your neighbor </a:t>
            </a:r>
            <a:r>
              <a:t>— Matt. 22:39; Gal. 5:14; James 2:8</a:t>
            </a:r>
          </a:p>
        </p:txBody>
      </p:sp>
      <p:sp>
        <p:nvSpPr>
          <p:cNvPr id="328" name="God Given “TRADITIONs” Must Be Kept!"/>
          <p:cNvSpPr txBox="1"/>
          <p:nvPr/>
        </p:nvSpPr>
        <p:spPr>
          <a:xfrm>
            <a:off x="109169" y="1868217"/>
            <a:ext cx="12786462" cy="967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C9C9C9"/>
                </a:solidFill>
                <a:latin typeface="Phosphate Inline"/>
                <a:ea typeface="Phosphate Inline"/>
                <a:cs typeface="Phosphate Inline"/>
                <a:sym typeface="Phosphate Inline"/>
              </a:defRPr>
            </a:lvl1pPr>
          </a:lstStyle>
          <a:p>
            <a:pPr/>
            <a:r>
              <a:t>God Given “TRADITIONs” Must Be Kept!</a:t>
            </a:r>
          </a:p>
        </p:txBody>
      </p:sp>
      <p:sp>
        <p:nvSpPr>
          <p:cNvPr id="329"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7">
                                            <p:bg/>
                                          </p:spTgt>
                                        </p:tgtEl>
                                        <p:attrNameLst>
                                          <p:attrName>style.visibility</p:attrName>
                                        </p:attrNameLst>
                                      </p:cBhvr>
                                      <p:to>
                                        <p:strVal val="visible"/>
                                      </p:to>
                                    </p:set>
                                    <p:animEffect filter="wipe(left)" transition="in">
                                      <p:cBhvr>
                                        <p:cTn id="7" dur="1500"/>
                                        <p:tgtEl>
                                          <p:spTgt spid="32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7">
                                            <p:txEl>
                                              <p:pRg st="0" end="0"/>
                                            </p:txEl>
                                          </p:spTgt>
                                        </p:tgtEl>
                                        <p:attrNameLst>
                                          <p:attrName>style.visibility</p:attrName>
                                        </p:attrNameLst>
                                      </p:cBhvr>
                                      <p:to>
                                        <p:strVal val="visible"/>
                                      </p:to>
                                    </p:set>
                                    <p:animEffect filter="wipe(left)" transition="in">
                                      <p:cBhvr>
                                        <p:cTn id="10" dur="1500"/>
                                        <p:tgtEl>
                                          <p:spTgt spid="3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7">
                                            <p:txEl>
                                              <p:pRg st="1" end="1"/>
                                            </p:txEl>
                                          </p:spTgt>
                                        </p:tgtEl>
                                        <p:attrNameLst>
                                          <p:attrName>style.visibility</p:attrName>
                                        </p:attrNameLst>
                                      </p:cBhvr>
                                      <p:to>
                                        <p:strVal val="visible"/>
                                      </p:to>
                                    </p:set>
                                    <p:animEffect filter="wipe(left)" transition="in">
                                      <p:cBhvr>
                                        <p:cTn id="15" dur="1500"/>
                                        <p:tgtEl>
                                          <p:spTgt spid="32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27">
                                            <p:txEl>
                                              <p:pRg st="2" end="2"/>
                                            </p:txEl>
                                          </p:spTgt>
                                        </p:tgtEl>
                                        <p:attrNameLst>
                                          <p:attrName>style.visibility</p:attrName>
                                        </p:attrNameLst>
                                      </p:cBhvr>
                                      <p:to>
                                        <p:strVal val="visible"/>
                                      </p:to>
                                    </p:set>
                                    <p:animEffect filter="wipe(left)" transition="in">
                                      <p:cBhvr>
                                        <p:cTn id="20" dur="1500"/>
                                        <p:tgtEl>
                                          <p:spTgt spid="32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27">
                                            <p:txEl>
                                              <p:pRg st="3" end="3"/>
                                            </p:txEl>
                                          </p:spTgt>
                                        </p:tgtEl>
                                        <p:attrNameLst>
                                          <p:attrName>style.visibility</p:attrName>
                                        </p:attrNameLst>
                                      </p:cBhvr>
                                      <p:to>
                                        <p:strVal val="visible"/>
                                      </p:to>
                                    </p:set>
                                    <p:animEffect filter="wipe(left)" transition="in">
                                      <p:cBhvr>
                                        <p:cTn id="25" dur="1500"/>
                                        <p:tgtEl>
                                          <p:spTgt spid="32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7"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332"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grpSp>
        <p:nvGrpSpPr>
          <p:cNvPr id="335" name="Image"/>
          <p:cNvGrpSpPr/>
          <p:nvPr/>
        </p:nvGrpSpPr>
        <p:grpSpPr>
          <a:xfrm>
            <a:off x="744294" y="3076170"/>
            <a:ext cx="5003801" cy="3601260"/>
            <a:chOff x="0" y="0"/>
            <a:chExt cx="5003800" cy="3601258"/>
          </a:xfrm>
        </p:grpSpPr>
        <p:pic>
          <p:nvPicPr>
            <p:cNvPr id="334" name="Image" descr="Image"/>
            <p:cNvPicPr>
              <a:picLocks noChangeAspect="1"/>
            </p:cNvPicPr>
            <p:nvPr/>
          </p:nvPicPr>
          <p:blipFill>
            <a:blip r:embed="rId3">
              <a:extLst/>
            </a:blip>
            <a:stretch>
              <a:fillRect/>
            </a:stretch>
          </p:blipFill>
          <p:spPr>
            <a:xfrm>
              <a:off x="215900" y="139700"/>
              <a:ext cx="4572000" cy="3042459"/>
            </a:xfrm>
            <a:prstGeom prst="rect">
              <a:avLst/>
            </a:prstGeom>
            <a:ln>
              <a:noFill/>
            </a:ln>
            <a:effectLst/>
          </p:spPr>
        </p:pic>
        <p:pic>
          <p:nvPicPr>
            <p:cNvPr id="333" name="Image" descr="Image"/>
            <p:cNvPicPr>
              <a:picLocks noChangeAspect="0"/>
            </p:cNvPicPr>
            <p:nvPr/>
          </p:nvPicPr>
          <p:blipFill>
            <a:blip r:embed="rId4">
              <a:extLst/>
            </a:blip>
            <a:stretch>
              <a:fillRect/>
            </a:stretch>
          </p:blipFill>
          <p:spPr>
            <a:xfrm>
              <a:off x="0" y="0"/>
              <a:ext cx="5003800" cy="3601259"/>
            </a:xfrm>
            <a:prstGeom prst="rect">
              <a:avLst/>
            </a:prstGeom>
            <a:effectLst/>
          </p:spPr>
        </p:pic>
      </p:grpSp>
      <p:sp>
        <p:nvSpPr>
          <p:cNvPr id="336" name="IS IT FROM HEAVEN?"/>
          <p:cNvSpPr txBox="1"/>
          <p:nvPr/>
        </p:nvSpPr>
        <p:spPr>
          <a:xfrm>
            <a:off x="1082437" y="3341011"/>
            <a:ext cx="4327514"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800"/>
              </a:spcBef>
              <a:defRPr sz="3300"/>
            </a:lvl1pPr>
          </a:lstStyle>
          <a:p>
            <a:pPr/>
            <a:r>
              <a:t>IS IT FROM HEAVEN?</a:t>
            </a:r>
          </a:p>
        </p:txBody>
      </p:sp>
      <p:sp>
        <p:nvSpPr>
          <p:cNvPr id="337" name="APOSTOLIC TEACHING"/>
          <p:cNvSpPr txBox="1"/>
          <p:nvPr/>
        </p:nvSpPr>
        <p:spPr>
          <a:xfrm>
            <a:off x="744293" y="6651405"/>
            <a:ext cx="5003801" cy="1846639"/>
          </a:xfrm>
          <a:prstGeom prst="rect">
            <a:avLst/>
          </a:prstGeom>
          <a:solidFill>
            <a:schemeClr val="accent5">
              <a:hueOff val="-467607"/>
              <a:satOff val="-18937"/>
              <a:lumOff val="-6537"/>
            </a:schemeClr>
          </a:solidFill>
          <a:ln w="381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lvl1pPr>
          </a:lstStyle>
          <a:p>
            <a:pPr/>
            <a:r>
              <a:t>APOSTOLIC TEACHING</a:t>
            </a:r>
          </a:p>
        </p:txBody>
      </p:sp>
      <p:sp>
        <p:nvSpPr>
          <p:cNvPr id="338" name="Plan of SALVATION — Hear - Romans 10:17; believe - John 8:24; repent - Acts 17:30; confess - Rom. 10:9; baptism - Acts 2:38; endurance - Heb 10:35,36…"/>
          <p:cNvSpPr txBox="1"/>
          <p:nvPr/>
        </p:nvSpPr>
        <p:spPr>
          <a:xfrm>
            <a:off x="6167816" y="2910234"/>
            <a:ext cx="6733153" cy="665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400">
                <a:solidFill>
                  <a:srgbClr val="535353"/>
                </a:solidFill>
                <a:effectLst/>
                <a:latin typeface="Century Gothic"/>
                <a:ea typeface="Century Gothic"/>
                <a:cs typeface="Century Gothic"/>
                <a:sym typeface="Century Gothic"/>
              </a:defRPr>
            </a:pPr>
            <a:r>
              <a:rPr b="1"/>
              <a:t>Plan of SALVATION</a:t>
            </a:r>
            <a:r>
              <a:t> — </a:t>
            </a:r>
            <a:r>
              <a:rPr b="1" i="1"/>
              <a:t>Hear</a:t>
            </a:r>
            <a:r>
              <a:t> - Romans 10:17; </a:t>
            </a:r>
            <a:r>
              <a:rPr b="1" i="1"/>
              <a:t>believe</a:t>
            </a:r>
            <a:r>
              <a:t> - John 8:24; </a:t>
            </a:r>
            <a:r>
              <a:rPr b="1" i="1"/>
              <a:t>repent</a:t>
            </a:r>
            <a:r>
              <a:t> - Acts 17:30; </a:t>
            </a:r>
            <a:r>
              <a:rPr b="1" i="1"/>
              <a:t>confess</a:t>
            </a:r>
            <a:r>
              <a:t> - Rom. 10:9; </a:t>
            </a:r>
            <a:r>
              <a:rPr b="1" i="1"/>
              <a:t>baptism</a:t>
            </a:r>
            <a:r>
              <a:t> - Acts 2:38; </a:t>
            </a:r>
            <a:r>
              <a:rPr b="1" i="1"/>
              <a:t>endurance</a:t>
            </a:r>
            <a:r>
              <a:t> - Heb 10:35,36</a:t>
            </a:r>
          </a:p>
          <a:p>
            <a:pPr marL="685800" indent="-685800" algn="l">
              <a:spcBef>
                <a:spcPts val="1200"/>
              </a:spcBef>
              <a:buSzPct val="80000"/>
              <a:buBlip>
                <a:blip r:embed="rId5"/>
              </a:buBlip>
              <a:defRPr sz="3400">
                <a:solidFill>
                  <a:srgbClr val="535353"/>
                </a:solidFill>
                <a:effectLst/>
                <a:latin typeface="Century Gothic"/>
                <a:ea typeface="Century Gothic"/>
                <a:cs typeface="Century Gothic"/>
                <a:sym typeface="Century Gothic"/>
              </a:defRPr>
            </a:pPr>
            <a:r>
              <a:rPr b="1"/>
              <a:t>The oneness of the Lord’s church</a:t>
            </a:r>
            <a:r>
              <a:t> — Mat. 16:18; Eph 1:22,23; 4:4; 5:23-27</a:t>
            </a:r>
          </a:p>
          <a:p>
            <a:pPr marL="685800" indent="-685800" algn="l">
              <a:spcBef>
                <a:spcPts val="1200"/>
              </a:spcBef>
              <a:buSzPct val="80000"/>
              <a:buBlip>
                <a:blip r:embed="rId5"/>
              </a:buBlip>
              <a:defRPr sz="3400">
                <a:solidFill>
                  <a:srgbClr val="535353"/>
                </a:solidFill>
                <a:effectLst/>
                <a:latin typeface="Century Gothic"/>
                <a:ea typeface="Century Gothic"/>
                <a:cs typeface="Century Gothic"/>
                <a:sym typeface="Century Gothic"/>
              </a:defRPr>
            </a:pPr>
            <a:r>
              <a:rPr b="1"/>
              <a:t>The organization of local churches</a:t>
            </a:r>
            <a:r>
              <a:t> — Phili 1:1; 1 Tim. 3:1-13; Titus 1:5-9; 1 Pet 5:1-3</a:t>
            </a:r>
          </a:p>
        </p:txBody>
      </p:sp>
      <p:sp>
        <p:nvSpPr>
          <p:cNvPr id="339" name="God Given “TRADITIONs” Must Be Kept!"/>
          <p:cNvSpPr txBox="1"/>
          <p:nvPr/>
        </p:nvSpPr>
        <p:spPr>
          <a:xfrm>
            <a:off x="109169" y="1868217"/>
            <a:ext cx="12786462" cy="967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C9C9C9"/>
                </a:solidFill>
                <a:latin typeface="Phosphate Inline"/>
                <a:ea typeface="Phosphate Inline"/>
                <a:cs typeface="Phosphate Inline"/>
                <a:sym typeface="Phosphate Inline"/>
              </a:defRPr>
            </a:lvl1pPr>
          </a:lstStyle>
          <a:p>
            <a:pPr/>
            <a:r>
              <a:t>God Given “TRADITIONs” Must Be Kept!</a:t>
            </a:r>
          </a:p>
        </p:txBody>
      </p:sp>
      <p:sp>
        <p:nvSpPr>
          <p:cNvPr id="340"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8">
                                            <p:txEl>
                                              <p:pRg st="1" end="1"/>
                                            </p:txEl>
                                          </p:spTgt>
                                        </p:tgtEl>
                                        <p:attrNameLst>
                                          <p:attrName>style.visibility</p:attrName>
                                        </p:attrNameLst>
                                      </p:cBhvr>
                                      <p:to>
                                        <p:strVal val="visible"/>
                                      </p:to>
                                    </p:set>
                                    <p:animEffect filter="wipe(left)" transition="in">
                                      <p:cBhvr>
                                        <p:cTn id="7" dur="1500"/>
                                        <p:tgtEl>
                                          <p:spTgt spid="3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8">
                                            <p:txEl>
                                              <p:pRg st="2" end="2"/>
                                            </p:txEl>
                                          </p:spTgt>
                                        </p:tgtEl>
                                        <p:attrNameLst>
                                          <p:attrName>style.visibility</p:attrName>
                                        </p:attrNameLst>
                                      </p:cBhvr>
                                      <p:to>
                                        <p:strVal val="visible"/>
                                      </p:to>
                                    </p:set>
                                    <p:animEffect filter="wipe(left)" transition="in">
                                      <p:cBhvr>
                                        <p:cTn id="12" dur="1500"/>
                                        <p:tgtEl>
                                          <p:spTgt spid="33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8"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343"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grpSp>
        <p:nvGrpSpPr>
          <p:cNvPr id="346" name="Image"/>
          <p:cNvGrpSpPr/>
          <p:nvPr/>
        </p:nvGrpSpPr>
        <p:grpSpPr>
          <a:xfrm>
            <a:off x="744294" y="3076170"/>
            <a:ext cx="5003801" cy="3601260"/>
            <a:chOff x="0" y="0"/>
            <a:chExt cx="5003800" cy="3601258"/>
          </a:xfrm>
        </p:grpSpPr>
        <p:pic>
          <p:nvPicPr>
            <p:cNvPr id="345" name="Image" descr="Image"/>
            <p:cNvPicPr>
              <a:picLocks noChangeAspect="1"/>
            </p:cNvPicPr>
            <p:nvPr/>
          </p:nvPicPr>
          <p:blipFill>
            <a:blip r:embed="rId3">
              <a:extLst/>
            </a:blip>
            <a:stretch>
              <a:fillRect/>
            </a:stretch>
          </p:blipFill>
          <p:spPr>
            <a:xfrm>
              <a:off x="215900" y="139700"/>
              <a:ext cx="4572000" cy="3042459"/>
            </a:xfrm>
            <a:prstGeom prst="rect">
              <a:avLst/>
            </a:prstGeom>
            <a:ln>
              <a:noFill/>
            </a:ln>
            <a:effectLst/>
          </p:spPr>
        </p:pic>
        <p:pic>
          <p:nvPicPr>
            <p:cNvPr id="344" name="Image" descr="Image"/>
            <p:cNvPicPr>
              <a:picLocks noChangeAspect="0"/>
            </p:cNvPicPr>
            <p:nvPr/>
          </p:nvPicPr>
          <p:blipFill>
            <a:blip r:embed="rId4">
              <a:extLst/>
            </a:blip>
            <a:stretch>
              <a:fillRect/>
            </a:stretch>
          </p:blipFill>
          <p:spPr>
            <a:xfrm>
              <a:off x="0" y="0"/>
              <a:ext cx="5003800" cy="3601259"/>
            </a:xfrm>
            <a:prstGeom prst="rect">
              <a:avLst/>
            </a:prstGeom>
            <a:effectLst/>
          </p:spPr>
        </p:pic>
      </p:grpSp>
      <p:sp>
        <p:nvSpPr>
          <p:cNvPr id="347" name="IS IT FROM HEAVEN?"/>
          <p:cNvSpPr txBox="1"/>
          <p:nvPr/>
        </p:nvSpPr>
        <p:spPr>
          <a:xfrm>
            <a:off x="1082437" y="3341011"/>
            <a:ext cx="4327514"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800"/>
              </a:spcBef>
              <a:defRPr sz="3300"/>
            </a:lvl1pPr>
          </a:lstStyle>
          <a:p>
            <a:pPr/>
            <a:r>
              <a:t>IS IT FROM HEAVEN?</a:t>
            </a:r>
          </a:p>
        </p:txBody>
      </p:sp>
      <p:sp>
        <p:nvSpPr>
          <p:cNvPr id="348" name="APOSTOLIC TEACHING"/>
          <p:cNvSpPr txBox="1"/>
          <p:nvPr/>
        </p:nvSpPr>
        <p:spPr>
          <a:xfrm>
            <a:off x="744293" y="6651405"/>
            <a:ext cx="5003801" cy="1846639"/>
          </a:xfrm>
          <a:prstGeom prst="rect">
            <a:avLst/>
          </a:prstGeom>
          <a:solidFill>
            <a:schemeClr val="accent5">
              <a:hueOff val="-467607"/>
              <a:satOff val="-18937"/>
              <a:lumOff val="-6537"/>
            </a:schemeClr>
          </a:solidFill>
          <a:ln w="381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lvl1pPr>
          </a:lstStyle>
          <a:p>
            <a:pPr/>
            <a:r>
              <a:t>APOSTOLIC TEACHING</a:t>
            </a:r>
          </a:p>
        </p:txBody>
      </p:sp>
      <p:sp>
        <p:nvSpPr>
          <p:cNvPr id="349" name="Assemble together — Acts 2:42; 1 Cor. 14:26; Heb 10:25…"/>
          <p:cNvSpPr txBox="1"/>
          <p:nvPr/>
        </p:nvSpPr>
        <p:spPr>
          <a:xfrm>
            <a:off x="6167816" y="2910234"/>
            <a:ext cx="6733153" cy="656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400">
                <a:solidFill>
                  <a:srgbClr val="535353"/>
                </a:solidFill>
                <a:effectLst/>
                <a:latin typeface="Century Gothic"/>
                <a:ea typeface="Century Gothic"/>
                <a:cs typeface="Century Gothic"/>
                <a:sym typeface="Century Gothic"/>
              </a:defRPr>
            </a:pPr>
            <a:r>
              <a:rPr b="1"/>
              <a:t>Assemble together</a:t>
            </a:r>
            <a:r>
              <a:t> — Acts 2:42; 1 Cor. 14:26; Heb 10:25</a:t>
            </a:r>
          </a:p>
          <a:p>
            <a:pPr marL="685800" indent="-685800" algn="l">
              <a:spcBef>
                <a:spcPts val="1200"/>
              </a:spcBef>
              <a:buSzPct val="80000"/>
              <a:buBlip>
                <a:blip r:embed="rId5"/>
              </a:buBlip>
              <a:defRPr sz="3400">
                <a:solidFill>
                  <a:srgbClr val="535353"/>
                </a:solidFill>
                <a:effectLst/>
                <a:latin typeface="Century Gothic"/>
                <a:ea typeface="Century Gothic"/>
                <a:cs typeface="Century Gothic"/>
                <a:sym typeface="Century Gothic"/>
              </a:defRPr>
            </a:pPr>
            <a:r>
              <a:rPr b="1"/>
              <a:t>Worship in spirit &amp; truth</a:t>
            </a:r>
            <a:r>
              <a:t> — John 4:24; Heb 12:28,29</a:t>
            </a:r>
          </a:p>
          <a:p>
            <a:pPr marL="914400" indent="-685800" algn="l">
              <a:spcBef>
                <a:spcPts val="1200"/>
              </a:spcBef>
              <a:buSzPct val="80000"/>
              <a:buBlip>
                <a:blip r:embed="rId6"/>
              </a:buBlip>
              <a:defRPr sz="3200">
                <a:solidFill>
                  <a:srgbClr val="535353"/>
                </a:solidFill>
                <a:effectLst/>
                <a:latin typeface="Century Gothic"/>
                <a:ea typeface="Century Gothic"/>
                <a:cs typeface="Century Gothic"/>
                <a:sym typeface="Century Gothic"/>
              </a:defRPr>
            </a:pPr>
            <a:r>
              <a:rPr b="1"/>
              <a:t>Pray together</a:t>
            </a:r>
            <a:r>
              <a:t> — Acts 4:24ff</a:t>
            </a:r>
          </a:p>
          <a:p>
            <a:pPr marL="914400" indent="-685800" algn="l">
              <a:spcBef>
                <a:spcPts val="1200"/>
              </a:spcBef>
              <a:buSzPct val="80000"/>
              <a:buBlip>
                <a:blip r:embed="rId6"/>
              </a:buBlip>
              <a:defRPr sz="3200">
                <a:solidFill>
                  <a:srgbClr val="535353"/>
                </a:solidFill>
                <a:effectLst/>
                <a:latin typeface="Century Gothic"/>
                <a:ea typeface="Century Gothic"/>
                <a:cs typeface="Century Gothic"/>
                <a:sym typeface="Century Gothic"/>
              </a:defRPr>
            </a:pPr>
            <a:r>
              <a:rPr b="1"/>
              <a:t>Edify by teaching</a:t>
            </a:r>
            <a:r>
              <a:t> — 1 Cor 14</a:t>
            </a:r>
          </a:p>
          <a:p>
            <a:pPr marL="914400" indent="-685800" algn="l">
              <a:spcBef>
                <a:spcPts val="1200"/>
              </a:spcBef>
              <a:buSzPct val="80000"/>
              <a:buBlip>
                <a:blip r:embed="rId6"/>
              </a:buBlip>
              <a:defRPr sz="3200">
                <a:solidFill>
                  <a:srgbClr val="535353"/>
                </a:solidFill>
                <a:effectLst/>
                <a:latin typeface="Century Gothic"/>
                <a:ea typeface="Century Gothic"/>
                <a:cs typeface="Century Gothic"/>
                <a:sym typeface="Century Gothic"/>
              </a:defRPr>
            </a:pPr>
            <a:r>
              <a:rPr b="1"/>
              <a:t>Giving</a:t>
            </a:r>
            <a:r>
              <a:t> — 1 Cor. 16:1,2</a:t>
            </a:r>
          </a:p>
          <a:p>
            <a:pPr marL="914400" indent="-685800" algn="l">
              <a:spcBef>
                <a:spcPts val="1200"/>
              </a:spcBef>
              <a:buSzPct val="80000"/>
              <a:buBlip>
                <a:blip r:embed="rId6"/>
              </a:buBlip>
              <a:defRPr sz="3200">
                <a:solidFill>
                  <a:srgbClr val="535353"/>
                </a:solidFill>
                <a:effectLst/>
                <a:latin typeface="Century Gothic"/>
                <a:ea typeface="Century Gothic"/>
                <a:cs typeface="Century Gothic"/>
                <a:sym typeface="Century Gothic"/>
              </a:defRPr>
            </a:pPr>
            <a:r>
              <a:rPr b="1"/>
              <a:t>Lord’s supper</a:t>
            </a:r>
            <a:r>
              <a:t> — 1 Cor. 11:23-26; Acts 20:7</a:t>
            </a:r>
          </a:p>
          <a:p>
            <a:pPr marL="914400" indent="-685800" algn="l">
              <a:spcBef>
                <a:spcPts val="1200"/>
              </a:spcBef>
              <a:buSzPct val="80000"/>
              <a:buBlip>
                <a:blip r:embed="rId6"/>
              </a:buBlip>
              <a:defRPr sz="3200">
                <a:solidFill>
                  <a:srgbClr val="535353"/>
                </a:solidFill>
                <a:effectLst/>
                <a:latin typeface="Century Gothic"/>
                <a:ea typeface="Century Gothic"/>
                <a:cs typeface="Century Gothic"/>
                <a:sym typeface="Century Gothic"/>
              </a:defRPr>
            </a:pPr>
            <a:r>
              <a:rPr b="1"/>
              <a:t>Singing together</a:t>
            </a:r>
            <a:r>
              <a:t> — Eph. 5:19; Col. 3:16</a:t>
            </a:r>
          </a:p>
        </p:txBody>
      </p:sp>
      <p:sp>
        <p:nvSpPr>
          <p:cNvPr id="350" name="God Given “TRADITIONs” Must Be Kept!"/>
          <p:cNvSpPr txBox="1"/>
          <p:nvPr/>
        </p:nvSpPr>
        <p:spPr>
          <a:xfrm>
            <a:off x="109169" y="1868217"/>
            <a:ext cx="12786462" cy="967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C9C9C9"/>
                </a:solidFill>
                <a:latin typeface="Phosphate Inline"/>
                <a:ea typeface="Phosphate Inline"/>
                <a:cs typeface="Phosphate Inline"/>
                <a:sym typeface="Phosphate Inline"/>
              </a:defRPr>
            </a:lvl1pPr>
          </a:lstStyle>
          <a:p>
            <a:pPr/>
            <a:r>
              <a:t>God Given “TRADITIONs” Must Be Kept!</a:t>
            </a:r>
          </a:p>
        </p:txBody>
      </p:sp>
      <p:sp>
        <p:nvSpPr>
          <p:cNvPr id="351"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9">
                                            <p:txEl>
                                              <p:pRg st="1" end="1"/>
                                            </p:txEl>
                                          </p:spTgt>
                                        </p:tgtEl>
                                        <p:attrNameLst>
                                          <p:attrName>style.visibility</p:attrName>
                                        </p:attrNameLst>
                                      </p:cBhvr>
                                      <p:to>
                                        <p:strVal val="visible"/>
                                      </p:to>
                                    </p:set>
                                    <p:animEffect filter="wipe(left)" transition="in">
                                      <p:cBhvr>
                                        <p:cTn id="7" dur="1500"/>
                                        <p:tgtEl>
                                          <p:spTgt spid="3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9">
                                            <p:txEl>
                                              <p:pRg st="2" end="2"/>
                                            </p:txEl>
                                          </p:spTgt>
                                        </p:tgtEl>
                                        <p:attrNameLst>
                                          <p:attrName>style.visibility</p:attrName>
                                        </p:attrNameLst>
                                      </p:cBhvr>
                                      <p:to>
                                        <p:strVal val="visible"/>
                                      </p:to>
                                    </p:set>
                                    <p:animEffect filter="wipe(left)" transition="in">
                                      <p:cBhvr>
                                        <p:cTn id="12" dur="1500"/>
                                        <p:tgtEl>
                                          <p:spTgt spid="3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9">
                                            <p:txEl>
                                              <p:pRg st="3" end="3"/>
                                            </p:txEl>
                                          </p:spTgt>
                                        </p:tgtEl>
                                        <p:attrNameLst>
                                          <p:attrName>style.visibility</p:attrName>
                                        </p:attrNameLst>
                                      </p:cBhvr>
                                      <p:to>
                                        <p:strVal val="visible"/>
                                      </p:to>
                                    </p:set>
                                    <p:animEffect filter="wipe(left)" transition="in">
                                      <p:cBhvr>
                                        <p:cTn id="17" dur="1500"/>
                                        <p:tgtEl>
                                          <p:spTgt spid="34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49">
                                            <p:txEl>
                                              <p:pRg st="4" end="4"/>
                                            </p:txEl>
                                          </p:spTgt>
                                        </p:tgtEl>
                                        <p:attrNameLst>
                                          <p:attrName>style.visibility</p:attrName>
                                        </p:attrNameLst>
                                      </p:cBhvr>
                                      <p:to>
                                        <p:strVal val="visible"/>
                                      </p:to>
                                    </p:set>
                                    <p:animEffect filter="wipe(left)" transition="in">
                                      <p:cBhvr>
                                        <p:cTn id="22" dur="1500"/>
                                        <p:tgtEl>
                                          <p:spTgt spid="34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49">
                                            <p:txEl>
                                              <p:pRg st="5" end="5"/>
                                            </p:txEl>
                                          </p:spTgt>
                                        </p:tgtEl>
                                        <p:attrNameLst>
                                          <p:attrName>style.visibility</p:attrName>
                                        </p:attrNameLst>
                                      </p:cBhvr>
                                      <p:to>
                                        <p:strVal val="visible"/>
                                      </p:to>
                                    </p:set>
                                    <p:animEffect filter="wipe(left)" transition="in">
                                      <p:cBhvr>
                                        <p:cTn id="27" dur="1500"/>
                                        <p:tgtEl>
                                          <p:spTgt spid="34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349">
                                            <p:txEl>
                                              <p:pRg st="6" end="6"/>
                                            </p:txEl>
                                          </p:spTgt>
                                        </p:tgtEl>
                                        <p:attrNameLst>
                                          <p:attrName>style.visibility</p:attrName>
                                        </p:attrNameLst>
                                      </p:cBhvr>
                                      <p:to>
                                        <p:strVal val="visible"/>
                                      </p:to>
                                    </p:set>
                                    <p:animEffect filter="wipe(left)" transition="in">
                                      <p:cBhvr>
                                        <p:cTn id="32" dur="1500"/>
                                        <p:tgtEl>
                                          <p:spTgt spid="349">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3"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354"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sp>
        <p:nvSpPr>
          <p:cNvPr id="355" name="UNAUTHorized “TRADITIONs” Are BAD!"/>
          <p:cNvSpPr txBox="1"/>
          <p:nvPr/>
        </p:nvSpPr>
        <p:spPr>
          <a:xfrm>
            <a:off x="255320" y="1868217"/>
            <a:ext cx="12494160" cy="967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600">
                <a:latin typeface="Phosphate Inline"/>
                <a:ea typeface="Phosphate Inline"/>
                <a:cs typeface="Phosphate Inline"/>
                <a:sym typeface="Phosphate Inline"/>
              </a:defRPr>
            </a:pPr>
            <a:r>
              <a:t>UNAUTHorized “</a:t>
            </a:r>
            <a:r>
              <a:rPr>
                <a:solidFill>
                  <a:schemeClr val="accent3">
                    <a:hueOff val="-161208"/>
                    <a:satOff val="21110"/>
                    <a:lumOff val="21634"/>
                  </a:schemeClr>
                </a:solidFill>
              </a:rPr>
              <a:t>TRADITIONs</a:t>
            </a:r>
            <a:r>
              <a:t>” Are </a:t>
            </a:r>
            <a:r>
              <a:rPr>
                <a:solidFill>
                  <a:schemeClr val="accent5"/>
                </a:solidFill>
              </a:rPr>
              <a:t>BAD</a:t>
            </a:r>
            <a:r>
              <a:t>!</a:t>
            </a:r>
          </a:p>
        </p:txBody>
      </p:sp>
      <p:sp>
        <p:nvSpPr>
          <p:cNvPr id="356" name="Galatians 1:13,14"/>
          <p:cNvSpPr txBox="1"/>
          <p:nvPr/>
        </p:nvSpPr>
        <p:spPr>
          <a:xfrm>
            <a:off x="3195305" y="4827359"/>
            <a:ext cx="3984797" cy="596901"/>
          </a:xfrm>
          <a:prstGeom prst="rect">
            <a:avLst/>
          </a:pr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177800" dist="114460" dir="1888955">
              <a:srgbClr val="000000">
                <a:alpha val="970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Century Gothic"/>
                <a:ea typeface="Century Gothic"/>
                <a:cs typeface="Century Gothic"/>
                <a:sym typeface="Century Gothic"/>
              </a:defRPr>
            </a:lvl1pPr>
          </a:lstStyle>
          <a:p>
            <a:pPr/>
            <a:r>
              <a:t>Galatians 1:13,14</a:t>
            </a:r>
          </a:p>
        </p:txBody>
      </p:sp>
      <p:sp>
        <p:nvSpPr>
          <p:cNvPr id="357" name="Matthew 15:1-14"/>
          <p:cNvSpPr txBox="1"/>
          <p:nvPr/>
        </p:nvSpPr>
        <p:spPr>
          <a:xfrm>
            <a:off x="3195305" y="2902021"/>
            <a:ext cx="3984797" cy="596901"/>
          </a:xfrm>
          <a:prstGeom prst="rect">
            <a:avLst/>
          </a:pr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177800" dist="114460" dir="1888955">
              <a:srgbClr val="000000">
                <a:alpha val="970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Century Gothic"/>
                <a:ea typeface="Century Gothic"/>
                <a:cs typeface="Century Gothic"/>
                <a:sym typeface="Century Gothic"/>
              </a:defRPr>
            </a:lvl1pPr>
          </a:lstStyle>
          <a:p>
            <a:pPr/>
            <a:r>
              <a:t>Matthew 15:1-14</a:t>
            </a:r>
          </a:p>
        </p:txBody>
      </p:sp>
      <p:sp>
        <p:nvSpPr>
          <p:cNvPr id="358" name="Mark 7:1-13"/>
          <p:cNvSpPr txBox="1"/>
          <p:nvPr/>
        </p:nvSpPr>
        <p:spPr>
          <a:xfrm>
            <a:off x="3195305" y="3864690"/>
            <a:ext cx="3984797" cy="596901"/>
          </a:xfrm>
          <a:prstGeom prst="rect">
            <a:avLst/>
          </a:pr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177800" dist="114460" dir="1888955">
              <a:srgbClr val="000000">
                <a:alpha val="970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Century Gothic"/>
                <a:ea typeface="Century Gothic"/>
                <a:cs typeface="Century Gothic"/>
                <a:sym typeface="Century Gothic"/>
              </a:defRPr>
            </a:lvl1pPr>
          </a:lstStyle>
          <a:p>
            <a:pPr/>
            <a:r>
              <a:t>Mark 7:1-13</a:t>
            </a:r>
          </a:p>
        </p:txBody>
      </p:sp>
      <p:sp>
        <p:nvSpPr>
          <p:cNvPr id="359" name="Colossians 2:8"/>
          <p:cNvSpPr txBox="1"/>
          <p:nvPr/>
        </p:nvSpPr>
        <p:spPr>
          <a:xfrm>
            <a:off x="3195305" y="5790027"/>
            <a:ext cx="3984797" cy="596901"/>
          </a:xfrm>
          <a:prstGeom prst="rect">
            <a:avLst/>
          </a:pr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177800" dist="114460" dir="1888955">
              <a:srgbClr val="000000">
                <a:alpha val="970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Century Gothic"/>
                <a:ea typeface="Century Gothic"/>
                <a:cs typeface="Century Gothic"/>
                <a:sym typeface="Century Gothic"/>
              </a:defRPr>
            </a:lvl1pPr>
          </a:lstStyle>
          <a:p>
            <a:pPr/>
            <a:r>
              <a:t>Colossians 2:8</a:t>
            </a:r>
          </a:p>
        </p:txBody>
      </p:sp>
      <p:sp>
        <p:nvSpPr>
          <p:cNvPr id="360" name="1 Peter 1:18"/>
          <p:cNvSpPr txBox="1"/>
          <p:nvPr/>
        </p:nvSpPr>
        <p:spPr>
          <a:xfrm>
            <a:off x="3195305" y="6752696"/>
            <a:ext cx="3984797" cy="596901"/>
          </a:xfrm>
          <a:prstGeom prst="rect">
            <a:avLst/>
          </a:pr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177800" dist="114460" dir="1888955">
              <a:srgbClr val="000000">
                <a:alpha val="970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Century Gothic"/>
                <a:ea typeface="Century Gothic"/>
                <a:cs typeface="Century Gothic"/>
                <a:sym typeface="Century Gothic"/>
              </a:defRPr>
            </a:lvl1pPr>
          </a:lstStyle>
          <a:p>
            <a:pPr/>
            <a:r>
              <a:t>1 Peter 1:18</a:t>
            </a:r>
          </a:p>
        </p:txBody>
      </p:sp>
      <p:sp>
        <p:nvSpPr>
          <p:cNvPr id="361" name="Galatians 1:6-9"/>
          <p:cNvSpPr txBox="1"/>
          <p:nvPr/>
        </p:nvSpPr>
        <p:spPr>
          <a:xfrm>
            <a:off x="3195305" y="7715365"/>
            <a:ext cx="3984797" cy="596901"/>
          </a:xfrm>
          <a:prstGeom prst="rect">
            <a:avLst/>
          </a:pr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177800" dist="114460" dir="1888955">
              <a:srgbClr val="000000">
                <a:alpha val="970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Century Gothic"/>
                <a:ea typeface="Century Gothic"/>
                <a:cs typeface="Century Gothic"/>
                <a:sym typeface="Century Gothic"/>
              </a:defRPr>
            </a:lvl1pPr>
          </a:lstStyle>
          <a:p>
            <a:pPr/>
            <a:r>
              <a:t>Galatians 1:6-9</a:t>
            </a:r>
          </a:p>
        </p:txBody>
      </p:sp>
      <p:sp>
        <p:nvSpPr>
          <p:cNvPr id="362" name="2 John 9,10"/>
          <p:cNvSpPr txBox="1"/>
          <p:nvPr/>
        </p:nvSpPr>
        <p:spPr>
          <a:xfrm>
            <a:off x="3195305" y="8678033"/>
            <a:ext cx="3984797" cy="596901"/>
          </a:xfrm>
          <a:prstGeom prst="rect">
            <a:avLst/>
          </a:pr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177800" dist="114460" dir="1888955">
              <a:srgbClr val="000000">
                <a:alpha val="970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Century Gothic"/>
                <a:ea typeface="Century Gothic"/>
                <a:cs typeface="Century Gothic"/>
                <a:sym typeface="Century Gothic"/>
              </a:defRPr>
            </a:lvl1pPr>
          </a:lstStyle>
          <a:p>
            <a:pPr/>
            <a:r>
              <a:t>2 John 9,10</a:t>
            </a:r>
          </a:p>
        </p:txBody>
      </p:sp>
      <p:grpSp>
        <p:nvGrpSpPr>
          <p:cNvPr id="365" name="Image"/>
          <p:cNvGrpSpPr/>
          <p:nvPr/>
        </p:nvGrpSpPr>
        <p:grpSpPr>
          <a:xfrm>
            <a:off x="7256705" y="3089631"/>
            <a:ext cx="5003801" cy="3574339"/>
            <a:chOff x="0" y="0"/>
            <a:chExt cx="5003800" cy="3574338"/>
          </a:xfrm>
        </p:grpSpPr>
        <p:pic>
          <p:nvPicPr>
            <p:cNvPr id="364" name="Image" descr="Image"/>
            <p:cNvPicPr>
              <a:picLocks noChangeAspect="1"/>
            </p:cNvPicPr>
            <p:nvPr/>
          </p:nvPicPr>
          <p:blipFill>
            <a:blip r:embed="rId3">
              <a:extLst/>
            </a:blip>
            <a:srcRect l="0" t="4311" r="0" b="25096"/>
            <a:stretch>
              <a:fillRect/>
            </a:stretch>
          </p:blipFill>
          <p:spPr>
            <a:xfrm>
              <a:off x="215900" y="139700"/>
              <a:ext cx="4572001" cy="3015539"/>
            </a:xfrm>
            <a:prstGeom prst="rect">
              <a:avLst/>
            </a:prstGeom>
            <a:ln>
              <a:noFill/>
            </a:ln>
            <a:effectLst/>
          </p:spPr>
        </p:pic>
        <p:pic>
          <p:nvPicPr>
            <p:cNvPr id="363" name="Image" descr="Image"/>
            <p:cNvPicPr>
              <a:picLocks noChangeAspect="0"/>
            </p:cNvPicPr>
            <p:nvPr/>
          </p:nvPicPr>
          <p:blipFill>
            <a:blip r:embed="rId4">
              <a:extLst/>
            </a:blip>
            <a:stretch>
              <a:fillRect/>
            </a:stretch>
          </p:blipFill>
          <p:spPr>
            <a:xfrm>
              <a:off x="0" y="-1"/>
              <a:ext cx="5003800" cy="3574339"/>
            </a:xfrm>
            <a:prstGeom prst="rect">
              <a:avLst/>
            </a:prstGeom>
            <a:effectLst/>
          </p:spPr>
        </p:pic>
      </p:grpSp>
      <p:sp>
        <p:nvSpPr>
          <p:cNvPr id="366" name="MEN"/>
          <p:cNvSpPr txBox="1"/>
          <p:nvPr/>
        </p:nvSpPr>
        <p:spPr>
          <a:xfrm>
            <a:off x="10093148" y="4301808"/>
            <a:ext cx="1750353" cy="1149984"/>
          </a:xfrm>
          <a:prstGeom prst="rect">
            <a:avLst/>
          </a:prstGeom>
          <a:ln w="12700">
            <a:miter lim="400000"/>
          </a:ln>
          <a:effectLst>
            <a:outerShdw sx="100000" sy="100000" kx="0" ky="0" algn="b" rotWithShape="0" blurRad="177800" dist="107447" dir="4239006">
              <a:srgbClr val="000000">
                <a:alpha val="9935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900">
                <a:solidFill>
                  <a:schemeClr val="accent5">
                    <a:satOff val="-10602"/>
                    <a:lumOff val="18745"/>
                  </a:schemeClr>
                </a:solidFill>
                <a:latin typeface="Phosphate Inline"/>
                <a:ea typeface="Phosphate Inline"/>
                <a:cs typeface="Phosphate Inline"/>
                <a:sym typeface="Phosphate Inline"/>
              </a:defRPr>
            </a:lvl1pPr>
          </a:lstStyle>
          <a:p>
            <a:pPr>
              <a:defRPr>
                <a:solidFill>
                  <a:srgbClr val="EBEBEB"/>
                </a:solidFill>
              </a:defRPr>
            </a:pPr>
            <a:r>
              <a:rPr>
                <a:solidFill>
                  <a:schemeClr val="accent5">
                    <a:satOff val="-10602"/>
                    <a:lumOff val="18745"/>
                  </a:schemeClr>
                </a:solidFill>
              </a:rPr>
              <a:t>MEN</a:t>
            </a:r>
          </a:p>
        </p:txBody>
      </p:sp>
      <p:pic>
        <p:nvPicPr>
          <p:cNvPr id="367" name="Image" descr="Image"/>
          <p:cNvPicPr>
            <a:picLocks noChangeAspect="1"/>
          </p:cNvPicPr>
          <p:nvPr/>
        </p:nvPicPr>
        <p:blipFill>
          <a:blip r:embed="rId5">
            <a:extLst/>
          </a:blip>
          <a:stretch>
            <a:fillRect/>
          </a:stretch>
        </p:blipFill>
        <p:spPr>
          <a:xfrm>
            <a:off x="-152347" y="3089630"/>
            <a:ext cx="4191001" cy="6718301"/>
          </a:xfrm>
          <a:prstGeom prst="rect">
            <a:avLst/>
          </a:prstGeom>
          <a:ln w="12700">
            <a:miter lim="400000"/>
          </a:ln>
        </p:spPr>
      </p:pic>
      <p:sp>
        <p:nvSpPr>
          <p:cNvPr id="368" name="Commandments of men make WORSHIP VAIN"/>
          <p:cNvSpPr txBox="1"/>
          <p:nvPr/>
        </p:nvSpPr>
        <p:spPr>
          <a:xfrm>
            <a:off x="7256705" y="6460363"/>
            <a:ext cx="5003801" cy="2256355"/>
          </a:xfrm>
          <a:prstGeom prst="rect">
            <a:avLst/>
          </a:prstGeom>
          <a:solidFill>
            <a:schemeClr val="accent5">
              <a:hueOff val="-467607"/>
              <a:satOff val="-18937"/>
              <a:lumOff val="-6537"/>
            </a:schemeClr>
          </a:solidFill>
          <a:ln w="381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lvl1pPr>
          </a:lstStyle>
          <a:p>
            <a:pPr/>
            <a:r>
              <a:t>Commandments of men make WORSHIP VAIN</a:t>
            </a:r>
          </a:p>
        </p:txBody>
      </p:sp>
      <p:sp>
        <p:nvSpPr>
          <p:cNvPr id="369"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372"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sp>
        <p:nvSpPr>
          <p:cNvPr id="373" name="MAN Given “TRADITIONs” Must Be Rejected!"/>
          <p:cNvSpPr txBox="1"/>
          <p:nvPr/>
        </p:nvSpPr>
        <p:spPr>
          <a:xfrm>
            <a:off x="188595" y="1917112"/>
            <a:ext cx="12627611" cy="869949"/>
          </a:xfrm>
          <a:prstGeom prst="rect">
            <a:avLst/>
          </a:prstGeom>
          <a:ln w="12700">
            <a:miter lim="400000"/>
          </a:ln>
          <a:effectLst>
            <a:outerShdw sx="100000" sy="100000" kx="0" ky="0" algn="b" rotWithShape="0" blurRad="177800" dist="114460" dir="1888955">
              <a:srgbClr val="000000">
                <a:alpha val="1945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5">
                    <a:hueOff val="-102501"/>
                    <a:satOff val="3222"/>
                    <a:lumOff val="-19045"/>
                  </a:schemeClr>
                </a:solidFill>
                <a:latin typeface="Phosphate Inline"/>
                <a:ea typeface="Phosphate Inline"/>
                <a:cs typeface="Phosphate Inline"/>
                <a:sym typeface="Phosphate Inline"/>
              </a:defRPr>
            </a:lvl1pPr>
          </a:lstStyle>
          <a:p>
            <a:pPr>
              <a:defRPr>
                <a:effectLst/>
              </a:defRPr>
            </a:pPr>
            <a:r>
              <a:t>MAN Given “TRADITIONs” Must Be Rejected!</a:t>
            </a:r>
          </a:p>
        </p:txBody>
      </p:sp>
      <p:grpSp>
        <p:nvGrpSpPr>
          <p:cNvPr id="376" name="Image"/>
          <p:cNvGrpSpPr/>
          <p:nvPr/>
        </p:nvGrpSpPr>
        <p:grpSpPr>
          <a:xfrm>
            <a:off x="7256705" y="3089631"/>
            <a:ext cx="5003801" cy="3574339"/>
            <a:chOff x="0" y="0"/>
            <a:chExt cx="5003800" cy="3574338"/>
          </a:xfrm>
        </p:grpSpPr>
        <p:pic>
          <p:nvPicPr>
            <p:cNvPr id="375" name="Image" descr="Image"/>
            <p:cNvPicPr>
              <a:picLocks noChangeAspect="1"/>
            </p:cNvPicPr>
            <p:nvPr/>
          </p:nvPicPr>
          <p:blipFill>
            <a:blip r:embed="rId3">
              <a:extLst/>
            </a:blip>
            <a:srcRect l="0" t="4311" r="0" b="25096"/>
            <a:stretch>
              <a:fillRect/>
            </a:stretch>
          </p:blipFill>
          <p:spPr>
            <a:xfrm>
              <a:off x="215900" y="139700"/>
              <a:ext cx="4572001" cy="3015539"/>
            </a:xfrm>
            <a:prstGeom prst="rect">
              <a:avLst/>
            </a:prstGeom>
            <a:ln>
              <a:noFill/>
            </a:ln>
            <a:effectLst/>
          </p:spPr>
        </p:pic>
        <p:pic>
          <p:nvPicPr>
            <p:cNvPr id="374" name="Image" descr="Image"/>
            <p:cNvPicPr>
              <a:picLocks noChangeAspect="0"/>
            </p:cNvPicPr>
            <p:nvPr/>
          </p:nvPicPr>
          <p:blipFill>
            <a:blip r:embed="rId4">
              <a:extLst/>
            </a:blip>
            <a:stretch>
              <a:fillRect/>
            </a:stretch>
          </p:blipFill>
          <p:spPr>
            <a:xfrm>
              <a:off x="0" y="-1"/>
              <a:ext cx="5003800" cy="3574339"/>
            </a:xfrm>
            <a:prstGeom prst="rect">
              <a:avLst/>
            </a:prstGeom>
            <a:effectLst/>
          </p:spPr>
        </p:pic>
      </p:grpSp>
      <p:sp>
        <p:nvSpPr>
          <p:cNvPr id="377" name="MEN"/>
          <p:cNvSpPr txBox="1"/>
          <p:nvPr/>
        </p:nvSpPr>
        <p:spPr>
          <a:xfrm>
            <a:off x="10093148" y="4301808"/>
            <a:ext cx="1750353" cy="1149984"/>
          </a:xfrm>
          <a:prstGeom prst="rect">
            <a:avLst/>
          </a:prstGeom>
          <a:ln w="12700">
            <a:miter lim="400000"/>
          </a:ln>
          <a:effectLst>
            <a:outerShdw sx="100000" sy="100000" kx="0" ky="0" algn="b" rotWithShape="0" blurRad="177800" dist="107447" dir="4239006">
              <a:srgbClr val="000000">
                <a:alpha val="9935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900">
                <a:solidFill>
                  <a:schemeClr val="accent5">
                    <a:satOff val="-10602"/>
                    <a:lumOff val="18745"/>
                  </a:schemeClr>
                </a:solidFill>
                <a:latin typeface="Phosphate Inline"/>
                <a:ea typeface="Phosphate Inline"/>
                <a:cs typeface="Phosphate Inline"/>
                <a:sym typeface="Phosphate Inline"/>
              </a:defRPr>
            </a:lvl1pPr>
          </a:lstStyle>
          <a:p>
            <a:pPr>
              <a:defRPr>
                <a:solidFill>
                  <a:srgbClr val="EBEBEB"/>
                </a:solidFill>
              </a:defRPr>
            </a:pPr>
            <a:r>
              <a:rPr>
                <a:solidFill>
                  <a:schemeClr val="accent5">
                    <a:satOff val="-10602"/>
                    <a:lumOff val="18745"/>
                  </a:schemeClr>
                </a:solidFill>
              </a:rPr>
              <a:t>MEN</a:t>
            </a:r>
          </a:p>
        </p:txBody>
      </p:sp>
      <p:sp>
        <p:nvSpPr>
          <p:cNvPr id="378" name="Commandments of men make WORSHIP VAIN"/>
          <p:cNvSpPr txBox="1"/>
          <p:nvPr/>
        </p:nvSpPr>
        <p:spPr>
          <a:xfrm>
            <a:off x="7256705" y="6460363"/>
            <a:ext cx="5003801" cy="2256355"/>
          </a:xfrm>
          <a:prstGeom prst="rect">
            <a:avLst/>
          </a:prstGeom>
          <a:solidFill>
            <a:schemeClr val="accent5">
              <a:hueOff val="-467607"/>
              <a:satOff val="-18937"/>
              <a:lumOff val="-6537"/>
            </a:schemeClr>
          </a:solidFill>
          <a:ln w="381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lvl1pPr>
          </a:lstStyle>
          <a:p>
            <a:pPr/>
            <a:r>
              <a:t>Commandments of men make WORSHIP VAIN</a:t>
            </a:r>
          </a:p>
        </p:txBody>
      </p:sp>
      <p:sp>
        <p:nvSpPr>
          <p:cNvPr id="379" name="Matthew 15:3–9 (NKJV)…"/>
          <p:cNvSpPr txBox="1"/>
          <p:nvPr/>
        </p:nvSpPr>
        <p:spPr>
          <a:xfrm>
            <a:off x="258822" y="2702996"/>
            <a:ext cx="6868295" cy="687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000000"/>
                </a:solidFill>
                <a:effectLst/>
                <a:latin typeface="Century Gothic"/>
                <a:ea typeface="Century Gothic"/>
                <a:cs typeface="Century Gothic"/>
                <a:sym typeface="Century Gothic"/>
              </a:defRPr>
            </a:pPr>
            <a:r>
              <a:t>Matthew 15:3–9 (NKJV)</a:t>
            </a:r>
          </a:p>
          <a:p>
            <a:pPr defTabSz="457200">
              <a:defRPr sz="3100">
                <a:solidFill>
                  <a:srgbClr val="000000"/>
                </a:solidFill>
                <a:effectLst/>
                <a:latin typeface="Century Gothic"/>
                <a:ea typeface="Century Gothic"/>
                <a:cs typeface="Century Gothic"/>
                <a:sym typeface="Century Gothic"/>
              </a:defRPr>
            </a:pPr>
            <a:r>
              <a:rPr baseline="31999"/>
              <a:t>3</a:t>
            </a:r>
            <a:r>
              <a:t> “Why do you also transgress the commandment of God because of your tradition? ….</a:t>
            </a:r>
            <a:r>
              <a:rPr baseline="31999"/>
              <a:t> 6</a:t>
            </a:r>
            <a:r>
              <a:t>  …Thus you have made the commandment of God of no effect by your tradition. </a:t>
            </a:r>
            <a:r>
              <a:rPr baseline="31999"/>
              <a:t>7</a:t>
            </a:r>
            <a:r>
              <a:t> Hypocrites! Well did Isaiah prophesy about you, saying: </a:t>
            </a:r>
            <a:r>
              <a:rPr baseline="31999"/>
              <a:t>8</a:t>
            </a:r>
            <a:r>
              <a:t> </a:t>
            </a:r>
            <a:r>
              <a:rPr i="1"/>
              <a:t>‘These</a:t>
            </a:r>
            <a:r>
              <a:t> </a:t>
            </a:r>
            <a:r>
              <a:rPr i="1"/>
              <a:t>people</a:t>
            </a:r>
            <a:r>
              <a:t> </a:t>
            </a:r>
            <a:r>
              <a:rPr i="1"/>
              <a:t>draw near to Me with their mouth,</a:t>
            </a:r>
            <a:r>
              <a:t> </a:t>
            </a:r>
            <a:r>
              <a:rPr i="1"/>
              <a:t>And honor Me with their lips,</a:t>
            </a:r>
            <a:r>
              <a:t> </a:t>
            </a:r>
            <a:r>
              <a:rPr i="1"/>
              <a:t>But their heart is far from Me</a:t>
            </a:r>
            <a:r>
              <a:t>. </a:t>
            </a:r>
            <a:r>
              <a:rPr baseline="31999"/>
              <a:t>9</a:t>
            </a:r>
            <a:r>
              <a:t> </a:t>
            </a:r>
            <a:r>
              <a:rPr i="1"/>
              <a:t>And in vain they worship Me,</a:t>
            </a:r>
            <a:r>
              <a:t> </a:t>
            </a:r>
            <a:r>
              <a:rPr i="1"/>
              <a:t>Teaching as doctrines the commandments of men.’ ”</a:t>
            </a:r>
          </a:p>
        </p:txBody>
      </p:sp>
      <p:sp>
        <p:nvSpPr>
          <p:cNvPr id="380"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2"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383"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sp>
        <p:nvSpPr>
          <p:cNvPr id="384" name="MAN Given “TRADITIONs” Must Be Rejected!"/>
          <p:cNvSpPr txBox="1"/>
          <p:nvPr/>
        </p:nvSpPr>
        <p:spPr>
          <a:xfrm>
            <a:off x="188595" y="1917112"/>
            <a:ext cx="12627611" cy="869949"/>
          </a:xfrm>
          <a:prstGeom prst="rect">
            <a:avLst/>
          </a:prstGeom>
          <a:ln w="12700">
            <a:miter lim="400000"/>
          </a:ln>
          <a:effectLst>
            <a:outerShdw sx="100000" sy="100000" kx="0" ky="0" algn="b" rotWithShape="0" blurRad="177800" dist="114460" dir="1888955">
              <a:srgbClr val="000000">
                <a:alpha val="1945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5">
                    <a:hueOff val="-102501"/>
                    <a:satOff val="3222"/>
                    <a:lumOff val="-19045"/>
                  </a:schemeClr>
                </a:solidFill>
                <a:latin typeface="Phosphate Inline"/>
                <a:ea typeface="Phosphate Inline"/>
                <a:cs typeface="Phosphate Inline"/>
                <a:sym typeface="Phosphate Inline"/>
              </a:defRPr>
            </a:lvl1pPr>
          </a:lstStyle>
          <a:p>
            <a:pPr>
              <a:defRPr>
                <a:effectLst/>
              </a:defRPr>
            </a:pPr>
            <a:r>
              <a:t>MAN Given “TRADITIONs” Must Be Rejected!</a:t>
            </a:r>
          </a:p>
        </p:txBody>
      </p:sp>
      <p:grpSp>
        <p:nvGrpSpPr>
          <p:cNvPr id="387" name="Image"/>
          <p:cNvGrpSpPr/>
          <p:nvPr/>
        </p:nvGrpSpPr>
        <p:grpSpPr>
          <a:xfrm>
            <a:off x="7256705" y="3089631"/>
            <a:ext cx="5003801" cy="3574339"/>
            <a:chOff x="0" y="0"/>
            <a:chExt cx="5003800" cy="3574338"/>
          </a:xfrm>
        </p:grpSpPr>
        <p:pic>
          <p:nvPicPr>
            <p:cNvPr id="386" name="Image" descr="Image"/>
            <p:cNvPicPr>
              <a:picLocks noChangeAspect="1"/>
            </p:cNvPicPr>
            <p:nvPr/>
          </p:nvPicPr>
          <p:blipFill>
            <a:blip r:embed="rId3">
              <a:extLst/>
            </a:blip>
            <a:srcRect l="0" t="4311" r="0" b="25096"/>
            <a:stretch>
              <a:fillRect/>
            </a:stretch>
          </p:blipFill>
          <p:spPr>
            <a:xfrm>
              <a:off x="215900" y="139700"/>
              <a:ext cx="4572001" cy="3015539"/>
            </a:xfrm>
            <a:prstGeom prst="rect">
              <a:avLst/>
            </a:prstGeom>
            <a:ln>
              <a:noFill/>
            </a:ln>
            <a:effectLst/>
          </p:spPr>
        </p:pic>
        <p:pic>
          <p:nvPicPr>
            <p:cNvPr id="385" name="Image" descr="Image"/>
            <p:cNvPicPr>
              <a:picLocks noChangeAspect="0"/>
            </p:cNvPicPr>
            <p:nvPr/>
          </p:nvPicPr>
          <p:blipFill>
            <a:blip r:embed="rId4">
              <a:extLst/>
            </a:blip>
            <a:stretch>
              <a:fillRect/>
            </a:stretch>
          </p:blipFill>
          <p:spPr>
            <a:xfrm>
              <a:off x="0" y="-1"/>
              <a:ext cx="5003800" cy="3574339"/>
            </a:xfrm>
            <a:prstGeom prst="rect">
              <a:avLst/>
            </a:prstGeom>
            <a:effectLst/>
          </p:spPr>
        </p:pic>
      </p:grpSp>
      <p:sp>
        <p:nvSpPr>
          <p:cNvPr id="388" name="MEN"/>
          <p:cNvSpPr txBox="1"/>
          <p:nvPr/>
        </p:nvSpPr>
        <p:spPr>
          <a:xfrm>
            <a:off x="10093148" y="4301808"/>
            <a:ext cx="1750353" cy="1149984"/>
          </a:xfrm>
          <a:prstGeom prst="rect">
            <a:avLst/>
          </a:prstGeom>
          <a:ln w="12700">
            <a:miter lim="400000"/>
          </a:ln>
          <a:effectLst>
            <a:outerShdw sx="100000" sy="100000" kx="0" ky="0" algn="b" rotWithShape="0" blurRad="177800" dist="107447" dir="4239006">
              <a:srgbClr val="000000">
                <a:alpha val="9935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900">
                <a:solidFill>
                  <a:schemeClr val="accent5">
                    <a:satOff val="-10602"/>
                    <a:lumOff val="18745"/>
                  </a:schemeClr>
                </a:solidFill>
                <a:latin typeface="Phosphate Inline"/>
                <a:ea typeface="Phosphate Inline"/>
                <a:cs typeface="Phosphate Inline"/>
                <a:sym typeface="Phosphate Inline"/>
              </a:defRPr>
            </a:lvl1pPr>
          </a:lstStyle>
          <a:p>
            <a:pPr>
              <a:defRPr>
                <a:solidFill>
                  <a:srgbClr val="EBEBEB"/>
                </a:solidFill>
              </a:defRPr>
            </a:pPr>
            <a:r>
              <a:rPr>
                <a:solidFill>
                  <a:schemeClr val="accent5">
                    <a:satOff val="-10602"/>
                    <a:lumOff val="18745"/>
                  </a:schemeClr>
                </a:solidFill>
              </a:rPr>
              <a:t>MEN</a:t>
            </a:r>
          </a:p>
        </p:txBody>
      </p:sp>
      <p:sp>
        <p:nvSpPr>
          <p:cNvPr id="389" name="Commandments of men make WORSHIP VAIN"/>
          <p:cNvSpPr txBox="1"/>
          <p:nvPr/>
        </p:nvSpPr>
        <p:spPr>
          <a:xfrm>
            <a:off x="7256705" y="6460363"/>
            <a:ext cx="5003801" cy="2256355"/>
          </a:xfrm>
          <a:prstGeom prst="rect">
            <a:avLst/>
          </a:prstGeom>
          <a:solidFill>
            <a:schemeClr val="accent5">
              <a:hueOff val="-467607"/>
              <a:satOff val="-18937"/>
              <a:lumOff val="-6537"/>
            </a:schemeClr>
          </a:solidFill>
          <a:ln w="381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lvl1pPr>
          </a:lstStyle>
          <a:p>
            <a:pPr/>
            <a:r>
              <a:t>Commandments of men make WORSHIP VAIN</a:t>
            </a:r>
          </a:p>
        </p:txBody>
      </p:sp>
      <p:sp>
        <p:nvSpPr>
          <p:cNvPr id="390" name="Colossians 2:8 (NKJV)…"/>
          <p:cNvSpPr txBox="1"/>
          <p:nvPr/>
        </p:nvSpPr>
        <p:spPr>
          <a:xfrm>
            <a:off x="231190" y="2910234"/>
            <a:ext cx="6868295" cy="646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200">
                <a:solidFill>
                  <a:srgbClr val="000000"/>
                </a:solidFill>
                <a:effectLst/>
                <a:latin typeface="Century Gothic"/>
                <a:ea typeface="Century Gothic"/>
                <a:cs typeface="Century Gothic"/>
                <a:sym typeface="Century Gothic"/>
              </a:defRPr>
            </a:pPr>
            <a:r>
              <a:t>Colossians 2:8 (NKJV)</a:t>
            </a:r>
          </a:p>
          <a:p>
            <a:pPr defTabSz="457200">
              <a:defRPr sz="4100">
                <a:solidFill>
                  <a:srgbClr val="000000"/>
                </a:solidFill>
                <a:effectLst/>
                <a:latin typeface="Century Gothic"/>
                <a:ea typeface="Century Gothic"/>
                <a:cs typeface="Century Gothic"/>
                <a:sym typeface="Century Gothic"/>
              </a:defRPr>
            </a:pPr>
            <a:r>
              <a:rPr baseline="31999"/>
              <a:t>8</a:t>
            </a:r>
            <a:r>
              <a:t> Beware lest anyone cheat you through philosophy and empty deceit, according to the tradition of men, according to the basic principles of the world, and not according to Christ.</a:t>
            </a:r>
          </a:p>
        </p:txBody>
      </p:sp>
      <p:sp>
        <p:nvSpPr>
          <p:cNvPr id="391"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3"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394"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sp>
        <p:nvSpPr>
          <p:cNvPr id="395" name="Catholicism — 2 The. 2:1-12…"/>
          <p:cNvSpPr txBox="1"/>
          <p:nvPr/>
        </p:nvSpPr>
        <p:spPr>
          <a:xfrm>
            <a:off x="254611" y="3020762"/>
            <a:ext cx="6733153" cy="643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3"/>
              </a:buBlip>
              <a:defRPr sz="3400">
                <a:solidFill>
                  <a:srgbClr val="535353"/>
                </a:solidFill>
                <a:effectLst/>
                <a:latin typeface="Century Gothic"/>
                <a:ea typeface="Century Gothic"/>
                <a:cs typeface="Century Gothic"/>
                <a:sym typeface="Century Gothic"/>
              </a:defRPr>
            </a:pPr>
            <a:r>
              <a:rPr b="1"/>
              <a:t>Catholicism</a:t>
            </a:r>
            <a:r>
              <a:t> — 2 The. 2:1-12</a:t>
            </a:r>
          </a:p>
          <a:p>
            <a:pPr marL="685800" indent="-685800" algn="l">
              <a:spcBef>
                <a:spcPts val="1200"/>
              </a:spcBef>
              <a:buSzPct val="80000"/>
              <a:buBlip>
                <a:blip r:embed="rId3"/>
              </a:buBlip>
              <a:defRPr sz="3400">
                <a:solidFill>
                  <a:srgbClr val="535353"/>
                </a:solidFill>
                <a:effectLst/>
                <a:latin typeface="Century Gothic"/>
                <a:ea typeface="Century Gothic"/>
                <a:cs typeface="Century Gothic"/>
                <a:sym typeface="Century Gothic"/>
              </a:defRPr>
            </a:pPr>
            <a:r>
              <a:rPr b="1"/>
              <a:t>Denominationalism</a:t>
            </a:r>
            <a:r>
              <a:t> — John 17:20,21; 1 Cor. 1:10-13; etc</a:t>
            </a:r>
          </a:p>
          <a:p>
            <a:pPr marL="685800" indent="-685800" algn="l">
              <a:spcBef>
                <a:spcPts val="1200"/>
              </a:spcBef>
              <a:buSzPct val="80000"/>
              <a:buBlip>
                <a:blip r:embed="rId3"/>
              </a:buBlip>
              <a:defRPr sz="3400">
                <a:solidFill>
                  <a:srgbClr val="535353"/>
                </a:solidFill>
                <a:effectLst/>
                <a:latin typeface="Century Gothic"/>
                <a:ea typeface="Century Gothic"/>
                <a:cs typeface="Century Gothic"/>
                <a:sym typeface="Century Gothic"/>
              </a:defRPr>
            </a:pPr>
            <a:r>
              <a:rPr b="1"/>
              <a:t>Unbiblical organization</a:t>
            </a:r>
            <a:r>
              <a:t> — 3 Jn 9; Acts 20:29,30</a:t>
            </a:r>
          </a:p>
          <a:p>
            <a:pPr marL="685800" indent="-685800" algn="l">
              <a:spcBef>
                <a:spcPts val="1200"/>
              </a:spcBef>
              <a:buSzPct val="80000"/>
              <a:buBlip>
                <a:blip r:embed="rId3"/>
              </a:buBlip>
              <a:defRPr sz="3400">
                <a:solidFill>
                  <a:srgbClr val="535353"/>
                </a:solidFill>
                <a:effectLst/>
                <a:latin typeface="Century Gothic"/>
                <a:ea typeface="Century Gothic"/>
                <a:cs typeface="Century Gothic"/>
                <a:sym typeface="Century Gothic"/>
              </a:defRPr>
            </a:pPr>
            <a:r>
              <a:rPr b="1"/>
              <a:t>Salvation by FAITH ALONE </a:t>
            </a:r>
            <a:r>
              <a:t>— Eph. 2:8,9; James 2:14-26; Mark 16:16; Acts 2:38; etc. </a:t>
            </a:r>
          </a:p>
          <a:p>
            <a:pPr marL="685800" indent="-685800" algn="l">
              <a:spcBef>
                <a:spcPts val="1200"/>
              </a:spcBef>
              <a:buSzPct val="80000"/>
              <a:buBlip>
                <a:blip r:embed="rId3"/>
              </a:buBlip>
              <a:defRPr sz="3400">
                <a:solidFill>
                  <a:srgbClr val="535353"/>
                </a:solidFill>
                <a:effectLst/>
                <a:latin typeface="Century Gothic"/>
                <a:ea typeface="Century Gothic"/>
                <a:cs typeface="Century Gothic"/>
                <a:sym typeface="Century Gothic"/>
              </a:defRPr>
            </a:pPr>
            <a:r>
              <a:rPr b="1"/>
              <a:t>Rejection of the need for Biblical authority </a:t>
            </a:r>
            <a:r>
              <a:t>— Col. 3:17; 2 Jn 9; Rom 10:17; etc.</a:t>
            </a:r>
          </a:p>
        </p:txBody>
      </p:sp>
      <p:sp>
        <p:nvSpPr>
          <p:cNvPr id="396" name="MAN Given “TRADITIONs” Must Be Rejected!"/>
          <p:cNvSpPr txBox="1"/>
          <p:nvPr/>
        </p:nvSpPr>
        <p:spPr>
          <a:xfrm>
            <a:off x="188595" y="1917112"/>
            <a:ext cx="12627611" cy="869949"/>
          </a:xfrm>
          <a:prstGeom prst="rect">
            <a:avLst/>
          </a:prstGeom>
          <a:ln w="12700">
            <a:miter lim="400000"/>
          </a:ln>
          <a:effectLst>
            <a:outerShdw sx="100000" sy="100000" kx="0" ky="0" algn="b" rotWithShape="0" blurRad="177800" dist="114460" dir="1888955">
              <a:srgbClr val="000000">
                <a:alpha val="1945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5">
                    <a:hueOff val="-102501"/>
                    <a:satOff val="3222"/>
                    <a:lumOff val="-19045"/>
                  </a:schemeClr>
                </a:solidFill>
                <a:latin typeface="Phosphate Inline"/>
                <a:ea typeface="Phosphate Inline"/>
                <a:cs typeface="Phosphate Inline"/>
                <a:sym typeface="Phosphate Inline"/>
              </a:defRPr>
            </a:lvl1pPr>
          </a:lstStyle>
          <a:p>
            <a:pPr>
              <a:defRPr>
                <a:effectLst/>
              </a:defRPr>
            </a:pPr>
            <a:r>
              <a:t>MAN Given “TRADITIONs” Must Be Rejected!</a:t>
            </a:r>
          </a:p>
        </p:txBody>
      </p:sp>
      <p:grpSp>
        <p:nvGrpSpPr>
          <p:cNvPr id="399" name="Image"/>
          <p:cNvGrpSpPr/>
          <p:nvPr/>
        </p:nvGrpSpPr>
        <p:grpSpPr>
          <a:xfrm>
            <a:off x="7256705" y="3089631"/>
            <a:ext cx="5003801" cy="3574339"/>
            <a:chOff x="0" y="0"/>
            <a:chExt cx="5003800" cy="3574338"/>
          </a:xfrm>
        </p:grpSpPr>
        <p:pic>
          <p:nvPicPr>
            <p:cNvPr id="398" name="Image" descr="Image"/>
            <p:cNvPicPr>
              <a:picLocks noChangeAspect="1"/>
            </p:cNvPicPr>
            <p:nvPr/>
          </p:nvPicPr>
          <p:blipFill>
            <a:blip r:embed="rId4">
              <a:extLst/>
            </a:blip>
            <a:srcRect l="0" t="4311" r="0" b="25096"/>
            <a:stretch>
              <a:fillRect/>
            </a:stretch>
          </p:blipFill>
          <p:spPr>
            <a:xfrm>
              <a:off x="215900" y="139700"/>
              <a:ext cx="4572001" cy="3015539"/>
            </a:xfrm>
            <a:prstGeom prst="rect">
              <a:avLst/>
            </a:prstGeom>
            <a:ln>
              <a:noFill/>
            </a:ln>
            <a:effectLst/>
          </p:spPr>
        </p:pic>
        <p:pic>
          <p:nvPicPr>
            <p:cNvPr id="397" name="Image" descr="Image"/>
            <p:cNvPicPr>
              <a:picLocks noChangeAspect="0"/>
            </p:cNvPicPr>
            <p:nvPr/>
          </p:nvPicPr>
          <p:blipFill>
            <a:blip r:embed="rId5">
              <a:extLst/>
            </a:blip>
            <a:stretch>
              <a:fillRect/>
            </a:stretch>
          </p:blipFill>
          <p:spPr>
            <a:xfrm>
              <a:off x="0" y="-1"/>
              <a:ext cx="5003800" cy="3574339"/>
            </a:xfrm>
            <a:prstGeom prst="rect">
              <a:avLst/>
            </a:prstGeom>
            <a:effectLst/>
          </p:spPr>
        </p:pic>
      </p:grpSp>
      <p:sp>
        <p:nvSpPr>
          <p:cNvPr id="400" name="MEN"/>
          <p:cNvSpPr txBox="1"/>
          <p:nvPr/>
        </p:nvSpPr>
        <p:spPr>
          <a:xfrm>
            <a:off x="10093148" y="4301808"/>
            <a:ext cx="1750353" cy="1149984"/>
          </a:xfrm>
          <a:prstGeom prst="rect">
            <a:avLst/>
          </a:prstGeom>
          <a:ln w="12700">
            <a:miter lim="400000"/>
          </a:ln>
          <a:effectLst>
            <a:outerShdw sx="100000" sy="100000" kx="0" ky="0" algn="b" rotWithShape="0" blurRad="177800" dist="107447" dir="4239006">
              <a:srgbClr val="000000">
                <a:alpha val="9935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900">
                <a:solidFill>
                  <a:schemeClr val="accent5">
                    <a:satOff val="-10602"/>
                    <a:lumOff val="18745"/>
                  </a:schemeClr>
                </a:solidFill>
                <a:latin typeface="Phosphate Inline"/>
                <a:ea typeface="Phosphate Inline"/>
                <a:cs typeface="Phosphate Inline"/>
                <a:sym typeface="Phosphate Inline"/>
              </a:defRPr>
            </a:lvl1pPr>
          </a:lstStyle>
          <a:p>
            <a:pPr>
              <a:defRPr>
                <a:solidFill>
                  <a:srgbClr val="EBEBEB"/>
                </a:solidFill>
              </a:defRPr>
            </a:pPr>
            <a:r>
              <a:rPr>
                <a:solidFill>
                  <a:schemeClr val="accent5">
                    <a:satOff val="-10602"/>
                    <a:lumOff val="18745"/>
                  </a:schemeClr>
                </a:solidFill>
              </a:rPr>
              <a:t>MEN</a:t>
            </a:r>
          </a:p>
        </p:txBody>
      </p:sp>
      <p:sp>
        <p:nvSpPr>
          <p:cNvPr id="401" name="Commandments of men make WORSHIP VAIN"/>
          <p:cNvSpPr txBox="1"/>
          <p:nvPr/>
        </p:nvSpPr>
        <p:spPr>
          <a:xfrm>
            <a:off x="7256705" y="6460363"/>
            <a:ext cx="5003801" cy="2256355"/>
          </a:xfrm>
          <a:prstGeom prst="rect">
            <a:avLst/>
          </a:prstGeom>
          <a:solidFill>
            <a:schemeClr val="accent5">
              <a:hueOff val="-467607"/>
              <a:satOff val="-18937"/>
              <a:lumOff val="-6537"/>
            </a:schemeClr>
          </a:solidFill>
          <a:ln w="381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lvl1pPr>
          </a:lstStyle>
          <a:p>
            <a:pPr/>
            <a:r>
              <a:t>Commandments of men make WORSHIP VAIN</a:t>
            </a:r>
          </a:p>
        </p:txBody>
      </p:sp>
      <p:sp>
        <p:nvSpPr>
          <p:cNvPr id="402"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5">
                                            <p:bg/>
                                          </p:spTgt>
                                        </p:tgtEl>
                                        <p:attrNameLst>
                                          <p:attrName>style.visibility</p:attrName>
                                        </p:attrNameLst>
                                      </p:cBhvr>
                                      <p:to>
                                        <p:strVal val="visible"/>
                                      </p:to>
                                    </p:set>
                                    <p:animEffect filter="wipe(left)" transition="in">
                                      <p:cBhvr>
                                        <p:cTn id="7" dur="1500"/>
                                        <p:tgtEl>
                                          <p:spTgt spid="39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5">
                                            <p:txEl>
                                              <p:pRg st="0" end="0"/>
                                            </p:txEl>
                                          </p:spTgt>
                                        </p:tgtEl>
                                        <p:attrNameLst>
                                          <p:attrName>style.visibility</p:attrName>
                                        </p:attrNameLst>
                                      </p:cBhvr>
                                      <p:to>
                                        <p:strVal val="visible"/>
                                      </p:to>
                                    </p:set>
                                    <p:animEffect filter="wipe(left)" transition="in">
                                      <p:cBhvr>
                                        <p:cTn id="10" dur="1500"/>
                                        <p:tgtEl>
                                          <p:spTgt spid="3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95">
                                            <p:txEl>
                                              <p:pRg st="1" end="1"/>
                                            </p:txEl>
                                          </p:spTgt>
                                        </p:tgtEl>
                                        <p:attrNameLst>
                                          <p:attrName>style.visibility</p:attrName>
                                        </p:attrNameLst>
                                      </p:cBhvr>
                                      <p:to>
                                        <p:strVal val="visible"/>
                                      </p:to>
                                    </p:set>
                                    <p:animEffect filter="wipe(left)" transition="in">
                                      <p:cBhvr>
                                        <p:cTn id="15" dur="1500"/>
                                        <p:tgtEl>
                                          <p:spTgt spid="39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95">
                                            <p:txEl>
                                              <p:pRg st="2" end="2"/>
                                            </p:txEl>
                                          </p:spTgt>
                                        </p:tgtEl>
                                        <p:attrNameLst>
                                          <p:attrName>style.visibility</p:attrName>
                                        </p:attrNameLst>
                                      </p:cBhvr>
                                      <p:to>
                                        <p:strVal val="visible"/>
                                      </p:to>
                                    </p:set>
                                    <p:animEffect filter="wipe(left)" transition="in">
                                      <p:cBhvr>
                                        <p:cTn id="20" dur="1500"/>
                                        <p:tgtEl>
                                          <p:spTgt spid="39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95">
                                            <p:txEl>
                                              <p:pRg st="3" end="3"/>
                                            </p:txEl>
                                          </p:spTgt>
                                        </p:tgtEl>
                                        <p:attrNameLst>
                                          <p:attrName>style.visibility</p:attrName>
                                        </p:attrNameLst>
                                      </p:cBhvr>
                                      <p:to>
                                        <p:strVal val="visible"/>
                                      </p:to>
                                    </p:set>
                                    <p:animEffect filter="wipe(left)" transition="in">
                                      <p:cBhvr>
                                        <p:cTn id="25" dur="1500"/>
                                        <p:tgtEl>
                                          <p:spTgt spid="39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95">
                                            <p:txEl>
                                              <p:pRg st="4" end="4"/>
                                            </p:txEl>
                                          </p:spTgt>
                                        </p:tgtEl>
                                        <p:attrNameLst>
                                          <p:attrName>style.visibility</p:attrName>
                                        </p:attrNameLst>
                                      </p:cBhvr>
                                      <p:to>
                                        <p:strVal val="visible"/>
                                      </p:to>
                                    </p:set>
                                    <p:animEffect filter="wipe(left)" transition="in">
                                      <p:cBhvr>
                                        <p:cTn id="30" dur="1500"/>
                                        <p:tgtEl>
                                          <p:spTgt spid="39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5"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4"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405"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sp>
        <p:nvSpPr>
          <p:cNvPr id="406" name="Unbiblical worship — Eph 5:19; Mat. 15:7-9; etc.…"/>
          <p:cNvSpPr txBox="1"/>
          <p:nvPr/>
        </p:nvSpPr>
        <p:spPr>
          <a:xfrm>
            <a:off x="213164" y="2744444"/>
            <a:ext cx="6699638" cy="675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3"/>
              </a:buBlip>
              <a:defRPr sz="3400">
                <a:solidFill>
                  <a:srgbClr val="535353"/>
                </a:solidFill>
                <a:effectLst/>
                <a:latin typeface="Century Gothic"/>
                <a:ea typeface="Century Gothic"/>
                <a:cs typeface="Century Gothic"/>
                <a:sym typeface="Century Gothic"/>
              </a:defRPr>
            </a:pPr>
            <a:r>
              <a:rPr b="1"/>
              <a:t>Unbiblical worship</a:t>
            </a:r>
            <a:r>
              <a:t> — Eph 5:19; Mat. 15:7-9; etc.</a:t>
            </a:r>
          </a:p>
          <a:p>
            <a:pPr marL="914400" indent="-685800" algn="l">
              <a:spcBef>
                <a:spcPts val="800"/>
              </a:spcBef>
              <a:buSzPct val="80000"/>
              <a:buBlip>
                <a:blip r:embed="rId4"/>
              </a:buBlip>
              <a:defRPr sz="3200">
                <a:solidFill>
                  <a:srgbClr val="535353"/>
                </a:solidFill>
                <a:effectLst/>
                <a:latin typeface="Century Gothic"/>
                <a:ea typeface="Century Gothic"/>
                <a:cs typeface="Century Gothic"/>
                <a:sym typeface="Century Gothic"/>
              </a:defRPr>
            </a:pPr>
            <a:r>
              <a:rPr b="1"/>
              <a:t>Vain repetitions </a:t>
            </a:r>
            <a:r>
              <a:t>— Mat 6:7</a:t>
            </a:r>
          </a:p>
          <a:p>
            <a:pPr marL="914400" indent="-685800" algn="l">
              <a:spcBef>
                <a:spcPts val="800"/>
              </a:spcBef>
              <a:buSzPct val="80000"/>
              <a:buBlip>
                <a:blip r:embed="rId4"/>
              </a:buBlip>
              <a:defRPr sz="3200">
                <a:solidFill>
                  <a:srgbClr val="535353"/>
                </a:solidFill>
                <a:effectLst/>
                <a:latin typeface="Century Gothic"/>
                <a:ea typeface="Century Gothic"/>
                <a:cs typeface="Century Gothic"/>
                <a:sym typeface="Century Gothic"/>
              </a:defRPr>
            </a:pPr>
            <a:r>
              <a:rPr b="1"/>
              <a:t>Corruption of the Lord’s supper </a:t>
            </a:r>
            <a:r>
              <a:t>— 1 Cor. 11:20-26</a:t>
            </a:r>
          </a:p>
          <a:p>
            <a:pPr marL="914400" indent="-685800" algn="l">
              <a:spcBef>
                <a:spcPts val="800"/>
              </a:spcBef>
              <a:buSzPct val="80000"/>
              <a:buBlip>
                <a:blip r:embed="rId4"/>
              </a:buBlip>
              <a:defRPr sz="3200">
                <a:solidFill>
                  <a:srgbClr val="535353"/>
                </a:solidFill>
                <a:effectLst/>
                <a:latin typeface="Century Gothic"/>
                <a:ea typeface="Century Gothic"/>
                <a:cs typeface="Century Gothic"/>
                <a:sym typeface="Century Gothic"/>
              </a:defRPr>
            </a:pPr>
            <a:r>
              <a:rPr b="1"/>
              <a:t>Tithing</a:t>
            </a:r>
            <a:r>
              <a:t> — 1 Cor 16:1,2</a:t>
            </a:r>
          </a:p>
          <a:p>
            <a:pPr marL="914400" indent="-685800" algn="l">
              <a:spcBef>
                <a:spcPts val="800"/>
              </a:spcBef>
              <a:buSzPct val="80000"/>
              <a:buBlip>
                <a:blip r:embed="rId4"/>
              </a:buBlip>
              <a:defRPr sz="3200">
                <a:solidFill>
                  <a:srgbClr val="535353"/>
                </a:solidFill>
                <a:effectLst/>
                <a:latin typeface="Century Gothic"/>
                <a:ea typeface="Century Gothic"/>
                <a:cs typeface="Century Gothic"/>
                <a:sym typeface="Century Gothic"/>
              </a:defRPr>
            </a:pPr>
            <a:r>
              <a:rPr b="1"/>
              <a:t>Adding instruments to singing </a:t>
            </a:r>
            <a:r>
              <a:t> — Ep 5:19; Col 3:16</a:t>
            </a:r>
          </a:p>
          <a:p>
            <a:pPr marL="914400" indent="-685800" algn="l">
              <a:spcBef>
                <a:spcPts val="800"/>
              </a:spcBef>
              <a:buSzPct val="80000"/>
              <a:buBlip>
                <a:blip r:embed="rId4"/>
              </a:buBlip>
              <a:defRPr sz="3200">
                <a:solidFill>
                  <a:srgbClr val="535353"/>
                </a:solidFill>
                <a:effectLst/>
                <a:latin typeface="Century Gothic"/>
                <a:ea typeface="Century Gothic"/>
                <a:cs typeface="Century Gothic"/>
                <a:sym typeface="Century Gothic"/>
              </a:defRPr>
            </a:pPr>
            <a:r>
              <a:rPr b="1"/>
              <a:t>Not teaching the word of God </a:t>
            </a:r>
            <a:r>
              <a:t>— </a:t>
            </a:r>
            <a:r>
              <a:rPr b="1"/>
              <a:t>Women preaching — </a:t>
            </a:r>
            <a:r>
              <a:t>2 Tim 4:2-4 — 1 Cor 14:34</a:t>
            </a:r>
          </a:p>
          <a:p>
            <a:pPr marL="914400" indent="-685800" algn="l">
              <a:spcBef>
                <a:spcPts val="800"/>
              </a:spcBef>
              <a:buSzPct val="80000"/>
              <a:buBlip>
                <a:blip r:embed="rId4"/>
              </a:buBlip>
              <a:defRPr sz="3200">
                <a:solidFill>
                  <a:srgbClr val="535353"/>
                </a:solidFill>
                <a:effectLst/>
                <a:latin typeface="Century Gothic"/>
                <a:ea typeface="Century Gothic"/>
                <a:cs typeface="Century Gothic"/>
                <a:sym typeface="Century Gothic"/>
              </a:defRPr>
            </a:pPr>
            <a:r>
              <a:rPr b="1"/>
              <a:t>Holidays</a:t>
            </a:r>
            <a:r>
              <a:t> — Gal. 4:10,11</a:t>
            </a:r>
          </a:p>
        </p:txBody>
      </p:sp>
      <p:sp>
        <p:nvSpPr>
          <p:cNvPr id="407" name="MAN Given “TRADITIONs” Must Be Rejected!"/>
          <p:cNvSpPr txBox="1"/>
          <p:nvPr/>
        </p:nvSpPr>
        <p:spPr>
          <a:xfrm>
            <a:off x="188595" y="1917112"/>
            <a:ext cx="12627611" cy="869949"/>
          </a:xfrm>
          <a:prstGeom prst="rect">
            <a:avLst/>
          </a:prstGeom>
          <a:ln w="12700">
            <a:miter lim="400000"/>
          </a:ln>
          <a:effectLst>
            <a:outerShdw sx="100000" sy="100000" kx="0" ky="0" algn="b" rotWithShape="0" blurRad="177800" dist="114460" dir="1888955">
              <a:srgbClr val="000000">
                <a:alpha val="1945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5">
                    <a:hueOff val="-102501"/>
                    <a:satOff val="3222"/>
                    <a:lumOff val="-19045"/>
                  </a:schemeClr>
                </a:solidFill>
                <a:latin typeface="Phosphate Inline"/>
                <a:ea typeface="Phosphate Inline"/>
                <a:cs typeface="Phosphate Inline"/>
                <a:sym typeface="Phosphate Inline"/>
              </a:defRPr>
            </a:lvl1pPr>
          </a:lstStyle>
          <a:p>
            <a:pPr>
              <a:defRPr>
                <a:effectLst/>
              </a:defRPr>
            </a:pPr>
            <a:r>
              <a:t>MAN Given “TRADITIONs” Must Be Rejected!</a:t>
            </a:r>
          </a:p>
        </p:txBody>
      </p:sp>
      <p:grpSp>
        <p:nvGrpSpPr>
          <p:cNvPr id="410" name="Image"/>
          <p:cNvGrpSpPr/>
          <p:nvPr/>
        </p:nvGrpSpPr>
        <p:grpSpPr>
          <a:xfrm>
            <a:off x="7256705" y="3089631"/>
            <a:ext cx="5003801" cy="3574339"/>
            <a:chOff x="0" y="0"/>
            <a:chExt cx="5003800" cy="3574338"/>
          </a:xfrm>
        </p:grpSpPr>
        <p:pic>
          <p:nvPicPr>
            <p:cNvPr id="409" name="Image" descr="Image"/>
            <p:cNvPicPr>
              <a:picLocks noChangeAspect="1"/>
            </p:cNvPicPr>
            <p:nvPr/>
          </p:nvPicPr>
          <p:blipFill>
            <a:blip r:embed="rId5">
              <a:extLst/>
            </a:blip>
            <a:srcRect l="0" t="4311" r="0" b="25096"/>
            <a:stretch>
              <a:fillRect/>
            </a:stretch>
          </p:blipFill>
          <p:spPr>
            <a:xfrm>
              <a:off x="215900" y="139700"/>
              <a:ext cx="4572001" cy="3015539"/>
            </a:xfrm>
            <a:prstGeom prst="rect">
              <a:avLst/>
            </a:prstGeom>
            <a:ln>
              <a:noFill/>
            </a:ln>
            <a:effectLst/>
          </p:spPr>
        </p:pic>
        <p:pic>
          <p:nvPicPr>
            <p:cNvPr id="408" name="Image" descr="Image"/>
            <p:cNvPicPr>
              <a:picLocks noChangeAspect="0"/>
            </p:cNvPicPr>
            <p:nvPr/>
          </p:nvPicPr>
          <p:blipFill>
            <a:blip r:embed="rId6">
              <a:extLst/>
            </a:blip>
            <a:stretch>
              <a:fillRect/>
            </a:stretch>
          </p:blipFill>
          <p:spPr>
            <a:xfrm>
              <a:off x="0" y="-1"/>
              <a:ext cx="5003800" cy="3574339"/>
            </a:xfrm>
            <a:prstGeom prst="rect">
              <a:avLst/>
            </a:prstGeom>
            <a:effectLst/>
          </p:spPr>
        </p:pic>
      </p:grpSp>
      <p:sp>
        <p:nvSpPr>
          <p:cNvPr id="411" name="MEN"/>
          <p:cNvSpPr txBox="1"/>
          <p:nvPr/>
        </p:nvSpPr>
        <p:spPr>
          <a:xfrm>
            <a:off x="10093148" y="4301808"/>
            <a:ext cx="1750353" cy="1149984"/>
          </a:xfrm>
          <a:prstGeom prst="rect">
            <a:avLst/>
          </a:prstGeom>
          <a:ln w="12700">
            <a:miter lim="400000"/>
          </a:ln>
          <a:effectLst>
            <a:outerShdw sx="100000" sy="100000" kx="0" ky="0" algn="b" rotWithShape="0" blurRad="177800" dist="107447" dir="4239006">
              <a:srgbClr val="000000">
                <a:alpha val="9935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900">
                <a:solidFill>
                  <a:schemeClr val="accent5">
                    <a:satOff val="-10602"/>
                    <a:lumOff val="18745"/>
                  </a:schemeClr>
                </a:solidFill>
                <a:latin typeface="Phosphate Inline"/>
                <a:ea typeface="Phosphate Inline"/>
                <a:cs typeface="Phosphate Inline"/>
                <a:sym typeface="Phosphate Inline"/>
              </a:defRPr>
            </a:lvl1pPr>
          </a:lstStyle>
          <a:p>
            <a:pPr>
              <a:defRPr>
                <a:solidFill>
                  <a:srgbClr val="EBEBEB"/>
                </a:solidFill>
              </a:defRPr>
            </a:pPr>
            <a:r>
              <a:rPr>
                <a:solidFill>
                  <a:schemeClr val="accent5">
                    <a:satOff val="-10602"/>
                    <a:lumOff val="18745"/>
                  </a:schemeClr>
                </a:solidFill>
              </a:rPr>
              <a:t>MEN</a:t>
            </a:r>
          </a:p>
        </p:txBody>
      </p:sp>
      <p:sp>
        <p:nvSpPr>
          <p:cNvPr id="412" name="Commandments of men make WORSHIP VAIN"/>
          <p:cNvSpPr txBox="1"/>
          <p:nvPr/>
        </p:nvSpPr>
        <p:spPr>
          <a:xfrm>
            <a:off x="7256705" y="6460363"/>
            <a:ext cx="5003801" cy="2256355"/>
          </a:xfrm>
          <a:prstGeom prst="rect">
            <a:avLst/>
          </a:prstGeom>
          <a:solidFill>
            <a:schemeClr val="accent5">
              <a:hueOff val="-467607"/>
              <a:satOff val="-18937"/>
              <a:lumOff val="-6537"/>
            </a:schemeClr>
          </a:solidFill>
          <a:ln w="381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lvl1pPr>
          </a:lstStyle>
          <a:p>
            <a:pPr/>
            <a:r>
              <a:t>Commandments of men make WORSHIP VAIN</a:t>
            </a:r>
          </a:p>
        </p:txBody>
      </p:sp>
      <p:sp>
        <p:nvSpPr>
          <p:cNvPr id="413"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6">
                                            <p:txEl>
                                              <p:pRg st="1" end="1"/>
                                            </p:txEl>
                                          </p:spTgt>
                                        </p:tgtEl>
                                        <p:attrNameLst>
                                          <p:attrName>style.visibility</p:attrName>
                                        </p:attrNameLst>
                                      </p:cBhvr>
                                      <p:to>
                                        <p:strVal val="visible"/>
                                      </p:to>
                                    </p:set>
                                    <p:animEffect filter="wipe(left)" transition="in">
                                      <p:cBhvr>
                                        <p:cTn id="7" dur="1500"/>
                                        <p:tgtEl>
                                          <p:spTgt spid="4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6">
                                            <p:txEl>
                                              <p:pRg st="2" end="2"/>
                                            </p:txEl>
                                          </p:spTgt>
                                        </p:tgtEl>
                                        <p:attrNameLst>
                                          <p:attrName>style.visibility</p:attrName>
                                        </p:attrNameLst>
                                      </p:cBhvr>
                                      <p:to>
                                        <p:strVal val="visible"/>
                                      </p:to>
                                    </p:set>
                                    <p:animEffect filter="wipe(left)" transition="in">
                                      <p:cBhvr>
                                        <p:cTn id="12" dur="1500"/>
                                        <p:tgtEl>
                                          <p:spTgt spid="4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06">
                                            <p:txEl>
                                              <p:pRg st="3" end="3"/>
                                            </p:txEl>
                                          </p:spTgt>
                                        </p:tgtEl>
                                        <p:attrNameLst>
                                          <p:attrName>style.visibility</p:attrName>
                                        </p:attrNameLst>
                                      </p:cBhvr>
                                      <p:to>
                                        <p:strVal val="visible"/>
                                      </p:to>
                                    </p:set>
                                    <p:animEffect filter="wipe(left)" transition="in">
                                      <p:cBhvr>
                                        <p:cTn id="17" dur="1500"/>
                                        <p:tgtEl>
                                          <p:spTgt spid="40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06">
                                            <p:txEl>
                                              <p:pRg st="4" end="4"/>
                                            </p:txEl>
                                          </p:spTgt>
                                        </p:tgtEl>
                                        <p:attrNameLst>
                                          <p:attrName>style.visibility</p:attrName>
                                        </p:attrNameLst>
                                      </p:cBhvr>
                                      <p:to>
                                        <p:strVal val="visible"/>
                                      </p:to>
                                    </p:set>
                                    <p:animEffect filter="wipe(left)" transition="in">
                                      <p:cBhvr>
                                        <p:cTn id="22" dur="1500"/>
                                        <p:tgtEl>
                                          <p:spTgt spid="40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06">
                                            <p:txEl>
                                              <p:pRg st="5" end="5"/>
                                            </p:txEl>
                                          </p:spTgt>
                                        </p:tgtEl>
                                        <p:attrNameLst>
                                          <p:attrName>style.visibility</p:attrName>
                                        </p:attrNameLst>
                                      </p:cBhvr>
                                      <p:to>
                                        <p:strVal val="visible"/>
                                      </p:to>
                                    </p:set>
                                    <p:animEffect filter="wipe(left)" transition="in">
                                      <p:cBhvr>
                                        <p:cTn id="27" dur="1500"/>
                                        <p:tgtEl>
                                          <p:spTgt spid="40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406">
                                            <p:txEl>
                                              <p:pRg st="6" end="6"/>
                                            </p:txEl>
                                          </p:spTgt>
                                        </p:tgtEl>
                                        <p:attrNameLst>
                                          <p:attrName>style.visibility</p:attrName>
                                        </p:attrNameLst>
                                      </p:cBhvr>
                                      <p:to>
                                        <p:strVal val="visible"/>
                                      </p:to>
                                    </p:set>
                                    <p:animEffect filter="wipe(left)" transition="in">
                                      <p:cBhvr>
                                        <p:cTn id="32" dur="1500"/>
                                        <p:tgtEl>
                                          <p:spTgt spid="40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6"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5"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416"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sp>
        <p:nvSpPr>
          <p:cNvPr id="417" name="Unauthorized work — Col. 3:17; 1 Pet. 5:1-4; Acts 20:28…"/>
          <p:cNvSpPr txBox="1"/>
          <p:nvPr/>
        </p:nvSpPr>
        <p:spPr>
          <a:xfrm>
            <a:off x="213164" y="2744444"/>
            <a:ext cx="6699638"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3"/>
              </a:buBlip>
              <a:defRPr sz="3400">
                <a:solidFill>
                  <a:srgbClr val="535353"/>
                </a:solidFill>
                <a:effectLst/>
                <a:latin typeface="Century Gothic"/>
                <a:ea typeface="Century Gothic"/>
                <a:cs typeface="Century Gothic"/>
                <a:sym typeface="Century Gothic"/>
              </a:defRPr>
            </a:pPr>
            <a:r>
              <a:rPr b="1"/>
              <a:t>Unauthorized work</a:t>
            </a:r>
            <a:r>
              <a:t> — Col. 3:17; 1 Pet. 5:1-4; Acts 20:28</a:t>
            </a:r>
          </a:p>
          <a:p>
            <a:pPr marL="914400" indent="-685800" algn="l">
              <a:spcBef>
                <a:spcPts val="800"/>
              </a:spcBef>
              <a:buSzPct val="80000"/>
              <a:buBlip>
                <a:blip r:embed="rId4"/>
              </a:buBlip>
              <a:defRPr sz="3200">
                <a:solidFill>
                  <a:srgbClr val="535353"/>
                </a:solidFill>
                <a:effectLst/>
                <a:latin typeface="Century Gothic"/>
                <a:ea typeface="Century Gothic"/>
                <a:cs typeface="Century Gothic"/>
                <a:sym typeface="Century Gothic"/>
              </a:defRPr>
            </a:pPr>
            <a:r>
              <a:rPr b="1"/>
              <a:t>General, unlimited benevolence </a:t>
            </a:r>
            <a:r>
              <a:t>— Acts 2:44; 1 Tim. 5:3-11; etc.</a:t>
            </a:r>
          </a:p>
          <a:p>
            <a:pPr marL="914400" indent="-685800" algn="l">
              <a:spcBef>
                <a:spcPts val="800"/>
              </a:spcBef>
              <a:buSzPct val="80000"/>
              <a:buBlip>
                <a:blip r:embed="rId4"/>
              </a:buBlip>
              <a:defRPr sz="3200">
                <a:solidFill>
                  <a:srgbClr val="535353"/>
                </a:solidFill>
                <a:effectLst/>
                <a:latin typeface="Century Gothic"/>
                <a:ea typeface="Century Gothic"/>
                <a:cs typeface="Century Gothic"/>
                <a:sym typeface="Century Gothic"/>
              </a:defRPr>
            </a:pPr>
            <a:r>
              <a:rPr b="1"/>
              <a:t>Recreation &amp; entertainment </a:t>
            </a:r>
            <a:r>
              <a:t>— 2 Tim 3:4; 2 John 2:15-17</a:t>
            </a:r>
          </a:p>
          <a:p>
            <a:pPr marL="914400" indent="-685800" algn="l">
              <a:spcBef>
                <a:spcPts val="800"/>
              </a:spcBef>
              <a:buSzPct val="80000"/>
              <a:buBlip>
                <a:blip r:embed="rId4"/>
              </a:buBlip>
              <a:defRPr sz="3200">
                <a:solidFill>
                  <a:srgbClr val="535353"/>
                </a:solidFill>
                <a:effectLst/>
                <a:latin typeface="Century Gothic"/>
                <a:ea typeface="Century Gothic"/>
                <a:cs typeface="Century Gothic"/>
                <a:sym typeface="Century Gothic"/>
              </a:defRPr>
            </a:pPr>
            <a:r>
              <a:rPr b="1"/>
              <a:t>Individual &amp; congregational responsibilities shifted to unscriptural organizations &amp; institutions </a:t>
            </a:r>
            <a:r>
              <a:t> — Gal. 6:1-10; Eph. 3:10; 1 Tim 3:15; 1 Pt 5:2</a:t>
            </a:r>
          </a:p>
        </p:txBody>
      </p:sp>
      <p:sp>
        <p:nvSpPr>
          <p:cNvPr id="418" name="MAN Given “TRADITIONs” Must Be Rejected!"/>
          <p:cNvSpPr txBox="1"/>
          <p:nvPr/>
        </p:nvSpPr>
        <p:spPr>
          <a:xfrm>
            <a:off x="188595" y="1917112"/>
            <a:ext cx="12627611" cy="869949"/>
          </a:xfrm>
          <a:prstGeom prst="rect">
            <a:avLst/>
          </a:prstGeom>
          <a:ln w="12700">
            <a:miter lim="400000"/>
          </a:ln>
          <a:effectLst>
            <a:outerShdw sx="100000" sy="100000" kx="0" ky="0" algn="b" rotWithShape="0" blurRad="177800" dist="114460" dir="1888955">
              <a:srgbClr val="000000">
                <a:alpha val="1945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5">
                    <a:hueOff val="-102501"/>
                    <a:satOff val="3222"/>
                    <a:lumOff val="-19045"/>
                  </a:schemeClr>
                </a:solidFill>
                <a:latin typeface="Phosphate Inline"/>
                <a:ea typeface="Phosphate Inline"/>
                <a:cs typeface="Phosphate Inline"/>
                <a:sym typeface="Phosphate Inline"/>
              </a:defRPr>
            </a:lvl1pPr>
          </a:lstStyle>
          <a:p>
            <a:pPr>
              <a:defRPr>
                <a:effectLst/>
              </a:defRPr>
            </a:pPr>
            <a:r>
              <a:t>MAN Given “TRADITIONs” Must Be Rejected!</a:t>
            </a:r>
          </a:p>
        </p:txBody>
      </p:sp>
      <p:grpSp>
        <p:nvGrpSpPr>
          <p:cNvPr id="421" name="Image"/>
          <p:cNvGrpSpPr/>
          <p:nvPr/>
        </p:nvGrpSpPr>
        <p:grpSpPr>
          <a:xfrm>
            <a:off x="7256705" y="3089631"/>
            <a:ext cx="5003801" cy="3574339"/>
            <a:chOff x="0" y="0"/>
            <a:chExt cx="5003800" cy="3574338"/>
          </a:xfrm>
        </p:grpSpPr>
        <p:pic>
          <p:nvPicPr>
            <p:cNvPr id="420" name="Image" descr="Image"/>
            <p:cNvPicPr>
              <a:picLocks noChangeAspect="1"/>
            </p:cNvPicPr>
            <p:nvPr/>
          </p:nvPicPr>
          <p:blipFill>
            <a:blip r:embed="rId5">
              <a:extLst/>
            </a:blip>
            <a:srcRect l="0" t="4311" r="0" b="25096"/>
            <a:stretch>
              <a:fillRect/>
            </a:stretch>
          </p:blipFill>
          <p:spPr>
            <a:xfrm>
              <a:off x="215900" y="139700"/>
              <a:ext cx="4572001" cy="3015539"/>
            </a:xfrm>
            <a:prstGeom prst="rect">
              <a:avLst/>
            </a:prstGeom>
            <a:ln>
              <a:noFill/>
            </a:ln>
            <a:effectLst/>
          </p:spPr>
        </p:pic>
        <p:pic>
          <p:nvPicPr>
            <p:cNvPr id="419" name="Image" descr="Image"/>
            <p:cNvPicPr>
              <a:picLocks noChangeAspect="0"/>
            </p:cNvPicPr>
            <p:nvPr/>
          </p:nvPicPr>
          <p:blipFill>
            <a:blip r:embed="rId6">
              <a:extLst/>
            </a:blip>
            <a:stretch>
              <a:fillRect/>
            </a:stretch>
          </p:blipFill>
          <p:spPr>
            <a:xfrm>
              <a:off x="0" y="-1"/>
              <a:ext cx="5003800" cy="3574339"/>
            </a:xfrm>
            <a:prstGeom prst="rect">
              <a:avLst/>
            </a:prstGeom>
            <a:effectLst/>
          </p:spPr>
        </p:pic>
      </p:grpSp>
      <p:sp>
        <p:nvSpPr>
          <p:cNvPr id="422" name="MEN"/>
          <p:cNvSpPr txBox="1"/>
          <p:nvPr/>
        </p:nvSpPr>
        <p:spPr>
          <a:xfrm>
            <a:off x="10093148" y="4301808"/>
            <a:ext cx="1750353" cy="1149984"/>
          </a:xfrm>
          <a:prstGeom prst="rect">
            <a:avLst/>
          </a:prstGeom>
          <a:ln w="12700">
            <a:miter lim="400000"/>
          </a:ln>
          <a:effectLst>
            <a:outerShdw sx="100000" sy="100000" kx="0" ky="0" algn="b" rotWithShape="0" blurRad="177800" dist="107447" dir="4239006">
              <a:srgbClr val="000000">
                <a:alpha val="9935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900">
                <a:solidFill>
                  <a:schemeClr val="accent5">
                    <a:satOff val="-10602"/>
                    <a:lumOff val="18745"/>
                  </a:schemeClr>
                </a:solidFill>
                <a:latin typeface="Phosphate Inline"/>
                <a:ea typeface="Phosphate Inline"/>
                <a:cs typeface="Phosphate Inline"/>
                <a:sym typeface="Phosphate Inline"/>
              </a:defRPr>
            </a:lvl1pPr>
          </a:lstStyle>
          <a:p>
            <a:pPr>
              <a:defRPr>
                <a:solidFill>
                  <a:srgbClr val="EBEBEB"/>
                </a:solidFill>
              </a:defRPr>
            </a:pPr>
            <a:r>
              <a:rPr>
                <a:solidFill>
                  <a:schemeClr val="accent5">
                    <a:satOff val="-10602"/>
                    <a:lumOff val="18745"/>
                  </a:schemeClr>
                </a:solidFill>
              </a:rPr>
              <a:t>MEN</a:t>
            </a:r>
          </a:p>
        </p:txBody>
      </p:sp>
      <p:sp>
        <p:nvSpPr>
          <p:cNvPr id="423" name="Commandments of men make WORSHIP VAIN"/>
          <p:cNvSpPr txBox="1"/>
          <p:nvPr/>
        </p:nvSpPr>
        <p:spPr>
          <a:xfrm>
            <a:off x="7256705" y="6460363"/>
            <a:ext cx="5003801" cy="2256355"/>
          </a:xfrm>
          <a:prstGeom prst="rect">
            <a:avLst/>
          </a:prstGeom>
          <a:solidFill>
            <a:schemeClr val="accent5">
              <a:hueOff val="-467607"/>
              <a:satOff val="-18937"/>
              <a:lumOff val="-6537"/>
            </a:schemeClr>
          </a:solidFill>
          <a:ln w="381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lvl1pPr>
          </a:lstStyle>
          <a:p>
            <a:pPr/>
            <a:r>
              <a:t>Commandments of men make WORSHIP VAIN</a:t>
            </a:r>
          </a:p>
        </p:txBody>
      </p:sp>
      <p:sp>
        <p:nvSpPr>
          <p:cNvPr id="424"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7">
                                            <p:txEl>
                                              <p:pRg st="1" end="1"/>
                                            </p:txEl>
                                          </p:spTgt>
                                        </p:tgtEl>
                                        <p:attrNameLst>
                                          <p:attrName>style.visibility</p:attrName>
                                        </p:attrNameLst>
                                      </p:cBhvr>
                                      <p:to>
                                        <p:strVal val="visible"/>
                                      </p:to>
                                    </p:set>
                                    <p:animEffect filter="wipe(left)" transition="in">
                                      <p:cBhvr>
                                        <p:cTn id="7" dur="1500"/>
                                        <p:tgtEl>
                                          <p:spTgt spid="4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17">
                                            <p:txEl>
                                              <p:pRg st="2" end="2"/>
                                            </p:txEl>
                                          </p:spTgt>
                                        </p:tgtEl>
                                        <p:attrNameLst>
                                          <p:attrName>style.visibility</p:attrName>
                                        </p:attrNameLst>
                                      </p:cBhvr>
                                      <p:to>
                                        <p:strVal val="visible"/>
                                      </p:to>
                                    </p:set>
                                    <p:animEffect filter="wipe(left)" transition="in">
                                      <p:cBhvr>
                                        <p:cTn id="12" dur="1500"/>
                                        <p:tgtEl>
                                          <p:spTgt spid="4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17">
                                            <p:txEl>
                                              <p:pRg st="3" end="3"/>
                                            </p:txEl>
                                          </p:spTgt>
                                        </p:tgtEl>
                                        <p:attrNameLst>
                                          <p:attrName>style.visibility</p:attrName>
                                        </p:attrNameLst>
                                      </p:cBhvr>
                                      <p:to>
                                        <p:strVal val="visible"/>
                                      </p:to>
                                    </p:set>
                                    <p:animEffect filter="wipe(left)" transition="in">
                                      <p:cBhvr>
                                        <p:cTn id="17" dur="1500"/>
                                        <p:tgtEl>
                                          <p:spTgt spid="41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7"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6"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427"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sp>
        <p:nvSpPr>
          <p:cNvPr id="428" name="“TRADITIONAL” is neither GOOD OR BAD!"/>
          <p:cNvSpPr txBox="1"/>
          <p:nvPr/>
        </p:nvSpPr>
        <p:spPr>
          <a:xfrm>
            <a:off x="881735" y="1941877"/>
            <a:ext cx="11241330" cy="8204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800">
                <a:latin typeface="Phosphate Inline"/>
                <a:ea typeface="Phosphate Inline"/>
                <a:cs typeface="Phosphate Inline"/>
                <a:sym typeface="Phosphate Inline"/>
              </a:defRPr>
            </a:pPr>
            <a:r>
              <a:t>“</a:t>
            </a:r>
            <a:r>
              <a:rPr>
                <a:solidFill>
                  <a:schemeClr val="accent3">
                    <a:hueOff val="-161208"/>
                    <a:satOff val="21110"/>
                    <a:lumOff val="21634"/>
                  </a:schemeClr>
                </a:solidFill>
              </a:rPr>
              <a:t>TRADITIONAL</a:t>
            </a:r>
            <a:r>
              <a:t>” is neither </a:t>
            </a:r>
            <a:r>
              <a:rPr>
                <a:solidFill>
                  <a:schemeClr val="accent2">
                    <a:satOff val="37323"/>
                    <a:lumOff val="21795"/>
                  </a:schemeClr>
                </a:solidFill>
              </a:rPr>
              <a:t>GOOD</a:t>
            </a:r>
            <a:r>
              <a:t> OR </a:t>
            </a:r>
            <a:r>
              <a:rPr>
                <a:solidFill>
                  <a:schemeClr val="accent5">
                    <a:satOff val="-10602"/>
                    <a:lumOff val="18745"/>
                  </a:schemeClr>
                </a:solidFill>
              </a:rPr>
              <a:t>BAD</a:t>
            </a:r>
            <a:r>
              <a:t>!</a:t>
            </a:r>
          </a:p>
        </p:txBody>
      </p:sp>
      <p:grpSp>
        <p:nvGrpSpPr>
          <p:cNvPr id="431" name="Image"/>
          <p:cNvGrpSpPr/>
          <p:nvPr/>
        </p:nvGrpSpPr>
        <p:grpSpPr>
          <a:xfrm>
            <a:off x="744294" y="3076170"/>
            <a:ext cx="5003801" cy="3601260"/>
            <a:chOff x="0" y="0"/>
            <a:chExt cx="5003800" cy="3601258"/>
          </a:xfrm>
        </p:grpSpPr>
        <p:pic>
          <p:nvPicPr>
            <p:cNvPr id="430" name="Image" descr="Image"/>
            <p:cNvPicPr>
              <a:picLocks noChangeAspect="1"/>
            </p:cNvPicPr>
            <p:nvPr/>
          </p:nvPicPr>
          <p:blipFill>
            <a:blip r:embed="rId3">
              <a:extLst/>
            </a:blip>
            <a:stretch>
              <a:fillRect/>
            </a:stretch>
          </p:blipFill>
          <p:spPr>
            <a:xfrm>
              <a:off x="215900" y="139700"/>
              <a:ext cx="4572000" cy="3042459"/>
            </a:xfrm>
            <a:prstGeom prst="rect">
              <a:avLst/>
            </a:prstGeom>
            <a:ln>
              <a:noFill/>
            </a:ln>
            <a:effectLst/>
          </p:spPr>
        </p:pic>
        <p:pic>
          <p:nvPicPr>
            <p:cNvPr id="429" name="Image" descr="Image"/>
            <p:cNvPicPr>
              <a:picLocks noChangeAspect="0"/>
            </p:cNvPicPr>
            <p:nvPr/>
          </p:nvPicPr>
          <p:blipFill>
            <a:blip r:embed="rId4">
              <a:extLst/>
            </a:blip>
            <a:stretch>
              <a:fillRect/>
            </a:stretch>
          </p:blipFill>
          <p:spPr>
            <a:xfrm>
              <a:off x="0" y="0"/>
              <a:ext cx="5003800" cy="3601259"/>
            </a:xfrm>
            <a:prstGeom prst="rect">
              <a:avLst/>
            </a:prstGeom>
            <a:effectLst/>
          </p:spPr>
        </p:pic>
      </p:grpSp>
      <p:grpSp>
        <p:nvGrpSpPr>
          <p:cNvPr id="434" name="Image"/>
          <p:cNvGrpSpPr/>
          <p:nvPr/>
        </p:nvGrpSpPr>
        <p:grpSpPr>
          <a:xfrm>
            <a:off x="7256705" y="3089631"/>
            <a:ext cx="5003801" cy="3574339"/>
            <a:chOff x="0" y="0"/>
            <a:chExt cx="5003800" cy="3574338"/>
          </a:xfrm>
        </p:grpSpPr>
        <p:pic>
          <p:nvPicPr>
            <p:cNvPr id="433" name="Image" descr="Image"/>
            <p:cNvPicPr>
              <a:picLocks noChangeAspect="1"/>
            </p:cNvPicPr>
            <p:nvPr/>
          </p:nvPicPr>
          <p:blipFill>
            <a:blip r:embed="rId5">
              <a:extLst/>
            </a:blip>
            <a:srcRect l="0" t="4311" r="0" b="25096"/>
            <a:stretch>
              <a:fillRect/>
            </a:stretch>
          </p:blipFill>
          <p:spPr>
            <a:xfrm>
              <a:off x="215900" y="139700"/>
              <a:ext cx="4572001" cy="3015539"/>
            </a:xfrm>
            <a:prstGeom prst="rect">
              <a:avLst/>
            </a:prstGeom>
            <a:ln>
              <a:noFill/>
            </a:ln>
            <a:effectLst/>
          </p:spPr>
        </p:pic>
        <p:pic>
          <p:nvPicPr>
            <p:cNvPr id="432" name="Image" descr="Image"/>
            <p:cNvPicPr>
              <a:picLocks noChangeAspect="0"/>
            </p:cNvPicPr>
            <p:nvPr/>
          </p:nvPicPr>
          <p:blipFill>
            <a:blip r:embed="rId6">
              <a:extLst/>
            </a:blip>
            <a:stretch>
              <a:fillRect/>
            </a:stretch>
          </p:blipFill>
          <p:spPr>
            <a:xfrm>
              <a:off x="0" y="-1"/>
              <a:ext cx="5003800" cy="3574339"/>
            </a:xfrm>
            <a:prstGeom prst="rect">
              <a:avLst/>
            </a:prstGeom>
            <a:effectLst/>
          </p:spPr>
        </p:pic>
      </p:grpSp>
      <p:sp>
        <p:nvSpPr>
          <p:cNvPr id="435" name="What is the source of the TRADITION (teaching or practice)?…"/>
          <p:cNvSpPr txBox="1"/>
          <p:nvPr/>
        </p:nvSpPr>
        <p:spPr>
          <a:xfrm>
            <a:off x="37363" y="6711904"/>
            <a:ext cx="12930074" cy="1383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spcBef>
                <a:spcPts val="1400"/>
              </a:spcBef>
              <a:defRPr sz="3600"/>
            </a:pPr>
            <a:r>
              <a:t>What is the source of the TRADITION (teaching or practice)?</a:t>
            </a:r>
          </a:p>
          <a:p>
            <a:pPr>
              <a:spcBef>
                <a:spcPts val="1400"/>
              </a:spcBef>
              <a:defRPr sz="3600"/>
            </a:pPr>
            <a:r>
              <a:t>Is it REQUIRED or merely ALLOWED? (Rom 14; 1 Cor 8:13)</a:t>
            </a:r>
          </a:p>
        </p:txBody>
      </p:sp>
      <p:sp>
        <p:nvSpPr>
          <p:cNvPr id="436" name="1 Corinthians 8:13 (NKJV)…"/>
          <p:cNvSpPr txBox="1"/>
          <p:nvPr/>
        </p:nvSpPr>
        <p:spPr>
          <a:xfrm>
            <a:off x="313039" y="8143577"/>
            <a:ext cx="12378722"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FFFFFF"/>
                </a:solidFill>
                <a:effectLst/>
                <a:latin typeface="Hoefler Text"/>
                <a:ea typeface="Hoefler Text"/>
                <a:cs typeface="Hoefler Text"/>
                <a:sym typeface="Hoefler Text"/>
              </a:defRPr>
            </a:pPr>
            <a:r>
              <a:t>1 Corinthians 8:13 (NKJV)</a:t>
            </a:r>
          </a:p>
          <a:p>
            <a:pPr defTabSz="457200">
              <a:defRPr sz="3200">
                <a:solidFill>
                  <a:srgbClr val="FFFFFF"/>
                </a:solidFill>
                <a:effectLst/>
                <a:latin typeface="Hoefler Text"/>
                <a:ea typeface="Hoefler Text"/>
                <a:cs typeface="Hoefler Text"/>
                <a:sym typeface="Hoefler Text"/>
              </a:defRPr>
            </a:pPr>
            <a:r>
              <a:rPr baseline="31999"/>
              <a:t>13</a:t>
            </a:r>
            <a:r>
              <a:t> Therefore, if food makes my brother stumble, I will never again eat meat, lest I make my brother stumble.</a:t>
            </a:r>
          </a:p>
        </p:txBody>
      </p:sp>
      <p:sp>
        <p:nvSpPr>
          <p:cNvPr id="437"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6"/>
                                        </p:tgtEl>
                                        <p:attrNameLst>
                                          <p:attrName>style.visibility</p:attrName>
                                        </p:attrNameLst>
                                      </p:cBhvr>
                                      <p:to>
                                        <p:strVal val="visible"/>
                                      </p:to>
                                    </p:set>
                                    <p:animEffect filter="wipe(left)" transition="in">
                                      <p:cBhvr>
                                        <p:cTn id="7" dur="15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6"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226" name="traditional adjective…"/>
          <p:cNvSpPr txBox="1"/>
          <p:nvPr/>
        </p:nvSpPr>
        <p:spPr>
          <a:xfrm>
            <a:off x="304059" y="3219904"/>
            <a:ext cx="12396681" cy="6223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5800">
                <a:solidFill>
                  <a:srgbClr val="303336"/>
                </a:solidFill>
                <a:effectLst/>
                <a:latin typeface="Helvetica"/>
                <a:ea typeface="Helvetica"/>
                <a:cs typeface="Helvetica"/>
                <a:sym typeface="Helvetica"/>
              </a:defRPr>
            </a:pPr>
            <a:r>
              <a:t>traditional</a:t>
            </a:r>
            <a:r>
              <a:rPr b="0" sz="2600">
                <a:solidFill>
                  <a:srgbClr val="212529"/>
                </a:solidFill>
              </a:rPr>
              <a:t> </a:t>
            </a:r>
            <a:r>
              <a:rPr sz="3600">
                <a:solidFill>
                  <a:srgbClr val="4A7D95"/>
                </a:solidFill>
                <a:hlinkClick r:id="rId3" invalidUrl="" action="" tgtFrame="" tooltip="" history="1" highlightClick="0" endSnd="0"/>
              </a:rPr>
              <a:t>adjective</a:t>
            </a:r>
            <a:endParaRPr b="0" sz="2600">
              <a:solidFill>
                <a:srgbClr val="212529"/>
              </a:solidFill>
            </a:endParaRPr>
          </a:p>
          <a:p>
            <a:pPr algn="l" defTabSz="457200">
              <a:defRPr sz="2800">
                <a:solidFill>
                  <a:srgbClr val="225F73"/>
                </a:solidFill>
                <a:effectLst/>
                <a:latin typeface="Helvetica"/>
                <a:ea typeface="Helvetica"/>
                <a:cs typeface="Helvetica"/>
                <a:sym typeface="Helvetica"/>
              </a:defRPr>
            </a:pPr>
          </a:p>
          <a:p>
            <a:pPr algn="l" defTabSz="457200">
              <a:defRPr b="1" sz="3200">
                <a:solidFill>
                  <a:srgbClr val="265667"/>
                </a:solidFill>
                <a:effectLst/>
                <a:latin typeface="Helvetica"/>
                <a:ea typeface="Helvetica"/>
                <a:cs typeface="Helvetica"/>
                <a:sym typeface="Helvetica"/>
              </a:defRPr>
            </a:pPr>
            <a:r>
              <a:t>Definition of </a:t>
            </a:r>
            <a:r>
              <a:rPr i="1"/>
              <a:t>traditional </a:t>
            </a:r>
            <a:endParaRPr b="0" sz="2600">
              <a:solidFill>
                <a:srgbClr val="212529"/>
              </a:solidFill>
            </a:endParaRPr>
          </a:p>
          <a:p>
            <a:pPr algn="l" defTabSz="457200">
              <a:defRPr b="1" sz="2800">
                <a:solidFill>
                  <a:srgbClr val="303336"/>
                </a:solidFill>
                <a:effectLst/>
                <a:latin typeface="Helvetica"/>
                <a:ea typeface="Helvetica"/>
                <a:cs typeface="Helvetica"/>
                <a:sym typeface="Helvetica"/>
              </a:defRPr>
            </a:pPr>
            <a:r>
              <a:t>1 : of or relating to tradition : consisting of or derived from tradition</a:t>
            </a:r>
            <a:endParaRPr>
              <a:solidFill>
                <a:srgbClr val="225F73"/>
              </a:solidFill>
            </a:endParaRPr>
          </a:p>
          <a:p>
            <a:pPr algn="l" defTabSz="457200">
              <a:defRPr sz="2800">
                <a:solidFill>
                  <a:srgbClr val="225F73"/>
                </a:solidFill>
                <a:effectLst/>
                <a:latin typeface="Helvetica"/>
                <a:ea typeface="Helvetica"/>
                <a:cs typeface="Helvetica"/>
                <a:sym typeface="Helvetica"/>
              </a:defRPr>
            </a:pPr>
            <a:r>
              <a:t>a </a:t>
            </a:r>
            <a:r>
              <a:rPr i="1"/>
              <a:t>traditional</a:t>
            </a:r>
            <a:r>
              <a:t> celebration</a:t>
            </a:r>
          </a:p>
          <a:p>
            <a:pPr algn="l" defTabSz="457200">
              <a:defRPr b="1" sz="2800">
                <a:solidFill>
                  <a:srgbClr val="303336"/>
                </a:solidFill>
                <a:effectLst/>
                <a:latin typeface="Helvetica"/>
                <a:ea typeface="Helvetica"/>
                <a:cs typeface="Helvetica"/>
                <a:sym typeface="Helvetica"/>
              </a:defRPr>
            </a:pPr>
            <a:r>
              <a:t>2 : handed down from age to age</a:t>
            </a:r>
            <a:endParaRPr>
              <a:solidFill>
                <a:srgbClr val="225F73"/>
              </a:solidFill>
            </a:endParaRPr>
          </a:p>
          <a:p>
            <a:pPr algn="l" defTabSz="457200">
              <a:defRPr i="1" sz="2800">
                <a:solidFill>
                  <a:srgbClr val="225F73"/>
                </a:solidFill>
                <a:effectLst/>
                <a:latin typeface="Helvetica"/>
                <a:ea typeface="Helvetica"/>
                <a:cs typeface="Helvetica"/>
                <a:sym typeface="Helvetica"/>
              </a:defRPr>
            </a:pPr>
            <a:r>
              <a:t>traditional</a:t>
            </a:r>
            <a:r>
              <a:rPr i="0"/>
              <a:t> history</a:t>
            </a:r>
            <a:endParaRPr i="0"/>
          </a:p>
          <a:p>
            <a:pPr algn="l" defTabSz="457200">
              <a:defRPr sz="2800">
                <a:solidFill>
                  <a:srgbClr val="225F73"/>
                </a:solidFill>
                <a:effectLst/>
                <a:latin typeface="Helvetica"/>
                <a:ea typeface="Helvetica"/>
                <a:cs typeface="Helvetica"/>
                <a:sym typeface="Helvetica"/>
              </a:defRPr>
            </a:pPr>
            <a:r>
              <a:rPr i="1"/>
              <a:t>traditional</a:t>
            </a:r>
            <a:r>
              <a:t> songs/stories</a:t>
            </a:r>
          </a:p>
          <a:p>
            <a:pPr algn="l" defTabSz="457200">
              <a:defRPr b="1" sz="2800">
                <a:solidFill>
                  <a:srgbClr val="303336"/>
                </a:solidFill>
                <a:effectLst/>
                <a:latin typeface="Helvetica"/>
                <a:ea typeface="Helvetica"/>
                <a:cs typeface="Helvetica"/>
                <a:sym typeface="Helvetica"/>
              </a:defRPr>
            </a:pPr>
            <a:r>
              <a:t>3 : following or conforming to tradition : adhering to past practices or established conventions</a:t>
            </a:r>
            <a:endParaRPr>
              <a:solidFill>
                <a:srgbClr val="225F73"/>
              </a:solidFill>
            </a:endParaRPr>
          </a:p>
          <a:p>
            <a:pPr algn="l" defTabSz="457200">
              <a:defRPr i="1" sz="2800">
                <a:solidFill>
                  <a:srgbClr val="225F73"/>
                </a:solidFill>
                <a:effectLst/>
                <a:latin typeface="Helvetica"/>
                <a:ea typeface="Helvetica"/>
                <a:cs typeface="Helvetica"/>
                <a:sym typeface="Helvetica"/>
              </a:defRPr>
            </a:pPr>
            <a:r>
              <a:t>traditional</a:t>
            </a:r>
            <a:r>
              <a:rPr i="0"/>
              <a:t> morality</a:t>
            </a:r>
            <a:endParaRPr i="0"/>
          </a:p>
          <a:p>
            <a:pPr algn="l" defTabSz="457200">
              <a:defRPr sz="2800">
                <a:solidFill>
                  <a:srgbClr val="225F73"/>
                </a:solidFill>
                <a:effectLst/>
                <a:latin typeface="Helvetica"/>
                <a:ea typeface="Helvetica"/>
                <a:cs typeface="Helvetica"/>
                <a:sym typeface="Helvetica"/>
              </a:defRPr>
            </a:pPr>
            <a:r>
              <a:rPr i="1"/>
              <a:t>traditional</a:t>
            </a:r>
            <a:r>
              <a:t> values/beliefs</a:t>
            </a:r>
          </a:p>
          <a:p>
            <a:pPr algn="l" defTabSz="457200">
              <a:defRPr sz="2800">
                <a:solidFill>
                  <a:srgbClr val="225F73"/>
                </a:solidFill>
                <a:effectLst/>
                <a:latin typeface="Helvetica"/>
                <a:ea typeface="Helvetica"/>
                <a:cs typeface="Helvetica"/>
                <a:sym typeface="Helvetica"/>
              </a:defRPr>
            </a:pPr>
            <a:r>
              <a:t>employing </a:t>
            </a:r>
            <a:r>
              <a:rPr i="1"/>
              <a:t>traditional</a:t>
            </a:r>
            <a:r>
              <a:t> methods of cooking</a:t>
            </a:r>
          </a:p>
        </p:txBody>
      </p:sp>
      <p:pic>
        <p:nvPicPr>
          <p:cNvPr id="227" name="Image" descr="Image"/>
          <p:cNvPicPr>
            <a:picLocks noChangeAspect="1"/>
          </p:cNvPicPr>
          <p:nvPr/>
        </p:nvPicPr>
        <p:blipFill>
          <a:blip r:embed="rId4">
            <a:extLst/>
          </a:blip>
          <a:stretch>
            <a:fillRect/>
          </a:stretch>
        </p:blipFill>
        <p:spPr>
          <a:xfrm>
            <a:off x="9708023" y="1696914"/>
            <a:ext cx="3181193" cy="3200357"/>
          </a:xfrm>
          <a:prstGeom prst="rect">
            <a:avLst/>
          </a:prstGeom>
          <a:ln w="12700">
            <a:miter lim="400000"/>
          </a:ln>
          <a:effectLst>
            <a:outerShdw sx="100000" sy="100000" kx="0" ky="0" algn="b" rotWithShape="0" blurRad="177800" dist="114460" dir="1888955">
              <a:srgbClr val="000000">
                <a:alpha val="97017"/>
              </a:srgbClr>
            </a:outerShdw>
          </a:effectLst>
        </p:spPr>
      </p:pic>
      <p:sp>
        <p:nvSpPr>
          <p:cNvPr id="228"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sp>
        <p:nvSpPr>
          <p:cNvPr id="229"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
        <p:nvSpPr>
          <p:cNvPr id="230" name="“TRADITIONAL” Can Be GOOD OR BAD!"/>
          <p:cNvSpPr txBox="1"/>
          <p:nvPr/>
        </p:nvSpPr>
        <p:spPr>
          <a:xfrm>
            <a:off x="976395" y="1911079"/>
            <a:ext cx="11052011" cy="8820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100">
                <a:latin typeface="Phosphate Inline"/>
                <a:ea typeface="Phosphate Inline"/>
                <a:cs typeface="Phosphate Inline"/>
                <a:sym typeface="Phosphate Inline"/>
              </a:defRPr>
            </a:pPr>
            <a:r>
              <a:t>“</a:t>
            </a:r>
            <a:r>
              <a:rPr>
                <a:solidFill>
                  <a:schemeClr val="accent3">
                    <a:hueOff val="-161208"/>
                    <a:satOff val="21110"/>
                    <a:lumOff val="21634"/>
                  </a:schemeClr>
                </a:solidFill>
              </a:rPr>
              <a:t>TRADITIONAL</a:t>
            </a:r>
            <a:r>
              <a:t>” Can Be </a:t>
            </a:r>
            <a:r>
              <a:rPr>
                <a:solidFill>
                  <a:schemeClr val="accent2">
                    <a:satOff val="37323"/>
                    <a:lumOff val="21795"/>
                  </a:schemeClr>
                </a:solidFill>
              </a:rPr>
              <a:t>GOOD</a:t>
            </a:r>
            <a:r>
              <a:t> OR </a:t>
            </a:r>
            <a:r>
              <a:rPr>
                <a:solidFill>
                  <a:schemeClr val="accent5">
                    <a:satOff val="-10602"/>
                    <a:lumOff val="18745"/>
                  </a:schemeClr>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9"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440"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grpSp>
        <p:nvGrpSpPr>
          <p:cNvPr id="443" name="Image"/>
          <p:cNvGrpSpPr/>
          <p:nvPr/>
        </p:nvGrpSpPr>
        <p:grpSpPr>
          <a:xfrm>
            <a:off x="385080" y="3836045"/>
            <a:ext cx="5003801" cy="3601259"/>
            <a:chOff x="0" y="0"/>
            <a:chExt cx="5003800" cy="3601258"/>
          </a:xfrm>
        </p:grpSpPr>
        <p:pic>
          <p:nvPicPr>
            <p:cNvPr id="442" name="Image" descr="Image"/>
            <p:cNvPicPr>
              <a:picLocks noChangeAspect="1"/>
            </p:cNvPicPr>
            <p:nvPr/>
          </p:nvPicPr>
          <p:blipFill>
            <a:blip r:embed="rId3">
              <a:extLst/>
            </a:blip>
            <a:stretch>
              <a:fillRect/>
            </a:stretch>
          </p:blipFill>
          <p:spPr>
            <a:xfrm>
              <a:off x="215900" y="139700"/>
              <a:ext cx="4572000" cy="3042459"/>
            </a:xfrm>
            <a:prstGeom prst="rect">
              <a:avLst/>
            </a:prstGeom>
            <a:ln>
              <a:noFill/>
            </a:ln>
            <a:effectLst/>
          </p:spPr>
        </p:pic>
        <p:pic>
          <p:nvPicPr>
            <p:cNvPr id="441" name="Image" descr="Image"/>
            <p:cNvPicPr>
              <a:picLocks noChangeAspect="0"/>
            </p:cNvPicPr>
            <p:nvPr/>
          </p:nvPicPr>
          <p:blipFill>
            <a:blip r:embed="rId4">
              <a:extLst/>
            </a:blip>
            <a:stretch>
              <a:fillRect/>
            </a:stretch>
          </p:blipFill>
          <p:spPr>
            <a:xfrm>
              <a:off x="0" y="0"/>
              <a:ext cx="5003800" cy="3601259"/>
            </a:xfrm>
            <a:prstGeom prst="rect">
              <a:avLst/>
            </a:prstGeom>
            <a:effectLst/>
          </p:spPr>
        </p:pic>
      </p:grpSp>
      <p:sp>
        <p:nvSpPr>
          <p:cNvPr id="444" name="EXPEDIENTS ARE GOOD If NOT ABUSED"/>
          <p:cNvSpPr txBox="1"/>
          <p:nvPr/>
        </p:nvSpPr>
        <p:spPr>
          <a:xfrm>
            <a:off x="678135" y="4065394"/>
            <a:ext cx="4417691" cy="10553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800"/>
              </a:spcBef>
              <a:defRPr sz="3100"/>
            </a:lvl1pPr>
          </a:lstStyle>
          <a:p>
            <a:pPr/>
            <a:r>
              <a:t>EXPEDIENTS ARE GOOD If NOT ABUSED</a:t>
            </a:r>
          </a:p>
        </p:txBody>
      </p:sp>
      <p:sp>
        <p:nvSpPr>
          <p:cNvPr id="445" name="MUST BE AUTHORIZED"/>
          <p:cNvSpPr txBox="1"/>
          <p:nvPr/>
        </p:nvSpPr>
        <p:spPr>
          <a:xfrm>
            <a:off x="385080" y="7411279"/>
            <a:ext cx="5003801" cy="1846640"/>
          </a:xfrm>
          <a:prstGeom prst="rect">
            <a:avLst/>
          </a:prstGeom>
          <a:solidFill>
            <a:schemeClr val="accent5">
              <a:hueOff val="-467607"/>
              <a:satOff val="-18937"/>
              <a:lumOff val="-6537"/>
            </a:schemeClr>
          </a:solidFill>
          <a:ln w="381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lvl1pPr>
          </a:lstStyle>
          <a:p>
            <a:pPr/>
            <a:r>
              <a:t>MUST BE AUTHORIZED</a:t>
            </a:r>
          </a:p>
        </p:txBody>
      </p:sp>
      <p:sp>
        <p:nvSpPr>
          <p:cNvPr id="446" name="Assemble together — time on Lord’s day / number of times / midweek? - Acts 2:42; 1 Cor. 14:26; Heb 10:25…"/>
          <p:cNvSpPr txBox="1"/>
          <p:nvPr/>
        </p:nvSpPr>
        <p:spPr>
          <a:xfrm>
            <a:off x="5362123" y="3628661"/>
            <a:ext cx="7639241" cy="599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300">
                <a:solidFill>
                  <a:srgbClr val="535353"/>
                </a:solidFill>
                <a:effectLst/>
                <a:latin typeface="Century Gothic"/>
                <a:ea typeface="Century Gothic"/>
                <a:cs typeface="Century Gothic"/>
                <a:sym typeface="Century Gothic"/>
              </a:defRPr>
            </a:pPr>
            <a:r>
              <a:rPr b="1"/>
              <a:t>Assemble together</a:t>
            </a:r>
            <a:r>
              <a:t> — time on Lord’s day / number of times / midweek? - Acts 2:42; 1 Cor. 14:26; Heb 10:25</a:t>
            </a:r>
          </a:p>
          <a:p>
            <a:pPr marL="685800" indent="-685800" algn="l">
              <a:spcBef>
                <a:spcPts val="1200"/>
              </a:spcBef>
              <a:buSzPct val="80000"/>
              <a:buBlip>
                <a:blip r:embed="rId5"/>
              </a:buBlip>
              <a:defRPr sz="3300">
                <a:solidFill>
                  <a:srgbClr val="535353"/>
                </a:solidFill>
                <a:effectLst/>
                <a:latin typeface="Century Gothic"/>
                <a:ea typeface="Century Gothic"/>
                <a:cs typeface="Century Gothic"/>
                <a:sym typeface="Century Gothic"/>
              </a:defRPr>
            </a:pPr>
            <a:r>
              <a:rPr b="1"/>
              <a:t>Worship in spirit &amp; truth</a:t>
            </a:r>
            <a:r>
              <a:t> — order of services / # of songs / # of prayers / preaching or teaching - John 4:24; Heb 12:28,29</a:t>
            </a:r>
          </a:p>
          <a:p>
            <a:pPr marL="685800" indent="-685800" algn="l">
              <a:spcBef>
                <a:spcPts val="1200"/>
              </a:spcBef>
              <a:buSzPct val="80000"/>
              <a:buBlip>
                <a:blip r:embed="rId5"/>
              </a:buBlip>
              <a:defRPr sz="3300">
                <a:solidFill>
                  <a:srgbClr val="535353"/>
                </a:solidFill>
                <a:effectLst/>
                <a:latin typeface="Century Gothic"/>
                <a:ea typeface="Century Gothic"/>
                <a:cs typeface="Century Gothic"/>
                <a:sym typeface="Century Gothic"/>
              </a:defRPr>
            </a:pPr>
            <a:r>
              <a:rPr b="1"/>
              <a:t>Work of the church</a:t>
            </a:r>
            <a:r>
              <a:t> — Evangelism / Edification / Benevolence — who, how, when, how much …</a:t>
            </a:r>
          </a:p>
        </p:txBody>
      </p:sp>
      <p:sp>
        <p:nvSpPr>
          <p:cNvPr id="447" name="NEUTRAL “TRADITIONs” Must Not Be Bound as divine Law"/>
          <p:cNvSpPr txBox="1"/>
          <p:nvPr/>
        </p:nvSpPr>
        <p:spPr>
          <a:xfrm>
            <a:off x="411295" y="1812594"/>
            <a:ext cx="12182210" cy="18526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z="6300">
                <a:solidFill>
                  <a:srgbClr val="C9C9C9"/>
                </a:solidFill>
                <a:latin typeface="Phosphate Inline"/>
                <a:ea typeface="Phosphate Inline"/>
                <a:cs typeface="Phosphate Inline"/>
                <a:sym typeface="Phosphate Inline"/>
              </a:defRPr>
            </a:lvl1pPr>
          </a:lstStyle>
          <a:p>
            <a:pPr/>
            <a:r>
              <a:t>NEUTRAL “TRADITIONs” Must Not Be Bound as divine Law</a:t>
            </a:r>
          </a:p>
        </p:txBody>
      </p:sp>
      <p:sp>
        <p:nvSpPr>
          <p:cNvPr id="448"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6">
                                            <p:bg/>
                                          </p:spTgt>
                                        </p:tgtEl>
                                        <p:attrNameLst>
                                          <p:attrName>style.visibility</p:attrName>
                                        </p:attrNameLst>
                                      </p:cBhvr>
                                      <p:to>
                                        <p:strVal val="visible"/>
                                      </p:to>
                                    </p:set>
                                    <p:animEffect filter="wipe(left)" transition="in">
                                      <p:cBhvr>
                                        <p:cTn id="7" dur="1500"/>
                                        <p:tgtEl>
                                          <p:spTgt spid="44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46">
                                            <p:txEl>
                                              <p:pRg st="0" end="0"/>
                                            </p:txEl>
                                          </p:spTgt>
                                        </p:tgtEl>
                                        <p:attrNameLst>
                                          <p:attrName>style.visibility</p:attrName>
                                        </p:attrNameLst>
                                      </p:cBhvr>
                                      <p:to>
                                        <p:strVal val="visible"/>
                                      </p:to>
                                    </p:set>
                                    <p:animEffect filter="wipe(left)" transition="in">
                                      <p:cBhvr>
                                        <p:cTn id="10" dur="1500"/>
                                        <p:tgtEl>
                                          <p:spTgt spid="4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46">
                                            <p:txEl>
                                              <p:pRg st="1" end="1"/>
                                            </p:txEl>
                                          </p:spTgt>
                                        </p:tgtEl>
                                        <p:attrNameLst>
                                          <p:attrName>style.visibility</p:attrName>
                                        </p:attrNameLst>
                                      </p:cBhvr>
                                      <p:to>
                                        <p:strVal val="visible"/>
                                      </p:to>
                                    </p:set>
                                    <p:animEffect filter="wipe(left)" transition="in">
                                      <p:cBhvr>
                                        <p:cTn id="15" dur="1500"/>
                                        <p:tgtEl>
                                          <p:spTgt spid="44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46">
                                            <p:txEl>
                                              <p:pRg st="2" end="2"/>
                                            </p:txEl>
                                          </p:spTgt>
                                        </p:tgtEl>
                                        <p:attrNameLst>
                                          <p:attrName>style.visibility</p:attrName>
                                        </p:attrNameLst>
                                      </p:cBhvr>
                                      <p:to>
                                        <p:strVal val="visible"/>
                                      </p:to>
                                    </p:set>
                                    <p:animEffect filter="wipe(left)" transition="in">
                                      <p:cBhvr>
                                        <p:cTn id="20" dur="1500"/>
                                        <p:tgtEl>
                                          <p:spTgt spid="44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6"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0"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451"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sp>
        <p:nvSpPr>
          <p:cNvPr id="452" name="Things done to fulfill a commandment of God when the “HOW” is NOT specified.  (i.e. Expediency);…"/>
          <p:cNvSpPr/>
          <p:nvPr/>
        </p:nvSpPr>
        <p:spPr>
          <a:xfrm>
            <a:off x="8727865" y="3422441"/>
            <a:ext cx="4114801" cy="6113001"/>
          </a:xfrm>
          <a:prstGeom prst="rect">
            <a:avLst/>
          </a:prstGeom>
          <a:solidFill>
            <a:srgbClr val="FFFFFF"/>
          </a:solidFill>
          <a:ln w="127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600"/>
              </a:spcBef>
              <a:defRPr sz="3400">
                <a:solidFill>
                  <a:srgbClr val="000000"/>
                </a:solidFill>
                <a:effectLst/>
                <a:latin typeface="Century Gothic"/>
                <a:ea typeface="Century Gothic"/>
                <a:cs typeface="Century Gothic"/>
                <a:sym typeface="Century Gothic"/>
              </a:defRPr>
            </a:pPr>
            <a:r>
              <a:t>Things done to fulfill a commandment of God when the “HOW” is NOT specified.  (i.e. Expediency); </a:t>
            </a:r>
          </a:p>
          <a:p>
            <a:pPr>
              <a:spcBef>
                <a:spcPts val="1600"/>
              </a:spcBef>
              <a:defRPr b="1" sz="3400">
                <a:solidFill>
                  <a:srgbClr val="000000"/>
                </a:solidFill>
                <a:effectLst/>
                <a:latin typeface="Century Gothic"/>
                <a:ea typeface="Century Gothic"/>
                <a:cs typeface="Century Gothic"/>
                <a:sym typeface="Century Gothic"/>
              </a:defRPr>
            </a:pPr>
            <a:r>
              <a:t>SUCH, Cannot Be Bound</a:t>
            </a:r>
          </a:p>
          <a:p>
            <a:pPr>
              <a:spcBef>
                <a:spcPts val="1600"/>
              </a:spcBef>
              <a:defRPr b="1" sz="3400">
                <a:solidFill>
                  <a:srgbClr val="000000"/>
                </a:solidFill>
                <a:effectLst/>
                <a:latin typeface="Century Gothic"/>
                <a:ea typeface="Century Gothic"/>
                <a:cs typeface="Century Gothic"/>
                <a:sym typeface="Century Gothic"/>
              </a:defRPr>
            </a:pPr>
            <a:r>
              <a:t>Philippians 2:1-5</a:t>
            </a:r>
          </a:p>
        </p:txBody>
      </p:sp>
      <p:sp>
        <p:nvSpPr>
          <p:cNvPr id="453" name="Synonymous With…"/>
          <p:cNvSpPr/>
          <p:nvPr/>
        </p:nvSpPr>
        <p:spPr>
          <a:xfrm>
            <a:off x="162134" y="3422441"/>
            <a:ext cx="4114801" cy="6113001"/>
          </a:xfrm>
          <a:prstGeom prst="rect">
            <a:avLst/>
          </a:prstGeom>
          <a:solidFill>
            <a:srgbClr val="FFFFFF"/>
          </a:solidFill>
          <a:ln w="127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400">
                <a:solidFill>
                  <a:srgbClr val="000000"/>
                </a:solidFill>
                <a:effectLst/>
                <a:latin typeface="Century Gothic"/>
                <a:ea typeface="Century Gothic"/>
                <a:cs typeface="Century Gothic"/>
                <a:sym typeface="Century Gothic"/>
              </a:defRPr>
            </a:pPr>
            <a:r>
              <a:t>Synonymous With </a:t>
            </a:r>
          </a:p>
          <a:p>
            <a:pPr>
              <a:defRPr sz="3400">
                <a:solidFill>
                  <a:srgbClr val="000000"/>
                </a:solidFill>
                <a:effectLst/>
                <a:latin typeface="Century Gothic"/>
                <a:ea typeface="Century Gothic"/>
                <a:cs typeface="Century Gothic"/>
                <a:sym typeface="Century Gothic"/>
              </a:defRPr>
            </a:pPr>
            <a:r>
              <a:t>the Word Of God, </a:t>
            </a:r>
          </a:p>
          <a:p>
            <a:pPr>
              <a:defRPr sz="3400">
                <a:solidFill>
                  <a:srgbClr val="000000"/>
                </a:solidFill>
                <a:effectLst/>
                <a:latin typeface="Century Gothic"/>
                <a:ea typeface="Century Gothic"/>
                <a:cs typeface="Century Gothic"/>
                <a:sym typeface="Century Gothic"/>
              </a:defRPr>
            </a:pPr>
            <a:r>
              <a:t>God’s Commands, Apostolic Teachings, Doctrine, of Christ,</a:t>
            </a:r>
          </a:p>
          <a:p>
            <a:pPr>
              <a:defRPr sz="3400">
                <a:solidFill>
                  <a:srgbClr val="000000"/>
                </a:solidFill>
                <a:effectLst/>
                <a:latin typeface="Century Gothic"/>
                <a:ea typeface="Century Gothic"/>
                <a:cs typeface="Century Gothic"/>
                <a:sym typeface="Century Gothic"/>
              </a:defRPr>
            </a:pPr>
            <a:r>
              <a:t>God’s Precepts, Etc.;  Thus, Must Be Faithfully Obeyed!</a:t>
            </a:r>
          </a:p>
          <a:p>
            <a:pPr>
              <a:defRPr b="1" sz="3400">
                <a:solidFill>
                  <a:srgbClr val="000000"/>
                </a:solidFill>
                <a:effectLst/>
                <a:latin typeface="Century Gothic"/>
                <a:ea typeface="Century Gothic"/>
                <a:cs typeface="Century Gothic"/>
                <a:sym typeface="Century Gothic"/>
              </a:defRPr>
            </a:pPr>
            <a:r>
              <a:t>(1 Cor. 11:2;           2 Thes. 2:15; 3:6) </a:t>
            </a:r>
          </a:p>
        </p:txBody>
      </p:sp>
      <p:sp>
        <p:nvSpPr>
          <p:cNvPr id="454" name="Traditions that Originate With Men And Are Elevated Above God’s Word…"/>
          <p:cNvSpPr/>
          <p:nvPr/>
        </p:nvSpPr>
        <p:spPr>
          <a:xfrm>
            <a:off x="4441487" y="3422441"/>
            <a:ext cx="4114801" cy="6113001"/>
          </a:xfrm>
          <a:prstGeom prst="rect">
            <a:avLst/>
          </a:prstGeom>
          <a:solidFill>
            <a:srgbClr val="FFFFFF"/>
          </a:solidFill>
          <a:ln w="127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500"/>
              </a:spcBef>
              <a:defRPr sz="3300">
                <a:solidFill>
                  <a:srgbClr val="000000"/>
                </a:solidFill>
                <a:effectLst/>
                <a:latin typeface="Century Gothic"/>
                <a:ea typeface="Century Gothic"/>
                <a:cs typeface="Century Gothic"/>
                <a:sym typeface="Century Gothic"/>
              </a:defRPr>
            </a:pPr>
            <a:r>
              <a:t>Traditions that Originate With Men And Are Elevated Above God’s Word </a:t>
            </a:r>
          </a:p>
          <a:p>
            <a:pPr>
              <a:spcBef>
                <a:spcPts val="1500"/>
              </a:spcBef>
              <a:defRPr sz="3300">
                <a:solidFill>
                  <a:srgbClr val="000000"/>
                </a:solidFill>
                <a:effectLst/>
                <a:latin typeface="Century Gothic"/>
                <a:ea typeface="Century Gothic"/>
                <a:cs typeface="Century Gothic"/>
                <a:sym typeface="Century Gothic"/>
              </a:defRPr>
            </a:pPr>
            <a:r>
              <a:t>Denotes hurtful, human traditions that are condemned — </a:t>
            </a:r>
            <a:r>
              <a:rPr b="1"/>
              <a:t>(Mat 15:3; Col 2:8)</a:t>
            </a:r>
            <a:r>
              <a:t>.</a:t>
            </a:r>
          </a:p>
        </p:txBody>
      </p:sp>
      <p:sp>
        <p:nvSpPr>
          <p:cNvPr id="455" name="RIGHT"/>
          <p:cNvSpPr txBox="1"/>
          <p:nvPr/>
        </p:nvSpPr>
        <p:spPr>
          <a:xfrm>
            <a:off x="161459" y="2822586"/>
            <a:ext cx="4114801" cy="546101"/>
          </a:xfrm>
          <a:prstGeom prst="rect">
            <a:avLst/>
          </a:prstGeom>
          <a:solidFill>
            <a:srgbClr val="808785"/>
          </a:solidFill>
          <a:ln w="12700">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000">
                <a:solidFill>
                  <a:srgbClr val="FFFFFF"/>
                </a:solidFill>
                <a:latin typeface="Gill Sans"/>
                <a:ea typeface="Gill Sans"/>
                <a:cs typeface="Gill Sans"/>
                <a:sym typeface="Gill Sans"/>
              </a:defRPr>
            </a:lvl1pPr>
          </a:lstStyle>
          <a:p>
            <a:pPr>
              <a:defRPr>
                <a:effectLst/>
              </a:defRPr>
            </a:pPr>
            <a:r>
              <a:t>RIGHT</a:t>
            </a:r>
          </a:p>
        </p:txBody>
      </p:sp>
      <p:sp>
        <p:nvSpPr>
          <p:cNvPr id="456" name="WRONG"/>
          <p:cNvSpPr txBox="1"/>
          <p:nvPr/>
        </p:nvSpPr>
        <p:spPr>
          <a:xfrm>
            <a:off x="4435137" y="2822586"/>
            <a:ext cx="4114801" cy="546101"/>
          </a:xfrm>
          <a:prstGeom prst="rect">
            <a:avLst/>
          </a:prstGeom>
          <a:solidFill>
            <a:srgbClr val="808785"/>
          </a:solidFill>
          <a:ln w="12700">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000">
                <a:solidFill>
                  <a:srgbClr val="FFFFFF"/>
                </a:solidFill>
                <a:latin typeface="Gill Sans"/>
                <a:ea typeface="Gill Sans"/>
                <a:cs typeface="Gill Sans"/>
                <a:sym typeface="Gill Sans"/>
              </a:defRPr>
            </a:lvl1pPr>
          </a:lstStyle>
          <a:p>
            <a:pPr>
              <a:defRPr>
                <a:effectLst/>
              </a:defRPr>
            </a:pPr>
            <a:r>
              <a:t>WRONG</a:t>
            </a:r>
          </a:p>
        </p:txBody>
      </p:sp>
      <p:sp>
        <p:nvSpPr>
          <p:cNvPr id="457" name="NEUTRAL"/>
          <p:cNvSpPr txBox="1"/>
          <p:nvPr/>
        </p:nvSpPr>
        <p:spPr>
          <a:xfrm>
            <a:off x="8708815" y="2822586"/>
            <a:ext cx="4114801" cy="546101"/>
          </a:xfrm>
          <a:prstGeom prst="rect">
            <a:avLst/>
          </a:prstGeom>
          <a:solidFill>
            <a:srgbClr val="808785"/>
          </a:solidFill>
          <a:ln w="12700">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000">
                <a:solidFill>
                  <a:srgbClr val="FFFFFF"/>
                </a:solidFill>
                <a:latin typeface="Gill Sans"/>
                <a:ea typeface="Gill Sans"/>
                <a:cs typeface="Gill Sans"/>
                <a:sym typeface="Gill Sans"/>
              </a:defRPr>
            </a:lvl1pPr>
          </a:lstStyle>
          <a:p>
            <a:pPr>
              <a:defRPr>
                <a:effectLst/>
              </a:defRPr>
            </a:pPr>
            <a:r>
              <a:t>NEUTRAL</a:t>
            </a:r>
          </a:p>
        </p:txBody>
      </p:sp>
      <p:sp>
        <p:nvSpPr>
          <p:cNvPr id="458" name="“TRADITIONAL” Can Be GOOD OR BAD!"/>
          <p:cNvSpPr txBox="1"/>
          <p:nvPr/>
        </p:nvSpPr>
        <p:spPr>
          <a:xfrm>
            <a:off x="976395" y="1911079"/>
            <a:ext cx="11052011" cy="8820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100">
                <a:latin typeface="Phosphate Inline"/>
                <a:ea typeface="Phosphate Inline"/>
                <a:cs typeface="Phosphate Inline"/>
                <a:sym typeface="Phosphate Inline"/>
              </a:defRPr>
            </a:pPr>
            <a:r>
              <a:t>“</a:t>
            </a:r>
            <a:r>
              <a:rPr>
                <a:solidFill>
                  <a:schemeClr val="accent3">
                    <a:hueOff val="-161208"/>
                    <a:satOff val="21110"/>
                    <a:lumOff val="21634"/>
                  </a:schemeClr>
                </a:solidFill>
              </a:rPr>
              <a:t>TRADITIONAL</a:t>
            </a:r>
            <a:r>
              <a:t>” Can Be </a:t>
            </a:r>
            <a:r>
              <a:rPr>
                <a:solidFill>
                  <a:schemeClr val="accent2">
                    <a:satOff val="37323"/>
                    <a:lumOff val="21795"/>
                  </a:schemeClr>
                </a:solidFill>
              </a:rPr>
              <a:t>GOOD</a:t>
            </a:r>
            <a:r>
              <a:t> OR </a:t>
            </a:r>
            <a:r>
              <a:rPr>
                <a:solidFill>
                  <a:schemeClr val="accent5">
                    <a:satOff val="-10602"/>
                    <a:lumOff val="18745"/>
                  </a:schemeClr>
                </a:solidFill>
              </a:rPr>
              <a:t>BAD</a:t>
            </a:r>
            <a:r>
              <a:t>!</a:t>
            </a:r>
          </a:p>
        </p:txBody>
      </p:sp>
      <p:sp>
        <p:nvSpPr>
          <p:cNvPr id="459"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1" name="Image" descr="Image"/>
          <p:cNvPicPr>
            <a:picLocks noChangeAspect="1"/>
          </p:cNvPicPr>
          <p:nvPr>
            <p:ph type="pic" idx="13"/>
          </p:nvPr>
        </p:nvPicPr>
        <p:blipFill>
          <a:blip r:embed="rId2">
            <a:extLst/>
          </a:blip>
          <a:srcRect l="0" t="0" r="0" b="0"/>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4" name="Image" descr="Image"/>
          <p:cNvPicPr>
            <a:picLocks noChangeAspect="1"/>
          </p:cNvPicPr>
          <p:nvPr>
            <p:ph type="pic" idx="13"/>
          </p:nvPr>
        </p:nvPicPr>
        <p:blipFill>
          <a:blip r:embed="rId2">
            <a:extLst/>
          </a:blip>
          <a:srcRect l="8044" t="0" r="3023" b="0"/>
          <a:stretch>
            <a:fillRect/>
          </a:stretch>
        </p:blipFill>
        <p:spPr>
          <a:xfrm>
            <a:off x="0" y="0"/>
            <a:ext cx="13004800" cy="9753601"/>
          </a:xfrm>
          <a:prstGeom prst="rect">
            <a:avLst/>
          </a:prstGeom>
        </p:spPr>
      </p:pic>
      <p:pic>
        <p:nvPicPr>
          <p:cNvPr id="465" name="“Good or Bad?”…" descr="“Good or Bad?”…"/>
          <p:cNvPicPr>
            <a:picLocks noChangeAspect="0"/>
          </p:cNvPicPr>
          <p:nvPr/>
        </p:nvPicPr>
        <p:blipFill>
          <a:blip r:embed="rId3">
            <a:extLst/>
          </a:blip>
          <a:stretch>
            <a:fillRect/>
          </a:stretch>
        </p:blipFill>
        <p:spPr>
          <a:xfrm>
            <a:off x="940867" y="4265059"/>
            <a:ext cx="11123066" cy="2574774"/>
          </a:xfrm>
          <a:prstGeom prst="rect">
            <a:avLst/>
          </a:prstGeom>
        </p:spPr>
      </p:pic>
      <p:sp>
        <p:nvSpPr>
          <p:cNvPr id="466" name="Traditions"/>
          <p:cNvSpPr txBox="1"/>
          <p:nvPr/>
        </p:nvSpPr>
        <p:spPr>
          <a:xfrm>
            <a:off x="3405781" y="297873"/>
            <a:ext cx="6193238" cy="1397661"/>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03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pic>
        <p:nvPicPr>
          <p:cNvPr id="467" name="Charts by Don McClain…" descr="Charts by Don McClain…"/>
          <p:cNvPicPr>
            <a:picLocks noChangeAspect="0"/>
          </p:cNvPicPr>
          <p:nvPr/>
        </p:nvPicPr>
        <p:blipFill>
          <a:blip r:embed="rId4">
            <a:extLst/>
          </a:blip>
          <a:stretch>
            <a:fillRect/>
          </a:stretch>
        </p:blipFill>
        <p:spPr>
          <a:xfrm>
            <a:off x="-218624" y="6691795"/>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9" name="Rectangle" descr="Rectangle"/>
          <p:cNvPicPr>
            <a:picLocks noChangeAspect="0"/>
          </p:cNvPicPr>
          <p:nvPr/>
        </p:nvPicPr>
        <p:blipFill>
          <a:blip r:embed="rId2">
            <a:extLst/>
          </a:blip>
          <a:stretch>
            <a:fillRect/>
          </a:stretch>
        </p:blipFill>
        <p:spPr>
          <a:xfrm>
            <a:off x="-88148" y="-128117"/>
            <a:ext cx="13181096" cy="9984434"/>
          </a:xfrm>
          <a:prstGeom prst="rect">
            <a:avLst/>
          </a:prstGeom>
          <a:effectLst>
            <a:outerShdw sx="100000" sy="100000" kx="0" ky="0" algn="b" rotWithShape="0" blurRad="50800" dist="25400" dir="5400000">
              <a:srgbClr val="000000">
                <a:alpha val="50000"/>
              </a:srgbClr>
            </a:outerShdw>
          </a:effectLst>
        </p:spPr>
      </p:pic>
      <p:sp>
        <p:nvSpPr>
          <p:cNvPr id="470" name="Mark 7:5–13 (NKJV)…"/>
          <p:cNvSpPr txBox="1"/>
          <p:nvPr/>
        </p:nvSpPr>
        <p:spPr>
          <a:xfrm>
            <a:off x="622625" y="388266"/>
            <a:ext cx="11759549" cy="892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600">
                <a:solidFill>
                  <a:srgbClr val="000000"/>
                </a:solidFill>
                <a:effectLst/>
                <a:latin typeface="Good Times"/>
                <a:ea typeface="Good Times"/>
                <a:cs typeface="Good Times"/>
                <a:sym typeface="Good Times"/>
              </a:defRPr>
            </a:pPr>
            <a:r>
              <a:t>Mark 7:5–13 (NKJV)</a:t>
            </a:r>
          </a:p>
          <a:p>
            <a:pPr algn="just" defTabSz="457200">
              <a:defRPr sz="4700">
                <a:solidFill>
                  <a:srgbClr val="000000"/>
                </a:solidFill>
                <a:effectLst/>
                <a:latin typeface="Century Gothic"/>
                <a:ea typeface="Century Gothic"/>
                <a:cs typeface="Century Gothic"/>
                <a:sym typeface="Century Gothic"/>
              </a:defRPr>
            </a:pPr>
            <a:r>
              <a:rPr baseline="31999"/>
              <a:t>5</a:t>
            </a:r>
            <a:r>
              <a:t> Then the Pharisees and scribes asked Him, “Why do Your disciples not walk according to the tradition of the elders, but eat bread with unwashed hands?” </a:t>
            </a:r>
            <a:r>
              <a:rPr baseline="31999"/>
              <a:t>6</a:t>
            </a:r>
            <a:r>
              <a:t> He answered and said to them, “Well did Isaiah prophesy of you hypocrites, as it is written: ‘This people honors Me with their </a:t>
            </a:r>
            <a:r>
              <a:rPr i="1"/>
              <a:t>lips,</a:t>
            </a:r>
            <a:r>
              <a:t> But their heart is far from Me. </a:t>
            </a:r>
            <a:r>
              <a:rPr baseline="31999"/>
              <a:t>7</a:t>
            </a:r>
            <a:r>
              <a:t> </a:t>
            </a:r>
            <a:r>
              <a:rPr i="1"/>
              <a:t>And in vain they worship Me,</a:t>
            </a:r>
            <a:r>
              <a:t> Teaching as </a:t>
            </a:r>
            <a:r>
              <a:rPr i="1"/>
              <a:t>doctrines the commandments of men.’</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2" name="Rectangle" descr="Rectangle"/>
          <p:cNvPicPr>
            <a:picLocks noChangeAspect="0"/>
          </p:cNvPicPr>
          <p:nvPr/>
        </p:nvPicPr>
        <p:blipFill>
          <a:blip r:embed="rId2">
            <a:extLst/>
          </a:blip>
          <a:stretch>
            <a:fillRect/>
          </a:stretch>
        </p:blipFill>
        <p:spPr>
          <a:xfrm>
            <a:off x="-88148" y="-128117"/>
            <a:ext cx="13181096" cy="9984434"/>
          </a:xfrm>
          <a:prstGeom prst="rect">
            <a:avLst/>
          </a:prstGeom>
          <a:effectLst>
            <a:outerShdw sx="100000" sy="100000" kx="0" ky="0" algn="b" rotWithShape="0" blurRad="50800" dist="25400" dir="5400000">
              <a:srgbClr val="000000">
                <a:alpha val="50000"/>
              </a:srgbClr>
            </a:outerShdw>
          </a:effectLst>
        </p:spPr>
      </p:pic>
      <p:sp>
        <p:nvSpPr>
          <p:cNvPr id="473" name="Mark 7:5–13 (NKJV)…"/>
          <p:cNvSpPr txBox="1"/>
          <p:nvPr/>
        </p:nvSpPr>
        <p:spPr>
          <a:xfrm>
            <a:off x="622625" y="388266"/>
            <a:ext cx="11759549" cy="845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600">
                <a:solidFill>
                  <a:srgbClr val="000000"/>
                </a:solidFill>
                <a:effectLst/>
                <a:latin typeface="Good Times"/>
                <a:ea typeface="Good Times"/>
                <a:cs typeface="Good Times"/>
                <a:sym typeface="Good Times"/>
              </a:defRPr>
            </a:pPr>
            <a:r>
              <a:t>Mark 7:5–13 (NKJV)</a:t>
            </a:r>
          </a:p>
          <a:p>
            <a:pPr algn="just" defTabSz="457200">
              <a:defRPr sz="4800">
                <a:solidFill>
                  <a:srgbClr val="000000"/>
                </a:solidFill>
                <a:effectLst/>
                <a:latin typeface="Century Gothic"/>
                <a:ea typeface="Century Gothic"/>
                <a:cs typeface="Century Gothic"/>
                <a:sym typeface="Century Gothic"/>
              </a:defRPr>
            </a:pPr>
            <a:r>
              <a:rPr baseline="31999"/>
              <a:t>8</a:t>
            </a:r>
            <a:r>
              <a:t> For laying aside the commandment of God, you hold the tradition of men—the washing of pitchers and cups, and many other such things you do.” </a:t>
            </a:r>
            <a:r>
              <a:rPr baseline="31999"/>
              <a:t>9</a:t>
            </a:r>
            <a:r>
              <a:t> He said to them, “</a:t>
            </a:r>
            <a:r>
              <a:rPr i="1"/>
              <a:t>All too</a:t>
            </a:r>
            <a:r>
              <a:t> well you reject the commandment of God, that you may keep your tradition. </a:t>
            </a:r>
            <a:r>
              <a:rPr baseline="31999"/>
              <a:t>10</a:t>
            </a:r>
            <a:r>
              <a:t> For Moses said, </a:t>
            </a:r>
            <a:r>
              <a:rPr i="1"/>
              <a:t>‘Honor your father and your mother’</a:t>
            </a:r>
            <a:r>
              <a:t>; and, </a:t>
            </a:r>
            <a:r>
              <a:rPr i="1"/>
              <a:t>‘He who curses father or mother, let him be put to death.’</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5" name="Rectangle" descr="Rectangle"/>
          <p:cNvPicPr>
            <a:picLocks noChangeAspect="0"/>
          </p:cNvPicPr>
          <p:nvPr/>
        </p:nvPicPr>
        <p:blipFill>
          <a:blip r:embed="rId2">
            <a:extLst/>
          </a:blip>
          <a:stretch>
            <a:fillRect/>
          </a:stretch>
        </p:blipFill>
        <p:spPr>
          <a:xfrm>
            <a:off x="-88148" y="-128117"/>
            <a:ext cx="13181096" cy="9984434"/>
          </a:xfrm>
          <a:prstGeom prst="rect">
            <a:avLst/>
          </a:prstGeom>
          <a:effectLst>
            <a:outerShdw sx="100000" sy="100000" kx="0" ky="0" algn="b" rotWithShape="0" blurRad="50800" dist="25400" dir="5400000">
              <a:srgbClr val="000000">
                <a:alpha val="50000"/>
              </a:srgbClr>
            </a:outerShdw>
          </a:effectLst>
        </p:spPr>
      </p:pic>
      <p:sp>
        <p:nvSpPr>
          <p:cNvPr id="476" name="Mark 7:5–13 (NKJV)…"/>
          <p:cNvSpPr txBox="1"/>
          <p:nvPr/>
        </p:nvSpPr>
        <p:spPr>
          <a:xfrm>
            <a:off x="622625" y="388266"/>
            <a:ext cx="11759549" cy="883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600">
                <a:solidFill>
                  <a:srgbClr val="000000"/>
                </a:solidFill>
                <a:effectLst/>
                <a:latin typeface="Good Times"/>
                <a:ea typeface="Good Times"/>
                <a:cs typeface="Good Times"/>
                <a:sym typeface="Good Times"/>
              </a:defRPr>
            </a:pPr>
            <a:r>
              <a:t>Mark 7:5–13 (NKJV)</a:t>
            </a:r>
          </a:p>
          <a:p>
            <a:pPr algn="just" defTabSz="457200">
              <a:defRPr sz="5100">
                <a:solidFill>
                  <a:srgbClr val="000000"/>
                </a:solidFill>
                <a:effectLst/>
                <a:latin typeface="Century Gothic"/>
                <a:ea typeface="Century Gothic"/>
                <a:cs typeface="Century Gothic"/>
                <a:sym typeface="Century Gothic"/>
              </a:defRPr>
            </a:pPr>
            <a:r>
              <a:rPr baseline="31999"/>
              <a:t>11</a:t>
            </a:r>
            <a:r>
              <a:t> But you say, ‘If a man says to his father or mother, “Whatever profit you might have received from me </a:t>
            </a:r>
            <a:r>
              <a:rPr i="1"/>
              <a:t>is</a:t>
            </a:r>
            <a:r>
              <a:t> Corban”—’ (that is, a gift </a:t>
            </a:r>
            <a:r>
              <a:rPr i="1"/>
              <a:t>to God</a:t>
            </a:r>
            <a:r>
              <a:t>), </a:t>
            </a:r>
            <a:r>
              <a:rPr baseline="31999"/>
              <a:t>12</a:t>
            </a:r>
            <a:r>
              <a:t> then you no longer let him do anything for his father or his mother, </a:t>
            </a:r>
            <a:r>
              <a:rPr baseline="31999"/>
              <a:t>13</a:t>
            </a:r>
            <a:r>
              <a:t> making the word of God of no effect through your tradition which you have handed down. And many such things you do.”</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Screen Shot 2018-10-13 at 10.54.58 AM.png" descr="Screen Shot 2018-10-13 at 10.54.58 AM.png"/>
          <p:cNvPicPr>
            <a:picLocks noChangeAspect="0"/>
          </p:cNvPicPr>
          <p:nvPr/>
        </p:nvPicPr>
        <p:blipFill>
          <a:blip r:embed="rId2">
            <a:extLst/>
          </a:blip>
          <a:stretch>
            <a:fillRect/>
          </a:stretch>
        </p:blipFill>
        <p:spPr>
          <a:xfrm>
            <a:off x="113361" y="2698648"/>
            <a:ext cx="12778078" cy="6875177"/>
          </a:xfrm>
          <a:prstGeom prst="rect">
            <a:avLst/>
          </a:prstGeom>
          <a:ln w="12700">
            <a:miter lim="400000"/>
          </a:ln>
        </p:spPr>
      </p:pic>
      <p:pic>
        <p:nvPicPr>
          <p:cNvPr id="233" name="Rectangle" descr="Rectangle"/>
          <p:cNvPicPr>
            <a:picLocks noChangeAspect="0"/>
          </p:cNvPicPr>
          <p:nvPr/>
        </p:nvPicPr>
        <p:blipFill>
          <a:blip r:embed="rId3">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234"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sp>
        <p:nvSpPr>
          <p:cNvPr id="235" name="“TRADITIONAL” Can Be GOOD OR BAD!"/>
          <p:cNvSpPr txBox="1"/>
          <p:nvPr/>
        </p:nvSpPr>
        <p:spPr>
          <a:xfrm>
            <a:off x="976395" y="1911079"/>
            <a:ext cx="11052011" cy="8820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100">
                <a:latin typeface="Phosphate Inline"/>
                <a:ea typeface="Phosphate Inline"/>
                <a:cs typeface="Phosphate Inline"/>
                <a:sym typeface="Phosphate Inline"/>
              </a:defRPr>
            </a:pPr>
            <a:r>
              <a:t>“</a:t>
            </a:r>
            <a:r>
              <a:rPr>
                <a:solidFill>
                  <a:schemeClr val="accent3">
                    <a:hueOff val="-161208"/>
                    <a:satOff val="21110"/>
                    <a:lumOff val="21634"/>
                  </a:schemeClr>
                </a:solidFill>
              </a:rPr>
              <a:t>TRADITIONAL</a:t>
            </a:r>
            <a:r>
              <a:t>” Can Be </a:t>
            </a:r>
            <a:r>
              <a:rPr>
                <a:solidFill>
                  <a:schemeClr val="accent2">
                    <a:satOff val="37323"/>
                    <a:lumOff val="21795"/>
                  </a:schemeClr>
                </a:solidFill>
              </a:rPr>
              <a:t>GOOD</a:t>
            </a:r>
            <a:r>
              <a:t> OR </a:t>
            </a:r>
            <a:r>
              <a:rPr>
                <a:solidFill>
                  <a:schemeClr val="accent5">
                    <a:satOff val="-10602"/>
                    <a:lumOff val="18745"/>
                  </a:schemeClr>
                </a:solidFill>
              </a:rPr>
              <a:t>BAD</a:t>
            </a:r>
            <a:r>
              <a:t>!</a:t>
            </a:r>
          </a:p>
        </p:txBody>
      </p:sp>
      <p:sp>
        <p:nvSpPr>
          <p:cNvPr id="236"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239"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sp>
        <p:nvSpPr>
          <p:cNvPr id="240" name="Things done to fulfill a commandment of God when the “HOW” is NOT specified.  (i.e. Expediency);…"/>
          <p:cNvSpPr/>
          <p:nvPr/>
        </p:nvSpPr>
        <p:spPr>
          <a:xfrm>
            <a:off x="8727865" y="3422441"/>
            <a:ext cx="4114801" cy="6113001"/>
          </a:xfrm>
          <a:prstGeom prst="rect">
            <a:avLst/>
          </a:prstGeom>
          <a:solidFill>
            <a:srgbClr val="FFFFFF"/>
          </a:solidFill>
          <a:ln w="127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2600"/>
              </a:spcBef>
              <a:defRPr sz="3400">
                <a:solidFill>
                  <a:srgbClr val="000000"/>
                </a:solidFill>
                <a:effectLst/>
                <a:latin typeface="Century Gothic"/>
                <a:ea typeface="Century Gothic"/>
                <a:cs typeface="Century Gothic"/>
                <a:sym typeface="Century Gothic"/>
              </a:defRPr>
            </a:pPr>
            <a:r>
              <a:t>Things done to fulfill a commandment of God when the “HOW” is NOT specified.  (i.e. Expediency); </a:t>
            </a:r>
          </a:p>
          <a:p>
            <a:pPr>
              <a:spcBef>
                <a:spcPts val="2600"/>
              </a:spcBef>
              <a:defRPr b="1" sz="3400">
                <a:solidFill>
                  <a:srgbClr val="000000"/>
                </a:solidFill>
                <a:effectLst/>
                <a:latin typeface="Century Gothic"/>
                <a:ea typeface="Century Gothic"/>
                <a:cs typeface="Century Gothic"/>
                <a:sym typeface="Century Gothic"/>
              </a:defRPr>
            </a:pPr>
            <a:r>
              <a:t>SUCH, Cannot Be Bound</a:t>
            </a:r>
          </a:p>
        </p:txBody>
      </p:sp>
      <p:sp>
        <p:nvSpPr>
          <p:cNvPr id="241" name="Synonymous With…"/>
          <p:cNvSpPr/>
          <p:nvPr/>
        </p:nvSpPr>
        <p:spPr>
          <a:xfrm>
            <a:off x="162134" y="3422441"/>
            <a:ext cx="4114801" cy="6113001"/>
          </a:xfrm>
          <a:prstGeom prst="rect">
            <a:avLst/>
          </a:prstGeom>
          <a:solidFill>
            <a:srgbClr val="FFFFFF"/>
          </a:solidFill>
          <a:ln w="127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400">
                <a:solidFill>
                  <a:srgbClr val="000000"/>
                </a:solidFill>
                <a:effectLst/>
                <a:latin typeface="Century Gothic"/>
                <a:ea typeface="Century Gothic"/>
                <a:cs typeface="Century Gothic"/>
                <a:sym typeface="Century Gothic"/>
              </a:defRPr>
            </a:pPr>
            <a:r>
              <a:t>Synonymous With </a:t>
            </a:r>
          </a:p>
          <a:p>
            <a:pPr>
              <a:defRPr sz="3400">
                <a:solidFill>
                  <a:srgbClr val="000000"/>
                </a:solidFill>
                <a:effectLst/>
                <a:latin typeface="Century Gothic"/>
                <a:ea typeface="Century Gothic"/>
                <a:cs typeface="Century Gothic"/>
                <a:sym typeface="Century Gothic"/>
              </a:defRPr>
            </a:pPr>
            <a:r>
              <a:t>the Word Of God, </a:t>
            </a:r>
          </a:p>
          <a:p>
            <a:pPr>
              <a:defRPr sz="3400">
                <a:solidFill>
                  <a:srgbClr val="000000"/>
                </a:solidFill>
                <a:effectLst/>
                <a:latin typeface="Century Gothic"/>
                <a:ea typeface="Century Gothic"/>
                <a:cs typeface="Century Gothic"/>
                <a:sym typeface="Century Gothic"/>
              </a:defRPr>
            </a:pPr>
            <a:r>
              <a:t>God’s Commands, Apostolic Teachings, Doctrine, of Christ,</a:t>
            </a:r>
          </a:p>
          <a:p>
            <a:pPr>
              <a:defRPr sz="3400">
                <a:solidFill>
                  <a:srgbClr val="000000"/>
                </a:solidFill>
                <a:effectLst/>
                <a:latin typeface="Century Gothic"/>
                <a:ea typeface="Century Gothic"/>
                <a:cs typeface="Century Gothic"/>
                <a:sym typeface="Century Gothic"/>
              </a:defRPr>
            </a:pPr>
            <a:r>
              <a:t>God’s Precepts, Etc.;  Thus, Must Be Faithfully Obeyed!</a:t>
            </a:r>
          </a:p>
          <a:p>
            <a:pPr>
              <a:defRPr b="1" sz="3400">
                <a:solidFill>
                  <a:srgbClr val="000000"/>
                </a:solidFill>
                <a:effectLst/>
                <a:latin typeface="Century Gothic"/>
                <a:ea typeface="Century Gothic"/>
                <a:cs typeface="Century Gothic"/>
                <a:sym typeface="Century Gothic"/>
              </a:defRPr>
            </a:pPr>
            <a:r>
              <a:t>(1 Cor. 11:2;           2 Thes. 2:15; 3:6) </a:t>
            </a:r>
          </a:p>
        </p:txBody>
      </p:sp>
      <p:sp>
        <p:nvSpPr>
          <p:cNvPr id="242" name="Traditions that Originate With Men And Are Elevated Above God’s Word…"/>
          <p:cNvSpPr/>
          <p:nvPr/>
        </p:nvSpPr>
        <p:spPr>
          <a:xfrm>
            <a:off x="4441487" y="3422441"/>
            <a:ext cx="4114801" cy="6113001"/>
          </a:xfrm>
          <a:prstGeom prst="rect">
            <a:avLst/>
          </a:prstGeom>
          <a:solidFill>
            <a:srgbClr val="FFFFFF"/>
          </a:solidFill>
          <a:ln w="127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500"/>
              </a:spcBef>
              <a:defRPr sz="3300">
                <a:solidFill>
                  <a:srgbClr val="000000"/>
                </a:solidFill>
                <a:effectLst/>
                <a:latin typeface="Century Gothic"/>
                <a:ea typeface="Century Gothic"/>
                <a:cs typeface="Century Gothic"/>
                <a:sym typeface="Century Gothic"/>
              </a:defRPr>
            </a:pPr>
            <a:r>
              <a:t>Traditions that Originate With Men And Are Elevated Above God’s Word </a:t>
            </a:r>
          </a:p>
          <a:p>
            <a:pPr>
              <a:spcBef>
                <a:spcPts val="1500"/>
              </a:spcBef>
              <a:defRPr sz="3300">
                <a:solidFill>
                  <a:srgbClr val="000000"/>
                </a:solidFill>
                <a:effectLst/>
                <a:latin typeface="Century Gothic"/>
                <a:ea typeface="Century Gothic"/>
                <a:cs typeface="Century Gothic"/>
                <a:sym typeface="Century Gothic"/>
              </a:defRPr>
            </a:pPr>
            <a:r>
              <a:t>Denotes hurtful, human traditions that are condemned — </a:t>
            </a:r>
            <a:r>
              <a:rPr b="1"/>
              <a:t>(Mat 15:3; Col 2:8)</a:t>
            </a:r>
            <a:r>
              <a:t>.</a:t>
            </a:r>
          </a:p>
        </p:txBody>
      </p:sp>
      <p:sp>
        <p:nvSpPr>
          <p:cNvPr id="243" name="RIGHT"/>
          <p:cNvSpPr txBox="1"/>
          <p:nvPr/>
        </p:nvSpPr>
        <p:spPr>
          <a:xfrm>
            <a:off x="161459" y="2822586"/>
            <a:ext cx="4114801" cy="546101"/>
          </a:xfrm>
          <a:prstGeom prst="rect">
            <a:avLst/>
          </a:prstGeom>
          <a:solidFill>
            <a:srgbClr val="808785"/>
          </a:solidFill>
          <a:ln w="12700">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000">
                <a:solidFill>
                  <a:srgbClr val="FFFFFF"/>
                </a:solidFill>
                <a:latin typeface="Gill Sans"/>
                <a:ea typeface="Gill Sans"/>
                <a:cs typeface="Gill Sans"/>
                <a:sym typeface="Gill Sans"/>
              </a:defRPr>
            </a:lvl1pPr>
          </a:lstStyle>
          <a:p>
            <a:pPr>
              <a:defRPr>
                <a:effectLst/>
              </a:defRPr>
            </a:pPr>
            <a:r>
              <a:t>RIGHT</a:t>
            </a:r>
          </a:p>
        </p:txBody>
      </p:sp>
      <p:sp>
        <p:nvSpPr>
          <p:cNvPr id="244" name="WRONG"/>
          <p:cNvSpPr txBox="1"/>
          <p:nvPr/>
        </p:nvSpPr>
        <p:spPr>
          <a:xfrm>
            <a:off x="4435137" y="2822586"/>
            <a:ext cx="4114801" cy="546101"/>
          </a:xfrm>
          <a:prstGeom prst="rect">
            <a:avLst/>
          </a:prstGeom>
          <a:solidFill>
            <a:srgbClr val="808785"/>
          </a:solidFill>
          <a:ln w="12700">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000">
                <a:solidFill>
                  <a:srgbClr val="FFFFFF"/>
                </a:solidFill>
                <a:latin typeface="Gill Sans"/>
                <a:ea typeface="Gill Sans"/>
                <a:cs typeface="Gill Sans"/>
                <a:sym typeface="Gill Sans"/>
              </a:defRPr>
            </a:lvl1pPr>
          </a:lstStyle>
          <a:p>
            <a:pPr>
              <a:defRPr>
                <a:effectLst/>
              </a:defRPr>
            </a:pPr>
            <a:r>
              <a:t>WRONG</a:t>
            </a:r>
          </a:p>
        </p:txBody>
      </p:sp>
      <p:sp>
        <p:nvSpPr>
          <p:cNvPr id="245" name="NEUTRAL"/>
          <p:cNvSpPr txBox="1"/>
          <p:nvPr/>
        </p:nvSpPr>
        <p:spPr>
          <a:xfrm>
            <a:off x="8708815" y="2822586"/>
            <a:ext cx="4114801" cy="546101"/>
          </a:xfrm>
          <a:prstGeom prst="rect">
            <a:avLst/>
          </a:prstGeom>
          <a:solidFill>
            <a:srgbClr val="808785"/>
          </a:solidFill>
          <a:ln w="12700">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3000">
                <a:solidFill>
                  <a:srgbClr val="FFFFFF"/>
                </a:solidFill>
                <a:latin typeface="Gill Sans"/>
                <a:ea typeface="Gill Sans"/>
                <a:cs typeface="Gill Sans"/>
                <a:sym typeface="Gill Sans"/>
              </a:defRPr>
            </a:lvl1pPr>
          </a:lstStyle>
          <a:p>
            <a:pPr>
              <a:defRPr>
                <a:effectLst/>
              </a:defRPr>
            </a:pPr>
            <a:r>
              <a:t>NEUTRAL</a:t>
            </a:r>
          </a:p>
        </p:txBody>
      </p:sp>
      <p:sp>
        <p:nvSpPr>
          <p:cNvPr id="246" name="“TRADITIONAL” Can Be GOOD OR BAD!"/>
          <p:cNvSpPr txBox="1"/>
          <p:nvPr/>
        </p:nvSpPr>
        <p:spPr>
          <a:xfrm>
            <a:off x="976395" y="1911079"/>
            <a:ext cx="11052011" cy="8820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100">
                <a:latin typeface="Phosphate Inline"/>
                <a:ea typeface="Phosphate Inline"/>
                <a:cs typeface="Phosphate Inline"/>
                <a:sym typeface="Phosphate Inline"/>
              </a:defRPr>
            </a:pPr>
            <a:r>
              <a:t>“</a:t>
            </a:r>
            <a:r>
              <a:rPr>
                <a:solidFill>
                  <a:schemeClr val="accent3">
                    <a:hueOff val="-161208"/>
                    <a:satOff val="21110"/>
                    <a:lumOff val="21634"/>
                  </a:schemeClr>
                </a:solidFill>
              </a:rPr>
              <a:t>TRADITIONAL</a:t>
            </a:r>
            <a:r>
              <a:t>” Can Be </a:t>
            </a:r>
            <a:r>
              <a:rPr>
                <a:solidFill>
                  <a:schemeClr val="accent2">
                    <a:satOff val="37323"/>
                    <a:lumOff val="21795"/>
                  </a:schemeClr>
                </a:solidFill>
              </a:rPr>
              <a:t>GOOD</a:t>
            </a:r>
            <a:r>
              <a:t> OR </a:t>
            </a:r>
            <a:r>
              <a:rPr>
                <a:solidFill>
                  <a:schemeClr val="accent5">
                    <a:satOff val="-10602"/>
                    <a:lumOff val="18745"/>
                  </a:schemeClr>
                </a:solidFill>
              </a:rPr>
              <a:t>BAD</a:t>
            </a:r>
            <a:r>
              <a:t>!</a:t>
            </a:r>
          </a:p>
        </p:txBody>
      </p:sp>
      <p:sp>
        <p:nvSpPr>
          <p:cNvPr id="247"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5"/>
                                        </p:tgtEl>
                                        <p:attrNameLst>
                                          <p:attrName>style.visibility</p:attrName>
                                        </p:attrNameLst>
                                      </p:cBhvr>
                                      <p:to>
                                        <p:strVal val="visible"/>
                                      </p:to>
                                    </p:set>
                                    <p:animEffect filter="wipe(left)" transition="in">
                                      <p:cBhvr>
                                        <p:cTn id="7" dur="1000"/>
                                        <p:tgtEl>
                                          <p:spTgt spid="245"/>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240"/>
                                        </p:tgtEl>
                                        <p:attrNameLst>
                                          <p:attrName>style.visibility</p:attrName>
                                        </p:attrNameLst>
                                      </p:cBhvr>
                                      <p:to>
                                        <p:strVal val="visible"/>
                                      </p:to>
                                    </p:set>
                                    <p:animEffect filter="wipe(left)" transition="in">
                                      <p:cBhvr>
                                        <p:cTn id="11"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 grpId="1"/>
      <p:bldP build="whole" bldLvl="1" animBg="1" rev="0" advAuto="0" spid="240"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250"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grpSp>
        <p:nvGrpSpPr>
          <p:cNvPr id="253" name="Image"/>
          <p:cNvGrpSpPr/>
          <p:nvPr/>
        </p:nvGrpSpPr>
        <p:grpSpPr>
          <a:xfrm>
            <a:off x="744294" y="3076170"/>
            <a:ext cx="5003801" cy="3601260"/>
            <a:chOff x="0" y="0"/>
            <a:chExt cx="5003800" cy="3601258"/>
          </a:xfrm>
        </p:grpSpPr>
        <p:pic>
          <p:nvPicPr>
            <p:cNvPr id="252" name="Image" descr="Image"/>
            <p:cNvPicPr>
              <a:picLocks noChangeAspect="1"/>
            </p:cNvPicPr>
            <p:nvPr/>
          </p:nvPicPr>
          <p:blipFill>
            <a:blip r:embed="rId3">
              <a:extLst/>
            </a:blip>
            <a:stretch>
              <a:fillRect/>
            </a:stretch>
          </p:blipFill>
          <p:spPr>
            <a:xfrm>
              <a:off x="215900" y="139700"/>
              <a:ext cx="4572000" cy="3042459"/>
            </a:xfrm>
            <a:prstGeom prst="rect">
              <a:avLst/>
            </a:prstGeom>
            <a:ln>
              <a:noFill/>
            </a:ln>
            <a:effectLst/>
          </p:spPr>
        </p:pic>
        <p:pic>
          <p:nvPicPr>
            <p:cNvPr id="251" name="Image" descr="Image"/>
            <p:cNvPicPr>
              <a:picLocks noChangeAspect="0"/>
            </p:cNvPicPr>
            <p:nvPr/>
          </p:nvPicPr>
          <p:blipFill>
            <a:blip r:embed="rId4">
              <a:extLst/>
            </a:blip>
            <a:stretch>
              <a:fillRect/>
            </a:stretch>
          </p:blipFill>
          <p:spPr>
            <a:xfrm>
              <a:off x="0" y="0"/>
              <a:ext cx="5003800" cy="3601259"/>
            </a:xfrm>
            <a:prstGeom prst="rect">
              <a:avLst/>
            </a:prstGeom>
            <a:effectLst/>
          </p:spPr>
        </p:pic>
      </p:grpSp>
      <p:grpSp>
        <p:nvGrpSpPr>
          <p:cNvPr id="256" name="Image"/>
          <p:cNvGrpSpPr/>
          <p:nvPr/>
        </p:nvGrpSpPr>
        <p:grpSpPr>
          <a:xfrm>
            <a:off x="7256705" y="3089631"/>
            <a:ext cx="5003801" cy="3574339"/>
            <a:chOff x="0" y="0"/>
            <a:chExt cx="5003800" cy="3574338"/>
          </a:xfrm>
        </p:grpSpPr>
        <p:pic>
          <p:nvPicPr>
            <p:cNvPr id="255" name="Image" descr="Image"/>
            <p:cNvPicPr>
              <a:picLocks noChangeAspect="1"/>
            </p:cNvPicPr>
            <p:nvPr/>
          </p:nvPicPr>
          <p:blipFill>
            <a:blip r:embed="rId5">
              <a:extLst/>
            </a:blip>
            <a:srcRect l="0" t="4311" r="0" b="25096"/>
            <a:stretch>
              <a:fillRect/>
            </a:stretch>
          </p:blipFill>
          <p:spPr>
            <a:xfrm>
              <a:off x="215900" y="139700"/>
              <a:ext cx="4572001" cy="3015539"/>
            </a:xfrm>
            <a:prstGeom prst="rect">
              <a:avLst/>
            </a:prstGeom>
            <a:ln>
              <a:noFill/>
            </a:ln>
            <a:effectLst/>
          </p:spPr>
        </p:pic>
        <p:pic>
          <p:nvPicPr>
            <p:cNvPr id="254" name="Image" descr="Image"/>
            <p:cNvPicPr>
              <a:picLocks noChangeAspect="0"/>
            </p:cNvPicPr>
            <p:nvPr/>
          </p:nvPicPr>
          <p:blipFill>
            <a:blip r:embed="rId6">
              <a:extLst/>
            </a:blip>
            <a:stretch>
              <a:fillRect/>
            </a:stretch>
          </p:blipFill>
          <p:spPr>
            <a:xfrm>
              <a:off x="0" y="-1"/>
              <a:ext cx="5003800" cy="3574339"/>
            </a:xfrm>
            <a:prstGeom prst="rect">
              <a:avLst/>
            </a:prstGeom>
            <a:effectLst/>
          </p:spPr>
        </p:pic>
      </p:grpSp>
      <p:sp>
        <p:nvSpPr>
          <p:cNvPr id="257" name="What is the source of the TRADITION (teaching or practice)?"/>
          <p:cNvSpPr txBox="1"/>
          <p:nvPr/>
        </p:nvSpPr>
        <p:spPr>
          <a:xfrm>
            <a:off x="100913" y="6711904"/>
            <a:ext cx="12802973"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600"/>
            </a:lvl1pPr>
          </a:lstStyle>
          <a:p>
            <a:pPr/>
            <a:r>
              <a:t>What is the source of the TRADITION (teaching or practice)?</a:t>
            </a:r>
          </a:p>
        </p:txBody>
      </p:sp>
      <p:sp>
        <p:nvSpPr>
          <p:cNvPr id="258" name="Matthew 21:24–25 (NKJV)…"/>
          <p:cNvSpPr txBox="1"/>
          <p:nvPr/>
        </p:nvSpPr>
        <p:spPr>
          <a:xfrm>
            <a:off x="167082" y="7586291"/>
            <a:ext cx="12456516"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defRPr b="1" sz="3300">
                <a:solidFill>
                  <a:srgbClr val="FFFFFF"/>
                </a:solidFill>
                <a:effectLst/>
                <a:latin typeface="Hoefler Text"/>
                <a:ea typeface="Hoefler Text"/>
                <a:cs typeface="Hoefler Text"/>
                <a:sym typeface="Hoefler Text"/>
              </a:defRPr>
            </a:pPr>
            <a:r>
              <a:t>Matthew 21:24–25 (NKJV)</a:t>
            </a:r>
          </a:p>
          <a:p>
            <a:pPr defTabSz="457200">
              <a:defRPr sz="3300">
                <a:solidFill>
                  <a:srgbClr val="FFFFFF"/>
                </a:solidFill>
                <a:effectLst/>
                <a:latin typeface="Hoefler Text"/>
                <a:ea typeface="Hoefler Text"/>
                <a:cs typeface="Hoefler Text"/>
                <a:sym typeface="Hoefler Text"/>
              </a:defRPr>
            </a:pPr>
            <a:r>
              <a:rPr baseline="31999"/>
              <a:t>24</a:t>
            </a:r>
            <a:r>
              <a:t> … I likewise will tell you by what authority I do these things: </a:t>
            </a:r>
            <a:r>
              <a:rPr baseline="31999"/>
              <a:t>25</a:t>
            </a:r>
            <a:r>
              <a:t> The baptism of John—where was it from? From heaven or from men?” …</a:t>
            </a:r>
          </a:p>
        </p:txBody>
      </p:sp>
      <p:sp>
        <p:nvSpPr>
          <p:cNvPr id="259" name="HEAVEN"/>
          <p:cNvSpPr txBox="1"/>
          <p:nvPr/>
        </p:nvSpPr>
        <p:spPr>
          <a:xfrm>
            <a:off x="1340480" y="3219905"/>
            <a:ext cx="3043772" cy="11499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900">
                <a:solidFill>
                  <a:schemeClr val="accent2">
                    <a:satOff val="37323"/>
                    <a:lumOff val="21795"/>
                  </a:schemeClr>
                </a:solidFill>
                <a:latin typeface="Phosphate Inline"/>
                <a:ea typeface="Phosphate Inline"/>
                <a:cs typeface="Phosphate Inline"/>
                <a:sym typeface="Phosphate Inline"/>
              </a:defRPr>
            </a:lvl1pPr>
          </a:lstStyle>
          <a:p>
            <a:pPr/>
            <a:r>
              <a:t>HEAVEN</a:t>
            </a:r>
          </a:p>
        </p:txBody>
      </p:sp>
      <p:sp>
        <p:nvSpPr>
          <p:cNvPr id="260" name="MEN"/>
          <p:cNvSpPr txBox="1"/>
          <p:nvPr/>
        </p:nvSpPr>
        <p:spPr>
          <a:xfrm>
            <a:off x="10093148" y="4301808"/>
            <a:ext cx="1750353" cy="1149984"/>
          </a:xfrm>
          <a:prstGeom prst="rect">
            <a:avLst/>
          </a:prstGeom>
          <a:ln w="12700">
            <a:miter lim="400000"/>
          </a:ln>
          <a:effectLst>
            <a:outerShdw sx="100000" sy="100000" kx="0" ky="0" algn="b" rotWithShape="0" blurRad="177800" dist="107447" dir="4239006">
              <a:srgbClr val="000000">
                <a:alpha val="9935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900">
                <a:solidFill>
                  <a:schemeClr val="accent5">
                    <a:satOff val="-10602"/>
                    <a:lumOff val="18745"/>
                  </a:schemeClr>
                </a:solidFill>
                <a:latin typeface="Phosphate Inline"/>
                <a:ea typeface="Phosphate Inline"/>
                <a:cs typeface="Phosphate Inline"/>
                <a:sym typeface="Phosphate Inline"/>
              </a:defRPr>
            </a:lvl1pPr>
          </a:lstStyle>
          <a:p>
            <a:pPr>
              <a:defRPr>
                <a:solidFill>
                  <a:srgbClr val="EBEBEB"/>
                </a:solidFill>
              </a:defRPr>
            </a:pPr>
            <a:r>
              <a:rPr>
                <a:solidFill>
                  <a:schemeClr val="accent5">
                    <a:satOff val="-10602"/>
                    <a:lumOff val="18745"/>
                  </a:schemeClr>
                </a:solidFill>
              </a:rPr>
              <a:t>MEN</a:t>
            </a:r>
          </a:p>
        </p:txBody>
      </p:sp>
      <p:sp>
        <p:nvSpPr>
          <p:cNvPr id="261" name="“TRADITIONAL” Can Be GOOD OR BAD!"/>
          <p:cNvSpPr txBox="1"/>
          <p:nvPr/>
        </p:nvSpPr>
        <p:spPr>
          <a:xfrm>
            <a:off x="976395" y="1911079"/>
            <a:ext cx="11052011" cy="8820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100">
                <a:latin typeface="Phosphate Inline"/>
                <a:ea typeface="Phosphate Inline"/>
                <a:cs typeface="Phosphate Inline"/>
                <a:sym typeface="Phosphate Inline"/>
              </a:defRPr>
            </a:pPr>
            <a:r>
              <a:t>“</a:t>
            </a:r>
            <a:r>
              <a:rPr>
                <a:solidFill>
                  <a:schemeClr val="accent3">
                    <a:hueOff val="-161208"/>
                    <a:satOff val="21110"/>
                    <a:lumOff val="21634"/>
                  </a:schemeClr>
                </a:solidFill>
              </a:rPr>
              <a:t>TRADITIONAL</a:t>
            </a:r>
            <a:r>
              <a:t>” Can Be </a:t>
            </a:r>
            <a:r>
              <a:rPr>
                <a:solidFill>
                  <a:schemeClr val="accent2">
                    <a:satOff val="37323"/>
                    <a:lumOff val="21795"/>
                  </a:schemeClr>
                </a:solidFill>
              </a:rPr>
              <a:t>GOOD</a:t>
            </a:r>
            <a:r>
              <a:t> OR </a:t>
            </a:r>
            <a:r>
              <a:rPr>
                <a:solidFill>
                  <a:schemeClr val="accent5">
                    <a:satOff val="-10602"/>
                    <a:lumOff val="18745"/>
                  </a:schemeClr>
                </a:solidFill>
              </a:rPr>
              <a:t>BAD</a:t>
            </a:r>
            <a:r>
              <a:t>!</a:t>
            </a:r>
          </a:p>
        </p:txBody>
      </p:sp>
      <p:sp>
        <p:nvSpPr>
          <p:cNvPr id="262"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8"/>
                                        </p:tgtEl>
                                        <p:attrNameLst>
                                          <p:attrName>style.visibility</p:attrName>
                                        </p:attrNameLst>
                                      </p:cBhvr>
                                      <p:to>
                                        <p:strVal val="visible"/>
                                      </p:to>
                                    </p:set>
                                    <p:animEffect filter="wipe(left)" transition="in">
                                      <p:cBhvr>
                                        <p:cTn id="7" dur="150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age" descr="Image"/>
          <p:cNvPicPr>
            <a:picLocks noChangeAspect="1"/>
          </p:cNvPicPr>
          <p:nvPr/>
        </p:nvPicPr>
        <p:blipFill>
          <a:blip r:embed="rId2">
            <a:extLst/>
          </a:blip>
          <a:srcRect l="5191" t="15868" r="3429" b="7165"/>
          <a:stretch>
            <a:fillRect/>
          </a:stretch>
        </p:blipFill>
        <p:spPr>
          <a:xfrm>
            <a:off x="9965691" y="7604807"/>
            <a:ext cx="2999005" cy="1896470"/>
          </a:xfrm>
          <a:custGeom>
            <a:avLst/>
            <a:gdLst/>
            <a:ahLst/>
            <a:cxnLst>
              <a:cxn ang="0">
                <a:pos x="wd2" y="hd2"/>
              </a:cxn>
              <a:cxn ang="5400000">
                <a:pos x="wd2" y="hd2"/>
              </a:cxn>
              <a:cxn ang="10800000">
                <a:pos x="wd2" y="hd2"/>
              </a:cxn>
              <a:cxn ang="16200000">
                <a:pos x="wd2" y="hd2"/>
              </a:cxn>
            </a:cxnLst>
            <a:rect l="0" t="0" r="r" b="b"/>
            <a:pathLst>
              <a:path w="21584" h="21594" fill="norm" stroke="1" extrusionOk="0">
                <a:moveTo>
                  <a:pt x="4155" y="0"/>
                </a:moveTo>
                <a:cubicBezTo>
                  <a:pt x="4124" y="8"/>
                  <a:pt x="4032" y="80"/>
                  <a:pt x="3935" y="181"/>
                </a:cubicBezTo>
                <a:cubicBezTo>
                  <a:pt x="3620" y="511"/>
                  <a:pt x="3407" y="1069"/>
                  <a:pt x="3124" y="2296"/>
                </a:cubicBezTo>
                <a:cubicBezTo>
                  <a:pt x="2982" y="2908"/>
                  <a:pt x="2846" y="3470"/>
                  <a:pt x="2824" y="3547"/>
                </a:cubicBezTo>
                <a:cubicBezTo>
                  <a:pt x="2802" y="3625"/>
                  <a:pt x="2727" y="3976"/>
                  <a:pt x="2655" y="4325"/>
                </a:cubicBezTo>
                <a:cubicBezTo>
                  <a:pt x="2584" y="4674"/>
                  <a:pt x="2391" y="5563"/>
                  <a:pt x="2227" y="6300"/>
                </a:cubicBezTo>
                <a:cubicBezTo>
                  <a:pt x="2063" y="7036"/>
                  <a:pt x="1825" y="8130"/>
                  <a:pt x="1696" y="8731"/>
                </a:cubicBezTo>
                <a:cubicBezTo>
                  <a:pt x="1566" y="9332"/>
                  <a:pt x="1407" y="10062"/>
                  <a:pt x="1341" y="10353"/>
                </a:cubicBezTo>
                <a:cubicBezTo>
                  <a:pt x="1276" y="10644"/>
                  <a:pt x="1120" y="11370"/>
                  <a:pt x="996" y="11971"/>
                </a:cubicBezTo>
                <a:cubicBezTo>
                  <a:pt x="872" y="12572"/>
                  <a:pt x="680" y="13478"/>
                  <a:pt x="570" y="13982"/>
                </a:cubicBezTo>
                <a:cubicBezTo>
                  <a:pt x="460" y="14486"/>
                  <a:pt x="365" y="14945"/>
                  <a:pt x="356" y="15003"/>
                </a:cubicBezTo>
                <a:cubicBezTo>
                  <a:pt x="347" y="15062"/>
                  <a:pt x="261" y="15489"/>
                  <a:pt x="165" y="15952"/>
                </a:cubicBezTo>
                <a:cubicBezTo>
                  <a:pt x="15" y="16677"/>
                  <a:pt x="-8" y="16869"/>
                  <a:pt x="2" y="17326"/>
                </a:cubicBezTo>
                <a:cubicBezTo>
                  <a:pt x="18" y="18085"/>
                  <a:pt x="131" y="18479"/>
                  <a:pt x="499" y="19075"/>
                </a:cubicBezTo>
                <a:cubicBezTo>
                  <a:pt x="666" y="19346"/>
                  <a:pt x="841" y="19688"/>
                  <a:pt x="890" y="19834"/>
                </a:cubicBezTo>
                <a:cubicBezTo>
                  <a:pt x="939" y="19981"/>
                  <a:pt x="1055" y="20196"/>
                  <a:pt x="1147" y="20313"/>
                </a:cubicBezTo>
                <a:cubicBezTo>
                  <a:pt x="1299" y="20507"/>
                  <a:pt x="1324" y="20520"/>
                  <a:pt x="1424" y="20435"/>
                </a:cubicBezTo>
                <a:cubicBezTo>
                  <a:pt x="1514" y="20360"/>
                  <a:pt x="1546" y="20358"/>
                  <a:pt x="1601" y="20431"/>
                </a:cubicBezTo>
                <a:cubicBezTo>
                  <a:pt x="1639" y="20480"/>
                  <a:pt x="1670" y="20561"/>
                  <a:pt x="1670" y="20612"/>
                </a:cubicBezTo>
                <a:cubicBezTo>
                  <a:pt x="1670" y="20968"/>
                  <a:pt x="2269" y="21105"/>
                  <a:pt x="3538" y="21041"/>
                </a:cubicBezTo>
                <a:cubicBezTo>
                  <a:pt x="4093" y="21013"/>
                  <a:pt x="4553" y="21022"/>
                  <a:pt x="4692" y="21063"/>
                </a:cubicBezTo>
                <a:cubicBezTo>
                  <a:pt x="5034" y="21166"/>
                  <a:pt x="5391" y="21161"/>
                  <a:pt x="5797" y="21050"/>
                </a:cubicBezTo>
                <a:cubicBezTo>
                  <a:pt x="6085" y="20971"/>
                  <a:pt x="6206" y="20900"/>
                  <a:pt x="6389" y="20693"/>
                </a:cubicBezTo>
                <a:cubicBezTo>
                  <a:pt x="6515" y="20550"/>
                  <a:pt x="6640" y="20431"/>
                  <a:pt x="6666" y="20431"/>
                </a:cubicBezTo>
                <a:cubicBezTo>
                  <a:pt x="6726" y="20431"/>
                  <a:pt x="7387" y="19665"/>
                  <a:pt x="7434" y="19541"/>
                </a:cubicBezTo>
                <a:cubicBezTo>
                  <a:pt x="7454" y="19489"/>
                  <a:pt x="7488" y="19446"/>
                  <a:pt x="7511" y="19446"/>
                </a:cubicBezTo>
                <a:cubicBezTo>
                  <a:pt x="7534" y="19446"/>
                  <a:pt x="7649" y="19350"/>
                  <a:pt x="7768" y="19233"/>
                </a:cubicBezTo>
                <a:cubicBezTo>
                  <a:pt x="7888" y="19117"/>
                  <a:pt x="8024" y="19021"/>
                  <a:pt x="8071" y="19021"/>
                </a:cubicBezTo>
                <a:cubicBezTo>
                  <a:pt x="8213" y="19021"/>
                  <a:pt x="8337" y="19207"/>
                  <a:pt x="8394" y="19509"/>
                </a:cubicBezTo>
                <a:cubicBezTo>
                  <a:pt x="8465" y="19887"/>
                  <a:pt x="8580" y="19984"/>
                  <a:pt x="8814" y="19861"/>
                </a:cubicBezTo>
                <a:lnTo>
                  <a:pt x="8994" y="19767"/>
                </a:lnTo>
                <a:lnTo>
                  <a:pt x="9157" y="20069"/>
                </a:lnTo>
                <a:cubicBezTo>
                  <a:pt x="9272" y="20281"/>
                  <a:pt x="9381" y="20395"/>
                  <a:pt x="9531" y="20467"/>
                </a:cubicBezTo>
                <a:cubicBezTo>
                  <a:pt x="9952" y="20667"/>
                  <a:pt x="11332" y="20665"/>
                  <a:pt x="11844" y="20462"/>
                </a:cubicBezTo>
                <a:cubicBezTo>
                  <a:pt x="11931" y="20428"/>
                  <a:pt x="11992" y="20451"/>
                  <a:pt x="12047" y="20530"/>
                </a:cubicBezTo>
                <a:cubicBezTo>
                  <a:pt x="12091" y="20593"/>
                  <a:pt x="12193" y="20676"/>
                  <a:pt x="12273" y="20720"/>
                </a:cubicBezTo>
                <a:cubicBezTo>
                  <a:pt x="12394" y="20787"/>
                  <a:pt x="12443" y="20779"/>
                  <a:pt x="12570" y="20670"/>
                </a:cubicBezTo>
                <a:cubicBezTo>
                  <a:pt x="12717" y="20545"/>
                  <a:pt x="12726" y="20547"/>
                  <a:pt x="12858" y="20670"/>
                </a:cubicBezTo>
                <a:cubicBezTo>
                  <a:pt x="13031" y="20831"/>
                  <a:pt x="13185" y="20777"/>
                  <a:pt x="13350" y="20499"/>
                </a:cubicBezTo>
                <a:cubicBezTo>
                  <a:pt x="13419" y="20382"/>
                  <a:pt x="13518" y="20291"/>
                  <a:pt x="13578" y="20291"/>
                </a:cubicBezTo>
                <a:cubicBezTo>
                  <a:pt x="13694" y="20291"/>
                  <a:pt x="13822" y="20167"/>
                  <a:pt x="14001" y="19884"/>
                </a:cubicBezTo>
                <a:lnTo>
                  <a:pt x="14118" y="19703"/>
                </a:lnTo>
                <a:lnTo>
                  <a:pt x="14201" y="19861"/>
                </a:lnTo>
                <a:cubicBezTo>
                  <a:pt x="14246" y="19950"/>
                  <a:pt x="14274" y="20048"/>
                  <a:pt x="14264" y="20074"/>
                </a:cubicBezTo>
                <a:cubicBezTo>
                  <a:pt x="14254" y="20100"/>
                  <a:pt x="14290" y="20260"/>
                  <a:pt x="14344" y="20431"/>
                </a:cubicBezTo>
                <a:cubicBezTo>
                  <a:pt x="14412" y="20645"/>
                  <a:pt x="14504" y="20793"/>
                  <a:pt x="14644" y="20919"/>
                </a:cubicBezTo>
                <a:cubicBezTo>
                  <a:pt x="14755" y="21019"/>
                  <a:pt x="14902" y="21165"/>
                  <a:pt x="14969" y="21240"/>
                </a:cubicBezTo>
                <a:cubicBezTo>
                  <a:pt x="15066" y="21347"/>
                  <a:pt x="15161" y="21372"/>
                  <a:pt x="15409" y="21362"/>
                </a:cubicBezTo>
                <a:cubicBezTo>
                  <a:pt x="15631" y="21352"/>
                  <a:pt x="15744" y="21375"/>
                  <a:pt x="15795" y="21448"/>
                </a:cubicBezTo>
                <a:cubicBezTo>
                  <a:pt x="15834" y="21504"/>
                  <a:pt x="15967" y="21566"/>
                  <a:pt x="16089" y="21583"/>
                </a:cubicBezTo>
                <a:cubicBezTo>
                  <a:pt x="16211" y="21600"/>
                  <a:pt x="16502" y="21598"/>
                  <a:pt x="16735" y="21579"/>
                </a:cubicBezTo>
                <a:cubicBezTo>
                  <a:pt x="16967" y="21560"/>
                  <a:pt x="17390" y="21535"/>
                  <a:pt x="17671" y="21524"/>
                </a:cubicBezTo>
                <a:cubicBezTo>
                  <a:pt x="18378" y="21498"/>
                  <a:pt x="18666" y="21407"/>
                  <a:pt x="18840" y="21158"/>
                </a:cubicBezTo>
                <a:cubicBezTo>
                  <a:pt x="18899" y="21073"/>
                  <a:pt x="18972" y="21057"/>
                  <a:pt x="19154" y="21091"/>
                </a:cubicBezTo>
                <a:cubicBezTo>
                  <a:pt x="19328" y="21123"/>
                  <a:pt x="19416" y="21109"/>
                  <a:pt x="19485" y="21032"/>
                </a:cubicBezTo>
                <a:cubicBezTo>
                  <a:pt x="19537" y="20974"/>
                  <a:pt x="19609" y="20942"/>
                  <a:pt x="19645" y="20964"/>
                </a:cubicBezTo>
                <a:cubicBezTo>
                  <a:pt x="19743" y="21023"/>
                  <a:pt x="20300" y="20555"/>
                  <a:pt x="20476" y="20264"/>
                </a:cubicBezTo>
                <a:cubicBezTo>
                  <a:pt x="20561" y="20124"/>
                  <a:pt x="20648" y="20011"/>
                  <a:pt x="20671" y="20011"/>
                </a:cubicBezTo>
                <a:cubicBezTo>
                  <a:pt x="20713" y="20011"/>
                  <a:pt x="20925" y="19680"/>
                  <a:pt x="20925" y="19613"/>
                </a:cubicBezTo>
                <a:cubicBezTo>
                  <a:pt x="20925" y="19593"/>
                  <a:pt x="20982" y="19444"/>
                  <a:pt x="21053" y="19278"/>
                </a:cubicBezTo>
                <a:cubicBezTo>
                  <a:pt x="21207" y="18926"/>
                  <a:pt x="21369" y="18207"/>
                  <a:pt x="21370" y="17878"/>
                </a:cubicBezTo>
                <a:cubicBezTo>
                  <a:pt x="21371" y="17614"/>
                  <a:pt x="21429" y="17435"/>
                  <a:pt x="21513" y="17435"/>
                </a:cubicBezTo>
                <a:cubicBezTo>
                  <a:pt x="21554" y="17435"/>
                  <a:pt x="21573" y="17277"/>
                  <a:pt x="21582" y="16892"/>
                </a:cubicBezTo>
                <a:cubicBezTo>
                  <a:pt x="21592" y="16467"/>
                  <a:pt x="21572" y="16238"/>
                  <a:pt x="21488" y="15835"/>
                </a:cubicBezTo>
                <a:cubicBezTo>
                  <a:pt x="21175" y="14342"/>
                  <a:pt x="20873" y="12803"/>
                  <a:pt x="20856" y="12608"/>
                </a:cubicBezTo>
                <a:cubicBezTo>
                  <a:pt x="20851" y="12550"/>
                  <a:pt x="20834" y="12454"/>
                  <a:pt x="20819" y="12396"/>
                </a:cubicBezTo>
                <a:cubicBezTo>
                  <a:pt x="20793" y="12291"/>
                  <a:pt x="20353" y="10117"/>
                  <a:pt x="20234" y="9504"/>
                </a:cubicBezTo>
                <a:cubicBezTo>
                  <a:pt x="20200" y="9329"/>
                  <a:pt x="20048" y="8586"/>
                  <a:pt x="19897" y="7850"/>
                </a:cubicBezTo>
                <a:cubicBezTo>
                  <a:pt x="19745" y="7113"/>
                  <a:pt x="19600" y="6382"/>
                  <a:pt x="19577" y="6227"/>
                </a:cubicBezTo>
                <a:cubicBezTo>
                  <a:pt x="19553" y="6072"/>
                  <a:pt x="19518" y="5885"/>
                  <a:pt x="19500" y="5807"/>
                </a:cubicBezTo>
                <a:cubicBezTo>
                  <a:pt x="19481" y="5729"/>
                  <a:pt x="19310" y="4903"/>
                  <a:pt x="19120" y="3972"/>
                </a:cubicBezTo>
                <a:cubicBezTo>
                  <a:pt x="18930" y="3042"/>
                  <a:pt x="18744" y="2152"/>
                  <a:pt x="18708" y="1993"/>
                </a:cubicBezTo>
                <a:cubicBezTo>
                  <a:pt x="18639" y="1689"/>
                  <a:pt x="18459" y="1329"/>
                  <a:pt x="18374" y="1329"/>
                </a:cubicBezTo>
                <a:cubicBezTo>
                  <a:pt x="18347" y="1329"/>
                  <a:pt x="18218" y="1203"/>
                  <a:pt x="18088" y="1048"/>
                </a:cubicBezTo>
                <a:cubicBezTo>
                  <a:pt x="17955" y="889"/>
                  <a:pt x="17809" y="772"/>
                  <a:pt x="17751" y="777"/>
                </a:cubicBezTo>
                <a:cubicBezTo>
                  <a:pt x="17695" y="783"/>
                  <a:pt x="17538" y="753"/>
                  <a:pt x="17403" y="714"/>
                </a:cubicBezTo>
                <a:cubicBezTo>
                  <a:pt x="17050" y="612"/>
                  <a:pt x="16624" y="695"/>
                  <a:pt x="16332" y="922"/>
                </a:cubicBezTo>
                <a:cubicBezTo>
                  <a:pt x="15927" y="1235"/>
                  <a:pt x="15738" y="1542"/>
                  <a:pt x="15526" y="2228"/>
                </a:cubicBezTo>
                <a:cubicBezTo>
                  <a:pt x="15337" y="2843"/>
                  <a:pt x="15337" y="2844"/>
                  <a:pt x="15326" y="3724"/>
                </a:cubicBezTo>
                <a:lnTo>
                  <a:pt x="15315" y="4605"/>
                </a:lnTo>
                <a:lnTo>
                  <a:pt x="14966" y="4587"/>
                </a:lnTo>
                <a:cubicBezTo>
                  <a:pt x="14774" y="4576"/>
                  <a:pt x="14367" y="4500"/>
                  <a:pt x="14061" y="4420"/>
                </a:cubicBezTo>
                <a:cubicBezTo>
                  <a:pt x="13755" y="4340"/>
                  <a:pt x="13442" y="4291"/>
                  <a:pt x="13364" y="4311"/>
                </a:cubicBezTo>
                <a:cubicBezTo>
                  <a:pt x="13227" y="4346"/>
                  <a:pt x="12992" y="4255"/>
                  <a:pt x="12856" y="4112"/>
                </a:cubicBezTo>
                <a:cubicBezTo>
                  <a:pt x="12815" y="4070"/>
                  <a:pt x="12141" y="4035"/>
                  <a:pt x="11142" y="4027"/>
                </a:cubicBezTo>
                <a:cubicBezTo>
                  <a:pt x="10235" y="4018"/>
                  <a:pt x="9190" y="4002"/>
                  <a:pt x="8822" y="3990"/>
                </a:cubicBezTo>
                <a:cubicBezTo>
                  <a:pt x="8133" y="3969"/>
                  <a:pt x="7878" y="4039"/>
                  <a:pt x="7197" y="4411"/>
                </a:cubicBezTo>
                <a:cubicBezTo>
                  <a:pt x="6746" y="4657"/>
                  <a:pt x="6525" y="4735"/>
                  <a:pt x="6483" y="4668"/>
                </a:cubicBezTo>
                <a:cubicBezTo>
                  <a:pt x="6456" y="4625"/>
                  <a:pt x="6473" y="4335"/>
                  <a:pt x="6532" y="3864"/>
                </a:cubicBezTo>
                <a:cubicBezTo>
                  <a:pt x="6591" y="3382"/>
                  <a:pt x="6618" y="2928"/>
                  <a:pt x="6609" y="2558"/>
                </a:cubicBezTo>
                <a:cubicBezTo>
                  <a:pt x="6595" y="2012"/>
                  <a:pt x="6586" y="1973"/>
                  <a:pt x="6380" y="1496"/>
                </a:cubicBezTo>
                <a:cubicBezTo>
                  <a:pt x="6174" y="1018"/>
                  <a:pt x="5765" y="454"/>
                  <a:pt x="5426" y="176"/>
                </a:cubicBezTo>
                <a:cubicBezTo>
                  <a:pt x="5346" y="111"/>
                  <a:pt x="5154" y="54"/>
                  <a:pt x="4978" y="0"/>
                </a:cubicBezTo>
                <a:lnTo>
                  <a:pt x="4155" y="0"/>
                </a:lnTo>
                <a:close/>
              </a:path>
            </a:pathLst>
          </a:custGeom>
          <a:ln w="12700">
            <a:miter lim="400000"/>
          </a:ln>
        </p:spPr>
      </p:pic>
      <p:sp>
        <p:nvSpPr>
          <p:cNvPr id="265" name="Arrow"/>
          <p:cNvSpPr/>
          <p:nvPr/>
        </p:nvSpPr>
        <p:spPr>
          <a:xfrm rot="5400000">
            <a:off x="10830193" y="7195680"/>
            <a:ext cx="1270001" cy="1270001"/>
          </a:xfrm>
          <a:prstGeom prst="rightArrow">
            <a:avLst>
              <a:gd name="adj1" fmla="val 61749"/>
              <a:gd name="adj2" fmla="val 49121"/>
            </a:avLst>
          </a:prstGeom>
          <a:solidFill>
            <a:schemeClr val="accent4">
              <a:hueOff val="481991"/>
              <a:satOff val="11971"/>
              <a:lumOff val="19007"/>
            </a:schemeClr>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266" name="Image" descr="Image"/>
          <p:cNvPicPr>
            <a:picLocks noChangeAspect="1"/>
          </p:cNvPicPr>
          <p:nvPr/>
        </p:nvPicPr>
        <p:blipFill>
          <a:blip r:embed="rId3">
            <a:extLst/>
          </a:blip>
          <a:stretch>
            <a:fillRect/>
          </a:stretch>
        </p:blipFill>
        <p:spPr>
          <a:xfrm>
            <a:off x="10193776" y="1706998"/>
            <a:ext cx="2782957" cy="1778001"/>
          </a:xfrm>
          <a:prstGeom prst="rect">
            <a:avLst/>
          </a:prstGeom>
          <a:ln w="12700">
            <a:miter lim="400000"/>
          </a:ln>
        </p:spPr>
      </p:pic>
      <p:pic>
        <p:nvPicPr>
          <p:cNvPr id="267" name="Rectangle" descr="Rectangle"/>
          <p:cNvPicPr>
            <a:picLocks noChangeAspect="0"/>
          </p:cNvPicPr>
          <p:nvPr/>
        </p:nvPicPr>
        <p:blipFill>
          <a:blip r:embed="rId4">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268"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sp>
        <p:nvSpPr>
          <p:cNvPr id="269" name="AUTHorized “TRADITIONs” Are GOOD!"/>
          <p:cNvSpPr txBox="1"/>
          <p:nvPr/>
        </p:nvSpPr>
        <p:spPr>
          <a:xfrm>
            <a:off x="347776" y="1868217"/>
            <a:ext cx="12309248" cy="967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600">
                <a:latin typeface="Phosphate Inline"/>
                <a:ea typeface="Phosphate Inline"/>
                <a:cs typeface="Phosphate Inline"/>
                <a:sym typeface="Phosphate Inline"/>
              </a:defRPr>
            </a:pPr>
            <a:r>
              <a:t>AUTHorized “</a:t>
            </a:r>
            <a:r>
              <a:rPr>
                <a:solidFill>
                  <a:schemeClr val="accent3">
                    <a:hueOff val="-161208"/>
                    <a:satOff val="21110"/>
                    <a:lumOff val="21634"/>
                  </a:schemeClr>
                </a:solidFill>
              </a:rPr>
              <a:t>TRADITIONs</a:t>
            </a:r>
            <a:r>
              <a:t>” Are </a:t>
            </a:r>
            <a:r>
              <a:rPr>
                <a:solidFill>
                  <a:schemeClr val="accent2">
                    <a:satOff val="37323"/>
                    <a:lumOff val="21795"/>
                  </a:schemeClr>
                </a:solidFill>
              </a:rPr>
              <a:t>GOOD</a:t>
            </a:r>
            <a:r>
              <a:t>!</a:t>
            </a:r>
          </a:p>
        </p:txBody>
      </p:sp>
      <p:grpSp>
        <p:nvGrpSpPr>
          <p:cNvPr id="272" name="Image"/>
          <p:cNvGrpSpPr/>
          <p:nvPr/>
        </p:nvGrpSpPr>
        <p:grpSpPr>
          <a:xfrm>
            <a:off x="744294" y="3076170"/>
            <a:ext cx="5003801" cy="3601260"/>
            <a:chOff x="0" y="0"/>
            <a:chExt cx="5003800" cy="3601258"/>
          </a:xfrm>
        </p:grpSpPr>
        <p:pic>
          <p:nvPicPr>
            <p:cNvPr id="271" name="Image" descr="Image"/>
            <p:cNvPicPr>
              <a:picLocks noChangeAspect="1"/>
            </p:cNvPicPr>
            <p:nvPr/>
          </p:nvPicPr>
          <p:blipFill>
            <a:blip r:embed="rId5">
              <a:extLst/>
            </a:blip>
            <a:stretch>
              <a:fillRect/>
            </a:stretch>
          </p:blipFill>
          <p:spPr>
            <a:xfrm>
              <a:off x="215900" y="139700"/>
              <a:ext cx="4572000" cy="3042459"/>
            </a:xfrm>
            <a:prstGeom prst="rect">
              <a:avLst/>
            </a:prstGeom>
            <a:ln>
              <a:noFill/>
            </a:ln>
            <a:effectLst/>
          </p:spPr>
        </p:pic>
        <p:pic>
          <p:nvPicPr>
            <p:cNvPr id="270" name="Image" descr="Image"/>
            <p:cNvPicPr>
              <a:picLocks noChangeAspect="0"/>
            </p:cNvPicPr>
            <p:nvPr/>
          </p:nvPicPr>
          <p:blipFill>
            <a:blip r:embed="rId6">
              <a:extLst/>
            </a:blip>
            <a:stretch>
              <a:fillRect/>
            </a:stretch>
          </p:blipFill>
          <p:spPr>
            <a:xfrm>
              <a:off x="0" y="0"/>
              <a:ext cx="5003800" cy="3601259"/>
            </a:xfrm>
            <a:prstGeom prst="rect">
              <a:avLst/>
            </a:prstGeom>
            <a:effectLst/>
          </p:spPr>
        </p:pic>
      </p:grpSp>
      <p:pic>
        <p:nvPicPr>
          <p:cNvPr id="273" name="Image" descr="Image"/>
          <p:cNvPicPr>
            <a:picLocks noChangeAspect="1"/>
          </p:cNvPicPr>
          <p:nvPr/>
        </p:nvPicPr>
        <p:blipFill>
          <a:blip r:embed="rId7">
            <a:extLst/>
          </a:blip>
          <a:srcRect l="3664" t="10671" r="4736" b="5671"/>
          <a:stretch>
            <a:fillRect/>
          </a:stretch>
        </p:blipFill>
        <p:spPr>
          <a:xfrm>
            <a:off x="9574781" y="5203244"/>
            <a:ext cx="3780825" cy="2302020"/>
          </a:xfrm>
          <a:custGeom>
            <a:avLst/>
            <a:gdLst/>
            <a:ahLst/>
            <a:cxnLst>
              <a:cxn ang="0">
                <a:pos x="wd2" y="hd2"/>
              </a:cxn>
              <a:cxn ang="5400000">
                <a:pos x="wd2" y="hd2"/>
              </a:cxn>
              <a:cxn ang="10800000">
                <a:pos x="wd2" y="hd2"/>
              </a:cxn>
              <a:cxn ang="16200000">
                <a:pos x="wd2" y="hd2"/>
              </a:cxn>
            </a:cxnLst>
            <a:rect l="0" t="0" r="r" b="b"/>
            <a:pathLst>
              <a:path w="21572" h="21589" fill="norm" stroke="1" extrusionOk="0">
                <a:moveTo>
                  <a:pt x="20178" y="0"/>
                </a:moveTo>
                <a:cubicBezTo>
                  <a:pt x="20154" y="-2"/>
                  <a:pt x="20126" y="6"/>
                  <a:pt x="20094" y="26"/>
                </a:cubicBezTo>
                <a:cubicBezTo>
                  <a:pt x="20043" y="58"/>
                  <a:pt x="19967" y="71"/>
                  <a:pt x="19924" y="52"/>
                </a:cubicBezTo>
                <a:cubicBezTo>
                  <a:pt x="19881" y="34"/>
                  <a:pt x="19823" y="51"/>
                  <a:pt x="19795" y="89"/>
                </a:cubicBezTo>
                <a:cubicBezTo>
                  <a:pt x="19767" y="128"/>
                  <a:pt x="19728" y="152"/>
                  <a:pt x="19711" y="145"/>
                </a:cubicBezTo>
                <a:cubicBezTo>
                  <a:pt x="19694" y="139"/>
                  <a:pt x="19640" y="163"/>
                  <a:pt x="19589" y="197"/>
                </a:cubicBezTo>
                <a:cubicBezTo>
                  <a:pt x="19465" y="281"/>
                  <a:pt x="18924" y="263"/>
                  <a:pt x="18826" y="171"/>
                </a:cubicBezTo>
                <a:cubicBezTo>
                  <a:pt x="18783" y="131"/>
                  <a:pt x="18740" y="110"/>
                  <a:pt x="18731" y="127"/>
                </a:cubicBezTo>
                <a:cubicBezTo>
                  <a:pt x="18721" y="143"/>
                  <a:pt x="18646" y="161"/>
                  <a:pt x="18567" y="164"/>
                </a:cubicBezTo>
                <a:cubicBezTo>
                  <a:pt x="18488" y="167"/>
                  <a:pt x="18387" y="206"/>
                  <a:pt x="18341" y="253"/>
                </a:cubicBezTo>
                <a:cubicBezTo>
                  <a:pt x="18268" y="328"/>
                  <a:pt x="18254" y="328"/>
                  <a:pt x="18235" y="246"/>
                </a:cubicBezTo>
                <a:cubicBezTo>
                  <a:pt x="18215" y="164"/>
                  <a:pt x="18133" y="155"/>
                  <a:pt x="17598" y="186"/>
                </a:cubicBezTo>
                <a:cubicBezTo>
                  <a:pt x="17078" y="217"/>
                  <a:pt x="16614" y="256"/>
                  <a:pt x="16568" y="272"/>
                </a:cubicBezTo>
                <a:cubicBezTo>
                  <a:pt x="16452" y="310"/>
                  <a:pt x="15572" y="357"/>
                  <a:pt x="15196" y="346"/>
                </a:cubicBezTo>
                <a:cubicBezTo>
                  <a:pt x="14922" y="338"/>
                  <a:pt x="14672" y="352"/>
                  <a:pt x="14641" y="376"/>
                </a:cubicBezTo>
                <a:cubicBezTo>
                  <a:pt x="14610" y="400"/>
                  <a:pt x="14412" y="424"/>
                  <a:pt x="14199" y="432"/>
                </a:cubicBezTo>
                <a:cubicBezTo>
                  <a:pt x="13986" y="439"/>
                  <a:pt x="13686" y="464"/>
                  <a:pt x="13534" y="484"/>
                </a:cubicBezTo>
                <a:cubicBezTo>
                  <a:pt x="12922" y="564"/>
                  <a:pt x="12767" y="581"/>
                  <a:pt x="12512" y="596"/>
                </a:cubicBezTo>
                <a:cubicBezTo>
                  <a:pt x="12366" y="604"/>
                  <a:pt x="12234" y="628"/>
                  <a:pt x="12220" y="651"/>
                </a:cubicBezTo>
                <a:cubicBezTo>
                  <a:pt x="12206" y="675"/>
                  <a:pt x="12166" y="669"/>
                  <a:pt x="12130" y="637"/>
                </a:cubicBezTo>
                <a:cubicBezTo>
                  <a:pt x="12093" y="604"/>
                  <a:pt x="12023" y="600"/>
                  <a:pt x="11976" y="625"/>
                </a:cubicBezTo>
                <a:cubicBezTo>
                  <a:pt x="11929" y="651"/>
                  <a:pt x="11766" y="663"/>
                  <a:pt x="11613" y="655"/>
                </a:cubicBezTo>
                <a:cubicBezTo>
                  <a:pt x="11461" y="647"/>
                  <a:pt x="11279" y="640"/>
                  <a:pt x="11208" y="637"/>
                </a:cubicBezTo>
                <a:cubicBezTo>
                  <a:pt x="10894" y="621"/>
                  <a:pt x="10580" y="656"/>
                  <a:pt x="10560" y="707"/>
                </a:cubicBezTo>
                <a:cubicBezTo>
                  <a:pt x="10549" y="738"/>
                  <a:pt x="10519" y="740"/>
                  <a:pt x="10495" y="715"/>
                </a:cubicBezTo>
                <a:cubicBezTo>
                  <a:pt x="10471" y="690"/>
                  <a:pt x="10370" y="668"/>
                  <a:pt x="10273" y="663"/>
                </a:cubicBezTo>
                <a:cubicBezTo>
                  <a:pt x="10175" y="657"/>
                  <a:pt x="10086" y="634"/>
                  <a:pt x="10073" y="614"/>
                </a:cubicBezTo>
                <a:cubicBezTo>
                  <a:pt x="10061" y="594"/>
                  <a:pt x="10033" y="606"/>
                  <a:pt x="10008" y="640"/>
                </a:cubicBezTo>
                <a:cubicBezTo>
                  <a:pt x="9983" y="674"/>
                  <a:pt x="9780" y="715"/>
                  <a:pt x="9559" y="730"/>
                </a:cubicBezTo>
                <a:cubicBezTo>
                  <a:pt x="9100" y="760"/>
                  <a:pt x="8884" y="807"/>
                  <a:pt x="8819" y="893"/>
                </a:cubicBezTo>
                <a:cubicBezTo>
                  <a:pt x="8794" y="927"/>
                  <a:pt x="8589" y="963"/>
                  <a:pt x="8366" y="972"/>
                </a:cubicBezTo>
                <a:cubicBezTo>
                  <a:pt x="8097" y="981"/>
                  <a:pt x="7941" y="1012"/>
                  <a:pt x="7902" y="1065"/>
                </a:cubicBezTo>
                <a:cubicBezTo>
                  <a:pt x="7870" y="1108"/>
                  <a:pt x="7784" y="1156"/>
                  <a:pt x="7709" y="1169"/>
                </a:cubicBezTo>
                <a:cubicBezTo>
                  <a:pt x="7635" y="1181"/>
                  <a:pt x="7547" y="1229"/>
                  <a:pt x="7515" y="1277"/>
                </a:cubicBezTo>
                <a:cubicBezTo>
                  <a:pt x="7482" y="1325"/>
                  <a:pt x="7381" y="1382"/>
                  <a:pt x="7288" y="1403"/>
                </a:cubicBezTo>
                <a:cubicBezTo>
                  <a:pt x="7141" y="1436"/>
                  <a:pt x="7112" y="1422"/>
                  <a:pt x="7075" y="1310"/>
                </a:cubicBezTo>
                <a:cubicBezTo>
                  <a:pt x="7023" y="1151"/>
                  <a:pt x="6977" y="1149"/>
                  <a:pt x="6953" y="1299"/>
                </a:cubicBezTo>
                <a:cubicBezTo>
                  <a:pt x="6940" y="1383"/>
                  <a:pt x="6904" y="1410"/>
                  <a:pt x="6822" y="1403"/>
                </a:cubicBezTo>
                <a:cubicBezTo>
                  <a:pt x="6760" y="1398"/>
                  <a:pt x="6699" y="1376"/>
                  <a:pt x="6686" y="1355"/>
                </a:cubicBezTo>
                <a:cubicBezTo>
                  <a:pt x="6673" y="1334"/>
                  <a:pt x="6624" y="1377"/>
                  <a:pt x="6575" y="1452"/>
                </a:cubicBezTo>
                <a:cubicBezTo>
                  <a:pt x="6513" y="1546"/>
                  <a:pt x="6453" y="1578"/>
                  <a:pt x="6378" y="1560"/>
                </a:cubicBezTo>
                <a:cubicBezTo>
                  <a:pt x="6319" y="1545"/>
                  <a:pt x="6259" y="1566"/>
                  <a:pt x="6244" y="1604"/>
                </a:cubicBezTo>
                <a:cubicBezTo>
                  <a:pt x="6225" y="1655"/>
                  <a:pt x="6202" y="1655"/>
                  <a:pt x="6158" y="1597"/>
                </a:cubicBezTo>
                <a:cubicBezTo>
                  <a:pt x="6120" y="1546"/>
                  <a:pt x="6110" y="1544"/>
                  <a:pt x="6126" y="1589"/>
                </a:cubicBezTo>
                <a:cubicBezTo>
                  <a:pt x="6163" y="1691"/>
                  <a:pt x="6085" y="1754"/>
                  <a:pt x="6025" y="1671"/>
                </a:cubicBezTo>
                <a:cubicBezTo>
                  <a:pt x="5988" y="1622"/>
                  <a:pt x="5965" y="1620"/>
                  <a:pt x="5948" y="1668"/>
                </a:cubicBezTo>
                <a:cubicBezTo>
                  <a:pt x="5934" y="1704"/>
                  <a:pt x="5891" y="1715"/>
                  <a:pt x="5850" y="1694"/>
                </a:cubicBezTo>
                <a:cubicBezTo>
                  <a:pt x="5799" y="1667"/>
                  <a:pt x="5757" y="1696"/>
                  <a:pt x="5719" y="1787"/>
                </a:cubicBezTo>
                <a:cubicBezTo>
                  <a:pt x="5674" y="1892"/>
                  <a:pt x="5654" y="1902"/>
                  <a:pt x="5610" y="1842"/>
                </a:cubicBezTo>
                <a:cubicBezTo>
                  <a:pt x="5567" y="1783"/>
                  <a:pt x="5558" y="1785"/>
                  <a:pt x="5567" y="1854"/>
                </a:cubicBezTo>
                <a:cubicBezTo>
                  <a:pt x="5574" y="1909"/>
                  <a:pt x="5545" y="1942"/>
                  <a:pt x="5486" y="1947"/>
                </a:cubicBezTo>
                <a:cubicBezTo>
                  <a:pt x="5435" y="1950"/>
                  <a:pt x="5364" y="1974"/>
                  <a:pt x="5327" y="1999"/>
                </a:cubicBezTo>
                <a:cubicBezTo>
                  <a:pt x="5291" y="2024"/>
                  <a:pt x="5251" y="2030"/>
                  <a:pt x="5239" y="2010"/>
                </a:cubicBezTo>
                <a:cubicBezTo>
                  <a:pt x="5226" y="1989"/>
                  <a:pt x="5192" y="2006"/>
                  <a:pt x="5162" y="2047"/>
                </a:cubicBezTo>
                <a:cubicBezTo>
                  <a:pt x="5132" y="2088"/>
                  <a:pt x="5055" y="2131"/>
                  <a:pt x="4992" y="2140"/>
                </a:cubicBezTo>
                <a:cubicBezTo>
                  <a:pt x="4929" y="2150"/>
                  <a:pt x="4845" y="2162"/>
                  <a:pt x="4804" y="2170"/>
                </a:cubicBezTo>
                <a:cubicBezTo>
                  <a:pt x="4763" y="2178"/>
                  <a:pt x="4658" y="2264"/>
                  <a:pt x="4569" y="2364"/>
                </a:cubicBezTo>
                <a:cubicBezTo>
                  <a:pt x="4475" y="2467"/>
                  <a:pt x="4355" y="2547"/>
                  <a:pt x="4285" y="2550"/>
                </a:cubicBezTo>
                <a:cubicBezTo>
                  <a:pt x="4219" y="2552"/>
                  <a:pt x="4139" y="2586"/>
                  <a:pt x="4109" y="2628"/>
                </a:cubicBezTo>
                <a:cubicBezTo>
                  <a:pt x="4070" y="2681"/>
                  <a:pt x="4047" y="2686"/>
                  <a:pt x="4030" y="2639"/>
                </a:cubicBezTo>
                <a:cubicBezTo>
                  <a:pt x="4013" y="2596"/>
                  <a:pt x="3989" y="2591"/>
                  <a:pt x="3962" y="2628"/>
                </a:cubicBezTo>
                <a:cubicBezTo>
                  <a:pt x="3938" y="2660"/>
                  <a:pt x="3819" y="2704"/>
                  <a:pt x="3697" y="2728"/>
                </a:cubicBezTo>
                <a:cubicBezTo>
                  <a:pt x="3575" y="2752"/>
                  <a:pt x="3455" y="2799"/>
                  <a:pt x="3429" y="2833"/>
                </a:cubicBezTo>
                <a:cubicBezTo>
                  <a:pt x="3404" y="2866"/>
                  <a:pt x="3350" y="2880"/>
                  <a:pt x="3309" y="2862"/>
                </a:cubicBezTo>
                <a:cubicBezTo>
                  <a:pt x="3269" y="2845"/>
                  <a:pt x="3226" y="2854"/>
                  <a:pt x="3214" y="2885"/>
                </a:cubicBezTo>
                <a:cubicBezTo>
                  <a:pt x="3203" y="2915"/>
                  <a:pt x="3177" y="2927"/>
                  <a:pt x="3158" y="2907"/>
                </a:cubicBezTo>
                <a:cubicBezTo>
                  <a:pt x="3138" y="2887"/>
                  <a:pt x="3054" y="2926"/>
                  <a:pt x="2972" y="2996"/>
                </a:cubicBezTo>
                <a:cubicBezTo>
                  <a:pt x="2890" y="3066"/>
                  <a:pt x="2808" y="3111"/>
                  <a:pt x="2791" y="3093"/>
                </a:cubicBezTo>
                <a:cubicBezTo>
                  <a:pt x="2773" y="3075"/>
                  <a:pt x="2752" y="3083"/>
                  <a:pt x="2741" y="3112"/>
                </a:cubicBezTo>
                <a:cubicBezTo>
                  <a:pt x="2730" y="3140"/>
                  <a:pt x="2675" y="3159"/>
                  <a:pt x="2619" y="3153"/>
                </a:cubicBezTo>
                <a:cubicBezTo>
                  <a:pt x="2562" y="3146"/>
                  <a:pt x="2495" y="3169"/>
                  <a:pt x="2469" y="3201"/>
                </a:cubicBezTo>
                <a:cubicBezTo>
                  <a:pt x="2439" y="3239"/>
                  <a:pt x="2404" y="3233"/>
                  <a:pt x="2370" y="3186"/>
                </a:cubicBezTo>
                <a:cubicBezTo>
                  <a:pt x="2332" y="3135"/>
                  <a:pt x="2311" y="3134"/>
                  <a:pt x="2293" y="3182"/>
                </a:cubicBezTo>
                <a:cubicBezTo>
                  <a:pt x="2250" y="3295"/>
                  <a:pt x="2083" y="3377"/>
                  <a:pt x="1865" y="3387"/>
                </a:cubicBezTo>
                <a:cubicBezTo>
                  <a:pt x="1751" y="3393"/>
                  <a:pt x="1631" y="3435"/>
                  <a:pt x="1598" y="3480"/>
                </a:cubicBezTo>
                <a:cubicBezTo>
                  <a:pt x="1564" y="3525"/>
                  <a:pt x="1536" y="3537"/>
                  <a:pt x="1536" y="3510"/>
                </a:cubicBezTo>
                <a:cubicBezTo>
                  <a:pt x="1536" y="3483"/>
                  <a:pt x="1518" y="3492"/>
                  <a:pt x="1493" y="3532"/>
                </a:cubicBezTo>
                <a:cubicBezTo>
                  <a:pt x="1469" y="3572"/>
                  <a:pt x="1416" y="3607"/>
                  <a:pt x="1378" y="3607"/>
                </a:cubicBezTo>
                <a:cubicBezTo>
                  <a:pt x="1339" y="3607"/>
                  <a:pt x="1266" y="3663"/>
                  <a:pt x="1215" y="3730"/>
                </a:cubicBezTo>
                <a:cubicBezTo>
                  <a:pt x="1163" y="3796"/>
                  <a:pt x="1134" y="3849"/>
                  <a:pt x="1149" y="3849"/>
                </a:cubicBezTo>
                <a:cubicBezTo>
                  <a:pt x="1164" y="3849"/>
                  <a:pt x="1110" y="3957"/>
                  <a:pt x="1029" y="4091"/>
                </a:cubicBezTo>
                <a:cubicBezTo>
                  <a:pt x="948" y="4224"/>
                  <a:pt x="869" y="4332"/>
                  <a:pt x="855" y="4332"/>
                </a:cubicBezTo>
                <a:cubicBezTo>
                  <a:pt x="840" y="4332"/>
                  <a:pt x="795" y="4402"/>
                  <a:pt x="755" y="4485"/>
                </a:cubicBezTo>
                <a:cubicBezTo>
                  <a:pt x="715" y="4568"/>
                  <a:pt x="657" y="4638"/>
                  <a:pt x="626" y="4638"/>
                </a:cubicBezTo>
                <a:cubicBezTo>
                  <a:pt x="589" y="4638"/>
                  <a:pt x="574" y="4676"/>
                  <a:pt x="585" y="4746"/>
                </a:cubicBezTo>
                <a:cubicBezTo>
                  <a:pt x="595" y="4809"/>
                  <a:pt x="560" y="4940"/>
                  <a:pt x="499" y="5058"/>
                </a:cubicBezTo>
                <a:cubicBezTo>
                  <a:pt x="427" y="5201"/>
                  <a:pt x="406" y="5287"/>
                  <a:pt x="431" y="5337"/>
                </a:cubicBezTo>
                <a:cubicBezTo>
                  <a:pt x="471" y="5416"/>
                  <a:pt x="387" y="5577"/>
                  <a:pt x="343" y="5505"/>
                </a:cubicBezTo>
                <a:cubicBezTo>
                  <a:pt x="330" y="5483"/>
                  <a:pt x="318" y="5539"/>
                  <a:pt x="318" y="5631"/>
                </a:cubicBezTo>
                <a:cubicBezTo>
                  <a:pt x="318" y="5724"/>
                  <a:pt x="284" y="5882"/>
                  <a:pt x="241" y="5981"/>
                </a:cubicBezTo>
                <a:cubicBezTo>
                  <a:pt x="187" y="6105"/>
                  <a:pt x="162" y="6246"/>
                  <a:pt x="164" y="6432"/>
                </a:cubicBezTo>
                <a:cubicBezTo>
                  <a:pt x="166" y="6617"/>
                  <a:pt x="151" y="6714"/>
                  <a:pt x="114" y="6737"/>
                </a:cubicBezTo>
                <a:cubicBezTo>
                  <a:pt x="78" y="6760"/>
                  <a:pt x="60" y="6857"/>
                  <a:pt x="60" y="7038"/>
                </a:cubicBezTo>
                <a:cubicBezTo>
                  <a:pt x="60" y="7187"/>
                  <a:pt x="42" y="7364"/>
                  <a:pt x="19" y="7433"/>
                </a:cubicBezTo>
                <a:cubicBezTo>
                  <a:pt x="-4" y="7504"/>
                  <a:pt x="-6" y="7543"/>
                  <a:pt x="15" y="7522"/>
                </a:cubicBezTo>
                <a:cubicBezTo>
                  <a:pt x="85" y="7451"/>
                  <a:pt x="143" y="7655"/>
                  <a:pt x="119" y="7891"/>
                </a:cubicBezTo>
                <a:cubicBezTo>
                  <a:pt x="106" y="8016"/>
                  <a:pt x="92" y="8206"/>
                  <a:pt x="87" y="8311"/>
                </a:cubicBezTo>
                <a:cubicBezTo>
                  <a:pt x="82" y="8417"/>
                  <a:pt x="66" y="8525"/>
                  <a:pt x="51" y="8550"/>
                </a:cubicBezTo>
                <a:cubicBezTo>
                  <a:pt x="36" y="8575"/>
                  <a:pt x="47" y="8638"/>
                  <a:pt x="76" y="8691"/>
                </a:cubicBezTo>
                <a:cubicBezTo>
                  <a:pt x="105" y="8744"/>
                  <a:pt x="129" y="8801"/>
                  <a:pt x="128" y="8818"/>
                </a:cubicBezTo>
                <a:cubicBezTo>
                  <a:pt x="121" y="8983"/>
                  <a:pt x="188" y="9674"/>
                  <a:pt x="214" y="9700"/>
                </a:cubicBezTo>
                <a:cubicBezTo>
                  <a:pt x="232" y="9718"/>
                  <a:pt x="237" y="9755"/>
                  <a:pt x="228" y="9782"/>
                </a:cubicBezTo>
                <a:cubicBezTo>
                  <a:pt x="191" y="9879"/>
                  <a:pt x="176" y="10633"/>
                  <a:pt x="209" y="10667"/>
                </a:cubicBezTo>
                <a:cubicBezTo>
                  <a:pt x="229" y="10687"/>
                  <a:pt x="246" y="10743"/>
                  <a:pt x="246" y="10794"/>
                </a:cubicBezTo>
                <a:cubicBezTo>
                  <a:pt x="246" y="10845"/>
                  <a:pt x="276" y="10963"/>
                  <a:pt x="316" y="11054"/>
                </a:cubicBezTo>
                <a:cubicBezTo>
                  <a:pt x="357" y="11149"/>
                  <a:pt x="381" y="11271"/>
                  <a:pt x="370" y="11341"/>
                </a:cubicBezTo>
                <a:cubicBezTo>
                  <a:pt x="355" y="11435"/>
                  <a:pt x="381" y="11500"/>
                  <a:pt x="481" y="11602"/>
                </a:cubicBezTo>
                <a:cubicBezTo>
                  <a:pt x="554" y="11675"/>
                  <a:pt x="605" y="11759"/>
                  <a:pt x="594" y="11788"/>
                </a:cubicBezTo>
                <a:cubicBezTo>
                  <a:pt x="584" y="11816"/>
                  <a:pt x="634" y="11936"/>
                  <a:pt x="708" y="12056"/>
                </a:cubicBezTo>
                <a:lnTo>
                  <a:pt x="841" y="12275"/>
                </a:lnTo>
                <a:lnTo>
                  <a:pt x="728" y="12659"/>
                </a:lnTo>
                <a:cubicBezTo>
                  <a:pt x="546" y="13279"/>
                  <a:pt x="539" y="13768"/>
                  <a:pt x="701" y="14665"/>
                </a:cubicBezTo>
                <a:cubicBezTo>
                  <a:pt x="730" y="14826"/>
                  <a:pt x="735" y="14972"/>
                  <a:pt x="712" y="15100"/>
                </a:cubicBezTo>
                <a:cubicBezTo>
                  <a:pt x="694" y="15206"/>
                  <a:pt x="691" y="15342"/>
                  <a:pt x="708" y="15402"/>
                </a:cubicBezTo>
                <a:cubicBezTo>
                  <a:pt x="724" y="15462"/>
                  <a:pt x="743" y="15661"/>
                  <a:pt x="748" y="15845"/>
                </a:cubicBezTo>
                <a:cubicBezTo>
                  <a:pt x="775" y="16715"/>
                  <a:pt x="785" y="16854"/>
                  <a:pt x="828" y="16980"/>
                </a:cubicBezTo>
                <a:cubicBezTo>
                  <a:pt x="853" y="17054"/>
                  <a:pt x="907" y="17142"/>
                  <a:pt x="948" y="17177"/>
                </a:cubicBezTo>
                <a:cubicBezTo>
                  <a:pt x="997" y="17221"/>
                  <a:pt x="1020" y="17304"/>
                  <a:pt x="1020" y="17438"/>
                </a:cubicBezTo>
                <a:cubicBezTo>
                  <a:pt x="1020" y="17679"/>
                  <a:pt x="1111" y="17903"/>
                  <a:pt x="1208" y="17903"/>
                </a:cubicBezTo>
                <a:cubicBezTo>
                  <a:pt x="1248" y="17903"/>
                  <a:pt x="1381" y="17823"/>
                  <a:pt x="1507" y="17724"/>
                </a:cubicBezTo>
                <a:cubicBezTo>
                  <a:pt x="1663" y="17602"/>
                  <a:pt x="1751" y="17564"/>
                  <a:pt x="1781" y="17605"/>
                </a:cubicBezTo>
                <a:cubicBezTo>
                  <a:pt x="1805" y="17638"/>
                  <a:pt x="1846" y="17656"/>
                  <a:pt x="1874" y="17646"/>
                </a:cubicBezTo>
                <a:cubicBezTo>
                  <a:pt x="1942" y="17623"/>
                  <a:pt x="1937" y="17936"/>
                  <a:pt x="1853" y="18856"/>
                </a:cubicBezTo>
                <a:cubicBezTo>
                  <a:pt x="1771" y="19757"/>
                  <a:pt x="1784" y="20636"/>
                  <a:pt x="1881" y="20795"/>
                </a:cubicBezTo>
                <a:cubicBezTo>
                  <a:pt x="1937" y="20888"/>
                  <a:pt x="1958" y="20891"/>
                  <a:pt x="2100" y="20810"/>
                </a:cubicBezTo>
                <a:lnTo>
                  <a:pt x="2256" y="20721"/>
                </a:lnTo>
                <a:lnTo>
                  <a:pt x="2284" y="20296"/>
                </a:lnTo>
                <a:cubicBezTo>
                  <a:pt x="2323" y="19699"/>
                  <a:pt x="2333" y="19673"/>
                  <a:pt x="2442" y="19842"/>
                </a:cubicBezTo>
                <a:cubicBezTo>
                  <a:pt x="2492" y="19919"/>
                  <a:pt x="2553" y="20078"/>
                  <a:pt x="2578" y="20192"/>
                </a:cubicBezTo>
                <a:cubicBezTo>
                  <a:pt x="2631" y="20431"/>
                  <a:pt x="2840" y="20641"/>
                  <a:pt x="3006" y="20620"/>
                </a:cubicBezTo>
                <a:cubicBezTo>
                  <a:pt x="3065" y="20613"/>
                  <a:pt x="3160" y="20662"/>
                  <a:pt x="3223" y="20735"/>
                </a:cubicBezTo>
                <a:cubicBezTo>
                  <a:pt x="3285" y="20807"/>
                  <a:pt x="3405" y="20894"/>
                  <a:pt x="3491" y="20925"/>
                </a:cubicBezTo>
                <a:cubicBezTo>
                  <a:pt x="3637" y="20979"/>
                  <a:pt x="3647" y="20974"/>
                  <a:pt x="3681" y="20828"/>
                </a:cubicBezTo>
                <a:cubicBezTo>
                  <a:pt x="3714" y="20686"/>
                  <a:pt x="3729" y="20678"/>
                  <a:pt x="3887" y="20713"/>
                </a:cubicBezTo>
                <a:cubicBezTo>
                  <a:pt x="4023" y="20744"/>
                  <a:pt x="4082" y="20725"/>
                  <a:pt x="4181" y="20624"/>
                </a:cubicBezTo>
                <a:cubicBezTo>
                  <a:pt x="4250" y="20554"/>
                  <a:pt x="4323" y="20444"/>
                  <a:pt x="4344" y="20378"/>
                </a:cubicBezTo>
                <a:cubicBezTo>
                  <a:pt x="4375" y="20283"/>
                  <a:pt x="4395" y="20272"/>
                  <a:pt x="4437" y="20330"/>
                </a:cubicBezTo>
                <a:cubicBezTo>
                  <a:pt x="4466" y="20369"/>
                  <a:pt x="4489" y="20451"/>
                  <a:pt x="4489" y="20512"/>
                </a:cubicBezTo>
                <a:cubicBezTo>
                  <a:pt x="4489" y="20662"/>
                  <a:pt x="4621" y="20785"/>
                  <a:pt x="4650" y="20661"/>
                </a:cubicBezTo>
                <a:cubicBezTo>
                  <a:pt x="4667" y="20586"/>
                  <a:pt x="4694" y="20593"/>
                  <a:pt x="4806" y="20702"/>
                </a:cubicBezTo>
                <a:cubicBezTo>
                  <a:pt x="4906" y="20798"/>
                  <a:pt x="5019" y="20837"/>
                  <a:pt x="5241" y="20855"/>
                </a:cubicBezTo>
                <a:cubicBezTo>
                  <a:pt x="6118" y="20925"/>
                  <a:pt x="6363" y="20894"/>
                  <a:pt x="6659" y="20680"/>
                </a:cubicBezTo>
                <a:cubicBezTo>
                  <a:pt x="6786" y="20587"/>
                  <a:pt x="6890" y="20530"/>
                  <a:pt x="6890" y="20549"/>
                </a:cubicBezTo>
                <a:cubicBezTo>
                  <a:pt x="6890" y="20569"/>
                  <a:pt x="6916" y="20548"/>
                  <a:pt x="6948" y="20505"/>
                </a:cubicBezTo>
                <a:cubicBezTo>
                  <a:pt x="6999" y="20436"/>
                  <a:pt x="7026" y="20458"/>
                  <a:pt x="7150" y="20672"/>
                </a:cubicBezTo>
                <a:cubicBezTo>
                  <a:pt x="7229" y="20809"/>
                  <a:pt x="7341" y="20937"/>
                  <a:pt x="7397" y="20955"/>
                </a:cubicBezTo>
                <a:cubicBezTo>
                  <a:pt x="7753" y="21069"/>
                  <a:pt x="8121" y="21122"/>
                  <a:pt x="8346" y="21089"/>
                </a:cubicBezTo>
                <a:cubicBezTo>
                  <a:pt x="8630" y="21047"/>
                  <a:pt x="8985" y="21039"/>
                  <a:pt x="9159" y="21074"/>
                </a:cubicBezTo>
                <a:cubicBezTo>
                  <a:pt x="9220" y="21087"/>
                  <a:pt x="9354" y="21116"/>
                  <a:pt x="9455" y="21137"/>
                </a:cubicBezTo>
                <a:cubicBezTo>
                  <a:pt x="9557" y="21159"/>
                  <a:pt x="9809" y="21186"/>
                  <a:pt x="10017" y="21201"/>
                </a:cubicBezTo>
                <a:lnTo>
                  <a:pt x="10395" y="21227"/>
                </a:lnTo>
                <a:lnTo>
                  <a:pt x="10372" y="20974"/>
                </a:lnTo>
                <a:cubicBezTo>
                  <a:pt x="10356" y="20771"/>
                  <a:pt x="10367" y="20686"/>
                  <a:pt x="10431" y="20553"/>
                </a:cubicBezTo>
                <a:lnTo>
                  <a:pt x="10513" y="20389"/>
                </a:lnTo>
                <a:lnTo>
                  <a:pt x="10678" y="20594"/>
                </a:lnTo>
                <a:cubicBezTo>
                  <a:pt x="10804" y="20752"/>
                  <a:pt x="10877" y="20801"/>
                  <a:pt x="10988" y="20799"/>
                </a:cubicBezTo>
                <a:cubicBezTo>
                  <a:pt x="11068" y="20797"/>
                  <a:pt x="11161" y="20831"/>
                  <a:pt x="11192" y="20873"/>
                </a:cubicBezTo>
                <a:cubicBezTo>
                  <a:pt x="11234" y="20930"/>
                  <a:pt x="11259" y="20934"/>
                  <a:pt x="11289" y="20884"/>
                </a:cubicBezTo>
                <a:cubicBezTo>
                  <a:pt x="11315" y="20842"/>
                  <a:pt x="11353" y="20836"/>
                  <a:pt x="11391" y="20869"/>
                </a:cubicBezTo>
                <a:cubicBezTo>
                  <a:pt x="11433" y="20906"/>
                  <a:pt x="11501" y="20883"/>
                  <a:pt x="11606" y="20795"/>
                </a:cubicBezTo>
                <a:cubicBezTo>
                  <a:pt x="11729" y="20693"/>
                  <a:pt x="11784" y="20680"/>
                  <a:pt x="11865" y="20728"/>
                </a:cubicBezTo>
                <a:cubicBezTo>
                  <a:pt x="11930" y="20766"/>
                  <a:pt x="11962" y="20822"/>
                  <a:pt x="11955" y="20888"/>
                </a:cubicBezTo>
                <a:cubicBezTo>
                  <a:pt x="11943" y="21008"/>
                  <a:pt x="11913" y="21005"/>
                  <a:pt x="12648" y="21022"/>
                </a:cubicBezTo>
                <a:cubicBezTo>
                  <a:pt x="12943" y="21029"/>
                  <a:pt x="13250" y="21052"/>
                  <a:pt x="13332" y="21078"/>
                </a:cubicBezTo>
                <a:lnTo>
                  <a:pt x="13481" y="21126"/>
                </a:lnTo>
                <a:lnTo>
                  <a:pt x="13599" y="20732"/>
                </a:lnTo>
                <a:cubicBezTo>
                  <a:pt x="13664" y="20514"/>
                  <a:pt x="13732" y="20319"/>
                  <a:pt x="13751" y="20300"/>
                </a:cubicBezTo>
                <a:cubicBezTo>
                  <a:pt x="13798" y="20252"/>
                  <a:pt x="13988" y="20680"/>
                  <a:pt x="14000" y="20858"/>
                </a:cubicBezTo>
                <a:cubicBezTo>
                  <a:pt x="14021" y="21180"/>
                  <a:pt x="14187" y="21401"/>
                  <a:pt x="14512" y="21539"/>
                </a:cubicBezTo>
                <a:cubicBezTo>
                  <a:pt x="14600" y="21577"/>
                  <a:pt x="14668" y="21593"/>
                  <a:pt x="14718" y="21588"/>
                </a:cubicBezTo>
                <a:cubicBezTo>
                  <a:pt x="14768" y="21582"/>
                  <a:pt x="14801" y="21556"/>
                  <a:pt x="14827" y="21506"/>
                </a:cubicBezTo>
                <a:cubicBezTo>
                  <a:pt x="14864" y="21432"/>
                  <a:pt x="14921" y="21420"/>
                  <a:pt x="15098" y="21450"/>
                </a:cubicBezTo>
                <a:cubicBezTo>
                  <a:pt x="15222" y="21471"/>
                  <a:pt x="15344" y="21515"/>
                  <a:pt x="15370" y="21551"/>
                </a:cubicBezTo>
                <a:cubicBezTo>
                  <a:pt x="15399" y="21589"/>
                  <a:pt x="15486" y="21598"/>
                  <a:pt x="15592" y="21573"/>
                </a:cubicBezTo>
                <a:cubicBezTo>
                  <a:pt x="15688" y="21550"/>
                  <a:pt x="15909" y="21519"/>
                  <a:pt x="16081" y="21502"/>
                </a:cubicBezTo>
                <a:cubicBezTo>
                  <a:pt x="16254" y="21486"/>
                  <a:pt x="16568" y="21446"/>
                  <a:pt x="16781" y="21417"/>
                </a:cubicBezTo>
                <a:cubicBezTo>
                  <a:pt x="17019" y="21383"/>
                  <a:pt x="17183" y="21385"/>
                  <a:pt x="17209" y="21420"/>
                </a:cubicBezTo>
                <a:cubicBezTo>
                  <a:pt x="17232" y="21452"/>
                  <a:pt x="17353" y="21496"/>
                  <a:pt x="17478" y="21517"/>
                </a:cubicBezTo>
                <a:cubicBezTo>
                  <a:pt x="17667" y="21549"/>
                  <a:pt x="17718" y="21537"/>
                  <a:pt x="17779" y="21446"/>
                </a:cubicBezTo>
                <a:cubicBezTo>
                  <a:pt x="17820" y="21386"/>
                  <a:pt x="17852" y="21290"/>
                  <a:pt x="17852" y="21230"/>
                </a:cubicBezTo>
                <a:cubicBezTo>
                  <a:pt x="17852" y="21048"/>
                  <a:pt x="17920" y="21042"/>
                  <a:pt x="17979" y="21219"/>
                </a:cubicBezTo>
                <a:cubicBezTo>
                  <a:pt x="18009" y="21312"/>
                  <a:pt x="18035" y="21352"/>
                  <a:pt x="18035" y="21309"/>
                </a:cubicBezTo>
                <a:cubicBezTo>
                  <a:pt x="18036" y="21265"/>
                  <a:pt x="18020" y="21173"/>
                  <a:pt x="17999" y="21108"/>
                </a:cubicBezTo>
                <a:cubicBezTo>
                  <a:pt x="17929" y="20892"/>
                  <a:pt x="18005" y="20840"/>
                  <a:pt x="18108" y="21033"/>
                </a:cubicBezTo>
                <a:cubicBezTo>
                  <a:pt x="18189" y="21186"/>
                  <a:pt x="18255" y="21230"/>
                  <a:pt x="18540" y="21320"/>
                </a:cubicBezTo>
                <a:cubicBezTo>
                  <a:pt x="18915" y="21438"/>
                  <a:pt x="19116" y="21396"/>
                  <a:pt x="19238" y="21175"/>
                </a:cubicBezTo>
                <a:cubicBezTo>
                  <a:pt x="19292" y="21077"/>
                  <a:pt x="19314" y="21067"/>
                  <a:pt x="19358" y="21126"/>
                </a:cubicBezTo>
                <a:cubicBezTo>
                  <a:pt x="19437" y="21234"/>
                  <a:pt x="19536" y="21008"/>
                  <a:pt x="19568" y="20646"/>
                </a:cubicBezTo>
                <a:cubicBezTo>
                  <a:pt x="19583" y="20487"/>
                  <a:pt x="19609" y="20330"/>
                  <a:pt x="19625" y="20296"/>
                </a:cubicBezTo>
                <a:cubicBezTo>
                  <a:pt x="19641" y="20263"/>
                  <a:pt x="19662" y="20098"/>
                  <a:pt x="19673" y="19931"/>
                </a:cubicBezTo>
                <a:cubicBezTo>
                  <a:pt x="19683" y="19765"/>
                  <a:pt x="19713" y="19495"/>
                  <a:pt x="19736" y="19328"/>
                </a:cubicBezTo>
                <a:cubicBezTo>
                  <a:pt x="19784" y="18988"/>
                  <a:pt x="19784" y="18873"/>
                  <a:pt x="19752" y="18569"/>
                </a:cubicBezTo>
                <a:cubicBezTo>
                  <a:pt x="19736" y="18419"/>
                  <a:pt x="19754" y="18270"/>
                  <a:pt x="19811" y="18056"/>
                </a:cubicBezTo>
                <a:cubicBezTo>
                  <a:pt x="19862" y="17861"/>
                  <a:pt x="19890" y="17637"/>
                  <a:pt x="19888" y="17434"/>
                </a:cubicBezTo>
                <a:cubicBezTo>
                  <a:pt x="19884" y="17088"/>
                  <a:pt x="19974" y="16647"/>
                  <a:pt x="20139" y="16206"/>
                </a:cubicBezTo>
                <a:cubicBezTo>
                  <a:pt x="20195" y="16056"/>
                  <a:pt x="20292" y="15717"/>
                  <a:pt x="20354" y="15450"/>
                </a:cubicBezTo>
                <a:cubicBezTo>
                  <a:pt x="20559" y="14574"/>
                  <a:pt x="20697" y="14059"/>
                  <a:pt x="20791" y="13835"/>
                </a:cubicBezTo>
                <a:cubicBezTo>
                  <a:pt x="20911" y="13550"/>
                  <a:pt x="20994" y="13019"/>
                  <a:pt x="21002" y="12484"/>
                </a:cubicBezTo>
                <a:cubicBezTo>
                  <a:pt x="21007" y="12145"/>
                  <a:pt x="21021" y="12056"/>
                  <a:pt x="21070" y="12041"/>
                </a:cubicBezTo>
                <a:cubicBezTo>
                  <a:pt x="21111" y="12028"/>
                  <a:pt x="21124" y="11979"/>
                  <a:pt x="21110" y="11892"/>
                </a:cubicBezTo>
                <a:cubicBezTo>
                  <a:pt x="21099" y="11819"/>
                  <a:pt x="21112" y="11736"/>
                  <a:pt x="21142" y="11698"/>
                </a:cubicBezTo>
                <a:cubicBezTo>
                  <a:pt x="21171" y="11662"/>
                  <a:pt x="21199" y="11567"/>
                  <a:pt x="21206" y="11486"/>
                </a:cubicBezTo>
                <a:cubicBezTo>
                  <a:pt x="21213" y="11405"/>
                  <a:pt x="21236" y="11270"/>
                  <a:pt x="21258" y="11185"/>
                </a:cubicBezTo>
                <a:cubicBezTo>
                  <a:pt x="21279" y="11099"/>
                  <a:pt x="21301" y="11009"/>
                  <a:pt x="21305" y="10984"/>
                </a:cubicBezTo>
                <a:cubicBezTo>
                  <a:pt x="21309" y="10959"/>
                  <a:pt x="21318" y="10916"/>
                  <a:pt x="21323" y="10891"/>
                </a:cubicBezTo>
                <a:cubicBezTo>
                  <a:pt x="21328" y="10866"/>
                  <a:pt x="21329" y="10823"/>
                  <a:pt x="21326" y="10794"/>
                </a:cubicBezTo>
                <a:cubicBezTo>
                  <a:pt x="21322" y="10765"/>
                  <a:pt x="21342" y="10695"/>
                  <a:pt x="21371" y="10641"/>
                </a:cubicBezTo>
                <a:cubicBezTo>
                  <a:pt x="21399" y="10587"/>
                  <a:pt x="21427" y="10501"/>
                  <a:pt x="21430" y="10451"/>
                </a:cubicBezTo>
                <a:cubicBezTo>
                  <a:pt x="21433" y="10402"/>
                  <a:pt x="21454" y="10076"/>
                  <a:pt x="21480" y="9726"/>
                </a:cubicBezTo>
                <a:cubicBezTo>
                  <a:pt x="21505" y="9376"/>
                  <a:pt x="21523" y="8681"/>
                  <a:pt x="21520" y="8181"/>
                </a:cubicBezTo>
                <a:cubicBezTo>
                  <a:pt x="21517" y="7643"/>
                  <a:pt x="21530" y="7240"/>
                  <a:pt x="21552" y="7195"/>
                </a:cubicBezTo>
                <a:cubicBezTo>
                  <a:pt x="21577" y="7143"/>
                  <a:pt x="21578" y="7094"/>
                  <a:pt x="21550" y="7038"/>
                </a:cubicBezTo>
                <a:cubicBezTo>
                  <a:pt x="21527" y="6994"/>
                  <a:pt x="21520" y="6939"/>
                  <a:pt x="21534" y="6916"/>
                </a:cubicBezTo>
                <a:cubicBezTo>
                  <a:pt x="21557" y="6878"/>
                  <a:pt x="21570" y="6723"/>
                  <a:pt x="21572" y="6569"/>
                </a:cubicBezTo>
                <a:cubicBezTo>
                  <a:pt x="21575" y="6416"/>
                  <a:pt x="21567" y="6264"/>
                  <a:pt x="21545" y="6242"/>
                </a:cubicBezTo>
                <a:cubicBezTo>
                  <a:pt x="21515" y="6211"/>
                  <a:pt x="21516" y="6179"/>
                  <a:pt x="21548" y="6115"/>
                </a:cubicBezTo>
                <a:cubicBezTo>
                  <a:pt x="21594" y="6023"/>
                  <a:pt x="21572" y="5302"/>
                  <a:pt x="21518" y="5163"/>
                </a:cubicBezTo>
                <a:cubicBezTo>
                  <a:pt x="21503" y="5122"/>
                  <a:pt x="21489" y="5009"/>
                  <a:pt x="21486" y="4909"/>
                </a:cubicBezTo>
                <a:cubicBezTo>
                  <a:pt x="21481" y="4727"/>
                  <a:pt x="21452" y="4562"/>
                  <a:pt x="21398" y="4392"/>
                </a:cubicBezTo>
                <a:cubicBezTo>
                  <a:pt x="21382" y="4342"/>
                  <a:pt x="21385" y="4239"/>
                  <a:pt x="21403" y="4161"/>
                </a:cubicBezTo>
                <a:cubicBezTo>
                  <a:pt x="21420" y="4084"/>
                  <a:pt x="21421" y="3990"/>
                  <a:pt x="21407" y="3953"/>
                </a:cubicBezTo>
                <a:cubicBezTo>
                  <a:pt x="21393" y="3915"/>
                  <a:pt x="21378" y="3636"/>
                  <a:pt x="21373" y="3335"/>
                </a:cubicBezTo>
                <a:cubicBezTo>
                  <a:pt x="21368" y="3034"/>
                  <a:pt x="21350" y="2673"/>
                  <a:pt x="21330" y="2531"/>
                </a:cubicBezTo>
                <a:cubicBezTo>
                  <a:pt x="21310" y="2389"/>
                  <a:pt x="21305" y="2262"/>
                  <a:pt x="21319" y="2248"/>
                </a:cubicBezTo>
                <a:cubicBezTo>
                  <a:pt x="21348" y="2218"/>
                  <a:pt x="21348" y="1544"/>
                  <a:pt x="21319" y="1455"/>
                </a:cubicBezTo>
                <a:cubicBezTo>
                  <a:pt x="21308" y="1422"/>
                  <a:pt x="21295" y="1274"/>
                  <a:pt x="21289" y="1124"/>
                </a:cubicBezTo>
                <a:cubicBezTo>
                  <a:pt x="21284" y="974"/>
                  <a:pt x="21263" y="816"/>
                  <a:pt x="21242" y="774"/>
                </a:cubicBezTo>
                <a:cubicBezTo>
                  <a:pt x="21221" y="733"/>
                  <a:pt x="21215" y="700"/>
                  <a:pt x="21230" y="700"/>
                </a:cubicBezTo>
                <a:cubicBezTo>
                  <a:pt x="21282" y="700"/>
                  <a:pt x="21158" y="503"/>
                  <a:pt x="21009" y="346"/>
                </a:cubicBezTo>
                <a:cubicBezTo>
                  <a:pt x="20927" y="261"/>
                  <a:pt x="20831" y="196"/>
                  <a:pt x="20796" y="205"/>
                </a:cubicBezTo>
                <a:cubicBezTo>
                  <a:pt x="20760" y="214"/>
                  <a:pt x="20722" y="180"/>
                  <a:pt x="20710" y="127"/>
                </a:cubicBezTo>
                <a:cubicBezTo>
                  <a:pt x="20693" y="55"/>
                  <a:pt x="20673" y="47"/>
                  <a:pt x="20637" y="97"/>
                </a:cubicBezTo>
                <a:cubicBezTo>
                  <a:pt x="20604" y="142"/>
                  <a:pt x="20549" y="144"/>
                  <a:pt x="20461" y="104"/>
                </a:cubicBezTo>
                <a:cubicBezTo>
                  <a:pt x="20389" y="72"/>
                  <a:pt x="20322" y="60"/>
                  <a:pt x="20311" y="78"/>
                </a:cubicBezTo>
                <a:cubicBezTo>
                  <a:pt x="20300" y="96"/>
                  <a:pt x="20267" y="80"/>
                  <a:pt x="20239" y="41"/>
                </a:cubicBezTo>
                <a:cubicBezTo>
                  <a:pt x="20221" y="17"/>
                  <a:pt x="20201" y="2"/>
                  <a:pt x="20178" y="0"/>
                </a:cubicBezTo>
                <a:close/>
              </a:path>
            </a:pathLst>
          </a:custGeom>
          <a:ln w="12700">
            <a:miter lim="400000"/>
          </a:ln>
        </p:spPr>
      </p:pic>
      <p:sp>
        <p:nvSpPr>
          <p:cNvPr id="274" name="John 16:13"/>
          <p:cNvSpPr txBox="1"/>
          <p:nvPr/>
        </p:nvSpPr>
        <p:spPr>
          <a:xfrm>
            <a:off x="5903221" y="4800024"/>
            <a:ext cx="3984797" cy="596901"/>
          </a:xfrm>
          <a:prstGeom prst="rect">
            <a:avLst/>
          </a:prstGeom>
          <a:gradFill>
            <a:gsLst>
              <a:gs pos="0">
                <a:schemeClr val="accent3"/>
              </a:gs>
              <a:gs pos="100000">
                <a:schemeClr val="accent3">
                  <a:hueOff val="-1022247"/>
                  <a:satOff val="34289"/>
                  <a:lumOff val="-18384"/>
                </a:schemeClr>
              </a:gs>
            </a:gsLst>
            <a:lin ang="5400000"/>
          </a:gradFill>
          <a:ln w="12700">
            <a:miter lim="400000"/>
          </a:ln>
          <a:effectLst>
            <a:outerShdw sx="100000" sy="100000" kx="0" ky="0" algn="b" rotWithShape="0" blurRad="177800" dist="114460" dir="1888955">
              <a:srgbClr val="000000">
                <a:alpha val="970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Century Gothic"/>
                <a:ea typeface="Century Gothic"/>
                <a:cs typeface="Century Gothic"/>
                <a:sym typeface="Century Gothic"/>
              </a:defRPr>
            </a:lvl1pPr>
          </a:lstStyle>
          <a:p>
            <a:pPr/>
            <a:r>
              <a:t>John 16:13</a:t>
            </a:r>
          </a:p>
        </p:txBody>
      </p:sp>
      <p:sp>
        <p:nvSpPr>
          <p:cNvPr id="275" name="Hebrews 1:1,2"/>
          <p:cNvSpPr txBox="1"/>
          <p:nvPr/>
        </p:nvSpPr>
        <p:spPr>
          <a:xfrm>
            <a:off x="5903221" y="2813470"/>
            <a:ext cx="3984797" cy="596901"/>
          </a:xfrm>
          <a:prstGeom prst="rect">
            <a:avLst/>
          </a:prstGeom>
          <a:gradFill>
            <a:gsLst>
              <a:gs pos="0">
                <a:schemeClr val="accent1"/>
              </a:gs>
              <a:gs pos="100000">
                <a:schemeClr val="accent1">
                  <a:hueOff val="-139642"/>
                  <a:satOff val="-16462"/>
                  <a:lumOff val="-20969"/>
                </a:schemeClr>
              </a:gs>
            </a:gsLst>
            <a:lin ang="5400000"/>
          </a:gradFill>
          <a:ln w="12700">
            <a:miter lim="400000"/>
          </a:ln>
          <a:effectLst>
            <a:outerShdw sx="100000" sy="100000" kx="0" ky="0" algn="b" rotWithShape="0" blurRad="177800" dist="114460" dir="1888955">
              <a:srgbClr val="000000">
                <a:alpha val="970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Century Gothic"/>
                <a:ea typeface="Century Gothic"/>
                <a:cs typeface="Century Gothic"/>
                <a:sym typeface="Century Gothic"/>
              </a:defRPr>
            </a:lvl1pPr>
          </a:lstStyle>
          <a:p>
            <a:pPr/>
            <a:r>
              <a:t>Hebrews 1:1,2</a:t>
            </a:r>
          </a:p>
        </p:txBody>
      </p:sp>
      <p:sp>
        <p:nvSpPr>
          <p:cNvPr id="276" name="Matthew 28:19"/>
          <p:cNvSpPr txBox="1"/>
          <p:nvPr/>
        </p:nvSpPr>
        <p:spPr>
          <a:xfrm>
            <a:off x="5903221" y="3806747"/>
            <a:ext cx="3984797" cy="596901"/>
          </a:xfrm>
          <a:prstGeom prst="rect">
            <a:avLst/>
          </a:prstGeom>
          <a:gradFill>
            <a:gsLst>
              <a:gs pos="0">
                <a:schemeClr val="accent2"/>
              </a:gs>
              <a:gs pos="100000">
                <a:schemeClr val="accent2">
                  <a:hueOff val="219888"/>
                  <a:satOff val="54520"/>
                  <a:lumOff val="-27850"/>
                </a:schemeClr>
              </a:gs>
            </a:gsLst>
            <a:lin ang="5400000"/>
          </a:gradFill>
          <a:ln w="12700">
            <a:miter lim="400000"/>
          </a:ln>
          <a:effectLst>
            <a:outerShdw sx="100000" sy="100000" kx="0" ky="0" algn="b" rotWithShape="0" blurRad="177800" dist="114460" dir="1888955">
              <a:srgbClr val="000000">
                <a:alpha val="970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Century Gothic"/>
                <a:ea typeface="Century Gothic"/>
                <a:cs typeface="Century Gothic"/>
                <a:sym typeface="Century Gothic"/>
              </a:defRPr>
            </a:lvl1pPr>
          </a:lstStyle>
          <a:p>
            <a:pPr/>
            <a:r>
              <a:t>Matthew 28:19</a:t>
            </a:r>
          </a:p>
        </p:txBody>
      </p:sp>
      <p:sp>
        <p:nvSpPr>
          <p:cNvPr id="277" name="Acts 2"/>
          <p:cNvSpPr txBox="1"/>
          <p:nvPr/>
        </p:nvSpPr>
        <p:spPr>
          <a:xfrm>
            <a:off x="5903221" y="5793301"/>
            <a:ext cx="3984797" cy="596901"/>
          </a:xfrm>
          <a:prstGeom prst="rect">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77800" dist="114460" dir="1888955">
              <a:srgbClr val="000000">
                <a:alpha val="970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Century Gothic"/>
                <a:ea typeface="Century Gothic"/>
                <a:cs typeface="Century Gothic"/>
                <a:sym typeface="Century Gothic"/>
              </a:defRPr>
            </a:lvl1pPr>
          </a:lstStyle>
          <a:p>
            <a:pPr/>
            <a:r>
              <a:t>Acts 2</a:t>
            </a:r>
          </a:p>
        </p:txBody>
      </p:sp>
      <p:sp>
        <p:nvSpPr>
          <p:cNvPr id="278" name="1 Corinthians 2:13"/>
          <p:cNvSpPr txBox="1"/>
          <p:nvPr/>
        </p:nvSpPr>
        <p:spPr>
          <a:xfrm>
            <a:off x="5903221" y="6786579"/>
            <a:ext cx="3984797" cy="596901"/>
          </a:xfrm>
          <a:prstGeom prst="rect">
            <a:avLst/>
          </a:pr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177800" dist="114460" dir="1888955">
              <a:srgbClr val="000000">
                <a:alpha val="970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Century Gothic"/>
                <a:ea typeface="Century Gothic"/>
                <a:cs typeface="Century Gothic"/>
                <a:sym typeface="Century Gothic"/>
              </a:defRPr>
            </a:lvl1pPr>
          </a:lstStyle>
          <a:p>
            <a:pPr/>
            <a:r>
              <a:t>1 Corinthians 2:13</a:t>
            </a:r>
          </a:p>
        </p:txBody>
      </p:sp>
      <p:sp>
        <p:nvSpPr>
          <p:cNvPr id="279" name="Ephesians 3:3-5"/>
          <p:cNvSpPr txBox="1"/>
          <p:nvPr/>
        </p:nvSpPr>
        <p:spPr>
          <a:xfrm>
            <a:off x="5903221" y="7779856"/>
            <a:ext cx="3984797" cy="596901"/>
          </a:xfrm>
          <a:prstGeom prst="rect">
            <a:avLst/>
          </a:prstGeom>
          <a:gradFill>
            <a:gsLst>
              <a:gs pos="0">
                <a:schemeClr val="accent6"/>
              </a:gs>
              <a:gs pos="100000">
                <a:schemeClr val="accent6">
                  <a:hueOff val="-119600"/>
                  <a:satOff val="-3645"/>
                  <a:lumOff val="-22201"/>
                </a:schemeClr>
              </a:gs>
            </a:gsLst>
            <a:lin ang="5400000"/>
          </a:gradFill>
          <a:ln w="12700">
            <a:miter lim="400000"/>
          </a:ln>
          <a:effectLst>
            <a:outerShdw sx="100000" sy="100000" kx="0" ky="0" algn="b" rotWithShape="0" blurRad="177800" dist="114460" dir="1888955">
              <a:srgbClr val="000000">
                <a:alpha val="970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Century Gothic"/>
                <a:ea typeface="Century Gothic"/>
                <a:cs typeface="Century Gothic"/>
                <a:sym typeface="Century Gothic"/>
              </a:defRPr>
            </a:lvl1pPr>
          </a:lstStyle>
          <a:p>
            <a:pPr/>
            <a:r>
              <a:t>Ephesians 3:3-5</a:t>
            </a:r>
          </a:p>
        </p:txBody>
      </p:sp>
      <p:sp>
        <p:nvSpPr>
          <p:cNvPr id="280" name="2 Timothy 3:16,17"/>
          <p:cNvSpPr txBox="1"/>
          <p:nvPr/>
        </p:nvSpPr>
        <p:spPr>
          <a:xfrm>
            <a:off x="5903221" y="8773133"/>
            <a:ext cx="3984797" cy="596901"/>
          </a:xfrm>
          <a:prstGeom prst="rect">
            <a:avLst/>
          </a:prstGeom>
          <a:gradFill>
            <a:gsLst>
              <a:gs pos="0">
                <a:schemeClr val="accent1"/>
              </a:gs>
              <a:gs pos="100000">
                <a:schemeClr val="accent1">
                  <a:hueOff val="-139642"/>
                  <a:satOff val="-16462"/>
                  <a:lumOff val="-20969"/>
                </a:schemeClr>
              </a:gs>
            </a:gsLst>
            <a:lin ang="5400000"/>
          </a:gradFill>
          <a:ln w="12700">
            <a:miter lim="400000"/>
          </a:ln>
          <a:effectLst>
            <a:outerShdw sx="100000" sy="100000" kx="0" ky="0" algn="b" rotWithShape="0" blurRad="177800" dist="114460" dir="1888955">
              <a:srgbClr val="000000">
                <a:alpha val="9701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latin typeface="Century Gothic"/>
                <a:ea typeface="Century Gothic"/>
                <a:cs typeface="Century Gothic"/>
                <a:sym typeface="Century Gothic"/>
              </a:defRPr>
            </a:lvl1pPr>
          </a:lstStyle>
          <a:p>
            <a:pPr/>
            <a:r>
              <a:t>2 Timothy 3:16,17</a:t>
            </a:r>
          </a:p>
        </p:txBody>
      </p:sp>
      <p:sp>
        <p:nvSpPr>
          <p:cNvPr id="281" name="If it is from heaven, it is found in the scriptures!…"/>
          <p:cNvSpPr txBox="1"/>
          <p:nvPr/>
        </p:nvSpPr>
        <p:spPr>
          <a:xfrm>
            <a:off x="231909" y="6465158"/>
            <a:ext cx="5593640" cy="27310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800"/>
              </a:spcBef>
              <a:defRPr sz="3300"/>
            </a:pPr>
            <a:r>
              <a:t>If it is from heaven, it is found in the scriptures!</a:t>
            </a:r>
          </a:p>
          <a:p>
            <a:pPr>
              <a:spcBef>
                <a:spcPts val="800"/>
              </a:spcBef>
              <a:defRPr sz="3300"/>
            </a:pPr>
            <a:r>
              <a:t>If it is approved of by heaven, it will be authorized by scripture (C.E.N.I.)</a:t>
            </a:r>
          </a:p>
        </p:txBody>
      </p:sp>
      <p:sp>
        <p:nvSpPr>
          <p:cNvPr id="282" name="IS IT FROM HEAVEN?"/>
          <p:cNvSpPr txBox="1"/>
          <p:nvPr/>
        </p:nvSpPr>
        <p:spPr>
          <a:xfrm>
            <a:off x="1054132" y="3298713"/>
            <a:ext cx="4444023" cy="1207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800"/>
              </a:spcBef>
              <a:defRPr sz="3300"/>
            </a:lvl1pPr>
          </a:lstStyle>
          <a:p>
            <a:pPr/>
            <a:r>
              <a:t>IS IT FROM HEAVEN?</a:t>
            </a:r>
          </a:p>
        </p:txBody>
      </p:sp>
      <p:sp>
        <p:nvSpPr>
          <p:cNvPr id="283" name="Arrow"/>
          <p:cNvSpPr/>
          <p:nvPr/>
        </p:nvSpPr>
        <p:spPr>
          <a:xfrm rot="5400000">
            <a:off x="10830193" y="4585381"/>
            <a:ext cx="1270001" cy="1270001"/>
          </a:xfrm>
          <a:prstGeom prst="rightArrow">
            <a:avLst>
              <a:gd name="adj1" fmla="val 61749"/>
              <a:gd name="adj2" fmla="val 49121"/>
            </a:avLst>
          </a:prstGeom>
          <a:solidFill>
            <a:schemeClr val="accent4">
              <a:hueOff val="481991"/>
              <a:satOff val="11971"/>
              <a:lumOff val="19007"/>
            </a:schemeClr>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284" name="Image" descr="Image"/>
          <p:cNvPicPr>
            <a:picLocks noChangeAspect="1"/>
          </p:cNvPicPr>
          <p:nvPr/>
        </p:nvPicPr>
        <p:blipFill>
          <a:blip r:embed="rId8">
            <a:extLst/>
          </a:blip>
          <a:stretch>
            <a:fillRect/>
          </a:stretch>
        </p:blipFill>
        <p:spPr>
          <a:xfrm>
            <a:off x="9486637" y="2548197"/>
            <a:ext cx="3527597" cy="2555504"/>
          </a:xfrm>
          <a:prstGeom prst="rect">
            <a:avLst/>
          </a:prstGeom>
          <a:ln w="12700">
            <a:miter lim="400000"/>
          </a:ln>
          <a:effectLst>
            <a:outerShdw sx="100000" sy="100000" kx="0" ky="0" algn="b" rotWithShape="0" blurRad="177800" dist="114460" dir="1888955">
              <a:srgbClr val="000000">
                <a:alpha val="97017"/>
              </a:srgbClr>
            </a:outerShdw>
          </a:effectLst>
        </p:spPr>
      </p:pic>
      <p:sp>
        <p:nvSpPr>
          <p:cNvPr id="285"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75"/>
                                        </p:tgtEl>
                                        <p:attrNameLst>
                                          <p:attrName>style.visibility</p:attrName>
                                        </p:attrNameLst>
                                      </p:cBhvr>
                                      <p:to>
                                        <p:strVal val="visible"/>
                                      </p:to>
                                    </p:set>
                                    <p:animEffect filter="wipe(up)" transition="in">
                                      <p:cBhvr>
                                        <p:cTn id="7" dur="10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276"/>
                                        </p:tgtEl>
                                        <p:attrNameLst>
                                          <p:attrName>style.visibility</p:attrName>
                                        </p:attrNameLst>
                                      </p:cBhvr>
                                      <p:to>
                                        <p:strVal val="visible"/>
                                      </p:to>
                                    </p:set>
                                    <p:animEffect filter="wipe(up)" transition="in">
                                      <p:cBhvr>
                                        <p:cTn id="12" dur="1000"/>
                                        <p:tgtEl>
                                          <p:spTgt spid="27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274"/>
                                        </p:tgtEl>
                                        <p:attrNameLst>
                                          <p:attrName>style.visibility</p:attrName>
                                        </p:attrNameLst>
                                      </p:cBhvr>
                                      <p:to>
                                        <p:strVal val="visible"/>
                                      </p:to>
                                    </p:set>
                                    <p:animEffect filter="wipe(up)" transition="in">
                                      <p:cBhvr>
                                        <p:cTn id="17" dur="1000"/>
                                        <p:tgtEl>
                                          <p:spTgt spid="27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4" fill="hold">
                                  <p:stCondLst>
                                    <p:cond delay="0"/>
                                  </p:stCondLst>
                                  <p:iterate type="el" backwards="0">
                                    <p:tmAbs val="0"/>
                                  </p:iterate>
                                  <p:childTnLst>
                                    <p:set>
                                      <p:cBhvr>
                                        <p:cTn id="21" fill="hold"/>
                                        <p:tgtEl>
                                          <p:spTgt spid="277"/>
                                        </p:tgtEl>
                                        <p:attrNameLst>
                                          <p:attrName>style.visibility</p:attrName>
                                        </p:attrNameLst>
                                      </p:cBhvr>
                                      <p:to>
                                        <p:strVal val="visible"/>
                                      </p:to>
                                    </p:set>
                                    <p:animEffect filter="wipe(up)" transition="in">
                                      <p:cBhvr>
                                        <p:cTn id="22" dur="1000"/>
                                        <p:tgtEl>
                                          <p:spTgt spid="27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 presetID="22" grpId="5" fill="hold">
                                  <p:stCondLst>
                                    <p:cond delay="0"/>
                                  </p:stCondLst>
                                  <p:iterate type="el" backwards="0">
                                    <p:tmAbs val="0"/>
                                  </p:iterate>
                                  <p:childTnLst>
                                    <p:set>
                                      <p:cBhvr>
                                        <p:cTn id="26" fill="hold"/>
                                        <p:tgtEl>
                                          <p:spTgt spid="278"/>
                                        </p:tgtEl>
                                        <p:attrNameLst>
                                          <p:attrName>style.visibility</p:attrName>
                                        </p:attrNameLst>
                                      </p:cBhvr>
                                      <p:to>
                                        <p:strVal val="visible"/>
                                      </p:to>
                                    </p:set>
                                    <p:animEffect filter="wipe(up)" transition="in">
                                      <p:cBhvr>
                                        <p:cTn id="27" dur="1000"/>
                                        <p:tgtEl>
                                          <p:spTgt spid="278"/>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1" presetID="22" grpId="6" fill="hold">
                                  <p:stCondLst>
                                    <p:cond delay="0"/>
                                  </p:stCondLst>
                                  <p:iterate type="el" backwards="0">
                                    <p:tmAbs val="0"/>
                                  </p:iterate>
                                  <p:childTnLst>
                                    <p:set>
                                      <p:cBhvr>
                                        <p:cTn id="31" fill="hold"/>
                                        <p:tgtEl>
                                          <p:spTgt spid="279"/>
                                        </p:tgtEl>
                                        <p:attrNameLst>
                                          <p:attrName>style.visibility</p:attrName>
                                        </p:attrNameLst>
                                      </p:cBhvr>
                                      <p:to>
                                        <p:strVal val="visible"/>
                                      </p:to>
                                    </p:set>
                                    <p:animEffect filter="wipe(up)" transition="in">
                                      <p:cBhvr>
                                        <p:cTn id="32" dur="1000"/>
                                        <p:tgtEl>
                                          <p:spTgt spid="279"/>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 presetID="22" grpId="7" fill="hold">
                                  <p:stCondLst>
                                    <p:cond delay="0"/>
                                  </p:stCondLst>
                                  <p:iterate type="el" backwards="0">
                                    <p:tmAbs val="0"/>
                                  </p:iterate>
                                  <p:childTnLst>
                                    <p:set>
                                      <p:cBhvr>
                                        <p:cTn id="36" fill="hold"/>
                                        <p:tgtEl>
                                          <p:spTgt spid="280"/>
                                        </p:tgtEl>
                                        <p:attrNameLst>
                                          <p:attrName>style.visibility</p:attrName>
                                        </p:attrNameLst>
                                      </p:cBhvr>
                                      <p:to>
                                        <p:strVal val="visible"/>
                                      </p:to>
                                    </p:set>
                                    <p:animEffect filter="wipe(up)" transition="in">
                                      <p:cBhvr>
                                        <p:cTn id="37" dur="10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0" grpId="7"/>
      <p:bldP build="whole" bldLvl="1" animBg="1" rev="0" advAuto="0" spid="275" grpId="1"/>
      <p:bldP build="whole" bldLvl="1" animBg="1" rev="0" advAuto="0" spid="274" grpId="3"/>
      <p:bldP build="whole" bldLvl="1" animBg="1" rev="0" advAuto="0" spid="276" grpId="2"/>
      <p:bldP build="whole" bldLvl="1" animBg="1" rev="0" advAuto="0" spid="279" grpId="6"/>
      <p:bldP build="whole" bldLvl="1" animBg="1" rev="0" advAuto="0" spid="278" grpId="5"/>
      <p:bldP build="whole" bldLvl="1" animBg="1" rev="0" advAuto="0" spid="277" grpId="4"/>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288"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sp>
        <p:nvSpPr>
          <p:cNvPr id="289" name="God Given “TRADITIONs” Must Be Kept!"/>
          <p:cNvSpPr txBox="1"/>
          <p:nvPr/>
        </p:nvSpPr>
        <p:spPr>
          <a:xfrm>
            <a:off x="109169" y="1868217"/>
            <a:ext cx="12786462" cy="967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C9C9C9"/>
                </a:solidFill>
                <a:latin typeface="Phosphate Inline"/>
                <a:ea typeface="Phosphate Inline"/>
                <a:cs typeface="Phosphate Inline"/>
                <a:sym typeface="Phosphate Inline"/>
              </a:defRPr>
            </a:lvl1pPr>
          </a:lstStyle>
          <a:p>
            <a:pPr/>
            <a:r>
              <a:t>God Given “TRADITIONs” Must Be Kept!</a:t>
            </a:r>
          </a:p>
        </p:txBody>
      </p:sp>
      <p:grpSp>
        <p:nvGrpSpPr>
          <p:cNvPr id="292" name="Image"/>
          <p:cNvGrpSpPr/>
          <p:nvPr/>
        </p:nvGrpSpPr>
        <p:grpSpPr>
          <a:xfrm>
            <a:off x="744294" y="3076170"/>
            <a:ext cx="5003801" cy="3601260"/>
            <a:chOff x="0" y="0"/>
            <a:chExt cx="5003800" cy="3601258"/>
          </a:xfrm>
        </p:grpSpPr>
        <p:pic>
          <p:nvPicPr>
            <p:cNvPr id="291" name="Image" descr="Image"/>
            <p:cNvPicPr>
              <a:picLocks noChangeAspect="1"/>
            </p:cNvPicPr>
            <p:nvPr/>
          </p:nvPicPr>
          <p:blipFill>
            <a:blip r:embed="rId3">
              <a:extLst/>
            </a:blip>
            <a:stretch>
              <a:fillRect/>
            </a:stretch>
          </p:blipFill>
          <p:spPr>
            <a:xfrm>
              <a:off x="215900" y="139700"/>
              <a:ext cx="4572000" cy="3042459"/>
            </a:xfrm>
            <a:prstGeom prst="rect">
              <a:avLst/>
            </a:prstGeom>
            <a:ln>
              <a:noFill/>
            </a:ln>
            <a:effectLst/>
          </p:spPr>
        </p:pic>
        <p:pic>
          <p:nvPicPr>
            <p:cNvPr id="290" name="Image" descr="Image"/>
            <p:cNvPicPr>
              <a:picLocks noChangeAspect="0"/>
            </p:cNvPicPr>
            <p:nvPr/>
          </p:nvPicPr>
          <p:blipFill>
            <a:blip r:embed="rId4">
              <a:extLst/>
            </a:blip>
            <a:stretch>
              <a:fillRect/>
            </a:stretch>
          </p:blipFill>
          <p:spPr>
            <a:xfrm>
              <a:off x="0" y="0"/>
              <a:ext cx="5003800" cy="3601259"/>
            </a:xfrm>
            <a:prstGeom prst="rect">
              <a:avLst/>
            </a:prstGeom>
            <a:effectLst/>
          </p:spPr>
        </p:pic>
      </p:grpSp>
      <p:sp>
        <p:nvSpPr>
          <p:cNvPr id="293" name="1 Corinthians 11:2 (NKJV)…"/>
          <p:cNvSpPr txBox="1"/>
          <p:nvPr/>
        </p:nvSpPr>
        <p:spPr>
          <a:xfrm>
            <a:off x="6195261" y="2864305"/>
            <a:ext cx="6431251" cy="665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200"/>
              </a:spcBef>
              <a:defRPr b="1" sz="4600">
                <a:solidFill>
                  <a:srgbClr val="000000"/>
                </a:solidFill>
                <a:effectLst/>
                <a:latin typeface="Century Gothic"/>
                <a:ea typeface="Century Gothic"/>
                <a:cs typeface="Century Gothic"/>
                <a:sym typeface="Century Gothic"/>
              </a:defRPr>
            </a:pPr>
            <a:r>
              <a:t>1 Corinthians 11:2 (NKJV)</a:t>
            </a:r>
          </a:p>
          <a:p>
            <a:pPr defTabSz="457200">
              <a:spcBef>
                <a:spcPts val="1200"/>
              </a:spcBef>
              <a:defRPr sz="4600">
                <a:solidFill>
                  <a:srgbClr val="000000"/>
                </a:solidFill>
                <a:effectLst/>
                <a:latin typeface="Century Gothic"/>
                <a:ea typeface="Century Gothic"/>
                <a:cs typeface="Century Gothic"/>
                <a:sym typeface="Century Gothic"/>
              </a:defRPr>
            </a:pPr>
            <a:r>
              <a:rPr baseline="31999"/>
              <a:t>2</a:t>
            </a:r>
            <a:r>
              <a:t> Now I praise you, brethren, that you remember me in all things and keep the traditions just as I delivered </a:t>
            </a:r>
            <a:r>
              <a:rPr i="1"/>
              <a:t>them</a:t>
            </a:r>
            <a:r>
              <a:t> to you. (cf. 11:23)</a:t>
            </a:r>
          </a:p>
        </p:txBody>
      </p:sp>
      <p:sp>
        <p:nvSpPr>
          <p:cNvPr id="294" name="APOSTOLIC TEACHING"/>
          <p:cNvSpPr txBox="1"/>
          <p:nvPr/>
        </p:nvSpPr>
        <p:spPr>
          <a:xfrm>
            <a:off x="744293" y="6651405"/>
            <a:ext cx="5003801" cy="1846639"/>
          </a:xfrm>
          <a:prstGeom prst="rect">
            <a:avLst/>
          </a:prstGeom>
          <a:solidFill>
            <a:schemeClr val="accent5">
              <a:hueOff val="-467607"/>
              <a:satOff val="-18937"/>
              <a:lumOff val="-6537"/>
            </a:schemeClr>
          </a:solidFill>
          <a:ln w="381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lvl1pPr>
          </a:lstStyle>
          <a:p>
            <a:pPr/>
            <a:r>
              <a:t>APOSTOLIC TEACHING</a:t>
            </a:r>
          </a:p>
        </p:txBody>
      </p:sp>
      <p:sp>
        <p:nvSpPr>
          <p:cNvPr id="295" name="IS IT FROM HEAVEN?"/>
          <p:cNvSpPr txBox="1"/>
          <p:nvPr/>
        </p:nvSpPr>
        <p:spPr>
          <a:xfrm>
            <a:off x="1082437" y="3341011"/>
            <a:ext cx="4327514"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800"/>
              </a:spcBef>
              <a:defRPr sz="3300"/>
            </a:lvl1pPr>
          </a:lstStyle>
          <a:p>
            <a:pPr/>
            <a:r>
              <a:t>IS IT FROM HEAVEN?</a:t>
            </a:r>
          </a:p>
        </p:txBody>
      </p:sp>
      <p:sp>
        <p:nvSpPr>
          <p:cNvPr id="296"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299"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grpSp>
        <p:nvGrpSpPr>
          <p:cNvPr id="302" name="Image"/>
          <p:cNvGrpSpPr/>
          <p:nvPr/>
        </p:nvGrpSpPr>
        <p:grpSpPr>
          <a:xfrm>
            <a:off x="744294" y="3076170"/>
            <a:ext cx="5003801" cy="3601260"/>
            <a:chOff x="0" y="0"/>
            <a:chExt cx="5003800" cy="3601258"/>
          </a:xfrm>
        </p:grpSpPr>
        <p:pic>
          <p:nvPicPr>
            <p:cNvPr id="301" name="Image" descr="Image"/>
            <p:cNvPicPr>
              <a:picLocks noChangeAspect="1"/>
            </p:cNvPicPr>
            <p:nvPr/>
          </p:nvPicPr>
          <p:blipFill>
            <a:blip r:embed="rId3">
              <a:extLst/>
            </a:blip>
            <a:stretch>
              <a:fillRect/>
            </a:stretch>
          </p:blipFill>
          <p:spPr>
            <a:xfrm>
              <a:off x="215900" y="139700"/>
              <a:ext cx="4572000" cy="3042459"/>
            </a:xfrm>
            <a:prstGeom prst="rect">
              <a:avLst/>
            </a:prstGeom>
            <a:ln>
              <a:noFill/>
            </a:ln>
            <a:effectLst/>
          </p:spPr>
        </p:pic>
        <p:pic>
          <p:nvPicPr>
            <p:cNvPr id="300" name="Image" descr="Image"/>
            <p:cNvPicPr>
              <a:picLocks noChangeAspect="0"/>
            </p:cNvPicPr>
            <p:nvPr/>
          </p:nvPicPr>
          <p:blipFill>
            <a:blip r:embed="rId4">
              <a:extLst/>
            </a:blip>
            <a:stretch>
              <a:fillRect/>
            </a:stretch>
          </p:blipFill>
          <p:spPr>
            <a:xfrm>
              <a:off x="0" y="0"/>
              <a:ext cx="5003800" cy="3601259"/>
            </a:xfrm>
            <a:prstGeom prst="rect">
              <a:avLst/>
            </a:prstGeom>
            <a:effectLst/>
          </p:spPr>
        </p:pic>
      </p:grpSp>
      <p:sp>
        <p:nvSpPr>
          <p:cNvPr id="303" name="2 Thessalonians 2:15 (NKJV)…"/>
          <p:cNvSpPr txBox="1"/>
          <p:nvPr/>
        </p:nvSpPr>
        <p:spPr>
          <a:xfrm>
            <a:off x="6195261" y="3219905"/>
            <a:ext cx="6431251" cy="594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200"/>
              </a:spcBef>
              <a:defRPr b="1" sz="4600">
                <a:solidFill>
                  <a:srgbClr val="000000"/>
                </a:solidFill>
                <a:effectLst/>
                <a:latin typeface="Century Gothic"/>
                <a:ea typeface="Century Gothic"/>
                <a:cs typeface="Century Gothic"/>
                <a:sym typeface="Century Gothic"/>
              </a:defRPr>
            </a:pPr>
            <a:r>
              <a:t>2 Thessalonians 2:15 (NKJV)</a:t>
            </a:r>
          </a:p>
          <a:p>
            <a:pPr defTabSz="457200">
              <a:spcBef>
                <a:spcPts val="1200"/>
              </a:spcBef>
              <a:defRPr sz="4600">
                <a:solidFill>
                  <a:srgbClr val="000000"/>
                </a:solidFill>
                <a:effectLst/>
                <a:latin typeface="Century Gothic"/>
                <a:ea typeface="Century Gothic"/>
                <a:cs typeface="Century Gothic"/>
                <a:sym typeface="Century Gothic"/>
              </a:defRPr>
            </a:pPr>
            <a:r>
              <a:rPr baseline="31999"/>
              <a:t>15</a:t>
            </a:r>
            <a:r>
              <a:t> Therefore, brethren, stand fast and hold the traditions which you were taught, whether by word or our epistle.</a:t>
            </a:r>
          </a:p>
        </p:txBody>
      </p:sp>
      <p:sp>
        <p:nvSpPr>
          <p:cNvPr id="304" name="APOSTOLIC TEACHING"/>
          <p:cNvSpPr txBox="1"/>
          <p:nvPr/>
        </p:nvSpPr>
        <p:spPr>
          <a:xfrm>
            <a:off x="744293" y="6651405"/>
            <a:ext cx="5003801" cy="1846639"/>
          </a:xfrm>
          <a:prstGeom prst="rect">
            <a:avLst/>
          </a:prstGeom>
          <a:solidFill>
            <a:schemeClr val="accent5">
              <a:hueOff val="-467607"/>
              <a:satOff val="-18937"/>
              <a:lumOff val="-6537"/>
            </a:schemeClr>
          </a:solidFill>
          <a:ln w="381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lvl1pPr>
          </a:lstStyle>
          <a:p>
            <a:pPr/>
            <a:r>
              <a:t>APOSTOLIC TEACHING</a:t>
            </a:r>
          </a:p>
        </p:txBody>
      </p:sp>
      <p:sp>
        <p:nvSpPr>
          <p:cNvPr id="305" name="God Given “TRADITIONs” Must Be Kept!"/>
          <p:cNvSpPr txBox="1"/>
          <p:nvPr/>
        </p:nvSpPr>
        <p:spPr>
          <a:xfrm>
            <a:off x="109169" y="1868217"/>
            <a:ext cx="12786462" cy="967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C9C9C9"/>
                </a:solidFill>
                <a:latin typeface="Phosphate Inline"/>
                <a:ea typeface="Phosphate Inline"/>
                <a:cs typeface="Phosphate Inline"/>
                <a:sym typeface="Phosphate Inline"/>
              </a:defRPr>
            </a:lvl1pPr>
          </a:lstStyle>
          <a:p>
            <a:pPr/>
            <a:r>
              <a:t>God Given “TRADITIONs” Must Be Kept!</a:t>
            </a:r>
          </a:p>
        </p:txBody>
      </p:sp>
      <p:sp>
        <p:nvSpPr>
          <p:cNvPr id="306" name="IS IT FROM HEAVEN?"/>
          <p:cNvSpPr txBox="1"/>
          <p:nvPr/>
        </p:nvSpPr>
        <p:spPr>
          <a:xfrm>
            <a:off x="1082437" y="3341011"/>
            <a:ext cx="4327514"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800"/>
              </a:spcBef>
              <a:defRPr sz="3300"/>
            </a:lvl1pPr>
          </a:lstStyle>
          <a:p>
            <a:pPr/>
            <a:r>
              <a:t>IS IT FROM HEAVEN?</a:t>
            </a:r>
          </a:p>
        </p:txBody>
      </p:sp>
      <p:sp>
        <p:nvSpPr>
          <p:cNvPr id="307"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Rectangle" descr="Rectangle"/>
          <p:cNvPicPr>
            <a:picLocks noChangeAspect="0"/>
          </p:cNvPicPr>
          <p:nvPr/>
        </p:nvPicPr>
        <p:blipFill>
          <a:blip r:embed="rId2">
            <a:extLst/>
          </a:blip>
          <a:stretch>
            <a:fillRect/>
          </a:stretch>
        </p:blipFill>
        <p:spPr>
          <a:xfrm>
            <a:off x="5176" y="3238"/>
            <a:ext cx="12994448" cy="1803401"/>
          </a:xfrm>
          <a:prstGeom prst="rect">
            <a:avLst/>
          </a:prstGeom>
          <a:effectLst>
            <a:outerShdw sx="100000" sy="100000" kx="0" ky="0" algn="b" rotWithShape="0" blurRad="50800" dist="25400" dir="5400000">
              <a:srgbClr val="000000">
                <a:alpha val="50000"/>
              </a:srgbClr>
            </a:outerShdw>
          </a:effectLst>
        </p:spPr>
      </p:pic>
      <p:sp>
        <p:nvSpPr>
          <p:cNvPr id="310" name="Traditions"/>
          <p:cNvSpPr txBox="1"/>
          <p:nvPr/>
        </p:nvSpPr>
        <p:spPr>
          <a:xfrm>
            <a:off x="346004" y="437585"/>
            <a:ext cx="4734249" cy="1046684"/>
          </a:xfrm>
          <a:prstGeom prst="rect">
            <a:avLst/>
          </a:prstGeom>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400">
                <a:solidFill>
                  <a:srgbClr val="000000"/>
                </a:solidFill>
                <a:effectLst>
                  <a:outerShdw sx="100000" sy="100000" kx="0" ky="0" algn="b" rotWithShape="0" blurRad="50800" dist="25400" dir="5400000">
                    <a:srgbClr val="000000">
                      <a:alpha val="32000"/>
                    </a:srgbClr>
                  </a:outerShdw>
                </a:effectLst>
                <a:latin typeface="Sonoma Script"/>
                <a:ea typeface="Sonoma Script"/>
                <a:cs typeface="Sonoma Script"/>
                <a:sym typeface="Sonoma Script"/>
              </a:defRPr>
            </a:lvl1pPr>
          </a:lstStyle>
          <a:p>
            <a:pPr/>
            <a:r>
              <a:t>Traditions</a:t>
            </a:r>
          </a:p>
        </p:txBody>
      </p:sp>
      <p:grpSp>
        <p:nvGrpSpPr>
          <p:cNvPr id="313" name="Image"/>
          <p:cNvGrpSpPr/>
          <p:nvPr/>
        </p:nvGrpSpPr>
        <p:grpSpPr>
          <a:xfrm>
            <a:off x="744294" y="3076170"/>
            <a:ext cx="5003801" cy="3601260"/>
            <a:chOff x="0" y="0"/>
            <a:chExt cx="5003800" cy="3601258"/>
          </a:xfrm>
        </p:grpSpPr>
        <p:pic>
          <p:nvPicPr>
            <p:cNvPr id="312" name="Image" descr="Image"/>
            <p:cNvPicPr>
              <a:picLocks noChangeAspect="1"/>
            </p:cNvPicPr>
            <p:nvPr/>
          </p:nvPicPr>
          <p:blipFill>
            <a:blip r:embed="rId3">
              <a:extLst/>
            </a:blip>
            <a:stretch>
              <a:fillRect/>
            </a:stretch>
          </p:blipFill>
          <p:spPr>
            <a:xfrm>
              <a:off x="215900" y="139700"/>
              <a:ext cx="4572000" cy="3042459"/>
            </a:xfrm>
            <a:prstGeom prst="rect">
              <a:avLst/>
            </a:prstGeom>
            <a:ln>
              <a:noFill/>
            </a:ln>
            <a:effectLst/>
          </p:spPr>
        </p:pic>
        <p:pic>
          <p:nvPicPr>
            <p:cNvPr id="311" name="Image" descr="Image"/>
            <p:cNvPicPr>
              <a:picLocks noChangeAspect="0"/>
            </p:cNvPicPr>
            <p:nvPr/>
          </p:nvPicPr>
          <p:blipFill>
            <a:blip r:embed="rId4">
              <a:extLst/>
            </a:blip>
            <a:stretch>
              <a:fillRect/>
            </a:stretch>
          </p:blipFill>
          <p:spPr>
            <a:xfrm>
              <a:off x="0" y="0"/>
              <a:ext cx="5003800" cy="3601259"/>
            </a:xfrm>
            <a:prstGeom prst="rect">
              <a:avLst/>
            </a:prstGeom>
            <a:effectLst/>
          </p:spPr>
        </p:pic>
      </p:grpSp>
      <p:sp>
        <p:nvSpPr>
          <p:cNvPr id="314" name="2 Thessalonians 3:6 (NKJV)…"/>
          <p:cNvSpPr txBox="1"/>
          <p:nvPr/>
        </p:nvSpPr>
        <p:spPr>
          <a:xfrm>
            <a:off x="6195261" y="3016705"/>
            <a:ext cx="6431251" cy="635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200"/>
              </a:spcBef>
              <a:defRPr b="1" sz="4600">
                <a:solidFill>
                  <a:srgbClr val="000000"/>
                </a:solidFill>
                <a:effectLst/>
                <a:latin typeface="Century Gothic"/>
                <a:ea typeface="Century Gothic"/>
                <a:cs typeface="Century Gothic"/>
                <a:sym typeface="Century Gothic"/>
              </a:defRPr>
            </a:pPr>
            <a:r>
              <a:t>2 Thessalonians 3:6 (NKJV)</a:t>
            </a:r>
          </a:p>
          <a:p>
            <a:pPr defTabSz="457200">
              <a:spcBef>
                <a:spcPts val="1200"/>
              </a:spcBef>
              <a:defRPr>
                <a:solidFill>
                  <a:srgbClr val="000000"/>
                </a:solidFill>
                <a:effectLst/>
                <a:latin typeface="Century Gothic"/>
                <a:ea typeface="Century Gothic"/>
                <a:cs typeface="Century Gothic"/>
                <a:sym typeface="Century Gothic"/>
              </a:defRPr>
            </a:pPr>
            <a:r>
              <a:rPr baseline="31999"/>
              <a:t>6</a:t>
            </a:r>
            <a:r>
              <a:t> But we command you, brethren, in the name of our Lord Jesus Christ, that you withdraw from every brother who walks disorderly and not according to the tradition which he received from us.</a:t>
            </a:r>
          </a:p>
        </p:txBody>
      </p:sp>
      <p:sp>
        <p:nvSpPr>
          <p:cNvPr id="315" name="APOSTOLIC TEACHING"/>
          <p:cNvSpPr txBox="1"/>
          <p:nvPr/>
        </p:nvSpPr>
        <p:spPr>
          <a:xfrm>
            <a:off x="744293" y="6651405"/>
            <a:ext cx="5003801" cy="1846639"/>
          </a:xfrm>
          <a:prstGeom prst="rect">
            <a:avLst/>
          </a:prstGeom>
          <a:solidFill>
            <a:schemeClr val="accent5">
              <a:hueOff val="-467607"/>
              <a:satOff val="-18937"/>
              <a:lumOff val="-6537"/>
            </a:schemeClr>
          </a:solidFill>
          <a:ln w="38100">
            <a:solidFill>
              <a:srgbClr val="000000"/>
            </a:solidFill>
            <a:miter lim="400000"/>
          </a:ln>
          <a:effectLst>
            <a:outerShdw sx="100000" sy="100000" kx="0" ky="0" algn="b" rotWithShape="0" blurRad="177800" dist="107447" dir="4239006">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lvl1pPr>
          </a:lstStyle>
          <a:p>
            <a:pPr/>
            <a:r>
              <a:t>APOSTOLIC TEACHING</a:t>
            </a:r>
          </a:p>
        </p:txBody>
      </p:sp>
      <p:sp>
        <p:nvSpPr>
          <p:cNvPr id="316" name="God Given “TRADITIONs” Must Be Kept!"/>
          <p:cNvSpPr txBox="1"/>
          <p:nvPr/>
        </p:nvSpPr>
        <p:spPr>
          <a:xfrm>
            <a:off x="109169" y="1868217"/>
            <a:ext cx="12786462" cy="967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C9C9C9"/>
                </a:solidFill>
                <a:latin typeface="Phosphate Inline"/>
                <a:ea typeface="Phosphate Inline"/>
                <a:cs typeface="Phosphate Inline"/>
                <a:sym typeface="Phosphate Inline"/>
              </a:defRPr>
            </a:lvl1pPr>
          </a:lstStyle>
          <a:p>
            <a:pPr/>
            <a:r>
              <a:t>God Given “TRADITIONs” Must Be Kept!</a:t>
            </a:r>
          </a:p>
        </p:txBody>
      </p:sp>
      <p:sp>
        <p:nvSpPr>
          <p:cNvPr id="317" name="IS IT FROM HEAVEN?"/>
          <p:cNvSpPr txBox="1"/>
          <p:nvPr/>
        </p:nvSpPr>
        <p:spPr>
          <a:xfrm>
            <a:off x="1082437" y="3341011"/>
            <a:ext cx="4327514"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800"/>
              </a:spcBef>
              <a:defRPr sz="3300"/>
            </a:lvl1pPr>
          </a:lstStyle>
          <a:p>
            <a:pPr/>
            <a:r>
              <a:t>IS IT FROM HEAVEN?</a:t>
            </a:r>
          </a:p>
        </p:txBody>
      </p:sp>
      <p:sp>
        <p:nvSpPr>
          <p:cNvPr id="318" name="“Good or Bad?”"/>
          <p:cNvSpPr txBox="1"/>
          <p:nvPr/>
        </p:nvSpPr>
        <p:spPr>
          <a:xfrm>
            <a:off x="5124813" y="455367"/>
            <a:ext cx="7705041" cy="1296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400">
                <a:solidFill>
                  <a:srgbClr val="000000"/>
                </a:solidFill>
                <a:latin typeface="Good Times"/>
                <a:ea typeface="Good Times"/>
                <a:cs typeface="Good Times"/>
                <a:sym typeface="Good Times"/>
              </a:defRPr>
            </a:pPr>
            <a:r>
              <a:t>“</a:t>
            </a:r>
            <a:r>
              <a:rPr>
                <a:solidFill>
                  <a:schemeClr val="accent2">
                    <a:satOff val="37323"/>
                    <a:lumOff val="21795"/>
                  </a:schemeClr>
                </a:solidFill>
              </a:rPr>
              <a:t>Good</a:t>
            </a:r>
            <a:r>
              <a:t> </a:t>
            </a:r>
            <a:r>
              <a:rPr>
                <a:latin typeface="Sonoma Script"/>
                <a:ea typeface="Sonoma Script"/>
                <a:cs typeface="Sonoma Script"/>
                <a:sym typeface="Sonoma Script"/>
              </a:rPr>
              <a:t>or</a:t>
            </a:r>
            <a:r>
              <a:t> </a:t>
            </a:r>
            <a:r>
              <a:rPr>
                <a:solidFill>
                  <a:schemeClr val="accent5"/>
                </a:solidFill>
              </a:rPr>
              <a:t>Bad</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