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Override PartName="/ppt/media/image8.jpeg" ContentType="image/jpeg"/>
  <Override PartName="/ppt/media/image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6" name="Shape 206"/>
          <p:cNvSpPr/>
          <p:nvPr>
            <p:ph type="sldImg"/>
          </p:nvPr>
        </p:nvSpPr>
        <p:spPr>
          <a:xfrm>
            <a:off x="1143000" y="685800"/>
            <a:ext cx="4572000" cy="3429000"/>
          </a:xfrm>
          <a:prstGeom prst="rect">
            <a:avLst/>
          </a:prstGeom>
        </p:spPr>
        <p:txBody>
          <a:bodyPr/>
          <a:lstStyle/>
          <a:p>
            <a:pPr/>
          </a:p>
        </p:txBody>
      </p:sp>
      <p:sp>
        <p:nvSpPr>
          <p:cNvPr id="207" name="Shape 20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2.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3.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6311798" y="9321800"/>
            <a:ext cx="368504" cy="425857"/>
          </a:xfrm>
          <a:prstGeom prst="rect">
            <a:avLst/>
          </a:prstGeom>
        </p:spPr>
        <p:txBody>
          <a:bodyPr anchor="t"/>
          <a:lstStyle>
            <a:lvl1pPr>
              <a:defRPr b="1">
                <a:solidFill>
                  <a:srgbClr val="51573F"/>
                </a:solidFill>
                <a:latin typeface="Didot"/>
                <a:ea typeface="Didot"/>
                <a:cs typeface="Didot"/>
                <a:sym typeface="Dido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4" name="Title Text"/>
          <p:cNvSpPr txBox="1"/>
          <p:nvPr>
            <p:ph type="title"/>
          </p:nvPr>
        </p:nvSpPr>
        <p:spPr>
          <a:xfrm>
            <a:off x="1104900" y="1473200"/>
            <a:ext cx="10795000" cy="3556000"/>
          </a:xfrm>
          <a:prstGeom prst="rect">
            <a:avLst/>
          </a:prstGeom>
        </p:spPr>
        <p:txBody>
          <a:bodyPr anchor="b"/>
          <a:lstStyle>
            <a:lvl1pPr>
              <a:defRPr cap="none" sz="7600">
                <a:solidFill>
                  <a:srgbClr val="85604A"/>
                </a:solidFill>
                <a:latin typeface="Didot"/>
                <a:ea typeface="Didot"/>
                <a:cs typeface="Didot"/>
                <a:sym typeface="Didot"/>
              </a:defRPr>
            </a:lvl1pPr>
          </a:lstStyle>
          <a:p>
            <a:pPr/>
            <a:r>
              <a:t>Title Text</a:t>
            </a:r>
          </a:p>
        </p:txBody>
      </p:sp>
      <p:sp>
        <p:nvSpPr>
          <p:cNvPr id="125" name="Body Level One…"/>
          <p:cNvSpPr txBox="1"/>
          <p:nvPr>
            <p:ph type="body" sz="quarter" idx="1"/>
          </p:nvPr>
        </p:nvSpPr>
        <p:spPr>
          <a:xfrm>
            <a:off x="1104900" y="5016500"/>
            <a:ext cx="10795000" cy="2235200"/>
          </a:xfrm>
          <a:prstGeom prst="rect">
            <a:avLst/>
          </a:prstGeom>
        </p:spPr>
        <p:txBody>
          <a:bodyPr anchor="t"/>
          <a:lstStyle>
            <a:lvl1pPr marL="0" indent="0" algn="ctr">
              <a:spcBef>
                <a:spcPts val="0"/>
              </a:spcBef>
              <a:buSzTx/>
              <a:buNone/>
              <a:defRPr sz="2600">
                <a:solidFill>
                  <a:srgbClr val="625B48"/>
                </a:solidFill>
                <a:latin typeface="Zapfino"/>
                <a:ea typeface="Zapfino"/>
                <a:cs typeface="Zapfino"/>
                <a:sym typeface="Zapfino"/>
              </a:defRPr>
            </a:lvl1pPr>
            <a:lvl2pPr marL="0" indent="228600" algn="ctr">
              <a:spcBef>
                <a:spcPts val="0"/>
              </a:spcBef>
              <a:buSzTx/>
              <a:buNone/>
              <a:defRPr sz="2600">
                <a:solidFill>
                  <a:srgbClr val="625B48"/>
                </a:solidFill>
                <a:latin typeface="Zapfino"/>
                <a:ea typeface="Zapfino"/>
                <a:cs typeface="Zapfino"/>
                <a:sym typeface="Zapfino"/>
              </a:defRPr>
            </a:lvl2pPr>
            <a:lvl3pPr marL="0" indent="457200" algn="ctr">
              <a:spcBef>
                <a:spcPts val="0"/>
              </a:spcBef>
              <a:buSzTx/>
              <a:buNone/>
              <a:defRPr sz="2600">
                <a:solidFill>
                  <a:srgbClr val="625B48"/>
                </a:solidFill>
                <a:latin typeface="Zapfino"/>
                <a:ea typeface="Zapfino"/>
                <a:cs typeface="Zapfino"/>
                <a:sym typeface="Zapfino"/>
              </a:defRPr>
            </a:lvl3pPr>
            <a:lvl4pPr marL="0" indent="685800" algn="ctr">
              <a:spcBef>
                <a:spcPts val="0"/>
              </a:spcBef>
              <a:buSzTx/>
              <a:buNone/>
              <a:defRPr sz="2600">
                <a:solidFill>
                  <a:srgbClr val="625B48"/>
                </a:solidFill>
                <a:latin typeface="Zapfino"/>
                <a:ea typeface="Zapfino"/>
                <a:cs typeface="Zapfino"/>
                <a:sym typeface="Zapfino"/>
              </a:defRPr>
            </a:lvl4pPr>
            <a:lvl5pPr marL="0" indent="914400" algn="ctr">
              <a:spcBef>
                <a:spcPts val="0"/>
              </a:spcBef>
              <a:buSzTx/>
              <a:buNone/>
              <a:defRPr sz="2600">
                <a:solidFill>
                  <a:srgbClr val="625B48"/>
                </a:solidFill>
                <a:latin typeface="Zapfino"/>
                <a:ea typeface="Zapfino"/>
                <a:cs typeface="Zapfino"/>
                <a:sym typeface="Zapfino"/>
              </a:defRPr>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xfrm>
            <a:off x="6311798" y="9321800"/>
            <a:ext cx="368504" cy="425857"/>
          </a:xfrm>
          <a:prstGeom prst="rect">
            <a:avLst/>
          </a:prstGeom>
        </p:spPr>
        <p:txBody>
          <a:bodyPr anchor="t"/>
          <a:lstStyle>
            <a:lvl1pPr>
              <a:defRPr b="1">
                <a:solidFill>
                  <a:srgbClr val="51573F"/>
                </a:solidFill>
                <a:latin typeface="Didot"/>
                <a:ea typeface="Didot"/>
                <a:cs typeface="Didot"/>
                <a:sym typeface="Dido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3" name="Image"/>
          <p:cNvSpPr/>
          <p:nvPr>
            <p:ph type="pic" idx="21"/>
          </p:nvPr>
        </p:nvSpPr>
        <p:spPr>
          <a:xfrm>
            <a:off x="-79023" y="-126408"/>
            <a:ext cx="15544802" cy="10363201"/>
          </a:xfrm>
          <a:prstGeom prst="rect">
            <a:avLst/>
          </a:prstGeom>
          <a:ln w="25400"/>
        </p:spPr>
        <p:txBody>
          <a:bodyPr lIns="91439" tIns="45719" rIns="91439" bIns="45719" anchor="t">
            <a:noAutofit/>
          </a:bodyPr>
          <a:lstStyle/>
          <a:p>
            <a:pPr/>
          </a:p>
        </p:txBody>
      </p:sp>
      <p:sp>
        <p:nvSpPr>
          <p:cNvPr id="134" name="Slide Number"/>
          <p:cNvSpPr txBox="1"/>
          <p:nvPr>
            <p:ph type="sldNum" sz="quarter" idx="2"/>
          </p:nvPr>
        </p:nvSpPr>
        <p:spPr>
          <a:xfrm>
            <a:off x="6311798" y="9321800"/>
            <a:ext cx="368504" cy="425857"/>
          </a:xfrm>
          <a:prstGeom prst="rect">
            <a:avLst/>
          </a:prstGeom>
        </p:spPr>
        <p:txBody>
          <a:bodyPr anchor="t"/>
          <a:lstStyle>
            <a:lvl1pPr>
              <a:defRPr b="1">
                <a:solidFill>
                  <a:srgbClr val="51573F"/>
                </a:solidFill>
                <a:latin typeface="Didot"/>
                <a:ea typeface="Didot"/>
                <a:cs typeface="Didot"/>
                <a:sym typeface="Dido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41"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8"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9"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50"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7"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4"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1"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72"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73"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74"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1"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82"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83"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84"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91"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92"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9"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0"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 Id="rId3"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hyperlink" Target="https://biblia.com/bible/kjv1900/Gen%202.7" TargetMode="External"/><Relationship Id="rId4" Type="http://schemas.openxmlformats.org/officeDocument/2006/relationships/image" Target="../media/image10.png"/><Relationship Id="rId5" Type="http://schemas.openxmlformats.org/officeDocument/2006/relationships/image" Target="../media/image3.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9.jpe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2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2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2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21.png"/><Relationship Id="rId6" Type="http://schemas.openxmlformats.org/officeDocument/2006/relationships/image" Target="../media/image1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9.jpe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9.jpe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9.jpe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9.jpe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9.jpe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9.jpe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24.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25.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 Id="rId3" Type="http://schemas.openxmlformats.org/officeDocument/2006/relationships/image" Target="../media/image10.png"/><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28.png"/><Relationship Id="rId7" Type="http://schemas.openxmlformats.org/officeDocument/2006/relationships/image" Target="../media/image11.png"/><Relationship Id="rId8" Type="http://schemas.openxmlformats.org/officeDocument/2006/relationships/image" Target="../media/image12.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 Id="rId3" Type="http://schemas.openxmlformats.org/officeDocument/2006/relationships/image" Target="../media/image10.png"/><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28.png"/><Relationship Id="rId7" Type="http://schemas.openxmlformats.org/officeDocument/2006/relationships/image" Target="../media/image11.png"/><Relationship Id="rId8" Type="http://schemas.openxmlformats.org/officeDocument/2006/relationships/image" Target="../media/image12.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 Id="rId3" Type="http://schemas.openxmlformats.org/officeDocument/2006/relationships/image" Target="../media/image10.png"/><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28.png"/><Relationship Id="rId7" Type="http://schemas.openxmlformats.org/officeDocument/2006/relationships/image" Target="../media/image11.png"/><Relationship Id="rId8" Type="http://schemas.openxmlformats.org/officeDocument/2006/relationships/image" Target="../media/image1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 Id="rId3" Type="http://schemas.openxmlformats.org/officeDocument/2006/relationships/image" Target="../media/image10.png"/><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28.png"/><Relationship Id="rId7" Type="http://schemas.openxmlformats.org/officeDocument/2006/relationships/image" Target="../media/image11.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 Id="rId3" Type="http://schemas.openxmlformats.org/officeDocument/2006/relationships/image" Target="../media/image10.png"/><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28.png"/><Relationship Id="rId7" Type="http://schemas.openxmlformats.org/officeDocument/2006/relationships/image" Target="../media/image1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10.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6.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 Id="rId3" Type="http://schemas.openxmlformats.org/officeDocument/2006/relationships/image" Target="../media/image10.png"/><Relationship Id="rId4" Type="http://schemas.openxmlformats.org/officeDocument/2006/relationships/image" Target="../media/image12.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38.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39.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39.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38.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 Id="rId3" Type="http://schemas.openxmlformats.org/officeDocument/2006/relationships/image" Target="../media/image40.png"/><Relationship Id="rId4" Type="http://schemas.openxmlformats.org/officeDocument/2006/relationships/image" Target="../media/image41.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 Id="rId3" Type="http://schemas.openxmlformats.org/officeDocument/2006/relationships/image" Target="../media/image40.png"/><Relationship Id="rId4" Type="http://schemas.openxmlformats.org/officeDocument/2006/relationships/image" Target="../media/image4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 Id="rId3" Type="http://schemas.openxmlformats.org/officeDocument/2006/relationships/image" Target="../media/image40.png"/><Relationship Id="rId4" Type="http://schemas.openxmlformats.org/officeDocument/2006/relationships/image" Target="../media/image41.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hyperlink" Target="http://" TargetMode="External"/><Relationship Id="rId5" Type="http://schemas.openxmlformats.org/officeDocument/2006/relationships/hyperlink" Target="http://w65stchurchofchrist.com" TargetMode="External"/></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hyperlink" Target="https://biblia.com/bible/kjv1900/Eccles%2012.7" TargetMode="External"/><Relationship Id="rId4" Type="http://schemas.openxmlformats.org/officeDocument/2006/relationships/hyperlink" Target="https://biblia.com/bible/kjv1900/James%202.26" TargetMode="External"/><Relationship Id="rId5" Type="http://schemas.openxmlformats.org/officeDocument/2006/relationships/hyperlink" Target="https://biblia.com/bible/kjv1900/Job%2027.3" TargetMode="External"/><Relationship Id="rId6" Type="http://schemas.openxmlformats.org/officeDocument/2006/relationships/image" Target="../media/image10.png"/><Relationship Id="rId7" Type="http://schemas.openxmlformats.org/officeDocument/2006/relationships/image" Target="../media/image3.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 name="Image" descr="Image"/>
          <p:cNvPicPr>
            <a:picLocks noChangeAspect="1"/>
          </p:cNvPicPr>
          <p:nvPr>
            <p:ph type="pic" idx="21"/>
          </p:nvPr>
        </p:nvPicPr>
        <p:blipFill>
          <a:blip r:embed="rId2">
            <a:extLst/>
          </a:blip>
          <a:srcRect l="92" t="0" r="0" b="0"/>
          <a:stretch>
            <a:fillRect/>
          </a:stretch>
        </p:blipFill>
        <p:spPr>
          <a:xfrm>
            <a:off x="-132954" y="-95052"/>
            <a:ext cx="13270802" cy="9943878"/>
          </a:xfrm>
          <a:prstGeom prst="rect">
            <a:avLst/>
          </a:prstGeom>
        </p:spPr>
      </p:pic>
      <p:pic>
        <p:nvPicPr>
          <p:cNvPr id="210" name="— (Ecclesiastes 12:6-14; Luke 16:19-31) — — (Ecclesiastes 12:6-14; Luke 16:19-31) —" descr="— (Ecclesiastes 12:6-14; Luke 16:19-31) — — (Ecclesiastes 12:6-14; Luke 16:19-31) —"/>
          <p:cNvPicPr>
            <a:picLocks noChangeAspect="0"/>
          </p:cNvPicPr>
          <p:nvPr/>
        </p:nvPicPr>
        <p:blipFill>
          <a:blip r:embed="rId3">
            <a:extLst/>
          </a:blip>
          <a:stretch>
            <a:fillRect/>
          </a:stretch>
        </p:blipFill>
        <p:spPr>
          <a:xfrm>
            <a:off x="1356255" y="5329118"/>
            <a:ext cx="10292290" cy="1016001"/>
          </a:xfrm>
          <a:prstGeom prst="rect">
            <a:avLst/>
          </a:prstGeom>
          <a:effectLst>
            <a:outerShdw sx="100000" sy="100000" kx="0" ky="0" algn="b" rotWithShape="0" blurRad="190500" dist="330200" dir="5400000">
              <a:srgbClr val="000000"/>
            </a:outerShdw>
          </a:effectLst>
        </p:spPr>
      </p:pic>
      <p:sp>
        <p:nvSpPr>
          <p:cNvPr id="211" name="“What Happens When We Die?”"/>
          <p:cNvSpPr txBox="1"/>
          <p:nvPr/>
        </p:nvSpPr>
        <p:spPr>
          <a:xfrm>
            <a:off x="268888" y="4130469"/>
            <a:ext cx="12467023" cy="1066801"/>
          </a:xfrm>
          <a:prstGeom prst="rect">
            <a:avLst/>
          </a:prstGeom>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lvl1pPr>
          </a:lstStyle>
          <a:p>
            <a:pPr/>
            <a:r>
              <a:t>“What Happens When We Die?”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grpSp>
        <p:nvGrpSpPr>
          <p:cNvPr id="277" name="A human is a composite being. He is a dual being, composed of both a body and a spirit."/>
          <p:cNvGrpSpPr/>
          <p:nvPr/>
        </p:nvGrpSpPr>
        <p:grpSpPr>
          <a:xfrm>
            <a:off x="589088" y="3321542"/>
            <a:ext cx="11826623" cy="1625601"/>
            <a:chOff x="0" y="0"/>
            <a:chExt cx="11826622" cy="1625600"/>
          </a:xfrm>
        </p:grpSpPr>
        <p:sp>
          <p:nvSpPr>
            <p:cNvPr id="276" name="A human is a composite being. He is a dual being, composed of both a body and a spirit."/>
            <p:cNvSpPr txBox="1"/>
            <p:nvPr/>
          </p:nvSpPr>
          <p:spPr>
            <a:xfrm>
              <a:off x="114300" y="88900"/>
              <a:ext cx="11598023" cy="1295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685799" indent="-685799" algn="l">
                <a:spcBef>
                  <a:spcPts val="1600"/>
                </a:spcBef>
                <a:buSzPct val="80000"/>
                <a:buBlip>
                  <a:blip r:embed="rId3"/>
                </a:buBlip>
                <a:defRPr b="1" sz="3800">
                  <a:latin typeface="Century Gothic"/>
                  <a:ea typeface="Century Gothic"/>
                  <a:cs typeface="Century Gothic"/>
                  <a:sym typeface="Century Gothic"/>
                </a:defRPr>
              </a:lvl1pPr>
            </a:lstStyle>
            <a:p>
              <a:pPr/>
              <a:r>
                <a:t>A human is a composite being. He is a dual being, composed of both a body and a spirit. </a:t>
              </a:r>
            </a:p>
          </p:txBody>
        </p:sp>
        <p:pic>
          <p:nvPicPr>
            <p:cNvPr id="275" name="A human is a composite being. He is a dual being, composed of both a body and a spirit. A human is a composite being. He is a dual being, composed of both a body and a spirit. " descr="A human is a composite being. He is a dual being, composed of both a body and a spirit. A human is a composite being. He is a dual being, composed of both a body and a spirit. "/>
            <p:cNvPicPr>
              <a:picLocks noChangeAspect="0"/>
            </p:cNvPicPr>
            <p:nvPr/>
          </p:nvPicPr>
          <p:blipFill>
            <a:blip r:embed="rId4">
              <a:extLst/>
            </a:blip>
            <a:stretch>
              <a:fillRect/>
            </a:stretch>
          </p:blipFill>
          <p:spPr>
            <a:xfrm>
              <a:off x="0" y="0"/>
              <a:ext cx="11826623" cy="1625600"/>
            </a:xfrm>
            <a:prstGeom prst="rect">
              <a:avLst/>
            </a:prstGeom>
            <a:effectLst/>
          </p:spPr>
        </p:pic>
      </p:grpSp>
      <p:sp>
        <p:nvSpPr>
          <p:cNvPr id="278" name="What is the “spirit”?"/>
          <p:cNvSpPr txBox="1"/>
          <p:nvPr/>
        </p:nvSpPr>
        <p:spPr>
          <a:xfrm>
            <a:off x="2004125" y="2345812"/>
            <a:ext cx="8996550"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atin typeface="Gill Sans UltraBold"/>
                <a:ea typeface="Gill Sans UltraBold"/>
                <a:cs typeface="Gill Sans UltraBold"/>
                <a:sym typeface="Gill Sans UltraBold"/>
              </a:defRPr>
            </a:lvl1pPr>
          </a:lstStyle>
          <a:p>
            <a:pPr/>
            <a:r>
              <a:t>What is the “spirit”?</a:t>
            </a:r>
          </a:p>
        </p:txBody>
      </p:sp>
      <p:sp>
        <p:nvSpPr>
          <p:cNvPr id="279" name="To DEFINE"/>
          <p:cNvSpPr txBox="1"/>
          <p:nvPr/>
        </p:nvSpPr>
        <p:spPr>
          <a:xfrm>
            <a:off x="-96511" y="1633635"/>
            <a:ext cx="3418091" cy="711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1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To DEFINE</a:t>
            </a:r>
          </a:p>
        </p:txBody>
      </p:sp>
      <p:sp>
        <p:nvSpPr>
          <p:cNvPr id="280" name="Hebrews 4:12 (NKJV)…"/>
          <p:cNvSpPr txBox="1"/>
          <p:nvPr/>
        </p:nvSpPr>
        <p:spPr>
          <a:xfrm>
            <a:off x="440454" y="4950125"/>
            <a:ext cx="12123892" cy="455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6300">
                <a:solidFill>
                  <a:srgbClr val="000000"/>
                </a:solidFill>
                <a:latin typeface="Hoefler Text"/>
                <a:ea typeface="Hoefler Text"/>
                <a:cs typeface="Hoefler Text"/>
                <a:sym typeface="Hoefler Text"/>
              </a:defRPr>
            </a:pPr>
            <a:r>
              <a:t>Hebrews 4:12 (NKJV)</a:t>
            </a:r>
          </a:p>
          <a:p>
            <a:pPr defTabSz="457200">
              <a:defRPr sz="4600">
                <a:solidFill>
                  <a:srgbClr val="000000"/>
                </a:solidFill>
                <a:latin typeface="Hoefler Text"/>
                <a:ea typeface="Hoefler Text"/>
                <a:cs typeface="Hoefler Text"/>
                <a:sym typeface="Hoefler Text"/>
              </a:defRPr>
            </a:pPr>
            <a:r>
              <a:rPr baseline="31999"/>
              <a:t>12</a:t>
            </a:r>
            <a:r>
              <a:t> For the word of God </a:t>
            </a:r>
            <a:r>
              <a:rPr i="1"/>
              <a:t>is</a:t>
            </a:r>
            <a:r>
              <a:t> living and powerful, and sharper than any two-edged sword, piercing even to the division of soul and spirit, and of joints and marrow, and is a discerner of the thoughts and intents of the heart.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grpSp>
        <p:nvGrpSpPr>
          <p:cNvPr id="285" name="A human is a composite being. He is a dual being, composed of both a body and a spirit."/>
          <p:cNvGrpSpPr/>
          <p:nvPr/>
        </p:nvGrpSpPr>
        <p:grpSpPr>
          <a:xfrm>
            <a:off x="589088" y="3321542"/>
            <a:ext cx="11826623" cy="1625601"/>
            <a:chOff x="0" y="0"/>
            <a:chExt cx="11826622" cy="1625600"/>
          </a:xfrm>
        </p:grpSpPr>
        <p:sp>
          <p:nvSpPr>
            <p:cNvPr id="284" name="A human is a composite being. He is a dual being, composed of both a body and a spirit."/>
            <p:cNvSpPr txBox="1"/>
            <p:nvPr/>
          </p:nvSpPr>
          <p:spPr>
            <a:xfrm>
              <a:off x="114300" y="88900"/>
              <a:ext cx="11598023" cy="1295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685799" indent="-685799" algn="l">
                <a:spcBef>
                  <a:spcPts val="1600"/>
                </a:spcBef>
                <a:buSzPct val="80000"/>
                <a:buBlip>
                  <a:blip r:embed="rId3"/>
                </a:buBlip>
                <a:defRPr b="1" sz="3800">
                  <a:latin typeface="Century Gothic"/>
                  <a:ea typeface="Century Gothic"/>
                  <a:cs typeface="Century Gothic"/>
                  <a:sym typeface="Century Gothic"/>
                </a:defRPr>
              </a:lvl1pPr>
            </a:lstStyle>
            <a:p>
              <a:pPr/>
              <a:r>
                <a:t>A human is a composite being. He is a dual being, composed of both a body and a spirit. </a:t>
              </a:r>
            </a:p>
          </p:txBody>
        </p:sp>
        <p:pic>
          <p:nvPicPr>
            <p:cNvPr id="283" name="A human is a composite being. He is a dual being, composed of both a body and a spirit. A human is a composite being. He is a dual being, composed of both a body and a spirit. " descr="A human is a composite being. He is a dual being, composed of both a body and a spirit. A human is a composite being. He is a dual being, composed of both a body and a spirit. "/>
            <p:cNvPicPr>
              <a:picLocks noChangeAspect="0"/>
            </p:cNvPicPr>
            <p:nvPr/>
          </p:nvPicPr>
          <p:blipFill>
            <a:blip r:embed="rId4">
              <a:extLst/>
            </a:blip>
            <a:stretch>
              <a:fillRect/>
            </a:stretch>
          </p:blipFill>
          <p:spPr>
            <a:xfrm>
              <a:off x="0" y="0"/>
              <a:ext cx="11826623" cy="1625600"/>
            </a:xfrm>
            <a:prstGeom prst="rect">
              <a:avLst/>
            </a:prstGeom>
            <a:effectLst/>
          </p:spPr>
        </p:pic>
      </p:grpSp>
      <p:sp>
        <p:nvSpPr>
          <p:cNvPr id="286" name="What is the “spirit”?"/>
          <p:cNvSpPr txBox="1"/>
          <p:nvPr/>
        </p:nvSpPr>
        <p:spPr>
          <a:xfrm>
            <a:off x="2004125" y="2345812"/>
            <a:ext cx="8996550"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atin typeface="Gill Sans UltraBold"/>
                <a:ea typeface="Gill Sans UltraBold"/>
                <a:cs typeface="Gill Sans UltraBold"/>
                <a:sym typeface="Gill Sans UltraBold"/>
              </a:defRPr>
            </a:lvl1pPr>
          </a:lstStyle>
          <a:p>
            <a:pPr/>
            <a:r>
              <a:t>What is the “spirit”?</a:t>
            </a:r>
          </a:p>
        </p:txBody>
      </p:sp>
      <p:sp>
        <p:nvSpPr>
          <p:cNvPr id="287" name="To DEFINE"/>
          <p:cNvSpPr txBox="1"/>
          <p:nvPr/>
        </p:nvSpPr>
        <p:spPr>
          <a:xfrm>
            <a:off x="-96511" y="1633635"/>
            <a:ext cx="3418091" cy="711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1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To DEFINE</a:t>
            </a:r>
          </a:p>
        </p:txBody>
      </p:sp>
      <p:sp>
        <p:nvSpPr>
          <p:cNvPr id="288" name="Hebrews 12:23 (NKJV)…"/>
          <p:cNvSpPr txBox="1"/>
          <p:nvPr/>
        </p:nvSpPr>
        <p:spPr>
          <a:xfrm>
            <a:off x="440454" y="4950125"/>
            <a:ext cx="12123892" cy="431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6300">
                <a:solidFill>
                  <a:srgbClr val="000000"/>
                </a:solidFill>
                <a:latin typeface="Hoefler Text"/>
                <a:ea typeface="Hoefler Text"/>
                <a:cs typeface="Hoefler Text"/>
                <a:sym typeface="Hoefler Text"/>
              </a:defRPr>
            </a:pPr>
            <a:r>
              <a:t>Hebrews 12:23 (NKJV)</a:t>
            </a:r>
          </a:p>
          <a:p>
            <a:pPr defTabSz="457200">
              <a:defRPr sz="5300">
                <a:solidFill>
                  <a:srgbClr val="000000"/>
                </a:solidFill>
                <a:latin typeface="Hoefler Text"/>
                <a:ea typeface="Hoefler Text"/>
                <a:cs typeface="Hoefler Text"/>
                <a:sym typeface="Hoefler Text"/>
              </a:defRPr>
            </a:pPr>
            <a:r>
              <a:rPr baseline="31999"/>
              <a:t>23</a:t>
            </a:r>
            <a:r>
              <a:t> to the general assembly and church of the firstborn </a:t>
            </a:r>
            <a:r>
              <a:rPr i="1"/>
              <a:t>who are</a:t>
            </a:r>
            <a:r>
              <a:t> registered in heaven, to God the Judge of all, to the spirits of just men made perfect,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https://www.amazingfacts.org/media-library/study-guide/e/4987/t/are-the-dead-really-dead-"/>
          <p:cNvSpPr txBox="1"/>
          <p:nvPr/>
        </p:nvSpPr>
        <p:spPr>
          <a:xfrm>
            <a:off x="-14249" y="2792965"/>
            <a:ext cx="13033298" cy="469901"/>
          </a:xfrm>
          <a:prstGeom prst="rect">
            <a:avLst/>
          </a:prstGeom>
          <a:solidFill>
            <a:srgbClr val="5A5F5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600">
                <a:solidFill>
                  <a:srgbClr val="FFFFFF"/>
                </a:solidFill>
              </a:defRPr>
            </a:lvl1pPr>
          </a:lstStyle>
          <a:p>
            <a:pPr/>
            <a:r>
              <a:t>https://www.amazingfacts.org/media-library/study-guide/e/4987/t/are-the-dead-really-dead-</a:t>
            </a:r>
          </a:p>
        </p:txBody>
      </p:sp>
      <p:pic>
        <p:nvPicPr>
          <p:cNvPr id="291" name="Image" descr="Image"/>
          <p:cNvPicPr>
            <a:picLocks noChangeAspect="1"/>
          </p:cNvPicPr>
          <p:nvPr/>
        </p:nvPicPr>
        <p:blipFill>
          <a:blip r:embed="rId2">
            <a:extLst/>
          </a:blip>
          <a:stretch>
            <a:fillRect/>
          </a:stretch>
        </p:blipFill>
        <p:spPr>
          <a:xfrm>
            <a:off x="717102" y="4476948"/>
            <a:ext cx="3376631" cy="4997414"/>
          </a:xfrm>
          <a:prstGeom prst="rect">
            <a:avLst/>
          </a:prstGeom>
          <a:ln w="12700">
            <a:miter lim="400000"/>
          </a:ln>
          <a:effectLst>
            <a:outerShdw sx="100000" sy="100000" kx="0" ky="0" algn="b" rotWithShape="0" blurRad="622300" dist="76200" dir="0">
              <a:srgbClr val="000000">
                <a:alpha val="96120"/>
              </a:srgbClr>
            </a:outerShdw>
          </a:effectLst>
        </p:spPr>
      </p:pic>
      <p:sp>
        <p:nvSpPr>
          <p:cNvPr id="292" name="4. What is a &quot;soul&quot;?…"/>
          <p:cNvSpPr txBox="1"/>
          <p:nvPr/>
        </p:nvSpPr>
        <p:spPr>
          <a:xfrm>
            <a:off x="4602482" y="3337819"/>
            <a:ext cx="8148345" cy="47371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defRPr b="1" sz="3400">
                <a:solidFill>
                  <a:srgbClr val="212529"/>
                </a:solidFill>
                <a:latin typeface="Helvetica"/>
                <a:ea typeface="Helvetica"/>
                <a:cs typeface="Helvetica"/>
                <a:sym typeface="Helvetica"/>
              </a:defRPr>
            </a:pPr>
            <a:r>
              <a:t>4. What is a "soul"?</a:t>
            </a:r>
            <a:endParaRPr b="0"/>
          </a:p>
          <a:p>
            <a:pPr algn="l" defTabSz="457200">
              <a:defRPr sz="3000">
                <a:solidFill>
                  <a:srgbClr val="212529"/>
                </a:solidFill>
                <a:latin typeface="Helvetica"/>
                <a:ea typeface="Helvetica"/>
                <a:cs typeface="Helvetica"/>
                <a:sym typeface="Helvetica"/>
              </a:defRPr>
            </a:pPr>
            <a:r>
              <a:t>“The Lord God formed man of the dust of the ground, and breathed into his nostrils the breath of life; and man became a living soul” (</a:t>
            </a:r>
            <a:r>
              <a:rPr>
                <a:solidFill>
                  <a:srgbClr val="007BFF"/>
                </a:solidFill>
                <a:hlinkClick r:id="rId3" invalidUrl="" action="" tgtFrame="" tooltip="" history="1" highlightClick="0" endSnd="0"/>
              </a:rPr>
              <a:t>Genesis 2:7 KJV</a:t>
            </a:r>
            <a:r>
              <a:t>).</a:t>
            </a:r>
            <a:endParaRPr>
              <a:solidFill>
                <a:srgbClr val="000000"/>
              </a:solidFill>
            </a:endParaRPr>
          </a:p>
          <a:p>
            <a:pPr algn="l" defTabSz="457200">
              <a:defRPr sz="3000">
                <a:solidFill>
                  <a:srgbClr val="212529"/>
                </a:solidFill>
                <a:latin typeface="Helvetica"/>
                <a:ea typeface="Helvetica"/>
                <a:cs typeface="Helvetica"/>
                <a:sym typeface="Helvetica"/>
              </a:defRPr>
            </a:pPr>
            <a:r>
              <a:rPr b="1"/>
              <a:t>Answer:</a:t>
            </a:r>
            <a:r>
              <a:t>   A soul is a living being. A soul is always a combination of two things: body plus breath. A soul cannot exist unless body and breath are combined. God’s Word teaches that we are souls—not that we have souls.</a:t>
            </a:r>
          </a:p>
        </p:txBody>
      </p:sp>
      <p:pic>
        <p:nvPicPr>
          <p:cNvPr id="293" name="“What Happens When We Die?” “What Happens When We Die?”" descr="“What Happens When We Die?” “What Happens When We Die?”"/>
          <p:cNvPicPr>
            <a:picLocks noChangeAspect="0"/>
          </p:cNvPicPr>
          <p:nvPr/>
        </p:nvPicPr>
        <p:blipFill>
          <a:blip r:embed="rId4">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sp>
        <p:nvSpPr>
          <p:cNvPr id="294" name="SOME FALSE VIEWS …"/>
          <p:cNvSpPr txBox="1"/>
          <p:nvPr/>
        </p:nvSpPr>
        <p:spPr>
          <a:xfrm>
            <a:off x="1221402" y="1605110"/>
            <a:ext cx="10561997" cy="9271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56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SOME FALSE VIEWS …</a:t>
            </a:r>
          </a:p>
        </p:txBody>
      </p:sp>
      <p:pic>
        <p:nvPicPr>
          <p:cNvPr id="295" name="Image" descr="Image"/>
          <p:cNvPicPr>
            <a:picLocks noChangeAspect="1"/>
          </p:cNvPicPr>
          <p:nvPr/>
        </p:nvPicPr>
        <p:blipFill>
          <a:blip r:embed="rId5">
            <a:extLst/>
          </a:blip>
          <a:stretch>
            <a:fillRect/>
          </a:stretch>
        </p:blipFill>
        <p:spPr>
          <a:xfrm>
            <a:off x="253973" y="3405654"/>
            <a:ext cx="4302888" cy="1273044"/>
          </a:xfrm>
          <a:prstGeom prst="rect">
            <a:avLst/>
          </a:prstGeom>
          <a:ln w="12700">
            <a:miter lim="400000"/>
          </a:ln>
          <a:effectLst>
            <a:outerShdw sx="100000" sy="100000" kx="0" ky="0" algn="b" rotWithShape="0" blurRad="63500" dist="25400" dir="5400000">
              <a:srgbClr val="000000">
                <a:alpha val="91942"/>
              </a:srgbClr>
            </a:outerShdw>
          </a:effectLst>
        </p:spPr>
      </p:pic>
      <p:sp>
        <p:nvSpPr>
          <p:cNvPr id="296" name="Matthew 10:28; Acts 2:27; 1 Thessalonians 5:23; Hebrews 4:12; 10:38; 3 John 2; Revelation 6:9; 20:4"/>
          <p:cNvSpPr/>
          <p:nvPr/>
        </p:nvSpPr>
        <p:spPr>
          <a:xfrm>
            <a:off x="196801" y="8032832"/>
            <a:ext cx="12721023" cy="1559439"/>
          </a:xfrm>
          <a:prstGeom prst="roundRect">
            <a:avLst>
              <a:gd name="adj" fmla="val 12216"/>
            </a:avLst>
          </a:prstGeom>
          <a:solidFill>
            <a:srgbClr val="80878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800">
                <a:solidFill>
                  <a:srgbClr val="FFFFFF"/>
                </a:solidFill>
                <a:effectLst>
                  <a:outerShdw sx="100000" sy="100000" kx="0" ky="0" algn="b" rotWithShape="0" blurRad="12700" dist="63500" dir="18900000">
                    <a:srgbClr val="000000"/>
                  </a:outerShdw>
                </a:effectLst>
              </a:defRPr>
            </a:lvl1pPr>
          </a:lstStyle>
          <a:p>
            <a:pPr/>
            <a:r>
              <a:t>Matthew 10:28; Acts 2:27; 1 Thessalonians 5:23; Hebrews 4:12; 10:38; 3 John 2; Revelation 6:9; 20:4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6"/>
                                        </p:tgtEl>
                                        <p:attrNameLst>
                                          <p:attrName>style.visibility</p:attrName>
                                        </p:attrNameLst>
                                      </p:cBhvr>
                                      <p:to>
                                        <p:strVal val="visible"/>
                                      </p:to>
                                    </p:set>
                                    <p:animEffect filter="wipe(left)" transition="in">
                                      <p:cBhvr>
                                        <p:cTn id="7" dur="15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6"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grpSp>
        <p:nvGrpSpPr>
          <p:cNvPr id="301" name="A human is a composite being. He is a dual being, composed of both a body and a spirit."/>
          <p:cNvGrpSpPr/>
          <p:nvPr/>
        </p:nvGrpSpPr>
        <p:grpSpPr>
          <a:xfrm>
            <a:off x="589088" y="3321542"/>
            <a:ext cx="11826623" cy="1625601"/>
            <a:chOff x="0" y="0"/>
            <a:chExt cx="11826622" cy="1625600"/>
          </a:xfrm>
        </p:grpSpPr>
        <p:sp>
          <p:nvSpPr>
            <p:cNvPr id="300" name="A human is a composite being. He is a dual being, composed of both a body and a spirit."/>
            <p:cNvSpPr txBox="1"/>
            <p:nvPr/>
          </p:nvSpPr>
          <p:spPr>
            <a:xfrm>
              <a:off x="114300" y="88900"/>
              <a:ext cx="11598023" cy="1295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685799" indent="-685799" algn="l">
                <a:spcBef>
                  <a:spcPts val="1600"/>
                </a:spcBef>
                <a:buSzPct val="80000"/>
                <a:buBlip>
                  <a:blip r:embed="rId3"/>
                </a:buBlip>
                <a:defRPr b="1" sz="3800">
                  <a:latin typeface="Century Gothic"/>
                  <a:ea typeface="Century Gothic"/>
                  <a:cs typeface="Century Gothic"/>
                  <a:sym typeface="Century Gothic"/>
                </a:defRPr>
              </a:lvl1pPr>
            </a:lstStyle>
            <a:p>
              <a:pPr/>
              <a:r>
                <a:t>A human is a composite being. He is a dual being, composed of both a body and a spirit. </a:t>
              </a:r>
            </a:p>
          </p:txBody>
        </p:sp>
        <p:pic>
          <p:nvPicPr>
            <p:cNvPr id="299" name="A human is a composite being. He is a dual being, composed of both a body and a spirit. A human is a composite being. He is a dual being, composed of both a body and a spirit. " descr="A human is a composite being. He is a dual being, composed of both a body and a spirit. A human is a composite being. He is a dual being, composed of both a body and a spirit. "/>
            <p:cNvPicPr>
              <a:picLocks noChangeAspect="0"/>
            </p:cNvPicPr>
            <p:nvPr/>
          </p:nvPicPr>
          <p:blipFill>
            <a:blip r:embed="rId4">
              <a:extLst/>
            </a:blip>
            <a:stretch>
              <a:fillRect/>
            </a:stretch>
          </p:blipFill>
          <p:spPr>
            <a:xfrm>
              <a:off x="0" y="0"/>
              <a:ext cx="11826623" cy="1625600"/>
            </a:xfrm>
            <a:prstGeom prst="rect">
              <a:avLst/>
            </a:prstGeom>
            <a:effectLst/>
          </p:spPr>
        </p:pic>
      </p:grpSp>
      <p:sp>
        <p:nvSpPr>
          <p:cNvPr id="302" name="What is a &quot;soul&quot;?"/>
          <p:cNvSpPr txBox="1"/>
          <p:nvPr/>
        </p:nvSpPr>
        <p:spPr>
          <a:xfrm>
            <a:off x="2967359" y="2345812"/>
            <a:ext cx="707008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atin typeface="Gill Sans UltraBold"/>
                <a:ea typeface="Gill Sans UltraBold"/>
                <a:cs typeface="Gill Sans UltraBold"/>
                <a:sym typeface="Gill Sans UltraBold"/>
              </a:defRPr>
            </a:lvl1pPr>
          </a:lstStyle>
          <a:p>
            <a:pPr/>
            <a:r>
              <a:t>What is a "soul"?</a:t>
            </a:r>
          </a:p>
        </p:txBody>
      </p:sp>
      <p:sp>
        <p:nvSpPr>
          <p:cNvPr id="303" name="To DEFINE"/>
          <p:cNvSpPr txBox="1"/>
          <p:nvPr/>
        </p:nvSpPr>
        <p:spPr>
          <a:xfrm>
            <a:off x="-96511" y="1633635"/>
            <a:ext cx="3418091" cy="711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1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To DEFINE</a:t>
            </a:r>
          </a:p>
        </p:txBody>
      </p:sp>
      <p:sp>
        <p:nvSpPr>
          <p:cNvPr id="304" name="Hebrews 10:38–39 (NKJV)…"/>
          <p:cNvSpPr txBox="1"/>
          <p:nvPr/>
        </p:nvSpPr>
        <p:spPr>
          <a:xfrm>
            <a:off x="440454" y="4950125"/>
            <a:ext cx="12123892" cy="461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400">
                <a:solidFill>
                  <a:srgbClr val="000000"/>
                </a:solidFill>
                <a:latin typeface="Hoefler Text"/>
                <a:ea typeface="Hoefler Text"/>
                <a:cs typeface="Hoefler Text"/>
                <a:sym typeface="Hoefler Text"/>
              </a:defRPr>
            </a:pPr>
            <a:r>
              <a:t>Hebrews 10:38–39 (NKJV)</a:t>
            </a:r>
          </a:p>
          <a:p>
            <a:pPr defTabSz="457200">
              <a:defRPr sz="4800">
                <a:solidFill>
                  <a:srgbClr val="000000"/>
                </a:solidFill>
                <a:latin typeface="Hoefler Text"/>
                <a:ea typeface="Hoefler Text"/>
                <a:cs typeface="Hoefler Text"/>
                <a:sym typeface="Hoefler Text"/>
              </a:defRPr>
            </a:pPr>
            <a:r>
              <a:rPr baseline="31999"/>
              <a:t>38</a:t>
            </a:r>
            <a:r>
              <a:t> </a:t>
            </a:r>
            <a:r>
              <a:rPr i="1"/>
              <a:t>Now</a:t>
            </a:r>
            <a:r>
              <a:t> </a:t>
            </a:r>
            <a:r>
              <a:rPr i="1"/>
              <a:t>the</a:t>
            </a:r>
            <a:r>
              <a:t> </a:t>
            </a:r>
            <a:r>
              <a:rPr i="1"/>
              <a:t>just shall live by faith;</a:t>
            </a:r>
            <a:r>
              <a:t> </a:t>
            </a:r>
            <a:r>
              <a:rPr i="1"/>
              <a:t>But if anyone draws back,</a:t>
            </a:r>
            <a:r>
              <a:t> </a:t>
            </a:r>
            <a:r>
              <a:rPr i="1"/>
              <a:t>My soul has no pleasure in him.”</a:t>
            </a:r>
            <a:r>
              <a:t> </a:t>
            </a:r>
            <a:r>
              <a:rPr baseline="31999"/>
              <a:t>39</a:t>
            </a:r>
            <a:r>
              <a:t> But we are not of those who draw back to perdition, but of those who believe to the saving of the soul.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6"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grpSp>
        <p:nvGrpSpPr>
          <p:cNvPr id="309" name="A human is a composite being. He is a dual being, composed of both a body and a spirit."/>
          <p:cNvGrpSpPr/>
          <p:nvPr/>
        </p:nvGrpSpPr>
        <p:grpSpPr>
          <a:xfrm>
            <a:off x="589088" y="3321542"/>
            <a:ext cx="11826623" cy="1625601"/>
            <a:chOff x="0" y="0"/>
            <a:chExt cx="11826622" cy="1625600"/>
          </a:xfrm>
        </p:grpSpPr>
        <p:sp>
          <p:nvSpPr>
            <p:cNvPr id="308" name="A human is a composite being. He is a dual being, composed of both a body and a spirit."/>
            <p:cNvSpPr txBox="1"/>
            <p:nvPr/>
          </p:nvSpPr>
          <p:spPr>
            <a:xfrm>
              <a:off x="114300" y="88900"/>
              <a:ext cx="11598023" cy="1295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685799" indent="-685799" algn="l">
                <a:spcBef>
                  <a:spcPts val="1600"/>
                </a:spcBef>
                <a:buSzPct val="80000"/>
                <a:buBlip>
                  <a:blip r:embed="rId3"/>
                </a:buBlip>
                <a:defRPr b="1" sz="3800">
                  <a:latin typeface="Century Gothic"/>
                  <a:ea typeface="Century Gothic"/>
                  <a:cs typeface="Century Gothic"/>
                  <a:sym typeface="Century Gothic"/>
                </a:defRPr>
              </a:lvl1pPr>
            </a:lstStyle>
            <a:p>
              <a:pPr/>
              <a:r>
                <a:t>A human is a composite being. He is a dual being, composed of both a body and a spirit. </a:t>
              </a:r>
            </a:p>
          </p:txBody>
        </p:sp>
        <p:pic>
          <p:nvPicPr>
            <p:cNvPr id="307" name="A human is a composite being. He is a dual being, composed of both a body and a spirit. A human is a composite being. He is a dual being, composed of both a body and a spirit. " descr="A human is a composite being. He is a dual being, composed of both a body and a spirit. A human is a composite being. He is a dual being, composed of both a body and a spirit. "/>
            <p:cNvPicPr>
              <a:picLocks noChangeAspect="0"/>
            </p:cNvPicPr>
            <p:nvPr/>
          </p:nvPicPr>
          <p:blipFill>
            <a:blip r:embed="rId4">
              <a:extLst/>
            </a:blip>
            <a:stretch>
              <a:fillRect/>
            </a:stretch>
          </p:blipFill>
          <p:spPr>
            <a:xfrm>
              <a:off x="0" y="0"/>
              <a:ext cx="11826623" cy="1625600"/>
            </a:xfrm>
            <a:prstGeom prst="rect">
              <a:avLst/>
            </a:prstGeom>
            <a:effectLst/>
          </p:spPr>
        </p:pic>
      </p:grpSp>
      <p:sp>
        <p:nvSpPr>
          <p:cNvPr id="310" name="What is a &quot;soul&quot;?"/>
          <p:cNvSpPr txBox="1"/>
          <p:nvPr/>
        </p:nvSpPr>
        <p:spPr>
          <a:xfrm>
            <a:off x="2967359" y="2345812"/>
            <a:ext cx="707008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atin typeface="Gill Sans UltraBold"/>
                <a:ea typeface="Gill Sans UltraBold"/>
                <a:cs typeface="Gill Sans UltraBold"/>
                <a:sym typeface="Gill Sans UltraBold"/>
              </a:defRPr>
            </a:lvl1pPr>
          </a:lstStyle>
          <a:p>
            <a:pPr/>
            <a:r>
              <a:t>What is a "soul"?</a:t>
            </a:r>
          </a:p>
        </p:txBody>
      </p:sp>
      <p:sp>
        <p:nvSpPr>
          <p:cNvPr id="311" name="To DEFINE"/>
          <p:cNvSpPr txBox="1"/>
          <p:nvPr/>
        </p:nvSpPr>
        <p:spPr>
          <a:xfrm>
            <a:off x="-96511" y="1633635"/>
            <a:ext cx="3418091" cy="711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1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To DEFINE</a:t>
            </a:r>
          </a:p>
        </p:txBody>
      </p:sp>
      <p:sp>
        <p:nvSpPr>
          <p:cNvPr id="312" name="Matthew 10:28 (NKJV)…"/>
          <p:cNvSpPr txBox="1"/>
          <p:nvPr/>
        </p:nvSpPr>
        <p:spPr>
          <a:xfrm>
            <a:off x="440454" y="5059273"/>
            <a:ext cx="12123892" cy="422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400">
                <a:solidFill>
                  <a:srgbClr val="000000"/>
                </a:solidFill>
                <a:latin typeface="Hoefler Text"/>
                <a:ea typeface="Hoefler Text"/>
                <a:cs typeface="Hoefler Text"/>
                <a:sym typeface="Hoefler Text"/>
              </a:defRPr>
            </a:pPr>
            <a:r>
              <a:t>Matthew 10:28 (NKJV)</a:t>
            </a:r>
          </a:p>
          <a:p>
            <a:pPr defTabSz="457200">
              <a:defRPr sz="5400">
                <a:solidFill>
                  <a:srgbClr val="000000"/>
                </a:solidFill>
                <a:latin typeface="Hoefler Text"/>
                <a:ea typeface="Hoefler Text"/>
                <a:cs typeface="Hoefler Text"/>
                <a:sym typeface="Hoefler Text"/>
              </a:defRPr>
            </a:pPr>
            <a:r>
              <a:rPr baseline="31999"/>
              <a:t>28</a:t>
            </a:r>
            <a:r>
              <a:t> And do not fear those who kill the body but cannot kill the soul. But rather fear Him who is able to destroy both soul and body in hell.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grpSp>
        <p:nvGrpSpPr>
          <p:cNvPr id="317" name="A human is a composite being. He is a dual being, composed of both a body and a spirit."/>
          <p:cNvGrpSpPr/>
          <p:nvPr/>
        </p:nvGrpSpPr>
        <p:grpSpPr>
          <a:xfrm>
            <a:off x="589088" y="3321542"/>
            <a:ext cx="11826623" cy="1625601"/>
            <a:chOff x="0" y="0"/>
            <a:chExt cx="11826622" cy="1625600"/>
          </a:xfrm>
        </p:grpSpPr>
        <p:sp>
          <p:nvSpPr>
            <p:cNvPr id="316" name="A human is a composite being. He is a dual being, composed of both a body and a spirit."/>
            <p:cNvSpPr txBox="1"/>
            <p:nvPr/>
          </p:nvSpPr>
          <p:spPr>
            <a:xfrm>
              <a:off x="114300" y="88900"/>
              <a:ext cx="11598023" cy="1295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685799" indent="-685799" algn="l">
                <a:spcBef>
                  <a:spcPts val="1600"/>
                </a:spcBef>
                <a:buSzPct val="80000"/>
                <a:buBlip>
                  <a:blip r:embed="rId3"/>
                </a:buBlip>
                <a:defRPr b="1" sz="3800">
                  <a:latin typeface="Century Gothic"/>
                  <a:ea typeface="Century Gothic"/>
                  <a:cs typeface="Century Gothic"/>
                  <a:sym typeface="Century Gothic"/>
                </a:defRPr>
              </a:lvl1pPr>
            </a:lstStyle>
            <a:p>
              <a:pPr/>
              <a:r>
                <a:t>A human is a composite being. He is a dual being, composed of both a body and a spirit. </a:t>
              </a:r>
            </a:p>
          </p:txBody>
        </p:sp>
        <p:pic>
          <p:nvPicPr>
            <p:cNvPr id="315" name="A human is a composite being. He is a dual being, composed of both a body and a spirit. A human is a composite being. He is a dual being, composed of both a body and a spirit. " descr="A human is a composite being. He is a dual being, composed of both a body and a spirit. A human is a composite being. He is a dual being, composed of both a body and a spirit. "/>
            <p:cNvPicPr>
              <a:picLocks noChangeAspect="0"/>
            </p:cNvPicPr>
            <p:nvPr/>
          </p:nvPicPr>
          <p:blipFill>
            <a:blip r:embed="rId4">
              <a:extLst/>
            </a:blip>
            <a:stretch>
              <a:fillRect/>
            </a:stretch>
          </p:blipFill>
          <p:spPr>
            <a:xfrm>
              <a:off x="0" y="0"/>
              <a:ext cx="11826623" cy="1625600"/>
            </a:xfrm>
            <a:prstGeom prst="rect">
              <a:avLst/>
            </a:prstGeom>
            <a:effectLst/>
          </p:spPr>
        </p:pic>
      </p:grpSp>
      <p:sp>
        <p:nvSpPr>
          <p:cNvPr id="318" name="What is a &quot;soul&quot;?"/>
          <p:cNvSpPr txBox="1"/>
          <p:nvPr/>
        </p:nvSpPr>
        <p:spPr>
          <a:xfrm>
            <a:off x="2967359" y="2345812"/>
            <a:ext cx="707008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atin typeface="Gill Sans UltraBold"/>
                <a:ea typeface="Gill Sans UltraBold"/>
                <a:cs typeface="Gill Sans UltraBold"/>
                <a:sym typeface="Gill Sans UltraBold"/>
              </a:defRPr>
            </a:lvl1pPr>
          </a:lstStyle>
          <a:p>
            <a:pPr/>
            <a:r>
              <a:t>What is a "soul"?</a:t>
            </a:r>
          </a:p>
        </p:txBody>
      </p:sp>
      <p:sp>
        <p:nvSpPr>
          <p:cNvPr id="319" name="To DEFINE"/>
          <p:cNvSpPr txBox="1"/>
          <p:nvPr/>
        </p:nvSpPr>
        <p:spPr>
          <a:xfrm>
            <a:off x="-96511" y="1633635"/>
            <a:ext cx="3418091" cy="711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1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To DEFINE</a:t>
            </a:r>
          </a:p>
        </p:txBody>
      </p:sp>
      <p:sp>
        <p:nvSpPr>
          <p:cNvPr id="320" name="3 John 2 (NKJV)…"/>
          <p:cNvSpPr txBox="1"/>
          <p:nvPr/>
        </p:nvSpPr>
        <p:spPr>
          <a:xfrm>
            <a:off x="440454" y="5273656"/>
            <a:ext cx="12123892" cy="364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6500">
                <a:solidFill>
                  <a:srgbClr val="000000"/>
                </a:solidFill>
                <a:latin typeface="Hoefler Text"/>
                <a:ea typeface="Hoefler Text"/>
                <a:cs typeface="Hoefler Text"/>
                <a:sym typeface="Hoefler Text"/>
              </a:defRPr>
            </a:pPr>
            <a:r>
              <a:t>3 John 2 (NKJV)</a:t>
            </a:r>
          </a:p>
          <a:p>
            <a:pPr defTabSz="457200">
              <a:defRPr sz="5600">
                <a:solidFill>
                  <a:srgbClr val="000000"/>
                </a:solidFill>
                <a:latin typeface="Hoefler Text"/>
                <a:ea typeface="Hoefler Text"/>
                <a:cs typeface="Hoefler Text"/>
                <a:sym typeface="Hoefler Text"/>
              </a:defRPr>
            </a:pPr>
            <a:r>
              <a:rPr baseline="31999"/>
              <a:t>2</a:t>
            </a:r>
            <a:r>
              <a:t> Beloved, I pray that you may prosper in all things and be in health, just as your soul prospers.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grpSp>
        <p:nvGrpSpPr>
          <p:cNvPr id="325" name="A human is a composite being. He is a dual being, composed of both a body and a spirit."/>
          <p:cNvGrpSpPr/>
          <p:nvPr/>
        </p:nvGrpSpPr>
        <p:grpSpPr>
          <a:xfrm>
            <a:off x="589088" y="3321542"/>
            <a:ext cx="11826623" cy="1625601"/>
            <a:chOff x="0" y="0"/>
            <a:chExt cx="11826622" cy="1625600"/>
          </a:xfrm>
        </p:grpSpPr>
        <p:sp>
          <p:nvSpPr>
            <p:cNvPr id="324" name="A human is a composite being. He is a dual being, composed of both a body and a spirit."/>
            <p:cNvSpPr txBox="1"/>
            <p:nvPr/>
          </p:nvSpPr>
          <p:spPr>
            <a:xfrm>
              <a:off x="114300" y="88900"/>
              <a:ext cx="11598023" cy="1295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685799" indent="-685799" algn="l">
                <a:spcBef>
                  <a:spcPts val="1600"/>
                </a:spcBef>
                <a:buSzPct val="80000"/>
                <a:buBlip>
                  <a:blip r:embed="rId3"/>
                </a:buBlip>
                <a:defRPr b="1" sz="3800">
                  <a:latin typeface="Century Gothic"/>
                  <a:ea typeface="Century Gothic"/>
                  <a:cs typeface="Century Gothic"/>
                  <a:sym typeface="Century Gothic"/>
                </a:defRPr>
              </a:lvl1pPr>
            </a:lstStyle>
            <a:p>
              <a:pPr/>
              <a:r>
                <a:t>A human is a composite being. He is a dual being, composed of both a body and a spirit. </a:t>
              </a:r>
            </a:p>
          </p:txBody>
        </p:sp>
        <p:pic>
          <p:nvPicPr>
            <p:cNvPr id="323" name="A human is a composite being. He is a dual being, composed of both a body and a spirit. A human is a composite being. He is a dual being, composed of both a body and a spirit. " descr="A human is a composite being. He is a dual being, composed of both a body and a spirit. A human is a composite being. He is a dual being, composed of both a body and a spirit. "/>
            <p:cNvPicPr>
              <a:picLocks noChangeAspect="0"/>
            </p:cNvPicPr>
            <p:nvPr/>
          </p:nvPicPr>
          <p:blipFill>
            <a:blip r:embed="rId4">
              <a:extLst/>
            </a:blip>
            <a:stretch>
              <a:fillRect/>
            </a:stretch>
          </p:blipFill>
          <p:spPr>
            <a:xfrm>
              <a:off x="0" y="0"/>
              <a:ext cx="11826623" cy="1625600"/>
            </a:xfrm>
            <a:prstGeom prst="rect">
              <a:avLst/>
            </a:prstGeom>
            <a:effectLst/>
          </p:spPr>
        </p:pic>
      </p:grpSp>
      <p:sp>
        <p:nvSpPr>
          <p:cNvPr id="326" name="What is a &quot;soul&quot;?"/>
          <p:cNvSpPr txBox="1"/>
          <p:nvPr/>
        </p:nvSpPr>
        <p:spPr>
          <a:xfrm>
            <a:off x="2967359" y="2345812"/>
            <a:ext cx="707008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atin typeface="Gill Sans UltraBold"/>
                <a:ea typeface="Gill Sans UltraBold"/>
                <a:cs typeface="Gill Sans UltraBold"/>
                <a:sym typeface="Gill Sans UltraBold"/>
              </a:defRPr>
            </a:lvl1pPr>
          </a:lstStyle>
          <a:p>
            <a:pPr/>
            <a:r>
              <a:t>What is a "soul"?</a:t>
            </a:r>
          </a:p>
        </p:txBody>
      </p:sp>
      <p:sp>
        <p:nvSpPr>
          <p:cNvPr id="327" name="To DEFINE"/>
          <p:cNvSpPr txBox="1"/>
          <p:nvPr/>
        </p:nvSpPr>
        <p:spPr>
          <a:xfrm>
            <a:off x="-96511" y="1633635"/>
            <a:ext cx="3418091" cy="711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1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To DEFINE</a:t>
            </a:r>
          </a:p>
        </p:txBody>
      </p:sp>
      <p:sp>
        <p:nvSpPr>
          <p:cNvPr id="328" name="Revelation 6:9–10 (NKJV)…"/>
          <p:cNvSpPr txBox="1"/>
          <p:nvPr/>
        </p:nvSpPr>
        <p:spPr>
          <a:xfrm>
            <a:off x="440454" y="4948245"/>
            <a:ext cx="12123892"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6000">
                <a:solidFill>
                  <a:srgbClr val="000000"/>
                </a:solidFill>
                <a:latin typeface="Hoefler Text"/>
                <a:ea typeface="Hoefler Text"/>
                <a:cs typeface="Hoefler Text"/>
                <a:sym typeface="Hoefler Text"/>
              </a:defRPr>
            </a:pPr>
            <a:r>
              <a:t>Revelation 6:9–10 (NKJV)</a:t>
            </a:r>
          </a:p>
          <a:p>
            <a:pPr defTabSz="457200">
              <a:defRPr sz="4000">
                <a:solidFill>
                  <a:srgbClr val="000000"/>
                </a:solidFill>
                <a:latin typeface="Hoefler Text"/>
                <a:ea typeface="Hoefler Text"/>
                <a:cs typeface="Hoefler Text"/>
                <a:sym typeface="Hoefler Text"/>
              </a:defRPr>
            </a:pPr>
            <a:r>
              <a:rPr baseline="31999"/>
              <a:t>9</a:t>
            </a:r>
            <a:r>
              <a:t> When He opened the fifth seal, I saw under the altar the souls of those who had been slain for the word of God and for the testimony which they held. </a:t>
            </a:r>
            <a:r>
              <a:rPr baseline="31999"/>
              <a:t>10</a:t>
            </a:r>
            <a:r>
              <a:t> And they cried with a loud voice, saying, “How long, O Lord, holy and true, until You judge and avenge our blood on those who dwell on the earth?”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0"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grpSp>
        <p:nvGrpSpPr>
          <p:cNvPr id="333" name="A human is a composite being. He is a dual being, composed of both a body and a spirit."/>
          <p:cNvGrpSpPr/>
          <p:nvPr/>
        </p:nvGrpSpPr>
        <p:grpSpPr>
          <a:xfrm>
            <a:off x="589088" y="3321542"/>
            <a:ext cx="11826623" cy="1625601"/>
            <a:chOff x="0" y="0"/>
            <a:chExt cx="11826622" cy="1625600"/>
          </a:xfrm>
        </p:grpSpPr>
        <p:sp>
          <p:nvSpPr>
            <p:cNvPr id="332" name="A human is a composite being. He is a dual being, composed of both a body and a spirit."/>
            <p:cNvSpPr txBox="1"/>
            <p:nvPr/>
          </p:nvSpPr>
          <p:spPr>
            <a:xfrm>
              <a:off x="114300" y="88900"/>
              <a:ext cx="11598023" cy="1295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685799" indent="-685799" algn="l">
                <a:spcBef>
                  <a:spcPts val="1600"/>
                </a:spcBef>
                <a:buSzPct val="80000"/>
                <a:buBlip>
                  <a:blip r:embed="rId3"/>
                </a:buBlip>
                <a:defRPr b="1" sz="3800">
                  <a:latin typeface="Century Gothic"/>
                  <a:ea typeface="Century Gothic"/>
                  <a:cs typeface="Century Gothic"/>
                  <a:sym typeface="Century Gothic"/>
                </a:defRPr>
              </a:lvl1pPr>
            </a:lstStyle>
            <a:p>
              <a:pPr/>
              <a:r>
                <a:t>A human is a composite being. He is a dual being, composed of both a body and a spirit. </a:t>
              </a:r>
            </a:p>
          </p:txBody>
        </p:sp>
        <p:pic>
          <p:nvPicPr>
            <p:cNvPr id="331" name="A human is a composite being. He is a dual being, composed of both a body and a spirit. A human is a composite being. He is a dual being, composed of both a body and a spirit. " descr="A human is a composite being. He is a dual being, composed of both a body and a spirit. A human is a composite being. He is a dual being, composed of both a body and a spirit. "/>
            <p:cNvPicPr>
              <a:picLocks noChangeAspect="0"/>
            </p:cNvPicPr>
            <p:nvPr/>
          </p:nvPicPr>
          <p:blipFill>
            <a:blip r:embed="rId4">
              <a:extLst/>
            </a:blip>
            <a:stretch>
              <a:fillRect/>
            </a:stretch>
          </p:blipFill>
          <p:spPr>
            <a:xfrm>
              <a:off x="0" y="0"/>
              <a:ext cx="11826623" cy="1625600"/>
            </a:xfrm>
            <a:prstGeom prst="rect">
              <a:avLst/>
            </a:prstGeom>
            <a:effectLst/>
          </p:spPr>
        </p:pic>
      </p:grpSp>
      <p:sp>
        <p:nvSpPr>
          <p:cNvPr id="334" name="What is a &quot;soul&quot;?"/>
          <p:cNvSpPr txBox="1"/>
          <p:nvPr/>
        </p:nvSpPr>
        <p:spPr>
          <a:xfrm>
            <a:off x="2967359" y="2345812"/>
            <a:ext cx="707008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atin typeface="Gill Sans UltraBold"/>
                <a:ea typeface="Gill Sans UltraBold"/>
                <a:cs typeface="Gill Sans UltraBold"/>
                <a:sym typeface="Gill Sans UltraBold"/>
              </a:defRPr>
            </a:lvl1pPr>
          </a:lstStyle>
          <a:p>
            <a:pPr/>
            <a:r>
              <a:t>What is a "soul"?</a:t>
            </a:r>
          </a:p>
        </p:txBody>
      </p:sp>
      <p:sp>
        <p:nvSpPr>
          <p:cNvPr id="335" name="To DEFINE"/>
          <p:cNvSpPr txBox="1"/>
          <p:nvPr/>
        </p:nvSpPr>
        <p:spPr>
          <a:xfrm>
            <a:off x="-96511" y="1633635"/>
            <a:ext cx="3418091" cy="711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1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To DEFINE</a:t>
            </a:r>
          </a:p>
        </p:txBody>
      </p:sp>
      <p:sp>
        <p:nvSpPr>
          <p:cNvPr id="336" name="Revelation 20:4 (NKJV)…"/>
          <p:cNvSpPr txBox="1"/>
          <p:nvPr/>
        </p:nvSpPr>
        <p:spPr>
          <a:xfrm>
            <a:off x="174341" y="4883163"/>
            <a:ext cx="12656118" cy="452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6000">
                <a:solidFill>
                  <a:srgbClr val="000000"/>
                </a:solidFill>
                <a:latin typeface="Hoefler Text"/>
                <a:ea typeface="Hoefler Text"/>
                <a:cs typeface="Hoefler Text"/>
                <a:sym typeface="Hoefler Text"/>
              </a:defRPr>
            </a:pPr>
            <a:r>
              <a:t>Revelation 20:4 (NKJV)</a:t>
            </a:r>
          </a:p>
          <a:p>
            <a:pPr defTabSz="457200">
              <a:defRPr sz="3800">
                <a:solidFill>
                  <a:srgbClr val="000000"/>
                </a:solidFill>
                <a:latin typeface="Hoefler Text"/>
                <a:ea typeface="Hoefler Text"/>
                <a:cs typeface="Hoefler Text"/>
                <a:sym typeface="Hoefler Text"/>
              </a:defRPr>
            </a:pPr>
            <a:r>
              <a:rPr baseline="31999"/>
              <a:t>4</a:t>
            </a:r>
            <a:r>
              <a:t> And I saw thrones, and they sat on them, and judgment was committed to them. Then </a:t>
            </a:r>
            <a:r>
              <a:rPr i="1"/>
              <a:t>I saw</a:t>
            </a:r>
            <a:r>
              <a:t> the souls of those who had been beheaded for their witness to Jesus and for the word of God, who had not worshiped the beast or his image, and had not received </a:t>
            </a:r>
            <a:r>
              <a:rPr i="1"/>
              <a:t>his</a:t>
            </a:r>
            <a:r>
              <a:t> mark on their foreheads or on their hands. And they lived and reigned with Christ for a thousand years.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grpSp>
        <p:nvGrpSpPr>
          <p:cNvPr id="341" name="A human is a composite being. He is a dual being, composed of both a body and a spirit."/>
          <p:cNvGrpSpPr/>
          <p:nvPr/>
        </p:nvGrpSpPr>
        <p:grpSpPr>
          <a:xfrm>
            <a:off x="589088" y="3321542"/>
            <a:ext cx="11826623" cy="1625601"/>
            <a:chOff x="0" y="0"/>
            <a:chExt cx="11826622" cy="1625600"/>
          </a:xfrm>
        </p:grpSpPr>
        <p:sp>
          <p:nvSpPr>
            <p:cNvPr id="340" name="A human is a composite being. He is a dual being, composed of both a body and a spirit."/>
            <p:cNvSpPr txBox="1"/>
            <p:nvPr/>
          </p:nvSpPr>
          <p:spPr>
            <a:xfrm>
              <a:off x="114300" y="88900"/>
              <a:ext cx="11598023" cy="1295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685799" indent="-685799" algn="l">
                <a:spcBef>
                  <a:spcPts val="1600"/>
                </a:spcBef>
                <a:buSzPct val="80000"/>
                <a:buBlip>
                  <a:blip r:embed="rId3"/>
                </a:buBlip>
                <a:defRPr b="1" sz="3800">
                  <a:latin typeface="Century Gothic"/>
                  <a:ea typeface="Century Gothic"/>
                  <a:cs typeface="Century Gothic"/>
                  <a:sym typeface="Century Gothic"/>
                </a:defRPr>
              </a:lvl1pPr>
            </a:lstStyle>
            <a:p>
              <a:pPr/>
              <a:r>
                <a:t>A human is a composite being. He is a dual being, composed of both a body and a spirit. </a:t>
              </a:r>
            </a:p>
          </p:txBody>
        </p:sp>
        <p:pic>
          <p:nvPicPr>
            <p:cNvPr id="339" name="A human is a composite being. He is a dual being, composed of both a body and a spirit. A human is a composite being. He is a dual being, composed of both a body and a spirit. " descr="A human is a composite being. He is a dual being, composed of both a body and a spirit. A human is a composite being. He is a dual being, composed of both a body and a spirit. "/>
            <p:cNvPicPr>
              <a:picLocks noChangeAspect="0"/>
            </p:cNvPicPr>
            <p:nvPr/>
          </p:nvPicPr>
          <p:blipFill>
            <a:blip r:embed="rId4">
              <a:extLst/>
            </a:blip>
            <a:stretch>
              <a:fillRect/>
            </a:stretch>
          </p:blipFill>
          <p:spPr>
            <a:xfrm>
              <a:off x="0" y="0"/>
              <a:ext cx="11826623" cy="1625600"/>
            </a:xfrm>
            <a:prstGeom prst="rect">
              <a:avLst/>
            </a:prstGeom>
            <a:effectLst/>
          </p:spPr>
        </p:pic>
      </p:grpSp>
      <p:sp>
        <p:nvSpPr>
          <p:cNvPr id="342" name="What is a &quot;soul&quot;?"/>
          <p:cNvSpPr txBox="1"/>
          <p:nvPr/>
        </p:nvSpPr>
        <p:spPr>
          <a:xfrm>
            <a:off x="2967359" y="2345812"/>
            <a:ext cx="7070081"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atin typeface="Gill Sans UltraBold"/>
                <a:ea typeface="Gill Sans UltraBold"/>
                <a:cs typeface="Gill Sans UltraBold"/>
                <a:sym typeface="Gill Sans UltraBold"/>
              </a:defRPr>
            </a:lvl1pPr>
          </a:lstStyle>
          <a:p>
            <a:pPr/>
            <a:r>
              <a:t>What is a "soul"?</a:t>
            </a:r>
          </a:p>
        </p:txBody>
      </p:sp>
      <p:sp>
        <p:nvSpPr>
          <p:cNvPr id="343" name="To DEFINE"/>
          <p:cNvSpPr txBox="1"/>
          <p:nvPr/>
        </p:nvSpPr>
        <p:spPr>
          <a:xfrm>
            <a:off x="-96511" y="1633635"/>
            <a:ext cx="3418091" cy="711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1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To DEFINE</a:t>
            </a:r>
          </a:p>
        </p:txBody>
      </p:sp>
      <p:sp>
        <p:nvSpPr>
          <p:cNvPr id="344" name="Acts 2:27 (NKJV)…"/>
          <p:cNvSpPr txBox="1"/>
          <p:nvPr/>
        </p:nvSpPr>
        <p:spPr>
          <a:xfrm>
            <a:off x="440454" y="4980786"/>
            <a:ext cx="12123892" cy="435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5400">
                <a:solidFill>
                  <a:srgbClr val="000000"/>
                </a:solidFill>
                <a:latin typeface="Hoefler Text"/>
                <a:ea typeface="Hoefler Text"/>
                <a:cs typeface="Hoefler Text"/>
                <a:sym typeface="Hoefler Text"/>
              </a:defRPr>
            </a:pPr>
            <a:r>
              <a:t>Acts 2:27 (NKJV)</a:t>
            </a:r>
          </a:p>
          <a:p>
            <a:pPr defTabSz="457200">
              <a:defRPr sz="4500">
                <a:solidFill>
                  <a:srgbClr val="000000"/>
                </a:solidFill>
                <a:latin typeface="Hoefler Text"/>
                <a:ea typeface="Hoefler Text"/>
                <a:cs typeface="Hoefler Text"/>
                <a:sym typeface="Hoefler Text"/>
              </a:defRPr>
            </a:pPr>
            <a:r>
              <a:rPr baseline="31999"/>
              <a:t>27</a:t>
            </a:r>
            <a:r>
              <a:t> </a:t>
            </a:r>
            <a:r>
              <a:rPr i="1"/>
              <a:t>For You will not leave my soul in Hades,</a:t>
            </a:r>
            <a:r>
              <a:t> Nor will You allow Your Holy One to see corruption. … </a:t>
            </a:r>
            <a:r>
              <a:rPr baseline="31999"/>
              <a:t>31 </a:t>
            </a:r>
            <a:r>
              <a:t>he, foreseeing this, spoke concerning the resurrection of the Christ, that His soul was not left in Hades, nor did His flesh see corruption.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6" name="Image" descr="Image"/>
          <p:cNvPicPr>
            <a:picLocks noChangeAspect="0"/>
          </p:cNvPicPr>
          <p:nvPr/>
        </p:nvPicPr>
        <p:blipFill>
          <a:blip r:embed="rId2">
            <a:extLst/>
          </a:blip>
          <a:stretch>
            <a:fillRect/>
          </a:stretch>
        </p:blipFill>
        <p:spPr>
          <a:xfrm>
            <a:off x="256146" y="3274110"/>
            <a:ext cx="3946111" cy="6263901"/>
          </a:xfrm>
          <a:prstGeom prst="rect">
            <a:avLst/>
          </a:prstGeom>
          <a:effectLst>
            <a:outerShdw sx="100000" sy="100000" kx="0" ky="0" algn="b" rotWithShape="0" blurRad="139700" dist="169261" dir="1563596">
              <a:srgbClr val="000000">
                <a:alpha val="61175"/>
              </a:srgbClr>
            </a:outerShdw>
          </a:effectLst>
        </p:spPr>
      </p:pic>
      <p:pic>
        <p:nvPicPr>
          <p:cNvPr id="347" name="“What Happens When We Die?” “What Happens When We Die?”" descr="“What Happens When We Die?” “What Happens When We Die?”"/>
          <p:cNvPicPr>
            <a:picLocks noChangeAspect="0"/>
          </p:cNvPicPr>
          <p:nvPr/>
        </p:nvPicPr>
        <p:blipFill>
          <a:blip r:embed="rId3">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sp>
        <p:nvSpPr>
          <p:cNvPr id="348" name="To DEFINE"/>
          <p:cNvSpPr txBox="1"/>
          <p:nvPr/>
        </p:nvSpPr>
        <p:spPr>
          <a:xfrm>
            <a:off x="-96511" y="1633635"/>
            <a:ext cx="3418091" cy="711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1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To DEFINE</a:t>
            </a:r>
          </a:p>
        </p:txBody>
      </p:sp>
      <p:grpSp>
        <p:nvGrpSpPr>
          <p:cNvPr id="351" name="In Classical Greek:…"/>
          <p:cNvGrpSpPr/>
          <p:nvPr/>
        </p:nvGrpSpPr>
        <p:grpSpPr>
          <a:xfrm>
            <a:off x="3943613" y="3354083"/>
            <a:ext cx="8895132" cy="6337301"/>
            <a:chOff x="0" y="0"/>
            <a:chExt cx="8895130" cy="6337300"/>
          </a:xfrm>
        </p:grpSpPr>
        <p:sp>
          <p:nvSpPr>
            <p:cNvPr id="350" name="In Classical Greek:…"/>
            <p:cNvSpPr txBox="1"/>
            <p:nvPr/>
          </p:nvSpPr>
          <p:spPr>
            <a:xfrm>
              <a:off x="114300" y="88900"/>
              <a:ext cx="8666531" cy="60071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2100"/>
                </a:spcBef>
                <a:buSzPct val="80000"/>
                <a:buBlip>
                  <a:blip r:embed="rId4"/>
                </a:buBlip>
                <a:defRPr b="1" sz="3900">
                  <a:latin typeface="Century Gothic"/>
                  <a:ea typeface="Century Gothic"/>
                  <a:cs typeface="Century Gothic"/>
                  <a:sym typeface="Century Gothic"/>
                </a:defRPr>
              </a:pPr>
              <a:r>
                <a:t>In Classical Greek: </a:t>
              </a:r>
            </a:p>
            <a:p>
              <a:pPr lvl="1" marL="1206500" indent="-685800" algn="l">
                <a:spcBef>
                  <a:spcPts val="2100"/>
                </a:spcBef>
                <a:buSzPct val="80000"/>
                <a:buBlip>
                  <a:blip r:embed="rId5"/>
                </a:buBlip>
                <a:defRPr>
                  <a:latin typeface="Century Gothic"/>
                  <a:ea typeface="Century Gothic"/>
                  <a:cs typeface="Century Gothic"/>
                  <a:sym typeface="Century Gothic"/>
                </a:defRPr>
              </a:pPr>
              <a:r>
                <a:t>Homer - "god of the underworld“</a:t>
              </a:r>
            </a:p>
            <a:p>
              <a:pPr lvl="1" marL="1206500" indent="-685800" algn="l">
                <a:spcBef>
                  <a:spcPts val="2100"/>
                </a:spcBef>
                <a:buSzPct val="80000"/>
                <a:buBlip>
                  <a:blip r:embed="rId5"/>
                </a:buBlip>
                <a:defRPr>
                  <a:latin typeface="Century Gothic"/>
                  <a:ea typeface="Century Gothic"/>
                  <a:cs typeface="Century Gothic"/>
                  <a:sym typeface="Century Gothic"/>
                </a:defRPr>
              </a:pPr>
              <a:r>
                <a:t>In other literature, it stood for "the underworld" as the abode of all the dead which was divided into two parts (similar to Luke 16)</a:t>
              </a:r>
            </a:p>
            <a:p>
              <a:pPr lvl="1" marL="1206500" indent="-685800" algn="l">
                <a:spcBef>
                  <a:spcPts val="2100"/>
                </a:spcBef>
                <a:buSzPct val="80000"/>
                <a:buBlip>
                  <a:blip r:embed="rId5"/>
                </a:buBlip>
                <a:defRPr>
                  <a:latin typeface="Century Gothic"/>
                  <a:ea typeface="Century Gothic"/>
                  <a:cs typeface="Century Gothic"/>
                  <a:sym typeface="Century Gothic"/>
                </a:defRPr>
              </a:pPr>
              <a:r>
                <a:t>These two parts were 1) The "Elysian fields", &amp;  2) “Tartarus", the place of punishment </a:t>
              </a:r>
            </a:p>
          </p:txBody>
        </p:sp>
        <p:pic>
          <p:nvPicPr>
            <p:cNvPr id="349" name="In Classical Greek:… In Classical Greek: Homer - &quot;god of the underworld“In other literature, it stood for &quot;the underworld&quot; as the abode of all the dead which was divided into two parts (similar to Luke 16)These two parts were 1) The &quot;Elysian fields&quot;, &amp;  " descr="In Classical Greek:… In Classical Greek: Homer - &quot;god of the underworld“In other literature, it stood for &quot;the underworld&quot; as the abode of all the dead which was divided into two parts (similar to Luke 16)These two parts were 1) The &quot;Elysian fields&quot;, &amp;  2) “Tartarus&quot;, the place of punishment "/>
            <p:cNvPicPr>
              <a:picLocks noChangeAspect="0"/>
            </p:cNvPicPr>
            <p:nvPr/>
          </p:nvPicPr>
          <p:blipFill>
            <a:blip r:embed="rId6">
              <a:extLst/>
            </a:blip>
            <a:stretch>
              <a:fillRect/>
            </a:stretch>
          </p:blipFill>
          <p:spPr>
            <a:xfrm>
              <a:off x="0" y="0"/>
              <a:ext cx="8895131" cy="6337300"/>
            </a:xfrm>
            <a:prstGeom prst="rect">
              <a:avLst/>
            </a:prstGeom>
            <a:effectLst/>
          </p:spPr>
        </p:pic>
      </p:grpSp>
      <p:sp>
        <p:nvSpPr>
          <p:cNvPr id="352" name="The Word “Hades”"/>
          <p:cNvSpPr txBox="1"/>
          <p:nvPr/>
        </p:nvSpPr>
        <p:spPr>
          <a:xfrm>
            <a:off x="2520652" y="2399587"/>
            <a:ext cx="7963496"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atin typeface="Gill Sans UltraBold"/>
                <a:ea typeface="Gill Sans UltraBold"/>
                <a:cs typeface="Gill Sans UltraBold"/>
                <a:sym typeface="Gill Sans UltraBold"/>
              </a:defRPr>
            </a:lvl1pPr>
          </a:lstStyle>
          <a:p>
            <a:pPr/>
            <a:r>
              <a:t>The Word “Hades”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pic>
        <p:nvPicPr>
          <p:cNvPr id="214" name="Image" descr="Image"/>
          <p:cNvPicPr>
            <a:picLocks noChangeAspect="0"/>
          </p:cNvPicPr>
          <p:nvPr/>
        </p:nvPicPr>
        <p:blipFill>
          <a:blip r:embed="rId4">
            <a:alphaModFix amt="88117"/>
            <a:extLst/>
          </a:blip>
          <a:stretch>
            <a:fillRect/>
          </a:stretch>
        </p:blipFill>
        <p:spPr>
          <a:xfrm>
            <a:off x="-247603" y="-304800"/>
            <a:ext cx="13531803" cy="10337800"/>
          </a:xfrm>
          <a:prstGeom prst="rect">
            <a:avLst/>
          </a:prstGeom>
        </p:spPr>
      </p:pic>
      <p:sp>
        <p:nvSpPr>
          <p:cNvPr id="215" name="Rectangle"/>
          <p:cNvSpPr/>
          <p:nvPr/>
        </p:nvSpPr>
        <p:spPr>
          <a:xfrm>
            <a:off x="0" y="0"/>
            <a:ext cx="13004800" cy="9753600"/>
          </a:xfrm>
          <a:prstGeom prst="roundRect">
            <a:avLst>
              <a:gd name="adj" fmla="val 0"/>
            </a:avLst>
          </a:prstGeom>
          <a:blipFill>
            <a:blip r:embed="rId2"/>
            <a:stretch>
              <a:fillRect/>
            </a:stretch>
          </a:blipFill>
          <a:ln w="12700">
            <a:solidFill>
              <a:srgbClr val="000000"/>
            </a:solidFill>
            <a:miter lim="400000"/>
          </a:ln>
        </p:spPr>
        <p:txBody>
          <a:bodyPr lIns="50800" tIns="50800" rIns="50800" bIns="50800" anchor="ctr"/>
          <a:lstStyle/>
          <a:p>
            <a:pPr>
              <a:defRPr>
                <a:solidFill>
                  <a:srgbClr val="FFFFFF"/>
                </a:solidFill>
                <a:latin typeface="American Typewriter"/>
                <a:ea typeface="American Typewriter"/>
                <a:cs typeface="American Typewriter"/>
                <a:sym typeface="American Typewriter"/>
              </a:defRPr>
            </a:pPr>
          </a:p>
        </p:txBody>
      </p:sp>
      <p:pic>
        <p:nvPicPr>
          <p:cNvPr id="216" name="image1.jpg" descr="image1.jpg"/>
          <p:cNvPicPr>
            <a:picLocks noChangeAspect="1"/>
          </p:cNvPicPr>
          <p:nvPr/>
        </p:nvPicPr>
        <p:blipFill>
          <a:blip r:embed="rId5">
            <a:extLst/>
          </a:blip>
          <a:stretch>
            <a:fillRect/>
          </a:stretch>
        </p:blipFill>
        <p:spPr>
          <a:xfrm>
            <a:off x="-1" y="-1"/>
            <a:ext cx="13004801" cy="9753601"/>
          </a:xfrm>
          <a:prstGeom prst="rect">
            <a:avLst/>
          </a:prstGeom>
          <a:ln w="12700">
            <a:miter lim="400000"/>
          </a:ln>
        </p:spPr>
      </p:pic>
      <p:sp>
        <p:nvSpPr>
          <p:cNvPr id="217" name="Rectangle"/>
          <p:cNvSpPr/>
          <p:nvPr/>
        </p:nvSpPr>
        <p:spPr>
          <a:xfrm>
            <a:off x="0" y="0"/>
            <a:ext cx="13004800" cy="9753600"/>
          </a:xfrm>
          <a:prstGeom prst="roundRect">
            <a:avLst>
              <a:gd name="adj" fmla="val 0"/>
            </a:avLst>
          </a:prstGeom>
          <a:blipFill>
            <a:blip r:embed="rId2"/>
            <a:stretch>
              <a:fillRect/>
            </a:stretch>
          </a:blipFill>
          <a:ln w="12700">
            <a:solidFill>
              <a:srgbClr val="000000"/>
            </a:solidFill>
            <a:miter lim="400000"/>
          </a:ln>
        </p:spPr>
        <p:txBody>
          <a:bodyPr lIns="65023" tIns="65023" rIns="65023" bIns="65023" anchor="ctr"/>
          <a:lstStyle/>
          <a:p>
            <a:pPr algn="l" defTabSz="914400">
              <a:defRPr sz="2400">
                <a:solidFill>
                  <a:srgbClr val="000000"/>
                </a:solidFill>
                <a:uFill>
                  <a:solidFill>
                    <a:srgbClr val="000000"/>
                  </a:solidFill>
                </a:uFill>
                <a:latin typeface="Calibri"/>
                <a:ea typeface="Calibri"/>
                <a:cs typeface="Calibri"/>
                <a:sym typeface="Calibri"/>
              </a:defRPr>
            </a:pPr>
          </a:p>
        </p:txBody>
      </p:sp>
      <p:pic>
        <p:nvPicPr>
          <p:cNvPr id="218" name="green_background.png" descr="green_background.png"/>
          <p:cNvPicPr>
            <a:picLocks noChangeAspect="0"/>
          </p:cNvPicPr>
          <p:nvPr/>
        </p:nvPicPr>
        <p:blipFill>
          <a:blip r:embed="rId6">
            <a:extLst/>
          </a:blip>
          <a:stretch>
            <a:fillRect/>
          </a:stretch>
        </p:blipFill>
        <p:spPr>
          <a:xfrm>
            <a:off x="5159" y="44450"/>
            <a:ext cx="13042901" cy="9728200"/>
          </a:xfrm>
          <a:prstGeom prst="rect">
            <a:avLst/>
          </a:prstGeom>
          <a:ln w="12700">
            <a:miter lim="400000"/>
          </a:ln>
        </p:spPr>
      </p:pic>
      <p:pic>
        <p:nvPicPr>
          <p:cNvPr id="219" name="Image" descr="Image"/>
          <p:cNvPicPr>
            <a:picLocks noChangeAspect="1"/>
          </p:cNvPicPr>
          <p:nvPr/>
        </p:nvPicPr>
        <p:blipFill>
          <a:blip r:embed="rId7">
            <a:extLst/>
          </a:blip>
          <a:stretch>
            <a:fillRect/>
          </a:stretch>
        </p:blipFill>
        <p:spPr>
          <a:xfrm>
            <a:off x="0" y="0"/>
            <a:ext cx="13004800" cy="9753600"/>
          </a:xfrm>
          <a:prstGeom prst="rect">
            <a:avLst/>
          </a:prstGeom>
          <a:ln w="12700">
            <a:miter lim="400000"/>
          </a:ln>
        </p:spPr>
      </p:pic>
      <p:pic>
        <p:nvPicPr>
          <p:cNvPr id="220" name="Image" descr="Image"/>
          <p:cNvPicPr>
            <a:picLocks noChangeAspect="0"/>
          </p:cNvPicPr>
          <p:nvPr/>
        </p:nvPicPr>
        <p:blipFill>
          <a:blip r:embed="rId8">
            <a:extLst/>
          </a:blip>
          <a:stretch>
            <a:fillRect/>
          </a:stretch>
        </p:blipFill>
        <p:spPr>
          <a:xfrm>
            <a:off x="75009" y="43729"/>
            <a:ext cx="12903201" cy="8171775"/>
          </a:xfrm>
          <a:prstGeom prst="rect">
            <a:avLst/>
          </a:prstGeom>
          <a:ln w="12700">
            <a:miter lim="400000"/>
          </a:ln>
        </p:spPr>
      </p:pic>
      <p:sp>
        <p:nvSpPr>
          <p:cNvPr id="221" name="Ecclesiastes 12:6–14 (NKJV)…"/>
          <p:cNvSpPr txBox="1"/>
          <p:nvPr/>
        </p:nvSpPr>
        <p:spPr>
          <a:xfrm>
            <a:off x="450959" y="345764"/>
            <a:ext cx="12102882" cy="7239001"/>
          </a:xfrm>
          <a:prstGeom prst="rect">
            <a:avLst/>
          </a:prstGeom>
          <a:ln w="12700">
            <a:miter lim="400000"/>
          </a:ln>
          <a:effectLst>
            <a:outerShdw sx="100000" sy="100000" kx="0" ky="0" algn="b" rotWithShape="0" blurRad="152400" dist="91332" dir="5400000">
              <a:srgbClr val="000000">
                <a:alpha val="2757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300"/>
              </a:spcBef>
              <a:defRPr sz="4200">
                <a:solidFill>
                  <a:srgbClr val="000000"/>
                </a:solidFill>
                <a:latin typeface="Thames Nude Roman"/>
                <a:ea typeface="Thames Nude Roman"/>
                <a:cs typeface="Thames Nude Roman"/>
                <a:sym typeface="Thames Nude Roman"/>
              </a:defRPr>
            </a:pPr>
            <a:r>
              <a:t>Ecclesiastes 12:6–14 (NKJV)</a:t>
            </a:r>
          </a:p>
          <a:p>
            <a:pPr defTabSz="457200">
              <a:defRPr sz="5100">
                <a:solidFill>
                  <a:srgbClr val="000000"/>
                </a:solidFill>
                <a:latin typeface="Hoefler Text"/>
                <a:ea typeface="Hoefler Text"/>
                <a:cs typeface="Hoefler Text"/>
                <a:sym typeface="Hoefler Text"/>
              </a:defRPr>
            </a:pPr>
            <a:r>
              <a:rPr baseline="31999"/>
              <a:t>6</a:t>
            </a:r>
            <a:r>
              <a:t> </a:t>
            </a:r>
            <a:r>
              <a:rPr i="1"/>
              <a:t>Remember your Creator</a:t>
            </a:r>
            <a:r>
              <a:t> before the silver cord is loosed, Or the golden bowl is broken, Or the pitcher shattered at the fountain, Or the wheel broken at the well. </a:t>
            </a:r>
            <a:r>
              <a:rPr baseline="31999"/>
              <a:t>7</a:t>
            </a:r>
            <a:r>
              <a:t> Then the dust will return to the earth as it was, And the spirit will return to God who gave it. </a:t>
            </a:r>
            <a:r>
              <a:rPr baseline="31999"/>
              <a:t>8</a:t>
            </a:r>
            <a:r>
              <a:t> “Vanity of vanities,” says the Preacher, “All </a:t>
            </a:r>
            <a:r>
              <a:rPr i="1"/>
              <a:t>is</a:t>
            </a:r>
            <a:r>
              <a:t> vanity.”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4" name="Image" descr="Image"/>
          <p:cNvPicPr>
            <a:picLocks noChangeAspect="0"/>
          </p:cNvPicPr>
          <p:nvPr/>
        </p:nvPicPr>
        <p:blipFill>
          <a:blip r:embed="rId2">
            <a:extLst/>
          </a:blip>
          <a:stretch>
            <a:fillRect/>
          </a:stretch>
        </p:blipFill>
        <p:spPr>
          <a:xfrm>
            <a:off x="256146" y="3274110"/>
            <a:ext cx="3946111" cy="6263901"/>
          </a:xfrm>
          <a:prstGeom prst="rect">
            <a:avLst/>
          </a:prstGeom>
          <a:effectLst>
            <a:outerShdw sx="100000" sy="100000" kx="0" ky="0" algn="b" rotWithShape="0" blurRad="139700" dist="169261" dir="1563596">
              <a:srgbClr val="000000">
                <a:alpha val="61175"/>
              </a:srgbClr>
            </a:outerShdw>
          </a:effectLst>
        </p:spPr>
      </p:pic>
      <p:pic>
        <p:nvPicPr>
          <p:cNvPr id="355" name="“What Happens When We Die?” “What Happens When We Die?”" descr="“What Happens When We Die?” “What Happens When We Die?”"/>
          <p:cNvPicPr>
            <a:picLocks noChangeAspect="0"/>
          </p:cNvPicPr>
          <p:nvPr/>
        </p:nvPicPr>
        <p:blipFill>
          <a:blip r:embed="rId3">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sp>
        <p:nvSpPr>
          <p:cNvPr id="356" name="To DEFINE"/>
          <p:cNvSpPr txBox="1"/>
          <p:nvPr/>
        </p:nvSpPr>
        <p:spPr>
          <a:xfrm>
            <a:off x="-96511" y="1633635"/>
            <a:ext cx="3418091" cy="711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1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To DEFINE</a:t>
            </a:r>
          </a:p>
        </p:txBody>
      </p:sp>
      <p:grpSp>
        <p:nvGrpSpPr>
          <p:cNvPr id="359" name="Eleven times in the NT:…"/>
          <p:cNvGrpSpPr/>
          <p:nvPr/>
        </p:nvGrpSpPr>
        <p:grpSpPr>
          <a:xfrm>
            <a:off x="3943613" y="3354083"/>
            <a:ext cx="8895132" cy="6273801"/>
            <a:chOff x="0" y="0"/>
            <a:chExt cx="8895130" cy="6273800"/>
          </a:xfrm>
        </p:grpSpPr>
        <p:sp>
          <p:nvSpPr>
            <p:cNvPr id="358" name="Eleven times in the NT:…"/>
            <p:cNvSpPr txBox="1"/>
            <p:nvPr/>
          </p:nvSpPr>
          <p:spPr>
            <a:xfrm>
              <a:off x="114300" y="88900"/>
              <a:ext cx="8666531" cy="59436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2500"/>
                </a:spcBef>
                <a:buSzPct val="80000"/>
                <a:buBlip>
                  <a:blip r:embed="rId4"/>
                </a:buBlip>
                <a:defRPr b="1" sz="3900">
                  <a:latin typeface="Century Gothic"/>
                  <a:ea typeface="Century Gothic"/>
                  <a:cs typeface="Century Gothic"/>
                  <a:sym typeface="Century Gothic"/>
                </a:defRPr>
              </a:pPr>
              <a:r>
                <a:t>Eleven times in the NT: </a:t>
              </a:r>
            </a:p>
            <a:p>
              <a:pPr lvl="1" marL="1206500" indent="-685800" algn="l">
                <a:spcBef>
                  <a:spcPts val="2500"/>
                </a:spcBef>
                <a:buSzPct val="80000"/>
                <a:buBlip>
                  <a:blip r:embed="rId5"/>
                </a:buBlip>
                <a:defRPr sz="3300">
                  <a:latin typeface="Century Gothic"/>
                  <a:ea typeface="Century Gothic"/>
                  <a:cs typeface="Century Gothic"/>
                  <a:sym typeface="Century Gothic"/>
                </a:defRPr>
              </a:pPr>
              <a:r>
                <a:t>It is translated "</a:t>
              </a:r>
              <a:r>
                <a:rPr b="1"/>
                <a:t>hades</a:t>
              </a:r>
              <a:r>
                <a:t>" in the NKJV &amp; “</a:t>
              </a:r>
              <a:r>
                <a:rPr b="1"/>
                <a:t>hell</a:t>
              </a:r>
              <a:r>
                <a:t>" 10 times in the KJV (Mat 11:23; 16:18; Luke 10:15; 16:23; Ac 2:27, 31; Rev 1:18; 6:8; 20:13,14), and once it is the "grave" (1 Co 15:55)</a:t>
              </a:r>
            </a:p>
            <a:p>
              <a:pPr lvl="1" marL="1206500" indent="-685800" algn="l">
                <a:spcBef>
                  <a:spcPts val="2500"/>
                </a:spcBef>
                <a:buSzPct val="80000"/>
                <a:buBlip>
                  <a:blip r:embed="rId5"/>
                </a:buBlip>
                <a:defRPr sz="3300">
                  <a:latin typeface="Century Gothic"/>
                  <a:ea typeface="Century Gothic"/>
                  <a:cs typeface="Century Gothic"/>
                  <a:sym typeface="Century Gothic"/>
                </a:defRPr>
              </a:pPr>
              <a:r>
                <a:t>The realm of ALL the dead and made up of two separate parts... </a:t>
              </a:r>
              <a:r>
                <a:rPr b="1"/>
                <a:t>Paradise</a:t>
              </a:r>
              <a:r>
                <a:t> and </a:t>
              </a:r>
              <a:r>
                <a:rPr b="1"/>
                <a:t>Tartarus</a:t>
              </a:r>
              <a:r>
                <a:t> - cf. Acts 2:27,31; Rev. 20:11–15; 2 Pe 2:4,9 </a:t>
              </a:r>
            </a:p>
          </p:txBody>
        </p:sp>
        <p:pic>
          <p:nvPicPr>
            <p:cNvPr id="357" name="Eleven times in the NT:… Eleven times in the NT: It is translated &quot;hades&quot; in the NKJV &amp; “hell&quot; 10 times in the KJV (Mat 11:23; 16:18; Luke 10:15; 16:23; Ac 2:27, 31; Rev 1:18; 6:8; 20:13,14), and once it is the &quot;grave&quot; (1 Co 15:55)The realm of ALL the de" descr="Eleven times in the NT:… Eleven times in the NT: It is translated &quot;hades&quot; in the NKJV &amp; “hell&quot; 10 times in the KJV (Mat 11:23; 16:18; Luke 10:15; 16:23; Ac 2:27, 31; Rev 1:18; 6:8; 20:13,14), and once it is the &quot;grave&quot; (1 Co 15:55)The realm of ALL the dead and made up of two separate parts... Paradise and Tartarus - cf. Acts 2:27,31; Rev. 20:11–15; 2 Pe 2:4,9 "/>
            <p:cNvPicPr>
              <a:picLocks noChangeAspect="0"/>
            </p:cNvPicPr>
            <p:nvPr/>
          </p:nvPicPr>
          <p:blipFill>
            <a:blip r:embed="rId6">
              <a:extLst/>
            </a:blip>
            <a:stretch>
              <a:fillRect/>
            </a:stretch>
          </p:blipFill>
          <p:spPr>
            <a:xfrm>
              <a:off x="0" y="0"/>
              <a:ext cx="8895131" cy="6273800"/>
            </a:xfrm>
            <a:prstGeom prst="rect">
              <a:avLst/>
            </a:prstGeom>
            <a:effectLst/>
          </p:spPr>
        </p:pic>
      </p:grpSp>
      <p:sp>
        <p:nvSpPr>
          <p:cNvPr id="360" name="The Word “Hades”"/>
          <p:cNvSpPr txBox="1"/>
          <p:nvPr/>
        </p:nvSpPr>
        <p:spPr>
          <a:xfrm>
            <a:off x="2520652" y="2399587"/>
            <a:ext cx="7963496"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atin typeface="Gill Sans UltraBold"/>
                <a:ea typeface="Gill Sans UltraBold"/>
                <a:cs typeface="Gill Sans UltraBold"/>
                <a:sym typeface="Gill Sans UltraBold"/>
              </a:defRPr>
            </a:lvl1pPr>
          </a:lstStyle>
          <a:p>
            <a:pPr/>
            <a:r>
              <a:t>The Word “Hades”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2"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grpSp>
        <p:nvGrpSpPr>
          <p:cNvPr id="365" name="Hades: Temporary Abode of Departed Spirits"/>
          <p:cNvGrpSpPr/>
          <p:nvPr/>
        </p:nvGrpSpPr>
        <p:grpSpPr>
          <a:xfrm>
            <a:off x="589088" y="3321542"/>
            <a:ext cx="11826623" cy="1041401"/>
            <a:chOff x="0" y="0"/>
            <a:chExt cx="11826622" cy="1041400"/>
          </a:xfrm>
        </p:grpSpPr>
        <p:sp>
          <p:nvSpPr>
            <p:cNvPr id="364" name="Hades: Temporary Abode of Departed Spirits"/>
            <p:cNvSpPr txBox="1"/>
            <p:nvPr/>
          </p:nvSpPr>
          <p:spPr>
            <a:xfrm>
              <a:off x="114300" y="88900"/>
              <a:ext cx="11598023" cy="7112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685799" indent="-685799" algn="l">
                <a:spcBef>
                  <a:spcPts val="1600"/>
                </a:spcBef>
                <a:buSzPct val="80000"/>
                <a:buBlip>
                  <a:blip r:embed="rId3"/>
                </a:buBlip>
                <a:defRPr b="1" sz="3800">
                  <a:latin typeface="Century Gothic"/>
                  <a:ea typeface="Century Gothic"/>
                  <a:cs typeface="Century Gothic"/>
                  <a:sym typeface="Century Gothic"/>
                </a:defRPr>
              </a:lvl1pPr>
            </a:lstStyle>
            <a:p>
              <a:pPr/>
              <a:r>
                <a:t>Hades: Temporary Abode of Departed Spirits</a:t>
              </a:r>
            </a:p>
          </p:txBody>
        </p:sp>
        <p:pic>
          <p:nvPicPr>
            <p:cNvPr id="363" name="Hades: Temporary Abode of Departed Spirits Hades: Temporary Abode of Departed Spirits" descr="Hades: Temporary Abode of Departed Spirits Hades: Temporary Abode of Departed Spirits"/>
            <p:cNvPicPr>
              <a:picLocks noChangeAspect="0"/>
            </p:cNvPicPr>
            <p:nvPr/>
          </p:nvPicPr>
          <p:blipFill>
            <a:blip r:embed="rId4">
              <a:extLst/>
            </a:blip>
            <a:stretch>
              <a:fillRect/>
            </a:stretch>
          </p:blipFill>
          <p:spPr>
            <a:xfrm>
              <a:off x="0" y="0"/>
              <a:ext cx="11826623" cy="1041400"/>
            </a:xfrm>
            <a:prstGeom prst="rect">
              <a:avLst/>
            </a:prstGeom>
            <a:effectLst/>
          </p:spPr>
        </p:pic>
      </p:grpSp>
      <p:sp>
        <p:nvSpPr>
          <p:cNvPr id="366" name="To DEFINE"/>
          <p:cNvSpPr txBox="1"/>
          <p:nvPr/>
        </p:nvSpPr>
        <p:spPr>
          <a:xfrm>
            <a:off x="-96511" y="1633635"/>
            <a:ext cx="3418091" cy="711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1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To DEFINE</a:t>
            </a:r>
          </a:p>
        </p:txBody>
      </p:sp>
      <p:sp>
        <p:nvSpPr>
          <p:cNvPr id="367" name="Luke 23:42–43 (NKJV)…"/>
          <p:cNvSpPr txBox="1"/>
          <p:nvPr/>
        </p:nvSpPr>
        <p:spPr>
          <a:xfrm>
            <a:off x="440454" y="4980786"/>
            <a:ext cx="12123892" cy="401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5700">
                <a:solidFill>
                  <a:srgbClr val="000000"/>
                </a:solidFill>
                <a:latin typeface="Hoefler Text"/>
                <a:ea typeface="Hoefler Text"/>
                <a:cs typeface="Hoefler Text"/>
                <a:sym typeface="Hoefler Text"/>
              </a:defRPr>
            </a:pPr>
            <a:r>
              <a:t>Luke 23:42–43 (NKJV)</a:t>
            </a:r>
          </a:p>
          <a:p>
            <a:pPr defTabSz="457200">
              <a:defRPr sz="5000">
                <a:solidFill>
                  <a:srgbClr val="000000"/>
                </a:solidFill>
                <a:latin typeface="Hoefler Text"/>
                <a:ea typeface="Hoefler Text"/>
                <a:cs typeface="Hoefler Text"/>
                <a:sym typeface="Hoefler Text"/>
              </a:defRPr>
            </a:pPr>
            <a:r>
              <a:rPr baseline="31999"/>
              <a:t>42</a:t>
            </a:r>
            <a:r>
              <a:t> Then he said to Jesus, “Lord, remember me when You come into Your kingdom.” </a:t>
            </a:r>
            <a:r>
              <a:rPr baseline="31999"/>
              <a:t>43</a:t>
            </a:r>
            <a:r>
              <a:t> And Jesus said to him, “Assuredly, I say to you, today you will be with Me in Paradise.”</a:t>
            </a:r>
          </a:p>
        </p:txBody>
      </p:sp>
      <p:sp>
        <p:nvSpPr>
          <p:cNvPr id="368" name="The Word “Hades”"/>
          <p:cNvSpPr txBox="1"/>
          <p:nvPr/>
        </p:nvSpPr>
        <p:spPr>
          <a:xfrm>
            <a:off x="2520652" y="2399587"/>
            <a:ext cx="7963496"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atin typeface="Gill Sans UltraBold"/>
                <a:ea typeface="Gill Sans UltraBold"/>
                <a:cs typeface="Gill Sans UltraBold"/>
                <a:sym typeface="Gill Sans UltraBold"/>
              </a:defRPr>
            </a:lvl1pPr>
          </a:lstStyle>
          <a:p>
            <a:pPr/>
            <a:r>
              <a:t>The Word “Hades”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0"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grpSp>
        <p:nvGrpSpPr>
          <p:cNvPr id="373" name="Will We Be AWARE Of Our Condition After We Die?"/>
          <p:cNvGrpSpPr/>
          <p:nvPr/>
        </p:nvGrpSpPr>
        <p:grpSpPr>
          <a:xfrm>
            <a:off x="589088" y="2657580"/>
            <a:ext cx="11826623" cy="1905001"/>
            <a:chOff x="0" y="0"/>
            <a:chExt cx="11826622" cy="1905000"/>
          </a:xfrm>
        </p:grpSpPr>
        <p:sp>
          <p:nvSpPr>
            <p:cNvPr id="372" name="Will We Be AWARE Of Our Condition After We Die?"/>
            <p:cNvSpPr txBox="1"/>
            <p:nvPr/>
          </p:nvSpPr>
          <p:spPr>
            <a:xfrm>
              <a:off x="114300" y="88900"/>
              <a:ext cx="11598023" cy="15748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685800" indent="-685800" algn="l">
                <a:spcBef>
                  <a:spcPts val="1600"/>
                </a:spcBef>
                <a:buSzPct val="80000"/>
                <a:buBlip>
                  <a:blip r:embed="rId3"/>
                </a:buBlip>
                <a:defRPr b="1" sz="4700">
                  <a:latin typeface="Century Gothic"/>
                  <a:ea typeface="Century Gothic"/>
                  <a:cs typeface="Century Gothic"/>
                  <a:sym typeface="Century Gothic"/>
                </a:defRPr>
              </a:lvl1pPr>
            </a:lstStyle>
            <a:p>
              <a:pPr/>
              <a:r>
                <a:t>Will We Be AWARE Of Our Condition After We Die?</a:t>
              </a:r>
            </a:p>
          </p:txBody>
        </p:sp>
        <p:pic>
          <p:nvPicPr>
            <p:cNvPr id="371" name="Will We Be AWARE Of Our Condition After We Die? Will We Be AWARE Of Our Condition After We Die?" descr="Will We Be AWARE Of Our Condition After We Die? Will We Be AWARE Of Our Condition After We Die?"/>
            <p:cNvPicPr>
              <a:picLocks noChangeAspect="0"/>
            </p:cNvPicPr>
            <p:nvPr/>
          </p:nvPicPr>
          <p:blipFill>
            <a:blip r:embed="rId4">
              <a:extLst/>
            </a:blip>
            <a:stretch>
              <a:fillRect/>
            </a:stretch>
          </p:blipFill>
          <p:spPr>
            <a:xfrm>
              <a:off x="0" y="0"/>
              <a:ext cx="11826623" cy="1905000"/>
            </a:xfrm>
            <a:prstGeom prst="rect">
              <a:avLst/>
            </a:prstGeom>
            <a:effectLst/>
          </p:spPr>
        </p:pic>
      </p:grpSp>
      <p:sp>
        <p:nvSpPr>
          <p:cNvPr id="374" name="What ABOUT SOUL SLEEPING??"/>
          <p:cNvSpPr txBox="1"/>
          <p:nvPr/>
        </p:nvSpPr>
        <p:spPr>
          <a:xfrm>
            <a:off x="-259216" y="1587697"/>
            <a:ext cx="11564732" cy="7493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4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What ABOUT SOUL SLEEPING??</a:t>
            </a:r>
          </a:p>
        </p:txBody>
      </p:sp>
      <p:sp>
        <p:nvSpPr>
          <p:cNvPr id="375" name="Ecclesiastes 9:5–6, 10 (NKJV)…"/>
          <p:cNvSpPr txBox="1"/>
          <p:nvPr/>
        </p:nvSpPr>
        <p:spPr>
          <a:xfrm>
            <a:off x="174341" y="4492670"/>
            <a:ext cx="12656118" cy="510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6000">
                <a:solidFill>
                  <a:srgbClr val="000000"/>
                </a:solidFill>
                <a:latin typeface="Hoefler Text"/>
                <a:ea typeface="Hoefler Text"/>
                <a:cs typeface="Hoefler Text"/>
                <a:sym typeface="Hoefler Text"/>
              </a:defRPr>
            </a:pPr>
            <a:r>
              <a:t>Ecclesiastes 9:5–6, 10 (NKJV)</a:t>
            </a:r>
          </a:p>
          <a:p>
            <a:pPr defTabSz="457200">
              <a:defRPr sz="3800">
                <a:solidFill>
                  <a:srgbClr val="000000"/>
                </a:solidFill>
                <a:latin typeface="Hoefler Text"/>
                <a:ea typeface="Hoefler Text"/>
                <a:cs typeface="Hoefler Text"/>
                <a:sym typeface="Hoefler Text"/>
              </a:defRPr>
            </a:pPr>
            <a:r>
              <a:rPr baseline="31999"/>
              <a:t>5</a:t>
            </a:r>
            <a:r>
              <a:t> For the living know that they will die; But the dead know nothing, And they have no more reward, For the memory of them is forgotten. </a:t>
            </a:r>
            <a:r>
              <a:rPr baseline="31999"/>
              <a:t>6</a:t>
            </a:r>
            <a:r>
              <a:t> Also their love, their hatred, and their envy have now perished; Nevermore will they have a share In anything done under the sun. … </a:t>
            </a:r>
            <a:r>
              <a:rPr baseline="31999"/>
              <a:t>10</a:t>
            </a:r>
            <a:r>
              <a:t> Whatever your hand finds to do, do </a:t>
            </a:r>
            <a:r>
              <a:rPr i="1"/>
              <a:t>it</a:t>
            </a:r>
            <a:r>
              <a:t> with your might; for </a:t>
            </a:r>
            <a:r>
              <a:rPr i="1"/>
              <a:t>there is</a:t>
            </a:r>
            <a:r>
              <a:t> no work or device or knowledge or wisdom in the grave where you are going.</a:t>
            </a:r>
          </a:p>
        </p:txBody>
      </p:sp>
      <p:sp>
        <p:nvSpPr>
          <p:cNvPr id="376" name="anything done under the sun"/>
          <p:cNvSpPr txBox="1"/>
          <p:nvPr/>
        </p:nvSpPr>
        <p:spPr>
          <a:xfrm>
            <a:off x="292318" y="7735623"/>
            <a:ext cx="593735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800">
                <a:solidFill>
                  <a:schemeClr val="accent5">
                    <a:hueOff val="-608019"/>
                    <a:satOff val="-16379"/>
                    <a:lumOff val="25127"/>
                  </a:schemeClr>
                </a:solidFill>
                <a:latin typeface="Hoefler Text"/>
                <a:ea typeface="Hoefler Text"/>
                <a:cs typeface="Hoefler Text"/>
                <a:sym typeface="Hoefler Text"/>
              </a:defRPr>
            </a:lvl1pPr>
          </a:lstStyle>
          <a:p>
            <a:pPr/>
            <a:r>
              <a:t>anything done under the sun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6"/>
                                        </p:tgtEl>
                                        <p:attrNameLst>
                                          <p:attrName>style.visibility</p:attrName>
                                        </p:attrNameLst>
                                      </p:cBhvr>
                                      <p:to>
                                        <p:strVal val="visible"/>
                                      </p:to>
                                    </p:set>
                                    <p:animEffect filter="fade" transition="in">
                                      <p:cBhvr>
                                        <p:cTn id="7" dur="150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6"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8"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grpSp>
        <p:nvGrpSpPr>
          <p:cNvPr id="381" name="Will We Be AWARE Of Our Condition After We Die?"/>
          <p:cNvGrpSpPr/>
          <p:nvPr/>
        </p:nvGrpSpPr>
        <p:grpSpPr>
          <a:xfrm>
            <a:off x="589088" y="2657580"/>
            <a:ext cx="11826623" cy="1905001"/>
            <a:chOff x="0" y="0"/>
            <a:chExt cx="11826622" cy="1905000"/>
          </a:xfrm>
        </p:grpSpPr>
        <p:sp>
          <p:nvSpPr>
            <p:cNvPr id="380" name="Will We Be AWARE Of Our Condition After We Die?"/>
            <p:cNvSpPr txBox="1"/>
            <p:nvPr/>
          </p:nvSpPr>
          <p:spPr>
            <a:xfrm>
              <a:off x="114300" y="88900"/>
              <a:ext cx="11598023" cy="15748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685800" indent="-685800" algn="l">
                <a:spcBef>
                  <a:spcPts val="1600"/>
                </a:spcBef>
                <a:buSzPct val="80000"/>
                <a:buBlip>
                  <a:blip r:embed="rId3"/>
                </a:buBlip>
                <a:defRPr b="1" sz="4700">
                  <a:latin typeface="Century Gothic"/>
                  <a:ea typeface="Century Gothic"/>
                  <a:cs typeface="Century Gothic"/>
                  <a:sym typeface="Century Gothic"/>
                </a:defRPr>
              </a:lvl1pPr>
            </a:lstStyle>
            <a:p>
              <a:pPr/>
              <a:r>
                <a:t>Will We Be AWARE Of Our Condition After We Die?</a:t>
              </a:r>
            </a:p>
          </p:txBody>
        </p:sp>
        <p:pic>
          <p:nvPicPr>
            <p:cNvPr id="379" name="Will We Be AWARE Of Our Condition After We Die? Will We Be AWARE Of Our Condition After We Die?" descr="Will We Be AWARE Of Our Condition After We Die? Will We Be AWARE Of Our Condition After We Die?"/>
            <p:cNvPicPr>
              <a:picLocks noChangeAspect="0"/>
            </p:cNvPicPr>
            <p:nvPr/>
          </p:nvPicPr>
          <p:blipFill>
            <a:blip r:embed="rId4">
              <a:extLst/>
            </a:blip>
            <a:stretch>
              <a:fillRect/>
            </a:stretch>
          </p:blipFill>
          <p:spPr>
            <a:xfrm>
              <a:off x="0" y="0"/>
              <a:ext cx="11826623" cy="1905000"/>
            </a:xfrm>
            <a:prstGeom prst="rect">
              <a:avLst/>
            </a:prstGeom>
            <a:effectLst/>
          </p:spPr>
        </p:pic>
      </p:grpSp>
      <p:sp>
        <p:nvSpPr>
          <p:cNvPr id="382" name="Job 14:12,21 (NKJV)…"/>
          <p:cNvSpPr txBox="1"/>
          <p:nvPr/>
        </p:nvSpPr>
        <p:spPr>
          <a:xfrm>
            <a:off x="174341" y="4606564"/>
            <a:ext cx="12656118" cy="457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6000">
                <a:solidFill>
                  <a:srgbClr val="000000"/>
                </a:solidFill>
                <a:latin typeface="Hoefler Text"/>
                <a:ea typeface="Hoefler Text"/>
                <a:cs typeface="Hoefler Text"/>
                <a:sym typeface="Hoefler Text"/>
              </a:defRPr>
            </a:pPr>
            <a:r>
              <a:t>Job 14:12,21 (NKJV) </a:t>
            </a:r>
          </a:p>
          <a:p>
            <a:pPr defTabSz="457200">
              <a:defRPr sz="4700">
                <a:solidFill>
                  <a:srgbClr val="000000"/>
                </a:solidFill>
                <a:latin typeface="Hoefler Text"/>
                <a:ea typeface="Hoefler Text"/>
                <a:cs typeface="Hoefler Text"/>
                <a:sym typeface="Hoefler Text"/>
              </a:defRPr>
            </a:pPr>
            <a:r>
              <a:rPr baseline="31999"/>
              <a:t>12</a:t>
            </a:r>
            <a:r>
              <a:t> So man lies down and does not rise. Till the heavens </a:t>
            </a:r>
            <a:r>
              <a:rPr i="1"/>
              <a:t>are</a:t>
            </a:r>
            <a:r>
              <a:t> no more, They will not awake Nor be roused from their sleep. … </a:t>
            </a:r>
            <a:r>
              <a:rPr baseline="31999"/>
              <a:t>21</a:t>
            </a:r>
            <a:r>
              <a:t> His sons come to honor, and he does not know </a:t>
            </a:r>
            <a:r>
              <a:rPr i="1"/>
              <a:t>it;</a:t>
            </a:r>
            <a:r>
              <a:t> They are brought low, and he does not perceive </a:t>
            </a:r>
            <a:r>
              <a:rPr i="1"/>
              <a:t>it</a:t>
            </a:r>
            <a:r>
              <a:t>.</a:t>
            </a:r>
          </a:p>
        </p:txBody>
      </p:sp>
      <p:sp>
        <p:nvSpPr>
          <p:cNvPr id="383" name="What ABOUT SOUL SLEEPING??"/>
          <p:cNvSpPr txBox="1"/>
          <p:nvPr/>
        </p:nvSpPr>
        <p:spPr>
          <a:xfrm>
            <a:off x="-259216" y="1587697"/>
            <a:ext cx="11564732" cy="7493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4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What ABOUT SOUL SLEEPING??</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5" name="Image" descr="Image"/>
          <p:cNvPicPr>
            <a:picLocks noChangeAspect="0"/>
          </p:cNvPicPr>
          <p:nvPr/>
        </p:nvPicPr>
        <p:blipFill>
          <a:blip r:embed="rId2">
            <a:extLst/>
          </a:blip>
          <a:stretch>
            <a:fillRect/>
          </a:stretch>
        </p:blipFill>
        <p:spPr>
          <a:xfrm>
            <a:off x="213737" y="3414795"/>
            <a:ext cx="5193772" cy="6155267"/>
          </a:xfrm>
          <a:prstGeom prst="rect">
            <a:avLst/>
          </a:prstGeom>
          <a:effectLst>
            <a:outerShdw sx="100000" sy="100000" kx="0" ky="0" algn="b" rotWithShape="0" blurRad="266700" dist="105428" dir="3008943">
              <a:srgbClr val="000000"/>
            </a:outerShdw>
          </a:effectLst>
        </p:spPr>
      </p:pic>
      <p:pic>
        <p:nvPicPr>
          <p:cNvPr id="386" name="“What Happens When We Die?” “What Happens When We Die?”" descr="“What Happens When We Die?” “What Happens When We Die?”"/>
          <p:cNvPicPr>
            <a:picLocks noChangeAspect="0"/>
          </p:cNvPicPr>
          <p:nvPr/>
        </p:nvPicPr>
        <p:blipFill>
          <a:blip r:embed="rId3">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grpSp>
        <p:nvGrpSpPr>
          <p:cNvPr id="389" name="Will We Be AWARE Of Our Condition After We Die?"/>
          <p:cNvGrpSpPr/>
          <p:nvPr/>
        </p:nvGrpSpPr>
        <p:grpSpPr>
          <a:xfrm>
            <a:off x="589088" y="2657580"/>
            <a:ext cx="11826623" cy="1905001"/>
            <a:chOff x="0" y="0"/>
            <a:chExt cx="11826622" cy="1905000"/>
          </a:xfrm>
        </p:grpSpPr>
        <p:sp>
          <p:nvSpPr>
            <p:cNvPr id="388" name="Will We Be AWARE Of Our Condition After We Die?"/>
            <p:cNvSpPr txBox="1"/>
            <p:nvPr/>
          </p:nvSpPr>
          <p:spPr>
            <a:xfrm>
              <a:off x="114300" y="88900"/>
              <a:ext cx="11598023" cy="15748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685800" indent="-685800" algn="l">
                <a:spcBef>
                  <a:spcPts val="1600"/>
                </a:spcBef>
                <a:buSzPct val="80000"/>
                <a:buBlip>
                  <a:blip r:embed="rId4"/>
                </a:buBlip>
                <a:defRPr b="1" sz="4700">
                  <a:latin typeface="Century Gothic"/>
                  <a:ea typeface="Century Gothic"/>
                  <a:cs typeface="Century Gothic"/>
                  <a:sym typeface="Century Gothic"/>
                </a:defRPr>
              </a:lvl1pPr>
            </a:lstStyle>
            <a:p>
              <a:pPr/>
              <a:r>
                <a:t>Will We Be AWARE Of Our Condition After We Die?</a:t>
              </a:r>
            </a:p>
          </p:txBody>
        </p:sp>
        <p:pic>
          <p:nvPicPr>
            <p:cNvPr id="387" name="Will We Be AWARE Of Our Condition After We Die? Will We Be AWARE Of Our Condition After We Die?" descr="Will We Be AWARE Of Our Condition After We Die? Will We Be AWARE Of Our Condition After We Die?"/>
            <p:cNvPicPr>
              <a:picLocks noChangeAspect="0"/>
            </p:cNvPicPr>
            <p:nvPr/>
          </p:nvPicPr>
          <p:blipFill>
            <a:blip r:embed="rId5">
              <a:extLst/>
            </a:blip>
            <a:stretch>
              <a:fillRect/>
            </a:stretch>
          </p:blipFill>
          <p:spPr>
            <a:xfrm>
              <a:off x="0" y="0"/>
              <a:ext cx="11826623" cy="1905000"/>
            </a:xfrm>
            <a:prstGeom prst="rect">
              <a:avLst/>
            </a:prstGeom>
            <a:effectLst/>
          </p:spPr>
        </p:pic>
      </p:grpSp>
      <p:sp>
        <p:nvSpPr>
          <p:cNvPr id="390" name="We will NOT be aware of anything that occurs on the earth.…"/>
          <p:cNvSpPr txBox="1"/>
          <p:nvPr/>
        </p:nvSpPr>
        <p:spPr>
          <a:xfrm>
            <a:off x="5753382" y="4525082"/>
            <a:ext cx="6862988" cy="492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85800" indent="-685800" algn="l">
              <a:spcBef>
                <a:spcPts val="1000"/>
              </a:spcBef>
              <a:buSzPct val="80000"/>
              <a:buBlip>
                <a:blip r:embed="rId6"/>
              </a:buBlip>
              <a:defRPr sz="3300">
                <a:latin typeface="Century Gothic"/>
                <a:ea typeface="Century Gothic"/>
                <a:cs typeface="Century Gothic"/>
                <a:sym typeface="Century Gothic"/>
              </a:defRPr>
            </a:pPr>
            <a:r>
              <a:t>We will NOT be aware of anything that occurs </a:t>
            </a:r>
            <a:r>
              <a:rPr b="1"/>
              <a:t>on the earth. </a:t>
            </a:r>
          </a:p>
          <a:p>
            <a:pPr marL="685800" indent="-685800" algn="l">
              <a:spcBef>
                <a:spcPts val="1000"/>
              </a:spcBef>
              <a:buSzPct val="80000"/>
              <a:buBlip>
                <a:blip r:embed="rId6"/>
              </a:buBlip>
              <a:defRPr sz="3300">
                <a:latin typeface="Century Gothic"/>
                <a:ea typeface="Century Gothic"/>
                <a:cs typeface="Century Gothic"/>
                <a:sym typeface="Century Gothic"/>
              </a:defRPr>
            </a:pPr>
            <a:r>
              <a:t>The resurrection will not occur  until the last day - John 5:28,29; 12:48</a:t>
            </a:r>
          </a:p>
          <a:p>
            <a:pPr marL="685800" indent="-685800" algn="l">
              <a:spcBef>
                <a:spcPts val="1000"/>
              </a:spcBef>
              <a:buSzPct val="80000"/>
              <a:buBlip>
                <a:blip r:embed="rId6"/>
              </a:buBlip>
              <a:defRPr sz="3300">
                <a:latin typeface="Century Gothic"/>
                <a:ea typeface="Century Gothic"/>
                <a:cs typeface="Century Gothic"/>
                <a:sym typeface="Century Gothic"/>
              </a:defRPr>
            </a:pPr>
            <a:r>
              <a:t>All that others may say and do after we leave this earth will be unknown to us.</a:t>
            </a:r>
          </a:p>
        </p:txBody>
      </p:sp>
      <p:sp>
        <p:nvSpPr>
          <p:cNvPr id="391" name="What ABOUT SOUL SLEEPING??"/>
          <p:cNvSpPr txBox="1"/>
          <p:nvPr/>
        </p:nvSpPr>
        <p:spPr>
          <a:xfrm>
            <a:off x="-259216" y="1587697"/>
            <a:ext cx="11564732" cy="7493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4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What ABOUT SOUL SLEEPING??</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0">
                                            <p:txEl>
                                              <p:pRg st="1" end="1"/>
                                            </p:txEl>
                                          </p:spTgt>
                                        </p:tgtEl>
                                        <p:attrNameLst>
                                          <p:attrName>style.visibility</p:attrName>
                                        </p:attrNameLst>
                                      </p:cBhvr>
                                      <p:to>
                                        <p:strVal val="visible"/>
                                      </p:to>
                                    </p:set>
                                    <p:animEffect filter="wipe(left)" transition="in">
                                      <p:cBhvr>
                                        <p:cTn id="7" dur="1500"/>
                                        <p:tgtEl>
                                          <p:spTgt spid="39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0">
                                            <p:txEl>
                                              <p:pRg st="2" end="2"/>
                                            </p:txEl>
                                          </p:spTgt>
                                        </p:tgtEl>
                                        <p:attrNameLst>
                                          <p:attrName>style.visibility</p:attrName>
                                        </p:attrNameLst>
                                      </p:cBhvr>
                                      <p:to>
                                        <p:strVal val="visible"/>
                                      </p:to>
                                    </p:set>
                                    <p:animEffect filter="wipe(left)" transition="in">
                                      <p:cBhvr>
                                        <p:cTn id="12" dur="1500"/>
                                        <p:tgtEl>
                                          <p:spTgt spid="39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0"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9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pic>
        <p:nvPicPr>
          <p:cNvPr id="394" name="Image" descr="Image"/>
          <p:cNvPicPr>
            <a:picLocks noChangeAspect="0"/>
          </p:cNvPicPr>
          <p:nvPr/>
        </p:nvPicPr>
        <p:blipFill>
          <a:blip r:embed="rId4">
            <a:alphaModFix amt="88117"/>
            <a:extLst/>
          </a:blip>
          <a:stretch>
            <a:fillRect/>
          </a:stretch>
        </p:blipFill>
        <p:spPr>
          <a:xfrm>
            <a:off x="-247603" y="-304800"/>
            <a:ext cx="13531803" cy="10337800"/>
          </a:xfrm>
          <a:prstGeom prst="rect">
            <a:avLst/>
          </a:prstGeom>
        </p:spPr>
      </p:pic>
      <p:sp>
        <p:nvSpPr>
          <p:cNvPr id="395" name="Rectangle"/>
          <p:cNvSpPr/>
          <p:nvPr/>
        </p:nvSpPr>
        <p:spPr>
          <a:xfrm>
            <a:off x="0" y="0"/>
            <a:ext cx="13004800" cy="9753600"/>
          </a:xfrm>
          <a:prstGeom prst="roundRect">
            <a:avLst>
              <a:gd name="adj" fmla="val 0"/>
            </a:avLst>
          </a:prstGeom>
          <a:blipFill>
            <a:blip r:embed="rId2"/>
            <a:stretch>
              <a:fillRect/>
            </a:stretch>
          </a:blipFill>
          <a:ln w="12700">
            <a:solidFill>
              <a:srgbClr val="000000"/>
            </a:solidFill>
            <a:miter lim="400000"/>
          </a:ln>
        </p:spPr>
        <p:txBody>
          <a:bodyPr lIns="50800" tIns="50800" rIns="50800" bIns="50800" anchor="ctr"/>
          <a:lstStyle/>
          <a:p>
            <a:pPr>
              <a:defRPr>
                <a:solidFill>
                  <a:srgbClr val="FFFFFF"/>
                </a:solidFill>
                <a:latin typeface="American Typewriter"/>
                <a:ea typeface="American Typewriter"/>
                <a:cs typeface="American Typewriter"/>
                <a:sym typeface="American Typewriter"/>
              </a:defRPr>
            </a:pPr>
          </a:p>
        </p:txBody>
      </p:sp>
      <p:pic>
        <p:nvPicPr>
          <p:cNvPr id="396" name="image1.jpg" descr="image1.jpg"/>
          <p:cNvPicPr>
            <a:picLocks noChangeAspect="1"/>
          </p:cNvPicPr>
          <p:nvPr/>
        </p:nvPicPr>
        <p:blipFill>
          <a:blip r:embed="rId5">
            <a:extLst/>
          </a:blip>
          <a:stretch>
            <a:fillRect/>
          </a:stretch>
        </p:blipFill>
        <p:spPr>
          <a:xfrm>
            <a:off x="-1" y="-1"/>
            <a:ext cx="13004801" cy="9753601"/>
          </a:xfrm>
          <a:prstGeom prst="rect">
            <a:avLst/>
          </a:prstGeom>
          <a:ln w="12700">
            <a:miter lim="400000"/>
          </a:ln>
        </p:spPr>
      </p:pic>
      <p:sp>
        <p:nvSpPr>
          <p:cNvPr id="397" name="Rectangle"/>
          <p:cNvSpPr/>
          <p:nvPr/>
        </p:nvSpPr>
        <p:spPr>
          <a:xfrm>
            <a:off x="0" y="0"/>
            <a:ext cx="13004800" cy="9753600"/>
          </a:xfrm>
          <a:prstGeom prst="roundRect">
            <a:avLst>
              <a:gd name="adj" fmla="val 0"/>
            </a:avLst>
          </a:prstGeom>
          <a:blipFill>
            <a:blip r:embed="rId2"/>
            <a:stretch>
              <a:fillRect/>
            </a:stretch>
          </a:blipFill>
          <a:ln w="12700">
            <a:solidFill>
              <a:srgbClr val="000000"/>
            </a:solidFill>
            <a:miter lim="400000"/>
          </a:ln>
        </p:spPr>
        <p:txBody>
          <a:bodyPr lIns="65023" tIns="65023" rIns="65023" bIns="65023" anchor="ctr"/>
          <a:lstStyle/>
          <a:p>
            <a:pPr algn="l" defTabSz="914400">
              <a:defRPr sz="2400">
                <a:solidFill>
                  <a:srgbClr val="000000"/>
                </a:solidFill>
                <a:uFill>
                  <a:solidFill>
                    <a:srgbClr val="000000"/>
                  </a:solidFill>
                </a:uFill>
                <a:latin typeface="Calibri"/>
                <a:ea typeface="Calibri"/>
                <a:cs typeface="Calibri"/>
                <a:sym typeface="Calibri"/>
              </a:defRPr>
            </a:pPr>
          </a:p>
        </p:txBody>
      </p:sp>
      <p:pic>
        <p:nvPicPr>
          <p:cNvPr id="398" name="green_background.png" descr="green_background.png"/>
          <p:cNvPicPr>
            <a:picLocks noChangeAspect="0"/>
          </p:cNvPicPr>
          <p:nvPr/>
        </p:nvPicPr>
        <p:blipFill>
          <a:blip r:embed="rId6">
            <a:extLst/>
          </a:blip>
          <a:stretch>
            <a:fillRect/>
          </a:stretch>
        </p:blipFill>
        <p:spPr>
          <a:xfrm>
            <a:off x="5159" y="44450"/>
            <a:ext cx="13042901" cy="9728200"/>
          </a:xfrm>
          <a:prstGeom prst="rect">
            <a:avLst/>
          </a:prstGeom>
          <a:ln w="12700">
            <a:miter lim="400000"/>
          </a:ln>
        </p:spPr>
      </p:pic>
      <p:pic>
        <p:nvPicPr>
          <p:cNvPr id="399" name="Image" descr="Image"/>
          <p:cNvPicPr>
            <a:picLocks noChangeAspect="1"/>
          </p:cNvPicPr>
          <p:nvPr/>
        </p:nvPicPr>
        <p:blipFill>
          <a:blip r:embed="rId7">
            <a:extLst/>
          </a:blip>
          <a:stretch>
            <a:fillRect/>
          </a:stretch>
        </p:blipFill>
        <p:spPr>
          <a:xfrm>
            <a:off x="0" y="0"/>
            <a:ext cx="13004800" cy="9753600"/>
          </a:xfrm>
          <a:prstGeom prst="rect">
            <a:avLst/>
          </a:prstGeom>
          <a:ln w="12700">
            <a:miter lim="400000"/>
          </a:ln>
        </p:spPr>
      </p:pic>
      <p:pic>
        <p:nvPicPr>
          <p:cNvPr id="400" name="Image" descr="Image"/>
          <p:cNvPicPr>
            <a:picLocks noChangeAspect="0"/>
          </p:cNvPicPr>
          <p:nvPr/>
        </p:nvPicPr>
        <p:blipFill>
          <a:blip r:embed="rId8">
            <a:extLst/>
          </a:blip>
          <a:stretch>
            <a:fillRect/>
          </a:stretch>
        </p:blipFill>
        <p:spPr>
          <a:xfrm>
            <a:off x="75009" y="43729"/>
            <a:ext cx="12903201" cy="8171775"/>
          </a:xfrm>
          <a:prstGeom prst="rect">
            <a:avLst/>
          </a:prstGeom>
          <a:ln w="12700">
            <a:miter lim="400000"/>
          </a:ln>
        </p:spPr>
      </p:pic>
      <p:sp>
        <p:nvSpPr>
          <p:cNvPr id="401" name="Luke 16:19–31 (NKJV)…"/>
          <p:cNvSpPr txBox="1"/>
          <p:nvPr/>
        </p:nvSpPr>
        <p:spPr>
          <a:xfrm>
            <a:off x="450959" y="345764"/>
            <a:ext cx="12102882" cy="7289801"/>
          </a:xfrm>
          <a:prstGeom prst="rect">
            <a:avLst/>
          </a:prstGeom>
          <a:ln w="12700">
            <a:miter lim="400000"/>
          </a:ln>
          <a:effectLst>
            <a:outerShdw sx="100000" sy="100000" kx="0" ky="0" algn="b" rotWithShape="0" blurRad="152400" dist="91332" dir="5400000">
              <a:srgbClr val="000000">
                <a:alpha val="2757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300"/>
              </a:spcBef>
              <a:defRPr sz="4500">
                <a:solidFill>
                  <a:srgbClr val="000000"/>
                </a:solidFill>
                <a:latin typeface="Thames Nude Roman"/>
                <a:ea typeface="Thames Nude Roman"/>
                <a:cs typeface="Thames Nude Roman"/>
                <a:sym typeface="Thames Nude Roman"/>
              </a:defRPr>
            </a:pPr>
            <a:r>
              <a:t>Luke 16:19–31 (NKJV)</a:t>
            </a:r>
          </a:p>
          <a:p>
            <a:pPr defTabSz="457200">
              <a:defRPr sz="5100">
                <a:solidFill>
                  <a:srgbClr val="000000"/>
                </a:solidFill>
                <a:latin typeface="Hoefler Text"/>
                <a:ea typeface="Hoefler Text"/>
                <a:cs typeface="Hoefler Text"/>
                <a:sym typeface="Hoefler Text"/>
              </a:defRPr>
            </a:pPr>
            <a:r>
              <a:rPr baseline="31999"/>
              <a:t>19</a:t>
            </a:r>
            <a:r>
              <a:t> “There was a certain rich man who was clothed in purple and fine linen and fared sumptuously every day. </a:t>
            </a:r>
            <a:r>
              <a:rPr baseline="31999"/>
              <a:t>20</a:t>
            </a:r>
            <a:r>
              <a:t> But there was a certain beggar named Lazarus, full of sores, who was laid at his gate, </a:t>
            </a:r>
            <a:r>
              <a:rPr baseline="31999"/>
              <a:t>21</a:t>
            </a:r>
            <a:r>
              <a:t> desiring to be fed with the crumbs which fell from the rich man’s table. Moreover the dogs came and licked his sores.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0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pic>
        <p:nvPicPr>
          <p:cNvPr id="404" name="Image" descr="Image"/>
          <p:cNvPicPr>
            <a:picLocks noChangeAspect="0"/>
          </p:cNvPicPr>
          <p:nvPr/>
        </p:nvPicPr>
        <p:blipFill>
          <a:blip r:embed="rId4">
            <a:alphaModFix amt="88117"/>
            <a:extLst/>
          </a:blip>
          <a:stretch>
            <a:fillRect/>
          </a:stretch>
        </p:blipFill>
        <p:spPr>
          <a:xfrm>
            <a:off x="-247603" y="-304800"/>
            <a:ext cx="13531803" cy="10337800"/>
          </a:xfrm>
          <a:prstGeom prst="rect">
            <a:avLst/>
          </a:prstGeom>
        </p:spPr>
      </p:pic>
      <p:sp>
        <p:nvSpPr>
          <p:cNvPr id="405" name="Rectangle"/>
          <p:cNvSpPr/>
          <p:nvPr/>
        </p:nvSpPr>
        <p:spPr>
          <a:xfrm>
            <a:off x="0" y="0"/>
            <a:ext cx="13004800" cy="9753600"/>
          </a:xfrm>
          <a:prstGeom prst="roundRect">
            <a:avLst>
              <a:gd name="adj" fmla="val 0"/>
            </a:avLst>
          </a:prstGeom>
          <a:blipFill>
            <a:blip r:embed="rId2"/>
            <a:stretch>
              <a:fillRect/>
            </a:stretch>
          </a:blipFill>
          <a:ln w="12700">
            <a:solidFill>
              <a:srgbClr val="000000"/>
            </a:solidFill>
            <a:miter lim="400000"/>
          </a:ln>
        </p:spPr>
        <p:txBody>
          <a:bodyPr lIns="50800" tIns="50800" rIns="50800" bIns="50800" anchor="ctr"/>
          <a:lstStyle/>
          <a:p>
            <a:pPr>
              <a:defRPr>
                <a:solidFill>
                  <a:srgbClr val="FFFFFF"/>
                </a:solidFill>
                <a:latin typeface="American Typewriter"/>
                <a:ea typeface="American Typewriter"/>
                <a:cs typeface="American Typewriter"/>
                <a:sym typeface="American Typewriter"/>
              </a:defRPr>
            </a:pPr>
          </a:p>
        </p:txBody>
      </p:sp>
      <p:pic>
        <p:nvPicPr>
          <p:cNvPr id="406" name="image1.jpg" descr="image1.jpg"/>
          <p:cNvPicPr>
            <a:picLocks noChangeAspect="1"/>
          </p:cNvPicPr>
          <p:nvPr/>
        </p:nvPicPr>
        <p:blipFill>
          <a:blip r:embed="rId5">
            <a:extLst/>
          </a:blip>
          <a:stretch>
            <a:fillRect/>
          </a:stretch>
        </p:blipFill>
        <p:spPr>
          <a:xfrm>
            <a:off x="-1" y="-1"/>
            <a:ext cx="13004801" cy="9753601"/>
          </a:xfrm>
          <a:prstGeom prst="rect">
            <a:avLst/>
          </a:prstGeom>
          <a:ln w="12700">
            <a:miter lim="400000"/>
          </a:ln>
        </p:spPr>
      </p:pic>
      <p:sp>
        <p:nvSpPr>
          <p:cNvPr id="407" name="Rectangle"/>
          <p:cNvSpPr/>
          <p:nvPr/>
        </p:nvSpPr>
        <p:spPr>
          <a:xfrm>
            <a:off x="0" y="0"/>
            <a:ext cx="13004800" cy="9753600"/>
          </a:xfrm>
          <a:prstGeom prst="roundRect">
            <a:avLst>
              <a:gd name="adj" fmla="val 0"/>
            </a:avLst>
          </a:prstGeom>
          <a:blipFill>
            <a:blip r:embed="rId2"/>
            <a:stretch>
              <a:fillRect/>
            </a:stretch>
          </a:blipFill>
          <a:ln w="12700">
            <a:solidFill>
              <a:srgbClr val="000000"/>
            </a:solidFill>
            <a:miter lim="400000"/>
          </a:ln>
        </p:spPr>
        <p:txBody>
          <a:bodyPr lIns="65023" tIns="65023" rIns="65023" bIns="65023" anchor="ctr"/>
          <a:lstStyle/>
          <a:p>
            <a:pPr algn="l" defTabSz="914400">
              <a:defRPr sz="2400">
                <a:solidFill>
                  <a:srgbClr val="000000"/>
                </a:solidFill>
                <a:uFill>
                  <a:solidFill>
                    <a:srgbClr val="000000"/>
                  </a:solidFill>
                </a:uFill>
                <a:latin typeface="Calibri"/>
                <a:ea typeface="Calibri"/>
                <a:cs typeface="Calibri"/>
                <a:sym typeface="Calibri"/>
              </a:defRPr>
            </a:pPr>
          </a:p>
        </p:txBody>
      </p:sp>
      <p:pic>
        <p:nvPicPr>
          <p:cNvPr id="408" name="green_background.png" descr="green_background.png"/>
          <p:cNvPicPr>
            <a:picLocks noChangeAspect="0"/>
          </p:cNvPicPr>
          <p:nvPr/>
        </p:nvPicPr>
        <p:blipFill>
          <a:blip r:embed="rId6">
            <a:extLst/>
          </a:blip>
          <a:stretch>
            <a:fillRect/>
          </a:stretch>
        </p:blipFill>
        <p:spPr>
          <a:xfrm>
            <a:off x="5159" y="44450"/>
            <a:ext cx="13042901" cy="9728200"/>
          </a:xfrm>
          <a:prstGeom prst="rect">
            <a:avLst/>
          </a:prstGeom>
          <a:ln w="12700">
            <a:miter lim="400000"/>
          </a:ln>
        </p:spPr>
      </p:pic>
      <p:pic>
        <p:nvPicPr>
          <p:cNvPr id="409" name="Image" descr="Image"/>
          <p:cNvPicPr>
            <a:picLocks noChangeAspect="1"/>
          </p:cNvPicPr>
          <p:nvPr/>
        </p:nvPicPr>
        <p:blipFill>
          <a:blip r:embed="rId7">
            <a:extLst/>
          </a:blip>
          <a:stretch>
            <a:fillRect/>
          </a:stretch>
        </p:blipFill>
        <p:spPr>
          <a:xfrm>
            <a:off x="0" y="0"/>
            <a:ext cx="13004800" cy="9753600"/>
          </a:xfrm>
          <a:prstGeom prst="rect">
            <a:avLst/>
          </a:prstGeom>
          <a:ln w="12700">
            <a:miter lim="400000"/>
          </a:ln>
        </p:spPr>
      </p:pic>
      <p:pic>
        <p:nvPicPr>
          <p:cNvPr id="410" name="Image" descr="Image"/>
          <p:cNvPicPr>
            <a:picLocks noChangeAspect="0"/>
          </p:cNvPicPr>
          <p:nvPr/>
        </p:nvPicPr>
        <p:blipFill>
          <a:blip r:embed="rId8">
            <a:extLst/>
          </a:blip>
          <a:stretch>
            <a:fillRect/>
          </a:stretch>
        </p:blipFill>
        <p:spPr>
          <a:xfrm>
            <a:off x="75009" y="43729"/>
            <a:ext cx="12903201" cy="8171775"/>
          </a:xfrm>
          <a:prstGeom prst="rect">
            <a:avLst/>
          </a:prstGeom>
          <a:ln w="12700">
            <a:miter lim="400000"/>
          </a:ln>
        </p:spPr>
      </p:pic>
      <p:sp>
        <p:nvSpPr>
          <p:cNvPr id="411" name="Luke 16:19–31 (NKJV)…"/>
          <p:cNvSpPr txBox="1"/>
          <p:nvPr/>
        </p:nvSpPr>
        <p:spPr>
          <a:xfrm>
            <a:off x="450959" y="345764"/>
            <a:ext cx="12102882" cy="7493001"/>
          </a:xfrm>
          <a:prstGeom prst="rect">
            <a:avLst/>
          </a:prstGeom>
          <a:ln w="12700">
            <a:miter lim="400000"/>
          </a:ln>
          <a:effectLst>
            <a:outerShdw sx="100000" sy="100000" kx="0" ky="0" algn="b" rotWithShape="0" blurRad="152400" dist="91332" dir="5400000">
              <a:srgbClr val="000000">
                <a:alpha val="2757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300"/>
              </a:spcBef>
              <a:defRPr sz="4500">
                <a:solidFill>
                  <a:srgbClr val="000000"/>
                </a:solidFill>
                <a:latin typeface="Thames Nude Roman"/>
                <a:ea typeface="Thames Nude Roman"/>
                <a:cs typeface="Thames Nude Roman"/>
                <a:sym typeface="Thames Nude Roman"/>
              </a:defRPr>
            </a:pPr>
            <a:r>
              <a:t>Luke 16:19–31 (NKJV)</a:t>
            </a:r>
          </a:p>
          <a:p>
            <a:pPr defTabSz="457200">
              <a:defRPr sz="6000">
                <a:solidFill>
                  <a:srgbClr val="000000"/>
                </a:solidFill>
                <a:latin typeface="Hoefler Text"/>
                <a:ea typeface="Hoefler Text"/>
                <a:cs typeface="Hoefler Text"/>
                <a:sym typeface="Hoefler Text"/>
              </a:defRPr>
            </a:pPr>
            <a:r>
              <a:rPr baseline="31999"/>
              <a:t>22</a:t>
            </a:r>
            <a:r>
              <a:t> So it was that the beggar died, and was carried by the angels to Abraham’s bosom. The rich man also died and was buried. </a:t>
            </a:r>
            <a:r>
              <a:rPr baseline="31999"/>
              <a:t>23</a:t>
            </a:r>
            <a:r>
              <a:t> And being in torments in Hades, he lifted up his eyes and saw Abraham afar off, and Lazarus in his bosom.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1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pic>
        <p:nvPicPr>
          <p:cNvPr id="414" name="Image" descr="Image"/>
          <p:cNvPicPr>
            <a:picLocks noChangeAspect="0"/>
          </p:cNvPicPr>
          <p:nvPr/>
        </p:nvPicPr>
        <p:blipFill>
          <a:blip r:embed="rId4">
            <a:alphaModFix amt="88117"/>
            <a:extLst/>
          </a:blip>
          <a:stretch>
            <a:fillRect/>
          </a:stretch>
        </p:blipFill>
        <p:spPr>
          <a:xfrm>
            <a:off x="-247603" y="-304800"/>
            <a:ext cx="13531803" cy="10337800"/>
          </a:xfrm>
          <a:prstGeom prst="rect">
            <a:avLst/>
          </a:prstGeom>
        </p:spPr>
      </p:pic>
      <p:sp>
        <p:nvSpPr>
          <p:cNvPr id="415" name="Rectangle"/>
          <p:cNvSpPr/>
          <p:nvPr/>
        </p:nvSpPr>
        <p:spPr>
          <a:xfrm>
            <a:off x="0" y="0"/>
            <a:ext cx="13004800" cy="9753600"/>
          </a:xfrm>
          <a:prstGeom prst="roundRect">
            <a:avLst>
              <a:gd name="adj" fmla="val 0"/>
            </a:avLst>
          </a:prstGeom>
          <a:blipFill>
            <a:blip r:embed="rId2"/>
            <a:stretch>
              <a:fillRect/>
            </a:stretch>
          </a:blipFill>
          <a:ln w="12700">
            <a:solidFill>
              <a:srgbClr val="000000"/>
            </a:solidFill>
            <a:miter lim="400000"/>
          </a:ln>
        </p:spPr>
        <p:txBody>
          <a:bodyPr lIns="50800" tIns="50800" rIns="50800" bIns="50800" anchor="ctr"/>
          <a:lstStyle/>
          <a:p>
            <a:pPr>
              <a:defRPr>
                <a:solidFill>
                  <a:srgbClr val="FFFFFF"/>
                </a:solidFill>
                <a:latin typeface="American Typewriter"/>
                <a:ea typeface="American Typewriter"/>
                <a:cs typeface="American Typewriter"/>
                <a:sym typeface="American Typewriter"/>
              </a:defRPr>
            </a:pPr>
          </a:p>
        </p:txBody>
      </p:sp>
      <p:pic>
        <p:nvPicPr>
          <p:cNvPr id="416" name="image1.jpg" descr="image1.jpg"/>
          <p:cNvPicPr>
            <a:picLocks noChangeAspect="1"/>
          </p:cNvPicPr>
          <p:nvPr/>
        </p:nvPicPr>
        <p:blipFill>
          <a:blip r:embed="rId5">
            <a:extLst/>
          </a:blip>
          <a:stretch>
            <a:fillRect/>
          </a:stretch>
        </p:blipFill>
        <p:spPr>
          <a:xfrm>
            <a:off x="-1" y="-1"/>
            <a:ext cx="13004801" cy="9753601"/>
          </a:xfrm>
          <a:prstGeom prst="rect">
            <a:avLst/>
          </a:prstGeom>
          <a:ln w="12700">
            <a:miter lim="400000"/>
          </a:ln>
        </p:spPr>
      </p:pic>
      <p:sp>
        <p:nvSpPr>
          <p:cNvPr id="417" name="Rectangle"/>
          <p:cNvSpPr/>
          <p:nvPr/>
        </p:nvSpPr>
        <p:spPr>
          <a:xfrm>
            <a:off x="0" y="0"/>
            <a:ext cx="13004800" cy="9753600"/>
          </a:xfrm>
          <a:prstGeom prst="roundRect">
            <a:avLst>
              <a:gd name="adj" fmla="val 0"/>
            </a:avLst>
          </a:prstGeom>
          <a:blipFill>
            <a:blip r:embed="rId2"/>
            <a:stretch>
              <a:fillRect/>
            </a:stretch>
          </a:blipFill>
          <a:ln w="12700">
            <a:solidFill>
              <a:srgbClr val="000000"/>
            </a:solidFill>
            <a:miter lim="400000"/>
          </a:ln>
        </p:spPr>
        <p:txBody>
          <a:bodyPr lIns="65023" tIns="65023" rIns="65023" bIns="65023" anchor="ctr"/>
          <a:lstStyle/>
          <a:p>
            <a:pPr algn="l" defTabSz="914400">
              <a:defRPr sz="2400">
                <a:solidFill>
                  <a:srgbClr val="000000"/>
                </a:solidFill>
                <a:uFill>
                  <a:solidFill>
                    <a:srgbClr val="000000"/>
                  </a:solidFill>
                </a:uFill>
                <a:latin typeface="Calibri"/>
                <a:ea typeface="Calibri"/>
                <a:cs typeface="Calibri"/>
                <a:sym typeface="Calibri"/>
              </a:defRPr>
            </a:pPr>
          </a:p>
        </p:txBody>
      </p:sp>
      <p:pic>
        <p:nvPicPr>
          <p:cNvPr id="418" name="green_background.png" descr="green_background.png"/>
          <p:cNvPicPr>
            <a:picLocks noChangeAspect="0"/>
          </p:cNvPicPr>
          <p:nvPr/>
        </p:nvPicPr>
        <p:blipFill>
          <a:blip r:embed="rId6">
            <a:extLst/>
          </a:blip>
          <a:stretch>
            <a:fillRect/>
          </a:stretch>
        </p:blipFill>
        <p:spPr>
          <a:xfrm>
            <a:off x="5159" y="44450"/>
            <a:ext cx="13042901" cy="9728200"/>
          </a:xfrm>
          <a:prstGeom prst="rect">
            <a:avLst/>
          </a:prstGeom>
          <a:ln w="12700">
            <a:miter lim="400000"/>
          </a:ln>
        </p:spPr>
      </p:pic>
      <p:pic>
        <p:nvPicPr>
          <p:cNvPr id="419" name="Image" descr="Image"/>
          <p:cNvPicPr>
            <a:picLocks noChangeAspect="1"/>
          </p:cNvPicPr>
          <p:nvPr/>
        </p:nvPicPr>
        <p:blipFill>
          <a:blip r:embed="rId7">
            <a:extLst/>
          </a:blip>
          <a:stretch>
            <a:fillRect/>
          </a:stretch>
        </p:blipFill>
        <p:spPr>
          <a:xfrm>
            <a:off x="0" y="0"/>
            <a:ext cx="13004800" cy="9753600"/>
          </a:xfrm>
          <a:prstGeom prst="rect">
            <a:avLst/>
          </a:prstGeom>
          <a:ln w="12700">
            <a:miter lim="400000"/>
          </a:ln>
        </p:spPr>
      </p:pic>
      <p:pic>
        <p:nvPicPr>
          <p:cNvPr id="420" name="Image" descr="Image"/>
          <p:cNvPicPr>
            <a:picLocks noChangeAspect="0"/>
          </p:cNvPicPr>
          <p:nvPr/>
        </p:nvPicPr>
        <p:blipFill>
          <a:blip r:embed="rId8">
            <a:extLst/>
          </a:blip>
          <a:stretch>
            <a:fillRect/>
          </a:stretch>
        </p:blipFill>
        <p:spPr>
          <a:xfrm>
            <a:off x="75009" y="43729"/>
            <a:ext cx="12903201" cy="8171775"/>
          </a:xfrm>
          <a:prstGeom prst="rect">
            <a:avLst/>
          </a:prstGeom>
          <a:ln w="12700">
            <a:miter lim="400000"/>
          </a:ln>
        </p:spPr>
      </p:pic>
      <p:sp>
        <p:nvSpPr>
          <p:cNvPr id="421" name="Luke 16:19–31 (NKJV)…"/>
          <p:cNvSpPr txBox="1"/>
          <p:nvPr/>
        </p:nvSpPr>
        <p:spPr>
          <a:xfrm>
            <a:off x="450959" y="345764"/>
            <a:ext cx="12102882" cy="7696201"/>
          </a:xfrm>
          <a:prstGeom prst="rect">
            <a:avLst/>
          </a:prstGeom>
          <a:ln w="12700">
            <a:miter lim="400000"/>
          </a:ln>
          <a:effectLst>
            <a:outerShdw sx="100000" sy="100000" kx="0" ky="0" algn="b" rotWithShape="0" blurRad="152400" dist="91332" dir="5400000">
              <a:srgbClr val="000000">
                <a:alpha val="2757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300"/>
              </a:spcBef>
              <a:defRPr sz="4500">
                <a:solidFill>
                  <a:srgbClr val="000000"/>
                </a:solidFill>
                <a:latin typeface="Thames Nude Roman"/>
                <a:ea typeface="Thames Nude Roman"/>
                <a:cs typeface="Thames Nude Roman"/>
                <a:sym typeface="Thames Nude Roman"/>
              </a:defRPr>
            </a:pPr>
            <a:r>
              <a:t>Luke 16:19–31 (NKJV)</a:t>
            </a:r>
          </a:p>
          <a:p>
            <a:pPr defTabSz="457200">
              <a:defRPr sz="5400">
                <a:solidFill>
                  <a:srgbClr val="000000"/>
                </a:solidFill>
                <a:latin typeface="Hoefler Text"/>
                <a:ea typeface="Hoefler Text"/>
                <a:cs typeface="Hoefler Text"/>
                <a:sym typeface="Hoefler Text"/>
              </a:defRPr>
            </a:pPr>
            <a:r>
              <a:rPr baseline="31999"/>
              <a:t>24</a:t>
            </a:r>
            <a:r>
              <a:t> “Then he cried and said, ‘Father Abraham, have mercy on me, and send Lazarus that he may dip the tip of his finger in water and cool my tongue; for I am tormented in this flame.’ </a:t>
            </a:r>
            <a:r>
              <a:rPr baseline="31999"/>
              <a:t>25</a:t>
            </a:r>
            <a:r>
              <a:t> But Abraham said, ‘Son, remember that in your lifetime you received your good things,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2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pic>
        <p:nvPicPr>
          <p:cNvPr id="424" name="Image" descr="Image"/>
          <p:cNvPicPr>
            <a:picLocks noChangeAspect="0"/>
          </p:cNvPicPr>
          <p:nvPr/>
        </p:nvPicPr>
        <p:blipFill>
          <a:blip r:embed="rId4">
            <a:alphaModFix amt="88117"/>
            <a:extLst/>
          </a:blip>
          <a:stretch>
            <a:fillRect/>
          </a:stretch>
        </p:blipFill>
        <p:spPr>
          <a:xfrm>
            <a:off x="-247603" y="-304800"/>
            <a:ext cx="13531803" cy="10337800"/>
          </a:xfrm>
          <a:prstGeom prst="rect">
            <a:avLst/>
          </a:prstGeom>
        </p:spPr>
      </p:pic>
      <p:sp>
        <p:nvSpPr>
          <p:cNvPr id="425" name="Rectangle"/>
          <p:cNvSpPr/>
          <p:nvPr/>
        </p:nvSpPr>
        <p:spPr>
          <a:xfrm>
            <a:off x="0" y="0"/>
            <a:ext cx="13004800" cy="9753600"/>
          </a:xfrm>
          <a:prstGeom prst="roundRect">
            <a:avLst>
              <a:gd name="adj" fmla="val 0"/>
            </a:avLst>
          </a:prstGeom>
          <a:blipFill>
            <a:blip r:embed="rId2"/>
            <a:stretch>
              <a:fillRect/>
            </a:stretch>
          </a:blipFill>
          <a:ln w="12700">
            <a:solidFill>
              <a:srgbClr val="000000"/>
            </a:solidFill>
            <a:miter lim="400000"/>
          </a:ln>
        </p:spPr>
        <p:txBody>
          <a:bodyPr lIns="50800" tIns="50800" rIns="50800" bIns="50800" anchor="ctr"/>
          <a:lstStyle/>
          <a:p>
            <a:pPr>
              <a:defRPr>
                <a:solidFill>
                  <a:srgbClr val="FFFFFF"/>
                </a:solidFill>
                <a:latin typeface="American Typewriter"/>
                <a:ea typeface="American Typewriter"/>
                <a:cs typeface="American Typewriter"/>
                <a:sym typeface="American Typewriter"/>
              </a:defRPr>
            </a:pPr>
          </a:p>
        </p:txBody>
      </p:sp>
      <p:pic>
        <p:nvPicPr>
          <p:cNvPr id="426" name="image1.jpg" descr="image1.jpg"/>
          <p:cNvPicPr>
            <a:picLocks noChangeAspect="1"/>
          </p:cNvPicPr>
          <p:nvPr/>
        </p:nvPicPr>
        <p:blipFill>
          <a:blip r:embed="rId5">
            <a:extLst/>
          </a:blip>
          <a:stretch>
            <a:fillRect/>
          </a:stretch>
        </p:blipFill>
        <p:spPr>
          <a:xfrm>
            <a:off x="-1" y="-1"/>
            <a:ext cx="13004801" cy="9753601"/>
          </a:xfrm>
          <a:prstGeom prst="rect">
            <a:avLst/>
          </a:prstGeom>
          <a:ln w="12700">
            <a:miter lim="400000"/>
          </a:ln>
        </p:spPr>
      </p:pic>
      <p:sp>
        <p:nvSpPr>
          <p:cNvPr id="427" name="Rectangle"/>
          <p:cNvSpPr/>
          <p:nvPr/>
        </p:nvSpPr>
        <p:spPr>
          <a:xfrm>
            <a:off x="0" y="0"/>
            <a:ext cx="13004800" cy="9753600"/>
          </a:xfrm>
          <a:prstGeom prst="roundRect">
            <a:avLst>
              <a:gd name="adj" fmla="val 0"/>
            </a:avLst>
          </a:prstGeom>
          <a:blipFill>
            <a:blip r:embed="rId2"/>
            <a:stretch>
              <a:fillRect/>
            </a:stretch>
          </a:blipFill>
          <a:ln w="12700">
            <a:solidFill>
              <a:srgbClr val="000000"/>
            </a:solidFill>
            <a:miter lim="400000"/>
          </a:ln>
        </p:spPr>
        <p:txBody>
          <a:bodyPr lIns="65023" tIns="65023" rIns="65023" bIns="65023" anchor="ctr"/>
          <a:lstStyle/>
          <a:p>
            <a:pPr algn="l" defTabSz="914400">
              <a:defRPr sz="2400">
                <a:solidFill>
                  <a:srgbClr val="000000"/>
                </a:solidFill>
                <a:uFill>
                  <a:solidFill>
                    <a:srgbClr val="000000"/>
                  </a:solidFill>
                </a:uFill>
                <a:latin typeface="Calibri"/>
                <a:ea typeface="Calibri"/>
                <a:cs typeface="Calibri"/>
                <a:sym typeface="Calibri"/>
              </a:defRPr>
            </a:pPr>
          </a:p>
        </p:txBody>
      </p:sp>
      <p:pic>
        <p:nvPicPr>
          <p:cNvPr id="428" name="green_background.png" descr="green_background.png"/>
          <p:cNvPicPr>
            <a:picLocks noChangeAspect="0"/>
          </p:cNvPicPr>
          <p:nvPr/>
        </p:nvPicPr>
        <p:blipFill>
          <a:blip r:embed="rId6">
            <a:extLst/>
          </a:blip>
          <a:stretch>
            <a:fillRect/>
          </a:stretch>
        </p:blipFill>
        <p:spPr>
          <a:xfrm>
            <a:off x="5159" y="44450"/>
            <a:ext cx="13042901" cy="9728200"/>
          </a:xfrm>
          <a:prstGeom prst="rect">
            <a:avLst/>
          </a:prstGeom>
          <a:ln w="12700">
            <a:miter lim="400000"/>
          </a:ln>
        </p:spPr>
      </p:pic>
      <p:pic>
        <p:nvPicPr>
          <p:cNvPr id="429" name="Image" descr="Image"/>
          <p:cNvPicPr>
            <a:picLocks noChangeAspect="1"/>
          </p:cNvPicPr>
          <p:nvPr/>
        </p:nvPicPr>
        <p:blipFill>
          <a:blip r:embed="rId7">
            <a:extLst/>
          </a:blip>
          <a:stretch>
            <a:fillRect/>
          </a:stretch>
        </p:blipFill>
        <p:spPr>
          <a:xfrm>
            <a:off x="0" y="0"/>
            <a:ext cx="13004800" cy="9753600"/>
          </a:xfrm>
          <a:prstGeom prst="rect">
            <a:avLst/>
          </a:prstGeom>
          <a:ln w="12700">
            <a:miter lim="400000"/>
          </a:ln>
        </p:spPr>
      </p:pic>
      <p:pic>
        <p:nvPicPr>
          <p:cNvPr id="430" name="Image" descr="Image"/>
          <p:cNvPicPr>
            <a:picLocks noChangeAspect="0"/>
          </p:cNvPicPr>
          <p:nvPr/>
        </p:nvPicPr>
        <p:blipFill>
          <a:blip r:embed="rId8">
            <a:extLst/>
          </a:blip>
          <a:stretch>
            <a:fillRect/>
          </a:stretch>
        </p:blipFill>
        <p:spPr>
          <a:xfrm>
            <a:off x="75009" y="43729"/>
            <a:ext cx="12903201" cy="8171775"/>
          </a:xfrm>
          <a:prstGeom prst="rect">
            <a:avLst/>
          </a:prstGeom>
          <a:ln w="12700">
            <a:miter lim="400000"/>
          </a:ln>
        </p:spPr>
      </p:pic>
      <p:sp>
        <p:nvSpPr>
          <p:cNvPr id="431" name="Luke 16:19–31 (NKJV)…"/>
          <p:cNvSpPr txBox="1"/>
          <p:nvPr/>
        </p:nvSpPr>
        <p:spPr>
          <a:xfrm>
            <a:off x="450959" y="345764"/>
            <a:ext cx="12102882" cy="7048501"/>
          </a:xfrm>
          <a:prstGeom prst="rect">
            <a:avLst/>
          </a:prstGeom>
          <a:ln w="12700">
            <a:miter lim="400000"/>
          </a:ln>
          <a:effectLst>
            <a:outerShdw sx="100000" sy="100000" kx="0" ky="0" algn="b" rotWithShape="0" blurRad="152400" dist="91332" dir="5400000">
              <a:srgbClr val="000000">
                <a:alpha val="2757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300"/>
              </a:spcBef>
              <a:defRPr sz="4500">
                <a:solidFill>
                  <a:srgbClr val="000000"/>
                </a:solidFill>
                <a:latin typeface="Thames Nude Roman"/>
                <a:ea typeface="Thames Nude Roman"/>
                <a:cs typeface="Thames Nude Roman"/>
                <a:sym typeface="Thames Nude Roman"/>
              </a:defRPr>
            </a:pPr>
            <a:r>
              <a:t>Luke 16:19–31 (NKJV)</a:t>
            </a:r>
          </a:p>
          <a:p>
            <a:pPr defTabSz="457200">
              <a:defRPr sz="5600">
                <a:solidFill>
                  <a:srgbClr val="000000"/>
                </a:solidFill>
                <a:latin typeface="Hoefler Text"/>
                <a:ea typeface="Hoefler Text"/>
                <a:cs typeface="Hoefler Text"/>
                <a:sym typeface="Hoefler Text"/>
              </a:defRPr>
            </a:pPr>
            <a:r>
              <a:t>and likewise Lazarus evil things; but now he is comforted and you are tormented. </a:t>
            </a:r>
            <a:r>
              <a:rPr baseline="31999"/>
              <a:t>26</a:t>
            </a:r>
            <a:r>
              <a:t> And besides all this, between us and you there is a great gulf fixed, so that those who want to pass from here to you cannot, nor can those from there pass to us.’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3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pic>
        <p:nvPicPr>
          <p:cNvPr id="434" name="Image" descr="Image"/>
          <p:cNvPicPr>
            <a:picLocks noChangeAspect="0"/>
          </p:cNvPicPr>
          <p:nvPr/>
        </p:nvPicPr>
        <p:blipFill>
          <a:blip r:embed="rId4">
            <a:alphaModFix amt="88117"/>
            <a:extLst/>
          </a:blip>
          <a:stretch>
            <a:fillRect/>
          </a:stretch>
        </p:blipFill>
        <p:spPr>
          <a:xfrm>
            <a:off x="-247603" y="-304800"/>
            <a:ext cx="13531803" cy="10337800"/>
          </a:xfrm>
          <a:prstGeom prst="rect">
            <a:avLst/>
          </a:prstGeom>
        </p:spPr>
      </p:pic>
      <p:sp>
        <p:nvSpPr>
          <p:cNvPr id="435" name="Rectangle"/>
          <p:cNvSpPr/>
          <p:nvPr/>
        </p:nvSpPr>
        <p:spPr>
          <a:xfrm>
            <a:off x="0" y="0"/>
            <a:ext cx="13004800" cy="9753600"/>
          </a:xfrm>
          <a:prstGeom prst="roundRect">
            <a:avLst>
              <a:gd name="adj" fmla="val 0"/>
            </a:avLst>
          </a:prstGeom>
          <a:blipFill>
            <a:blip r:embed="rId2"/>
            <a:stretch>
              <a:fillRect/>
            </a:stretch>
          </a:blipFill>
          <a:ln w="12700">
            <a:solidFill>
              <a:srgbClr val="000000"/>
            </a:solidFill>
            <a:miter lim="400000"/>
          </a:ln>
        </p:spPr>
        <p:txBody>
          <a:bodyPr lIns="50800" tIns="50800" rIns="50800" bIns="50800" anchor="ctr"/>
          <a:lstStyle/>
          <a:p>
            <a:pPr>
              <a:defRPr>
                <a:solidFill>
                  <a:srgbClr val="FFFFFF"/>
                </a:solidFill>
                <a:latin typeface="American Typewriter"/>
                <a:ea typeface="American Typewriter"/>
                <a:cs typeface="American Typewriter"/>
                <a:sym typeface="American Typewriter"/>
              </a:defRPr>
            </a:pPr>
          </a:p>
        </p:txBody>
      </p:sp>
      <p:pic>
        <p:nvPicPr>
          <p:cNvPr id="436" name="image1.jpg" descr="image1.jpg"/>
          <p:cNvPicPr>
            <a:picLocks noChangeAspect="1"/>
          </p:cNvPicPr>
          <p:nvPr/>
        </p:nvPicPr>
        <p:blipFill>
          <a:blip r:embed="rId5">
            <a:extLst/>
          </a:blip>
          <a:stretch>
            <a:fillRect/>
          </a:stretch>
        </p:blipFill>
        <p:spPr>
          <a:xfrm>
            <a:off x="-1" y="-1"/>
            <a:ext cx="13004801" cy="9753601"/>
          </a:xfrm>
          <a:prstGeom prst="rect">
            <a:avLst/>
          </a:prstGeom>
          <a:ln w="12700">
            <a:miter lim="400000"/>
          </a:ln>
        </p:spPr>
      </p:pic>
      <p:sp>
        <p:nvSpPr>
          <p:cNvPr id="437" name="Rectangle"/>
          <p:cNvSpPr/>
          <p:nvPr/>
        </p:nvSpPr>
        <p:spPr>
          <a:xfrm>
            <a:off x="0" y="0"/>
            <a:ext cx="13004800" cy="9753600"/>
          </a:xfrm>
          <a:prstGeom prst="roundRect">
            <a:avLst>
              <a:gd name="adj" fmla="val 0"/>
            </a:avLst>
          </a:prstGeom>
          <a:blipFill>
            <a:blip r:embed="rId2"/>
            <a:stretch>
              <a:fillRect/>
            </a:stretch>
          </a:blipFill>
          <a:ln w="12700">
            <a:solidFill>
              <a:srgbClr val="000000"/>
            </a:solidFill>
            <a:miter lim="400000"/>
          </a:ln>
        </p:spPr>
        <p:txBody>
          <a:bodyPr lIns="65023" tIns="65023" rIns="65023" bIns="65023" anchor="ctr"/>
          <a:lstStyle/>
          <a:p>
            <a:pPr algn="l" defTabSz="914400">
              <a:defRPr sz="2400">
                <a:solidFill>
                  <a:srgbClr val="000000"/>
                </a:solidFill>
                <a:uFill>
                  <a:solidFill>
                    <a:srgbClr val="000000"/>
                  </a:solidFill>
                </a:uFill>
                <a:latin typeface="Calibri"/>
                <a:ea typeface="Calibri"/>
                <a:cs typeface="Calibri"/>
                <a:sym typeface="Calibri"/>
              </a:defRPr>
            </a:pPr>
          </a:p>
        </p:txBody>
      </p:sp>
      <p:pic>
        <p:nvPicPr>
          <p:cNvPr id="438" name="green_background.png" descr="green_background.png"/>
          <p:cNvPicPr>
            <a:picLocks noChangeAspect="0"/>
          </p:cNvPicPr>
          <p:nvPr/>
        </p:nvPicPr>
        <p:blipFill>
          <a:blip r:embed="rId6">
            <a:extLst/>
          </a:blip>
          <a:stretch>
            <a:fillRect/>
          </a:stretch>
        </p:blipFill>
        <p:spPr>
          <a:xfrm>
            <a:off x="5159" y="44450"/>
            <a:ext cx="13042901" cy="9728200"/>
          </a:xfrm>
          <a:prstGeom prst="rect">
            <a:avLst/>
          </a:prstGeom>
          <a:ln w="12700">
            <a:miter lim="400000"/>
          </a:ln>
        </p:spPr>
      </p:pic>
      <p:pic>
        <p:nvPicPr>
          <p:cNvPr id="439" name="Image" descr="Image"/>
          <p:cNvPicPr>
            <a:picLocks noChangeAspect="1"/>
          </p:cNvPicPr>
          <p:nvPr/>
        </p:nvPicPr>
        <p:blipFill>
          <a:blip r:embed="rId7">
            <a:extLst/>
          </a:blip>
          <a:stretch>
            <a:fillRect/>
          </a:stretch>
        </p:blipFill>
        <p:spPr>
          <a:xfrm>
            <a:off x="0" y="0"/>
            <a:ext cx="13004800" cy="9753600"/>
          </a:xfrm>
          <a:prstGeom prst="rect">
            <a:avLst/>
          </a:prstGeom>
          <a:ln w="12700">
            <a:miter lim="400000"/>
          </a:ln>
        </p:spPr>
      </p:pic>
      <p:pic>
        <p:nvPicPr>
          <p:cNvPr id="440" name="Image" descr="Image"/>
          <p:cNvPicPr>
            <a:picLocks noChangeAspect="0"/>
          </p:cNvPicPr>
          <p:nvPr/>
        </p:nvPicPr>
        <p:blipFill>
          <a:blip r:embed="rId8">
            <a:extLst/>
          </a:blip>
          <a:stretch>
            <a:fillRect/>
          </a:stretch>
        </p:blipFill>
        <p:spPr>
          <a:xfrm>
            <a:off x="75009" y="43729"/>
            <a:ext cx="12903201" cy="8171775"/>
          </a:xfrm>
          <a:prstGeom prst="rect">
            <a:avLst/>
          </a:prstGeom>
          <a:ln w="12700">
            <a:miter lim="400000"/>
          </a:ln>
        </p:spPr>
      </p:pic>
      <p:sp>
        <p:nvSpPr>
          <p:cNvPr id="441" name="Luke 16:19–31 (NKJV)…"/>
          <p:cNvSpPr txBox="1"/>
          <p:nvPr/>
        </p:nvSpPr>
        <p:spPr>
          <a:xfrm>
            <a:off x="450959" y="345764"/>
            <a:ext cx="12102882" cy="6515101"/>
          </a:xfrm>
          <a:prstGeom prst="rect">
            <a:avLst/>
          </a:prstGeom>
          <a:ln w="12700">
            <a:miter lim="400000"/>
          </a:ln>
          <a:effectLst>
            <a:outerShdw sx="100000" sy="100000" kx="0" ky="0" algn="b" rotWithShape="0" blurRad="152400" dist="91332" dir="5400000">
              <a:srgbClr val="000000">
                <a:alpha val="2757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300"/>
              </a:spcBef>
              <a:defRPr sz="4500">
                <a:solidFill>
                  <a:srgbClr val="000000"/>
                </a:solidFill>
                <a:latin typeface="Thames Nude Roman"/>
                <a:ea typeface="Thames Nude Roman"/>
                <a:cs typeface="Thames Nude Roman"/>
                <a:sym typeface="Thames Nude Roman"/>
              </a:defRPr>
            </a:pPr>
            <a:r>
              <a:t>Luke 16:19–31 (NKJV)</a:t>
            </a:r>
          </a:p>
          <a:p>
            <a:pPr defTabSz="457200">
              <a:defRPr sz="5100">
                <a:solidFill>
                  <a:srgbClr val="000000"/>
                </a:solidFill>
                <a:latin typeface="Hoefler Text"/>
                <a:ea typeface="Hoefler Text"/>
                <a:cs typeface="Hoefler Text"/>
                <a:sym typeface="Hoefler Text"/>
              </a:defRPr>
            </a:pPr>
            <a:r>
              <a:rPr baseline="31999"/>
              <a:t>27</a:t>
            </a:r>
            <a:r>
              <a:t> “Then he said, ‘I beg you therefore, father, that you would send him to my father’s house, </a:t>
            </a:r>
            <a:r>
              <a:rPr baseline="31999"/>
              <a:t>28</a:t>
            </a:r>
            <a:r>
              <a:t> for I have five brothers, that he may testify to them, lest they also come to this place of torment.’ </a:t>
            </a:r>
            <a:r>
              <a:rPr baseline="31999"/>
              <a:t>29</a:t>
            </a:r>
            <a:r>
              <a:t> Abraham said to him, ‘They have Moses and the prophets; let them hear them.’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grpSp>
        <p:nvGrpSpPr>
          <p:cNvPr id="226" name="A human is a composite being. He is a dual being, composed of both a body and a spirit.…"/>
          <p:cNvGrpSpPr/>
          <p:nvPr/>
        </p:nvGrpSpPr>
        <p:grpSpPr>
          <a:xfrm>
            <a:off x="589088" y="3321542"/>
            <a:ext cx="11826623" cy="6121401"/>
            <a:chOff x="0" y="0"/>
            <a:chExt cx="11826622" cy="6121400"/>
          </a:xfrm>
        </p:grpSpPr>
        <p:sp>
          <p:nvSpPr>
            <p:cNvPr id="225" name="A human is a composite being. He is a dual being, composed of both a body and a spirit.…"/>
            <p:cNvSpPr txBox="1"/>
            <p:nvPr/>
          </p:nvSpPr>
          <p:spPr>
            <a:xfrm>
              <a:off x="114300" y="88900"/>
              <a:ext cx="11598023" cy="57912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1600"/>
                </a:spcBef>
                <a:buSzPct val="80000"/>
                <a:buBlip>
                  <a:blip r:embed="rId3"/>
                </a:buBlip>
                <a:defRPr b="1" sz="3800">
                  <a:latin typeface="Century Gothic"/>
                  <a:ea typeface="Century Gothic"/>
                  <a:cs typeface="Century Gothic"/>
                  <a:sym typeface="Century Gothic"/>
                </a:defRPr>
              </a:pPr>
              <a:r>
                <a:t>A human is a composite being. He is a dual being, composed of both a body and a spirit. </a:t>
              </a:r>
            </a:p>
            <a:p>
              <a:pPr lvl="1" marL="1206500" indent="-685800" algn="l">
                <a:spcBef>
                  <a:spcPts val="1600"/>
                </a:spcBef>
                <a:buSzPct val="80000"/>
                <a:buBlip>
                  <a:blip r:embed="rId4"/>
                </a:buBlip>
                <a:defRPr sz="3800">
                  <a:latin typeface="Century Gothic"/>
                  <a:ea typeface="Century Gothic"/>
                  <a:cs typeface="Century Gothic"/>
                  <a:sym typeface="Century Gothic"/>
                </a:defRPr>
              </a:pPr>
              <a:r>
                <a:t>The </a:t>
              </a:r>
              <a:r>
                <a:rPr b="1"/>
                <a:t>physical body</a:t>
              </a:r>
              <a:r>
                <a:t> is derived from the dust of the ground and back to the dust it shall ultimately return (Gen. 2:7; 3:19). </a:t>
              </a:r>
            </a:p>
            <a:p>
              <a:pPr lvl="1" marL="1206500" indent="-685800" algn="l">
                <a:spcBef>
                  <a:spcPts val="1600"/>
                </a:spcBef>
                <a:buSzPct val="80000"/>
                <a:buBlip>
                  <a:blip r:embed="rId4"/>
                </a:buBlip>
                <a:defRPr sz="3800">
                  <a:latin typeface="Century Gothic"/>
                  <a:ea typeface="Century Gothic"/>
                  <a:cs typeface="Century Gothic"/>
                  <a:sym typeface="Century Gothic"/>
                </a:defRPr>
              </a:pPr>
              <a:r>
                <a:t>Further, man has a </a:t>
              </a:r>
              <a:r>
                <a:rPr b="1"/>
                <a:t>spirit or soul</a:t>
              </a:r>
              <a:r>
                <a:t>. This is that imperishable aspect of the human being from God which departs the body in death  (Job 32:8; Eccl. 12:7; Zech. 12:1; Dan. 7:15).' </a:t>
              </a:r>
            </a:p>
          </p:txBody>
        </p:sp>
        <p:pic>
          <p:nvPicPr>
            <p:cNvPr id="224" name="A human is a composite being. He is a dual being, composed of both a body and a spirit.… A human is a composite being. He is a dual being, composed of both a body and a spirit. The physical body is derived from the dust of the ground and back to the dust" descr="A human is a composite being. He is a dual being, composed of both a body and a spirit.… A human is a composite being. He is a dual being, composed of both a body and a spirit. The physical body is derived from the dust of the ground and back to the dust it shall ultimately return (Gen. 2:7; 3:19). Further, man has a spirit or soul. This is that imperishable aspect of the human being from God which departs the body in death  (Job 32:8; Eccl. 12:7; Zech. 12:1; Dan. 7:15).' "/>
            <p:cNvPicPr>
              <a:picLocks noChangeAspect="0"/>
            </p:cNvPicPr>
            <p:nvPr/>
          </p:nvPicPr>
          <p:blipFill>
            <a:blip r:embed="rId5">
              <a:extLst/>
            </a:blip>
            <a:stretch>
              <a:fillRect/>
            </a:stretch>
          </p:blipFill>
          <p:spPr>
            <a:xfrm>
              <a:off x="0" y="0"/>
              <a:ext cx="11826623" cy="6121400"/>
            </a:xfrm>
            <a:prstGeom prst="rect">
              <a:avLst/>
            </a:prstGeom>
            <a:effectLst/>
          </p:spPr>
        </p:pic>
      </p:grpSp>
      <p:sp>
        <p:nvSpPr>
          <p:cNvPr id="227" name="What Is Man?"/>
          <p:cNvSpPr txBox="1"/>
          <p:nvPr/>
        </p:nvSpPr>
        <p:spPr>
          <a:xfrm>
            <a:off x="3528925" y="2244212"/>
            <a:ext cx="5946950"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atin typeface="Gill Sans UltraBold"/>
                <a:ea typeface="Gill Sans UltraBold"/>
                <a:cs typeface="Gill Sans UltraBold"/>
                <a:sym typeface="Gill Sans UltraBold"/>
              </a:defRPr>
            </a:lvl1pPr>
          </a:lstStyle>
          <a:p>
            <a:pPr/>
            <a:r>
              <a:t>What Is Man? </a:t>
            </a:r>
          </a:p>
        </p:txBody>
      </p:sp>
      <p:sp>
        <p:nvSpPr>
          <p:cNvPr id="228" name="To DEFINE"/>
          <p:cNvSpPr txBox="1"/>
          <p:nvPr/>
        </p:nvSpPr>
        <p:spPr>
          <a:xfrm>
            <a:off x="-96511" y="1633635"/>
            <a:ext cx="3418091" cy="711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1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To DEFINE</a:t>
            </a:r>
          </a:p>
        </p:txBody>
      </p:sp>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6"/>
                                        </p:tgtEl>
                                        <p:attrNameLst>
                                          <p:attrName>style.visibility</p:attrName>
                                        </p:attrNameLst>
                                      </p:cBhvr>
                                      <p:to>
                                        <p:strVal val="visible"/>
                                      </p:to>
                                    </p:set>
                                    <p:animEffect filter="wipe(left)" transition="in">
                                      <p:cBhvr>
                                        <p:cTn id="7" dur="15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6"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4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pic>
        <p:nvPicPr>
          <p:cNvPr id="444" name="Image" descr="Image"/>
          <p:cNvPicPr>
            <a:picLocks noChangeAspect="0"/>
          </p:cNvPicPr>
          <p:nvPr/>
        </p:nvPicPr>
        <p:blipFill>
          <a:blip r:embed="rId4">
            <a:alphaModFix amt="88117"/>
            <a:extLst/>
          </a:blip>
          <a:stretch>
            <a:fillRect/>
          </a:stretch>
        </p:blipFill>
        <p:spPr>
          <a:xfrm>
            <a:off x="-247603" y="-304800"/>
            <a:ext cx="13531803" cy="10337800"/>
          </a:xfrm>
          <a:prstGeom prst="rect">
            <a:avLst/>
          </a:prstGeom>
        </p:spPr>
      </p:pic>
      <p:sp>
        <p:nvSpPr>
          <p:cNvPr id="445" name="Rectangle"/>
          <p:cNvSpPr/>
          <p:nvPr/>
        </p:nvSpPr>
        <p:spPr>
          <a:xfrm>
            <a:off x="0" y="0"/>
            <a:ext cx="13004800" cy="9753600"/>
          </a:xfrm>
          <a:prstGeom prst="roundRect">
            <a:avLst>
              <a:gd name="adj" fmla="val 0"/>
            </a:avLst>
          </a:prstGeom>
          <a:blipFill>
            <a:blip r:embed="rId2"/>
            <a:stretch>
              <a:fillRect/>
            </a:stretch>
          </a:blipFill>
          <a:ln w="12700">
            <a:solidFill>
              <a:srgbClr val="000000"/>
            </a:solidFill>
            <a:miter lim="400000"/>
          </a:ln>
        </p:spPr>
        <p:txBody>
          <a:bodyPr lIns="50800" tIns="50800" rIns="50800" bIns="50800" anchor="ctr"/>
          <a:lstStyle/>
          <a:p>
            <a:pPr>
              <a:defRPr>
                <a:solidFill>
                  <a:srgbClr val="FFFFFF"/>
                </a:solidFill>
                <a:latin typeface="American Typewriter"/>
                <a:ea typeface="American Typewriter"/>
                <a:cs typeface="American Typewriter"/>
                <a:sym typeface="American Typewriter"/>
              </a:defRPr>
            </a:pPr>
          </a:p>
        </p:txBody>
      </p:sp>
      <p:pic>
        <p:nvPicPr>
          <p:cNvPr id="446" name="image1.jpg" descr="image1.jpg"/>
          <p:cNvPicPr>
            <a:picLocks noChangeAspect="1"/>
          </p:cNvPicPr>
          <p:nvPr/>
        </p:nvPicPr>
        <p:blipFill>
          <a:blip r:embed="rId5">
            <a:extLst/>
          </a:blip>
          <a:stretch>
            <a:fillRect/>
          </a:stretch>
        </p:blipFill>
        <p:spPr>
          <a:xfrm>
            <a:off x="-1" y="-1"/>
            <a:ext cx="13004801" cy="9753601"/>
          </a:xfrm>
          <a:prstGeom prst="rect">
            <a:avLst/>
          </a:prstGeom>
          <a:ln w="12700">
            <a:miter lim="400000"/>
          </a:ln>
        </p:spPr>
      </p:pic>
      <p:sp>
        <p:nvSpPr>
          <p:cNvPr id="447" name="Rectangle"/>
          <p:cNvSpPr/>
          <p:nvPr/>
        </p:nvSpPr>
        <p:spPr>
          <a:xfrm>
            <a:off x="0" y="0"/>
            <a:ext cx="13004800" cy="9753600"/>
          </a:xfrm>
          <a:prstGeom prst="roundRect">
            <a:avLst>
              <a:gd name="adj" fmla="val 0"/>
            </a:avLst>
          </a:prstGeom>
          <a:blipFill>
            <a:blip r:embed="rId2"/>
            <a:stretch>
              <a:fillRect/>
            </a:stretch>
          </a:blipFill>
          <a:ln w="12700">
            <a:solidFill>
              <a:srgbClr val="000000"/>
            </a:solidFill>
            <a:miter lim="400000"/>
          </a:ln>
        </p:spPr>
        <p:txBody>
          <a:bodyPr lIns="65023" tIns="65023" rIns="65023" bIns="65023" anchor="ctr"/>
          <a:lstStyle/>
          <a:p>
            <a:pPr algn="l" defTabSz="914400">
              <a:defRPr sz="2400">
                <a:solidFill>
                  <a:srgbClr val="000000"/>
                </a:solidFill>
                <a:uFill>
                  <a:solidFill>
                    <a:srgbClr val="000000"/>
                  </a:solidFill>
                </a:uFill>
                <a:latin typeface="Calibri"/>
                <a:ea typeface="Calibri"/>
                <a:cs typeface="Calibri"/>
                <a:sym typeface="Calibri"/>
              </a:defRPr>
            </a:pPr>
          </a:p>
        </p:txBody>
      </p:sp>
      <p:pic>
        <p:nvPicPr>
          <p:cNvPr id="448" name="green_background.png" descr="green_background.png"/>
          <p:cNvPicPr>
            <a:picLocks noChangeAspect="0"/>
          </p:cNvPicPr>
          <p:nvPr/>
        </p:nvPicPr>
        <p:blipFill>
          <a:blip r:embed="rId6">
            <a:extLst/>
          </a:blip>
          <a:stretch>
            <a:fillRect/>
          </a:stretch>
        </p:blipFill>
        <p:spPr>
          <a:xfrm>
            <a:off x="5159" y="44450"/>
            <a:ext cx="13042901" cy="9728200"/>
          </a:xfrm>
          <a:prstGeom prst="rect">
            <a:avLst/>
          </a:prstGeom>
          <a:ln w="12700">
            <a:miter lim="400000"/>
          </a:ln>
        </p:spPr>
      </p:pic>
      <p:pic>
        <p:nvPicPr>
          <p:cNvPr id="449" name="Image" descr="Image"/>
          <p:cNvPicPr>
            <a:picLocks noChangeAspect="1"/>
          </p:cNvPicPr>
          <p:nvPr/>
        </p:nvPicPr>
        <p:blipFill>
          <a:blip r:embed="rId7">
            <a:extLst/>
          </a:blip>
          <a:stretch>
            <a:fillRect/>
          </a:stretch>
        </p:blipFill>
        <p:spPr>
          <a:xfrm>
            <a:off x="0" y="0"/>
            <a:ext cx="13004800" cy="9753600"/>
          </a:xfrm>
          <a:prstGeom prst="rect">
            <a:avLst/>
          </a:prstGeom>
          <a:ln w="12700">
            <a:miter lim="400000"/>
          </a:ln>
        </p:spPr>
      </p:pic>
      <p:pic>
        <p:nvPicPr>
          <p:cNvPr id="450" name="Image" descr="Image"/>
          <p:cNvPicPr>
            <a:picLocks noChangeAspect="0"/>
          </p:cNvPicPr>
          <p:nvPr/>
        </p:nvPicPr>
        <p:blipFill>
          <a:blip r:embed="rId8">
            <a:extLst/>
          </a:blip>
          <a:stretch>
            <a:fillRect/>
          </a:stretch>
        </p:blipFill>
        <p:spPr>
          <a:xfrm>
            <a:off x="75009" y="43729"/>
            <a:ext cx="12903201" cy="8171775"/>
          </a:xfrm>
          <a:prstGeom prst="rect">
            <a:avLst/>
          </a:prstGeom>
          <a:ln w="12700">
            <a:miter lim="400000"/>
          </a:ln>
        </p:spPr>
      </p:pic>
      <p:sp>
        <p:nvSpPr>
          <p:cNvPr id="451" name="Luke 16:19–31 (NKJV)…"/>
          <p:cNvSpPr txBox="1"/>
          <p:nvPr/>
        </p:nvSpPr>
        <p:spPr>
          <a:xfrm>
            <a:off x="450959" y="345764"/>
            <a:ext cx="12102882" cy="7670801"/>
          </a:xfrm>
          <a:prstGeom prst="rect">
            <a:avLst/>
          </a:prstGeom>
          <a:ln w="12700">
            <a:miter lim="400000"/>
          </a:ln>
          <a:effectLst>
            <a:outerShdw sx="100000" sy="100000" kx="0" ky="0" algn="b" rotWithShape="0" blurRad="152400" dist="91332" dir="5400000">
              <a:srgbClr val="000000">
                <a:alpha val="2757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300"/>
              </a:spcBef>
              <a:defRPr sz="4500">
                <a:solidFill>
                  <a:srgbClr val="000000"/>
                </a:solidFill>
                <a:latin typeface="Thames Nude Roman"/>
                <a:ea typeface="Thames Nude Roman"/>
                <a:cs typeface="Thames Nude Roman"/>
                <a:sym typeface="Thames Nude Roman"/>
              </a:defRPr>
            </a:pPr>
            <a:r>
              <a:t>Luke 16:19–31 (NKJV)</a:t>
            </a:r>
          </a:p>
          <a:p>
            <a:pPr defTabSz="457200">
              <a:defRPr sz="6200">
                <a:solidFill>
                  <a:srgbClr val="000000"/>
                </a:solidFill>
                <a:latin typeface="Hoefler Text"/>
                <a:ea typeface="Hoefler Text"/>
                <a:cs typeface="Hoefler Text"/>
                <a:sym typeface="Hoefler Text"/>
              </a:defRPr>
            </a:pPr>
            <a:r>
              <a:rPr baseline="31999"/>
              <a:t>30</a:t>
            </a:r>
            <a:r>
              <a:t> And he said, ‘No, father Abraham; but if one goes to them from the dead, they will repent.’ </a:t>
            </a:r>
            <a:r>
              <a:rPr baseline="31999"/>
              <a:t>31</a:t>
            </a:r>
            <a:r>
              <a:t> But he said to him, ‘If they do not hear Moses and the prophets, neither will they be persuaded though one rise from the dead.’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3" name="Image" descr="Image"/>
          <p:cNvPicPr>
            <a:picLocks noChangeAspect="0"/>
          </p:cNvPicPr>
          <p:nvPr/>
        </p:nvPicPr>
        <p:blipFill>
          <a:blip r:embed="rId2">
            <a:extLst/>
          </a:blip>
          <a:stretch>
            <a:fillRect/>
          </a:stretch>
        </p:blipFill>
        <p:spPr>
          <a:xfrm flipH="1">
            <a:off x="85300" y="3221156"/>
            <a:ext cx="4596661" cy="6319934"/>
          </a:xfrm>
          <a:prstGeom prst="rect">
            <a:avLst/>
          </a:prstGeom>
          <a:effectLst>
            <a:outerShdw sx="100000" sy="100000" kx="0" ky="0" algn="b" rotWithShape="0" blurRad="165100" dist="154899" dir="2932401">
              <a:srgbClr val="000000">
                <a:alpha val="99836"/>
              </a:srgbClr>
            </a:outerShdw>
          </a:effectLst>
        </p:spPr>
      </p:pic>
      <p:pic>
        <p:nvPicPr>
          <p:cNvPr id="454" name="“What Happens When We Die?” “What Happens When We Die?”" descr="“What Happens When We Die?” “What Happens When We Die?”"/>
          <p:cNvPicPr>
            <a:picLocks noChangeAspect="0"/>
          </p:cNvPicPr>
          <p:nvPr/>
        </p:nvPicPr>
        <p:blipFill>
          <a:blip r:embed="rId3">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sp>
        <p:nvSpPr>
          <p:cNvPr id="455" name="Not called a parable -…"/>
          <p:cNvSpPr txBox="1"/>
          <p:nvPr/>
        </p:nvSpPr>
        <p:spPr>
          <a:xfrm>
            <a:off x="5061186" y="4299284"/>
            <a:ext cx="7735050" cy="482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85800" indent="-685800" algn="l">
              <a:spcBef>
                <a:spcPts val="1000"/>
              </a:spcBef>
              <a:buSzPct val="80000"/>
              <a:buBlip>
                <a:blip r:embed="rId4"/>
              </a:buBlip>
              <a:defRPr sz="4700">
                <a:latin typeface="Century Gothic"/>
                <a:ea typeface="Century Gothic"/>
                <a:cs typeface="Century Gothic"/>
                <a:sym typeface="Century Gothic"/>
              </a:defRPr>
            </a:pPr>
            <a:r>
              <a:t>Not called a parable -</a:t>
            </a:r>
          </a:p>
          <a:p>
            <a:pPr marL="685800" indent="-685800" algn="l">
              <a:spcBef>
                <a:spcPts val="1000"/>
              </a:spcBef>
              <a:buSzPct val="80000"/>
              <a:buBlip>
                <a:blip r:embed="rId4"/>
              </a:buBlip>
              <a:defRPr sz="4700">
                <a:latin typeface="Century Gothic"/>
                <a:ea typeface="Century Gothic"/>
                <a:cs typeface="Century Gothic"/>
                <a:sym typeface="Century Gothic"/>
              </a:defRPr>
            </a:pPr>
            <a:r>
              <a:t>Does not have the marks of a parable -</a:t>
            </a:r>
          </a:p>
          <a:p>
            <a:pPr marL="685800" indent="-685800" algn="l">
              <a:spcBef>
                <a:spcPts val="1000"/>
              </a:spcBef>
              <a:buSzPct val="80000"/>
              <a:buBlip>
                <a:blip r:embed="rId4"/>
              </a:buBlip>
              <a:defRPr sz="4700">
                <a:latin typeface="Century Gothic"/>
                <a:ea typeface="Century Gothic"/>
                <a:cs typeface="Century Gothic"/>
                <a:sym typeface="Century Gothic"/>
              </a:defRPr>
            </a:pPr>
            <a:r>
              <a:t>Contains proper names </a:t>
            </a:r>
          </a:p>
          <a:p>
            <a:pPr marL="685800" indent="-685800" algn="l">
              <a:spcBef>
                <a:spcPts val="1000"/>
              </a:spcBef>
              <a:buSzPct val="80000"/>
              <a:buBlip>
                <a:blip r:embed="rId4"/>
              </a:buBlip>
              <a:defRPr sz="4700">
                <a:latin typeface="Century Gothic"/>
                <a:ea typeface="Century Gothic"/>
                <a:cs typeface="Century Gothic"/>
                <a:sym typeface="Century Gothic"/>
              </a:defRPr>
            </a:pPr>
            <a:r>
              <a:t>Parable or not – it teaches the truth!</a:t>
            </a:r>
          </a:p>
        </p:txBody>
      </p:sp>
      <p:sp>
        <p:nvSpPr>
          <p:cNvPr id="456" name="Rich Man    Lazarus"/>
          <p:cNvSpPr txBox="1"/>
          <p:nvPr/>
        </p:nvSpPr>
        <p:spPr>
          <a:xfrm>
            <a:off x="1821416" y="1355237"/>
            <a:ext cx="10307889" cy="1447801"/>
          </a:xfrm>
          <a:prstGeom prst="rect">
            <a:avLst/>
          </a:prstGeom>
          <a:ln w="12700">
            <a:miter lim="400000"/>
          </a:ln>
          <a:effectLst>
            <a:outerShdw sx="100000" sy="100000" kx="0" ky="0" algn="b" rotWithShape="0" blurRad="165100" dist="74961" dir="293240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1066800">
              <a:defRPr sz="7500">
                <a:solidFill>
                  <a:srgbClr val="747557">
                    <a:alpha val="69000"/>
                  </a:srgbClr>
                </a:solidFill>
                <a:latin typeface="Dominican  Small Caps"/>
                <a:ea typeface="Dominican  Small Caps"/>
                <a:cs typeface="Dominican  Small Caps"/>
                <a:sym typeface="Dominican  Small Caps"/>
              </a:defRPr>
            </a:lvl1pPr>
          </a:lstStyle>
          <a:p>
            <a:pPr/>
            <a:r>
              <a:t>Rich Man    Lazarus</a:t>
            </a:r>
          </a:p>
        </p:txBody>
      </p:sp>
      <p:pic>
        <p:nvPicPr>
          <p:cNvPr id="457" name="Image" descr="Image"/>
          <p:cNvPicPr>
            <a:picLocks noChangeAspect="1"/>
          </p:cNvPicPr>
          <p:nvPr/>
        </p:nvPicPr>
        <p:blipFill>
          <a:blip r:embed="rId5">
            <a:alphaModFix amt="46391"/>
            <a:extLst/>
          </a:blip>
          <a:stretch>
            <a:fillRect/>
          </a:stretch>
        </p:blipFill>
        <p:spPr>
          <a:xfrm>
            <a:off x="7052609" y="1668405"/>
            <a:ext cx="821466" cy="821466"/>
          </a:xfrm>
          <a:prstGeom prst="rect">
            <a:avLst/>
          </a:prstGeom>
          <a:ln w="12700">
            <a:miter lim="400000"/>
          </a:ln>
          <a:effectLst>
            <a:outerShdw sx="100000" sy="100000" kx="0" ky="0" algn="b" rotWithShape="0" blurRad="139700" dist="74961" dir="5400000">
              <a:srgbClr val="000000"/>
            </a:outerShdw>
          </a:effectLst>
        </p:spPr>
      </p:pic>
      <p:pic>
        <p:nvPicPr>
          <p:cNvPr id="458" name="Image" descr="Image"/>
          <p:cNvPicPr>
            <a:picLocks noChangeAspect="0"/>
          </p:cNvPicPr>
          <p:nvPr/>
        </p:nvPicPr>
        <p:blipFill>
          <a:blip r:embed="rId6">
            <a:alphaModFix amt="61661"/>
            <a:extLst/>
          </a:blip>
          <a:stretch>
            <a:fillRect/>
          </a:stretch>
        </p:blipFill>
        <p:spPr>
          <a:xfrm>
            <a:off x="875495" y="1436464"/>
            <a:ext cx="1335400" cy="821466"/>
          </a:xfrm>
          <a:prstGeom prst="rect">
            <a:avLst/>
          </a:prstGeom>
          <a:ln w="12700">
            <a:miter lim="400000"/>
          </a:ln>
          <a:effectLst>
            <a:outerShdw sx="100000" sy="100000" kx="0" ky="0" algn="b" rotWithShape="0" blurRad="139700" dist="74961" dir="5400000">
              <a:srgbClr val="000000"/>
            </a:outerShdw>
          </a:effectLst>
        </p:spPr>
      </p:pic>
      <p:pic>
        <p:nvPicPr>
          <p:cNvPr id="459" name="Image" descr="Image"/>
          <p:cNvPicPr>
            <a:picLocks noChangeAspect="0"/>
          </p:cNvPicPr>
          <p:nvPr/>
        </p:nvPicPr>
        <p:blipFill>
          <a:blip r:embed="rId7">
            <a:extLst/>
          </a:blip>
          <a:stretch>
            <a:fillRect/>
          </a:stretch>
        </p:blipFill>
        <p:spPr>
          <a:xfrm>
            <a:off x="-215493" y="2613209"/>
            <a:ext cx="11888237" cy="1067436"/>
          </a:xfrm>
          <a:prstGeom prst="rect">
            <a:avLst/>
          </a:prstGeom>
          <a:effectLst>
            <a:outerShdw sx="100000" sy="100000" kx="0" ky="0" algn="b" rotWithShape="0" blurRad="127000" dist="76200" dir="2906817">
              <a:srgbClr val="000000"/>
            </a:outerShdw>
          </a:effectLst>
        </p:spPr>
      </p:pic>
      <p:sp>
        <p:nvSpPr>
          <p:cNvPr id="460" name="Validity of The Narrative . ."/>
          <p:cNvSpPr txBox="1"/>
          <p:nvPr/>
        </p:nvSpPr>
        <p:spPr>
          <a:xfrm>
            <a:off x="63663" y="2674995"/>
            <a:ext cx="11329925" cy="9438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5600">
                <a:solidFill>
                  <a:srgbClr val="D1D287"/>
                </a:solidFill>
                <a:effectLst>
                  <a:outerShdw sx="100000" sy="100000" kx="0" ky="0" algn="b" rotWithShape="0" blurRad="127000" dist="76200" dir="2779566">
                    <a:srgbClr val="000000"/>
                  </a:outerShdw>
                </a:effectLst>
                <a:latin typeface="Terribo Black"/>
                <a:ea typeface="Terribo Black"/>
                <a:cs typeface="Terribo Black"/>
                <a:sym typeface="Terribo Black"/>
              </a:defRPr>
            </a:lvl1pPr>
          </a:lstStyle>
          <a:p>
            <a:pPr/>
            <a:r>
              <a:t>Validity of The Narrative . . </a:t>
            </a:r>
          </a:p>
        </p:txBody>
      </p:sp>
      <p:sp>
        <p:nvSpPr>
          <p:cNvPr id="461" name="Luke 16:19-31"/>
          <p:cNvSpPr txBox="1"/>
          <p:nvPr/>
        </p:nvSpPr>
        <p:spPr>
          <a:xfrm>
            <a:off x="229380" y="8655778"/>
            <a:ext cx="4308501" cy="923950"/>
          </a:xfrm>
          <a:prstGeom prst="rect">
            <a:avLst/>
          </a:prstGeom>
          <a:ln w="12700">
            <a:miter lim="400000"/>
          </a:ln>
          <a:effectLst>
            <a:outerShdw sx="100000" sy="100000" kx="0" ky="0" algn="b" rotWithShape="0" blurRad="127000" dist="76200" dir="2906817">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FFFFFF"/>
                </a:solidFill>
                <a:effectLst>
                  <a:outerShdw sx="100000" sy="100000" kx="0" ky="0" algn="b" rotWithShape="0" blurRad="127000" dist="76200" dir="1784656">
                    <a:srgbClr val="000000"/>
                  </a:outerShdw>
                </a:effectLst>
                <a:latin typeface="Didot"/>
                <a:ea typeface="Didot"/>
                <a:cs typeface="Didot"/>
                <a:sym typeface="Didot"/>
              </a:defRPr>
            </a:lvl1pPr>
          </a:lstStyle>
          <a:p>
            <a:pPr/>
            <a:r>
              <a:t>Luke 16:19-31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5">
                                            <p:txEl>
                                              <p:pRg st="1" end="1"/>
                                            </p:txEl>
                                          </p:spTgt>
                                        </p:tgtEl>
                                        <p:attrNameLst>
                                          <p:attrName>style.visibility</p:attrName>
                                        </p:attrNameLst>
                                      </p:cBhvr>
                                      <p:to>
                                        <p:strVal val="visible"/>
                                      </p:to>
                                    </p:set>
                                    <p:animEffect filter="wipe(left)" transition="in">
                                      <p:cBhvr>
                                        <p:cTn id="7" dur="1000"/>
                                        <p:tgtEl>
                                          <p:spTgt spid="4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55">
                                            <p:txEl>
                                              <p:pRg st="2" end="2"/>
                                            </p:txEl>
                                          </p:spTgt>
                                        </p:tgtEl>
                                        <p:attrNameLst>
                                          <p:attrName>style.visibility</p:attrName>
                                        </p:attrNameLst>
                                      </p:cBhvr>
                                      <p:to>
                                        <p:strVal val="visible"/>
                                      </p:to>
                                    </p:set>
                                    <p:animEffect filter="wipe(left)" transition="in">
                                      <p:cBhvr>
                                        <p:cTn id="12" dur="1000"/>
                                        <p:tgtEl>
                                          <p:spTgt spid="45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55">
                                            <p:txEl>
                                              <p:pRg st="3" end="3"/>
                                            </p:txEl>
                                          </p:spTgt>
                                        </p:tgtEl>
                                        <p:attrNameLst>
                                          <p:attrName>style.visibility</p:attrName>
                                        </p:attrNameLst>
                                      </p:cBhvr>
                                      <p:to>
                                        <p:strVal val="visible"/>
                                      </p:to>
                                    </p:set>
                                    <p:animEffect filter="wipe(left)" transition="in">
                                      <p:cBhvr>
                                        <p:cTn id="17" dur="1000"/>
                                        <p:tgtEl>
                                          <p:spTgt spid="45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5"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3" name="Image" descr="Image"/>
          <p:cNvPicPr>
            <a:picLocks noChangeAspect="0"/>
          </p:cNvPicPr>
          <p:nvPr/>
        </p:nvPicPr>
        <p:blipFill>
          <a:blip r:embed="rId2">
            <a:extLst/>
          </a:blip>
          <a:stretch>
            <a:fillRect/>
          </a:stretch>
        </p:blipFill>
        <p:spPr>
          <a:xfrm flipH="1">
            <a:off x="85300" y="3221156"/>
            <a:ext cx="4596661" cy="6319934"/>
          </a:xfrm>
          <a:prstGeom prst="rect">
            <a:avLst/>
          </a:prstGeom>
          <a:effectLst>
            <a:outerShdw sx="100000" sy="100000" kx="0" ky="0" algn="b" rotWithShape="0" blurRad="165100" dist="154899" dir="2932401">
              <a:srgbClr val="000000">
                <a:alpha val="99836"/>
              </a:srgbClr>
            </a:outerShdw>
          </a:effectLst>
        </p:spPr>
      </p:pic>
      <p:pic>
        <p:nvPicPr>
          <p:cNvPr id="464" name="“What Happens When We Die?” “What Happens When We Die?”" descr="“What Happens When We Die?” “What Happens When We Die?”"/>
          <p:cNvPicPr>
            <a:picLocks noChangeAspect="0"/>
          </p:cNvPicPr>
          <p:nvPr/>
        </p:nvPicPr>
        <p:blipFill>
          <a:blip r:embed="rId3">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sp>
        <p:nvSpPr>
          <p:cNvPr id="465" name="Universalism…"/>
          <p:cNvSpPr txBox="1"/>
          <p:nvPr/>
        </p:nvSpPr>
        <p:spPr>
          <a:xfrm>
            <a:off x="5061186" y="4064334"/>
            <a:ext cx="7735050" cy="529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85800" indent="-685800" algn="l">
              <a:spcBef>
                <a:spcPts val="3100"/>
              </a:spcBef>
              <a:buSzPct val="80000"/>
              <a:buBlip>
                <a:blip r:embed="rId4"/>
              </a:buBlip>
              <a:defRPr sz="4700">
                <a:latin typeface="Century Gothic"/>
                <a:ea typeface="Century Gothic"/>
                <a:cs typeface="Century Gothic"/>
                <a:sym typeface="Century Gothic"/>
              </a:defRPr>
            </a:pPr>
            <a:r>
              <a:t>Universalism</a:t>
            </a:r>
          </a:p>
          <a:p>
            <a:pPr marL="685800" indent="-685800" algn="l">
              <a:spcBef>
                <a:spcPts val="3100"/>
              </a:spcBef>
              <a:buSzPct val="80000"/>
              <a:buBlip>
                <a:blip r:embed="rId4"/>
              </a:buBlip>
              <a:defRPr sz="4700">
                <a:latin typeface="Century Gothic"/>
                <a:ea typeface="Century Gothic"/>
                <a:cs typeface="Century Gothic"/>
                <a:sym typeface="Century Gothic"/>
              </a:defRPr>
            </a:pPr>
            <a:r>
              <a:t>Annihilation-ism</a:t>
            </a:r>
          </a:p>
          <a:p>
            <a:pPr marL="685800" indent="-685800" algn="l">
              <a:spcBef>
                <a:spcPts val="3100"/>
              </a:spcBef>
              <a:buSzPct val="80000"/>
              <a:buBlip>
                <a:blip r:embed="rId4"/>
              </a:buBlip>
              <a:defRPr sz="4700">
                <a:latin typeface="Century Gothic"/>
                <a:ea typeface="Century Gothic"/>
                <a:cs typeface="Century Gothic"/>
                <a:sym typeface="Century Gothic"/>
              </a:defRPr>
            </a:pPr>
            <a:r>
              <a:t>Purgatory</a:t>
            </a:r>
          </a:p>
          <a:p>
            <a:pPr marL="685800" indent="-685800" algn="l">
              <a:spcBef>
                <a:spcPts val="3100"/>
              </a:spcBef>
              <a:buSzPct val="80000"/>
              <a:buBlip>
                <a:blip r:embed="rId4"/>
              </a:buBlip>
              <a:defRPr sz="4700">
                <a:latin typeface="Century Gothic"/>
                <a:ea typeface="Century Gothic"/>
                <a:cs typeface="Century Gothic"/>
                <a:sym typeface="Century Gothic"/>
              </a:defRPr>
            </a:pPr>
            <a:r>
              <a:t>Soul-Sleeping</a:t>
            </a:r>
          </a:p>
          <a:p>
            <a:pPr marL="685800" indent="-685800" algn="l">
              <a:spcBef>
                <a:spcPts val="3100"/>
              </a:spcBef>
              <a:buSzPct val="80000"/>
              <a:buBlip>
                <a:blip r:embed="rId4"/>
              </a:buBlip>
              <a:defRPr sz="4700">
                <a:latin typeface="Century Gothic"/>
                <a:ea typeface="Century Gothic"/>
                <a:cs typeface="Century Gothic"/>
                <a:sym typeface="Century Gothic"/>
              </a:defRPr>
            </a:pPr>
            <a:r>
              <a:t>Second Chance</a:t>
            </a:r>
          </a:p>
        </p:txBody>
      </p:sp>
      <p:sp>
        <p:nvSpPr>
          <p:cNvPr id="466" name="Rich Man    Lazarus"/>
          <p:cNvSpPr txBox="1"/>
          <p:nvPr/>
        </p:nvSpPr>
        <p:spPr>
          <a:xfrm>
            <a:off x="1821416" y="1355237"/>
            <a:ext cx="10307889" cy="1447801"/>
          </a:xfrm>
          <a:prstGeom prst="rect">
            <a:avLst/>
          </a:prstGeom>
          <a:ln w="12700">
            <a:miter lim="400000"/>
          </a:ln>
          <a:effectLst>
            <a:outerShdw sx="100000" sy="100000" kx="0" ky="0" algn="b" rotWithShape="0" blurRad="165100" dist="74961" dir="293240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1066800">
              <a:defRPr sz="7500">
                <a:solidFill>
                  <a:srgbClr val="747557">
                    <a:alpha val="69000"/>
                  </a:srgbClr>
                </a:solidFill>
                <a:latin typeface="Dominican  Small Caps"/>
                <a:ea typeface="Dominican  Small Caps"/>
                <a:cs typeface="Dominican  Small Caps"/>
                <a:sym typeface="Dominican  Small Caps"/>
              </a:defRPr>
            </a:lvl1pPr>
          </a:lstStyle>
          <a:p>
            <a:pPr/>
            <a:r>
              <a:t>Rich Man    Lazarus</a:t>
            </a:r>
          </a:p>
        </p:txBody>
      </p:sp>
      <p:pic>
        <p:nvPicPr>
          <p:cNvPr id="467" name="Image" descr="Image"/>
          <p:cNvPicPr>
            <a:picLocks noChangeAspect="1"/>
          </p:cNvPicPr>
          <p:nvPr/>
        </p:nvPicPr>
        <p:blipFill>
          <a:blip r:embed="rId5">
            <a:alphaModFix amt="46391"/>
            <a:extLst/>
          </a:blip>
          <a:stretch>
            <a:fillRect/>
          </a:stretch>
        </p:blipFill>
        <p:spPr>
          <a:xfrm>
            <a:off x="7052609" y="1668405"/>
            <a:ext cx="821466" cy="821466"/>
          </a:xfrm>
          <a:prstGeom prst="rect">
            <a:avLst/>
          </a:prstGeom>
          <a:ln w="12700">
            <a:miter lim="400000"/>
          </a:ln>
          <a:effectLst>
            <a:outerShdw sx="100000" sy="100000" kx="0" ky="0" algn="b" rotWithShape="0" blurRad="139700" dist="74961" dir="5400000">
              <a:srgbClr val="000000"/>
            </a:outerShdw>
          </a:effectLst>
        </p:spPr>
      </p:pic>
      <p:pic>
        <p:nvPicPr>
          <p:cNvPr id="468" name="Image" descr="Image"/>
          <p:cNvPicPr>
            <a:picLocks noChangeAspect="0"/>
          </p:cNvPicPr>
          <p:nvPr/>
        </p:nvPicPr>
        <p:blipFill>
          <a:blip r:embed="rId6">
            <a:alphaModFix amt="61661"/>
            <a:extLst/>
          </a:blip>
          <a:stretch>
            <a:fillRect/>
          </a:stretch>
        </p:blipFill>
        <p:spPr>
          <a:xfrm>
            <a:off x="875495" y="1436464"/>
            <a:ext cx="1335400" cy="821466"/>
          </a:xfrm>
          <a:prstGeom prst="rect">
            <a:avLst/>
          </a:prstGeom>
          <a:ln w="12700">
            <a:miter lim="400000"/>
          </a:ln>
          <a:effectLst>
            <a:outerShdw sx="100000" sy="100000" kx="0" ky="0" algn="b" rotWithShape="0" blurRad="139700" dist="74961" dir="5400000">
              <a:srgbClr val="000000"/>
            </a:outerShdw>
          </a:effectLst>
        </p:spPr>
      </p:pic>
      <p:pic>
        <p:nvPicPr>
          <p:cNvPr id="469" name="Image" descr="Image"/>
          <p:cNvPicPr>
            <a:picLocks noChangeAspect="0"/>
          </p:cNvPicPr>
          <p:nvPr/>
        </p:nvPicPr>
        <p:blipFill>
          <a:blip r:embed="rId7">
            <a:extLst/>
          </a:blip>
          <a:stretch>
            <a:fillRect/>
          </a:stretch>
        </p:blipFill>
        <p:spPr>
          <a:xfrm>
            <a:off x="-215493" y="2613209"/>
            <a:ext cx="13004802" cy="1067436"/>
          </a:xfrm>
          <a:prstGeom prst="rect">
            <a:avLst/>
          </a:prstGeom>
          <a:effectLst>
            <a:outerShdw sx="100000" sy="100000" kx="0" ky="0" algn="b" rotWithShape="0" blurRad="127000" dist="76200" dir="2906817">
              <a:srgbClr val="000000"/>
            </a:outerShdw>
          </a:effectLst>
        </p:spPr>
      </p:pic>
      <p:sp>
        <p:nvSpPr>
          <p:cNvPr id="470" name="Negates Many False Doctrines"/>
          <p:cNvSpPr txBox="1"/>
          <p:nvPr/>
        </p:nvSpPr>
        <p:spPr>
          <a:xfrm>
            <a:off x="-268112" y="2674995"/>
            <a:ext cx="13218353" cy="9438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5600">
                <a:solidFill>
                  <a:srgbClr val="D1D287"/>
                </a:solidFill>
                <a:effectLst>
                  <a:outerShdw sx="100000" sy="100000" kx="0" ky="0" algn="b" rotWithShape="0" blurRad="127000" dist="76200" dir="2779566">
                    <a:srgbClr val="000000"/>
                  </a:outerShdw>
                </a:effectLst>
                <a:latin typeface="Terribo Black"/>
                <a:ea typeface="Terribo Black"/>
                <a:cs typeface="Terribo Black"/>
                <a:sym typeface="Terribo Black"/>
              </a:defRPr>
            </a:lvl1pPr>
          </a:lstStyle>
          <a:p>
            <a:pPr/>
            <a:r>
              <a:t>Negates Many False Doctrines</a:t>
            </a:r>
          </a:p>
        </p:txBody>
      </p:sp>
      <p:sp>
        <p:nvSpPr>
          <p:cNvPr id="471" name="Luke 16:19-31"/>
          <p:cNvSpPr txBox="1"/>
          <p:nvPr/>
        </p:nvSpPr>
        <p:spPr>
          <a:xfrm>
            <a:off x="229380" y="8655778"/>
            <a:ext cx="4308501" cy="923950"/>
          </a:xfrm>
          <a:prstGeom prst="rect">
            <a:avLst/>
          </a:prstGeom>
          <a:ln w="12700">
            <a:miter lim="400000"/>
          </a:ln>
          <a:effectLst>
            <a:outerShdw sx="100000" sy="100000" kx="0" ky="0" algn="b" rotWithShape="0" blurRad="127000" dist="76200" dir="2906817">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FFFFFF"/>
                </a:solidFill>
                <a:effectLst>
                  <a:outerShdw sx="100000" sy="100000" kx="0" ky="0" algn="b" rotWithShape="0" blurRad="127000" dist="76200" dir="1784656">
                    <a:srgbClr val="000000"/>
                  </a:outerShdw>
                </a:effectLst>
                <a:latin typeface="Didot"/>
                <a:ea typeface="Didot"/>
                <a:cs typeface="Didot"/>
                <a:sym typeface="Didot"/>
              </a:defRPr>
            </a:lvl1pPr>
          </a:lstStyle>
          <a:p>
            <a:pPr/>
            <a:r>
              <a:t>Luke 16:19-31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465">
                                            <p:bg/>
                                          </p:spTgt>
                                        </p:tgtEl>
                                        <p:attrNameLst>
                                          <p:attrName>style.visibility</p:attrName>
                                        </p:attrNameLst>
                                      </p:cBhvr>
                                      <p:to>
                                        <p:strVal val="visible"/>
                                      </p:to>
                                    </p:set>
                                    <p:anim calcmode="lin" valueType="num">
                                      <p:cBhvr>
                                        <p:cTn id="7" dur="1500" fill="hold"/>
                                        <p:tgtEl>
                                          <p:spTgt spid="465">
                                            <p:bg/>
                                          </p:spTgt>
                                        </p:tgtEl>
                                        <p:attrNameLst>
                                          <p:attrName>ppt_x</p:attrName>
                                        </p:attrNameLst>
                                      </p:cBhvr>
                                      <p:tavLst>
                                        <p:tav tm="0">
                                          <p:val>
                                            <p:strVal val="#ppt_x"/>
                                          </p:val>
                                        </p:tav>
                                        <p:tav tm="100000">
                                          <p:val>
                                            <p:strVal val="#ppt_x"/>
                                          </p:val>
                                        </p:tav>
                                      </p:tavLst>
                                    </p:anim>
                                    <p:anim calcmode="lin" valueType="num">
                                      <p:cBhvr>
                                        <p:cTn id="8" dur="1500" fill="hold"/>
                                        <p:tgtEl>
                                          <p:spTgt spid="465">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465">
                                            <p:txEl>
                                              <p:pRg st="0" end="0"/>
                                            </p:txEl>
                                          </p:spTgt>
                                        </p:tgtEl>
                                        <p:attrNameLst>
                                          <p:attrName>style.visibility</p:attrName>
                                        </p:attrNameLst>
                                      </p:cBhvr>
                                      <p:to>
                                        <p:strVal val="visible"/>
                                      </p:to>
                                    </p:set>
                                    <p:anim calcmode="lin" valueType="num">
                                      <p:cBhvr>
                                        <p:cTn id="11" dur="1500" fill="hold"/>
                                        <p:tgtEl>
                                          <p:spTgt spid="465">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46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465">
                                            <p:txEl>
                                              <p:pRg st="1" end="1"/>
                                            </p:txEl>
                                          </p:spTgt>
                                        </p:tgtEl>
                                        <p:attrNameLst>
                                          <p:attrName>style.visibility</p:attrName>
                                        </p:attrNameLst>
                                      </p:cBhvr>
                                      <p:to>
                                        <p:strVal val="visible"/>
                                      </p:to>
                                    </p:set>
                                    <p:anim calcmode="lin" valueType="num">
                                      <p:cBhvr>
                                        <p:cTn id="17" dur="1500" fill="hold"/>
                                        <p:tgtEl>
                                          <p:spTgt spid="465">
                                            <p:txEl>
                                              <p:pRg st="1" end="1"/>
                                            </p:txEl>
                                          </p:spTgt>
                                        </p:tgtEl>
                                        <p:attrNameLst>
                                          <p:attrName>ppt_x</p:attrName>
                                        </p:attrNameLst>
                                      </p:cBhvr>
                                      <p:tavLst>
                                        <p:tav tm="0">
                                          <p:val>
                                            <p:strVal val="#ppt_x"/>
                                          </p:val>
                                        </p:tav>
                                        <p:tav tm="100000">
                                          <p:val>
                                            <p:strVal val="#ppt_x"/>
                                          </p:val>
                                        </p:tav>
                                      </p:tavLst>
                                    </p:anim>
                                    <p:anim calcmode="lin" valueType="num">
                                      <p:cBhvr>
                                        <p:cTn id="18" dur="1500" fill="hold"/>
                                        <p:tgtEl>
                                          <p:spTgt spid="46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1" fill="hold">
                                  <p:stCondLst>
                                    <p:cond delay="0"/>
                                  </p:stCondLst>
                                  <p:iterate type="el" backwards="0">
                                    <p:tmAbs val="0"/>
                                  </p:iterate>
                                  <p:childTnLst>
                                    <p:set>
                                      <p:cBhvr>
                                        <p:cTn id="22" fill="hold"/>
                                        <p:tgtEl>
                                          <p:spTgt spid="465">
                                            <p:txEl>
                                              <p:pRg st="2" end="2"/>
                                            </p:txEl>
                                          </p:spTgt>
                                        </p:tgtEl>
                                        <p:attrNameLst>
                                          <p:attrName>style.visibility</p:attrName>
                                        </p:attrNameLst>
                                      </p:cBhvr>
                                      <p:to>
                                        <p:strVal val="visible"/>
                                      </p:to>
                                    </p:set>
                                    <p:anim calcmode="lin" valueType="num">
                                      <p:cBhvr>
                                        <p:cTn id="23" dur="1500" fill="hold"/>
                                        <p:tgtEl>
                                          <p:spTgt spid="465">
                                            <p:txEl>
                                              <p:pRg st="2" end="2"/>
                                            </p:txEl>
                                          </p:spTgt>
                                        </p:tgtEl>
                                        <p:attrNameLst>
                                          <p:attrName>ppt_x</p:attrName>
                                        </p:attrNameLst>
                                      </p:cBhvr>
                                      <p:tavLst>
                                        <p:tav tm="0">
                                          <p:val>
                                            <p:strVal val="#ppt_x"/>
                                          </p:val>
                                        </p:tav>
                                        <p:tav tm="100000">
                                          <p:val>
                                            <p:strVal val="#ppt_x"/>
                                          </p:val>
                                        </p:tav>
                                      </p:tavLst>
                                    </p:anim>
                                    <p:anim calcmode="lin" valueType="num">
                                      <p:cBhvr>
                                        <p:cTn id="24" dur="1500" fill="hold"/>
                                        <p:tgtEl>
                                          <p:spTgt spid="46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 presetID="2" grpId="1" fill="hold">
                                  <p:stCondLst>
                                    <p:cond delay="0"/>
                                  </p:stCondLst>
                                  <p:iterate type="el" backwards="0">
                                    <p:tmAbs val="0"/>
                                  </p:iterate>
                                  <p:childTnLst>
                                    <p:set>
                                      <p:cBhvr>
                                        <p:cTn id="28" fill="hold"/>
                                        <p:tgtEl>
                                          <p:spTgt spid="465">
                                            <p:txEl>
                                              <p:pRg st="3" end="3"/>
                                            </p:txEl>
                                          </p:spTgt>
                                        </p:tgtEl>
                                        <p:attrNameLst>
                                          <p:attrName>style.visibility</p:attrName>
                                        </p:attrNameLst>
                                      </p:cBhvr>
                                      <p:to>
                                        <p:strVal val="visible"/>
                                      </p:to>
                                    </p:set>
                                    <p:anim calcmode="lin" valueType="num">
                                      <p:cBhvr>
                                        <p:cTn id="29" dur="1500" fill="hold"/>
                                        <p:tgtEl>
                                          <p:spTgt spid="465">
                                            <p:txEl>
                                              <p:pRg st="3" end="3"/>
                                            </p:txEl>
                                          </p:spTgt>
                                        </p:tgtEl>
                                        <p:attrNameLst>
                                          <p:attrName>ppt_x</p:attrName>
                                        </p:attrNameLst>
                                      </p:cBhvr>
                                      <p:tavLst>
                                        <p:tav tm="0">
                                          <p:val>
                                            <p:strVal val="#ppt_x"/>
                                          </p:val>
                                        </p:tav>
                                        <p:tav tm="100000">
                                          <p:val>
                                            <p:strVal val="#ppt_x"/>
                                          </p:val>
                                        </p:tav>
                                      </p:tavLst>
                                    </p:anim>
                                    <p:anim calcmode="lin" valueType="num">
                                      <p:cBhvr>
                                        <p:cTn id="30" dur="1500" fill="hold"/>
                                        <p:tgtEl>
                                          <p:spTgt spid="46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 presetID="2" grpId="1" fill="hold">
                                  <p:stCondLst>
                                    <p:cond delay="0"/>
                                  </p:stCondLst>
                                  <p:iterate type="el" backwards="0">
                                    <p:tmAbs val="0"/>
                                  </p:iterate>
                                  <p:childTnLst>
                                    <p:set>
                                      <p:cBhvr>
                                        <p:cTn id="34" fill="hold"/>
                                        <p:tgtEl>
                                          <p:spTgt spid="465">
                                            <p:txEl>
                                              <p:pRg st="4" end="4"/>
                                            </p:txEl>
                                          </p:spTgt>
                                        </p:tgtEl>
                                        <p:attrNameLst>
                                          <p:attrName>style.visibility</p:attrName>
                                        </p:attrNameLst>
                                      </p:cBhvr>
                                      <p:to>
                                        <p:strVal val="visible"/>
                                      </p:to>
                                    </p:set>
                                    <p:anim calcmode="lin" valueType="num">
                                      <p:cBhvr>
                                        <p:cTn id="35" dur="1500" fill="hold"/>
                                        <p:tgtEl>
                                          <p:spTgt spid="465">
                                            <p:txEl>
                                              <p:pRg st="4" end="4"/>
                                            </p:txEl>
                                          </p:spTgt>
                                        </p:tgtEl>
                                        <p:attrNameLst>
                                          <p:attrName>ppt_x</p:attrName>
                                        </p:attrNameLst>
                                      </p:cBhvr>
                                      <p:tavLst>
                                        <p:tav tm="0">
                                          <p:val>
                                            <p:strVal val="#ppt_x"/>
                                          </p:val>
                                        </p:tav>
                                        <p:tav tm="100000">
                                          <p:val>
                                            <p:strVal val="#ppt_x"/>
                                          </p:val>
                                        </p:tav>
                                      </p:tavLst>
                                    </p:anim>
                                    <p:anim calcmode="lin" valueType="num">
                                      <p:cBhvr>
                                        <p:cTn id="36" dur="1500" fill="hold"/>
                                        <p:tgtEl>
                                          <p:spTgt spid="465">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5"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3"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sp>
        <p:nvSpPr>
          <p:cNvPr id="474" name="Rich Man    Lazarus"/>
          <p:cNvSpPr txBox="1"/>
          <p:nvPr/>
        </p:nvSpPr>
        <p:spPr>
          <a:xfrm>
            <a:off x="1821416" y="1355237"/>
            <a:ext cx="10307889" cy="1447801"/>
          </a:xfrm>
          <a:prstGeom prst="rect">
            <a:avLst/>
          </a:prstGeom>
          <a:ln w="12700">
            <a:miter lim="400000"/>
          </a:ln>
          <a:effectLst>
            <a:outerShdw sx="100000" sy="100000" kx="0" ky="0" algn="b" rotWithShape="0" blurRad="165100" dist="74961" dir="293240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1066800">
              <a:defRPr sz="7500">
                <a:solidFill>
                  <a:srgbClr val="747557">
                    <a:alpha val="69000"/>
                  </a:srgbClr>
                </a:solidFill>
                <a:latin typeface="Dominican  Small Caps"/>
                <a:ea typeface="Dominican  Small Caps"/>
                <a:cs typeface="Dominican  Small Caps"/>
                <a:sym typeface="Dominican  Small Caps"/>
              </a:defRPr>
            </a:lvl1pPr>
          </a:lstStyle>
          <a:p>
            <a:pPr/>
            <a:r>
              <a:t>Rich Man    Lazarus</a:t>
            </a:r>
          </a:p>
        </p:txBody>
      </p:sp>
      <p:pic>
        <p:nvPicPr>
          <p:cNvPr id="475" name="Image" descr="Image"/>
          <p:cNvPicPr>
            <a:picLocks noChangeAspect="1"/>
          </p:cNvPicPr>
          <p:nvPr/>
        </p:nvPicPr>
        <p:blipFill>
          <a:blip r:embed="rId3">
            <a:alphaModFix amt="46391"/>
            <a:extLst/>
          </a:blip>
          <a:stretch>
            <a:fillRect/>
          </a:stretch>
        </p:blipFill>
        <p:spPr>
          <a:xfrm>
            <a:off x="7052609" y="1668405"/>
            <a:ext cx="821466" cy="821466"/>
          </a:xfrm>
          <a:prstGeom prst="rect">
            <a:avLst/>
          </a:prstGeom>
          <a:ln w="12700">
            <a:miter lim="400000"/>
          </a:ln>
          <a:effectLst>
            <a:outerShdw sx="100000" sy="100000" kx="0" ky="0" algn="b" rotWithShape="0" blurRad="139700" dist="74961" dir="5400000">
              <a:srgbClr val="000000"/>
            </a:outerShdw>
          </a:effectLst>
        </p:spPr>
      </p:pic>
      <p:pic>
        <p:nvPicPr>
          <p:cNvPr id="476" name="Image" descr="Image"/>
          <p:cNvPicPr>
            <a:picLocks noChangeAspect="0"/>
          </p:cNvPicPr>
          <p:nvPr/>
        </p:nvPicPr>
        <p:blipFill>
          <a:blip r:embed="rId4">
            <a:alphaModFix amt="61661"/>
            <a:extLst/>
          </a:blip>
          <a:stretch>
            <a:fillRect/>
          </a:stretch>
        </p:blipFill>
        <p:spPr>
          <a:xfrm>
            <a:off x="875495" y="1436464"/>
            <a:ext cx="1335400" cy="821466"/>
          </a:xfrm>
          <a:prstGeom prst="rect">
            <a:avLst/>
          </a:prstGeom>
          <a:ln w="12700">
            <a:miter lim="400000"/>
          </a:ln>
          <a:effectLst>
            <a:outerShdw sx="100000" sy="100000" kx="0" ky="0" algn="b" rotWithShape="0" blurRad="139700" dist="74961" dir="5400000">
              <a:srgbClr val="000000"/>
            </a:outerShdw>
          </a:effectLst>
        </p:spPr>
      </p:pic>
      <p:sp>
        <p:nvSpPr>
          <p:cNvPr id="477" name="Rounded Rectangle"/>
          <p:cNvSpPr/>
          <p:nvPr/>
        </p:nvSpPr>
        <p:spPr>
          <a:xfrm>
            <a:off x="6815501" y="3228745"/>
            <a:ext cx="5802241" cy="6388874"/>
          </a:xfrm>
          <a:prstGeom prst="roundRect">
            <a:avLst>
              <a:gd name="adj" fmla="val 3283"/>
            </a:avLst>
          </a:prstGeom>
          <a:gradFill>
            <a:gsLst>
              <a:gs pos="0">
                <a:srgbClr val="A27F58">
                  <a:alpha val="64999"/>
                </a:srgbClr>
              </a:gs>
              <a:gs pos="100000">
                <a:srgbClr val="A27F58"/>
              </a:gs>
            </a:gsLst>
            <a:lin ang="5400000"/>
          </a:gradFill>
          <a:ln w="12700">
            <a:miter lim="400000"/>
          </a:ln>
          <a:effectLst>
            <a:outerShdw sx="100000" sy="100000" kx="0" ky="0" algn="b" rotWithShape="0" blurRad="139700" dist="105428" dir="1786141">
              <a:srgbClr val="000000"/>
            </a:outerShdw>
          </a:effectLst>
        </p:spPr>
        <p:txBody>
          <a:bodyPr lIns="50800" tIns="50800" rIns="50800" bIns="50800" anchor="ctr"/>
          <a:lstStyle/>
          <a:p>
            <a:pPr>
              <a:defRPr>
                <a:solidFill>
                  <a:srgbClr val="625B48"/>
                </a:solidFill>
                <a:latin typeface="Didot"/>
                <a:ea typeface="Didot"/>
                <a:cs typeface="Didot"/>
                <a:sym typeface="Didot"/>
              </a:defRPr>
            </a:pPr>
          </a:p>
        </p:txBody>
      </p:sp>
      <p:sp>
        <p:nvSpPr>
          <p:cNvPr id="478" name="Rounded Rectangle"/>
          <p:cNvSpPr/>
          <p:nvPr/>
        </p:nvSpPr>
        <p:spPr>
          <a:xfrm>
            <a:off x="466350" y="3228745"/>
            <a:ext cx="5802241" cy="6388874"/>
          </a:xfrm>
          <a:prstGeom prst="roundRect">
            <a:avLst>
              <a:gd name="adj" fmla="val 3283"/>
            </a:avLst>
          </a:prstGeom>
          <a:gradFill>
            <a:gsLst>
              <a:gs pos="0">
                <a:srgbClr val="A27F58">
                  <a:alpha val="64999"/>
                </a:srgbClr>
              </a:gs>
              <a:gs pos="100000">
                <a:srgbClr val="A27F58"/>
              </a:gs>
            </a:gsLst>
            <a:lin ang="5400000"/>
          </a:gradFill>
          <a:ln w="12700">
            <a:miter lim="400000"/>
          </a:ln>
          <a:effectLst>
            <a:outerShdw sx="100000" sy="100000" kx="0" ky="0" algn="b" rotWithShape="0" blurRad="139700" dist="105428" dir="1786141">
              <a:srgbClr val="000000"/>
            </a:outerShdw>
          </a:effectLst>
        </p:spPr>
        <p:txBody>
          <a:bodyPr lIns="50800" tIns="50800" rIns="50800" bIns="50800" anchor="ctr"/>
          <a:lstStyle/>
          <a:p>
            <a:pPr>
              <a:defRPr>
                <a:solidFill>
                  <a:srgbClr val="625B48"/>
                </a:solidFill>
                <a:latin typeface="Didot"/>
                <a:ea typeface="Didot"/>
                <a:cs typeface="Didot"/>
                <a:sym typeface="Didot"/>
              </a:defRPr>
            </a:pPr>
          </a:p>
        </p:txBody>
      </p:sp>
      <p:pic>
        <p:nvPicPr>
          <p:cNvPr id="479" name="Image" descr="Image"/>
          <p:cNvPicPr>
            <a:picLocks noChangeAspect="0"/>
          </p:cNvPicPr>
          <p:nvPr/>
        </p:nvPicPr>
        <p:blipFill>
          <a:blip r:embed="rId5">
            <a:extLst/>
          </a:blip>
          <a:stretch>
            <a:fillRect/>
          </a:stretch>
        </p:blipFill>
        <p:spPr>
          <a:xfrm>
            <a:off x="185749" y="2837350"/>
            <a:ext cx="2714892" cy="3543605"/>
          </a:xfrm>
          <a:prstGeom prst="rect">
            <a:avLst/>
          </a:prstGeom>
          <a:effectLst>
            <a:outerShdw sx="100000" sy="100000" kx="0" ky="0" algn="b" rotWithShape="0" blurRad="139700" dist="105428" dir="1947623">
              <a:srgbClr val="000000">
                <a:alpha val="89974"/>
              </a:srgbClr>
            </a:outerShdw>
          </a:effectLst>
        </p:spPr>
      </p:pic>
      <p:pic>
        <p:nvPicPr>
          <p:cNvPr id="480" name="Image" descr="Image"/>
          <p:cNvPicPr>
            <a:picLocks noChangeAspect="0"/>
          </p:cNvPicPr>
          <p:nvPr/>
        </p:nvPicPr>
        <p:blipFill>
          <a:blip r:embed="rId6">
            <a:extLst/>
          </a:blip>
          <a:stretch>
            <a:fillRect/>
          </a:stretch>
        </p:blipFill>
        <p:spPr>
          <a:xfrm>
            <a:off x="10083924" y="2799042"/>
            <a:ext cx="2867293" cy="3620220"/>
          </a:xfrm>
          <a:prstGeom prst="rect">
            <a:avLst/>
          </a:prstGeom>
          <a:effectLst>
            <a:outerShdw sx="100000" sy="100000" kx="0" ky="0" algn="b" rotWithShape="0" blurRad="139700" dist="105428" dir="5400000">
              <a:srgbClr val="000000"/>
            </a:outerShdw>
          </a:effectLst>
        </p:spPr>
      </p:pic>
      <p:pic>
        <p:nvPicPr>
          <p:cNvPr id="481" name="Image" descr="Image"/>
          <p:cNvPicPr>
            <a:picLocks noChangeAspect="0"/>
          </p:cNvPicPr>
          <p:nvPr/>
        </p:nvPicPr>
        <p:blipFill>
          <a:blip r:embed="rId7">
            <a:extLst/>
          </a:blip>
          <a:stretch>
            <a:fillRect/>
          </a:stretch>
        </p:blipFill>
        <p:spPr>
          <a:xfrm>
            <a:off x="290107" y="2579391"/>
            <a:ext cx="12424586" cy="1067436"/>
          </a:xfrm>
          <a:prstGeom prst="rect">
            <a:avLst/>
          </a:prstGeom>
          <a:effectLst>
            <a:outerShdw sx="100000" sy="100000" kx="0" ky="0" algn="b" rotWithShape="0" blurRad="127000" dist="76200" dir="2906817">
              <a:srgbClr val="000000"/>
            </a:outerShdw>
          </a:effectLst>
        </p:spPr>
      </p:pic>
      <p:sp>
        <p:nvSpPr>
          <p:cNvPr id="482" name="The Two Men While Living"/>
          <p:cNvSpPr txBox="1"/>
          <p:nvPr/>
        </p:nvSpPr>
        <p:spPr>
          <a:xfrm>
            <a:off x="560169" y="2646193"/>
            <a:ext cx="11978963" cy="955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5800">
                <a:solidFill>
                  <a:srgbClr val="D1D287"/>
                </a:solidFill>
                <a:effectLst>
                  <a:outerShdw sx="100000" sy="100000" kx="0" ky="0" algn="b" rotWithShape="0" blurRad="127000" dist="76200" dir="2779566">
                    <a:srgbClr val="000000"/>
                  </a:outerShdw>
                </a:effectLst>
                <a:latin typeface="Terribo Black"/>
                <a:ea typeface="Terribo Black"/>
                <a:cs typeface="Terribo Black"/>
                <a:sym typeface="Terribo Black"/>
              </a:defRPr>
            </a:lvl1pPr>
          </a:lstStyle>
          <a:p>
            <a:pPr/>
            <a:r>
              <a:t>The Two Men While Living</a:t>
            </a:r>
          </a:p>
        </p:txBody>
      </p:sp>
      <p:sp>
        <p:nvSpPr>
          <p:cNvPr id="483" name="A beggar Lazarus -…"/>
          <p:cNvSpPr txBox="1"/>
          <p:nvPr/>
        </p:nvSpPr>
        <p:spPr>
          <a:xfrm>
            <a:off x="6928726" y="3988278"/>
            <a:ext cx="2760785" cy="200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600"/>
              </a:spcBef>
              <a:defRPr sz="4300">
                <a:solidFill>
                  <a:srgbClr val="F0D384"/>
                </a:solidFill>
                <a:effectLst>
                  <a:outerShdw sx="100000" sy="100000" kx="0" ky="0" algn="b" rotWithShape="0" blurRad="76200" dist="63500" dir="1469441">
                    <a:srgbClr val="000000"/>
                  </a:outerShdw>
                </a:effectLst>
                <a:latin typeface="Boulder Regular"/>
                <a:ea typeface="Boulder Regular"/>
                <a:cs typeface="Boulder Regular"/>
                <a:sym typeface="Boulder Regular"/>
              </a:defRPr>
            </a:pPr>
            <a:r>
              <a:t>A beggar Lazarus - </a:t>
            </a:r>
          </a:p>
          <a:p>
            <a:pPr>
              <a:spcBef>
                <a:spcPts val="600"/>
              </a:spcBef>
              <a:defRPr sz="3800">
                <a:solidFill>
                  <a:srgbClr val="F0D384"/>
                </a:solidFill>
                <a:effectLst>
                  <a:outerShdw sx="100000" sy="100000" kx="0" ky="0" algn="b" rotWithShape="0" blurRad="76200" dist="63500" dir="1469441">
                    <a:srgbClr val="000000"/>
                  </a:outerShdw>
                </a:effectLst>
                <a:latin typeface="Boulder Regular"/>
                <a:ea typeface="Boulder Regular"/>
                <a:cs typeface="Boulder Regular"/>
                <a:sym typeface="Boulder Regular"/>
              </a:defRPr>
            </a:pPr>
            <a:r>
              <a:t>16:20,21,25</a:t>
            </a:r>
          </a:p>
        </p:txBody>
      </p:sp>
      <p:sp>
        <p:nvSpPr>
          <p:cNvPr id="484" name="A certain rich man…"/>
          <p:cNvSpPr txBox="1"/>
          <p:nvPr/>
        </p:nvSpPr>
        <p:spPr>
          <a:xfrm>
            <a:off x="3409789" y="3988278"/>
            <a:ext cx="2562493" cy="2006601"/>
          </a:xfrm>
          <a:prstGeom prst="rect">
            <a:avLst/>
          </a:prstGeom>
          <a:ln w="12700">
            <a:miter lim="400000"/>
          </a:ln>
          <a:effectLst>
            <a:outerShdw sx="100000" sy="100000" kx="0" ky="0" algn="b" rotWithShape="0" blurRad="139700" dist="105428"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600"/>
              </a:spcBef>
              <a:defRPr sz="4300">
                <a:solidFill>
                  <a:srgbClr val="F0D384"/>
                </a:solidFill>
                <a:effectLst>
                  <a:outerShdw sx="100000" sy="100000" kx="0" ky="0" algn="b" rotWithShape="0" blurRad="76200" dist="63500" dir="3263170">
                    <a:srgbClr val="000000"/>
                  </a:outerShdw>
                </a:effectLst>
                <a:latin typeface="Boulder Regular"/>
                <a:ea typeface="Boulder Regular"/>
                <a:cs typeface="Boulder Regular"/>
                <a:sym typeface="Boulder Regular"/>
              </a:defRPr>
            </a:pPr>
            <a:r>
              <a:t>A certain rich man  </a:t>
            </a:r>
          </a:p>
          <a:p>
            <a:pPr>
              <a:spcBef>
                <a:spcPts val="600"/>
              </a:spcBef>
              <a:defRPr sz="3800">
                <a:solidFill>
                  <a:srgbClr val="F0D384"/>
                </a:solidFill>
                <a:effectLst>
                  <a:outerShdw sx="100000" sy="100000" kx="0" ky="0" algn="b" rotWithShape="0" blurRad="76200" dist="63500" dir="3263170">
                    <a:srgbClr val="000000"/>
                  </a:outerShdw>
                </a:effectLst>
                <a:latin typeface="Boulder Regular"/>
                <a:ea typeface="Boulder Regular"/>
                <a:cs typeface="Boulder Regular"/>
                <a:sym typeface="Boulder Regular"/>
              </a:defRPr>
            </a:pPr>
            <a:r>
              <a:t>16:19,25</a:t>
            </a:r>
          </a:p>
        </p:txBody>
      </p:sp>
      <p:sp>
        <p:nvSpPr>
          <p:cNvPr id="485" name="Fine clothes - Clothed in purple and fine linen…"/>
          <p:cNvSpPr txBox="1"/>
          <p:nvPr/>
        </p:nvSpPr>
        <p:spPr>
          <a:xfrm>
            <a:off x="542149" y="6419262"/>
            <a:ext cx="5650643" cy="2973708"/>
          </a:xfrm>
          <a:prstGeom prst="rect">
            <a:avLst/>
          </a:prstGeom>
          <a:ln w="12700">
            <a:miter lim="400000"/>
          </a:ln>
          <a:effectLst>
            <a:outerShdw sx="100000" sy="100000" kx="0" ky="0" algn="b" rotWithShape="0" blurRad="139700" dist="105428"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600"/>
              </a:spcBef>
              <a:defRPr i="1" sz="3400">
                <a:solidFill>
                  <a:srgbClr val="FFFFFF"/>
                </a:solidFill>
                <a:effectLst>
                  <a:outerShdw sx="100000" sy="100000" kx="0" ky="0" algn="b" rotWithShape="0" blurRad="76200" dist="63500" dir="1969684">
                    <a:srgbClr val="000000"/>
                  </a:outerShdw>
                </a:effectLst>
                <a:latin typeface="Didot"/>
                <a:ea typeface="Didot"/>
                <a:cs typeface="Didot"/>
                <a:sym typeface="Didot"/>
              </a:defRPr>
            </a:pPr>
            <a:r>
              <a:t>Fine clothes - Clothed in purple and fine linen</a:t>
            </a:r>
          </a:p>
          <a:p>
            <a:pPr>
              <a:spcBef>
                <a:spcPts val="600"/>
              </a:spcBef>
              <a:defRPr i="1" sz="3400">
                <a:solidFill>
                  <a:srgbClr val="FFFFFF"/>
                </a:solidFill>
                <a:effectLst>
                  <a:outerShdw sx="100000" sy="100000" kx="0" ky="0" algn="b" rotWithShape="0" blurRad="76200" dist="63500" dir="1969684">
                    <a:srgbClr val="000000"/>
                  </a:outerShdw>
                </a:effectLst>
                <a:latin typeface="Didot"/>
                <a:ea typeface="Didot"/>
                <a:cs typeface="Didot"/>
                <a:sym typeface="Didot"/>
              </a:defRPr>
            </a:pPr>
            <a:r>
              <a:t>Plenty to eat &amp; enjoy - “Fared sumptuously every day”</a:t>
            </a:r>
          </a:p>
          <a:p>
            <a:pPr>
              <a:spcBef>
                <a:spcPts val="600"/>
              </a:spcBef>
              <a:defRPr i="1" sz="3400">
                <a:solidFill>
                  <a:srgbClr val="FFFFFF"/>
                </a:solidFill>
                <a:effectLst>
                  <a:outerShdw sx="100000" sy="100000" kx="0" ky="0" algn="b" rotWithShape="0" blurRad="76200" dist="63500" dir="1969684">
                    <a:srgbClr val="000000"/>
                  </a:outerShdw>
                </a:effectLst>
                <a:latin typeface="Didot"/>
                <a:ea typeface="Didot"/>
                <a:cs typeface="Didot"/>
                <a:sym typeface="Didot"/>
              </a:defRPr>
            </a:pPr>
            <a:r>
              <a:t>Received Good Things - 25</a:t>
            </a:r>
          </a:p>
        </p:txBody>
      </p:sp>
      <p:sp>
        <p:nvSpPr>
          <p:cNvPr id="486" name="Full of sores licked by dogs…"/>
          <p:cNvSpPr txBox="1"/>
          <p:nvPr/>
        </p:nvSpPr>
        <p:spPr>
          <a:xfrm>
            <a:off x="6891300" y="6381162"/>
            <a:ext cx="5650642" cy="3049908"/>
          </a:xfrm>
          <a:prstGeom prst="rect">
            <a:avLst/>
          </a:prstGeom>
          <a:ln w="12700">
            <a:miter lim="400000"/>
          </a:ln>
          <a:effectLst>
            <a:outerShdw sx="100000" sy="100000" kx="0" ky="0" algn="b" rotWithShape="0" blurRad="139700" dist="105428"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600"/>
              </a:spcBef>
              <a:defRPr i="1" sz="3400">
                <a:solidFill>
                  <a:srgbClr val="FFFFFF"/>
                </a:solidFill>
                <a:effectLst>
                  <a:outerShdw sx="100000" sy="100000" kx="0" ky="0" algn="b" rotWithShape="0" blurRad="76200" dist="63500" dir="1182115">
                    <a:srgbClr val="000000"/>
                  </a:outerShdw>
                </a:effectLst>
                <a:latin typeface="Didot"/>
                <a:ea typeface="Didot"/>
                <a:cs typeface="Didot"/>
                <a:sym typeface="Didot"/>
              </a:defRPr>
            </a:pPr>
            <a:r>
              <a:t>Full of sores licked by dogs</a:t>
            </a:r>
          </a:p>
          <a:p>
            <a:pPr>
              <a:spcBef>
                <a:spcPts val="600"/>
              </a:spcBef>
              <a:defRPr i="1" sz="3400">
                <a:solidFill>
                  <a:srgbClr val="FFFFFF"/>
                </a:solidFill>
                <a:effectLst>
                  <a:outerShdw sx="100000" sy="100000" kx="0" ky="0" algn="b" rotWithShape="0" blurRad="76200" dist="63500" dir="1182115">
                    <a:srgbClr val="000000"/>
                  </a:outerShdw>
                </a:effectLst>
                <a:latin typeface="Didot"/>
                <a:ea typeface="Didot"/>
                <a:cs typeface="Didot"/>
                <a:sym typeface="Didot"/>
              </a:defRPr>
            </a:pPr>
            <a:r>
              <a:t>Laid at the rich man's gate, </a:t>
            </a:r>
          </a:p>
          <a:p>
            <a:pPr>
              <a:spcBef>
                <a:spcPts val="600"/>
              </a:spcBef>
              <a:defRPr i="1" sz="3400">
                <a:solidFill>
                  <a:srgbClr val="FFFFFF"/>
                </a:solidFill>
                <a:effectLst>
                  <a:outerShdw sx="100000" sy="100000" kx="0" ky="0" algn="b" rotWithShape="0" blurRad="76200" dist="63500" dir="1182115">
                    <a:srgbClr val="000000"/>
                  </a:outerShdw>
                </a:effectLst>
                <a:latin typeface="Didot"/>
                <a:ea typeface="Didot"/>
                <a:cs typeface="Didot"/>
                <a:sym typeface="Didot"/>
              </a:defRPr>
            </a:pPr>
            <a:r>
              <a:t>Hoping to be fed crumbs from the rich man's table</a:t>
            </a:r>
          </a:p>
          <a:p>
            <a:pPr>
              <a:spcBef>
                <a:spcPts val="600"/>
              </a:spcBef>
              <a:defRPr i="1" sz="3400">
                <a:solidFill>
                  <a:srgbClr val="FFFFFF"/>
                </a:solidFill>
                <a:effectLst>
                  <a:outerShdw sx="100000" sy="100000" kx="0" ky="0" algn="b" rotWithShape="0" blurRad="76200" dist="63500" dir="1182115">
                    <a:srgbClr val="000000"/>
                  </a:outerShdw>
                </a:effectLst>
                <a:latin typeface="Didot"/>
                <a:ea typeface="Didot"/>
                <a:cs typeface="Didot"/>
                <a:sym typeface="Didot"/>
              </a:defRPr>
            </a:pPr>
            <a:r>
              <a:t>Received evil things - 25</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85">
                                            <p:bg/>
                                          </p:spTgt>
                                        </p:tgtEl>
                                        <p:attrNameLst>
                                          <p:attrName>style.visibility</p:attrName>
                                        </p:attrNameLst>
                                      </p:cBhvr>
                                      <p:to>
                                        <p:strVal val="visible"/>
                                      </p:to>
                                    </p:set>
                                    <p:animEffect filter="fade" transition="in">
                                      <p:cBhvr>
                                        <p:cTn id="7" dur="1500"/>
                                        <p:tgtEl>
                                          <p:spTgt spid="48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85">
                                            <p:txEl>
                                              <p:pRg st="0" end="0"/>
                                            </p:txEl>
                                          </p:spTgt>
                                        </p:tgtEl>
                                        <p:attrNameLst>
                                          <p:attrName>style.visibility</p:attrName>
                                        </p:attrNameLst>
                                      </p:cBhvr>
                                      <p:to>
                                        <p:strVal val="visible"/>
                                      </p:to>
                                    </p:set>
                                    <p:animEffect filter="fade" transition="in">
                                      <p:cBhvr>
                                        <p:cTn id="10" dur="1500"/>
                                        <p:tgtEl>
                                          <p:spTgt spid="48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85">
                                            <p:txEl>
                                              <p:pRg st="1" end="1"/>
                                            </p:txEl>
                                          </p:spTgt>
                                        </p:tgtEl>
                                        <p:attrNameLst>
                                          <p:attrName>style.visibility</p:attrName>
                                        </p:attrNameLst>
                                      </p:cBhvr>
                                      <p:to>
                                        <p:strVal val="visible"/>
                                      </p:to>
                                    </p:set>
                                    <p:animEffect filter="fade" transition="in">
                                      <p:cBhvr>
                                        <p:cTn id="15" dur="1500"/>
                                        <p:tgtEl>
                                          <p:spTgt spid="48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85">
                                            <p:txEl>
                                              <p:pRg st="2" end="2"/>
                                            </p:txEl>
                                          </p:spTgt>
                                        </p:tgtEl>
                                        <p:attrNameLst>
                                          <p:attrName>style.visibility</p:attrName>
                                        </p:attrNameLst>
                                      </p:cBhvr>
                                      <p:to>
                                        <p:strVal val="visible"/>
                                      </p:to>
                                    </p:set>
                                    <p:animEffect filter="fade" transition="in">
                                      <p:cBhvr>
                                        <p:cTn id="20" dur="1500"/>
                                        <p:tgtEl>
                                          <p:spTgt spid="48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2" fill="hold">
                                  <p:stCondLst>
                                    <p:cond delay="0"/>
                                  </p:stCondLst>
                                  <p:iterate type="el" backwards="0">
                                    <p:tmAbs val="0"/>
                                  </p:iterate>
                                  <p:childTnLst>
                                    <p:set>
                                      <p:cBhvr>
                                        <p:cTn id="24" fill="hold"/>
                                        <p:tgtEl>
                                          <p:spTgt spid="486">
                                            <p:bg/>
                                          </p:spTgt>
                                        </p:tgtEl>
                                        <p:attrNameLst>
                                          <p:attrName>style.visibility</p:attrName>
                                        </p:attrNameLst>
                                      </p:cBhvr>
                                      <p:to>
                                        <p:strVal val="visible"/>
                                      </p:to>
                                    </p:set>
                                    <p:animEffect filter="fade" transition="in">
                                      <p:cBhvr>
                                        <p:cTn id="25" dur="1500"/>
                                        <p:tgtEl>
                                          <p:spTgt spid="486">
                                            <p:bg/>
                                          </p:spTgt>
                                        </p:tgtEl>
                                      </p:cBhvr>
                                    </p:animEffect>
                                  </p:childTnLst>
                                </p:cTn>
                              </p:par>
                              <p:par>
                                <p:cTn id="26" presetClass="entr" nodeType="withEffect" presetSubtype="0" presetID="10" grpId="2" fill="hold">
                                  <p:stCondLst>
                                    <p:cond delay="0"/>
                                  </p:stCondLst>
                                  <p:iterate type="el" backwards="0">
                                    <p:tmAbs val="0"/>
                                  </p:iterate>
                                  <p:childTnLst>
                                    <p:set>
                                      <p:cBhvr>
                                        <p:cTn id="27" fill="hold"/>
                                        <p:tgtEl>
                                          <p:spTgt spid="486">
                                            <p:txEl>
                                              <p:pRg st="0" end="0"/>
                                            </p:txEl>
                                          </p:spTgt>
                                        </p:tgtEl>
                                        <p:attrNameLst>
                                          <p:attrName>style.visibility</p:attrName>
                                        </p:attrNameLst>
                                      </p:cBhvr>
                                      <p:to>
                                        <p:strVal val="visible"/>
                                      </p:to>
                                    </p:set>
                                    <p:animEffect filter="fade" transition="in">
                                      <p:cBhvr>
                                        <p:cTn id="28" dur="1500"/>
                                        <p:tgtEl>
                                          <p:spTgt spid="48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ID="10" grpId="2" fill="hold">
                                  <p:stCondLst>
                                    <p:cond delay="0"/>
                                  </p:stCondLst>
                                  <p:iterate type="el" backwards="0">
                                    <p:tmAbs val="0"/>
                                  </p:iterate>
                                  <p:childTnLst>
                                    <p:set>
                                      <p:cBhvr>
                                        <p:cTn id="32" fill="hold"/>
                                        <p:tgtEl>
                                          <p:spTgt spid="486">
                                            <p:txEl>
                                              <p:pRg st="1" end="1"/>
                                            </p:txEl>
                                          </p:spTgt>
                                        </p:tgtEl>
                                        <p:attrNameLst>
                                          <p:attrName>style.visibility</p:attrName>
                                        </p:attrNameLst>
                                      </p:cBhvr>
                                      <p:to>
                                        <p:strVal val="visible"/>
                                      </p:to>
                                    </p:set>
                                    <p:animEffect filter="fade" transition="in">
                                      <p:cBhvr>
                                        <p:cTn id="33" dur="1500"/>
                                        <p:tgtEl>
                                          <p:spTgt spid="48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ID="10" grpId="2" fill="hold">
                                  <p:stCondLst>
                                    <p:cond delay="0"/>
                                  </p:stCondLst>
                                  <p:iterate type="el" backwards="0">
                                    <p:tmAbs val="0"/>
                                  </p:iterate>
                                  <p:childTnLst>
                                    <p:set>
                                      <p:cBhvr>
                                        <p:cTn id="37" fill="hold"/>
                                        <p:tgtEl>
                                          <p:spTgt spid="486">
                                            <p:txEl>
                                              <p:pRg st="2" end="2"/>
                                            </p:txEl>
                                          </p:spTgt>
                                        </p:tgtEl>
                                        <p:attrNameLst>
                                          <p:attrName>style.visibility</p:attrName>
                                        </p:attrNameLst>
                                      </p:cBhvr>
                                      <p:to>
                                        <p:strVal val="visible"/>
                                      </p:to>
                                    </p:set>
                                    <p:animEffect filter="fade" transition="in">
                                      <p:cBhvr>
                                        <p:cTn id="38" dur="1500"/>
                                        <p:tgtEl>
                                          <p:spTgt spid="48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Class="entr" nodeType="clickEffect" presetID="10" grpId="2" fill="hold">
                                  <p:stCondLst>
                                    <p:cond delay="0"/>
                                  </p:stCondLst>
                                  <p:iterate type="el" backwards="0">
                                    <p:tmAbs val="0"/>
                                  </p:iterate>
                                  <p:childTnLst>
                                    <p:set>
                                      <p:cBhvr>
                                        <p:cTn id="42" fill="hold"/>
                                        <p:tgtEl>
                                          <p:spTgt spid="486">
                                            <p:txEl>
                                              <p:pRg st="3" end="3"/>
                                            </p:txEl>
                                          </p:spTgt>
                                        </p:tgtEl>
                                        <p:attrNameLst>
                                          <p:attrName>style.visibility</p:attrName>
                                        </p:attrNameLst>
                                      </p:cBhvr>
                                      <p:to>
                                        <p:strVal val="visible"/>
                                      </p:to>
                                    </p:set>
                                    <p:animEffect filter="fade" transition="in">
                                      <p:cBhvr>
                                        <p:cTn id="43" dur="1500"/>
                                        <p:tgtEl>
                                          <p:spTgt spid="48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5" grpId="1"/>
      <p:bldP build="p" bldLvl="5" animBg="1" rev="0" advAuto="0" spid="486" grpId="2"/>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8"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sp>
        <p:nvSpPr>
          <p:cNvPr id="489" name="Rich Man    Lazarus"/>
          <p:cNvSpPr txBox="1"/>
          <p:nvPr/>
        </p:nvSpPr>
        <p:spPr>
          <a:xfrm>
            <a:off x="1821416" y="1355237"/>
            <a:ext cx="10307889" cy="1447801"/>
          </a:xfrm>
          <a:prstGeom prst="rect">
            <a:avLst/>
          </a:prstGeom>
          <a:ln w="12700">
            <a:miter lim="400000"/>
          </a:ln>
          <a:effectLst>
            <a:outerShdw sx="100000" sy="100000" kx="0" ky="0" algn="b" rotWithShape="0" blurRad="165100" dist="74961" dir="293240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1066800">
              <a:defRPr sz="7500">
                <a:solidFill>
                  <a:srgbClr val="747557">
                    <a:alpha val="69000"/>
                  </a:srgbClr>
                </a:solidFill>
                <a:latin typeface="Dominican  Small Caps"/>
                <a:ea typeface="Dominican  Small Caps"/>
                <a:cs typeface="Dominican  Small Caps"/>
                <a:sym typeface="Dominican  Small Caps"/>
              </a:defRPr>
            </a:lvl1pPr>
          </a:lstStyle>
          <a:p>
            <a:pPr/>
            <a:r>
              <a:t>Rich Man    Lazarus</a:t>
            </a:r>
          </a:p>
        </p:txBody>
      </p:sp>
      <p:pic>
        <p:nvPicPr>
          <p:cNvPr id="490" name="Image" descr="Image"/>
          <p:cNvPicPr>
            <a:picLocks noChangeAspect="1"/>
          </p:cNvPicPr>
          <p:nvPr/>
        </p:nvPicPr>
        <p:blipFill>
          <a:blip r:embed="rId3">
            <a:alphaModFix amt="46391"/>
            <a:extLst/>
          </a:blip>
          <a:stretch>
            <a:fillRect/>
          </a:stretch>
        </p:blipFill>
        <p:spPr>
          <a:xfrm>
            <a:off x="7052609" y="1668405"/>
            <a:ext cx="821466" cy="821466"/>
          </a:xfrm>
          <a:prstGeom prst="rect">
            <a:avLst/>
          </a:prstGeom>
          <a:ln w="12700">
            <a:miter lim="400000"/>
          </a:ln>
          <a:effectLst>
            <a:outerShdw sx="100000" sy="100000" kx="0" ky="0" algn="b" rotWithShape="0" blurRad="139700" dist="74961" dir="5400000">
              <a:srgbClr val="000000"/>
            </a:outerShdw>
          </a:effectLst>
        </p:spPr>
      </p:pic>
      <p:pic>
        <p:nvPicPr>
          <p:cNvPr id="491" name="Image" descr="Image"/>
          <p:cNvPicPr>
            <a:picLocks noChangeAspect="0"/>
          </p:cNvPicPr>
          <p:nvPr/>
        </p:nvPicPr>
        <p:blipFill>
          <a:blip r:embed="rId4">
            <a:alphaModFix amt="61661"/>
            <a:extLst/>
          </a:blip>
          <a:stretch>
            <a:fillRect/>
          </a:stretch>
        </p:blipFill>
        <p:spPr>
          <a:xfrm>
            <a:off x="875495" y="1436464"/>
            <a:ext cx="1335400" cy="821466"/>
          </a:xfrm>
          <a:prstGeom prst="rect">
            <a:avLst/>
          </a:prstGeom>
          <a:ln w="12700">
            <a:miter lim="400000"/>
          </a:ln>
          <a:effectLst>
            <a:outerShdw sx="100000" sy="100000" kx="0" ky="0" algn="b" rotWithShape="0" blurRad="139700" dist="74961" dir="5400000">
              <a:srgbClr val="000000"/>
            </a:outerShdw>
          </a:effectLst>
        </p:spPr>
      </p:pic>
      <p:sp>
        <p:nvSpPr>
          <p:cNvPr id="492" name="Rounded Rectangle"/>
          <p:cNvSpPr/>
          <p:nvPr/>
        </p:nvSpPr>
        <p:spPr>
          <a:xfrm>
            <a:off x="6815501" y="3228745"/>
            <a:ext cx="5802241" cy="6388874"/>
          </a:xfrm>
          <a:prstGeom prst="roundRect">
            <a:avLst>
              <a:gd name="adj" fmla="val 3283"/>
            </a:avLst>
          </a:prstGeom>
          <a:gradFill>
            <a:gsLst>
              <a:gs pos="0">
                <a:srgbClr val="A27F58">
                  <a:alpha val="64999"/>
                </a:srgbClr>
              </a:gs>
              <a:gs pos="100000">
                <a:srgbClr val="A27F58"/>
              </a:gs>
            </a:gsLst>
            <a:lin ang="5400000"/>
          </a:gradFill>
          <a:ln w="12700">
            <a:miter lim="400000"/>
          </a:ln>
          <a:effectLst>
            <a:outerShdw sx="100000" sy="100000" kx="0" ky="0" algn="b" rotWithShape="0" blurRad="139700" dist="105428" dir="1786141">
              <a:srgbClr val="000000"/>
            </a:outerShdw>
          </a:effectLst>
        </p:spPr>
        <p:txBody>
          <a:bodyPr lIns="50800" tIns="50800" rIns="50800" bIns="50800" anchor="ctr"/>
          <a:lstStyle/>
          <a:p>
            <a:pPr>
              <a:defRPr>
                <a:solidFill>
                  <a:srgbClr val="625B48"/>
                </a:solidFill>
                <a:latin typeface="Didot"/>
                <a:ea typeface="Didot"/>
                <a:cs typeface="Didot"/>
                <a:sym typeface="Didot"/>
              </a:defRPr>
            </a:pPr>
          </a:p>
        </p:txBody>
      </p:sp>
      <p:sp>
        <p:nvSpPr>
          <p:cNvPr id="493" name="Rounded Rectangle"/>
          <p:cNvSpPr/>
          <p:nvPr/>
        </p:nvSpPr>
        <p:spPr>
          <a:xfrm>
            <a:off x="466350" y="3228745"/>
            <a:ext cx="5802241" cy="6388874"/>
          </a:xfrm>
          <a:prstGeom prst="roundRect">
            <a:avLst>
              <a:gd name="adj" fmla="val 3283"/>
            </a:avLst>
          </a:prstGeom>
          <a:gradFill>
            <a:gsLst>
              <a:gs pos="0">
                <a:srgbClr val="A27F58">
                  <a:alpha val="64999"/>
                </a:srgbClr>
              </a:gs>
              <a:gs pos="100000">
                <a:srgbClr val="A27F58"/>
              </a:gs>
            </a:gsLst>
            <a:lin ang="5400000"/>
          </a:gradFill>
          <a:ln w="12700">
            <a:miter lim="400000"/>
          </a:ln>
          <a:effectLst>
            <a:outerShdw sx="100000" sy="100000" kx="0" ky="0" algn="b" rotWithShape="0" blurRad="139700" dist="105428" dir="1786141">
              <a:srgbClr val="000000"/>
            </a:outerShdw>
          </a:effectLst>
        </p:spPr>
        <p:txBody>
          <a:bodyPr lIns="50800" tIns="50800" rIns="50800" bIns="50800" anchor="ctr"/>
          <a:lstStyle/>
          <a:p>
            <a:pPr>
              <a:defRPr>
                <a:solidFill>
                  <a:srgbClr val="625B48"/>
                </a:solidFill>
                <a:latin typeface="Didot"/>
                <a:ea typeface="Didot"/>
                <a:cs typeface="Didot"/>
                <a:sym typeface="Didot"/>
              </a:defRPr>
            </a:pPr>
          </a:p>
        </p:txBody>
      </p:sp>
      <p:pic>
        <p:nvPicPr>
          <p:cNvPr id="494" name="Image" descr="Image"/>
          <p:cNvPicPr>
            <a:picLocks noChangeAspect="0"/>
          </p:cNvPicPr>
          <p:nvPr/>
        </p:nvPicPr>
        <p:blipFill>
          <a:blip r:embed="rId5">
            <a:extLst/>
          </a:blip>
          <a:stretch>
            <a:fillRect/>
          </a:stretch>
        </p:blipFill>
        <p:spPr>
          <a:xfrm>
            <a:off x="185749" y="2837350"/>
            <a:ext cx="2714892" cy="3543605"/>
          </a:xfrm>
          <a:prstGeom prst="rect">
            <a:avLst/>
          </a:prstGeom>
          <a:effectLst>
            <a:outerShdw sx="100000" sy="100000" kx="0" ky="0" algn="b" rotWithShape="0" blurRad="139700" dist="105428" dir="1947623">
              <a:srgbClr val="000000">
                <a:alpha val="89974"/>
              </a:srgbClr>
            </a:outerShdw>
          </a:effectLst>
        </p:spPr>
      </p:pic>
      <p:pic>
        <p:nvPicPr>
          <p:cNvPr id="495" name="Image" descr="Image"/>
          <p:cNvPicPr>
            <a:picLocks noChangeAspect="0"/>
          </p:cNvPicPr>
          <p:nvPr/>
        </p:nvPicPr>
        <p:blipFill>
          <a:blip r:embed="rId6">
            <a:extLst/>
          </a:blip>
          <a:stretch>
            <a:fillRect/>
          </a:stretch>
        </p:blipFill>
        <p:spPr>
          <a:xfrm>
            <a:off x="10083924" y="2799042"/>
            <a:ext cx="2867293" cy="3620220"/>
          </a:xfrm>
          <a:prstGeom prst="rect">
            <a:avLst/>
          </a:prstGeom>
          <a:effectLst>
            <a:outerShdw sx="100000" sy="100000" kx="0" ky="0" algn="b" rotWithShape="0" blurRad="139700" dist="105428" dir="5400000">
              <a:srgbClr val="000000"/>
            </a:outerShdw>
          </a:effectLst>
        </p:spPr>
      </p:pic>
      <p:pic>
        <p:nvPicPr>
          <p:cNvPr id="496" name="Image" descr="Image"/>
          <p:cNvPicPr>
            <a:picLocks noChangeAspect="0"/>
          </p:cNvPicPr>
          <p:nvPr/>
        </p:nvPicPr>
        <p:blipFill>
          <a:blip r:embed="rId7">
            <a:extLst/>
          </a:blip>
          <a:stretch>
            <a:fillRect/>
          </a:stretch>
        </p:blipFill>
        <p:spPr>
          <a:xfrm>
            <a:off x="290107" y="2579391"/>
            <a:ext cx="12424586" cy="1067436"/>
          </a:xfrm>
          <a:prstGeom prst="rect">
            <a:avLst/>
          </a:prstGeom>
          <a:effectLst>
            <a:outerShdw sx="100000" sy="100000" kx="0" ky="0" algn="b" rotWithShape="0" blurRad="127000" dist="76200" dir="2906817">
              <a:srgbClr val="000000"/>
            </a:outerShdw>
          </a:effectLst>
        </p:spPr>
      </p:pic>
      <p:sp>
        <p:nvSpPr>
          <p:cNvPr id="497" name="The Two Men While Living"/>
          <p:cNvSpPr txBox="1"/>
          <p:nvPr/>
        </p:nvSpPr>
        <p:spPr>
          <a:xfrm>
            <a:off x="560169" y="2646193"/>
            <a:ext cx="11978963" cy="955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5800">
                <a:solidFill>
                  <a:srgbClr val="D1D287"/>
                </a:solidFill>
                <a:effectLst>
                  <a:outerShdw sx="100000" sy="100000" kx="0" ky="0" algn="b" rotWithShape="0" blurRad="127000" dist="76200" dir="2779566">
                    <a:srgbClr val="000000"/>
                  </a:outerShdw>
                </a:effectLst>
                <a:latin typeface="Terribo Black"/>
                <a:ea typeface="Terribo Black"/>
                <a:cs typeface="Terribo Black"/>
                <a:sym typeface="Terribo Black"/>
              </a:defRPr>
            </a:lvl1pPr>
          </a:lstStyle>
          <a:p>
            <a:pPr/>
            <a:r>
              <a:t>The Two Men While Living</a:t>
            </a:r>
          </a:p>
        </p:txBody>
      </p:sp>
      <p:sp>
        <p:nvSpPr>
          <p:cNvPr id="498" name="A beggar Lazarus -…"/>
          <p:cNvSpPr txBox="1"/>
          <p:nvPr/>
        </p:nvSpPr>
        <p:spPr>
          <a:xfrm>
            <a:off x="6928726" y="3988278"/>
            <a:ext cx="2760785" cy="200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600"/>
              </a:spcBef>
              <a:defRPr sz="4300">
                <a:solidFill>
                  <a:srgbClr val="F0D384"/>
                </a:solidFill>
                <a:effectLst>
                  <a:outerShdw sx="100000" sy="100000" kx="0" ky="0" algn="b" rotWithShape="0" blurRad="76200" dist="63500" dir="1469441">
                    <a:srgbClr val="000000"/>
                  </a:outerShdw>
                </a:effectLst>
                <a:latin typeface="Boulder Regular"/>
                <a:ea typeface="Boulder Regular"/>
                <a:cs typeface="Boulder Regular"/>
                <a:sym typeface="Boulder Regular"/>
              </a:defRPr>
            </a:pPr>
            <a:r>
              <a:t>A beggar Lazarus - </a:t>
            </a:r>
          </a:p>
          <a:p>
            <a:pPr>
              <a:spcBef>
                <a:spcPts val="600"/>
              </a:spcBef>
              <a:defRPr sz="3800">
                <a:solidFill>
                  <a:srgbClr val="F0D384"/>
                </a:solidFill>
                <a:effectLst>
                  <a:outerShdw sx="100000" sy="100000" kx="0" ky="0" algn="b" rotWithShape="0" blurRad="76200" dist="63500" dir="1469441">
                    <a:srgbClr val="000000"/>
                  </a:outerShdw>
                </a:effectLst>
                <a:latin typeface="Boulder Regular"/>
                <a:ea typeface="Boulder Regular"/>
                <a:cs typeface="Boulder Regular"/>
                <a:sym typeface="Boulder Regular"/>
              </a:defRPr>
            </a:pPr>
            <a:r>
              <a:t>16:20,21,25</a:t>
            </a:r>
          </a:p>
        </p:txBody>
      </p:sp>
      <p:sp>
        <p:nvSpPr>
          <p:cNvPr id="499" name="A certain rich man…"/>
          <p:cNvSpPr txBox="1"/>
          <p:nvPr/>
        </p:nvSpPr>
        <p:spPr>
          <a:xfrm>
            <a:off x="3409789" y="3988278"/>
            <a:ext cx="2562493" cy="2006601"/>
          </a:xfrm>
          <a:prstGeom prst="rect">
            <a:avLst/>
          </a:prstGeom>
          <a:ln w="12700">
            <a:miter lim="400000"/>
          </a:ln>
          <a:effectLst>
            <a:outerShdw sx="100000" sy="100000" kx="0" ky="0" algn="b" rotWithShape="0" blurRad="139700" dist="105428"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600"/>
              </a:spcBef>
              <a:defRPr sz="4300">
                <a:solidFill>
                  <a:srgbClr val="F0D384"/>
                </a:solidFill>
                <a:effectLst>
                  <a:outerShdw sx="100000" sy="100000" kx="0" ky="0" algn="b" rotWithShape="0" blurRad="76200" dist="63500" dir="3263170">
                    <a:srgbClr val="000000"/>
                  </a:outerShdw>
                </a:effectLst>
                <a:latin typeface="Boulder Regular"/>
                <a:ea typeface="Boulder Regular"/>
                <a:cs typeface="Boulder Regular"/>
                <a:sym typeface="Boulder Regular"/>
              </a:defRPr>
            </a:pPr>
            <a:r>
              <a:t>A certain rich man  </a:t>
            </a:r>
          </a:p>
          <a:p>
            <a:pPr>
              <a:spcBef>
                <a:spcPts val="600"/>
              </a:spcBef>
              <a:defRPr sz="3800">
                <a:solidFill>
                  <a:srgbClr val="F0D384"/>
                </a:solidFill>
                <a:effectLst>
                  <a:outerShdw sx="100000" sy="100000" kx="0" ky="0" algn="b" rotWithShape="0" blurRad="76200" dist="63500" dir="3263170">
                    <a:srgbClr val="000000"/>
                  </a:outerShdw>
                </a:effectLst>
                <a:latin typeface="Boulder Regular"/>
                <a:ea typeface="Boulder Regular"/>
                <a:cs typeface="Boulder Regular"/>
                <a:sym typeface="Boulder Regular"/>
              </a:defRPr>
            </a:pPr>
            <a:r>
              <a:t>16:19,25</a:t>
            </a:r>
          </a:p>
        </p:txBody>
      </p:sp>
      <p:sp>
        <p:nvSpPr>
          <p:cNvPr id="500" name="From all appearances, the Pharisees would have supposed, was a righteous man. Surely he would go to heaven when he died."/>
          <p:cNvSpPr txBox="1"/>
          <p:nvPr/>
        </p:nvSpPr>
        <p:spPr>
          <a:xfrm>
            <a:off x="502504" y="6336330"/>
            <a:ext cx="5650642" cy="3137539"/>
          </a:xfrm>
          <a:prstGeom prst="rect">
            <a:avLst/>
          </a:prstGeom>
          <a:ln w="12700">
            <a:miter lim="400000"/>
          </a:ln>
          <a:effectLst>
            <a:outerShdw sx="100000" sy="100000" kx="0" ky="0" algn="b" rotWithShape="0" blurRad="139700" dist="105428"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1600"/>
              </a:spcBef>
              <a:defRPr i="1" sz="3800">
                <a:solidFill>
                  <a:srgbClr val="FFFFFF"/>
                </a:solidFill>
                <a:effectLst>
                  <a:outerShdw sx="100000" sy="100000" kx="0" ky="0" algn="b" rotWithShape="0" blurRad="76200" dist="63500" dir="1969684">
                    <a:srgbClr val="000000"/>
                  </a:outerShdw>
                </a:effectLst>
                <a:latin typeface="Didot"/>
                <a:ea typeface="Didot"/>
                <a:cs typeface="Didot"/>
                <a:sym typeface="Didot"/>
              </a:defRPr>
            </a:lvl1pPr>
          </a:lstStyle>
          <a:p>
            <a:pPr/>
            <a:r>
              <a:t>From all appearances, the Pharisees would have supposed, was a righteous man. Surely he would go to heaven when he died.</a:t>
            </a:r>
          </a:p>
        </p:txBody>
      </p:sp>
      <p:sp>
        <p:nvSpPr>
          <p:cNvPr id="501" name="He was the kind of person that the Pharisees would brand a “sinner,” a man whom, in their minds, was cursed by God - lost."/>
          <p:cNvSpPr txBox="1"/>
          <p:nvPr/>
        </p:nvSpPr>
        <p:spPr>
          <a:xfrm>
            <a:off x="6851654" y="6336330"/>
            <a:ext cx="5650643" cy="3137539"/>
          </a:xfrm>
          <a:prstGeom prst="rect">
            <a:avLst/>
          </a:prstGeom>
          <a:ln w="12700">
            <a:miter lim="400000"/>
          </a:ln>
          <a:effectLst>
            <a:outerShdw sx="100000" sy="100000" kx="0" ky="0" algn="b" rotWithShape="0" blurRad="139700" dist="105428"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600"/>
              </a:spcBef>
              <a:defRPr i="1" sz="3800">
                <a:solidFill>
                  <a:srgbClr val="FFFFFF"/>
                </a:solidFill>
                <a:effectLst>
                  <a:outerShdw sx="100000" sy="100000" kx="0" ky="0" algn="b" rotWithShape="0" blurRad="76200" dist="63500" dir="1182115">
                    <a:srgbClr val="000000"/>
                  </a:outerShdw>
                </a:effectLst>
                <a:latin typeface="Didot"/>
                <a:ea typeface="Didot"/>
                <a:cs typeface="Didot"/>
                <a:sym typeface="Didot"/>
              </a:defRPr>
            </a:lvl1pPr>
          </a:lstStyle>
          <a:p>
            <a:pPr/>
            <a:r>
              <a:t>He was the kind of person that the Pharisees would brand a “sinner,” a man whom, in their minds, was cursed by God - lost.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3"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sp>
        <p:nvSpPr>
          <p:cNvPr id="504" name="Rich Man    Lazarus"/>
          <p:cNvSpPr txBox="1"/>
          <p:nvPr/>
        </p:nvSpPr>
        <p:spPr>
          <a:xfrm>
            <a:off x="1821416" y="1355237"/>
            <a:ext cx="10307889" cy="1447801"/>
          </a:xfrm>
          <a:prstGeom prst="rect">
            <a:avLst/>
          </a:prstGeom>
          <a:ln w="12700">
            <a:miter lim="400000"/>
          </a:ln>
          <a:effectLst>
            <a:outerShdw sx="100000" sy="100000" kx="0" ky="0" algn="b" rotWithShape="0" blurRad="165100" dist="74961" dir="293240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1066800">
              <a:defRPr sz="7500">
                <a:solidFill>
                  <a:srgbClr val="747557">
                    <a:alpha val="69000"/>
                  </a:srgbClr>
                </a:solidFill>
                <a:latin typeface="Dominican  Small Caps"/>
                <a:ea typeface="Dominican  Small Caps"/>
                <a:cs typeface="Dominican  Small Caps"/>
                <a:sym typeface="Dominican  Small Caps"/>
              </a:defRPr>
            </a:lvl1pPr>
          </a:lstStyle>
          <a:p>
            <a:pPr/>
            <a:r>
              <a:t>Rich Man    Lazarus</a:t>
            </a:r>
          </a:p>
        </p:txBody>
      </p:sp>
      <p:pic>
        <p:nvPicPr>
          <p:cNvPr id="505" name="Image" descr="Image"/>
          <p:cNvPicPr>
            <a:picLocks noChangeAspect="1"/>
          </p:cNvPicPr>
          <p:nvPr/>
        </p:nvPicPr>
        <p:blipFill>
          <a:blip r:embed="rId3">
            <a:alphaModFix amt="46391"/>
            <a:extLst/>
          </a:blip>
          <a:stretch>
            <a:fillRect/>
          </a:stretch>
        </p:blipFill>
        <p:spPr>
          <a:xfrm>
            <a:off x="7052609" y="1668405"/>
            <a:ext cx="821466" cy="821466"/>
          </a:xfrm>
          <a:prstGeom prst="rect">
            <a:avLst/>
          </a:prstGeom>
          <a:ln w="12700">
            <a:miter lim="400000"/>
          </a:ln>
          <a:effectLst>
            <a:outerShdw sx="100000" sy="100000" kx="0" ky="0" algn="b" rotWithShape="0" blurRad="139700" dist="74961" dir="5400000">
              <a:srgbClr val="000000"/>
            </a:outerShdw>
          </a:effectLst>
        </p:spPr>
      </p:pic>
      <p:pic>
        <p:nvPicPr>
          <p:cNvPr id="506" name="Image" descr="Image"/>
          <p:cNvPicPr>
            <a:picLocks noChangeAspect="0"/>
          </p:cNvPicPr>
          <p:nvPr/>
        </p:nvPicPr>
        <p:blipFill>
          <a:blip r:embed="rId4">
            <a:alphaModFix amt="61661"/>
            <a:extLst/>
          </a:blip>
          <a:stretch>
            <a:fillRect/>
          </a:stretch>
        </p:blipFill>
        <p:spPr>
          <a:xfrm>
            <a:off x="875495" y="1436464"/>
            <a:ext cx="1335400" cy="821466"/>
          </a:xfrm>
          <a:prstGeom prst="rect">
            <a:avLst/>
          </a:prstGeom>
          <a:ln w="12700">
            <a:miter lim="400000"/>
          </a:ln>
          <a:effectLst>
            <a:outerShdw sx="100000" sy="100000" kx="0" ky="0" algn="b" rotWithShape="0" blurRad="139700" dist="74961" dir="5400000">
              <a:srgbClr val="000000"/>
            </a:outerShdw>
          </a:effectLst>
        </p:spPr>
      </p:pic>
      <p:sp>
        <p:nvSpPr>
          <p:cNvPr id="507" name="Rounded Rectangle"/>
          <p:cNvSpPr/>
          <p:nvPr/>
        </p:nvSpPr>
        <p:spPr>
          <a:xfrm>
            <a:off x="6815501" y="3228745"/>
            <a:ext cx="5802241" cy="6388874"/>
          </a:xfrm>
          <a:prstGeom prst="roundRect">
            <a:avLst>
              <a:gd name="adj" fmla="val 3283"/>
            </a:avLst>
          </a:prstGeom>
          <a:gradFill>
            <a:gsLst>
              <a:gs pos="0">
                <a:srgbClr val="A27F58">
                  <a:alpha val="64999"/>
                </a:srgbClr>
              </a:gs>
              <a:gs pos="100000">
                <a:srgbClr val="A27F58"/>
              </a:gs>
            </a:gsLst>
            <a:lin ang="5400000"/>
          </a:gradFill>
          <a:ln w="12700">
            <a:miter lim="400000"/>
          </a:ln>
          <a:effectLst>
            <a:outerShdw sx="100000" sy="100000" kx="0" ky="0" algn="b" rotWithShape="0" blurRad="139700" dist="105428" dir="1786141">
              <a:srgbClr val="000000"/>
            </a:outerShdw>
          </a:effectLst>
        </p:spPr>
        <p:txBody>
          <a:bodyPr lIns="50800" tIns="50800" rIns="50800" bIns="50800" anchor="ctr"/>
          <a:lstStyle/>
          <a:p>
            <a:pPr>
              <a:defRPr>
                <a:solidFill>
                  <a:srgbClr val="625B48"/>
                </a:solidFill>
                <a:latin typeface="Didot"/>
                <a:ea typeface="Didot"/>
                <a:cs typeface="Didot"/>
                <a:sym typeface="Didot"/>
              </a:defRPr>
            </a:pPr>
          </a:p>
        </p:txBody>
      </p:sp>
      <p:sp>
        <p:nvSpPr>
          <p:cNvPr id="508" name="Rounded Rectangle"/>
          <p:cNvSpPr/>
          <p:nvPr/>
        </p:nvSpPr>
        <p:spPr>
          <a:xfrm>
            <a:off x="466350" y="3228745"/>
            <a:ext cx="5802241" cy="6388874"/>
          </a:xfrm>
          <a:prstGeom prst="roundRect">
            <a:avLst>
              <a:gd name="adj" fmla="val 3283"/>
            </a:avLst>
          </a:prstGeom>
          <a:gradFill>
            <a:gsLst>
              <a:gs pos="0">
                <a:srgbClr val="A27F58">
                  <a:alpha val="64999"/>
                </a:srgbClr>
              </a:gs>
              <a:gs pos="100000">
                <a:srgbClr val="A27F58"/>
              </a:gs>
            </a:gsLst>
            <a:lin ang="5400000"/>
          </a:gradFill>
          <a:ln w="12700">
            <a:miter lim="400000"/>
          </a:ln>
          <a:effectLst>
            <a:outerShdw sx="100000" sy="100000" kx="0" ky="0" algn="b" rotWithShape="0" blurRad="139700" dist="105428" dir="1786141">
              <a:srgbClr val="000000"/>
            </a:outerShdw>
          </a:effectLst>
        </p:spPr>
        <p:txBody>
          <a:bodyPr lIns="50800" tIns="50800" rIns="50800" bIns="50800" anchor="ctr"/>
          <a:lstStyle/>
          <a:p>
            <a:pPr>
              <a:defRPr>
                <a:solidFill>
                  <a:srgbClr val="625B48"/>
                </a:solidFill>
                <a:latin typeface="Didot"/>
                <a:ea typeface="Didot"/>
                <a:cs typeface="Didot"/>
                <a:sym typeface="Didot"/>
              </a:defRPr>
            </a:pPr>
          </a:p>
        </p:txBody>
      </p:sp>
      <p:pic>
        <p:nvPicPr>
          <p:cNvPr id="509" name="Image" descr="Image"/>
          <p:cNvPicPr>
            <a:picLocks noChangeAspect="0"/>
          </p:cNvPicPr>
          <p:nvPr/>
        </p:nvPicPr>
        <p:blipFill>
          <a:blip r:embed="rId5">
            <a:extLst/>
          </a:blip>
          <a:stretch>
            <a:fillRect/>
          </a:stretch>
        </p:blipFill>
        <p:spPr>
          <a:xfrm>
            <a:off x="185749" y="2837350"/>
            <a:ext cx="2714892" cy="3543605"/>
          </a:xfrm>
          <a:prstGeom prst="rect">
            <a:avLst/>
          </a:prstGeom>
          <a:effectLst>
            <a:outerShdw sx="100000" sy="100000" kx="0" ky="0" algn="b" rotWithShape="0" blurRad="139700" dist="105428" dir="1947623">
              <a:srgbClr val="000000">
                <a:alpha val="89974"/>
              </a:srgbClr>
            </a:outerShdw>
          </a:effectLst>
        </p:spPr>
      </p:pic>
      <p:pic>
        <p:nvPicPr>
          <p:cNvPr id="510" name="Image" descr="Image"/>
          <p:cNvPicPr>
            <a:picLocks noChangeAspect="0"/>
          </p:cNvPicPr>
          <p:nvPr/>
        </p:nvPicPr>
        <p:blipFill>
          <a:blip r:embed="rId6">
            <a:extLst/>
          </a:blip>
          <a:stretch>
            <a:fillRect/>
          </a:stretch>
        </p:blipFill>
        <p:spPr>
          <a:xfrm>
            <a:off x="10083924" y="2799042"/>
            <a:ext cx="2867293" cy="3620220"/>
          </a:xfrm>
          <a:prstGeom prst="rect">
            <a:avLst/>
          </a:prstGeom>
          <a:effectLst>
            <a:outerShdw sx="100000" sy="100000" kx="0" ky="0" algn="b" rotWithShape="0" blurRad="139700" dist="105428" dir="5400000">
              <a:srgbClr val="000000"/>
            </a:outerShdw>
          </a:effectLst>
        </p:spPr>
      </p:pic>
      <p:pic>
        <p:nvPicPr>
          <p:cNvPr id="511" name="Image" descr="Image"/>
          <p:cNvPicPr>
            <a:picLocks noChangeAspect="0"/>
          </p:cNvPicPr>
          <p:nvPr/>
        </p:nvPicPr>
        <p:blipFill>
          <a:blip r:embed="rId7">
            <a:extLst/>
          </a:blip>
          <a:stretch>
            <a:fillRect/>
          </a:stretch>
        </p:blipFill>
        <p:spPr>
          <a:xfrm>
            <a:off x="290107" y="2579391"/>
            <a:ext cx="12424586" cy="1067436"/>
          </a:xfrm>
          <a:prstGeom prst="rect">
            <a:avLst/>
          </a:prstGeom>
          <a:effectLst>
            <a:outerShdw sx="100000" sy="100000" kx="0" ky="0" algn="b" rotWithShape="0" blurRad="127000" dist="76200" dir="2906817">
              <a:srgbClr val="000000"/>
            </a:outerShdw>
          </a:effectLst>
        </p:spPr>
      </p:pic>
      <p:sp>
        <p:nvSpPr>
          <p:cNvPr id="512" name="A beggar Lazarus -…"/>
          <p:cNvSpPr txBox="1"/>
          <p:nvPr/>
        </p:nvSpPr>
        <p:spPr>
          <a:xfrm>
            <a:off x="6928726" y="3988278"/>
            <a:ext cx="2760785" cy="200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600"/>
              </a:spcBef>
              <a:defRPr sz="4300">
                <a:solidFill>
                  <a:srgbClr val="F0D384"/>
                </a:solidFill>
                <a:effectLst>
                  <a:outerShdw sx="100000" sy="100000" kx="0" ky="0" algn="b" rotWithShape="0" blurRad="76200" dist="63500" dir="1469441">
                    <a:srgbClr val="000000"/>
                  </a:outerShdw>
                </a:effectLst>
                <a:latin typeface="Boulder Regular"/>
                <a:ea typeface="Boulder Regular"/>
                <a:cs typeface="Boulder Regular"/>
                <a:sym typeface="Boulder Regular"/>
              </a:defRPr>
            </a:pPr>
            <a:r>
              <a:t>A beggar Lazarus - </a:t>
            </a:r>
          </a:p>
          <a:p>
            <a:pPr>
              <a:spcBef>
                <a:spcPts val="600"/>
              </a:spcBef>
              <a:defRPr sz="3800">
                <a:solidFill>
                  <a:srgbClr val="F0D384"/>
                </a:solidFill>
                <a:effectLst>
                  <a:outerShdw sx="100000" sy="100000" kx="0" ky="0" algn="b" rotWithShape="0" blurRad="76200" dist="63500" dir="1469441">
                    <a:srgbClr val="000000"/>
                  </a:outerShdw>
                </a:effectLst>
                <a:latin typeface="Boulder Regular"/>
                <a:ea typeface="Boulder Regular"/>
                <a:cs typeface="Boulder Regular"/>
                <a:sym typeface="Boulder Regular"/>
              </a:defRPr>
            </a:pPr>
            <a:r>
              <a:t>16:20,21,25</a:t>
            </a:r>
          </a:p>
        </p:txBody>
      </p:sp>
      <p:sp>
        <p:nvSpPr>
          <p:cNvPr id="513" name="A certain rich man…"/>
          <p:cNvSpPr txBox="1"/>
          <p:nvPr/>
        </p:nvSpPr>
        <p:spPr>
          <a:xfrm>
            <a:off x="3409789" y="3988278"/>
            <a:ext cx="2562493" cy="2006601"/>
          </a:xfrm>
          <a:prstGeom prst="rect">
            <a:avLst/>
          </a:prstGeom>
          <a:ln w="12700">
            <a:miter lim="400000"/>
          </a:ln>
          <a:effectLst>
            <a:outerShdw sx="100000" sy="100000" kx="0" ky="0" algn="b" rotWithShape="0" blurRad="139700" dist="105428"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600"/>
              </a:spcBef>
              <a:defRPr sz="4300">
                <a:solidFill>
                  <a:srgbClr val="F0D384"/>
                </a:solidFill>
                <a:effectLst>
                  <a:outerShdw sx="100000" sy="100000" kx="0" ky="0" algn="b" rotWithShape="0" blurRad="76200" dist="63500" dir="3263170">
                    <a:srgbClr val="000000"/>
                  </a:outerShdw>
                </a:effectLst>
                <a:latin typeface="Boulder Regular"/>
                <a:ea typeface="Boulder Regular"/>
                <a:cs typeface="Boulder Regular"/>
                <a:sym typeface="Boulder Regular"/>
              </a:defRPr>
            </a:pPr>
            <a:r>
              <a:t>A certain rich man  </a:t>
            </a:r>
          </a:p>
          <a:p>
            <a:pPr>
              <a:spcBef>
                <a:spcPts val="600"/>
              </a:spcBef>
              <a:defRPr sz="3800">
                <a:solidFill>
                  <a:srgbClr val="F0D384"/>
                </a:solidFill>
                <a:effectLst>
                  <a:outerShdw sx="100000" sy="100000" kx="0" ky="0" algn="b" rotWithShape="0" blurRad="76200" dist="63500" dir="3263170">
                    <a:srgbClr val="000000"/>
                  </a:outerShdw>
                </a:effectLst>
                <a:latin typeface="Boulder Regular"/>
                <a:ea typeface="Boulder Regular"/>
                <a:cs typeface="Boulder Regular"/>
                <a:sym typeface="Boulder Regular"/>
              </a:defRPr>
            </a:pPr>
            <a:r>
              <a:t>16:19,25</a:t>
            </a:r>
          </a:p>
        </p:txBody>
      </p:sp>
      <p:sp>
        <p:nvSpPr>
          <p:cNvPr id="514" name="The Two Men In Death"/>
          <p:cNvSpPr txBox="1"/>
          <p:nvPr/>
        </p:nvSpPr>
        <p:spPr>
          <a:xfrm>
            <a:off x="512919" y="2579391"/>
            <a:ext cx="11978962" cy="955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5800">
                <a:solidFill>
                  <a:srgbClr val="D1D287"/>
                </a:solidFill>
                <a:effectLst>
                  <a:outerShdw sx="100000" sy="100000" kx="0" ky="0" algn="b" rotWithShape="0" blurRad="127000" dist="76200" dir="2779566">
                    <a:srgbClr val="000000"/>
                  </a:outerShdw>
                </a:effectLst>
                <a:latin typeface="Terribo Black"/>
                <a:ea typeface="Terribo Black"/>
                <a:cs typeface="Terribo Black"/>
                <a:sym typeface="Terribo Black"/>
              </a:defRPr>
            </a:lvl1pPr>
          </a:lstStyle>
          <a:p>
            <a:pPr/>
            <a:r>
              <a:t>The Two Men In Death</a:t>
            </a:r>
          </a:p>
        </p:txBody>
      </p:sp>
      <p:sp>
        <p:nvSpPr>
          <p:cNvPr id="515" name="Died - had a funeral…"/>
          <p:cNvSpPr txBox="1"/>
          <p:nvPr/>
        </p:nvSpPr>
        <p:spPr>
          <a:xfrm>
            <a:off x="502504" y="6336330"/>
            <a:ext cx="5650642" cy="3176274"/>
          </a:xfrm>
          <a:prstGeom prst="rect">
            <a:avLst/>
          </a:prstGeom>
          <a:ln w="12700">
            <a:miter lim="400000"/>
          </a:ln>
          <a:effectLst>
            <a:outerShdw sx="100000" sy="100000" kx="0" ky="0" algn="b" rotWithShape="0" blurRad="139700" dist="105428"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600"/>
              </a:spcBef>
              <a:defRPr i="1">
                <a:solidFill>
                  <a:srgbClr val="FFFFFF"/>
                </a:solidFill>
                <a:effectLst>
                  <a:outerShdw sx="100000" sy="100000" kx="0" ky="0" algn="b" rotWithShape="0" blurRad="76200" dist="63500" dir="1969684">
                    <a:srgbClr val="000000"/>
                  </a:outerShdw>
                </a:effectLst>
                <a:latin typeface="Didot"/>
                <a:ea typeface="Didot"/>
                <a:cs typeface="Didot"/>
                <a:sym typeface="Didot"/>
              </a:defRPr>
            </a:pPr>
            <a:r>
              <a:t>Died - had a funeral</a:t>
            </a:r>
          </a:p>
          <a:p>
            <a:pPr>
              <a:spcBef>
                <a:spcPts val="600"/>
              </a:spcBef>
              <a:defRPr i="1">
                <a:solidFill>
                  <a:srgbClr val="FFFFFF"/>
                </a:solidFill>
                <a:effectLst>
                  <a:outerShdw sx="100000" sy="100000" kx="0" ky="0" algn="b" rotWithShape="0" blurRad="76200" dist="63500" dir="1969684">
                    <a:srgbClr val="000000"/>
                  </a:outerShdw>
                </a:effectLst>
                <a:latin typeface="Didot"/>
                <a:ea typeface="Didot"/>
                <a:cs typeface="Didot"/>
                <a:sym typeface="Didot"/>
              </a:defRPr>
            </a:pPr>
            <a:r>
              <a:t>Conscious - knew where he was &amp; where he wasn’t</a:t>
            </a:r>
          </a:p>
          <a:p>
            <a:pPr>
              <a:spcBef>
                <a:spcPts val="600"/>
              </a:spcBef>
              <a:defRPr i="1">
                <a:solidFill>
                  <a:srgbClr val="FFFFFF"/>
                </a:solidFill>
                <a:effectLst>
                  <a:outerShdw sx="100000" sy="100000" kx="0" ky="0" algn="b" rotWithShape="0" blurRad="76200" dist="63500" dir="1969684">
                    <a:srgbClr val="000000"/>
                  </a:outerShdw>
                </a:effectLst>
                <a:latin typeface="Didot"/>
                <a:ea typeface="Didot"/>
                <a:cs typeface="Didot"/>
                <a:sym typeface="Didot"/>
              </a:defRPr>
            </a:pPr>
            <a:r>
              <a:t>Tormented in  flames</a:t>
            </a:r>
          </a:p>
          <a:p>
            <a:pPr>
              <a:spcBef>
                <a:spcPts val="600"/>
              </a:spcBef>
              <a:defRPr i="1">
                <a:solidFill>
                  <a:srgbClr val="FFFFFF"/>
                </a:solidFill>
                <a:effectLst>
                  <a:outerShdw sx="100000" sy="100000" kx="0" ky="0" algn="b" rotWithShape="0" blurRad="76200" dist="63500" dir="1969684">
                    <a:srgbClr val="000000"/>
                  </a:outerShdw>
                </a:effectLst>
                <a:latin typeface="Didot"/>
                <a:ea typeface="Didot"/>
                <a:cs typeface="Didot"/>
                <a:sym typeface="Didot"/>
              </a:defRPr>
            </a:pPr>
            <a:r>
              <a:t>Couldn’t change his state</a:t>
            </a:r>
          </a:p>
        </p:txBody>
      </p:sp>
      <p:sp>
        <p:nvSpPr>
          <p:cNvPr id="516" name="Died - no funeral mentioned…"/>
          <p:cNvSpPr txBox="1"/>
          <p:nvPr/>
        </p:nvSpPr>
        <p:spPr>
          <a:xfrm>
            <a:off x="6851654" y="6336330"/>
            <a:ext cx="5650643" cy="3176274"/>
          </a:xfrm>
          <a:prstGeom prst="rect">
            <a:avLst/>
          </a:prstGeom>
          <a:ln w="12700">
            <a:miter lim="400000"/>
          </a:ln>
          <a:effectLst>
            <a:outerShdw sx="100000" sy="100000" kx="0" ky="0" algn="b" rotWithShape="0" blurRad="139700" dist="105428"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600"/>
              </a:spcBef>
              <a:defRPr i="1">
                <a:solidFill>
                  <a:srgbClr val="FFFFFF"/>
                </a:solidFill>
                <a:effectLst>
                  <a:outerShdw sx="100000" sy="100000" kx="0" ky="0" algn="b" rotWithShape="0" blurRad="76200" dist="63500" dir="1182115">
                    <a:srgbClr val="000000"/>
                  </a:outerShdw>
                </a:effectLst>
                <a:latin typeface="Didot"/>
                <a:ea typeface="Didot"/>
                <a:cs typeface="Didot"/>
                <a:sym typeface="Didot"/>
              </a:defRPr>
            </a:pPr>
            <a:r>
              <a:t>Died - no funeral mentioned</a:t>
            </a:r>
          </a:p>
          <a:p>
            <a:pPr>
              <a:spcBef>
                <a:spcPts val="600"/>
              </a:spcBef>
              <a:defRPr i="1">
                <a:solidFill>
                  <a:srgbClr val="FFFFFF"/>
                </a:solidFill>
                <a:effectLst>
                  <a:outerShdw sx="100000" sy="100000" kx="0" ky="0" algn="b" rotWithShape="0" blurRad="76200" dist="63500" dir="1182115">
                    <a:srgbClr val="000000"/>
                  </a:outerShdw>
                </a:effectLst>
                <a:latin typeface="Didot"/>
                <a:ea typeface="Didot"/>
                <a:cs typeface="Didot"/>
                <a:sym typeface="Didot"/>
              </a:defRPr>
            </a:pPr>
            <a:r>
              <a:t>Carried away by angels to Abraham's bosom</a:t>
            </a:r>
          </a:p>
          <a:p>
            <a:pPr>
              <a:spcBef>
                <a:spcPts val="600"/>
              </a:spcBef>
              <a:defRPr i="1">
                <a:solidFill>
                  <a:srgbClr val="FFFFFF"/>
                </a:solidFill>
                <a:effectLst>
                  <a:outerShdw sx="100000" sy="100000" kx="0" ky="0" algn="b" rotWithShape="0" blurRad="76200" dist="63500" dir="1182115">
                    <a:srgbClr val="000000"/>
                  </a:outerShdw>
                </a:effectLst>
                <a:latin typeface="Didot"/>
                <a:ea typeface="Didot"/>
                <a:cs typeface="Didot"/>
                <a:sym typeface="Didot"/>
              </a:defRPr>
            </a:pPr>
            <a:r>
              <a:t>Comforted - </a:t>
            </a:r>
          </a:p>
          <a:p>
            <a:pPr>
              <a:spcBef>
                <a:spcPts val="600"/>
              </a:spcBef>
              <a:defRPr i="1">
                <a:solidFill>
                  <a:srgbClr val="FFFFFF"/>
                </a:solidFill>
                <a:effectLst>
                  <a:outerShdw sx="100000" sy="100000" kx="0" ky="0" algn="b" rotWithShape="0" blurRad="76200" dist="63500" dir="1182115">
                    <a:srgbClr val="000000"/>
                  </a:outerShdw>
                </a:effectLst>
                <a:latin typeface="Didot"/>
                <a:ea typeface="Didot"/>
                <a:cs typeface="Didot"/>
                <a:sym typeface="Didot"/>
              </a:defRPr>
            </a:pPr>
            <a:r>
              <a:t>Couldn’t change his state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15">
                                            <p:bg/>
                                          </p:spTgt>
                                        </p:tgtEl>
                                        <p:attrNameLst>
                                          <p:attrName>style.visibility</p:attrName>
                                        </p:attrNameLst>
                                      </p:cBhvr>
                                      <p:to>
                                        <p:strVal val="visible"/>
                                      </p:to>
                                    </p:set>
                                    <p:animEffect filter="fade" transition="in">
                                      <p:cBhvr>
                                        <p:cTn id="7" dur="1500"/>
                                        <p:tgtEl>
                                          <p:spTgt spid="51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515">
                                            <p:txEl>
                                              <p:pRg st="0" end="0"/>
                                            </p:txEl>
                                          </p:spTgt>
                                        </p:tgtEl>
                                        <p:attrNameLst>
                                          <p:attrName>style.visibility</p:attrName>
                                        </p:attrNameLst>
                                      </p:cBhvr>
                                      <p:to>
                                        <p:strVal val="visible"/>
                                      </p:to>
                                    </p:set>
                                    <p:animEffect filter="fade" transition="in">
                                      <p:cBhvr>
                                        <p:cTn id="10" dur="1500"/>
                                        <p:tgtEl>
                                          <p:spTgt spid="515">
                                            <p:txEl>
                                              <p:pRg st="0" end="0"/>
                                            </p:txEl>
                                          </p:spTgt>
                                        </p:tgtEl>
                                      </p:cBhvr>
                                    </p:animEffect>
                                  </p:childTnLst>
                                </p:cTn>
                              </p:par>
                            </p:childTnLst>
                          </p:cTn>
                        </p:par>
                        <p:par>
                          <p:cTn id="11" fill="hold">
                            <p:stCondLst>
                              <p:cond delay="1500"/>
                            </p:stCondLst>
                            <p:childTnLst>
                              <p:par>
                                <p:cTn id="12" presetClass="entr" nodeType="afterEffect" presetID="10" grpId="2" fill="hold">
                                  <p:stCondLst>
                                    <p:cond delay="0"/>
                                  </p:stCondLst>
                                  <p:iterate type="el" backwards="0">
                                    <p:tmAbs val="0"/>
                                  </p:iterate>
                                  <p:childTnLst>
                                    <p:set>
                                      <p:cBhvr>
                                        <p:cTn id="13" fill="hold"/>
                                        <p:tgtEl>
                                          <p:spTgt spid="516">
                                            <p:bg/>
                                          </p:spTgt>
                                        </p:tgtEl>
                                        <p:attrNameLst>
                                          <p:attrName>style.visibility</p:attrName>
                                        </p:attrNameLst>
                                      </p:cBhvr>
                                      <p:to>
                                        <p:strVal val="visible"/>
                                      </p:to>
                                    </p:set>
                                    <p:animEffect filter="fade" transition="in">
                                      <p:cBhvr>
                                        <p:cTn id="14" dur="1500"/>
                                        <p:tgtEl>
                                          <p:spTgt spid="516">
                                            <p:bg/>
                                          </p:spTgt>
                                        </p:tgtEl>
                                      </p:cBhvr>
                                    </p:animEffect>
                                  </p:childTnLst>
                                </p:cTn>
                              </p:par>
                              <p:par>
                                <p:cTn id="15" presetClass="entr" nodeType="withEffect" presetSubtype="0" presetID="10" grpId="2" fill="hold">
                                  <p:stCondLst>
                                    <p:cond delay="0"/>
                                  </p:stCondLst>
                                  <p:iterate type="el" backwards="0">
                                    <p:tmAbs val="0"/>
                                  </p:iterate>
                                  <p:childTnLst>
                                    <p:set>
                                      <p:cBhvr>
                                        <p:cTn id="16" fill="hold"/>
                                        <p:tgtEl>
                                          <p:spTgt spid="516">
                                            <p:txEl>
                                              <p:pRg st="0" end="0"/>
                                            </p:txEl>
                                          </p:spTgt>
                                        </p:tgtEl>
                                        <p:attrNameLst>
                                          <p:attrName>style.visibility</p:attrName>
                                        </p:attrNameLst>
                                      </p:cBhvr>
                                      <p:to>
                                        <p:strVal val="visible"/>
                                      </p:to>
                                    </p:set>
                                    <p:animEffect filter="fade" transition="in">
                                      <p:cBhvr>
                                        <p:cTn id="17" dur="1500"/>
                                        <p:tgtEl>
                                          <p:spTgt spid="5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515">
                                            <p:txEl>
                                              <p:pRg st="1" end="1"/>
                                            </p:txEl>
                                          </p:spTgt>
                                        </p:tgtEl>
                                        <p:attrNameLst>
                                          <p:attrName>style.visibility</p:attrName>
                                        </p:attrNameLst>
                                      </p:cBhvr>
                                      <p:to>
                                        <p:strVal val="visible"/>
                                      </p:to>
                                    </p:set>
                                    <p:animEffect filter="fade" transition="in">
                                      <p:cBhvr>
                                        <p:cTn id="22" dur="1500"/>
                                        <p:tgtEl>
                                          <p:spTgt spid="515">
                                            <p:txEl>
                                              <p:pRg st="1" end="1"/>
                                            </p:txEl>
                                          </p:spTgt>
                                        </p:tgtEl>
                                      </p:cBhvr>
                                    </p:animEffect>
                                  </p:childTnLst>
                                </p:cTn>
                              </p:par>
                            </p:childTnLst>
                          </p:cTn>
                        </p:par>
                        <p:par>
                          <p:cTn id="23" fill="hold">
                            <p:stCondLst>
                              <p:cond delay="1500"/>
                            </p:stCondLst>
                            <p:childTnLst>
                              <p:par>
                                <p:cTn id="24" presetClass="entr" nodeType="afterEffect" presetID="10" grpId="2" fill="hold">
                                  <p:stCondLst>
                                    <p:cond delay="0"/>
                                  </p:stCondLst>
                                  <p:iterate type="el" backwards="0">
                                    <p:tmAbs val="0"/>
                                  </p:iterate>
                                  <p:childTnLst>
                                    <p:set>
                                      <p:cBhvr>
                                        <p:cTn id="25" fill="hold"/>
                                        <p:tgtEl>
                                          <p:spTgt spid="516">
                                            <p:txEl>
                                              <p:pRg st="1" end="1"/>
                                            </p:txEl>
                                          </p:spTgt>
                                        </p:tgtEl>
                                        <p:attrNameLst>
                                          <p:attrName>style.visibility</p:attrName>
                                        </p:attrNameLst>
                                      </p:cBhvr>
                                      <p:to>
                                        <p:strVal val="visible"/>
                                      </p:to>
                                    </p:set>
                                    <p:animEffect filter="fade" transition="in">
                                      <p:cBhvr>
                                        <p:cTn id="26" dur="1500"/>
                                        <p:tgtEl>
                                          <p:spTgt spid="51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ID="10" grpId="1" fill="hold">
                                  <p:stCondLst>
                                    <p:cond delay="0"/>
                                  </p:stCondLst>
                                  <p:iterate type="el" backwards="0">
                                    <p:tmAbs val="0"/>
                                  </p:iterate>
                                  <p:childTnLst>
                                    <p:set>
                                      <p:cBhvr>
                                        <p:cTn id="30" fill="hold"/>
                                        <p:tgtEl>
                                          <p:spTgt spid="515">
                                            <p:txEl>
                                              <p:pRg st="2" end="2"/>
                                            </p:txEl>
                                          </p:spTgt>
                                        </p:tgtEl>
                                        <p:attrNameLst>
                                          <p:attrName>style.visibility</p:attrName>
                                        </p:attrNameLst>
                                      </p:cBhvr>
                                      <p:to>
                                        <p:strVal val="visible"/>
                                      </p:to>
                                    </p:set>
                                    <p:animEffect filter="fade" transition="in">
                                      <p:cBhvr>
                                        <p:cTn id="31" dur="1500"/>
                                        <p:tgtEl>
                                          <p:spTgt spid="515">
                                            <p:txEl>
                                              <p:pRg st="2" end="2"/>
                                            </p:txEl>
                                          </p:spTgt>
                                        </p:tgtEl>
                                      </p:cBhvr>
                                    </p:animEffect>
                                  </p:childTnLst>
                                </p:cTn>
                              </p:par>
                            </p:childTnLst>
                          </p:cTn>
                        </p:par>
                        <p:par>
                          <p:cTn id="32" fill="hold">
                            <p:stCondLst>
                              <p:cond delay="1500"/>
                            </p:stCondLst>
                            <p:childTnLst>
                              <p:par>
                                <p:cTn id="33" presetClass="entr" nodeType="afterEffect" presetID="10" grpId="2" fill="hold">
                                  <p:stCondLst>
                                    <p:cond delay="0"/>
                                  </p:stCondLst>
                                  <p:iterate type="el" backwards="0">
                                    <p:tmAbs val="0"/>
                                  </p:iterate>
                                  <p:childTnLst>
                                    <p:set>
                                      <p:cBhvr>
                                        <p:cTn id="34" fill="hold"/>
                                        <p:tgtEl>
                                          <p:spTgt spid="516">
                                            <p:txEl>
                                              <p:pRg st="2" end="2"/>
                                            </p:txEl>
                                          </p:spTgt>
                                        </p:tgtEl>
                                        <p:attrNameLst>
                                          <p:attrName>style.visibility</p:attrName>
                                        </p:attrNameLst>
                                      </p:cBhvr>
                                      <p:to>
                                        <p:strVal val="visible"/>
                                      </p:to>
                                    </p:set>
                                    <p:animEffect filter="fade" transition="in">
                                      <p:cBhvr>
                                        <p:cTn id="35" dur="1500"/>
                                        <p:tgtEl>
                                          <p:spTgt spid="51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515">
                                            <p:txEl>
                                              <p:pRg st="3" end="3"/>
                                            </p:txEl>
                                          </p:spTgt>
                                        </p:tgtEl>
                                        <p:attrNameLst>
                                          <p:attrName>style.visibility</p:attrName>
                                        </p:attrNameLst>
                                      </p:cBhvr>
                                      <p:to>
                                        <p:strVal val="visible"/>
                                      </p:to>
                                    </p:set>
                                    <p:animEffect filter="fade" transition="in">
                                      <p:cBhvr>
                                        <p:cTn id="40" dur="1500"/>
                                        <p:tgtEl>
                                          <p:spTgt spid="515">
                                            <p:txEl>
                                              <p:pRg st="3" end="3"/>
                                            </p:txEl>
                                          </p:spTgt>
                                        </p:tgtEl>
                                      </p:cBhvr>
                                    </p:animEffect>
                                  </p:childTnLst>
                                </p:cTn>
                              </p:par>
                            </p:childTnLst>
                          </p:cTn>
                        </p:par>
                        <p:par>
                          <p:cTn id="41" fill="hold">
                            <p:stCondLst>
                              <p:cond delay="1500"/>
                            </p:stCondLst>
                            <p:childTnLst>
                              <p:par>
                                <p:cTn id="42" presetClass="entr" nodeType="afterEffect" presetID="10" grpId="2" fill="hold">
                                  <p:stCondLst>
                                    <p:cond delay="0"/>
                                  </p:stCondLst>
                                  <p:iterate type="el" backwards="0">
                                    <p:tmAbs val="0"/>
                                  </p:iterate>
                                  <p:childTnLst>
                                    <p:set>
                                      <p:cBhvr>
                                        <p:cTn id="43" fill="hold"/>
                                        <p:tgtEl>
                                          <p:spTgt spid="516">
                                            <p:txEl>
                                              <p:pRg st="3" end="3"/>
                                            </p:txEl>
                                          </p:spTgt>
                                        </p:tgtEl>
                                        <p:attrNameLst>
                                          <p:attrName>style.visibility</p:attrName>
                                        </p:attrNameLst>
                                      </p:cBhvr>
                                      <p:to>
                                        <p:strVal val="visible"/>
                                      </p:to>
                                    </p:set>
                                    <p:animEffect filter="fade" transition="in">
                                      <p:cBhvr>
                                        <p:cTn id="44" dur="1500"/>
                                        <p:tgtEl>
                                          <p:spTgt spid="51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6" grpId="2"/>
      <p:bldP build="p" bldLvl="5" animBg="1" rev="0" advAuto="0" spid="515"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8"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sp>
        <p:nvSpPr>
          <p:cNvPr id="519" name="Rich Man    Lazarus"/>
          <p:cNvSpPr txBox="1"/>
          <p:nvPr/>
        </p:nvSpPr>
        <p:spPr>
          <a:xfrm>
            <a:off x="1821416" y="1355237"/>
            <a:ext cx="10307889" cy="1447801"/>
          </a:xfrm>
          <a:prstGeom prst="rect">
            <a:avLst/>
          </a:prstGeom>
          <a:ln w="12700">
            <a:miter lim="400000"/>
          </a:ln>
          <a:effectLst>
            <a:outerShdw sx="100000" sy="100000" kx="0" ky="0" algn="b" rotWithShape="0" blurRad="165100" dist="74961" dir="293240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1066800">
              <a:defRPr sz="7500">
                <a:solidFill>
                  <a:srgbClr val="747557">
                    <a:alpha val="69000"/>
                  </a:srgbClr>
                </a:solidFill>
                <a:latin typeface="Dominican  Small Caps"/>
                <a:ea typeface="Dominican  Small Caps"/>
                <a:cs typeface="Dominican  Small Caps"/>
                <a:sym typeface="Dominican  Small Caps"/>
              </a:defRPr>
            </a:lvl1pPr>
          </a:lstStyle>
          <a:p>
            <a:pPr/>
            <a:r>
              <a:t>Rich Man    Lazarus</a:t>
            </a:r>
          </a:p>
        </p:txBody>
      </p:sp>
      <p:pic>
        <p:nvPicPr>
          <p:cNvPr id="520" name="Image" descr="Image"/>
          <p:cNvPicPr>
            <a:picLocks noChangeAspect="1"/>
          </p:cNvPicPr>
          <p:nvPr/>
        </p:nvPicPr>
        <p:blipFill>
          <a:blip r:embed="rId3">
            <a:alphaModFix amt="46391"/>
            <a:extLst/>
          </a:blip>
          <a:stretch>
            <a:fillRect/>
          </a:stretch>
        </p:blipFill>
        <p:spPr>
          <a:xfrm>
            <a:off x="7052609" y="1668405"/>
            <a:ext cx="821466" cy="821466"/>
          </a:xfrm>
          <a:prstGeom prst="rect">
            <a:avLst/>
          </a:prstGeom>
          <a:ln w="12700">
            <a:miter lim="400000"/>
          </a:ln>
          <a:effectLst>
            <a:outerShdw sx="100000" sy="100000" kx="0" ky="0" algn="b" rotWithShape="0" blurRad="139700" dist="74961" dir="5400000">
              <a:srgbClr val="000000"/>
            </a:outerShdw>
          </a:effectLst>
        </p:spPr>
      </p:pic>
      <p:pic>
        <p:nvPicPr>
          <p:cNvPr id="521" name="Image" descr="Image"/>
          <p:cNvPicPr>
            <a:picLocks noChangeAspect="0"/>
          </p:cNvPicPr>
          <p:nvPr/>
        </p:nvPicPr>
        <p:blipFill>
          <a:blip r:embed="rId4">
            <a:alphaModFix amt="61661"/>
            <a:extLst/>
          </a:blip>
          <a:stretch>
            <a:fillRect/>
          </a:stretch>
        </p:blipFill>
        <p:spPr>
          <a:xfrm>
            <a:off x="875495" y="1436464"/>
            <a:ext cx="1335400" cy="821466"/>
          </a:xfrm>
          <a:prstGeom prst="rect">
            <a:avLst/>
          </a:prstGeom>
          <a:ln w="12700">
            <a:miter lim="400000"/>
          </a:ln>
          <a:effectLst>
            <a:outerShdw sx="100000" sy="100000" kx="0" ky="0" algn="b" rotWithShape="0" blurRad="139700" dist="74961" dir="5400000">
              <a:srgbClr val="000000"/>
            </a:outerShdw>
          </a:effectLst>
        </p:spPr>
      </p:pic>
      <p:sp>
        <p:nvSpPr>
          <p:cNvPr id="522" name="Rounded Rectangle"/>
          <p:cNvSpPr/>
          <p:nvPr/>
        </p:nvSpPr>
        <p:spPr>
          <a:xfrm>
            <a:off x="6815501" y="3228745"/>
            <a:ext cx="5802241" cy="6388874"/>
          </a:xfrm>
          <a:prstGeom prst="roundRect">
            <a:avLst>
              <a:gd name="adj" fmla="val 3283"/>
            </a:avLst>
          </a:prstGeom>
          <a:gradFill>
            <a:gsLst>
              <a:gs pos="0">
                <a:srgbClr val="A27F58">
                  <a:alpha val="64999"/>
                </a:srgbClr>
              </a:gs>
              <a:gs pos="100000">
                <a:srgbClr val="A27F58"/>
              </a:gs>
            </a:gsLst>
            <a:lin ang="5400000"/>
          </a:gradFill>
          <a:ln w="12700">
            <a:miter lim="400000"/>
          </a:ln>
          <a:effectLst>
            <a:outerShdw sx="100000" sy="100000" kx="0" ky="0" algn="b" rotWithShape="0" blurRad="139700" dist="105428" dir="1786141">
              <a:srgbClr val="000000"/>
            </a:outerShdw>
          </a:effectLst>
        </p:spPr>
        <p:txBody>
          <a:bodyPr lIns="50800" tIns="50800" rIns="50800" bIns="50800" anchor="ctr"/>
          <a:lstStyle/>
          <a:p>
            <a:pPr>
              <a:defRPr>
                <a:solidFill>
                  <a:srgbClr val="625B48"/>
                </a:solidFill>
                <a:latin typeface="Didot"/>
                <a:ea typeface="Didot"/>
                <a:cs typeface="Didot"/>
                <a:sym typeface="Didot"/>
              </a:defRPr>
            </a:pPr>
          </a:p>
        </p:txBody>
      </p:sp>
      <p:sp>
        <p:nvSpPr>
          <p:cNvPr id="523" name="Rounded Rectangle"/>
          <p:cNvSpPr/>
          <p:nvPr/>
        </p:nvSpPr>
        <p:spPr>
          <a:xfrm>
            <a:off x="466350" y="3228745"/>
            <a:ext cx="5802241" cy="6388874"/>
          </a:xfrm>
          <a:prstGeom prst="roundRect">
            <a:avLst>
              <a:gd name="adj" fmla="val 3283"/>
            </a:avLst>
          </a:prstGeom>
          <a:gradFill>
            <a:gsLst>
              <a:gs pos="0">
                <a:srgbClr val="A27F58">
                  <a:alpha val="64999"/>
                </a:srgbClr>
              </a:gs>
              <a:gs pos="100000">
                <a:srgbClr val="A27F58"/>
              </a:gs>
            </a:gsLst>
            <a:lin ang="5400000"/>
          </a:gradFill>
          <a:ln w="12700">
            <a:miter lim="400000"/>
          </a:ln>
          <a:effectLst>
            <a:outerShdw sx="100000" sy="100000" kx="0" ky="0" algn="b" rotWithShape="0" blurRad="139700" dist="105428" dir="1786141">
              <a:srgbClr val="000000"/>
            </a:outerShdw>
          </a:effectLst>
        </p:spPr>
        <p:txBody>
          <a:bodyPr lIns="50800" tIns="50800" rIns="50800" bIns="50800" anchor="ctr"/>
          <a:lstStyle/>
          <a:p>
            <a:pPr>
              <a:defRPr>
                <a:solidFill>
                  <a:srgbClr val="625B48"/>
                </a:solidFill>
                <a:latin typeface="Didot"/>
                <a:ea typeface="Didot"/>
                <a:cs typeface="Didot"/>
                <a:sym typeface="Didot"/>
              </a:defRPr>
            </a:pPr>
          </a:p>
        </p:txBody>
      </p:sp>
      <p:pic>
        <p:nvPicPr>
          <p:cNvPr id="524" name="Image" descr="Image"/>
          <p:cNvPicPr>
            <a:picLocks noChangeAspect="0"/>
          </p:cNvPicPr>
          <p:nvPr/>
        </p:nvPicPr>
        <p:blipFill>
          <a:blip r:embed="rId5">
            <a:extLst/>
          </a:blip>
          <a:stretch>
            <a:fillRect/>
          </a:stretch>
        </p:blipFill>
        <p:spPr>
          <a:xfrm>
            <a:off x="185749" y="2837350"/>
            <a:ext cx="2714892" cy="3543605"/>
          </a:xfrm>
          <a:prstGeom prst="rect">
            <a:avLst/>
          </a:prstGeom>
          <a:effectLst>
            <a:outerShdw sx="100000" sy="100000" kx="0" ky="0" algn="b" rotWithShape="0" blurRad="139700" dist="105428" dir="1947623">
              <a:srgbClr val="000000">
                <a:alpha val="89974"/>
              </a:srgbClr>
            </a:outerShdw>
          </a:effectLst>
        </p:spPr>
      </p:pic>
      <p:pic>
        <p:nvPicPr>
          <p:cNvPr id="525" name="Image" descr="Image"/>
          <p:cNvPicPr>
            <a:picLocks noChangeAspect="0"/>
          </p:cNvPicPr>
          <p:nvPr/>
        </p:nvPicPr>
        <p:blipFill>
          <a:blip r:embed="rId6">
            <a:extLst/>
          </a:blip>
          <a:stretch>
            <a:fillRect/>
          </a:stretch>
        </p:blipFill>
        <p:spPr>
          <a:xfrm>
            <a:off x="10083924" y="2799042"/>
            <a:ext cx="2867293" cy="3620220"/>
          </a:xfrm>
          <a:prstGeom prst="rect">
            <a:avLst/>
          </a:prstGeom>
          <a:effectLst>
            <a:outerShdw sx="100000" sy="100000" kx="0" ky="0" algn="b" rotWithShape="0" blurRad="139700" dist="105428" dir="5400000">
              <a:srgbClr val="000000"/>
            </a:outerShdw>
          </a:effectLst>
        </p:spPr>
      </p:pic>
      <p:pic>
        <p:nvPicPr>
          <p:cNvPr id="526" name="Image" descr="Image"/>
          <p:cNvPicPr>
            <a:picLocks noChangeAspect="0"/>
          </p:cNvPicPr>
          <p:nvPr/>
        </p:nvPicPr>
        <p:blipFill>
          <a:blip r:embed="rId7">
            <a:extLst/>
          </a:blip>
          <a:stretch>
            <a:fillRect/>
          </a:stretch>
        </p:blipFill>
        <p:spPr>
          <a:xfrm>
            <a:off x="290107" y="2579391"/>
            <a:ext cx="12424586" cy="1067436"/>
          </a:xfrm>
          <a:prstGeom prst="rect">
            <a:avLst/>
          </a:prstGeom>
          <a:effectLst>
            <a:outerShdw sx="100000" sy="100000" kx="0" ky="0" algn="b" rotWithShape="0" blurRad="127000" dist="76200" dir="2906817">
              <a:srgbClr val="000000"/>
            </a:outerShdw>
          </a:effectLst>
        </p:spPr>
      </p:pic>
      <p:sp>
        <p:nvSpPr>
          <p:cNvPr id="527" name="A beggar Lazarus -…"/>
          <p:cNvSpPr txBox="1"/>
          <p:nvPr/>
        </p:nvSpPr>
        <p:spPr>
          <a:xfrm>
            <a:off x="6928726" y="3988278"/>
            <a:ext cx="2760785" cy="200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600"/>
              </a:spcBef>
              <a:defRPr sz="4300">
                <a:solidFill>
                  <a:srgbClr val="F0D384"/>
                </a:solidFill>
                <a:effectLst>
                  <a:outerShdw sx="100000" sy="100000" kx="0" ky="0" algn="b" rotWithShape="0" blurRad="76200" dist="63500" dir="1469441">
                    <a:srgbClr val="000000"/>
                  </a:outerShdw>
                </a:effectLst>
                <a:latin typeface="Boulder Regular"/>
                <a:ea typeface="Boulder Regular"/>
                <a:cs typeface="Boulder Regular"/>
                <a:sym typeface="Boulder Regular"/>
              </a:defRPr>
            </a:pPr>
            <a:r>
              <a:t>A beggar Lazarus - </a:t>
            </a:r>
          </a:p>
          <a:p>
            <a:pPr>
              <a:spcBef>
                <a:spcPts val="600"/>
              </a:spcBef>
              <a:defRPr sz="3800">
                <a:solidFill>
                  <a:srgbClr val="F0D384"/>
                </a:solidFill>
                <a:effectLst>
                  <a:outerShdw sx="100000" sy="100000" kx="0" ky="0" algn="b" rotWithShape="0" blurRad="76200" dist="63500" dir="1469441">
                    <a:srgbClr val="000000"/>
                  </a:outerShdw>
                </a:effectLst>
                <a:latin typeface="Boulder Regular"/>
                <a:ea typeface="Boulder Regular"/>
                <a:cs typeface="Boulder Regular"/>
                <a:sym typeface="Boulder Regular"/>
              </a:defRPr>
            </a:pPr>
            <a:r>
              <a:t>16:20,21,25</a:t>
            </a:r>
          </a:p>
        </p:txBody>
      </p:sp>
      <p:sp>
        <p:nvSpPr>
          <p:cNvPr id="528" name="A certain rich man…"/>
          <p:cNvSpPr txBox="1"/>
          <p:nvPr/>
        </p:nvSpPr>
        <p:spPr>
          <a:xfrm>
            <a:off x="3409789" y="3988278"/>
            <a:ext cx="2562493" cy="2006601"/>
          </a:xfrm>
          <a:prstGeom prst="rect">
            <a:avLst/>
          </a:prstGeom>
          <a:ln w="12700">
            <a:miter lim="400000"/>
          </a:ln>
          <a:effectLst>
            <a:outerShdw sx="100000" sy="100000" kx="0" ky="0" algn="b" rotWithShape="0" blurRad="139700" dist="105428"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600"/>
              </a:spcBef>
              <a:defRPr sz="4300">
                <a:solidFill>
                  <a:srgbClr val="F0D384"/>
                </a:solidFill>
                <a:effectLst>
                  <a:outerShdw sx="100000" sy="100000" kx="0" ky="0" algn="b" rotWithShape="0" blurRad="76200" dist="63500" dir="3263170">
                    <a:srgbClr val="000000"/>
                  </a:outerShdw>
                </a:effectLst>
                <a:latin typeface="Boulder Regular"/>
                <a:ea typeface="Boulder Regular"/>
                <a:cs typeface="Boulder Regular"/>
                <a:sym typeface="Boulder Regular"/>
              </a:defRPr>
            </a:pPr>
            <a:r>
              <a:t>A certain rich man  </a:t>
            </a:r>
          </a:p>
          <a:p>
            <a:pPr>
              <a:spcBef>
                <a:spcPts val="600"/>
              </a:spcBef>
              <a:defRPr sz="3800">
                <a:solidFill>
                  <a:srgbClr val="F0D384"/>
                </a:solidFill>
                <a:effectLst>
                  <a:outerShdw sx="100000" sy="100000" kx="0" ky="0" algn="b" rotWithShape="0" blurRad="76200" dist="63500" dir="3263170">
                    <a:srgbClr val="000000"/>
                  </a:outerShdw>
                </a:effectLst>
                <a:latin typeface="Boulder Regular"/>
                <a:ea typeface="Boulder Regular"/>
                <a:cs typeface="Boulder Regular"/>
                <a:sym typeface="Boulder Regular"/>
              </a:defRPr>
            </a:pPr>
            <a:r>
              <a:t>16:19,25</a:t>
            </a:r>
          </a:p>
        </p:txBody>
      </p:sp>
      <p:sp>
        <p:nvSpPr>
          <p:cNvPr id="529" name="The Two Men In Death"/>
          <p:cNvSpPr txBox="1"/>
          <p:nvPr/>
        </p:nvSpPr>
        <p:spPr>
          <a:xfrm>
            <a:off x="512919" y="2579391"/>
            <a:ext cx="11978962" cy="955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5800">
                <a:solidFill>
                  <a:srgbClr val="D1D287"/>
                </a:solidFill>
                <a:effectLst>
                  <a:outerShdw sx="100000" sy="100000" kx="0" ky="0" algn="b" rotWithShape="0" blurRad="127000" dist="76200" dir="2779566">
                    <a:srgbClr val="000000"/>
                  </a:outerShdw>
                </a:effectLst>
                <a:latin typeface="Terribo Black"/>
                <a:ea typeface="Terribo Black"/>
                <a:cs typeface="Terribo Black"/>
                <a:sym typeface="Terribo Black"/>
              </a:defRPr>
            </a:lvl1pPr>
          </a:lstStyle>
          <a:p>
            <a:pPr/>
            <a:r>
              <a:t>The Two Men In Death</a:t>
            </a:r>
          </a:p>
        </p:txBody>
      </p:sp>
      <p:sp>
        <p:nvSpPr>
          <p:cNvPr id="530" name="Died - no funeral mentioned…"/>
          <p:cNvSpPr txBox="1"/>
          <p:nvPr/>
        </p:nvSpPr>
        <p:spPr>
          <a:xfrm>
            <a:off x="6851654" y="6336330"/>
            <a:ext cx="5650643" cy="3176274"/>
          </a:xfrm>
          <a:prstGeom prst="rect">
            <a:avLst/>
          </a:prstGeom>
          <a:ln w="12700">
            <a:miter lim="400000"/>
          </a:ln>
          <a:effectLst>
            <a:outerShdw sx="100000" sy="100000" kx="0" ky="0" algn="b" rotWithShape="0" blurRad="139700" dist="105428"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600"/>
              </a:spcBef>
              <a:defRPr i="1">
                <a:solidFill>
                  <a:srgbClr val="FFFFFF"/>
                </a:solidFill>
                <a:effectLst>
                  <a:outerShdw sx="100000" sy="100000" kx="0" ky="0" algn="b" rotWithShape="0" blurRad="76200" dist="63500" dir="1182115">
                    <a:srgbClr val="000000"/>
                  </a:outerShdw>
                </a:effectLst>
                <a:latin typeface="Didot"/>
                <a:ea typeface="Didot"/>
                <a:cs typeface="Didot"/>
                <a:sym typeface="Didot"/>
              </a:defRPr>
            </a:pPr>
            <a:r>
              <a:t>Died - no funeral mentioned</a:t>
            </a:r>
          </a:p>
          <a:p>
            <a:pPr>
              <a:spcBef>
                <a:spcPts val="600"/>
              </a:spcBef>
              <a:defRPr i="1">
                <a:solidFill>
                  <a:srgbClr val="FFFFFF"/>
                </a:solidFill>
                <a:effectLst>
                  <a:outerShdw sx="100000" sy="100000" kx="0" ky="0" algn="b" rotWithShape="0" blurRad="76200" dist="63500" dir="1182115">
                    <a:srgbClr val="000000"/>
                  </a:outerShdw>
                </a:effectLst>
                <a:latin typeface="Didot"/>
                <a:ea typeface="Didot"/>
                <a:cs typeface="Didot"/>
                <a:sym typeface="Didot"/>
              </a:defRPr>
            </a:pPr>
            <a:r>
              <a:t>Carried away by angels to Abraham's bosom</a:t>
            </a:r>
          </a:p>
          <a:p>
            <a:pPr>
              <a:spcBef>
                <a:spcPts val="600"/>
              </a:spcBef>
              <a:defRPr i="1">
                <a:solidFill>
                  <a:srgbClr val="FFFFFF"/>
                </a:solidFill>
                <a:effectLst>
                  <a:outerShdw sx="100000" sy="100000" kx="0" ky="0" algn="b" rotWithShape="0" blurRad="76200" dist="63500" dir="1182115">
                    <a:srgbClr val="000000"/>
                  </a:outerShdw>
                </a:effectLst>
                <a:latin typeface="Didot"/>
                <a:ea typeface="Didot"/>
                <a:cs typeface="Didot"/>
                <a:sym typeface="Didot"/>
              </a:defRPr>
            </a:pPr>
            <a:r>
              <a:t>Comforted - </a:t>
            </a:r>
          </a:p>
          <a:p>
            <a:pPr>
              <a:spcBef>
                <a:spcPts val="600"/>
              </a:spcBef>
              <a:defRPr i="1">
                <a:solidFill>
                  <a:srgbClr val="FFFFFF"/>
                </a:solidFill>
                <a:effectLst>
                  <a:outerShdw sx="100000" sy="100000" kx="0" ky="0" algn="b" rotWithShape="0" blurRad="76200" dist="63500" dir="1182115">
                    <a:srgbClr val="000000"/>
                  </a:outerShdw>
                </a:effectLst>
                <a:latin typeface="Didot"/>
                <a:ea typeface="Didot"/>
                <a:cs typeface="Didot"/>
                <a:sym typeface="Didot"/>
              </a:defRPr>
            </a:pPr>
            <a:r>
              <a:t>Couldn’t change his state</a:t>
            </a:r>
          </a:p>
        </p:txBody>
      </p:sp>
      <p:sp>
        <p:nvSpPr>
          <p:cNvPr id="531" name="Beyond opportunity for receiving mercy…"/>
          <p:cNvSpPr txBox="1"/>
          <p:nvPr/>
        </p:nvSpPr>
        <p:spPr>
          <a:xfrm>
            <a:off x="542149" y="6336330"/>
            <a:ext cx="5650643" cy="3100074"/>
          </a:xfrm>
          <a:prstGeom prst="rect">
            <a:avLst/>
          </a:prstGeom>
          <a:ln w="12700">
            <a:miter lim="400000"/>
          </a:ln>
          <a:effectLst>
            <a:outerShdw sx="100000" sy="100000" kx="0" ky="0" algn="b" rotWithShape="0" blurRad="139700" dist="105428"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600"/>
              </a:spcBef>
              <a:defRPr i="1">
                <a:solidFill>
                  <a:srgbClr val="FFFFFF"/>
                </a:solidFill>
                <a:effectLst>
                  <a:outerShdw sx="100000" sy="100000" kx="0" ky="0" algn="b" rotWithShape="0" blurRad="76200" dist="63500" dir="1969684">
                    <a:srgbClr val="000000"/>
                  </a:outerShdw>
                </a:effectLst>
                <a:latin typeface="Didot"/>
                <a:ea typeface="Didot"/>
                <a:cs typeface="Didot"/>
                <a:sym typeface="Didot"/>
              </a:defRPr>
            </a:pPr>
            <a:r>
              <a:t>Beyond opportunity for receiving mercy</a:t>
            </a:r>
          </a:p>
          <a:p>
            <a:pPr>
              <a:spcBef>
                <a:spcPts val="600"/>
              </a:spcBef>
              <a:defRPr i="1">
                <a:solidFill>
                  <a:srgbClr val="FFFFFF"/>
                </a:solidFill>
                <a:effectLst>
                  <a:outerShdw sx="100000" sy="100000" kx="0" ky="0" algn="b" rotWithShape="0" blurRad="76200" dist="63500" dir="1969684">
                    <a:srgbClr val="000000"/>
                  </a:outerShdw>
                </a:effectLst>
                <a:latin typeface="Didot"/>
                <a:ea typeface="Didot"/>
                <a:cs typeface="Didot"/>
                <a:sym typeface="Didot"/>
              </a:defRPr>
            </a:pPr>
            <a:r>
              <a:t>Could remember his life and those he cared about</a:t>
            </a:r>
          </a:p>
          <a:p>
            <a:pPr>
              <a:spcBef>
                <a:spcPts val="600"/>
              </a:spcBef>
              <a:defRPr i="1">
                <a:solidFill>
                  <a:srgbClr val="FFFFFF"/>
                </a:solidFill>
                <a:effectLst>
                  <a:outerShdw sx="100000" sy="100000" kx="0" ky="0" algn="b" rotWithShape="0" blurRad="76200" dist="63500" dir="1969684">
                    <a:srgbClr val="000000"/>
                  </a:outerShdw>
                </a:effectLst>
                <a:latin typeface="Didot"/>
                <a:ea typeface="Didot"/>
                <a:cs typeface="Didot"/>
                <a:sym typeface="Didot"/>
              </a:defRPr>
            </a:pPr>
            <a:r>
              <a:t>Couldn’t help those on earth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31">
                                            <p:txEl>
                                              <p:pRg st="1" end="1"/>
                                            </p:txEl>
                                          </p:spTgt>
                                        </p:tgtEl>
                                        <p:attrNameLst>
                                          <p:attrName>style.visibility</p:attrName>
                                        </p:attrNameLst>
                                      </p:cBhvr>
                                      <p:to>
                                        <p:strVal val="visible"/>
                                      </p:to>
                                    </p:set>
                                    <p:animEffect filter="fade" transition="in">
                                      <p:cBhvr>
                                        <p:cTn id="7" dur="1500"/>
                                        <p:tgtEl>
                                          <p:spTgt spid="5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531">
                                            <p:txEl>
                                              <p:pRg st="2" end="2"/>
                                            </p:txEl>
                                          </p:spTgt>
                                        </p:tgtEl>
                                        <p:attrNameLst>
                                          <p:attrName>style.visibility</p:attrName>
                                        </p:attrNameLst>
                                      </p:cBhvr>
                                      <p:to>
                                        <p:strVal val="visible"/>
                                      </p:to>
                                    </p:set>
                                    <p:animEffect filter="fade" transition="in">
                                      <p:cBhvr>
                                        <p:cTn id="12" dur="1500"/>
                                        <p:tgtEl>
                                          <p:spTgt spid="53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31"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3" name="Image" descr="Image"/>
          <p:cNvPicPr>
            <a:picLocks noChangeAspect="0"/>
          </p:cNvPicPr>
          <p:nvPr/>
        </p:nvPicPr>
        <p:blipFill>
          <a:blip r:embed="rId2">
            <a:extLst/>
          </a:blip>
          <a:stretch>
            <a:fillRect/>
          </a:stretch>
        </p:blipFill>
        <p:spPr>
          <a:xfrm>
            <a:off x="320775" y="3586163"/>
            <a:ext cx="4414642" cy="5901796"/>
          </a:xfrm>
          <a:prstGeom prst="rect">
            <a:avLst/>
          </a:prstGeom>
          <a:effectLst>
            <a:outerShdw sx="100000" sy="100000" kx="0" ky="0" algn="b" rotWithShape="0" blurRad="139700" dist="105428" dir="1947623">
              <a:srgbClr val="000000">
                <a:alpha val="89974"/>
              </a:srgbClr>
            </a:outerShdw>
          </a:effectLst>
        </p:spPr>
      </p:pic>
      <p:pic>
        <p:nvPicPr>
          <p:cNvPr id="534" name="“What Happens When We Die?” “What Happens When We Die?”" descr="“What Happens When We Die?” “What Happens When We Die?”"/>
          <p:cNvPicPr>
            <a:picLocks noChangeAspect="0"/>
          </p:cNvPicPr>
          <p:nvPr/>
        </p:nvPicPr>
        <p:blipFill>
          <a:blip r:embed="rId3">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sp>
        <p:nvSpPr>
          <p:cNvPr id="535" name="Rich Man    Lazarus"/>
          <p:cNvSpPr txBox="1"/>
          <p:nvPr/>
        </p:nvSpPr>
        <p:spPr>
          <a:xfrm>
            <a:off x="1821416" y="1355237"/>
            <a:ext cx="10307889" cy="1447801"/>
          </a:xfrm>
          <a:prstGeom prst="rect">
            <a:avLst/>
          </a:prstGeom>
          <a:ln w="12700">
            <a:miter lim="400000"/>
          </a:ln>
          <a:effectLst>
            <a:outerShdw sx="100000" sy="100000" kx="0" ky="0" algn="b" rotWithShape="0" blurRad="165100" dist="74961" dir="293240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1066800">
              <a:defRPr sz="7500">
                <a:solidFill>
                  <a:srgbClr val="747557">
                    <a:alpha val="69000"/>
                  </a:srgbClr>
                </a:solidFill>
                <a:latin typeface="Dominican  Small Caps"/>
                <a:ea typeface="Dominican  Small Caps"/>
                <a:cs typeface="Dominican  Small Caps"/>
                <a:sym typeface="Dominican  Small Caps"/>
              </a:defRPr>
            </a:lvl1pPr>
          </a:lstStyle>
          <a:p>
            <a:pPr/>
            <a:r>
              <a:t>Rich Man    Lazarus</a:t>
            </a:r>
          </a:p>
        </p:txBody>
      </p:sp>
      <p:pic>
        <p:nvPicPr>
          <p:cNvPr id="536" name="Image" descr="Image"/>
          <p:cNvPicPr>
            <a:picLocks noChangeAspect="1"/>
          </p:cNvPicPr>
          <p:nvPr/>
        </p:nvPicPr>
        <p:blipFill>
          <a:blip r:embed="rId4">
            <a:alphaModFix amt="46391"/>
            <a:extLst/>
          </a:blip>
          <a:stretch>
            <a:fillRect/>
          </a:stretch>
        </p:blipFill>
        <p:spPr>
          <a:xfrm>
            <a:off x="7052609" y="1668405"/>
            <a:ext cx="821466" cy="821466"/>
          </a:xfrm>
          <a:prstGeom prst="rect">
            <a:avLst/>
          </a:prstGeom>
          <a:ln w="12700">
            <a:miter lim="400000"/>
          </a:ln>
          <a:effectLst>
            <a:outerShdw sx="100000" sy="100000" kx="0" ky="0" algn="b" rotWithShape="0" blurRad="139700" dist="74961" dir="5400000">
              <a:srgbClr val="000000"/>
            </a:outerShdw>
          </a:effectLst>
        </p:spPr>
      </p:pic>
      <p:pic>
        <p:nvPicPr>
          <p:cNvPr id="537" name="Image" descr="Image"/>
          <p:cNvPicPr>
            <a:picLocks noChangeAspect="0"/>
          </p:cNvPicPr>
          <p:nvPr/>
        </p:nvPicPr>
        <p:blipFill>
          <a:blip r:embed="rId5">
            <a:alphaModFix amt="61661"/>
            <a:extLst/>
          </a:blip>
          <a:stretch>
            <a:fillRect/>
          </a:stretch>
        </p:blipFill>
        <p:spPr>
          <a:xfrm>
            <a:off x="875495" y="1436464"/>
            <a:ext cx="1335400" cy="821466"/>
          </a:xfrm>
          <a:prstGeom prst="rect">
            <a:avLst/>
          </a:prstGeom>
          <a:ln w="12700">
            <a:miter lim="400000"/>
          </a:ln>
          <a:effectLst>
            <a:outerShdw sx="100000" sy="100000" kx="0" ky="0" algn="b" rotWithShape="0" blurRad="139700" dist="74961" dir="5400000">
              <a:srgbClr val="000000"/>
            </a:outerShdw>
          </a:effectLst>
        </p:spPr>
      </p:pic>
      <p:pic>
        <p:nvPicPr>
          <p:cNvPr id="538" name="Image" descr="Image"/>
          <p:cNvPicPr>
            <a:picLocks noChangeAspect="0"/>
          </p:cNvPicPr>
          <p:nvPr/>
        </p:nvPicPr>
        <p:blipFill>
          <a:blip r:embed="rId6">
            <a:extLst/>
          </a:blip>
          <a:stretch>
            <a:fillRect/>
          </a:stretch>
        </p:blipFill>
        <p:spPr>
          <a:xfrm>
            <a:off x="290107" y="2579391"/>
            <a:ext cx="12424586" cy="1067436"/>
          </a:xfrm>
          <a:prstGeom prst="rect">
            <a:avLst/>
          </a:prstGeom>
          <a:effectLst>
            <a:outerShdw sx="100000" sy="100000" kx="0" ky="0" algn="b" rotWithShape="0" blurRad="127000" dist="76200" dir="2906817">
              <a:srgbClr val="000000"/>
            </a:outerShdw>
          </a:effectLst>
        </p:spPr>
      </p:pic>
      <p:sp>
        <p:nvSpPr>
          <p:cNvPr id="539" name="The Rich Man’s Request"/>
          <p:cNvSpPr txBox="1"/>
          <p:nvPr/>
        </p:nvSpPr>
        <p:spPr>
          <a:xfrm>
            <a:off x="512919" y="2635208"/>
            <a:ext cx="11978962" cy="955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5800">
                <a:solidFill>
                  <a:srgbClr val="D1D287"/>
                </a:solidFill>
                <a:effectLst>
                  <a:outerShdw sx="100000" sy="100000" kx="0" ky="0" algn="b" rotWithShape="0" blurRad="127000" dist="76200" dir="2779566">
                    <a:srgbClr val="000000"/>
                  </a:outerShdw>
                </a:effectLst>
                <a:latin typeface="Terribo Black"/>
                <a:ea typeface="Terribo Black"/>
                <a:cs typeface="Terribo Black"/>
                <a:sym typeface="Terribo Black"/>
              </a:defRPr>
            </a:lvl1pPr>
          </a:lstStyle>
          <a:p>
            <a:pPr/>
            <a:r>
              <a:t>The Rich Man’s Request</a:t>
            </a:r>
          </a:p>
        </p:txBody>
      </p:sp>
      <p:sp>
        <p:nvSpPr>
          <p:cNvPr id="540" name="The plea for mercy for himself - that Lazarus be sent to dip his finger in water and touch his tongue - 16:24-26…"/>
          <p:cNvSpPr txBox="1"/>
          <p:nvPr/>
        </p:nvSpPr>
        <p:spPr>
          <a:xfrm>
            <a:off x="4914053" y="3736348"/>
            <a:ext cx="8077429"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7"/>
              </a:buBlip>
              <a:defRPr sz="3500">
                <a:latin typeface="Century Gothic"/>
                <a:ea typeface="Century Gothic"/>
                <a:cs typeface="Century Gothic"/>
                <a:sym typeface="Century Gothic"/>
              </a:defRPr>
            </a:pPr>
            <a:r>
              <a:t>The plea for mercy for himself - that Lazarus be sent to dip his finger in water and touch his tongue - 16:24-26</a:t>
            </a:r>
          </a:p>
          <a:p>
            <a:pPr lvl="1" marL="1206500" indent="-685800" algn="l">
              <a:spcBef>
                <a:spcPts val="1200"/>
              </a:spcBef>
              <a:buSzPct val="80000"/>
              <a:buBlip>
                <a:blip r:embed="rId8"/>
              </a:buBlip>
              <a:defRPr sz="3300">
                <a:latin typeface="Century Gothic"/>
                <a:ea typeface="Century Gothic"/>
                <a:cs typeface="Century Gothic"/>
                <a:sym typeface="Century Gothic"/>
              </a:defRPr>
            </a:pPr>
            <a:r>
              <a:t>He failed to value spiritual things in life - spent his time pursuing material things - 12:21; 16:13</a:t>
            </a:r>
          </a:p>
          <a:p>
            <a:pPr lvl="1" marL="1206500" indent="-685800" algn="l">
              <a:spcBef>
                <a:spcPts val="1200"/>
              </a:spcBef>
              <a:buSzPct val="80000"/>
              <a:buBlip>
                <a:blip r:embed="rId8"/>
              </a:buBlip>
              <a:defRPr sz="3300">
                <a:latin typeface="Century Gothic"/>
                <a:ea typeface="Century Gothic"/>
                <a:cs typeface="Century Gothic"/>
                <a:sym typeface="Century Gothic"/>
              </a:defRPr>
            </a:pPr>
            <a:r>
              <a:t>He chose his own end and must now suffer the consequences - Mat 7:13,14; Gal. 6:7-9</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40">
                                            <p:txEl>
                                              <p:pRg st="1" end="1"/>
                                            </p:txEl>
                                          </p:spTgt>
                                        </p:tgtEl>
                                        <p:attrNameLst>
                                          <p:attrName>style.visibility</p:attrName>
                                        </p:attrNameLst>
                                      </p:cBhvr>
                                      <p:to>
                                        <p:strVal val="visible"/>
                                      </p:to>
                                    </p:set>
                                    <p:animEffect filter="wipe(left)" transition="in">
                                      <p:cBhvr>
                                        <p:cTn id="7" dur="1000"/>
                                        <p:tgtEl>
                                          <p:spTgt spid="54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540">
                                            <p:txEl>
                                              <p:pRg st="2" end="2"/>
                                            </p:txEl>
                                          </p:spTgt>
                                        </p:tgtEl>
                                        <p:attrNameLst>
                                          <p:attrName>style.visibility</p:attrName>
                                        </p:attrNameLst>
                                      </p:cBhvr>
                                      <p:to>
                                        <p:strVal val="visible"/>
                                      </p:to>
                                    </p:set>
                                    <p:animEffect filter="wipe(left)" transition="in">
                                      <p:cBhvr>
                                        <p:cTn id="12" dur="1000"/>
                                        <p:tgtEl>
                                          <p:spTgt spid="54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40"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2" name="Image" descr="Image"/>
          <p:cNvPicPr>
            <a:picLocks noChangeAspect="0"/>
          </p:cNvPicPr>
          <p:nvPr/>
        </p:nvPicPr>
        <p:blipFill>
          <a:blip r:embed="rId2">
            <a:extLst/>
          </a:blip>
          <a:stretch>
            <a:fillRect/>
          </a:stretch>
        </p:blipFill>
        <p:spPr>
          <a:xfrm>
            <a:off x="320775" y="3586163"/>
            <a:ext cx="4414642" cy="5901796"/>
          </a:xfrm>
          <a:prstGeom prst="rect">
            <a:avLst/>
          </a:prstGeom>
          <a:effectLst>
            <a:outerShdw sx="100000" sy="100000" kx="0" ky="0" algn="b" rotWithShape="0" blurRad="139700" dist="105428" dir="1947623">
              <a:srgbClr val="000000">
                <a:alpha val="89974"/>
              </a:srgbClr>
            </a:outerShdw>
          </a:effectLst>
        </p:spPr>
      </p:pic>
      <p:pic>
        <p:nvPicPr>
          <p:cNvPr id="543" name="“What Happens When We Die?” “What Happens When We Die?”" descr="“What Happens When We Die?” “What Happens When We Die?”"/>
          <p:cNvPicPr>
            <a:picLocks noChangeAspect="0"/>
          </p:cNvPicPr>
          <p:nvPr/>
        </p:nvPicPr>
        <p:blipFill>
          <a:blip r:embed="rId3">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sp>
        <p:nvSpPr>
          <p:cNvPr id="544" name="Rich Man    Lazarus"/>
          <p:cNvSpPr txBox="1"/>
          <p:nvPr/>
        </p:nvSpPr>
        <p:spPr>
          <a:xfrm>
            <a:off x="1821416" y="1355237"/>
            <a:ext cx="10307889" cy="1447801"/>
          </a:xfrm>
          <a:prstGeom prst="rect">
            <a:avLst/>
          </a:prstGeom>
          <a:ln w="12700">
            <a:miter lim="400000"/>
          </a:ln>
          <a:effectLst>
            <a:outerShdw sx="100000" sy="100000" kx="0" ky="0" algn="b" rotWithShape="0" blurRad="165100" dist="74961" dir="293240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1066800">
              <a:defRPr sz="7500">
                <a:solidFill>
                  <a:srgbClr val="747557">
                    <a:alpha val="69000"/>
                  </a:srgbClr>
                </a:solidFill>
                <a:latin typeface="Dominican  Small Caps"/>
                <a:ea typeface="Dominican  Small Caps"/>
                <a:cs typeface="Dominican  Small Caps"/>
                <a:sym typeface="Dominican  Small Caps"/>
              </a:defRPr>
            </a:lvl1pPr>
          </a:lstStyle>
          <a:p>
            <a:pPr/>
            <a:r>
              <a:t>Rich Man    Lazarus</a:t>
            </a:r>
          </a:p>
        </p:txBody>
      </p:sp>
      <p:pic>
        <p:nvPicPr>
          <p:cNvPr id="545" name="Image" descr="Image"/>
          <p:cNvPicPr>
            <a:picLocks noChangeAspect="1"/>
          </p:cNvPicPr>
          <p:nvPr/>
        </p:nvPicPr>
        <p:blipFill>
          <a:blip r:embed="rId4">
            <a:alphaModFix amt="46391"/>
            <a:extLst/>
          </a:blip>
          <a:stretch>
            <a:fillRect/>
          </a:stretch>
        </p:blipFill>
        <p:spPr>
          <a:xfrm>
            <a:off x="7052609" y="1668405"/>
            <a:ext cx="821466" cy="821466"/>
          </a:xfrm>
          <a:prstGeom prst="rect">
            <a:avLst/>
          </a:prstGeom>
          <a:ln w="12700">
            <a:miter lim="400000"/>
          </a:ln>
          <a:effectLst>
            <a:outerShdw sx="100000" sy="100000" kx="0" ky="0" algn="b" rotWithShape="0" blurRad="139700" dist="74961" dir="5400000">
              <a:srgbClr val="000000"/>
            </a:outerShdw>
          </a:effectLst>
        </p:spPr>
      </p:pic>
      <p:pic>
        <p:nvPicPr>
          <p:cNvPr id="546" name="Image" descr="Image"/>
          <p:cNvPicPr>
            <a:picLocks noChangeAspect="0"/>
          </p:cNvPicPr>
          <p:nvPr/>
        </p:nvPicPr>
        <p:blipFill>
          <a:blip r:embed="rId5">
            <a:alphaModFix amt="61661"/>
            <a:extLst/>
          </a:blip>
          <a:stretch>
            <a:fillRect/>
          </a:stretch>
        </p:blipFill>
        <p:spPr>
          <a:xfrm>
            <a:off x="875495" y="1436464"/>
            <a:ext cx="1335400" cy="821466"/>
          </a:xfrm>
          <a:prstGeom prst="rect">
            <a:avLst/>
          </a:prstGeom>
          <a:ln w="12700">
            <a:miter lim="400000"/>
          </a:ln>
          <a:effectLst>
            <a:outerShdw sx="100000" sy="100000" kx="0" ky="0" algn="b" rotWithShape="0" blurRad="139700" dist="74961" dir="5400000">
              <a:srgbClr val="000000"/>
            </a:outerShdw>
          </a:effectLst>
        </p:spPr>
      </p:pic>
      <p:pic>
        <p:nvPicPr>
          <p:cNvPr id="547" name="Image" descr="Image"/>
          <p:cNvPicPr>
            <a:picLocks noChangeAspect="0"/>
          </p:cNvPicPr>
          <p:nvPr/>
        </p:nvPicPr>
        <p:blipFill>
          <a:blip r:embed="rId6">
            <a:extLst/>
          </a:blip>
          <a:stretch>
            <a:fillRect/>
          </a:stretch>
        </p:blipFill>
        <p:spPr>
          <a:xfrm>
            <a:off x="290107" y="2579391"/>
            <a:ext cx="12424586" cy="1067436"/>
          </a:xfrm>
          <a:prstGeom prst="rect">
            <a:avLst/>
          </a:prstGeom>
          <a:effectLst>
            <a:outerShdw sx="100000" sy="100000" kx="0" ky="0" algn="b" rotWithShape="0" blurRad="127000" dist="76200" dir="2906817">
              <a:srgbClr val="000000"/>
            </a:outerShdw>
          </a:effectLst>
        </p:spPr>
      </p:pic>
      <p:sp>
        <p:nvSpPr>
          <p:cNvPr id="548" name="The Rich Man’s Request"/>
          <p:cNvSpPr txBox="1"/>
          <p:nvPr/>
        </p:nvSpPr>
        <p:spPr>
          <a:xfrm>
            <a:off x="512919" y="2635208"/>
            <a:ext cx="11978962" cy="955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5800">
                <a:solidFill>
                  <a:srgbClr val="D1D287"/>
                </a:solidFill>
                <a:effectLst>
                  <a:outerShdw sx="100000" sy="100000" kx="0" ky="0" algn="b" rotWithShape="0" blurRad="127000" dist="76200" dir="2779566">
                    <a:srgbClr val="000000"/>
                  </a:outerShdw>
                </a:effectLst>
                <a:latin typeface="Terribo Black"/>
                <a:ea typeface="Terribo Black"/>
                <a:cs typeface="Terribo Black"/>
                <a:sym typeface="Terribo Black"/>
              </a:defRPr>
            </a:lvl1pPr>
          </a:lstStyle>
          <a:p>
            <a:pPr/>
            <a:r>
              <a:t>The Rich Man’s Request</a:t>
            </a:r>
          </a:p>
        </p:txBody>
      </p:sp>
      <p:sp>
        <p:nvSpPr>
          <p:cNvPr id="549" name="The plea for mercy for himself - that Lazarus be sent to dip his finger in water and touch his tongue - 16:24-26…"/>
          <p:cNvSpPr txBox="1"/>
          <p:nvPr/>
        </p:nvSpPr>
        <p:spPr>
          <a:xfrm>
            <a:off x="4914053" y="3736348"/>
            <a:ext cx="8077429" cy="594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400"/>
              </a:spcBef>
              <a:buSzPct val="80000"/>
              <a:buBlip>
                <a:blip r:embed="rId7"/>
              </a:buBlip>
              <a:defRPr sz="3500">
                <a:latin typeface="Century Gothic"/>
                <a:ea typeface="Century Gothic"/>
                <a:cs typeface="Century Gothic"/>
                <a:sym typeface="Century Gothic"/>
              </a:defRPr>
            </a:pPr>
            <a:r>
              <a:t>The plea for mercy for himself - that Lazarus be sent to dip his finger in water and touch his tongue - 16:24-26</a:t>
            </a:r>
          </a:p>
          <a:p>
            <a:pPr lvl="1" marL="1206500" indent="-685800" algn="l">
              <a:spcBef>
                <a:spcPts val="400"/>
              </a:spcBef>
              <a:buSzPct val="80000"/>
              <a:buBlip>
                <a:blip r:embed="rId8"/>
              </a:buBlip>
              <a:defRPr sz="3300">
                <a:latin typeface="Century Gothic"/>
                <a:ea typeface="Century Gothic"/>
                <a:cs typeface="Century Gothic"/>
                <a:sym typeface="Century Gothic"/>
              </a:defRPr>
            </a:pPr>
            <a:r>
              <a:t>One cannot go from one section of hades to the other - after death, one’s eternal state is sealed - Heb 9:27; 2 Thes 1:7-9</a:t>
            </a:r>
          </a:p>
          <a:p>
            <a:pPr lvl="1" marL="1206500" indent="-685800" algn="l">
              <a:spcBef>
                <a:spcPts val="400"/>
              </a:spcBef>
              <a:buSzPct val="80000"/>
              <a:buBlip>
                <a:blip r:embed="rId8"/>
              </a:buBlip>
              <a:defRPr sz="3300">
                <a:latin typeface="Century Gothic"/>
                <a:ea typeface="Century Gothic"/>
                <a:cs typeface="Century Gothic"/>
                <a:sym typeface="Century Gothic"/>
              </a:defRPr>
            </a:pPr>
            <a:r>
              <a:t>The rich man lived in pleasure for a little while - Lazarus will live in pleasure forever.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49">
                                            <p:txEl>
                                              <p:pRg st="2" end="2"/>
                                            </p:txEl>
                                          </p:spTgt>
                                        </p:tgtEl>
                                        <p:attrNameLst>
                                          <p:attrName>style.visibility</p:attrName>
                                        </p:attrNameLst>
                                      </p:cBhvr>
                                      <p:to>
                                        <p:strVal val="visible"/>
                                      </p:to>
                                    </p:set>
                                    <p:animEffect filter="fade" transition="in">
                                      <p:cBhvr>
                                        <p:cTn id="7" dur="1500"/>
                                        <p:tgtEl>
                                          <p:spTgt spid="54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49"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1" name="Image" descr="Image"/>
          <p:cNvPicPr>
            <a:picLocks noChangeAspect="0"/>
          </p:cNvPicPr>
          <p:nvPr/>
        </p:nvPicPr>
        <p:blipFill>
          <a:blip r:embed="rId2">
            <a:extLst/>
          </a:blip>
          <a:stretch>
            <a:fillRect/>
          </a:stretch>
        </p:blipFill>
        <p:spPr>
          <a:xfrm>
            <a:off x="320775" y="3586163"/>
            <a:ext cx="4414642" cy="5901796"/>
          </a:xfrm>
          <a:prstGeom prst="rect">
            <a:avLst/>
          </a:prstGeom>
          <a:effectLst>
            <a:outerShdw sx="100000" sy="100000" kx="0" ky="0" algn="b" rotWithShape="0" blurRad="139700" dist="105428" dir="1947623">
              <a:srgbClr val="000000">
                <a:alpha val="89974"/>
              </a:srgbClr>
            </a:outerShdw>
          </a:effectLst>
        </p:spPr>
      </p:pic>
      <p:pic>
        <p:nvPicPr>
          <p:cNvPr id="552" name="“What Happens When We Die?” “What Happens When We Die?”" descr="“What Happens When We Die?” “What Happens When We Die?”"/>
          <p:cNvPicPr>
            <a:picLocks noChangeAspect="0"/>
          </p:cNvPicPr>
          <p:nvPr/>
        </p:nvPicPr>
        <p:blipFill>
          <a:blip r:embed="rId3">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sp>
        <p:nvSpPr>
          <p:cNvPr id="553" name="Rich Man    Lazarus"/>
          <p:cNvSpPr txBox="1"/>
          <p:nvPr/>
        </p:nvSpPr>
        <p:spPr>
          <a:xfrm>
            <a:off x="1821416" y="1355237"/>
            <a:ext cx="10307889" cy="1447801"/>
          </a:xfrm>
          <a:prstGeom prst="rect">
            <a:avLst/>
          </a:prstGeom>
          <a:ln w="12700">
            <a:miter lim="400000"/>
          </a:ln>
          <a:effectLst>
            <a:outerShdw sx="100000" sy="100000" kx="0" ky="0" algn="b" rotWithShape="0" blurRad="165100" dist="74961" dir="293240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1066800">
              <a:defRPr sz="7500">
                <a:solidFill>
                  <a:srgbClr val="747557">
                    <a:alpha val="69000"/>
                  </a:srgbClr>
                </a:solidFill>
                <a:latin typeface="Dominican  Small Caps"/>
                <a:ea typeface="Dominican  Small Caps"/>
                <a:cs typeface="Dominican  Small Caps"/>
                <a:sym typeface="Dominican  Small Caps"/>
              </a:defRPr>
            </a:lvl1pPr>
          </a:lstStyle>
          <a:p>
            <a:pPr/>
            <a:r>
              <a:t>Rich Man    Lazarus</a:t>
            </a:r>
          </a:p>
        </p:txBody>
      </p:sp>
      <p:pic>
        <p:nvPicPr>
          <p:cNvPr id="554" name="Image" descr="Image"/>
          <p:cNvPicPr>
            <a:picLocks noChangeAspect="1"/>
          </p:cNvPicPr>
          <p:nvPr/>
        </p:nvPicPr>
        <p:blipFill>
          <a:blip r:embed="rId4">
            <a:alphaModFix amt="46391"/>
            <a:extLst/>
          </a:blip>
          <a:stretch>
            <a:fillRect/>
          </a:stretch>
        </p:blipFill>
        <p:spPr>
          <a:xfrm>
            <a:off x="7052609" y="1668405"/>
            <a:ext cx="821466" cy="821466"/>
          </a:xfrm>
          <a:prstGeom prst="rect">
            <a:avLst/>
          </a:prstGeom>
          <a:ln w="12700">
            <a:miter lim="400000"/>
          </a:ln>
          <a:effectLst>
            <a:outerShdw sx="100000" sy="100000" kx="0" ky="0" algn="b" rotWithShape="0" blurRad="139700" dist="74961" dir="5400000">
              <a:srgbClr val="000000"/>
            </a:outerShdw>
          </a:effectLst>
        </p:spPr>
      </p:pic>
      <p:pic>
        <p:nvPicPr>
          <p:cNvPr id="555" name="Image" descr="Image"/>
          <p:cNvPicPr>
            <a:picLocks noChangeAspect="0"/>
          </p:cNvPicPr>
          <p:nvPr/>
        </p:nvPicPr>
        <p:blipFill>
          <a:blip r:embed="rId5">
            <a:alphaModFix amt="61661"/>
            <a:extLst/>
          </a:blip>
          <a:stretch>
            <a:fillRect/>
          </a:stretch>
        </p:blipFill>
        <p:spPr>
          <a:xfrm>
            <a:off x="875495" y="1436464"/>
            <a:ext cx="1335400" cy="821466"/>
          </a:xfrm>
          <a:prstGeom prst="rect">
            <a:avLst/>
          </a:prstGeom>
          <a:ln w="12700">
            <a:miter lim="400000"/>
          </a:ln>
          <a:effectLst>
            <a:outerShdw sx="100000" sy="100000" kx="0" ky="0" algn="b" rotWithShape="0" blurRad="139700" dist="74961" dir="5400000">
              <a:srgbClr val="000000"/>
            </a:outerShdw>
          </a:effectLst>
        </p:spPr>
      </p:pic>
      <p:pic>
        <p:nvPicPr>
          <p:cNvPr id="556" name="Image" descr="Image"/>
          <p:cNvPicPr>
            <a:picLocks noChangeAspect="0"/>
          </p:cNvPicPr>
          <p:nvPr/>
        </p:nvPicPr>
        <p:blipFill>
          <a:blip r:embed="rId6">
            <a:extLst/>
          </a:blip>
          <a:stretch>
            <a:fillRect/>
          </a:stretch>
        </p:blipFill>
        <p:spPr>
          <a:xfrm>
            <a:off x="290107" y="2579391"/>
            <a:ext cx="12424586" cy="1067436"/>
          </a:xfrm>
          <a:prstGeom prst="rect">
            <a:avLst/>
          </a:prstGeom>
          <a:effectLst>
            <a:outerShdw sx="100000" sy="100000" kx="0" ky="0" algn="b" rotWithShape="0" blurRad="127000" dist="76200" dir="2906817">
              <a:srgbClr val="000000"/>
            </a:outerShdw>
          </a:effectLst>
        </p:spPr>
      </p:pic>
      <p:sp>
        <p:nvSpPr>
          <p:cNvPr id="557" name="The Rich Man’s Request"/>
          <p:cNvSpPr txBox="1"/>
          <p:nvPr/>
        </p:nvSpPr>
        <p:spPr>
          <a:xfrm>
            <a:off x="512919" y="2635208"/>
            <a:ext cx="11978962" cy="955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5800">
                <a:solidFill>
                  <a:srgbClr val="D1D287"/>
                </a:solidFill>
                <a:effectLst>
                  <a:outerShdw sx="100000" sy="100000" kx="0" ky="0" algn="b" rotWithShape="0" blurRad="127000" dist="76200" dir="2779566">
                    <a:srgbClr val="000000"/>
                  </a:outerShdw>
                </a:effectLst>
                <a:latin typeface="Terribo Black"/>
                <a:ea typeface="Terribo Black"/>
                <a:cs typeface="Terribo Black"/>
                <a:sym typeface="Terribo Black"/>
              </a:defRPr>
            </a:lvl1pPr>
          </a:lstStyle>
          <a:p>
            <a:pPr/>
            <a:r>
              <a:t>The Rich Man’s Request</a:t>
            </a:r>
          </a:p>
        </p:txBody>
      </p:sp>
      <p:sp>
        <p:nvSpPr>
          <p:cNvPr id="558" name="The plea for mercy for his five brothers - 16:27-31…"/>
          <p:cNvSpPr txBox="1"/>
          <p:nvPr/>
        </p:nvSpPr>
        <p:spPr>
          <a:xfrm>
            <a:off x="4914053" y="3736348"/>
            <a:ext cx="8077429" cy="571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400"/>
              </a:spcBef>
              <a:buSzPct val="80000"/>
              <a:buBlip>
                <a:blip r:embed="rId7"/>
              </a:buBlip>
              <a:defRPr sz="3700">
                <a:latin typeface="Century Gothic"/>
                <a:ea typeface="Century Gothic"/>
                <a:cs typeface="Century Gothic"/>
                <a:sym typeface="Century Gothic"/>
              </a:defRPr>
            </a:pPr>
            <a:r>
              <a:t>The plea for mercy for his five brothers - 16:27-31</a:t>
            </a:r>
          </a:p>
          <a:p>
            <a:pPr lvl="1" marL="1206500" indent="-685800" algn="l">
              <a:spcBef>
                <a:spcPts val="400"/>
              </a:spcBef>
              <a:buSzPct val="80000"/>
              <a:buBlip>
                <a:blip r:embed="rId8"/>
              </a:buBlip>
              <a:defRPr sz="3500">
                <a:latin typeface="Century Gothic"/>
                <a:ea typeface="Century Gothic"/>
                <a:cs typeface="Century Gothic"/>
                <a:sym typeface="Century Gothic"/>
              </a:defRPr>
            </a:pPr>
            <a:r>
              <a:t>That Abraham might send Lazarus to warn them of this place - Abraham says they have Moses and the prophets (i.e., the word of God)</a:t>
            </a:r>
          </a:p>
          <a:p>
            <a:pPr lvl="1" marL="1206500" indent="-685800" algn="l">
              <a:spcBef>
                <a:spcPts val="400"/>
              </a:spcBef>
              <a:buSzPct val="80000"/>
              <a:buBlip>
                <a:blip r:embed="rId8"/>
              </a:buBlip>
              <a:defRPr sz="3500">
                <a:latin typeface="Century Gothic"/>
                <a:ea typeface="Century Gothic"/>
                <a:cs typeface="Century Gothic"/>
                <a:sym typeface="Century Gothic"/>
              </a:defRPr>
            </a:pPr>
            <a:r>
              <a:t>The rich man fears that will be inadequate to convince them to repent -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58">
                                            <p:txEl>
                                              <p:pRg st="1" end="1"/>
                                            </p:txEl>
                                          </p:spTgt>
                                        </p:tgtEl>
                                        <p:attrNameLst>
                                          <p:attrName>style.visibility</p:attrName>
                                        </p:attrNameLst>
                                      </p:cBhvr>
                                      <p:to>
                                        <p:strVal val="visible"/>
                                      </p:to>
                                    </p:set>
                                    <p:animEffect filter="wipe(left)" transition="in">
                                      <p:cBhvr>
                                        <p:cTn id="7" dur="1500"/>
                                        <p:tgtEl>
                                          <p:spTgt spid="55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558">
                                            <p:txEl>
                                              <p:pRg st="2" end="2"/>
                                            </p:txEl>
                                          </p:spTgt>
                                        </p:tgtEl>
                                        <p:attrNameLst>
                                          <p:attrName>style.visibility</p:attrName>
                                        </p:attrNameLst>
                                      </p:cBhvr>
                                      <p:to>
                                        <p:strVal val="visible"/>
                                      </p:to>
                                    </p:set>
                                    <p:animEffect filter="wipe(left)" transition="in">
                                      <p:cBhvr>
                                        <p:cTn id="12" dur="1500"/>
                                        <p:tgtEl>
                                          <p:spTgt spid="55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58"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sp>
        <p:nvSpPr>
          <p:cNvPr id="231" name="To DEFINE"/>
          <p:cNvSpPr txBox="1"/>
          <p:nvPr/>
        </p:nvSpPr>
        <p:spPr>
          <a:xfrm>
            <a:off x="-96511" y="1633635"/>
            <a:ext cx="3418091" cy="711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1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To DEFINE</a:t>
            </a:r>
          </a:p>
        </p:txBody>
      </p:sp>
      <p:grpSp>
        <p:nvGrpSpPr>
          <p:cNvPr id="234" name="Life may be viewed under two categories - physical life and spiritual life.…"/>
          <p:cNvGrpSpPr/>
          <p:nvPr/>
        </p:nvGrpSpPr>
        <p:grpSpPr>
          <a:xfrm>
            <a:off x="589088" y="3321542"/>
            <a:ext cx="11826623" cy="6197601"/>
            <a:chOff x="0" y="0"/>
            <a:chExt cx="11826622" cy="6197600"/>
          </a:xfrm>
        </p:grpSpPr>
        <p:sp>
          <p:nvSpPr>
            <p:cNvPr id="233" name="Life may be viewed under two categories - physical life and spiritual life.…"/>
            <p:cNvSpPr txBox="1"/>
            <p:nvPr/>
          </p:nvSpPr>
          <p:spPr>
            <a:xfrm>
              <a:off x="114300" y="88900"/>
              <a:ext cx="11598023" cy="5867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1600"/>
                </a:spcBef>
                <a:buSzPct val="80000"/>
                <a:buBlip>
                  <a:blip r:embed="rId3"/>
                </a:buBlip>
                <a:defRPr b="1" sz="3800">
                  <a:latin typeface="Century Gothic"/>
                  <a:ea typeface="Century Gothic"/>
                  <a:cs typeface="Century Gothic"/>
                  <a:sym typeface="Century Gothic"/>
                </a:defRPr>
              </a:pPr>
              <a:r>
                <a:t>Life may be viewed under two categories - physical life and spiritual life. </a:t>
              </a:r>
            </a:p>
            <a:p>
              <a:pPr lvl="1" marL="1206500" indent="-685800" algn="l">
                <a:spcBef>
                  <a:spcPts val="1600"/>
                </a:spcBef>
                <a:buSzPct val="80000"/>
                <a:buBlip>
                  <a:blip r:embed="rId4"/>
                </a:buBlip>
                <a:defRPr sz="3200">
                  <a:latin typeface="Century Gothic"/>
                  <a:ea typeface="Century Gothic"/>
                  <a:cs typeface="Century Gothic"/>
                  <a:sym typeface="Century Gothic"/>
                </a:defRPr>
              </a:pPr>
              <a:r>
                <a:t>The essential characteristic of death is "</a:t>
              </a:r>
              <a:r>
                <a:rPr b="1"/>
                <a:t>separation</a:t>
              </a:r>
              <a:r>
                <a:t>." </a:t>
              </a:r>
            </a:p>
            <a:p>
              <a:pPr lvl="1" marL="1206500" indent="-685800" algn="l">
                <a:spcBef>
                  <a:spcPts val="1600"/>
                </a:spcBef>
                <a:buSzPct val="80000"/>
                <a:buBlip>
                  <a:blip r:embed="rId4"/>
                </a:buBlip>
                <a:defRPr sz="3200">
                  <a:latin typeface="Century Gothic"/>
                  <a:ea typeface="Century Gothic"/>
                  <a:cs typeface="Century Gothic"/>
                  <a:sym typeface="Century Gothic"/>
                </a:defRPr>
              </a:pPr>
              <a:r>
                <a:rPr b="1"/>
                <a:t>Physical life &amp; death</a:t>
              </a:r>
              <a:r>
                <a:t> - Life is the union of body and spirit. When these elements are separated, they constitute physical death - Eccle. 12:7; James 2:26</a:t>
              </a:r>
            </a:p>
            <a:p>
              <a:pPr lvl="1" marL="1206500" indent="-685800" algn="l">
                <a:spcBef>
                  <a:spcPts val="1600"/>
                </a:spcBef>
                <a:buSzPct val="80000"/>
                <a:buBlip>
                  <a:blip r:embed="rId4"/>
                </a:buBlip>
                <a:defRPr sz="3200">
                  <a:latin typeface="Century Gothic"/>
                  <a:ea typeface="Century Gothic"/>
                  <a:cs typeface="Century Gothic"/>
                  <a:sym typeface="Century Gothic"/>
                </a:defRPr>
              </a:pPr>
              <a:r>
                <a:rPr b="1"/>
                <a:t>Spiritual life &amp; death - </a:t>
              </a:r>
              <a:r>
                <a:t>Life</a:t>
              </a:r>
              <a:r>
                <a:rPr b="1"/>
                <a:t> </a:t>
              </a:r>
              <a:r>
                <a:t>is that state of being united with God in a Father/child relationship / sin breaks that union causing spiritual death, i.e., separation from God — Isa. 59:1,2; Eph 2:11-18</a:t>
              </a:r>
            </a:p>
          </p:txBody>
        </p:sp>
        <p:pic>
          <p:nvPicPr>
            <p:cNvPr id="232" name="Life may be viewed under two categories - physical life and spiritual life.… Life may be viewed under two categories - physical life and spiritual life. The essential characteristic of death is &quot;separation.&quot; Physical life &amp; death - Life is the union of b" descr="Life may be viewed under two categories - physical life and spiritual life.… Life may be viewed under two categories - physical life and spiritual life. The essential characteristic of death is &quot;separation.&quot; Physical life &amp; death - Life is the union of body and spirit. When these elements are separated, they constitute physical death - Eccle. 12:7; James 2:26Spiritual life &amp; death - Life is that state of being united with God in a Father/child relationship / sin breaks that union causing spiritual death, i.e., separation from God — Isa. 59:1,2; Eph 2:11-18"/>
            <p:cNvPicPr>
              <a:picLocks noChangeAspect="0"/>
            </p:cNvPicPr>
            <p:nvPr/>
          </p:nvPicPr>
          <p:blipFill>
            <a:blip r:embed="rId5">
              <a:extLst/>
            </a:blip>
            <a:stretch>
              <a:fillRect/>
            </a:stretch>
          </p:blipFill>
          <p:spPr>
            <a:xfrm>
              <a:off x="0" y="0"/>
              <a:ext cx="11826623" cy="6197600"/>
            </a:xfrm>
            <a:prstGeom prst="rect">
              <a:avLst/>
            </a:prstGeom>
            <a:effectLst/>
          </p:spPr>
        </p:pic>
      </p:grpSp>
      <p:sp>
        <p:nvSpPr>
          <p:cNvPr id="235" name="What Is Life &amp; Death?"/>
          <p:cNvSpPr txBox="1"/>
          <p:nvPr/>
        </p:nvSpPr>
        <p:spPr>
          <a:xfrm>
            <a:off x="1795505" y="2399587"/>
            <a:ext cx="9413790"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atin typeface="Gill Sans UltraBold"/>
                <a:ea typeface="Gill Sans UltraBold"/>
                <a:cs typeface="Gill Sans UltraBold"/>
                <a:sym typeface="Gill Sans UltraBold"/>
              </a:defRPr>
            </a:lvl1pPr>
          </a:lstStyle>
          <a:p>
            <a:pPr/>
            <a:r>
              <a:t>What Is Life &amp; Death?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4"/>
                                        </p:tgtEl>
                                        <p:attrNameLst>
                                          <p:attrName>style.visibility</p:attrName>
                                        </p:attrNameLst>
                                      </p:cBhvr>
                                      <p:to>
                                        <p:strVal val="visible"/>
                                      </p:to>
                                    </p:set>
                                    <p:animEffect filter="fade" transition="in">
                                      <p:cBhvr>
                                        <p:cTn id="7" dur="1500"/>
                                        <p:tgtEl>
                                          <p:spTgt spid="2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4"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0" name="Image" descr="Image"/>
          <p:cNvPicPr>
            <a:picLocks noChangeAspect="0"/>
          </p:cNvPicPr>
          <p:nvPr/>
        </p:nvPicPr>
        <p:blipFill>
          <a:blip r:embed="rId2">
            <a:extLst/>
          </a:blip>
          <a:stretch>
            <a:fillRect/>
          </a:stretch>
        </p:blipFill>
        <p:spPr>
          <a:xfrm>
            <a:off x="320775" y="3586163"/>
            <a:ext cx="4414642" cy="5901796"/>
          </a:xfrm>
          <a:prstGeom prst="rect">
            <a:avLst/>
          </a:prstGeom>
          <a:effectLst>
            <a:outerShdw sx="100000" sy="100000" kx="0" ky="0" algn="b" rotWithShape="0" blurRad="139700" dist="105428" dir="1947623">
              <a:srgbClr val="000000">
                <a:alpha val="89974"/>
              </a:srgbClr>
            </a:outerShdw>
          </a:effectLst>
        </p:spPr>
      </p:pic>
      <p:pic>
        <p:nvPicPr>
          <p:cNvPr id="561" name="“What Happens When We Die?” “What Happens When We Die?”" descr="“What Happens When We Die?” “What Happens When We Die?”"/>
          <p:cNvPicPr>
            <a:picLocks noChangeAspect="0"/>
          </p:cNvPicPr>
          <p:nvPr/>
        </p:nvPicPr>
        <p:blipFill>
          <a:blip r:embed="rId3">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sp>
        <p:nvSpPr>
          <p:cNvPr id="562" name="Rich Man    Lazarus"/>
          <p:cNvSpPr txBox="1"/>
          <p:nvPr/>
        </p:nvSpPr>
        <p:spPr>
          <a:xfrm>
            <a:off x="1821416" y="1355237"/>
            <a:ext cx="10307889" cy="1447801"/>
          </a:xfrm>
          <a:prstGeom prst="rect">
            <a:avLst/>
          </a:prstGeom>
          <a:ln w="12700">
            <a:miter lim="400000"/>
          </a:ln>
          <a:effectLst>
            <a:outerShdw sx="100000" sy="100000" kx="0" ky="0" algn="b" rotWithShape="0" blurRad="165100" dist="74961" dir="293240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1066800">
              <a:defRPr sz="7500">
                <a:solidFill>
                  <a:srgbClr val="747557">
                    <a:alpha val="69000"/>
                  </a:srgbClr>
                </a:solidFill>
                <a:latin typeface="Dominican  Small Caps"/>
                <a:ea typeface="Dominican  Small Caps"/>
                <a:cs typeface="Dominican  Small Caps"/>
                <a:sym typeface="Dominican  Small Caps"/>
              </a:defRPr>
            </a:lvl1pPr>
          </a:lstStyle>
          <a:p>
            <a:pPr/>
            <a:r>
              <a:t>Rich Man    Lazarus</a:t>
            </a:r>
          </a:p>
        </p:txBody>
      </p:sp>
      <p:pic>
        <p:nvPicPr>
          <p:cNvPr id="563" name="Image" descr="Image"/>
          <p:cNvPicPr>
            <a:picLocks noChangeAspect="1"/>
          </p:cNvPicPr>
          <p:nvPr/>
        </p:nvPicPr>
        <p:blipFill>
          <a:blip r:embed="rId4">
            <a:alphaModFix amt="46391"/>
            <a:extLst/>
          </a:blip>
          <a:stretch>
            <a:fillRect/>
          </a:stretch>
        </p:blipFill>
        <p:spPr>
          <a:xfrm>
            <a:off x="7052609" y="1668405"/>
            <a:ext cx="821466" cy="821466"/>
          </a:xfrm>
          <a:prstGeom prst="rect">
            <a:avLst/>
          </a:prstGeom>
          <a:ln w="12700">
            <a:miter lim="400000"/>
          </a:ln>
          <a:effectLst>
            <a:outerShdw sx="100000" sy="100000" kx="0" ky="0" algn="b" rotWithShape="0" blurRad="139700" dist="74961" dir="5400000">
              <a:srgbClr val="000000"/>
            </a:outerShdw>
          </a:effectLst>
        </p:spPr>
      </p:pic>
      <p:pic>
        <p:nvPicPr>
          <p:cNvPr id="564" name="Image" descr="Image"/>
          <p:cNvPicPr>
            <a:picLocks noChangeAspect="0"/>
          </p:cNvPicPr>
          <p:nvPr/>
        </p:nvPicPr>
        <p:blipFill>
          <a:blip r:embed="rId5">
            <a:alphaModFix amt="61661"/>
            <a:extLst/>
          </a:blip>
          <a:stretch>
            <a:fillRect/>
          </a:stretch>
        </p:blipFill>
        <p:spPr>
          <a:xfrm>
            <a:off x="875495" y="1436464"/>
            <a:ext cx="1335400" cy="821466"/>
          </a:xfrm>
          <a:prstGeom prst="rect">
            <a:avLst/>
          </a:prstGeom>
          <a:ln w="12700">
            <a:miter lim="400000"/>
          </a:ln>
          <a:effectLst>
            <a:outerShdw sx="100000" sy="100000" kx="0" ky="0" algn="b" rotWithShape="0" blurRad="139700" dist="74961" dir="5400000">
              <a:srgbClr val="000000"/>
            </a:outerShdw>
          </a:effectLst>
        </p:spPr>
      </p:pic>
      <p:pic>
        <p:nvPicPr>
          <p:cNvPr id="565" name="Image" descr="Image"/>
          <p:cNvPicPr>
            <a:picLocks noChangeAspect="0"/>
          </p:cNvPicPr>
          <p:nvPr/>
        </p:nvPicPr>
        <p:blipFill>
          <a:blip r:embed="rId6">
            <a:extLst/>
          </a:blip>
          <a:stretch>
            <a:fillRect/>
          </a:stretch>
        </p:blipFill>
        <p:spPr>
          <a:xfrm>
            <a:off x="290107" y="2579391"/>
            <a:ext cx="12424586" cy="1067436"/>
          </a:xfrm>
          <a:prstGeom prst="rect">
            <a:avLst/>
          </a:prstGeom>
          <a:effectLst>
            <a:outerShdw sx="100000" sy="100000" kx="0" ky="0" algn="b" rotWithShape="0" blurRad="127000" dist="76200" dir="2906817">
              <a:srgbClr val="000000"/>
            </a:outerShdw>
          </a:effectLst>
        </p:spPr>
      </p:pic>
      <p:sp>
        <p:nvSpPr>
          <p:cNvPr id="566" name="The Rich Man’s Request"/>
          <p:cNvSpPr txBox="1"/>
          <p:nvPr/>
        </p:nvSpPr>
        <p:spPr>
          <a:xfrm>
            <a:off x="512919" y="2635208"/>
            <a:ext cx="11978962" cy="955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5800">
                <a:solidFill>
                  <a:srgbClr val="D1D287"/>
                </a:solidFill>
                <a:effectLst>
                  <a:outerShdw sx="100000" sy="100000" kx="0" ky="0" algn="b" rotWithShape="0" blurRad="127000" dist="76200" dir="2779566">
                    <a:srgbClr val="000000"/>
                  </a:outerShdw>
                </a:effectLst>
                <a:latin typeface="Terribo Black"/>
                <a:ea typeface="Terribo Black"/>
                <a:cs typeface="Terribo Black"/>
                <a:sym typeface="Terribo Black"/>
              </a:defRPr>
            </a:lvl1pPr>
          </a:lstStyle>
          <a:p>
            <a:pPr/>
            <a:r>
              <a:t>The Rich Man’s Request</a:t>
            </a:r>
          </a:p>
        </p:txBody>
      </p:sp>
      <p:sp>
        <p:nvSpPr>
          <p:cNvPr id="567" name="Abraham says that if they won't listen to Moses and the prophets, neither would they be persuaded though one rise from the dead.…"/>
          <p:cNvSpPr txBox="1"/>
          <p:nvPr/>
        </p:nvSpPr>
        <p:spPr>
          <a:xfrm>
            <a:off x="4914053" y="3736348"/>
            <a:ext cx="8077429" cy="561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400"/>
              </a:spcBef>
              <a:buSzPct val="80000"/>
              <a:buBlip>
                <a:blip r:embed="rId7"/>
              </a:buBlip>
              <a:defRPr sz="3500">
                <a:latin typeface="Century Gothic"/>
                <a:ea typeface="Century Gothic"/>
                <a:cs typeface="Century Gothic"/>
                <a:sym typeface="Century Gothic"/>
              </a:defRPr>
            </a:pPr>
            <a:r>
              <a:t>Abraham says that if they won't listen to Moses and the prophets, neither would they be persuaded though one rise from the dead.</a:t>
            </a:r>
          </a:p>
          <a:p>
            <a:pPr marL="685800" indent="-685800" algn="l">
              <a:spcBef>
                <a:spcPts val="400"/>
              </a:spcBef>
              <a:buSzPct val="80000"/>
              <a:buBlip>
                <a:blip r:embed="rId7"/>
              </a:buBlip>
              <a:defRPr sz="3500">
                <a:latin typeface="Century Gothic"/>
                <a:ea typeface="Century Gothic"/>
                <a:cs typeface="Century Gothic"/>
                <a:sym typeface="Century Gothic"/>
              </a:defRPr>
            </a:pPr>
            <a:r>
              <a:t>Jesus later raises a man named Lazarus from the dead - John 11:38-44 - (The Jewish leaders hated Jesus even more and sought to kill Him &amp; Lazarus - John 11:45-57; 12:9-11)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67">
                                            <p:txEl>
                                              <p:pRg st="1" end="1"/>
                                            </p:txEl>
                                          </p:spTgt>
                                        </p:tgtEl>
                                        <p:attrNameLst>
                                          <p:attrName>style.visibility</p:attrName>
                                        </p:attrNameLst>
                                      </p:cBhvr>
                                      <p:to>
                                        <p:strVal val="visible"/>
                                      </p:to>
                                    </p:set>
                                    <p:animEffect filter="wipe(left)" transition="in">
                                      <p:cBhvr>
                                        <p:cTn id="7" dur="1500"/>
                                        <p:tgtEl>
                                          <p:spTgt spid="56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67"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9" name="Image" descr="Image"/>
          <p:cNvPicPr>
            <a:picLocks noChangeAspect="0"/>
          </p:cNvPicPr>
          <p:nvPr/>
        </p:nvPicPr>
        <p:blipFill>
          <a:blip r:embed="rId2">
            <a:extLst/>
          </a:blip>
          <a:stretch>
            <a:fillRect/>
          </a:stretch>
        </p:blipFill>
        <p:spPr>
          <a:xfrm>
            <a:off x="320775" y="3586163"/>
            <a:ext cx="4414642" cy="5901796"/>
          </a:xfrm>
          <a:prstGeom prst="rect">
            <a:avLst/>
          </a:prstGeom>
          <a:effectLst>
            <a:outerShdw sx="100000" sy="100000" kx="0" ky="0" algn="b" rotWithShape="0" blurRad="139700" dist="105428" dir="1947623">
              <a:srgbClr val="000000">
                <a:alpha val="89974"/>
              </a:srgbClr>
            </a:outerShdw>
          </a:effectLst>
        </p:spPr>
      </p:pic>
      <p:pic>
        <p:nvPicPr>
          <p:cNvPr id="570" name="“What Happens When We Die?” “What Happens When We Die?”" descr="“What Happens When We Die?” “What Happens When We Die?”"/>
          <p:cNvPicPr>
            <a:picLocks noChangeAspect="0"/>
          </p:cNvPicPr>
          <p:nvPr/>
        </p:nvPicPr>
        <p:blipFill>
          <a:blip r:embed="rId3">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sp>
        <p:nvSpPr>
          <p:cNvPr id="571" name="Rich Man    Lazarus"/>
          <p:cNvSpPr txBox="1"/>
          <p:nvPr/>
        </p:nvSpPr>
        <p:spPr>
          <a:xfrm>
            <a:off x="1821416" y="1355237"/>
            <a:ext cx="10307889" cy="1447801"/>
          </a:xfrm>
          <a:prstGeom prst="rect">
            <a:avLst/>
          </a:prstGeom>
          <a:ln w="12700">
            <a:miter lim="400000"/>
          </a:ln>
          <a:effectLst>
            <a:outerShdw sx="100000" sy="100000" kx="0" ky="0" algn="b" rotWithShape="0" blurRad="165100" dist="74961" dir="2932401">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defTabSz="1066800">
              <a:defRPr sz="7500">
                <a:solidFill>
                  <a:srgbClr val="747557">
                    <a:alpha val="69000"/>
                  </a:srgbClr>
                </a:solidFill>
                <a:latin typeface="Dominican  Small Caps"/>
                <a:ea typeface="Dominican  Small Caps"/>
                <a:cs typeface="Dominican  Small Caps"/>
                <a:sym typeface="Dominican  Small Caps"/>
              </a:defRPr>
            </a:lvl1pPr>
          </a:lstStyle>
          <a:p>
            <a:pPr/>
            <a:r>
              <a:t>Rich Man    Lazarus</a:t>
            </a:r>
          </a:p>
        </p:txBody>
      </p:sp>
      <p:pic>
        <p:nvPicPr>
          <p:cNvPr id="572" name="Image" descr="Image"/>
          <p:cNvPicPr>
            <a:picLocks noChangeAspect="1"/>
          </p:cNvPicPr>
          <p:nvPr/>
        </p:nvPicPr>
        <p:blipFill>
          <a:blip r:embed="rId4">
            <a:alphaModFix amt="46391"/>
            <a:extLst/>
          </a:blip>
          <a:stretch>
            <a:fillRect/>
          </a:stretch>
        </p:blipFill>
        <p:spPr>
          <a:xfrm>
            <a:off x="7052609" y="1668405"/>
            <a:ext cx="821466" cy="821466"/>
          </a:xfrm>
          <a:prstGeom prst="rect">
            <a:avLst/>
          </a:prstGeom>
          <a:ln w="12700">
            <a:miter lim="400000"/>
          </a:ln>
          <a:effectLst>
            <a:outerShdw sx="100000" sy="100000" kx="0" ky="0" algn="b" rotWithShape="0" blurRad="139700" dist="74961" dir="5400000">
              <a:srgbClr val="000000"/>
            </a:outerShdw>
          </a:effectLst>
        </p:spPr>
      </p:pic>
      <p:pic>
        <p:nvPicPr>
          <p:cNvPr id="573" name="Image" descr="Image"/>
          <p:cNvPicPr>
            <a:picLocks noChangeAspect="0"/>
          </p:cNvPicPr>
          <p:nvPr/>
        </p:nvPicPr>
        <p:blipFill>
          <a:blip r:embed="rId5">
            <a:alphaModFix amt="61661"/>
            <a:extLst/>
          </a:blip>
          <a:stretch>
            <a:fillRect/>
          </a:stretch>
        </p:blipFill>
        <p:spPr>
          <a:xfrm>
            <a:off x="875495" y="1436464"/>
            <a:ext cx="1335400" cy="821466"/>
          </a:xfrm>
          <a:prstGeom prst="rect">
            <a:avLst/>
          </a:prstGeom>
          <a:ln w="12700">
            <a:miter lim="400000"/>
          </a:ln>
          <a:effectLst>
            <a:outerShdw sx="100000" sy="100000" kx="0" ky="0" algn="b" rotWithShape="0" blurRad="139700" dist="74961" dir="5400000">
              <a:srgbClr val="000000"/>
            </a:outerShdw>
          </a:effectLst>
        </p:spPr>
      </p:pic>
      <p:pic>
        <p:nvPicPr>
          <p:cNvPr id="574" name="Image" descr="Image"/>
          <p:cNvPicPr>
            <a:picLocks noChangeAspect="0"/>
          </p:cNvPicPr>
          <p:nvPr/>
        </p:nvPicPr>
        <p:blipFill>
          <a:blip r:embed="rId6">
            <a:extLst/>
          </a:blip>
          <a:stretch>
            <a:fillRect/>
          </a:stretch>
        </p:blipFill>
        <p:spPr>
          <a:xfrm>
            <a:off x="290107" y="2579391"/>
            <a:ext cx="12424586" cy="1067436"/>
          </a:xfrm>
          <a:prstGeom prst="rect">
            <a:avLst/>
          </a:prstGeom>
          <a:effectLst>
            <a:outerShdw sx="100000" sy="100000" kx="0" ky="0" algn="b" rotWithShape="0" blurRad="127000" dist="76200" dir="2906817">
              <a:srgbClr val="000000"/>
            </a:outerShdw>
          </a:effectLst>
        </p:spPr>
      </p:pic>
      <p:sp>
        <p:nvSpPr>
          <p:cNvPr id="575" name="The Rich Man’s Request"/>
          <p:cNvSpPr txBox="1"/>
          <p:nvPr/>
        </p:nvSpPr>
        <p:spPr>
          <a:xfrm>
            <a:off x="512919" y="2635208"/>
            <a:ext cx="11978962" cy="955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5800">
                <a:solidFill>
                  <a:srgbClr val="D1D287"/>
                </a:solidFill>
                <a:effectLst>
                  <a:outerShdw sx="100000" sy="100000" kx="0" ky="0" algn="b" rotWithShape="0" blurRad="127000" dist="76200" dir="2779566">
                    <a:srgbClr val="000000"/>
                  </a:outerShdw>
                </a:effectLst>
                <a:latin typeface="Terribo Black"/>
                <a:ea typeface="Terribo Black"/>
                <a:cs typeface="Terribo Black"/>
                <a:sym typeface="Terribo Black"/>
              </a:defRPr>
            </a:lvl1pPr>
          </a:lstStyle>
          <a:p>
            <a:pPr/>
            <a:r>
              <a:t>The Rich Man’s Request</a:t>
            </a:r>
          </a:p>
        </p:txBody>
      </p:sp>
      <p:sp>
        <p:nvSpPr>
          <p:cNvPr id="576" name="Jesus was raised from the dead - but that didn’t convince most of the Jews either! - (Mat 28:11-15; John 5:42-47; Acts 17:5)…"/>
          <p:cNvSpPr txBox="1"/>
          <p:nvPr/>
        </p:nvSpPr>
        <p:spPr>
          <a:xfrm>
            <a:off x="4914053" y="3736348"/>
            <a:ext cx="8077429" cy="561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400"/>
              </a:spcBef>
              <a:buSzPct val="80000"/>
              <a:buBlip>
                <a:blip r:embed="rId7"/>
              </a:buBlip>
              <a:defRPr sz="3500">
                <a:latin typeface="Century Gothic"/>
                <a:ea typeface="Century Gothic"/>
                <a:cs typeface="Century Gothic"/>
                <a:sym typeface="Century Gothic"/>
              </a:defRPr>
            </a:pPr>
            <a:r>
              <a:t>Jesus was raised from the dead - but that didn’t convince most of the Jews either! - (Mat 28:11-15; John 5:42-47; Acts 17:5)</a:t>
            </a:r>
          </a:p>
          <a:p>
            <a:pPr marL="685800" indent="-685800" algn="l">
              <a:spcBef>
                <a:spcPts val="400"/>
              </a:spcBef>
              <a:buSzPct val="80000"/>
              <a:buBlip>
                <a:blip r:embed="rId7"/>
              </a:buBlip>
              <a:defRPr sz="3500">
                <a:latin typeface="Century Gothic"/>
                <a:ea typeface="Century Gothic"/>
                <a:cs typeface="Century Gothic"/>
                <a:sym typeface="Century Gothic"/>
              </a:defRPr>
            </a:pPr>
            <a:r>
              <a:t>If men today will not accept the word of God and the testimony of His resurrection by the apostles, we reject the ONLY means of salvation - (Acts 2:30-38; Rom 1:16; 10:17)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76">
                                            <p:txEl>
                                              <p:pRg st="1" end="1"/>
                                            </p:txEl>
                                          </p:spTgt>
                                        </p:tgtEl>
                                        <p:attrNameLst>
                                          <p:attrName>style.visibility</p:attrName>
                                        </p:attrNameLst>
                                      </p:cBhvr>
                                      <p:to>
                                        <p:strVal val="visible"/>
                                      </p:to>
                                    </p:set>
                                    <p:animEffect filter="wipe(left)" transition="in">
                                      <p:cBhvr>
                                        <p:cTn id="7" dur="1500"/>
                                        <p:tgtEl>
                                          <p:spTgt spid="57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76"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8" name="Image" descr="Image"/>
          <p:cNvPicPr>
            <a:picLocks noChangeAspect="1"/>
          </p:cNvPicPr>
          <p:nvPr/>
        </p:nvPicPr>
        <p:blipFill>
          <a:blip r:embed="rId2">
            <a:extLst/>
          </a:blip>
          <a:srcRect l="0" t="0" r="37083" b="0"/>
          <a:stretch>
            <a:fillRect/>
          </a:stretch>
        </p:blipFill>
        <p:spPr>
          <a:xfrm>
            <a:off x="10213874" y="6114697"/>
            <a:ext cx="2849068" cy="3399008"/>
          </a:xfrm>
          <a:prstGeom prst="rect">
            <a:avLst/>
          </a:prstGeom>
          <a:ln w="12700">
            <a:miter lim="400000"/>
          </a:ln>
          <a:effectLst>
            <a:outerShdw sx="100000" sy="100000" kx="0" ky="0" algn="b" rotWithShape="0" blurRad="38100" dist="25400" dir="5400000">
              <a:srgbClr val="000000">
                <a:alpha val="50000"/>
              </a:srgbClr>
            </a:outerShdw>
          </a:effectLst>
        </p:spPr>
      </p:pic>
      <p:pic>
        <p:nvPicPr>
          <p:cNvPr id="579" name="Image" descr="Image"/>
          <p:cNvPicPr>
            <a:picLocks noChangeAspect="1"/>
          </p:cNvPicPr>
          <p:nvPr/>
        </p:nvPicPr>
        <p:blipFill>
          <a:blip r:embed="rId3">
            <a:extLst/>
          </a:blip>
          <a:srcRect l="0" t="0" r="37840" b="0"/>
          <a:stretch>
            <a:fillRect/>
          </a:stretch>
        </p:blipFill>
        <p:spPr>
          <a:xfrm>
            <a:off x="10213874" y="1746886"/>
            <a:ext cx="2815798" cy="3393350"/>
          </a:xfrm>
          <a:prstGeom prst="rect">
            <a:avLst/>
          </a:prstGeom>
          <a:ln w="12700">
            <a:miter lim="400000"/>
          </a:ln>
          <a:effectLst>
            <a:outerShdw sx="100000" sy="100000" kx="0" ky="0" algn="b" rotWithShape="0" blurRad="38100" dist="25400" dir="5400000">
              <a:srgbClr val="000000">
                <a:alpha val="50000"/>
              </a:srgbClr>
            </a:outerShdw>
          </a:effectLst>
        </p:spPr>
      </p:pic>
      <p:sp>
        <p:nvSpPr>
          <p:cNvPr id="580" name="Arrow"/>
          <p:cNvSpPr/>
          <p:nvPr/>
        </p:nvSpPr>
        <p:spPr>
          <a:xfrm rot="20820000">
            <a:off x="6785864" y="3116807"/>
            <a:ext cx="4778305" cy="692697"/>
          </a:xfrm>
          <a:prstGeom prst="rightArrow">
            <a:avLst>
              <a:gd name="adj1" fmla="val 68958"/>
              <a:gd name="adj2" fmla="val 42035"/>
            </a:avLst>
          </a:prstGeom>
          <a:gradFill>
            <a:gsLst>
              <a:gs pos="0">
                <a:srgbClr val="51A7F9">
                  <a:alpha val="82099"/>
                </a:srgbClr>
              </a:gs>
              <a:gs pos="100000">
                <a:srgbClr val="0365C0">
                  <a:alpha val="82099"/>
                </a:srgbClr>
              </a:gs>
            </a:gsLst>
            <a:lin ang="5400000"/>
          </a:gradFill>
          <a:ln w="12700">
            <a:miter lim="400000"/>
          </a:ln>
          <a:effectLst>
            <a:outerShdw sx="100000" sy="100000" kx="0" ky="0" algn="b" rotWithShape="0" blurRad="139700" dist="115922" dir="5400000">
              <a:srgbClr val="000000">
                <a:alpha val="52840"/>
              </a:srgbClr>
            </a:outerShdw>
          </a:effectLst>
        </p:spPr>
        <p:txBody>
          <a:bodyPr lIns="50800" tIns="50800" rIns="50800" bIns="50800" anchor="ctr"/>
          <a:lstStyle/>
          <a:p>
            <a:pPr>
              <a:defRPr b="1">
                <a:solidFill>
                  <a:srgbClr val="FFFFFF"/>
                </a:solidFill>
                <a:latin typeface="Didot"/>
                <a:ea typeface="Didot"/>
                <a:cs typeface="Didot"/>
                <a:sym typeface="Didot"/>
              </a:defRPr>
            </a:pPr>
          </a:p>
        </p:txBody>
      </p:sp>
      <p:sp>
        <p:nvSpPr>
          <p:cNvPr id="581" name="Arrow"/>
          <p:cNvSpPr/>
          <p:nvPr/>
        </p:nvSpPr>
        <p:spPr>
          <a:xfrm rot="660000">
            <a:off x="6784784" y="6255063"/>
            <a:ext cx="4778304" cy="680561"/>
          </a:xfrm>
          <a:prstGeom prst="rightArrow">
            <a:avLst>
              <a:gd name="adj1" fmla="val 68958"/>
              <a:gd name="adj2" fmla="val 42784"/>
            </a:avLst>
          </a:prstGeom>
          <a:blipFill>
            <a:blip r:embed="rId4">
              <a:alphaModFix amt="82099"/>
            </a:blip>
          </a:blipFill>
          <a:ln w="12700">
            <a:miter lim="400000"/>
          </a:ln>
          <a:effectLst>
            <a:outerShdw sx="100000" sy="100000" kx="0" ky="0" algn="b" rotWithShape="0" blurRad="139700" dist="115922" dir="5400000">
              <a:srgbClr val="000000">
                <a:alpha val="52840"/>
              </a:srgbClr>
            </a:outerShdw>
          </a:effectLst>
        </p:spPr>
        <p:txBody>
          <a:bodyPr lIns="50800" tIns="50800" rIns="50800" bIns="50800" anchor="ctr"/>
          <a:lstStyle/>
          <a:p>
            <a:pPr>
              <a:defRPr b="1">
                <a:solidFill>
                  <a:srgbClr val="FFFFFF"/>
                </a:solidFill>
                <a:latin typeface="Didot"/>
                <a:ea typeface="Didot"/>
                <a:cs typeface="Didot"/>
                <a:sym typeface="Didot"/>
              </a:defRPr>
            </a:pPr>
          </a:p>
        </p:txBody>
      </p:sp>
      <p:pic>
        <p:nvPicPr>
          <p:cNvPr id="582" name="Image" descr="Image"/>
          <p:cNvPicPr>
            <a:picLocks noChangeAspect="1"/>
          </p:cNvPicPr>
          <p:nvPr/>
        </p:nvPicPr>
        <p:blipFill>
          <a:blip r:embed="rId5">
            <a:extLst/>
          </a:blip>
          <a:stretch>
            <a:fillRect/>
          </a:stretch>
        </p:blipFill>
        <p:spPr>
          <a:xfrm>
            <a:off x="3203670" y="2665841"/>
            <a:ext cx="4320516" cy="4994639"/>
          </a:xfrm>
          <a:prstGeom prst="rect">
            <a:avLst/>
          </a:prstGeom>
          <a:ln w="12700">
            <a:miter lim="400000"/>
          </a:ln>
          <a:effectLst>
            <a:outerShdw sx="100000" sy="100000" kx="0" ky="0" algn="b" rotWithShape="0" blurRad="165100" dist="119704" dir="1827815">
              <a:srgbClr val="000000">
                <a:alpha val="38000"/>
              </a:srgbClr>
            </a:outerShdw>
          </a:effectLst>
        </p:spPr>
      </p:pic>
      <p:sp>
        <p:nvSpPr>
          <p:cNvPr id="583" name="Arrow"/>
          <p:cNvSpPr/>
          <p:nvPr/>
        </p:nvSpPr>
        <p:spPr>
          <a:xfrm rot="780000">
            <a:off x="-229486" y="5213005"/>
            <a:ext cx="4061652" cy="1447241"/>
          </a:xfrm>
          <a:prstGeom prst="rightArrow">
            <a:avLst>
              <a:gd name="adj1" fmla="val 61866"/>
              <a:gd name="adj2" fmla="val 68534"/>
            </a:avLst>
          </a:prstGeom>
          <a:solidFill>
            <a:srgbClr val="FFFFFF"/>
          </a:solidFill>
          <a:ln w="12700">
            <a:solidFill>
              <a:srgbClr val="000000"/>
            </a:solidFill>
            <a:miter lim="400000"/>
          </a:ln>
          <a:effectLst>
            <a:outerShdw sx="100000" sy="100000" kx="0" ky="0" algn="b" rotWithShape="0" blurRad="127000" dist="76200" dir="5400000">
              <a:srgbClr val="000000"/>
            </a:outerShdw>
          </a:effectLst>
        </p:spPr>
        <p:txBody>
          <a:bodyPr lIns="50800" tIns="50800" rIns="50800" bIns="50800" anchor="ctr"/>
          <a:lstStyle/>
          <a:p>
            <a:pPr>
              <a:defRPr>
                <a:solidFill>
                  <a:srgbClr val="FFFFFF"/>
                </a:solidFill>
              </a:defRPr>
            </a:pPr>
          </a:p>
        </p:txBody>
      </p:sp>
      <p:sp>
        <p:nvSpPr>
          <p:cNvPr id="584" name="Arrow"/>
          <p:cNvSpPr/>
          <p:nvPr/>
        </p:nvSpPr>
        <p:spPr>
          <a:xfrm rot="20880000">
            <a:off x="-233363" y="3146101"/>
            <a:ext cx="4061653" cy="1447242"/>
          </a:xfrm>
          <a:prstGeom prst="rightArrow">
            <a:avLst>
              <a:gd name="adj1" fmla="val 61866"/>
              <a:gd name="adj2" fmla="val 68534"/>
            </a:avLst>
          </a:prstGeom>
          <a:solidFill>
            <a:srgbClr val="FFFFFF"/>
          </a:solidFill>
          <a:ln w="12700">
            <a:solidFill>
              <a:srgbClr val="000000"/>
            </a:solidFill>
            <a:miter lim="400000"/>
          </a:ln>
          <a:effectLst>
            <a:outerShdw sx="100000" sy="100000" kx="0" ky="0" algn="b" rotWithShape="0" blurRad="127000" dist="76200" dir="5400000">
              <a:srgbClr val="000000"/>
            </a:outerShdw>
          </a:effectLst>
        </p:spPr>
        <p:txBody>
          <a:bodyPr lIns="50800" tIns="50800" rIns="50800" bIns="50800" anchor="ctr"/>
          <a:lstStyle/>
          <a:p>
            <a:pPr>
              <a:defRPr>
                <a:solidFill>
                  <a:srgbClr val="FFFFFF"/>
                </a:solidFill>
              </a:defRPr>
            </a:pPr>
          </a:p>
        </p:txBody>
      </p:sp>
      <p:pic>
        <p:nvPicPr>
          <p:cNvPr id="585" name="“What Happens When We Die?” “What Happens When We Die?”" descr="“What Happens When We Die?” “What Happens When We Die?”"/>
          <p:cNvPicPr>
            <a:picLocks noChangeAspect="0"/>
          </p:cNvPicPr>
          <p:nvPr/>
        </p:nvPicPr>
        <p:blipFill>
          <a:blip r:embed="rId6">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pic>
        <p:nvPicPr>
          <p:cNvPr id="586" name="Image" descr="Image"/>
          <p:cNvPicPr>
            <a:picLocks noChangeAspect="1"/>
          </p:cNvPicPr>
          <p:nvPr/>
        </p:nvPicPr>
        <p:blipFill>
          <a:blip r:embed="rId7">
            <a:extLst/>
          </a:blip>
          <a:stretch>
            <a:fillRect/>
          </a:stretch>
        </p:blipFill>
        <p:spPr>
          <a:xfrm>
            <a:off x="4689870" y="6497712"/>
            <a:ext cx="4174542" cy="2632808"/>
          </a:xfrm>
          <a:prstGeom prst="rect">
            <a:avLst/>
          </a:prstGeom>
          <a:ln w="12700">
            <a:miter lim="400000"/>
          </a:ln>
        </p:spPr>
      </p:pic>
      <p:pic>
        <p:nvPicPr>
          <p:cNvPr id="587" name="Image" descr="Image"/>
          <p:cNvPicPr>
            <a:picLocks noChangeAspect="1"/>
          </p:cNvPicPr>
          <p:nvPr/>
        </p:nvPicPr>
        <p:blipFill>
          <a:blip r:embed="rId8">
            <a:extLst/>
          </a:blip>
          <a:stretch>
            <a:fillRect/>
          </a:stretch>
        </p:blipFill>
        <p:spPr>
          <a:xfrm>
            <a:off x="1176225" y="7184757"/>
            <a:ext cx="4174542" cy="2802222"/>
          </a:xfrm>
          <a:prstGeom prst="rect">
            <a:avLst/>
          </a:prstGeom>
          <a:ln w="12700">
            <a:miter lim="400000"/>
          </a:ln>
        </p:spPr>
      </p:pic>
      <p:sp>
        <p:nvSpPr>
          <p:cNvPr id="588" name="Jesus…"/>
          <p:cNvSpPr txBox="1"/>
          <p:nvPr/>
        </p:nvSpPr>
        <p:spPr>
          <a:xfrm>
            <a:off x="3662957" y="2378728"/>
            <a:ext cx="2253235" cy="2235201"/>
          </a:xfrm>
          <a:prstGeom prst="rect">
            <a:avLst/>
          </a:prstGeom>
          <a:ln w="12700">
            <a:miter lim="400000"/>
          </a:ln>
          <a:effectLst>
            <a:outerShdw sx="100000" sy="100000" kx="0" ky="0" algn="b" rotWithShape="0" blurRad="63500" dist="63500" dir="1460868">
              <a:srgbClr val="000000"/>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a:defRPr b="1" sz="3500">
                <a:solidFill>
                  <a:srgbClr val="FFFFFF"/>
                </a:solidFill>
                <a:effectLst>
                  <a:outerShdw sx="100000" sy="100000" kx="0" ky="0" algn="b" rotWithShape="0" blurRad="50800" dist="76200" dir="12725458">
                    <a:srgbClr val="000000"/>
                  </a:outerShdw>
                </a:effectLst>
                <a:latin typeface="Didot"/>
                <a:ea typeface="Didot"/>
                <a:cs typeface="Didot"/>
                <a:sym typeface="Didot"/>
              </a:defRPr>
            </a:pPr>
            <a:r>
              <a:t>Jesus</a:t>
            </a:r>
          </a:p>
          <a:p>
            <a:pPr>
              <a:defRPr b="1" sz="3500">
                <a:solidFill>
                  <a:srgbClr val="FFFFFF"/>
                </a:solidFill>
                <a:effectLst>
                  <a:outerShdw sx="100000" sy="100000" kx="0" ky="0" algn="b" rotWithShape="0" blurRad="50800" dist="76200" dir="12725458">
                    <a:srgbClr val="000000"/>
                  </a:outerShdw>
                </a:effectLst>
                <a:latin typeface="Didot"/>
                <a:ea typeface="Didot"/>
                <a:cs typeface="Didot"/>
                <a:sym typeface="Didot"/>
              </a:defRPr>
            </a:pPr>
            <a:r>
              <a:t>Thief</a:t>
            </a:r>
          </a:p>
          <a:p>
            <a:pPr>
              <a:defRPr b="1" sz="3500">
                <a:solidFill>
                  <a:srgbClr val="FFFFFF"/>
                </a:solidFill>
                <a:effectLst>
                  <a:outerShdw sx="100000" sy="100000" kx="0" ky="0" algn="b" rotWithShape="0" blurRad="50800" dist="76200" dir="12725458">
                    <a:srgbClr val="000000"/>
                  </a:outerShdw>
                </a:effectLst>
                <a:latin typeface="Didot"/>
                <a:ea typeface="Didot"/>
                <a:cs typeface="Didot"/>
                <a:sym typeface="Didot"/>
              </a:defRPr>
            </a:pPr>
            <a:r>
              <a:t>Lazarus</a:t>
            </a:r>
          </a:p>
          <a:p>
            <a:pPr>
              <a:defRPr sz="3500">
                <a:solidFill>
                  <a:srgbClr val="FFFFFF"/>
                </a:solidFill>
                <a:effectLst>
                  <a:outerShdw sx="100000" sy="100000" kx="0" ky="0" algn="b" rotWithShape="0" blurRad="50800" dist="76200" dir="12725458">
                    <a:srgbClr val="000000"/>
                  </a:outerShdw>
                </a:effectLst>
                <a:latin typeface="Grunge Face"/>
                <a:ea typeface="Grunge Face"/>
                <a:cs typeface="Grunge Face"/>
                <a:sym typeface="Grunge Face"/>
              </a:defRPr>
            </a:pPr>
            <a:r>
              <a:t>Paradise</a:t>
            </a:r>
          </a:p>
        </p:txBody>
      </p:sp>
      <p:sp>
        <p:nvSpPr>
          <p:cNvPr id="589" name="Torment…"/>
          <p:cNvSpPr txBox="1"/>
          <p:nvPr/>
        </p:nvSpPr>
        <p:spPr>
          <a:xfrm>
            <a:off x="3912049" y="6323627"/>
            <a:ext cx="2046733" cy="993546"/>
          </a:xfrm>
          <a:prstGeom prst="rect">
            <a:avLst/>
          </a:prstGeom>
          <a:ln w="12700">
            <a:miter lim="400000"/>
          </a:ln>
          <a:effectLst>
            <a:outerShdw sx="100000" sy="100000" kx="0" ky="0" algn="b" rotWithShape="0" blurRad="50800" dist="25400" dir="5400000">
              <a:srgbClr val="000000">
                <a:alpha val="38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p>
            <a:pPr>
              <a:defRPr sz="3200">
                <a:solidFill>
                  <a:srgbClr val="FFFFFF"/>
                </a:solidFill>
                <a:effectLst>
                  <a:outerShdw sx="100000" sy="100000" kx="0" ky="0" algn="b" rotWithShape="0" blurRad="127000" dist="63500" dir="3225841">
                    <a:srgbClr val="000000"/>
                  </a:outerShdw>
                </a:effectLst>
                <a:latin typeface="Grunge Face"/>
                <a:ea typeface="Grunge Face"/>
                <a:cs typeface="Grunge Face"/>
                <a:sym typeface="Grunge Face"/>
              </a:defRPr>
            </a:pPr>
            <a:r>
              <a:t>Torment</a:t>
            </a:r>
          </a:p>
          <a:p>
            <a:pPr>
              <a:defRPr sz="3200">
                <a:solidFill>
                  <a:srgbClr val="FFFFFF"/>
                </a:solidFill>
                <a:effectLst>
                  <a:outerShdw sx="100000" sy="100000" kx="0" ky="0" algn="b" rotWithShape="0" blurRad="127000" dist="63500" dir="3225841">
                    <a:srgbClr val="000000"/>
                  </a:outerShdw>
                </a:effectLst>
                <a:latin typeface="Didot"/>
                <a:ea typeface="Didot"/>
                <a:cs typeface="Didot"/>
                <a:sym typeface="Didot"/>
              </a:defRPr>
            </a:pPr>
            <a:r>
              <a:t>Rich man</a:t>
            </a:r>
          </a:p>
        </p:txBody>
      </p:sp>
      <p:sp>
        <p:nvSpPr>
          <p:cNvPr id="590" name="Hades: Temp. Abode of Departed Spirits"/>
          <p:cNvSpPr txBox="1"/>
          <p:nvPr/>
        </p:nvSpPr>
        <p:spPr>
          <a:xfrm>
            <a:off x="238161" y="1523659"/>
            <a:ext cx="12300692" cy="647701"/>
          </a:xfrm>
          <a:prstGeom prst="rect">
            <a:avLst/>
          </a:prstGeom>
          <a:ln w="12700">
            <a:miter lim="400000"/>
          </a:ln>
          <a:effectLst>
            <a:outerShdw sx="100000" sy="100000" kx="0" ky="0" algn="b" rotWithShape="0" blurRad="177800" dist="87666" dir="2334087">
              <a:srgbClr val="000000">
                <a:alpha val="5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a:solidFill>
                  <a:srgbClr val="945200"/>
                </a:solidFill>
                <a:latin typeface="Grunge Face"/>
                <a:ea typeface="Grunge Face"/>
                <a:cs typeface="Grunge Face"/>
                <a:sym typeface="Grunge Face"/>
              </a:defRPr>
            </a:pPr>
            <a:r>
              <a:t>Hades: </a:t>
            </a:r>
            <a:r>
              <a:rPr i="1">
                <a:latin typeface="Hoefler Text"/>
                <a:ea typeface="Hoefler Text"/>
                <a:cs typeface="Hoefler Text"/>
                <a:sym typeface="Hoefler Text"/>
              </a:rPr>
              <a:t>Temp. Abode of Departed Spirits</a:t>
            </a:r>
          </a:p>
        </p:txBody>
      </p:sp>
      <p:pic>
        <p:nvPicPr>
          <p:cNvPr id="591" name="Image" descr="Image"/>
          <p:cNvPicPr>
            <a:picLocks noChangeAspect="0"/>
          </p:cNvPicPr>
          <p:nvPr/>
        </p:nvPicPr>
        <p:blipFill>
          <a:blip r:embed="rId9">
            <a:extLst/>
          </a:blip>
          <a:stretch>
            <a:fillRect/>
          </a:stretch>
        </p:blipFill>
        <p:spPr>
          <a:xfrm>
            <a:off x="560318" y="7383431"/>
            <a:ext cx="1023812" cy="2070024"/>
          </a:xfrm>
          <a:prstGeom prst="rect">
            <a:avLst/>
          </a:prstGeom>
          <a:ln w="12700">
            <a:miter lim="400000"/>
          </a:ln>
        </p:spPr>
      </p:pic>
      <p:sp>
        <p:nvSpPr>
          <p:cNvPr id="592" name="Body to the grave"/>
          <p:cNvSpPr txBox="1"/>
          <p:nvPr/>
        </p:nvSpPr>
        <p:spPr>
          <a:xfrm>
            <a:off x="2345942" y="8479963"/>
            <a:ext cx="1859234" cy="1132434"/>
          </a:xfrm>
          <a:prstGeom prst="rect">
            <a:avLst/>
          </a:prstGeom>
          <a:ln w="12700">
            <a:miter lim="400000"/>
          </a:ln>
          <a:effectLst>
            <a:outerShdw sx="100000" sy="100000" kx="0" ky="0" algn="b" rotWithShape="0" blurRad="508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3200">
                <a:solidFill>
                  <a:srgbClr val="FFFFFF"/>
                </a:solidFill>
                <a:effectLst>
                  <a:outerShdw sx="100000" sy="100000" kx="0" ky="0" algn="b" rotWithShape="0" blurRad="127000" dist="63500" dir="2599913">
                    <a:srgbClr val="000000"/>
                  </a:outerShdw>
                </a:effectLst>
                <a:latin typeface="Didot"/>
                <a:ea typeface="Didot"/>
                <a:cs typeface="Didot"/>
                <a:sym typeface="Didot"/>
              </a:defRPr>
            </a:lvl1pPr>
          </a:lstStyle>
          <a:p>
            <a:pPr/>
            <a:r>
              <a:t>Body to the grave</a:t>
            </a:r>
          </a:p>
        </p:txBody>
      </p:sp>
      <p:sp>
        <p:nvSpPr>
          <p:cNvPr id="593" name="Eccl. 12:7"/>
          <p:cNvSpPr txBox="1"/>
          <p:nvPr/>
        </p:nvSpPr>
        <p:spPr>
          <a:xfrm>
            <a:off x="222290" y="6619408"/>
            <a:ext cx="2299209" cy="737108"/>
          </a:xfrm>
          <a:prstGeom prst="rect">
            <a:avLst/>
          </a:prstGeom>
          <a:ln w="12700">
            <a:miter lim="400000"/>
          </a:ln>
          <a:effectLst>
            <a:outerShdw sx="100000" sy="100000" kx="0" ky="0" algn="b" rotWithShape="0" blurRad="127000" dist="76200" dir="5400000">
              <a:srgbClr val="000000"/>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4000">
                <a:solidFill>
                  <a:srgbClr val="000000"/>
                </a:solidFill>
                <a:latin typeface="Didot"/>
                <a:ea typeface="Didot"/>
                <a:cs typeface="Didot"/>
                <a:sym typeface="Didot"/>
              </a:defRPr>
            </a:lvl1pPr>
          </a:lstStyle>
          <a:p>
            <a:pPr/>
            <a:r>
              <a:t>Eccl. 12:7</a:t>
            </a:r>
          </a:p>
        </p:txBody>
      </p:sp>
      <p:pic>
        <p:nvPicPr>
          <p:cNvPr id="594" name="Image" descr="Image"/>
          <p:cNvPicPr>
            <a:picLocks noChangeAspect="1"/>
          </p:cNvPicPr>
          <p:nvPr/>
        </p:nvPicPr>
        <p:blipFill>
          <a:blip r:embed="rId10">
            <a:extLst/>
          </a:blip>
          <a:stretch>
            <a:fillRect/>
          </a:stretch>
        </p:blipFill>
        <p:spPr>
          <a:xfrm>
            <a:off x="170348" y="3661618"/>
            <a:ext cx="937938" cy="2632808"/>
          </a:xfrm>
          <a:prstGeom prst="rect">
            <a:avLst/>
          </a:prstGeom>
          <a:ln w="12700">
            <a:miter lim="400000"/>
          </a:ln>
          <a:effectLst>
            <a:outerShdw sx="100000" sy="100000" kx="0" ky="0" algn="b" rotWithShape="0" blurRad="50800" dist="87666" dir="2334087">
              <a:srgbClr val="000000">
                <a:alpha val="38000"/>
              </a:srgbClr>
            </a:outerShdw>
          </a:effectLst>
        </p:spPr>
      </p:pic>
      <p:sp>
        <p:nvSpPr>
          <p:cNvPr id="595" name="Soul of the unrighteous"/>
          <p:cNvSpPr txBox="1"/>
          <p:nvPr/>
        </p:nvSpPr>
        <p:spPr>
          <a:xfrm rot="720000">
            <a:off x="1052243" y="5482760"/>
            <a:ext cx="2165085" cy="956616"/>
          </a:xfrm>
          <a:prstGeom prst="rect">
            <a:avLst/>
          </a:prstGeom>
          <a:ln w="12700">
            <a:miter lim="400000"/>
          </a:ln>
          <a:effectLst>
            <a:outerShdw sx="100000" sy="100000" kx="0" ky="0" algn="b" rotWithShape="0" blurRad="127000" dist="762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2600">
                <a:solidFill>
                  <a:srgbClr val="000000"/>
                </a:solidFill>
                <a:latin typeface="Didot"/>
                <a:ea typeface="Didot"/>
                <a:cs typeface="Didot"/>
                <a:sym typeface="Didot"/>
              </a:defRPr>
            </a:lvl1pPr>
          </a:lstStyle>
          <a:p>
            <a:pPr/>
            <a:r>
              <a:t>Soul of the unrighteous</a:t>
            </a:r>
          </a:p>
        </p:txBody>
      </p:sp>
      <p:sp>
        <p:nvSpPr>
          <p:cNvPr id="596" name="Soul of the righteous"/>
          <p:cNvSpPr txBox="1"/>
          <p:nvPr/>
        </p:nvSpPr>
        <p:spPr>
          <a:xfrm rot="20880000">
            <a:off x="1081242" y="3315167"/>
            <a:ext cx="2145480" cy="956615"/>
          </a:xfrm>
          <a:prstGeom prst="rect">
            <a:avLst/>
          </a:prstGeom>
          <a:ln w="12700">
            <a:miter lim="400000"/>
          </a:ln>
          <a:effectLst>
            <a:outerShdw sx="100000" sy="100000" kx="0" ky="0" algn="b" rotWithShape="0" blurRad="127000" dist="762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b="1" sz="2600">
                <a:solidFill>
                  <a:srgbClr val="000000"/>
                </a:solidFill>
                <a:latin typeface="Didot"/>
                <a:ea typeface="Didot"/>
                <a:cs typeface="Didot"/>
                <a:sym typeface="Didot"/>
              </a:defRPr>
            </a:lvl1pPr>
          </a:lstStyle>
          <a:p>
            <a:pPr/>
            <a:r>
              <a:t>Soul of the righteous</a:t>
            </a:r>
          </a:p>
        </p:txBody>
      </p:sp>
      <p:sp>
        <p:nvSpPr>
          <p:cNvPr id="597" name="Mat 7:13,14"/>
          <p:cNvSpPr txBox="1"/>
          <p:nvPr/>
        </p:nvSpPr>
        <p:spPr>
          <a:xfrm>
            <a:off x="391470" y="2208561"/>
            <a:ext cx="2714245" cy="737108"/>
          </a:xfrm>
          <a:prstGeom prst="rect">
            <a:avLst/>
          </a:prstGeom>
          <a:ln w="12700">
            <a:miter lim="400000"/>
          </a:ln>
          <a:effectLst>
            <a:outerShdw sx="100000" sy="100000" kx="0" ky="0" algn="b" rotWithShape="0" blurRad="127000" dist="76200" dir="5400000">
              <a:srgbClr val="000000"/>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4000">
                <a:solidFill>
                  <a:srgbClr val="000000"/>
                </a:solidFill>
                <a:latin typeface="Didot"/>
                <a:ea typeface="Didot"/>
                <a:cs typeface="Didot"/>
                <a:sym typeface="Didot"/>
              </a:defRPr>
            </a:lvl1pPr>
          </a:lstStyle>
          <a:p>
            <a:pPr/>
            <a:r>
              <a:t>Mat 7:13,14</a:t>
            </a:r>
          </a:p>
        </p:txBody>
      </p:sp>
      <p:sp>
        <p:nvSpPr>
          <p:cNvPr id="598" name="Resurrection"/>
          <p:cNvSpPr txBox="1"/>
          <p:nvPr/>
        </p:nvSpPr>
        <p:spPr>
          <a:xfrm>
            <a:off x="5540401" y="8370149"/>
            <a:ext cx="2854758" cy="687222"/>
          </a:xfrm>
          <a:prstGeom prst="rect">
            <a:avLst/>
          </a:prstGeom>
          <a:ln w="12700">
            <a:miter lim="400000"/>
          </a:ln>
          <a:effectLst>
            <a:outerShdw sx="100000" sy="100000" kx="0" ky="0" algn="b" rotWithShape="0" blurRad="63500" dist="508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3700">
                <a:solidFill>
                  <a:srgbClr val="000000"/>
                </a:solidFill>
                <a:latin typeface="Didot"/>
                <a:ea typeface="Didot"/>
                <a:cs typeface="Didot"/>
                <a:sym typeface="Didot"/>
              </a:defRPr>
            </a:lvl1pPr>
          </a:lstStyle>
          <a:p>
            <a:pPr/>
            <a:r>
              <a:t>Resurrection</a:t>
            </a:r>
          </a:p>
        </p:txBody>
      </p:sp>
      <p:sp>
        <p:nvSpPr>
          <p:cNvPr id="599" name="John 5:28,29"/>
          <p:cNvSpPr txBox="1"/>
          <p:nvPr/>
        </p:nvSpPr>
        <p:spPr>
          <a:xfrm>
            <a:off x="5715420" y="8149660"/>
            <a:ext cx="2123441" cy="5375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2800">
                <a:solidFill>
                  <a:srgbClr val="000000"/>
                </a:solidFill>
                <a:latin typeface="Didot"/>
                <a:ea typeface="Didot"/>
                <a:cs typeface="Didot"/>
                <a:sym typeface="Didot"/>
              </a:defRPr>
            </a:lvl1pPr>
          </a:lstStyle>
          <a:p>
            <a:pPr/>
            <a:r>
              <a:t>John 5:28,29</a:t>
            </a:r>
          </a:p>
        </p:txBody>
      </p:sp>
      <p:pic>
        <p:nvPicPr>
          <p:cNvPr id="600" name="Image" descr="Image"/>
          <p:cNvPicPr>
            <a:picLocks noChangeAspect="1"/>
          </p:cNvPicPr>
          <p:nvPr/>
        </p:nvPicPr>
        <p:blipFill>
          <a:blip r:embed="rId10">
            <a:extLst/>
          </a:blip>
          <a:stretch>
            <a:fillRect/>
          </a:stretch>
        </p:blipFill>
        <p:spPr>
          <a:xfrm>
            <a:off x="7618893" y="3657336"/>
            <a:ext cx="1071012" cy="3006348"/>
          </a:xfrm>
          <a:prstGeom prst="rect">
            <a:avLst/>
          </a:prstGeom>
          <a:ln w="12700">
            <a:miter lim="400000"/>
          </a:ln>
          <a:effectLst>
            <a:outerShdw sx="100000" sy="100000" kx="0" ky="0" algn="b" rotWithShape="0" blurRad="50800" dist="87666" dir="2334087">
              <a:srgbClr val="000000">
                <a:alpha val="38000"/>
              </a:srgbClr>
            </a:outerShdw>
          </a:effectLst>
        </p:spPr>
      </p:pic>
      <p:sp>
        <p:nvSpPr>
          <p:cNvPr id="601" name="Heaven"/>
          <p:cNvSpPr txBox="1"/>
          <p:nvPr/>
        </p:nvSpPr>
        <p:spPr>
          <a:xfrm rot="20820000">
            <a:off x="9718442" y="2827271"/>
            <a:ext cx="1483056" cy="612547"/>
          </a:xfrm>
          <a:prstGeom prst="rect">
            <a:avLst/>
          </a:prstGeom>
          <a:ln w="12700">
            <a:miter lim="400000"/>
          </a:ln>
          <a:effectLst>
            <a:outerShdw sx="100000" sy="100000" kx="0" ky="0" algn="b" rotWithShape="0" blurRad="139700" dist="115922" dir="5400000">
              <a:srgbClr val="000000"/>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3200">
                <a:solidFill>
                  <a:srgbClr val="FFFFFF"/>
                </a:solidFill>
                <a:latin typeface="Didot"/>
                <a:ea typeface="Didot"/>
                <a:cs typeface="Didot"/>
                <a:sym typeface="Didot"/>
              </a:defRPr>
            </a:lvl1pPr>
          </a:lstStyle>
          <a:p>
            <a:pPr/>
            <a:r>
              <a:t>Heaven</a:t>
            </a:r>
          </a:p>
        </p:txBody>
      </p:sp>
      <p:sp>
        <p:nvSpPr>
          <p:cNvPr id="602" name="Hell"/>
          <p:cNvSpPr txBox="1"/>
          <p:nvPr/>
        </p:nvSpPr>
        <p:spPr>
          <a:xfrm rot="660000">
            <a:off x="9967183" y="6543836"/>
            <a:ext cx="889306" cy="612547"/>
          </a:xfrm>
          <a:prstGeom prst="rect">
            <a:avLst/>
          </a:prstGeom>
          <a:ln w="12700">
            <a:miter lim="400000"/>
          </a:ln>
          <a:effectLst>
            <a:outerShdw sx="100000" sy="100000" kx="0" ky="0" algn="b" rotWithShape="0" blurRad="139700" dist="115922" dir="5400000">
              <a:srgbClr val="000000"/>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3200">
                <a:solidFill>
                  <a:srgbClr val="FFFFFF"/>
                </a:solidFill>
                <a:latin typeface="Didot"/>
                <a:ea typeface="Didot"/>
                <a:cs typeface="Didot"/>
                <a:sym typeface="Didot"/>
              </a:defRPr>
            </a:lvl1pPr>
          </a:lstStyle>
          <a:p>
            <a:pPr/>
            <a:r>
              <a:t>Hell</a:t>
            </a:r>
          </a:p>
        </p:txBody>
      </p:sp>
      <p:sp>
        <p:nvSpPr>
          <p:cNvPr id="603" name="Mat 25:41"/>
          <p:cNvSpPr txBox="1"/>
          <p:nvPr/>
        </p:nvSpPr>
        <p:spPr>
          <a:xfrm>
            <a:off x="10467358" y="7927885"/>
            <a:ext cx="2308861" cy="737108"/>
          </a:xfrm>
          <a:prstGeom prst="rect">
            <a:avLst/>
          </a:prstGeom>
          <a:ln w="12700">
            <a:miter lim="400000"/>
          </a:ln>
          <a:effectLst>
            <a:outerShdw sx="100000" sy="100000" kx="0" ky="0" algn="b" rotWithShape="0" blurRad="127000" dist="76200" dir="5400000">
              <a:srgbClr val="000000"/>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4000">
                <a:solidFill>
                  <a:srgbClr val="FFFFFF"/>
                </a:solidFill>
                <a:effectLst>
                  <a:outerShdw sx="100000" sy="100000" kx="0" ky="0" algn="b" rotWithShape="0" blurRad="12700" dist="63500" dir="1382410">
                    <a:srgbClr val="000000"/>
                  </a:outerShdw>
                </a:effectLst>
                <a:latin typeface="Didot"/>
                <a:ea typeface="Didot"/>
                <a:cs typeface="Didot"/>
                <a:sym typeface="Didot"/>
              </a:defRPr>
            </a:lvl1pPr>
          </a:lstStyle>
          <a:p>
            <a:pPr/>
            <a:r>
              <a:t>Mat 25:41</a:t>
            </a:r>
          </a:p>
        </p:txBody>
      </p:sp>
      <p:sp>
        <p:nvSpPr>
          <p:cNvPr id="604" name="Mat 25:46"/>
          <p:cNvSpPr txBox="1"/>
          <p:nvPr/>
        </p:nvSpPr>
        <p:spPr>
          <a:xfrm>
            <a:off x="10484027" y="3467635"/>
            <a:ext cx="2308861" cy="737108"/>
          </a:xfrm>
          <a:prstGeom prst="rect">
            <a:avLst/>
          </a:prstGeom>
          <a:ln w="12700">
            <a:miter lim="400000"/>
          </a:ln>
          <a:effectLst>
            <a:outerShdw sx="100000" sy="100000" kx="0" ky="0" algn="b" rotWithShape="0" blurRad="127000" dist="76200" dir="2906817">
              <a:srgbClr val="000000"/>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4000">
                <a:solidFill>
                  <a:srgbClr val="FFFFFF"/>
                </a:solidFill>
                <a:effectLst>
                  <a:outerShdw sx="100000" sy="100000" kx="0" ky="0" algn="b" rotWithShape="0" blurRad="12700" dist="63500" dir="2778613">
                    <a:srgbClr val="000000"/>
                  </a:outerShdw>
                </a:effectLst>
                <a:latin typeface="Didot"/>
                <a:ea typeface="Didot"/>
                <a:cs typeface="Didot"/>
                <a:sym typeface="Didot"/>
              </a:defRPr>
            </a:lvl1pPr>
          </a:lstStyle>
          <a:p>
            <a:pPr/>
            <a:r>
              <a:t>Mat 25:46</a:t>
            </a:r>
          </a:p>
        </p:txBody>
      </p:sp>
      <p:sp>
        <p:nvSpPr>
          <p:cNvPr id="605" name="2 Cor 5:10"/>
          <p:cNvSpPr txBox="1"/>
          <p:nvPr/>
        </p:nvSpPr>
        <p:spPr>
          <a:xfrm>
            <a:off x="9815312" y="5122549"/>
            <a:ext cx="2450593" cy="737108"/>
          </a:xfrm>
          <a:prstGeom prst="rect">
            <a:avLst/>
          </a:prstGeom>
          <a:ln w="12700">
            <a:miter lim="400000"/>
          </a:ln>
          <a:effectLst>
            <a:outerShdw sx="100000" sy="100000" kx="0" ky="0" algn="b" rotWithShape="0" blurRad="139700" dist="115922" dir="5400000">
              <a:srgbClr val="000000"/>
            </a:outerShdw>
          </a:effectLst>
          <a:extLst>
            <a:ext uri="{C572A759-6A51-4108-AA02-DFA0A04FC94B}">
              <ma14:wrappingTextBoxFlag xmlns:ma14="http://schemas.microsoft.com/office/mac/drawingml/2011/main" val="1"/>
            </a:ext>
          </a:extLst>
        </p:spPr>
        <p:txBody>
          <a:bodyPr wrap="none" lIns="50800" tIns="50800" rIns="50800" bIns="50800">
            <a:spAutoFit/>
          </a:bodyPr>
          <a:lstStyle>
            <a:lvl1pPr>
              <a:defRPr sz="4000">
                <a:solidFill>
                  <a:srgbClr val="000000"/>
                </a:solidFill>
                <a:latin typeface="Didot"/>
                <a:ea typeface="Didot"/>
                <a:cs typeface="Didot"/>
                <a:sym typeface="Didot"/>
              </a:defRPr>
            </a:lvl1pPr>
          </a:lstStyle>
          <a:p>
            <a:pPr/>
            <a:r>
              <a:t>2 Cor 5:10</a:t>
            </a:r>
          </a:p>
        </p:txBody>
      </p:sp>
      <p:sp>
        <p:nvSpPr>
          <p:cNvPr id="606" name="J…"/>
          <p:cNvSpPr txBox="1"/>
          <p:nvPr/>
        </p:nvSpPr>
        <p:spPr>
          <a:xfrm>
            <a:off x="8937207" y="3177099"/>
            <a:ext cx="737266" cy="3505201"/>
          </a:xfrm>
          <a:prstGeom prst="rect">
            <a:avLst/>
          </a:prstGeom>
          <a:gradFill>
            <a:gsLst>
              <a:gs pos="0">
                <a:srgbClr val="941100"/>
              </a:gs>
              <a:gs pos="100000">
                <a:srgbClr val="945200"/>
              </a:gs>
            </a:gsLst>
          </a:gradFill>
          <a:ln w="50800">
            <a:solidFill>
              <a:srgbClr val="000000"/>
            </a:solidFill>
          </a:ln>
          <a:effectLst>
            <a:outerShdw sx="100000" sy="100000" kx="0" ky="0" algn="b" rotWithShape="0" blurRad="139700" dist="115922"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sz="3400">
                <a:solidFill>
                  <a:srgbClr val="FFFFFF"/>
                </a:solidFill>
                <a:latin typeface="Grunge Face"/>
                <a:ea typeface="Grunge Face"/>
                <a:cs typeface="Grunge Face"/>
                <a:sym typeface="Grunge Face"/>
              </a:defRPr>
            </a:pPr>
            <a:r>
              <a:t>J</a:t>
            </a:r>
          </a:p>
          <a:p>
            <a:pPr>
              <a:defRPr sz="3400">
                <a:solidFill>
                  <a:srgbClr val="FFFFFF"/>
                </a:solidFill>
                <a:latin typeface="Grunge Face"/>
                <a:ea typeface="Grunge Face"/>
                <a:cs typeface="Grunge Face"/>
                <a:sym typeface="Grunge Face"/>
              </a:defRPr>
            </a:pPr>
            <a:r>
              <a:t>u</a:t>
            </a:r>
          </a:p>
          <a:p>
            <a:pPr>
              <a:defRPr sz="3400">
                <a:solidFill>
                  <a:srgbClr val="FFFFFF"/>
                </a:solidFill>
                <a:latin typeface="Grunge Face"/>
                <a:ea typeface="Grunge Face"/>
                <a:cs typeface="Grunge Face"/>
                <a:sym typeface="Grunge Face"/>
              </a:defRPr>
            </a:pPr>
            <a:r>
              <a:t>d</a:t>
            </a:r>
          </a:p>
          <a:p>
            <a:pPr>
              <a:defRPr sz="3400">
                <a:solidFill>
                  <a:srgbClr val="FFFFFF"/>
                </a:solidFill>
                <a:latin typeface="Grunge Face"/>
                <a:ea typeface="Grunge Face"/>
                <a:cs typeface="Grunge Face"/>
                <a:sym typeface="Grunge Face"/>
              </a:defRPr>
            </a:pPr>
            <a:r>
              <a:t>g</a:t>
            </a:r>
          </a:p>
          <a:p>
            <a:pPr>
              <a:defRPr sz="3400">
                <a:solidFill>
                  <a:srgbClr val="FFFFFF"/>
                </a:solidFill>
                <a:latin typeface="Grunge Face"/>
                <a:ea typeface="Grunge Face"/>
                <a:cs typeface="Grunge Face"/>
                <a:sym typeface="Grunge Face"/>
              </a:defRPr>
            </a:pPr>
            <a:r>
              <a:t>m</a:t>
            </a:r>
          </a:p>
          <a:p>
            <a:pPr>
              <a:defRPr sz="3400">
                <a:solidFill>
                  <a:srgbClr val="FFFFFF"/>
                </a:solidFill>
                <a:latin typeface="Grunge Face"/>
                <a:ea typeface="Grunge Face"/>
                <a:cs typeface="Grunge Face"/>
                <a:sym typeface="Grunge Face"/>
              </a:defRPr>
            </a:pPr>
            <a:r>
              <a:t>e</a:t>
            </a:r>
          </a:p>
          <a:p>
            <a:pPr>
              <a:defRPr sz="3400">
                <a:solidFill>
                  <a:srgbClr val="FFFFFF"/>
                </a:solidFill>
                <a:latin typeface="Grunge Face"/>
                <a:ea typeface="Grunge Face"/>
                <a:cs typeface="Grunge Face"/>
                <a:sym typeface="Grunge Face"/>
              </a:defRPr>
            </a:pPr>
            <a:r>
              <a:t>n</a:t>
            </a:r>
          </a:p>
          <a:p>
            <a:pPr>
              <a:defRPr sz="3400">
                <a:solidFill>
                  <a:srgbClr val="FFFFFF"/>
                </a:solidFill>
                <a:latin typeface="Grunge Face"/>
                <a:ea typeface="Grunge Face"/>
                <a:cs typeface="Grunge Face"/>
                <a:sym typeface="Grunge Face"/>
              </a:defRPr>
            </a:pPr>
            <a:r>
              <a:t>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600"/>
                                        </p:tgtEl>
                                        <p:attrNameLst>
                                          <p:attrName>style.visibility</p:attrName>
                                        </p:attrNameLst>
                                      </p:cBhvr>
                                      <p:to>
                                        <p:strVal val="visible"/>
                                      </p:to>
                                    </p:set>
                                    <p:animEffect filter="wipe(down)" transition="in">
                                      <p:cBhvr>
                                        <p:cTn id="7" dur="1000"/>
                                        <p:tgtEl>
                                          <p:spTgt spid="600"/>
                                        </p:tgtEl>
                                      </p:cBhvr>
                                    </p:animEffect>
                                  </p:childTnLst>
                                </p:cTn>
                              </p:par>
                            </p:childTnLst>
                          </p:cTn>
                        </p:par>
                        <p:par>
                          <p:cTn id="8" fill="hold">
                            <p:stCondLst>
                              <p:cond delay="1000"/>
                            </p:stCondLst>
                            <p:childTnLst>
                              <p:par>
                                <p:cTn id="9" presetClass="entr" nodeType="afterEffect" presetSubtype="4" presetID="22" grpId="2" fill="hold">
                                  <p:stCondLst>
                                    <p:cond delay="0"/>
                                  </p:stCondLst>
                                  <p:iterate type="el" backwards="0">
                                    <p:tmAbs val="0"/>
                                  </p:iterate>
                                  <p:childTnLst>
                                    <p:set>
                                      <p:cBhvr>
                                        <p:cTn id="10" fill="hold"/>
                                        <p:tgtEl>
                                          <p:spTgt spid="586"/>
                                        </p:tgtEl>
                                        <p:attrNameLst>
                                          <p:attrName>style.visibility</p:attrName>
                                        </p:attrNameLst>
                                      </p:cBhvr>
                                      <p:to>
                                        <p:strVal val="visible"/>
                                      </p:to>
                                    </p:set>
                                    <p:animEffect filter="wipe(down)" transition="in">
                                      <p:cBhvr>
                                        <p:cTn id="11" dur="1000"/>
                                        <p:tgtEl>
                                          <p:spTgt spid="586"/>
                                        </p:tgtEl>
                                      </p:cBhvr>
                                    </p:animEffect>
                                  </p:childTnLst>
                                </p:cTn>
                              </p:par>
                            </p:childTnLst>
                          </p:cTn>
                        </p:par>
                        <p:par>
                          <p:cTn id="12" fill="hold">
                            <p:stCondLst>
                              <p:cond delay="2000"/>
                            </p:stCondLst>
                            <p:childTnLst>
                              <p:par>
                                <p:cTn id="13" presetClass="entr" nodeType="afterEffect" presetSubtype="4" presetID="22" grpId="3" fill="hold">
                                  <p:stCondLst>
                                    <p:cond delay="0"/>
                                  </p:stCondLst>
                                  <p:iterate type="el" backwards="0">
                                    <p:tmAbs val="0"/>
                                  </p:iterate>
                                  <p:childTnLst>
                                    <p:set>
                                      <p:cBhvr>
                                        <p:cTn id="14" fill="hold"/>
                                        <p:tgtEl>
                                          <p:spTgt spid="598"/>
                                        </p:tgtEl>
                                        <p:attrNameLst>
                                          <p:attrName>style.visibility</p:attrName>
                                        </p:attrNameLst>
                                      </p:cBhvr>
                                      <p:to>
                                        <p:strVal val="visible"/>
                                      </p:to>
                                    </p:set>
                                    <p:animEffect filter="wipe(down)" transition="in">
                                      <p:cBhvr>
                                        <p:cTn id="15" dur="1000"/>
                                        <p:tgtEl>
                                          <p:spTgt spid="598"/>
                                        </p:tgtEl>
                                      </p:cBhvr>
                                    </p:animEffect>
                                  </p:childTnLst>
                                </p:cTn>
                              </p:par>
                            </p:childTnLst>
                          </p:cTn>
                        </p:par>
                        <p:par>
                          <p:cTn id="16" fill="hold">
                            <p:stCondLst>
                              <p:cond delay="3000"/>
                            </p:stCondLst>
                            <p:childTnLst>
                              <p:par>
                                <p:cTn id="17" presetClass="entr" nodeType="afterEffect" presetSubtype="4" presetID="22" grpId="4" fill="hold">
                                  <p:stCondLst>
                                    <p:cond delay="0"/>
                                  </p:stCondLst>
                                  <p:iterate type="el" backwards="0">
                                    <p:tmAbs val="0"/>
                                  </p:iterate>
                                  <p:childTnLst>
                                    <p:set>
                                      <p:cBhvr>
                                        <p:cTn id="18" fill="hold"/>
                                        <p:tgtEl>
                                          <p:spTgt spid="599"/>
                                        </p:tgtEl>
                                        <p:attrNameLst>
                                          <p:attrName>style.visibility</p:attrName>
                                        </p:attrNameLst>
                                      </p:cBhvr>
                                      <p:to>
                                        <p:strVal val="visible"/>
                                      </p:to>
                                    </p:set>
                                    <p:animEffect filter="wipe(down)" transition="in">
                                      <p:cBhvr>
                                        <p:cTn id="19" dur="1000"/>
                                        <p:tgtEl>
                                          <p:spTgt spid="599"/>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5" fill="hold">
                                  <p:stCondLst>
                                    <p:cond delay="0"/>
                                  </p:stCondLst>
                                  <p:iterate type="el" backwards="0">
                                    <p:tmAbs val="0"/>
                                  </p:iterate>
                                  <p:childTnLst>
                                    <p:set>
                                      <p:cBhvr>
                                        <p:cTn id="23" fill="hold"/>
                                        <p:tgtEl>
                                          <p:spTgt spid="579"/>
                                        </p:tgtEl>
                                        <p:attrNameLst>
                                          <p:attrName>style.visibility</p:attrName>
                                        </p:attrNameLst>
                                      </p:cBhvr>
                                      <p:to>
                                        <p:strVal val="visible"/>
                                      </p:to>
                                    </p:set>
                                    <p:animEffect filter="wipe(left)" transition="in">
                                      <p:cBhvr>
                                        <p:cTn id="24" dur="1000"/>
                                        <p:tgtEl>
                                          <p:spTgt spid="579"/>
                                        </p:tgtEl>
                                      </p:cBhvr>
                                    </p:animEffect>
                                  </p:childTnLst>
                                </p:cTn>
                              </p:par>
                            </p:childTnLst>
                          </p:cTn>
                        </p:par>
                        <p:par>
                          <p:cTn id="25" fill="hold">
                            <p:stCondLst>
                              <p:cond delay="1000"/>
                            </p:stCondLst>
                            <p:childTnLst>
                              <p:par>
                                <p:cTn id="26" presetClass="entr" nodeType="afterEffect" presetSubtype="8" presetID="22" grpId="6" fill="hold">
                                  <p:stCondLst>
                                    <p:cond delay="0"/>
                                  </p:stCondLst>
                                  <p:iterate type="el" backwards="0">
                                    <p:tmAbs val="0"/>
                                  </p:iterate>
                                  <p:childTnLst>
                                    <p:set>
                                      <p:cBhvr>
                                        <p:cTn id="27" fill="hold"/>
                                        <p:tgtEl>
                                          <p:spTgt spid="604"/>
                                        </p:tgtEl>
                                        <p:attrNameLst>
                                          <p:attrName>style.visibility</p:attrName>
                                        </p:attrNameLst>
                                      </p:cBhvr>
                                      <p:to>
                                        <p:strVal val="visible"/>
                                      </p:to>
                                    </p:set>
                                    <p:animEffect filter="wipe(left)" transition="in">
                                      <p:cBhvr>
                                        <p:cTn id="28" dur="1000"/>
                                        <p:tgtEl>
                                          <p:spTgt spid="604"/>
                                        </p:tgtEl>
                                      </p:cBhvr>
                                    </p:animEffect>
                                  </p:childTnLst>
                                </p:cTn>
                              </p:par>
                            </p:childTnLst>
                          </p:cTn>
                        </p:par>
                        <p:par>
                          <p:cTn id="29" fill="hold">
                            <p:stCondLst>
                              <p:cond delay="2000"/>
                            </p:stCondLst>
                            <p:childTnLst>
                              <p:par>
                                <p:cTn id="30" presetClass="entr" nodeType="afterEffect" presetSubtype="8" presetID="22" grpId="7" fill="hold">
                                  <p:stCondLst>
                                    <p:cond delay="0"/>
                                  </p:stCondLst>
                                  <p:iterate type="el" backwards="0">
                                    <p:tmAbs val="0"/>
                                  </p:iterate>
                                  <p:childTnLst>
                                    <p:set>
                                      <p:cBhvr>
                                        <p:cTn id="31" fill="hold"/>
                                        <p:tgtEl>
                                          <p:spTgt spid="601"/>
                                        </p:tgtEl>
                                        <p:attrNameLst>
                                          <p:attrName>style.visibility</p:attrName>
                                        </p:attrNameLst>
                                      </p:cBhvr>
                                      <p:to>
                                        <p:strVal val="visible"/>
                                      </p:to>
                                    </p:set>
                                    <p:animEffect filter="wipe(left)" transition="in">
                                      <p:cBhvr>
                                        <p:cTn id="32" dur="1000"/>
                                        <p:tgtEl>
                                          <p:spTgt spid="601"/>
                                        </p:tgtEl>
                                      </p:cBhvr>
                                    </p:animEffect>
                                  </p:childTnLst>
                                </p:cTn>
                              </p:par>
                            </p:childTnLst>
                          </p:cTn>
                        </p:par>
                        <p:par>
                          <p:cTn id="33" fill="hold">
                            <p:stCondLst>
                              <p:cond delay="3000"/>
                            </p:stCondLst>
                            <p:childTnLst>
                              <p:par>
                                <p:cTn id="34" presetClass="entr" nodeType="afterEffect" presetSubtype="8" presetID="22" grpId="8" fill="hold">
                                  <p:stCondLst>
                                    <p:cond delay="0"/>
                                  </p:stCondLst>
                                  <p:iterate type="el" backwards="0">
                                    <p:tmAbs val="0"/>
                                  </p:iterate>
                                  <p:childTnLst>
                                    <p:set>
                                      <p:cBhvr>
                                        <p:cTn id="35" fill="hold"/>
                                        <p:tgtEl>
                                          <p:spTgt spid="580"/>
                                        </p:tgtEl>
                                        <p:attrNameLst>
                                          <p:attrName>style.visibility</p:attrName>
                                        </p:attrNameLst>
                                      </p:cBhvr>
                                      <p:to>
                                        <p:strVal val="visible"/>
                                      </p:to>
                                    </p:set>
                                    <p:animEffect filter="wipe(left)" transition="in">
                                      <p:cBhvr>
                                        <p:cTn id="36" dur="1000"/>
                                        <p:tgtEl>
                                          <p:spTgt spid="580"/>
                                        </p:tgtEl>
                                      </p:cBhvr>
                                    </p:animEffect>
                                  </p:childTnLst>
                                </p:cTn>
                              </p:par>
                            </p:childTnLst>
                          </p:cTn>
                        </p:par>
                        <p:par>
                          <p:cTn id="37" fill="hold">
                            <p:stCondLst>
                              <p:cond delay="4000"/>
                            </p:stCondLst>
                            <p:childTnLst>
                              <p:par>
                                <p:cTn id="38" presetClass="entr" nodeType="afterEffect" presetSubtype="8" presetID="22" grpId="9" fill="hold">
                                  <p:stCondLst>
                                    <p:cond delay="0"/>
                                  </p:stCondLst>
                                  <p:iterate type="el" backwards="0">
                                    <p:tmAbs val="0"/>
                                  </p:iterate>
                                  <p:childTnLst>
                                    <p:set>
                                      <p:cBhvr>
                                        <p:cTn id="39" fill="hold"/>
                                        <p:tgtEl>
                                          <p:spTgt spid="606"/>
                                        </p:tgtEl>
                                        <p:attrNameLst>
                                          <p:attrName>style.visibility</p:attrName>
                                        </p:attrNameLst>
                                      </p:cBhvr>
                                      <p:to>
                                        <p:strVal val="visible"/>
                                      </p:to>
                                    </p:set>
                                    <p:animEffect filter="wipe(left)" transition="in">
                                      <p:cBhvr>
                                        <p:cTn id="40" dur="1000"/>
                                        <p:tgtEl>
                                          <p:spTgt spid="606"/>
                                        </p:tgtEl>
                                      </p:cBhvr>
                                    </p:animEffect>
                                  </p:childTnLst>
                                </p:cTn>
                              </p:par>
                            </p:childTnLst>
                          </p:cTn>
                        </p:par>
                        <p:par>
                          <p:cTn id="41" fill="hold">
                            <p:stCondLst>
                              <p:cond delay="5000"/>
                            </p:stCondLst>
                            <p:childTnLst>
                              <p:par>
                                <p:cTn id="42" presetClass="entr" nodeType="afterEffect" presetSubtype="8" presetID="22" grpId="10" fill="hold">
                                  <p:stCondLst>
                                    <p:cond delay="0"/>
                                  </p:stCondLst>
                                  <p:iterate type="el" backwards="0">
                                    <p:tmAbs val="0"/>
                                  </p:iterate>
                                  <p:childTnLst>
                                    <p:set>
                                      <p:cBhvr>
                                        <p:cTn id="43" fill="hold"/>
                                        <p:tgtEl>
                                          <p:spTgt spid="605"/>
                                        </p:tgtEl>
                                        <p:attrNameLst>
                                          <p:attrName>style.visibility</p:attrName>
                                        </p:attrNameLst>
                                      </p:cBhvr>
                                      <p:to>
                                        <p:strVal val="visible"/>
                                      </p:to>
                                    </p:set>
                                    <p:animEffect filter="wipe(left)" transition="in">
                                      <p:cBhvr>
                                        <p:cTn id="44" dur="1000"/>
                                        <p:tgtEl>
                                          <p:spTgt spid="605"/>
                                        </p:tgtEl>
                                      </p:cBhvr>
                                    </p:animEffect>
                                  </p:childTnLst>
                                </p:cTn>
                              </p:par>
                            </p:childTnLst>
                          </p:cTn>
                        </p:par>
                        <p:par>
                          <p:cTn id="45" fill="hold">
                            <p:stCondLst>
                              <p:cond delay="6000"/>
                            </p:stCondLst>
                            <p:childTnLst>
                              <p:par>
                                <p:cTn id="46" presetClass="entr" nodeType="afterEffect" presetSubtype="8" presetID="22" grpId="11" fill="hold">
                                  <p:stCondLst>
                                    <p:cond delay="0"/>
                                  </p:stCondLst>
                                  <p:iterate type="el" backwards="0">
                                    <p:tmAbs val="0"/>
                                  </p:iterate>
                                  <p:childTnLst>
                                    <p:set>
                                      <p:cBhvr>
                                        <p:cTn id="47" fill="hold"/>
                                        <p:tgtEl>
                                          <p:spTgt spid="578"/>
                                        </p:tgtEl>
                                        <p:attrNameLst>
                                          <p:attrName>style.visibility</p:attrName>
                                        </p:attrNameLst>
                                      </p:cBhvr>
                                      <p:to>
                                        <p:strVal val="visible"/>
                                      </p:to>
                                    </p:set>
                                    <p:animEffect filter="wipe(left)" transition="in">
                                      <p:cBhvr>
                                        <p:cTn id="48" dur="1000"/>
                                        <p:tgtEl>
                                          <p:spTgt spid="578"/>
                                        </p:tgtEl>
                                      </p:cBhvr>
                                    </p:animEffect>
                                  </p:childTnLst>
                                </p:cTn>
                              </p:par>
                            </p:childTnLst>
                          </p:cTn>
                        </p:par>
                        <p:par>
                          <p:cTn id="49" fill="hold">
                            <p:stCondLst>
                              <p:cond delay="7000"/>
                            </p:stCondLst>
                            <p:childTnLst>
                              <p:par>
                                <p:cTn id="50" presetClass="entr" nodeType="afterEffect" presetSubtype="8" presetID="22" grpId="12" fill="hold">
                                  <p:stCondLst>
                                    <p:cond delay="0"/>
                                  </p:stCondLst>
                                  <p:iterate type="el" backwards="0">
                                    <p:tmAbs val="0"/>
                                  </p:iterate>
                                  <p:childTnLst>
                                    <p:set>
                                      <p:cBhvr>
                                        <p:cTn id="51" fill="hold"/>
                                        <p:tgtEl>
                                          <p:spTgt spid="581"/>
                                        </p:tgtEl>
                                        <p:attrNameLst>
                                          <p:attrName>style.visibility</p:attrName>
                                        </p:attrNameLst>
                                      </p:cBhvr>
                                      <p:to>
                                        <p:strVal val="visible"/>
                                      </p:to>
                                    </p:set>
                                    <p:animEffect filter="wipe(left)" transition="in">
                                      <p:cBhvr>
                                        <p:cTn id="52" dur="1000"/>
                                        <p:tgtEl>
                                          <p:spTgt spid="581"/>
                                        </p:tgtEl>
                                      </p:cBhvr>
                                    </p:animEffect>
                                  </p:childTnLst>
                                </p:cTn>
                              </p:par>
                            </p:childTnLst>
                          </p:cTn>
                        </p:par>
                        <p:par>
                          <p:cTn id="53" fill="hold">
                            <p:stCondLst>
                              <p:cond delay="8000"/>
                            </p:stCondLst>
                            <p:childTnLst>
                              <p:par>
                                <p:cTn id="54" presetClass="entr" nodeType="afterEffect" presetSubtype="8" presetID="22" grpId="13" fill="hold">
                                  <p:stCondLst>
                                    <p:cond delay="0"/>
                                  </p:stCondLst>
                                  <p:iterate type="el" backwards="0">
                                    <p:tmAbs val="0"/>
                                  </p:iterate>
                                  <p:childTnLst>
                                    <p:set>
                                      <p:cBhvr>
                                        <p:cTn id="55" fill="hold"/>
                                        <p:tgtEl>
                                          <p:spTgt spid="602"/>
                                        </p:tgtEl>
                                        <p:attrNameLst>
                                          <p:attrName>style.visibility</p:attrName>
                                        </p:attrNameLst>
                                      </p:cBhvr>
                                      <p:to>
                                        <p:strVal val="visible"/>
                                      </p:to>
                                    </p:set>
                                    <p:animEffect filter="wipe(left)" transition="in">
                                      <p:cBhvr>
                                        <p:cTn id="56" dur="1000"/>
                                        <p:tgtEl>
                                          <p:spTgt spid="602"/>
                                        </p:tgtEl>
                                      </p:cBhvr>
                                    </p:animEffect>
                                  </p:childTnLst>
                                </p:cTn>
                              </p:par>
                            </p:childTnLst>
                          </p:cTn>
                        </p:par>
                        <p:par>
                          <p:cTn id="57" fill="hold">
                            <p:stCondLst>
                              <p:cond delay="9000"/>
                            </p:stCondLst>
                            <p:childTnLst>
                              <p:par>
                                <p:cTn id="58" presetClass="entr" nodeType="afterEffect" presetSubtype="8" presetID="22" grpId="14" fill="hold">
                                  <p:stCondLst>
                                    <p:cond delay="0"/>
                                  </p:stCondLst>
                                  <p:iterate type="el" backwards="0">
                                    <p:tmAbs val="0"/>
                                  </p:iterate>
                                  <p:childTnLst>
                                    <p:set>
                                      <p:cBhvr>
                                        <p:cTn id="59" fill="hold"/>
                                        <p:tgtEl>
                                          <p:spTgt spid="603"/>
                                        </p:tgtEl>
                                        <p:attrNameLst>
                                          <p:attrName>style.visibility</p:attrName>
                                        </p:attrNameLst>
                                      </p:cBhvr>
                                      <p:to>
                                        <p:strVal val="visible"/>
                                      </p:to>
                                    </p:set>
                                    <p:animEffect filter="wipe(left)" transition="in">
                                      <p:cBhvr>
                                        <p:cTn id="60" dur="1000"/>
                                        <p:tgtEl>
                                          <p:spTgt spid="6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9" grpId="4"/>
      <p:bldP build="whole" bldLvl="1" animBg="1" rev="0" advAuto="0" spid="602" grpId="13"/>
      <p:bldP build="whole" bldLvl="1" animBg="1" rev="0" advAuto="0" spid="603" grpId="14"/>
      <p:bldP build="whole" bldLvl="1" animBg="1" rev="0" advAuto="0" spid="580" grpId="8"/>
      <p:bldP build="whole" bldLvl="1" animBg="1" rev="0" advAuto="0" spid="581" grpId="12"/>
      <p:bldP build="whole" bldLvl="1" animBg="1" rev="0" advAuto="0" spid="579" grpId="5"/>
      <p:bldP build="whole" bldLvl="1" animBg="1" rev="0" advAuto="0" spid="606" grpId="9"/>
      <p:bldP build="whole" bldLvl="1" animBg="1" rev="0" advAuto="0" spid="605" grpId="10"/>
      <p:bldP build="whole" bldLvl="1" animBg="1" rev="0" advAuto="0" spid="578" grpId="11"/>
      <p:bldP build="whole" bldLvl="1" animBg="1" rev="0" advAuto="0" spid="586" grpId="2"/>
      <p:bldP build="whole" bldLvl="1" animBg="1" rev="0" advAuto="0" spid="604" grpId="6"/>
      <p:bldP build="whole" bldLvl="1" animBg="1" rev="0" advAuto="0" spid="601" grpId="7"/>
      <p:bldP build="whole" bldLvl="1" animBg="1" rev="0" advAuto="0" spid="600" grpId="1"/>
      <p:bldP build="whole" bldLvl="1" animBg="1" rev="0" advAuto="0" spid="598" grpId="3"/>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8" name="Image" descr="Image"/>
          <p:cNvPicPr>
            <a:picLocks noChangeAspect="0"/>
          </p:cNvPicPr>
          <p:nvPr/>
        </p:nvPicPr>
        <p:blipFill>
          <a:blip r:embed="rId2">
            <a:extLst/>
          </a:blip>
          <a:stretch>
            <a:fillRect/>
          </a:stretch>
        </p:blipFill>
        <p:spPr>
          <a:xfrm>
            <a:off x="208017" y="2787086"/>
            <a:ext cx="4495410" cy="6604001"/>
          </a:xfrm>
          <a:prstGeom prst="rect">
            <a:avLst/>
          </a:prstGeom>
          <a:effectLst>
            <a:outerShdw sx="100000" sy="100000" kx="0" ky="0" algn="b" rotWithShape="0" blurRad="266700" dist="105428" dir="3008943">
              <a:srgbClr val="000000"/>
            </a:outerShdw>
          </a:effectLst>
        </p:spPr>
      </p:pic>
      <p:pic>
        <p:nvPicPr>
          <p:cNvPr id="609" name="“What Happens When We Die?” “What Happens When We Die?”" descr="“What Happens When We Die?” “What Happens When We Die?”"/>
          <p:cNvPicPr>
            <a:picLocks noChangeAspect="0"/>
          </p:cNvPicPr>
          <p:nvPr/>
        </p:nvPicPr>
        <p:blipFill>
          <a:blip r:embed="rId3">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sp>
        <p:nvSpPr>
          <p:cNvPr id="610" name="Lessons From These Texts"/>
          <p:cNvSpPr txBox="1"/>
          <p:nvPr/>
        </p:nvSpPr>
        <p:spPr>
          <a:xfrm>
            <a:off x="-259216" y="1725785"/>
            <a:ext cx="11564732" cy="9144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55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Lessons From These Texts</a:t>
            </a:r>
          </a:p>
        </p:txBody>
      </p:sp>
      <p:sp>
        <p:nvSpPr>
          <p:cNvPr id="611" name="Death is the common end for all classes of mankind - (&quot;the same event happens to them all&quot; - cf. Ecc 2:14)…"/>
          <p:cNvSpPr txBox="1"/>
          <p:nvPr/>
        </p:nvSpPr>
        <p:spPr>
          <a:xfrm>
            <a:off x="5318464" y="2787086"/>
            <a:ext cx="7314177" cy="660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85800" indent="-685800" algn="l">
              <a:spcBef>
                <a:spcPts val="1000"/>
              </a:spcBef>
              <a:buSzPct val="80000"/>
              <a:buBlip>
                <a:blip r:embed="rId4"/>
              </a:buBlip>
              <a:defRPr sz="3400">
                <a:latin typeface="Century Gothic"/>
                <a:ea typeface="Century Gothic"/>
                <a:cs typeface="Century Gothic"/>
                <a:sym typeface="Century Gothic"/>
              </a:defRPr>
            </a:pPr>
            <a:r>
              <a:t>Death is the common end for all classes of mankind - ("the same event happens to them all" - cf. Ecc 2:14)</a:t>
            </a:r>
          </a:p>
          <a:p>
            <a:pPr marL="685800" indent="-685800" algn="l">
              <a:spcBef>
                <a:spcPts val="1000"/>
              </a:spcBef>
              <a:buSzPct val="80000"/>
              <a:buBlip>
                <a:blip r:embed="rId4"/>
              </a:buBlip>
              <a:defRPr sz="3400">
                <a:latin typeface="Century Gothic"/>
                <a:ea typeface="Century Gothic"/>
                <a:cs typeface="Century Gothic"/>
                <a:sym typeface="Century Gothic"/>
              </a:defRPr>
            </a:pPr>
            <a:r>
              <a:t>Will not take ANY material thing with us from this world - It is foolish to seek riches of this world and not lay up treasure in heaven - (Luke 12:20)</a:t>
            </a:r>
          </a:p>
          <a:p>
            <a:pPr marL="685800" indent="-685800" algn="l">
              <a:spcBef>
                <a:spcPts val="1000"/>
              </a:spcBef>
              <a:buSzPct val="80000"/>
              <a:buBlip>
                <a:blip r:embed="rId4"/>
              </a:buBlip>
              <a:defRPr sz="3400">
                <a:latin typeface="Century Gothic"/>
                <a:ea typeface="Century Gothic"/>
                <a:cs typeface="Century Gothic"/>
                <a:sym typeface="Century Gothic"/>
              </a:defRPr>
            </a:pPr>
            <a:r>
              <a:t>Unconverted men find out the value of their soul after death, when it is too late - (Mt 16:26)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11">
                                            <p:bg/>
                                          </p:spTgt>
                                        </p:tgtEl>
                                        <p:attrNameLst>
                                          <p:attrName>style.visibility</p:attrName>
                                        </p:attrNameLst>
                                      </p:cBhvr>
                                      <p:to>
                                        <p:strVal val="visible"/>
                                      </p:to>
                                    </p:set>
                                    <p:animEffect filter="wipe(left)" transition="in">
                                      <p:cBhvr>
                                        <p:cTn id="7" dur="1500"/>
                                        <p:tgtEl>
                                          <p:spTgt spid="61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611">
                                            <p:txEl>
                                              <p:pRg st="0" end="0"/>
                                            </p:txEl>
                                          </p:spTgt>
                                        </p:tgtEl>
                                        <p:attrNameLst>
                                          <p:attrName>style.visibility</p:attrName>
                                        </p:attrNameLst>
                                      </p:cBhvr>
                                      <p:to>
                                        <p:strVal val="visible"/>
                                      </p:to>
                                    </p:set>
                                    <p:animEffect filter="wipe(left)" transition="in">
                                      <p:cBhvr>
                                        <p:cTn id="10" dur="1500"/>
                                        <p:tgtEl>
                                          <p:spTgt spid="6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611">
                                            <p:txEl>
                                              <p:pRg st="1" end="1"/>
                                            </p:txEl>
                                          </p:spTgt>
                                        </p:tgtEl>
                                        <p:attrNameLst>
                                          <p:attrName>style.visibility</p:attrName>
                                        </p:attrNameLst>
                                      </p:cBhvr>
                                      <p:to>
                                        <p:strVal val="visible"/>
                                      </p:to>
                                    </p:set>
                                    <p:animEffect filter="wipe(left)" transition="in">
                                      <p:cBhvr>
                                        <p:cTn id="15" dur="1500"/>
                                        <p:tgtEl>
                                          <p:spTgt spid="6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611">
                                            <p:txEl>
                                              <p:pRg st="2" end="2"/>
                                            </p:txEl>
                                          </p:spTgt>
                                        </p:tgtEl>
                                        <p:attrNameLst>
                                          <p:attrName>style.visibility</p:attrName>
                                        </p:attrNameLst>
                                      </p:cBhvr>
                                      <p:to>
                                        <p:strVal val="visible"/>
                                      </p:to>
                                    </p:set>
                                    <p:animEffect filter="wipe(left)" transition="in">
                                      <p:cBhvr>
                                        <p:cTn id="20" dur="1500"/>
                                        <p:tgtEl>
                                          <p:spTgt spid="61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11" grpId="1"/>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3"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sp>
        <p:nvSpPr>
          <p:cNvPr id="614" name="Lessons From These Texts"/>
          <p:cNvSpPr txBox="1"/>
          <p:nvPr/>
        </p:nvSpPr>
        <p:spPr>
          <a:xfrm>
            <a:off x="-259216" y="1725785"/>
            <a:ext cx="11564732" cy="9144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55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Lessons From These Texts</a:t>
            </a:r>
          </a:p>
        </p:txBody>
      </p:sp>
      <p:sp>
        <p:nvSpPr>
          <p:cNvPr id="615" name="The reality of hell - (Mt 25:41,46…"/>
          <p:cNvSpPr txBox="1"/>
          <p:nvPr/>
        </p:nvSpPr>
        <p:spPr>
          <a:xfrm>
            <a:off x="4844902" y="3047437"/>
            <a:ext cx="8064338" cy="6337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85800" indent="-685800" algn="l">
              <a:spcBef>
                <a:spcPts val="1000"/>
              </a:spcBef>
              <a:buSzPct val="80000"/>
              <a:buBlip>
                <a:blip r:embed="rId3"/>
              </a:buBlip>
              <a:defRPr sz="3400">
                <a:latin typeface="Century Gothic"/>
                <a:ea typeface="Century Gothic"/>
                <a:cs typeface="Century Gothic"/>
                <a:sym typeface="Century Gothic"/>
              </a:defRPr>
            </a:pPr>
            <a:r>
              <a:t>The reality of hell - (Mt 25:41,46</a:t>
            </a:r>
          </a:p>
          <a:p>
            <a:pPr marL="685800" indent="-685800" algn="l">
              <a:spcBef>
                <a:spcPts val="1000"/>
              </a:spcBef>
              <a:buSzPct val="80000"/>
              <a:buBlip>
                <a:blip r:embed="rId3"/>
              </a:buBlip>
              <a:defRPr sz="3400">
                <a:latin typeface="Century Gothic"/>
                <a:ea typeface="Century Gothic"/>
                <a:cs typeface="Century Gothic"/>
                <a:sym typeface="Century Gothic"/>
              </a:defRPr>
            </a:pPr>
            <a:r>
              <a:t>The wicked do not cease to exist ("lifted up his eyes and saw") - 23</a:t>
            </a:r>
          </a:p>
          <a:p>
            <a:pPr marL="685800" indent="-685800" algn="l">
              <a:spcBef>
                <a:spcPts val="1000"/>
              </a:spcBef>
              <a:buSzPct val="80000"/>
              <a:buBlip>
                <a:blip r:embed="rId3"/>
              </a:buBlip>
              <a:defRPr sz="3400">
                <a:latin typeface="Century Gothic"/>
                <a:ea typeface="Century Gothic"/>
                <a:cs typeface="Century Gothic"/>
                <a:sym typeface="Century Gothic"/>
              </a:defRPr>
            </a:pPr>
            <a:r>
              <a:t>The wicked are aware of where they are, and what is going on ("I am tormented in this flame") -  24b</a:t>
            </a:r>
          </a:p>
          <a:p>
            <a:pPr marL="685800" indent="-685800" algn="l">
              <a:spcBef>
                <a:spcPts val="1000"/>
              </a:spcBef>
              <a:buSzPct val="80000"/>
              <a:buBlip>
                <a:blip r:embed="rId3"/>
              </a:buBlip>
              <a:defRPr sz="3400">
                <a:latin typeface="Century Gothic"/>
                <a:ea typeface="Century Gothic"/>
                <a:cs typeface="Century Gothic"/>
                <a:sym typeface="Century Gothic"/>
              </a:defRPr>
            </a:pPr>
            <a:r>
              <a:t>Recognize others ("Father Abraham … send Lazarus") - 24a</a:t>
            </a:r>
          </a:p>
          <a:p>
            <a:pPr marL="685800" indent="-685800" algn="l">
              <a:spcBef>
                <a:spcPts val="1000"/>
              </a:spcBef>
              <a:buSzPct val="80000"/>
              <a:buBlip>
                <a:blip r:embed="rId3"/>
              </a:buBlip>
              <a:defRPr sz="3400">
                <a:latin typeface="Century Gothic"/>
                <a:ea typeface="Century Gothic"/>
                <a:cs typeface="Century Gothic"/>
                <a:sym typeface="Century Gothic"/>
              </a:defRPr>
            </a:pPr>
            <a:r>
              <a:t>Remember those who have yet to follow them in death - ("for I have five brothers") - 28a</a:t>
            </a:r>
          </a:p>
        </p:txBody>
      </p:sp>
      <p:pic>
        <p:nvPicPr>
          <p:cNvPr id="616" name="Image" descr="Image"/>
          <p:cNvPicPr>
            <a:picLocks noChangeAspect="0"/>
          </p:cNvPicPr>
          <p:nvPr/>
        </p:nvPicPr>
        <p:blipFill>
          <a:blip r:embed="rId4">
            <a:extLst/>
          </a:blip>
          <a:stretch>
            <a:fillRect/>
          </a:stretch>
        </p:blipFill>
        <p:spPr>
          <a:xfrm>
            <a:off x="118298" y="3141577"/>
            <a:ext cx="4815209" cy="5886223"/>
          </a:xfrm>
          <a:prstGeom prst="rect">
            <a:avLst/>
          </a:prstGeom>
          <a:ln w="12700">
            <a:miter lim="400000"/>
          </a:ln>
          <a:effectLst>
            <a:outerShdw sx="100000" sy="100000" kx="0" ky="0" algn="b" rotWithShape="0" blurRad="266700" dist="105428" dir="30089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615">
                                            <p:txEl>
                                              <p:pRg st="1" end="1"/>
                                            </p:txEl>
                                          </p:spTgt>
                                        </p:tgtEl>
                                        <p:attrNameLst>
                                          <p:attrName>style.visibility</p:attrName>
                                        </p:attrNameLst>
                                      </p:cBhvr>
                                      <p:to>
                                        <p:strVal val="visible"/>
                                      </p:to>
                                    </p:set>
                                    <p:anim calcmode="lin" valueType="num">
                                      <p:cBhvr>
                                        <p:cTn id="7" dur="1500" fill="hold"/>
                                        <p:tgtEl>
                                          <p:spTgt spid="615">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61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1" fill="hold">
                                  <p:stCondLst>
                                    <p:cond delay="0"/>
                                  </p:stCondLst>
                                  <p:iterate type="el" backwards="0">
                                    <p:tmAbs val="0"/>
                                  </p:iterate>
                                  <p:childTnLst>
                                    <p:set>
                                      <p:cBhvr>
                                        <p:cTn id="12" fill="hold"/>
                                        <p:tgtEl>
                                          <p:spTgt spid="615">
                                            <p:txEl>
                                              <p:pRg st="2" end="2"/>
                                            </p:txEl>
                                          </p:spTgt>
                                        </p:tgtEl>
                                        <p:attrNameLst>
                                          <p:attrName>style.visibility</p:attrName>
                                        </p:attrNameLst>
                                      </p:cBhvr>
                                      <p:to>
                                        <p:strVal val="visible"/>
                                      </p:to>
                                    </p:set>
                                    <p:anim calcmode="lin" valueType="num">
                                      <p:cBhvr>
                                        <p:cTn id="13" dur="1500" fill="hold"/>
                                        <p:tgtEl>
                                          <p:spTgt spid="615">
                                            <p:txEl>
                                              <p:pRg st="2" end="2"/>
                                            </p:txEl>
                                          </p:spTgt>
                                        </p:tgtEl>
                                        <p:attrNameLst>
                                          <p:attrName>ppt_x</p:attrName>
                                        </p:attrNameLst>
                                      </p:cBhvr>
                                      <p:tavLst>
                                        <p:tav tm="0">
                                          <p:val>
                                            <p:strVal val="#ppt_x"/>
                                          </p:val>
                                        </p:tav>
                                        <p:tav tm="100000">
                                          <p:val>
                                            <p:strVal val="#ppt_x"/>
                                          </p:val>
                                        </p:tav>
                                      </p:tavLst>
                                    </p:anim>
                                    <p:anim calcmode="lin" valueType="num">
                                      <p:cBhvr>
                                        <p:cTn id="14" dur="1500" fill="hold"/>
                                        <p:tgtEl>
                                          <p:spTgt spid="61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1" fill="hold">
                                  <p:stCondLst>
                                    <p:cond delay="0"/>
                                  </p:stCondLst>
                                  <p:iterate type="el" backwards="0">
                                    <p:tmAbs val="0"/>
                                  </p:iterate>
                                  <p:childTnLst>
                                    <p:set>
                                      <p:cBhvr>
                                        <p:cTn id="18" fill="hold"/>
                                        <p:tgtEl>
                                          <p:spTgt spid="615">
                                            <p:txEl>
                                              <p:pRg st="3" end="3"/>
                                            </p:txEl>
                                          </p:spTgt>
                                        </p:tgtEl>
                                        <p:attrNameLst>
                                          <p:attrName>style.visibility</p:attrName>
                                        </p:attrNameLst>
                                      </p:cBhvr>
                                      <p:to>
                                        <p:strVal val="visible"/>
                                      </p:to>
                                    </p:set>
                                    <p:anim calcmode="lin" valueType="num">
                                      <p:cBhvr>
                                        <p:cTn id="19" dur="1500" fill="hold"/>
                                        <p:tgtEl>
                                          <p:spTgt spid="615">
                                            <p:txEl>
                                              <p:pRg st="3" end="3"/>
                                            </p:txEl>
                                          </p:spTgt>
                                        </p:tgtEl>
                                        <p:attrNameLst>
                                          <p:attrName>ppt_x</p:attrName>
                                        </p:attrNameLst>
                                      </p:cBhvr>
                                      <p:tavLst>
                                        <p:tav tm="0">
                                          <p:val>
                                            <p:strVal val="#ppt_x"/>
                                          </p:val>
                                        </p:tav>
                                        <p:tav tm="100000">
                                          <p:val>
                                            <p:strVal val="#ppt_x"/>
                                          </p:val>
                                        </p:tav>
                                      </p:tavLst>
                                    </p:anim>
                                    <p:anim calcmode="lin" valueType="num">
                                      <p:cBhvr>
                                        <p:cTn id="20" dur="1500" fill="hold"/>
                                        <p:tgtEl>
                                          <p:spTgt spid="61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 grpId="1" fill="hold">
                                  <p:stCondLst>
                                    <p:cond delay="0"/>
                                  </p:stCondLst>
                                  <p:iterate type="el" backwards="0">
                                    <p:tmAbs val="0"/>
                                  </p:iterate>
                                  <p:childTnLst>
                                    <p:set>
                                      <p:cBhvr>
                                        <p:cTn id="24" fill="hold"/>
                                        <p:tgtEl>
                                          <p:spTgt spid="615">
                                            <p:txEl>
                                              <p:pRg st="4" end="4"/>
                                            </p:txEl>
                                          </p:spTgt>
                                        </p:tgtEl>
                                        <p:attrNameLst>
                                          <p:attrName>style.visibility</p:attrName>
                                        </p:attrNameLst>
                                      </p:cBhvr>
                                      <p:to>
                                        <p:strVal val="visible"/>
                                      </p:to>
                                    </p:set>
                                    <p:anim calcmode="lin" valueType="num">
                                      <p:cBhvr>
                                        <p:cTn id="25" dur="1500" fill="hold"/>
                                        <p:tgtEl>
                                          <p:spTgt spid="615">
                                            <p:txEl>
                                              <p:pRg st="4" end="4"/>
                                            </p:txEl>
                                          </p:spTgt>
                                        </p:tgtEl>
                                        <p:attrNameLst>
                                          <p:attrName>ppt_x</p:attrName>
                                        </p:attrNameLst>
                                      </p:cBhvr>
                                      <p:tavLst>
                                        <p:tav tm="0">
                                          <p:val>
                                            <p:strVal val="#ppt_x"/>
                                          </p:val>
                                        </p:tav>
                                        <p:tav tm="100000">
                                          <p:val>
                                            <p:strVal val="#ppt_x"/>
                                          </p:val>
                                        </p:tav>
                                      </p:tavLst>
                                    </p:anim>
                                    <p:anim calcmode="lin" valueType="num">
                                      <p:cBhvr>
                                        <p:cTn id="26" dur="1500" fill="hold"/>
                                        <p:tgtEl>
                                          <p:spTgt spid="615">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15"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8"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sp>
        <p:nvSpPr>
          <p:cNvPr id="619" name="Lessons From These Texts"/>
          <p:cNvSpPr txBox="1"/>
          <p:nvPr/>
        </p:nvSpPr>
        <p:spPr>
          <a:xfrm>
            <a:off x="-259216" y="1725785"/>
            <a:ext cx="11564732" cy="9144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55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Lessons From These Texts</a:t>
            </a:r>
          </a:p>
        </p:txBody>
      </p:sp>
      <p:sp>
        <p:nvSpPr>
          <p:cNvPr id="620" name="The importance of heeding the Word of God! - Lk 16:29…"/>
          <p:cNvSpPr txBox="1"/>
          <p:nvPr/>
        </p:nvSpPr>
        <p:spPr>
          <a:xfrm>
            <a:off x="4844902" y="2825186"/>
            <a:ext cx="8064338" cy="678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85799" indent="-685799" algn="l">
              <a:spcBef>
                <a:spcPts val="1000"/>
              </a:spcBef>
              <a:buSzPct val="80000"/>
              <a:buBlip>
                <a:blip r:embed="rId3"/>
              </a:buBlip>
              <a:defRPr sz="3800">
                <a:latin typeface="Century Gothic"/>
                <a:ea typeface="Century Gothic"/>
                <a:cs typeface="Century Gothic"/>
                <a:sym typeface="Century Gothic"/>
              </a:defRPr>
            </a:pPr>
            <a:r>
              <a:t>The importance of heeding the Word of God! - Lk 16:29</a:t>
            </a:r>
          </a:p>
          <a:p>
            <a:pPr marL="685799" indent="-685799" algn="l">
              <a:spcBef>
                <a:spcPts val="1000"/>
              </a:spcBef>
              <a:buSzPct val="80000"/>
              <a:buBlip>
                <a:blip r:embed="rId3"/>
              </a:buBlip>
              <a:defRPr sz="3800">
                <a:latin typeface="Century Gothic"/>
                <a:ea typeface="Century Gothic"/>
                <a:cs typeface="Century Gothic"/>
                <a:sym typeface="Century Gothic"/>
              </a:defRPr>
            </a:pPr>
            <a:r>
              <a:t>Only by heeding the Word of God can one escape the torment of Hades - John 6:63; 2 Thes 1:7-9; Jn 12:48; Jam 1:18,21;1 Pet 1:22-25</a:t>
            </a:r>
          </a:p>
          <a:p>
            <a:pPr marL="685799" indent="-685799" algn="l">
              <a:spcBef>
                <a:spcPts val="1000"/>
              </a:spcBef>
              <a:buSzPct val="80000"/>
              <a:buBlip>
                <a:blip r:embed="rId3"/>
              </a:buBlip>
              <a:defRPr sz="3800">
                <a:latin typeface="Century Gothic"/>
                <a:ea typeface="Century Gothic"/>
                <a:cs typeface="Century Gothic"/>
                <a:sym typeface="Century Gothic"/>
              </a:defRPr>
            </a:pPr>
            <a:r>
              <a:t>If God's Word doesn't move you to repent, a miracle won’t either! - 31; cf. Ac 13:46; 17:1-3; Rom 10:17; Jn 20:30,31</a:t>
            </a:r>
          </a:p>
        </p:txBody>
      </p:sp>
      <p:pic>
        <p:nvPicPr>
          <p:cNvPr id="621" name="Image" descr="Image"/>
          <p:cNvPicPr>
            <a:picLocks noChangeAspect="0"/>
          </p:cNvPicPr>
          <p:nvPr/>
        </p:nvPicPr>
        <p:blipFill>
          <a:blip r:embed="rId4">
            <a:extLst/>
          </a:blip>
          <a:stretch>
            <a:fillRect/>
          </a:stretch>
        </p:blipFill>
        <p:spPr>
          <a:xfrm>
            <a:off x="152579" y="2871210"/>
            <a:ext cx="4548622" cy="6689754"/>
          </a:xfrm>
          <a:prstGeom prst="rect">
            <a:avLst/>
          </a:prstGeom>
          <a:effectLst>
            <a:outerShdw sx="100000" sy="100000" kx="0" ky="0" algn="b" rotWithShape="0" blurRad="266700" dist="105428" dir="30089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20">
                                            <p:bg/>
                                          </p:spTgt>
                                        </p:tgtEl>
                                        <p:attrNameLst>
                                          <p:attrName>style.visibility</p:attrName>
                                        </p:attrNameLst>
                                      </p:cBhvr>
                                      <p:to>
                                        <p:strVal val="visible"/>
                                      </p:to>
                                    </p:set>
                                    <p:animEffect filter="fade" transition="in">
                                      <p:cBhvr>
                                        <p:cTn id="7" dur="1500"/>
                                        <p:tgtEl>
                                          <p:spTgt spid="62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620">
                                            <p:txEl>
                                              <p:pRg st="0" end="0"/>
                                            </p:txEl>
                                          </p:spTgt>
                                        </p:tgtEl>
                                        <p:attrNameLst>
                                          <p:attrName>style.visibility</p:attrName>
                                        </p:attrNameLst>
                                      </p:cBhvr>
                                      <p:to>
                                        <p:strVal val="visible"/>
                                      </p:to>
                                    </p:set>
                                    <p:animEffect filter="fade" transition="in">
                                      <p:cBhvr>
                                        <p:cTn id="10" dur="1500"/>
                                        <p:tgtEl>
                                          <p:spTgt spid="62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620">
                                            <p:txEl>
                                              <p:pRg st="1" end="1"/>
                                            </p:txEl>
                                          </p:spTgt>
                                        </p:tgtEl>
                                        <p:attrNameLst>
                                          <p:attrName>style.visibility</p:attrName>
                                        </p:attrNameLst>
                                      </p:cBhvr>
                                      <p:to>
                                        <p:strVal val="visible"/>
                                      </p:to>
                                    </p:set>
                                    <p:animEffect filter="fade" transition="in">
                                      <p:cBhvr>
                                        <p:cTn id="15" dur="1500"/>
                                        <p:tgtEl>
                                          <p:spTgt spid="62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620">
                                            <p:txEl>
                                              <p:pRg st="2" end="2"/>
                                            </p:txEl>
                                          </p:spTgt>
                                        </p:tgtEl>
                                        <p:attrNameLst>
                                          <p:attrName>style.visibility</p:attrName>
                                        </p:attrNameLst>
                                      </p:cBhvr>
                                      <p:to>
                                        <p:strVal val="visible"/>
                                      </p:to>
                                    </p:set>
                                    <p:animEffect filter="fade" transition="in">
                                      <p:cBhvr>
                                        <p:cTn id="20" dur="1500"/>
                                        <p:tgtEl>
                                          <p:spTgt spid="62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20"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3"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sp>
        <p:nvSpPr>
          <p:cNvPr id="624" name="Lessons From These Texts"/>
          <p:cNvSpPr txBox="1"/>
          <p:nvPr/>
        </p:nvSpPr>
        <p:spPr>
          <a:xfrm>
            <a:off x="-259216" y="1725785"/>
            <a:ext cx="11564732" cy="9144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55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Lessons From These Texts</a:t>
            </a:r>
          </a:p>
        </p:txBody>
      </p:sp>
      <p:sp>
        <p:nvSpPr>
          <p:cNvPr id="625" name="We will be Conscious after death!! – Phili 1:23…"/>
          <p:cNvSpPr txBox="1"/>
          <p:nvPr/>
        </p:nvSpPr>
        <p:spPr>
          <a:xfrm>
            <a:off x="4844902" y="2901386"/>
            <a:ext cx="8064338" cy="662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85800" indent="-685800" algn="l">
              <a:spcBef>
                <a:spcPts val="1000"/>
              </a:spcBef>
              <a:buSzPct val="80000"/>
              <a:buBlip>
                <a:blip r:embed="rId3"/>
              </a:buBlip>
              <a:defRPr>
                <a:latin typeface="Century Gothic"/>
                <a:ea typeface="Century Gothic"/>
                <a:cs typeface="Century Gothic"/>
                <a:sym typeface="Century Gothic"/>
              </a:defRPr>
            </a:pPr>
            <a:r>
              <a:t>We will be Conscious after death!! – Phili 1:23</a:t>
            </a:r>
          </a:p>
          <a:p>
            <a:pPr marL="685800" indent="-685800" algn="l">
              <a:spcBef>
                <a:spcPts val="1000"/>
              </a:spcBef>
              <a:buSzPct val="80000"/>
              <a:buBlip>
                <a:blip r:embed="rId3"/>
              </a:buBlip>
              <a:defRPr>
                <a:latin typeface="Century Gothic"/>
                <a:ea typeface="Century Gothic"/>
                <a:cs typeface="Century Gothic"/>
                <a:sym typeface="Century Gothic"/>
              </a:defRPr>
            </a:pPr>
            <a:r>
              <a:t>There Will Be NO Second Chance After Death!! - Heb 9:27</a:t>
            </a:r>
          </a:p>
          <a:p>
            <a:pPr marL="685800" indent="-685800" algn="l">
              <a:spcBef>
                <a:spcPts val="1000"/>
              </a:spcBef>
              <a:buSzPct val="80000"/>
              <a:buBlip>
                <a:blip r:embed="rId3"/>
              </a:buBlip>
              <a:defRPr>
                <a:latin typeface="Century Gothic"/>
                <a:ea typeface="Century Gothic"/>
                <a:cs typeface="Century Gothic"/>
                <a:sym typeface="Century Gothic"/>
              </a:defRPr>
            </a:pPr>
            <a:r>
              <a:t>We Must Hear &amp; Obey Jesus Christ or Be Lost For All Eternity!! – John 12:48; 2 Cor. 5:10</a:t>
            </a:r>
          </a:p>
          <a:p>
            <a:pPr marL="685800" indent="-685800" algn="l">
              <a:spcBef>
                <a:spcPts val="1000"/>
              </a:spcBef>
              <a:buSzPct val="80000"/>
              <a:buBlip>
                <a:blip r:embed="rId3"/>
              </a:buBlip>
              <a:defRPr>
                <a:latin typeface="Century Gothic"/>
                <a:ea typeface="Century Gothic"/>
                <a:cs typeface="Century Gothic"/>
                <a:sym typeface="Century Gothic"/>
              </a:defRPr>
            </a:pPr>
            <a:r>
              <a:t>We must love &amp; care for our fellow man – seeking spiritual things rather than material things!! - Gal 6:10; Rom 8:5-8</a:t>
            </a:r>
          </a:p>
        </p:txBody>
      </p:sp>
      <p:pic>
        <p:nvPicPr>
          <p:cNvPr id="626" name="Image" descr="Image"/>
          <p:cNvPicPr>
            <a:picLocks noChangeAspect="0"/>
          </p:cNvPicPr>
          <p:nvPr/>
        </p:nvPicPr>
        <p:blipFill>
          <a:blip r:embed="rId4">
            <a:extLst/>
          </a:blip>
          <a:stretch>
            <a:fillRect/>
          </a:stretch>
        </p:blipFill>
        <p:spPr>
          <a:xfrm>
            <a:off x="152579" y="2871210"/>
            <a:ext cx="4548622" cy="6689754"/>
          </a:xfrm>
          <a:prstGeom prst="rect">
            <a:avLst/>
          </a:prstGeom>
          <a:effectLst>
            <a:outerShdw sx="100000" sy="100000" kx="0" ky="0" algn="b" rotWithShape="0" blurRad="266700" dist="105428" dir="30089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25">
                                            <p:txEl>
                                              <p:pRg st="1" end="1"/>
                                            </p:txEl>
                                          </p:spTgt>
                                        </p:tgtEl>
                                        <p:attrNameLst>
                                          <p:attrName>style.visibility</p:attrName>
                                        </p:attrNameLst>
                                      </p:cBhvr>
                                      <p:to>
                                        <p:strVal val="visible"/>
                                      </p:to>
                                    </p:set>
                                    <p:animEffect filter="wipe(left)" transition="in">
                                      <p:cBhvr>
                                        <p:cTn id="7" dur="1500"/>
                                        <p:tgtEl>
                                          <p:spTgt spid="62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625">
                                            <p:txEl>
                                              <p:pRg st="2" end="2"/>
                                            </p:txEl>
                                          </p:spTgt>
                                        </p:tgtEl>
                                        <p:attrNameLst>
                                          <p:attrName>style.visibility</p:attrName>
                                        </p:attrNameLst>
                                      </p:cBhvr>
                                      <p:to>
                                        <p:strVal val="visible"/>
                                      </p:to>
                                    </p:set>
                                    <p:animEffect filter="wipe(left)" transition="in">
                                      <p:cBhvr>
                                        <p:cTn id="12" dur="1500"/>
                                        <p:tgtEl>
                                          <p:spTgt spid="62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625">
                                            <p:txEl>
                                              <p:pRg st="3" end="3"/>
                                            </p:txEl>
                                          </p:spTgt>
                                        </p:tgtEl>
                                        <p:attrNameLst>
                                          <p:attrName>style.visibility</p:attrName>
                                        </p:attrNameLst>
                                      </p:cBhvr>
                                      <p:to>
                                        <p:strVal val="visible"/>
                                      </p:to>
                                    </p:set>
                                    <p:animEffect filter="wipe(left)" transition="in">
                                      <p:cBhvr>
                                        <p:cTn id="17" dur="1500"/>
                                        <p:tgtEl>
                                          <p:spTgt spid="62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25"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8"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sp>
        <p:nvSpPr>
          <p:cNvPr id="629" name="Lessons From These Texts"/>
          <p:cNvSpPr txBox="1"/>
          <p:nvPr/>
        </p:nvSpPr>
        <p:spPr>
          <a:xfrm>
            <a:off x="-259216" y="1725785"/>
            <a:ext cx="11564732" cy="9144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55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Lessons From These Texts</a:t>
            </a:r>
          </a:p>
        </p:txBody>
      </p:sp>
      <p:pic>
        <p:nvPicPr>
          <p:cNvPr id="630" name="Image" descr="Image"/>
          <p:cNvPicPr>
            <a:picLocks noChangeAspect="0"/>
          </p:cNvPicPr>
          <p:nvPr/>
        </p:nvPicPr>
        <p:blipFill>
          <a:blip r:embed="rId3">
            <a:extLst/>
          </a:blip>
          <a:stretch>
            <a:fillRect/>
          </a:stretch>
        </p:blipFill>
        <p:spPr>
          <a:xfrm>
            <a:off x="14446" y="3162081"/>
            <a:ext cx="6032194" cy="6325592"/>
          </a:xfrm>
          <a:prstGeom prst="rect">
            <a:avLst/>
          </a:prstGeom>
          <a:ln w="12700">
            <a:miter lim="400000"/>
          </a:ln>
          <a:effectLst>
            <a:outerShdw sx="100000" sy="100000" kx="0" ky="0" algn="b" rotWithShape="0" blurRad="266700" dist="105428" dir="3008943">
              <a:srgbClr val="000000"/>
            </a:outerShdw>
          </a:effectLst>
        </p:spPr>
      </p:pic>
      <p:sp>
        <p:nvSpPr>
          <p:cNvPr id="631" name="If I am lost it will be MY fault!! –…"/>
          <p:cNvSpPr txBox="1"/>
          <p:nvPr/>
        </p:nvSpPr>
        <p:spPr>
          <a:xfrm>
            <a:off x="5527511" y="3774362"/>
            <a:ext cx="7199375" cy="51010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600"/>
              </a:spcBef>
              <a:defRPr b="1" sz="6700">
                <a:solidFill>
                  <a:srgbClr val="000000"/>
                </a:solidFill>
                <a:latin typeface="Century Gothic"/>
                <a:ea typeface="Century Gothic"/>
                <a:cs typeface="Century Gothic"/>
                <a:sym typeface="Century Gothic"/>
              </a:defRPr>
            </a:pPr>
            <a:r>
              <a:t>If I am lost it will be MY fault!! – </a:t>
            </a:r>
          </a:p>
          <a:p>
            <a:pPr>
              <a:spcBef>
                <a:spcPts val="600"/>
              </a:spcBef>
              <a:defRPr sz="5600">
                <a:solidFill>
                  <a:srgbClr val="000000"/>
                </a:solidFill>
                <a:latin typeface="Didot"/>
                <a:ea typeface="Didot"/>
                <a:cs typeface="Didot"/>
                <a:sym typeface="Didot"/>
              </a:defRPr>
            </a:pPr>
            <a:r>
              <a:t>Titus 2:11,12; </a:t>
            </a:r>
          </a:p>
          <a:p>
            <a:pPr>
              <a:spcBef>
                <a:spcPts val="600"/>
              </a:spcBef>
              <a:defRPr sz="5600">
                <a:solidFill>
                  <a:srgbClr val="000000"/>
                </a:solidFill>
                <a:latin typeface="Didot"/>
                <a:ea typeface="Didot"/>
                <a:cs typeface="Didot"/>
                <a:sym typeface="Didot"/>
              </a:defRPr>
            </a:pPr>
            <a:r>
              <a:t>2 Pet 3:9; </a:t>
            </a:r>
          </a:p>
          <a:p>
            <a:pPr>
              <a:spcBef>
                <a:spcPts val="600"/>
              </a:spcBef>
              <a:defRPr sz="5600">
                <a:solidFill>
                  <a:srgbClr val="000000"/>
                </a:solidFill>
                <a:latin typeface="Didot"/>
                <a:ea typeface="Didot"/>
                <a:cs typeface="Didot"/>
                <a:sym typeface="Didot"/>
              </a:defRPr>
            </a:pPr>
            <a:r>
              <a:t>Rev 22:17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3" name="Image" descr="Image"/>
          <p:cNvPicPr>
            <a:picLocks noChangeAspect="1"/>
          </p:cNvPicPr>
          <p:nvPr>
            <p:ph type="pic" idx="21"/>
          </p:nvPr>
        </p:nvPicPr>
        <p:blipFill>
          <a:blip r:embed="rId2">
            <a:extLst/>
          </a:blip>
          <a:srcRect l="92" t="0" r="0" b="0"/>
          <a:stretch>
            <a:fillRect/>
          </a:stretch>
        </p:blipFill>
        <p:spPr>
          <a:xfrm>
            <a:off x="-132954" y="-95052"/>
            <a:ext cx="13270802" cy="9943878"/>
          </a:xfrm>
          <a:prstGeom prst="rect">
            <a:avLst/>
          </a:prstGeom>
        </p:spPr>
      </p:pic>
      <p:pic>
        <p:nvPicPr>
          <p:cNvPr id="634" name="“What Happens When We Die?” “What Happens When We Die?”" descr="“What Happens When We Die?” “What Happens When We Die?”"/>
          <p:cNvPicPr>
            <a:picLocks noChangeAspect="0"/>
          </p:cNvPicPr>
          <p:nvPr/>
        </p:nvPicPr>
        <p:blipFill>
          <a:blip r:embed="rId3">
            <a:extLst/>
          </a:blip>
          <a:stretch>
            <a:fillRect/>
          </a:stretch>
        </p:blipFill>
        <p:spPr>
          <a:xfrm>
            <a:off x="129189" y="133028"/>
            <a:ext cx="7380199" cy="2413001"/>
          </a:xfrm>
          <a:prstGeom prst="rect">
            <a:avLst/>
          </a:prstGeom>
          <a:effectLst>
            <a:outerShdw sx="100000" sy="100000" kx="0" ky="0" algn="b" rotWithShape="0" blurRad="152400" dist="91332" dir="2045403">
              <a:srgbClr val="000000"/>
            </a:outerShdw>
          </a:effectLst>
        </p:spPr>
      </p:pic>
      <p:pic>
        <p:nvPicPr>
          <p:cNvPr id="635" name="— (Ecclesiastes 12:6-14; Luke 16:19-31) — — (Ecclesiastes 12:6-14; Luke 16:19-31) —" descr="— (Ecclesiastes 12:6-14; Luke 16:19-31) — — (Ecclesiastes 12:6-14; Luke 16:19-31) —"/>
          <p:cNvPicPr>
            <a:picLocks noChangeAspect="0"/>
          </p:cNvPicPr>
          <p:nvPr/>
        </p:nvPicPr>
        <p:blipFill>
          <a:blip r:embed="rId4">
            <a:extLst/>
          </a:blip>
          <a:stretch>
            <a:fillRect/>
          </a:stretch>
        </p:blipFill>
        <p:spPr>
          <a:xfrm>
            <a:off x="129189" y="2401620"/>
            <a:ext cx="7380199" cy="850901"/>
          </a:xfrm>
          <a:prstGeom prst="rect">
            <a:avLst/>
          </a:prstGeom>
          <a:effectLst>
            <a:outerShdw sx="100000" sy="100000" kx="0" ky="0" algn="b" rotWithShape="0" blurRad="190500" dist="330200" dir="5400000">
              <a:srgbClr val="000000"/>
            </a:outerShdw>
          </a:effectLst>
        </p:spPr>
      </p:pic>
      <p:sp>
        <p:nvSpPr>
          <p:cNvPr id="636" name="Are you ready for YOUR existence after death???…"/>
          <p:cNvSpPr txBox="1"/>
          <p:nvPr/>
        </p:nvSpPr>
        <p:spPr>
          <a:xfrm>
            <a:off x="784264" y="3898536"/>
            <a:ext cx="10120520" cy="297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a:solidFill>
                  <a:srgbClr val="FFFFFF"/>
                </a:solidFill>
                <a:effectLst>
                  <a:outerShdw sx="100000" sy="100000" kx="0" ky="0" algn="b" rotWithShape="0" blurRad="12700" dist="63500" dir="18900000">
                    <a:srgbClr val="000000"/>
                  </a:outerShdw>
                </a:effectLst>
                <a:latin typeface="Thames Nude Roman"/>
                <a:ea typeface="Thames Nude Roman"/>
                <a:cs typeface="Thames Nude Roman"/>
                <a:sym typeface="Thames Nude Roman"/>
              </a:defRPr>
            </a:pPr>
            <a:r>
              <a:t>Are you ready for YOUR existence after death???</a:t>
            </a:r>
          </a:p>
          <a:p>
            <a:pPr>
              <a:defRPr sz="5300">
                <a:solidFill>
                  <a:srgbClr val="FFFFFF"/>
                </a:solidFill>
                <a:effectLst>
                  <a:outerShdw sx="100000" sy="100000" kx="0" ky="0" algn="b" rotWithShape="0" blurRad="12700" dist="63500" dir="18900000">
                    <a:srgbClr val="000000"/>
                  </a:outerShdw>
                </a:effectLst>
                <a:latin typeface="Boulder Regular"/>
                <a:ea typeface="Boulder Regular"/>
                <a:cs typeface="Boulder Regular"/>
                <a:sym typeface="Boulder Regular"/>
              </a:defRPr>
            </a:pPr>
            <a:r>
              <a:t>Today is the day of salvation!! — 2 Cor 6:2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8" name="Image" descr="Image"/>
          <p:cNvPicPr>
            <a:picLocks noChangeAspect="1"/>
          </p:cNvPicPr>
          <p:nvPr>
            <p:ph type="pic" idx="21"/>
          </p:nvPr>
        </p:nvPicPr>
        <p:blipFill>
          <a:blip r:embed="rId2">
            <a:extLst/>
          </a:blip>
          <a:srcRect l="92" t="0" r="0" b="0"/>
          <a:stretch>
            <a:fillRect/>
          </a:stretch>
        </p:blipFill>
        <p:spPr>
          <a:xfrm>
            <a:off x="-132954" y="-95052"/>
            <a:ext cx="13270802" cy="9943878"/>
          </a:xfrm>
          <a:prstGeom prst="rect">
            <a:avLst/>
          </a:prstGeom>
        </p:spPr>
      </p:pic>
      <p:pic>
        <p:nvPicPr>
          <p:cNvPr id="639" name="“What Happens When We Die?” “What Happens When We Die?”" descr="“What Happens When We Die?” “What Happens When We Die?”"/>
          <p:cNvPicPr>
            <a:picLocks noChangeAspect="0"/>
          </p:cNvPicPr>
          <p:nvPr/>
        </p:nvPicPr>
        <p:blipFill>
          <a:blip r:embed="rId3">
            <a:extLst/>
          </a:blip>
          <a:stretch>
            <a:fillRect/>
          </a:stretch>
        </p:blipFill>
        <p:spPr>
          <a:xfrm>
            <a:off x="129189" y="133028"/>
            <a:ext cx="7380199" cy="2413001"/>
          </a:xfrm>
          <a:prstGeom prst="rect">
            <a:avLst/>
          </a:prstGeom>
          <a:effectLst>
            <a:outerShdw sx="100000" sy="100000" kx="0" ky="0" algn="b" rotWithShape="0" blurRad="152400" dist="91332" dir="2045403">
              <a:srgbClr val="000000"/>
            </a:outerShdw>
          </a:effectLst>
        </p:spPr>
      </p:pic>
      <p:pic>
        <p:nvPicPr>
          <p:cNvPr id="640" name="— (Ecclesiastes 12:6-14; Luke 16:19-31) — — (Ecclesiastes 12:6-14; Luke 16:19-31) —" descr="— (Ecclesiastes 12:6-14; Luke 16:19-31) — — (Ecclesiastes 12:6-14; Luke 16:19-31) —"/>
          <p:cNvPicPr>
            <a:picLocks noChangeAspect="0"/>
          </p:cNvPicPr>
          <p:nvPr/>
        </p:nvPicPr>
        <p:blipFill>
          <a:blip r:embed="rId4">
            <a:extLst/>
          </a:blip>
          <a:stretch>
            <a:fillRect/>
          </a:stretch>
        </p:blipFill>
        <p:spPr>
          <a:xfrm>
            <a:off x="129189" y="2401620"/>
            <a:ext cx="7380199" cy="850901"/>
          </a:xfrm>
          <a:prstGeom prst="rect">
            <a:avLst/>
          </a:prstGeom>
          <a:effectLst>
            <a:outerShdw sx="100000" sy="100000" kx="0" ky="0" algn="b" rotWithShape="0" blurRad="190500" dist="330200" dir="5400000">
              <a:srgbClr val="000000"/>
            </a:outerShdw>
          </a:effectLst>
        </p:spPr>
      </p:pic>
      <p:sp>
        <p:nvSpPr>
          <p:cNvPr id="641" name="Is there ANYTHING you have, or are seeking, or are doing that you are willing to forfeit heaven for?"/>
          <p:cNvSpPr txBox="1"/>
          <p:nvPr/>
        </p:nvSpPr>
        <p:spPr>
          <a:xfrm>
            <a:off x="735453" y="3833476"/>
            <a:ext cx="11211852" cy="2603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b="1" sz="51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Is there </a:t>
            </a:r>
            <a:r>
              <a:rPr>
                <a:solidFill>
                  <a:schemeClr val="accent3">
                    <a:hueOff val="198700"/>
                    <a:satOff val="21248"/>
                    <a:lumOff val="19305"/>
                  </a:schemeClr>
                </a:solidFill>
              </a:rPr>
              <a:t>ANYTHING</a:t>
            </a:r>
            <a:r>
              <a:t> you have, or are seeking, or are doing that you are willing to </a:t>
            </a:r>
            <a:r>
              <a:rPr b="0">
                <a:solidFill>
                  <a:srgbClr val="FFFC79"/>
                </a:solidFill>
                <a:latin typeface="Thames Nude Roman"/>
                <a:ea typeface="Thames Nude Roman"/>
                <a:cs typeface="Thames Nude Roman"/>
                <a:sym typeface="Thames Nude Roman"/>
              </a:rPr>
              <a:t>forfeit</a:t>
            </a:r>
            <a:r>
              <a:t> heaven for?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grpSp>
        <p:nvGrpSpPr>
          <p:cNvPr id="240" name="What would an atheists say?…"/>
          <p:cNvGrpSpPr/>
          <p:nvPr/>
        </p:nvGrpSpPr>
        <p:grpSpPr>
          <a:xfrm>
            <a:off x="198595" y="2784615"/>
            <a:ext cx="12607610" cy="6997701"/>
            <a:chOff x="0" y="0"/>
            <a:chExt cx="12607608" cy="6997700"/>
          </a:xfrm>
        </p:grpSpPr>
        <p:sp>
          <p:nvSpPr>
            <p:cNvPr id="239" name="What would an atheists say?…"/>
            <p:cNvSpPr txBox="1"/>
            <p:nvPr/>
          </p:nvSpPr>
          <p:spPr>
            <a:xfrm>
              <a:off x="114300" y="88900"/>
              <a:ext cx="12379009" cy="66675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685799" indent="-685799" algn="l">
                <a:spcBef>
                  <a:spcPts val="1000"/>
                </a:spcBef>
                <a:buSzPct val="80000"/>
                <a:buBlip>
                  <a:blip r:embed="rId3"/>
                </a:buBlip>
                <a:defRPr b="1" sz="3800">
                  <a:latin typeface="Century Gothic"/>
                  <a:ea typeface="Century Gothic"/>
                  <a:cs typeface="Century Gothic"/>
                  <a:sym typeface="Century Gothic"/>
                </a:defRPr>
              </a:pPr>
              <a:r>
                <a:t>What would an atheists say? </a:t>
              </a:r>
            </a:p>
            <a:p>
              <a:pPr lvl="1" marL="1206500" indent="-685800" algn="l">
                <a:spcBef>
                  <a:spcPts val="1000"/>
                </a:spcBef>
                <a:buSzPct val="80000"/>
                <a:buBlip>
                  <a:blip r:embed="rId4"/>
                </a:buBlip>
                <a:defRPr sz="3200">
                  <a:latin typeface="Century Gothic"/>
                  <a:ea typeface="Century Gothic"/>
                  <a:cs typeface="Century Gothic"/>
                  <a:sym typeface="Century Gothic"/>
                </a:defRPr>
              </a:pPr>
              <a:r>
                <a:t>There is nothing beyond the grave. </a:t>
              </a:r>
            </a:p>
            <a:p>
              <a:pPr marL="685799" indent="-685799" algn="l">
                <a:spcBef>
                  <a:spcPts val="1000"/>
                </a:spcBef>
                <a:buSzPct val="80000"/>
                <a:buBlip>
                  <a:blip r:embed="rId3"/>
                </a:buBlip>
                <a:defRPr b="1" sz="3800">
                  <a:latin typeface="Century Gothic"/>
                  <a:ea typeface="Century Gothic"/>
                  <a:cs typeface="Century Gothic"/>
                  <a:sym typeface="Century Gothic"/>
                </a:defRPr>
              </a:pPr>
              <a:r>
                <a:t>What would a materialists say? </a:t>
              </a:r>
            </a:p>
            <a:p>
              <a:pPr lvl="1" marL="1206500" indent="-685800" algn="l">
                <a:spcBef>
                  <a:spcPts val="1000"/>
                </a:spcBef>
                <a:buSzPct val="80000"/>
                <a:buBlip>
                  <a:blip r:embed="rId4"/>
                </a:buBlip>
                <a:defRPr sz="3200">
                  <a:latin typeface="Century Gothic"/>
                  <a:ea typeface="Century Gothic"/>
                  <a:cs typeface="Century Gothic"/>
                  <a:sym typeface="Century Gothic"/>
                </a:defRPr>
              </a:pPr>
              <a:r>
                <a:t>Sadducees taught their souls perished (Mat 22:23-33). </a:t>
              </a:r>
            </a:p>
            <a:p>
              <a:pPr marL="685799" indent="-685799" algn="l">
                <a:spcBef>
                  <a:spcPts val="1000"/>
                </a:spcBef>
                <a:buSzPct val="80000"/>
                <a:buBlip>
                  <a:blip r:embed="rId3"/>
                </a:buBlip>
                <a:defRPr b="1" sz="3800">
                  <a:latin typeface="Century Gothic"/>
                  <a:ea typeface="Century Gothic"/>
                  <a:cs typeface="Century Gothic"/>
                  <a:sym typeface="Century Gothic"/>
                </a:defRPr>
              </a:pPr>
              <a:r>
                <a:t>What would a Buddhist say? </a:t>
              </a:r>
            </a:p>
            <a:p>
              <a:pPr lvl="1" marL="1206500" indent="-685800" algn="l">
                <a:spcBef>
                  <a:spcPts val="1000"/>
                </a:spcBef>
                <a:buSzPct val="80000"/>
                <a:buBlip>
                  <a:blip r:embed="rId4"/>
                </a:buBlip>
                <a:defRPr sz="3200">
                  <a:latin typeface="Century Gothic"/>
                  <a:ea typeface="Century Gothic"/>
                  <a:cs typeface="Century Gothic"/>
                  <a:sym typeface="Century Gothic"/>
                </a:defRPr>
              </a:pPr>
              <a:r>
                <a:t>One goes round in cycles of birth, death, and rebirth </a:t>
              </a:r>
            </a:p>
            <a:p>
              <a:pPr marL="685799" indent="-685799" algn="l">
                <a:spcBef>
                  <a:spcPts val="1000"/>
                </a:spcBef>
                <a:buSzPct val="80000"/>
                <a:buBlip>
                  <a:blip r:embed="rId3"/>
                </a:buBlip>
                <a:defRPr b="1" sz="3800">
                  <a:latin typeface="Century Gothic"/>
                  <a:ea typeface="Century Gothic"/>
                  <a:cs typeface="Century Gothic"/>
                  <a:sym typeface="Century Gothic"/>
                </a:defRPr>
              </a:pPr>
              <a:r>
                <a:t>What would a Catholic say? </a:t>
              </a:r>
            </a:p>
            <a:p>
              <a:pPr lvl="1" marL="1206500" indent="-685800" algn="l">
                <a:spcBef>
                  <a:spcPts val="1000"/>
                </a:spcBef>
                <a:buSzPct val="80000"/>
                <a:buBlip>
                  <a:blip r:embed="rId4"/>
                </a:buBlip>
                <a:defRPr sz="3200">
                  <a:latin typeface="Century Gothic"/>
                  <a:ea typeface="Century Gothic"/>
                  <a:cs typeface="Century Gothic"/>
                  <a:sym typeface="Century Gothic"/>
                </a:defRPr>
              </a:pPr>
              <a:r>
                <a:t>the spirit at death, goes into a place called "purgatory." </a:t>
              </a:r>
            </a:p>
            <a:p>
              <a:pPr marL="685799" indent="-685799" algn="l">
                <a:spcBef>
                  <a:spcPts val="1000"/>
                </a:spcBef>
                <a:buSzPct val="80000"/>
                <a:buBlip>
                  <a:blip r:embed="rId3"/>
                </a:buBlip>
                <a:defRPr b="1" sz="3800">
                  <a:latin typeface="Century Gothic"/>
                  <a:ea typeface="Century Gothic"/>
                  <a:cs typeface="Century Gothic"/>
                  <a:sym typeface="Century Gothic"/>
                </a:defRPr>
              </a:pPr>
              <a:r>
                <a:t>What would a J.W. (&amp; a few others) say? </a:t>
              </a:r>
            </a:p>
            <a:p>
              <a:pPr lvl="1" marL="1206500" indent="-685800" algn="l">
                <a:spcBef>
                  <a:spcPts val="1000"/>
                </a:spcBef>
                <a:buSzPct val="80000"/>
                <a:buBlip>
                  <a:blip r:embed="rId4"/>
                </a:buBlip>
                <a:defRPr sz="3200">
                  <a:latin typeface="Century Gothic"/>
                  <a:ea typeface="Century Gothic"/>
                  <a:cs typeface="Century Gothic"/>
                  <a:sym typeface="Century Gothic"/>
                </a:defRPr>
              </a:pPr>
              <a:r>
                <a:t>At death the soul goes to sleep &amp; only righteous raised. </a:t>
              </a:r>
            </a:p>
          </p:txBody>
        </p:sp>
        <p:pic>
          <p:nvPicPr>
            <p:cNvPr id="238" name="What would an atheists say?… What would an atheists say? There is nothing beyond the grave. What would a materialists say? Sadducees taught their souls perished (Mat 22:23-33). What would a Buddhist say? One goes round in cycles of birth, death, and rebi" descr="What would an atheists say?… What would an atheists say? There is nothing beyond the grave. What would a materialists say? Sadducees taught their souls perished (Mat 22:23-33). What would a Buddhist say? One goes round in cycles of birth, death, and rebirth What would a Catholic say? the spirit at death, goes into a place called &quot;purgatory.&quot; What would a J.W. (&amp; a few others) say? At death the soul goes to sleep &amp; only righteous raised. "/>
            <p:cNvPicPr>
              <a:picLocks noChangeAspect="0"/>
            </p:cNvPicPr>
            <p:nvPr/>
          </p:nvPicPr>
          <p:blipFill>
            <a:blip r:embed="rId5">
              <a:extLst/>
            </a:blip>
            <a:stretch>
              <a:fillRect/>
            </a:stretch>
          </p:blipFill>
          <p:spPr>
            <a:xfrm>
              <a:off x="0" y="0"/>
              <a:ext cx="12607609" cy="6997700"/>
            </a:xfrm>
            <a:prstGeom prst="rect">
              <a:avLst/>
            </a:prstGeom>
            <a:effectLst/>
          </p:spPr>
        </p:pic>
      </p:grpSp>
      <p:sp>
        <p:nvSpPr>
          <p:cNvPr id="241" name="SOME FALSE VIEWS …"/>
          <p:cNvSpPr txBox="1"/>
          <p:nvPr/>
        </p:nvSpPr>
        <p:spPr>
          <a:xfrm>
            <a:off x="1221402" y="1605110"/>
            <a:ext cx="10561997" cy="9271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56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SOME FALSE VIEWS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0"/>
                                        </p:tgtEl>
                                        <p:attrNameLst>
                                          <p:attrName>style.visibility</p:attrName>
                                        </p:attrNameLst>
                                      </p:cBhvr>
                                      <p:to>
                                        <p:strVal val="visible"/>
                                      </p:to>
                                    </p:set>
                                    <p:animEffect filter="fade" transition="in">
                                      <p:cBhvr>
                                        <p:cTn id="7" dur="15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0"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3" name="Image" descr="Image"/>
          <p:cNvPicPr>
            <a:picLocks noChangeAspect="1"/>
          </p:cNvPicPr>
          <p:nvPr>
            <p:ph type="pic" idx="21"/>
          </p:nvPr>
        </p:nvPicPr>
        <p:blipFill>
          <a:blip r:embed="rId2">
            <a:extLst/>
          </a:blip>
          <a:srcRect l="92" t="0" r="0" b="0"/>
          <a:stretch>
            <a:fillRect/>
          </a:stretch>
        </p:blipFill>
        <p:spPr>
          <a:xfrm>
            <a:off x="-132954" y="-95052"/>
            <a:ext cx="13270802" cy="9943878"/>
          </a:xfrm>
          <a:prstGeom prst="rect">
            <a:avLst/>
          </a:prstGeom>
        </p:spPr>
      </p:pic>
      <p:pic>
        <p:nvPicPr>
          <p:cNvPr id="644" name="“What Happens When We Die?” “What Happens When We Die?”" descr="“What Happens When We Die?” “What Happens When We Die?”"/>
          <p:cNvPicPr>
            <a:picLocks noChangeAspect="0"/>
          </p:cNvPicPr>
          <p:nvPr/>
        </p:nvPicPr>
        <p:blipFill>
          <a:blip r:embed="rId3">
            <a:extLst/>
          </a:blip>
          <a:stretch>
            <a:fillRect/>
          </a:stretch>
        </p:blipFill>
        <p:spPr>
          <a:xfrm>
            <a:off x="129189" y="133028"/>
            <a:ext cx="7380199" cy="2413001"/>
          </a:xfrm>
          <a:prstGeom prst="rect">
            <a:avLst/>
          </a:prstGeom>
          <a:effectLst>
            <a:outerShdw sx="100000" sy="100000" kx="0" ky="0" algn="b" rotWithShape="0" blurRad="152400" dist="91332" dir="2045403">
              <a:srgbClr val="000000"/>
            </a:outerShdw>
          </a:effectLst>
        </p:spPr>
      </p:pic>
      <p:pic>
        <p:nvPicPr>
          <p:cNvPr id="645" name="— (Ecclesiastes 12:6-14; Luke 16:19-31) — — (Ecclesiastes 12:6-14; Luke 16:19-31) —" descr="— (Ecclesiastes 12:6-14; Luke 16:19-31) — — (Ecclesiastes 12:6-14; Luke 16:19-31) —"/>
          <p:cNvPicPr>
            <a:picLocks noChangeAspect="0"/>
          </p:cNvPicPr>
          <p:nvPr/>
        </p:nvPicPr>
        <p:blipFill>
          <a:blip r:embed="rId4">
            <a:extLst/>
          </a:blip>
          <a:stretch>
            <a:fillRect/>
          </a:stretch>
        </p:blipFill>
        <p:spPr>
          <a:xfrm>
            <a:off x="129189" y="2401620"/>
            <a:ext cx="7380199" cy="850901"/>
          </a:xfrm>
          <a:prstGeom prst="rect">
            <a:avLst/>
          </a:prstGeom>
          <a:effectLst>
            <a:outerShdw sx="100000" sy="100000" kx="0" ky="0" algn="b" rotWithShape="0" blurRad="190500" dist="330200" dir="5400000">
              <a:srgbClr val="000000"/>
            </a:outerShdw>
          </a:effectLst>
        </p:spPr>
      </p:pic>
      <p:sp>
        <p:nvSpPr>
          <p:cNvPr id="646" name="How will you feel about that thing the second after you die????"/>
          <p:cNvSpPr txBox="1"/>
          <p:nvPr/>
        </p:nvSpPr>
        <p:spPr>
          <a:xfrm>
            <a:off x="735453" y="3833476"/>
            <a:ext cx="10120519" cy="257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5200">
                <a:solidFill>
                  <a:srgbClr val="FFFFFF"/>
                </a:solidFill>
                <a:effectLst>
                  <a:outerShdw sx="100000" sy="100000" kx="0" ky="0" algn="b" rotWithShape="0" blurRad="12700" dist="63500" dir="18900000">
                    <a:srgbClr val="000000"/>
                  </a:outerShdw>
                </a:effectLst>
                <a:latin typeface="Gill Sans UltraBold"/>
                <a:ea typeface="Gill Sans UltraBold"/>
                <a:cs typeface="Gill Sans UltraBold"/>
                <a:sym typeface="Gill Sans UltraBold"/>
              </a:defRPr>
            </a:lvl1pPr>
          </a:lstStyle>
          <a:p>
            <a:pPr/>
            <a:r>
              <a:t>How will you feel about that thing the second after you die????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Rectangle"/>
          <p:cNvSpPr/>
          <p:nvPr/>
        </p:nvSpPr>
        <p:spPr>
          <a:xfrm>
            <a:off x="-1" y="-1"/>
            <a:ext cx="13004802" cy="9753601"/>
          </a:xfrm>
          <a:prstGeom prst="rect">
            <a:avLst/>
          </a:prstGeom>
          <a:solidFill>
            <a:srgbClr val="000000"/>
          </a:solidFill>
          <a:ln w="12700">
            <a:solidFill>
              <a:srgbClr val="000000"/>
            </a:solidFill>
          </a:ln>
        </p:spPr>
        <p:txBody>
          <a:bodyPr lIns="50800" tIns="50800" rIns="50800" bIns="50800" anchor="ctr"/>
          <a:lstStyle/>
          <a:p>
            <a:pPr>
              <a:defRPr>
                <a:solidFill>
                  <a:srgbClr val="625B48"/>
                </a:solidFill>
                <a:latin typeface="Didot"/>
                <a:ea typeface="Didot"/>
                <a:cs typeface="Didot"/>
                <a:sym typeface="Didot"/>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0" name="Image" descr="Image"/>
          <p:cNvPicPr>
            <a:picLocks noChangeAspect="1"/>
          </p:cNvPicPr>
          <p:nvPr>
            <p:ph type="pic" idx="21"/>
          </p:nvPr>
        </p:nvPicPr>
        <p:blipFill>
          <a:blip r:embed="rId2">
            <a:extLst/>
          </a:blip>
          <a:srcRect l="92" t="0" r="0" b="0"/>
          <a:stretch>
            <a:fillRect/>
          </a:stretch>
        </p:blipFill>
        <p:spPr>
          <a:xfrm>
            <a:off x="-132954" y="-95052"/>
            <a:ext cx="13270802" cy="9943878"/>
          </a:xfrm>
          <a:prstGeom prst="rect">
            <a:avLst/>
          </a:prstGeom>
        </p:spPr>
      </p:pic>
      <p:pic>
        <p:nvPicPr>
          <p:cNvPr id="651" name="— (Ecclesiastes 12:6-14; Luke 16:19-31) — — (Ecclesiastes 12:6-14; Luke 16:19-31) —" descr="— (Ecclesiastes 12:6-14; Luke 16:19-31) — — (Ecclesiastes 12:6-14; Luke 16:19-31) —"/>
          <p:cNvPicPr>
            <a:picLocks noChangeAspect="0"/>
          </p:cNvPicPr>
          <p:nvPr/>
        </p:nvPicPr>
        <p:blipFill>
          <a:blip r:embed="rId3">
            <a:extLst/>
          </a:blip>
          <a:stretch>
            <a:fillRect/>
          </a:stretch>
        </p:blipFill>
        <p:spPr>
          <a:xfrm>
            <a:off x="1356255" y="5329118"/>
            <a:ext cx="10292290" cy="1016001"/>
          </a:xfrm>
          <a:prstGeom prst="rect">
            <a:avLst/>
          </a:prstGeom>
          <a:effectLst>
            <a:outerShdw sx="100000" sy="100000" kx="0" ky="0" algn="b" rotWithShape="0" blurRad="190500" dist="330200" dir="5400000">
              <a:srgbClr val="000000"/>
            </a:outerShdw>
          </a:effectLst>
        </p:spPr>
      </p:pic>
      <p:sp>
        <p:nvSpPr>
          <p:cNvPr id="652" name="“What Happens When We Die?”"/>
          <p:cNvSpPr txBox="1"/>
          <p:nvPr/>
        </p:nvSpPr>
        <p:spPr>
          <a:xfrm>
            <a:off x="268888" y="4130469"/>
            <a:ext cx="12467023" cy="1066801"/>
          </a:xfrm>
          <a:prstGeom prst="rect">
            <a:avLst/>
          </a:prstGeom>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2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lvl1pPr>
          </a:lstStyle>
          <a:p>
            <a:pPr/>
            <a:r>
              <a:t>“What Happens When We Die?”</a:t>
            </a:r>
          </a:p>
        </p:txBody>
      </p:sp>
      <p:sp>
        <p:nvSpPr>
          <p:cNvPr id="653" name="Charts by Don McClain…"/>
          <p:cNvSpPr txBox="1"/>
          <p:nvPr/>
        </p:nvSpPr>
        <p:spPr>
          <a:xfrm>
            <a:off x="488998" y="7218660"/>
            <a:ext cx="12026804" cy="229482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August 26, 2018 PM</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u="sng">
                <a:solidFill>
                  <a:srgbClr val="0000FF"/>
                </a:solidFill>
                <a:uFill>
                  <a:solidFill>
                    <a:srgbClr val="0000FF"/>
                  </a:solidFill>
                </a:uFill>
                <a:hlinkClick r:id="rId4"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r>
              <a:t>  </a:t>
            </a:r>
            <a:r>
              <a:rPr u="sng">
                <a:solidFill>
                  <a:srgbClr val="0000FF"/>
                </a:solidFill>
                <a:uFill>
                  <a:solidFill>
                    <a:srgbClr val="0000FF"/>
                  </a:solidFill>
                </a:uFill>
                <a:hlinkClick r:id="rId5" invalidUrl="" action="" tgtFrame="" tooltip="" history="1" highlightClick="0" endSnd="0"/>
              </a:rPr>
              <a:t>http://w65stchurchofchrist.com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Ecclesiastes 12:6–14 (NKJV)…"/>
          <p:cNvSpPr txBox="1"/>
          <p:nvPr/>
        </p:nvSpPr>
        <p:spPr>
          <a:xfrm>
            <a:off x="267280" y="248141"/>
            <a:ext cx="12470240" cy="9271001"/>
          </a:xfrm>
          <a:prstGeom prst="rect">
            <a:avLst/>
          </a:prstGeom>
          <a:ln w="12700">
            <a:miter lim="400000"/>
          </a:ln>
          <a:effectLst>
            <a:outerShdw sx="100000" sy="100000" kx="0" ky="0" algn="b" rotWithShape="0" blurRad="152400" dist="91332" dir="5400000">
              <a:srgbClr val="000000">
                <a:alpha val="2321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300"/>
              </a:spcBef>
              <a:defRPr sz="4200">
                <a:solidFill>
                  <a:srgbClr val="000000"/>
                </a:solidFill>
                <a:latin typeface="Thames Nude Roman"/>
                <a:ea typeface="Thames Nude Roman"/>
                <a:cs typeface="Thames Nude Roman"/>
                <a:sym typeface="Thames Nude Roman"/>
              </a:defRPr>
            </a:pPr>
            <a:r>
              <a:t>Ecclesiastes 12:6–14 (NKJV)</a:t>
            </a:r>
          </a:p>
          <a:p>
            <a:pPr defTabSz="457200">
              <a:defRPr sz="4500">
                <a:solidFill>
                  <a:srgbClr val="000000"/>
                </a:solidFill>
                <a:latin typeface="Hoefler Text"/>
                <a:ea typeface="Hoefler Text"/>
                <a:cs typeface="Hoefler Text"/>
                <a:sym typeface="Hoefler Text"/>
              </a:defRPr>
            </a:pPr>
            <a:r>
              <a:rPr baseline="31999"/>
              <a:t>6</a:t>
            </a:r>
            <a:r>
              <a:t> </a:t>
            </a:r>
            <a:r>
              <a:rPr i="1"/>
              <a:t>Remember your Creator</a:t>
            </a:r>
            <a:r>
              <a:t> before the silver cord is loosed, Or the golden bowl is broken, Or the pitcher shattered at the fountain, Or the wheel broken at the well. </a:t>
            </a:r>
            <a:r>
              <a:rPr baseline="31999"/>
              <a:t>7</a:t>
            </a:r>
            <a:r>
              <a:t> Then the dust will return to the earth as it was, And the spirit will return to God who gave it. </a:t>
            </a:r>
            <a:r>
              <a:rPr baseline="31999"/>
              <a:t>8</a:t>
            </a:r>
            <a:r>
              <a:t> “Vanity of vanities,” says the Preacher, “All </a:t>
            </a:r>
            <a:r>
              <a:rPr i="1"/>
              <a:t>is</a:t>
            </a:r>
            <a:r>
              <a:t> vanity.” </a:t>
            </a:r>
            <a:r>
              <a:rPr baseline="31999"/>
              <a:t>9</a:t>
            </a:r>
            <a:r>
              <a:t> And moreover, because the Preacher was wise, he still taught the people knowledge; yes, he pondered and sought out </a:t>
            </a:r>
            <a:r>
              <a:rPr i="1"/>
              <a:t>and</a:t>
            </a:r>
            <a:r>
              <a:t> set in order many proverbs. </a:t>
            </a:r>
            <a:r>
              <a:rPr baseline="31999"/>
              <a:t>10</a:t>
            </a:r>
            <a:r>
              <a:t> The Preacher sought to find acceptable words; and </a:t>
            </a:r>
            <a:r>
              <a:rPr i="1"/>
              <a:t>what was</a:t>
            </a:r>
            <a:r>
              <a:t> written </a:t>
            </a:r>
            <a:r>
              <a:rPr i="1"/>
              <a:t>was</a:t>
            </a:r>
            <a:r>
              <a:t> upright—words of truth.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Ecclesiastes 12:6–14 (NKJV)…"/>
          <p:cNvSpPr txBox="1"/>
          <p:nvPr/>
        </p:nvSpPr>
        <p:spPr>
          <a:xfrm>
            <a:off x="267280" y="248141"/>
            <a:ext cx="12470240" cy="9283701"/>
          </a:xfrm>
          <a:prstGeom prst="rect">
            <a:avLst/>
          </a:prstGeom>
          <a:ln w="12700">
            <a:miter lim="400000"/>
          </a:ln>
          <a:effectLst>
            <a:outerShdw sx="100000" sy="100000" kx="0" ky="0" algn="b" rotWithShape="0" blurRad="152400" dist="91332" dir="5400000">
              <a:srgbClr val="000000">
                <a:alpha val="2321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300"/>
              </a:spcBef>
              <a:defRPr sz="4200">
                <a:solidFill>
                  <a:srgbClr val="000000"/>
                </a:solidFill>
                <a:latin typeface="Thames Nude Roman"/>
                <a:ea typeface="Thames Nude Roman"/>
                <a:cs typeface="Thames Nude Roman"/>
                <a:sym typeface="Thames Nude Roman"/>
              </a:defRPr>
            </a:pPr>
            <a:r>
              <a:t>Ecclesiastes 12:6–14 (NKJV)</a:t>
            </a:r>
          </a:p>
          <a:p>
            <a:pPr defTabSz="457200">
              <a:defRPr sz="4900">
                <a:solidFill>
                  <a:srgbClr val="000000"/>
                </a:solidFill>
                <a:latin typeface="Hoefler Text"/>
                <a:ea typeface="Hoefler Text"/>
                <a:cs typeface="Hoefler Text"/>
                <a:sym typeface="Hoefler Text"/>
              </a:defRPr>
            </a:pPr>
            <a:r>
              <a:rPr baseline="31999"/>
              <a:t>11</a:t>
            </a:r>
            <a:r>
              <a:t> The words of the wise are like goads, and the words of scholars are like well-driven nails, given by one Shepherd. </a:t>
            </a:r>
            <a:r>
              <a:rPr baseline="31999"/>
              <a:t>12</a:t>
            </a:r>
            <a:r>
              <a:t> And further, my son, be admonished by these. Of making many books </a:t>
            </a:r>
            <a:r>
              <a:rPr i="1"/>
              <a:t>there is</a:t>
            </a:r>
            <a:r>
              <a:t> no end, and much study </a:t>
            </a:r>
            <a:r>
              <a:rPr i="1"/>
              <a:t>is</a:t>
            </a:r>
            <a:r>
              <a:t> wearisome to the flesh. </a:t>
            </a:r>
            <a:r>
              <a:rPr baseline="31999"/>
              <a:t>13</a:t>
            </a:r>
            <a:r>
              <a:t> Let us hear the conclusion of the whole matter: Fear God and keep His commandments, For this is man’s all. </a:t>
            </a:r>
            <a:r>
              <a:rPr baseline="31999"/>
              <a:t>14</a:t>
            </a:r>
            <a:r>
              <a:t> For God will bring every work into judgment, Including every secret thing, Whether good or evil.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9" name="Image" descr="Image"/>
          <p:cNvPicPr>
            <a:picLocks noChangeAspect="0"/>
          </p:cNvPicPr>
          <p:nvPr>
            <p:ph type="pic" idx="21"/>
          </p:nvPr>
        </p:nvPicPr>
        <p:blipFill>
          <a:blip r:embed="rId2">
            <a:extLst/>
          </a:blip>
          <a:srcRect l="3024" t="7281" r="133" b="0"/>
          <a:stretch>
            <a:fillRect/>
          </a:stretch>
        </p:blipFill>
        <p:spPr>
          <a:xfrm>
            <a:off x="37504" y="-7740"/>
            <a:ext cx="12929891" cy="97689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https://www.amazingfacts.org/media-library/study-guide/e/4987/t/are-the-dead-really-dead-"/>
          <p:cNvSpPr txBox="1"/>
          <p:nvPr/>
        </p:nvSpPr>
        <p:spPr>
          <a:xfrm>
            <a:off x="-14249" y="2792965"/>
            <a:ext cx="13033298" cy="469901"/>
          </a:xfrm>
          <a:prstGeom prst="rect">
            <a:avLst/>
          </a:prstGeom>
          <a:solidFill>
            <a:srgbClr val="5A5F5E"/>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600">
                <a:solidFill>
                  <a:srgbClr val="FFFFFF"/>
                </a:solidFill>
              </a:defRPr>
            </a:lvl1pPr>
          </a:lstStyle>
          <a:p>
            <a:pPr/>
            <a:r>
              <a:t>https://www.amazingfacts.org/media-library/study-guide/e/4987/t/are-the-dead-really-dead-</a:t>
            </a:r>
          </a:p>
        </p:txBody>
      </p:sp>
      <p:pic>
        <p:nvPicPr>
          <p:cNvPr id="244" name="Image" descr="Image"/>
          <p:cNvPicPr>
            <a:picLocks noChangeAspect="1"/>
          </p:cNvPicPr>
          <p:nvPr/>
        </p:nvPicPr>
        <p:blipFill>
          <a:blip r:embed="rId2">
            <a:extLst/>
          </a:blip>
          <a:stretch>
            <a:fillRect/>
          </a:stretch>
        </p:blipFill>
        <p:spPr>
          <a:xfrm>
            <a:off x="717102" y="4476948"/>
            <a:ext cx="3376631" cy="4997414"/>
          </a:xfrm>
          <a:prstGeom prst="rect">
            <a:avLst/>
          </a:prstGeom>
          <a:ln w="12700">
            <a:miter lim="400000"/>
          </a:ln>
          <a:effectLst>
            <a:outerShdw sx="100000" sy="100000" kx="0" ky="0" algn="b" rotWithShape="0" blurRad="622300" dist="76200" dir="0">
              <a:srgbClr val="000000">
                <a:alpha val="96120"/>
              </a:srgbClr>
            </a:outerShdw>
          </a:effectLst>
        </p:spPr>
      </p:pic>
      <p:sp>
        <p:nvSpPr>
          <p:cNvPr id="245" name="2. What happens when a person dies?…"/>
          <p:cNvSpPr txBox="1"/>
          <p:nvPr/>
        </p:nvSpPr>
        <p:spPr>
          <a:xfrm>
            <a:off x="4602482" y="3337819"/>
            <a:ext cx="8148345" cy="6223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defRPr b="1" sz="3400">
                <a:solidFill>
                  <a:srgbClr val="212529"/>
                </a:solidFill>
                <a:latin typeface="Helvetica"/>
                <a:ea typeface="Helvetica"/>
                <a:cs typeface="Helvetica"/>
                <a:sym typeface="Helvetica"/>
              </a:defRPr>
            </a:pPr>
            <a:r>
              <a:t>2. What happens when a person dies?</a:t>
            </a:r>
            <a:endParaRPr b="0"/>
          </a:p>
          <a:p>
            <a:pPr algn="l" defTabSz="457200">
              <a:spcBef>
                <a:spcPts val="1400"/>
              </a:spcBef>
              <a:defRPr sz="2300">
                <a:solidFill>
                  <a:srgbClr val="212529"/>
                </a:solidFill>
                <a:latin typeface="Helvetica"/>
                <a:ea typeface="Helvetica"/>
                <a:cs typeface="Helvetica"/>
                <a:sym typeface="Helvetica"/>
              </a:defRPr>
            </a:pPr>
            <a:r>
              <a:t>“Then the dust will return to the earth as it was, and the spirit will return to God who gave it” (</a:t>
            </a:r>
            <a:r>
              <a:rPr>
                <a:solidFill>
                  <a:srgbClr val="007BFF"/>
                </a:solidFill>
                <a:hlinkClick r:id="rId3" invalidUrl="" action="" tgtFrame="" tooltip="" history="1" highlightClick="0" endSnd="0"/>
              </a:rPr>
              <a:t>Ecclesiastes 12:7</a:t>
            </a:r>
            <a:r>
              <a:t>).</a:t>
            </a:r>
            <a:endParaRPr>
              <a:solidFill>
                <a:srgbClr val="000000"/>
              </a:solidFill>
            </a:endParaRPr>
          </a:p>
          <a:p>
            <a:pPr algn="l" defTabSz="457200">
              <a:defRPr sz="2300">
                <a:solidFill>
                  <a:srgbClr val="212529"/>
                </a:solidFill>
                <a:latin typeface="Helvetica"/>
                <a:ea typeface="Helvetica"/>
                <a:cs typeface="Helvetica"/>
                <a:sym typeface="Helvetica"/>
              </a:defRPr>
            </a:pPr>
            <a:r>
              <a:rPr b="1"/>
              <a:t>Answer:</a:t>
            </a:r>
            <a:r>
              <a:t>   The body turns to dust again, and the spirit goes back to God, who gave it. The spirit of every person who dies—whether saved or unsaved—returns to God at death.</a:t>
            </a:r>
            <a:endParaRPr>
              <a:solidFill>
                <a:srgbClr val="000000"/>
              </a:solidFill>
            </a:endParaRPr>
          </a:p>
          <a:p>
            <a:pPr algn="l" defTabSz="457200">
              <a:defRPr sz="2300">
                <a:solidFill>
                  <a:srgbClr val="000000"/>
                </a:solidFill>
                <a:latin typeface="Helvetica"/>
                <a:ea typeface="Helvetica"/>
                <a:cs typeface="Helvetica"/>
                <a:sym typeface="Helvetica"/>
              </a:defRPr>
            </a:pPr>
          </a:p>
          <a:p>
            <a:pPr algn="l" defTabSz="457200">
              <a:defRPr b="1" sz="3400">
                <a:solidFill>
                  <a:srgbClr val="212529"/>
                </a:solidFill>
                <a:latin typeface="Helvetica"/>
                <a:ea typeface="Helvetica"/>
                <a:cs typeface="Helvetica"/>
                <a:sym typeface="Helvetica"/>
              </a:defRPr>
            </a:pPr>
            <a:r>
              <a:t>3. What is the “spirit” that returns to God at death?</a:t>
            </a:r>
            <a:endParaRPr b="0"/>
          </a:p>
          <a:p>
            <a:pPr algn="l" defTabSz="457200">
              <a:defRPr sz="2300">
                <a:solidFill>
                  <a:srgbClr val="212529"/>
                </a:solidFill>
                <a:latin typeface="Helvetica"/>
                <a:ea typeface="Helvetica"/>
                <a:cs typeface="Helvetica"/>
                <a:sym typeface="Helvetica"/>
              </a:defRPr>
            </a:pPr>
            <a:r>
              <a:t>“The body without the spirit is dead” (</a:t>
            </a:r>
            <a:r>
              <a:rPr>
                <a:solidFill>
                  <a:srgbClr val="007BFF"/>
                </a:solidFill>
                <a:hlinkClick r:id="rId4" invalidUrl="" action="" tgtFrame="" tooltip="" history="1" highlightClick="0" endSnd="0"/>
              </a:rPr>
              <a:t>James 2:26</a:t>
            </a:r>
            <a:r>
              <a:t>). </a:t>
            </a:r>
            <a:endParaRPr>
              <a:solidFill>
                <a:srgbClr val="000000"/>
              </a:solidFill>
            </a:endParaRPr>
          </a:p>
          <a:p>
            <a:pPr algn="l" defTabSz="457200">
              <a:spcBef>
                <a:spcPts val="900"/>
              </a:spcBef>
              <a:defRPr sz="2300">
                <a:solidFill>
                  <a:srgbClr val="212529"/>
                </a:solidFill>
                <a:latin typeface="Helvetica"/>
                <a:ea typeface="Helvetica"/>
                <a:cs typeface="Helvetica"/>
                <a:sym typeface="Helvetica"/>
              </a:defRPr>
            </a:pPr>
            <a:r>
              <a:t>“The spirit of God is in my nostrils” (</a:t>
            </a:r>
            <a:r>
              <a:rPr>
                <a:solidFill>
                  <a:srgbClr val="007BFF"/>
                </a:solidFill>
                <a:hlinkClick r:id="rId5" invalidUrl="" action="" tgtFrame="" tooltip="" history="1" highlightClick="0" endSnd="0"/>
              </a:rPr>
              <a:t>Job 27:3 KJV</a:t>
            </a:r>
            <a:r>
              <a:t>).</a:t>
            </a:r>
            <a:endParaRPr>
              <a:solidFill>
                <a:srgbClr val="000000"/>
              </a:solidFill>
            </a:endParaRPr>
          </a:p>
          <a:p>
            <a:pPr algn="l" defTabSz="457200">
              <a:spcBef>
                <a:spcPts val="1800"/>
              </a:spcBef>
              <a:defRPr sz="2300">
                <a:solidFill>
                  <a:srgbClr val="212529"/>
                </a:solidFill>
                <a:latin typeface="Helvetica"/>
                <a:ea typeface="Helvetica"/>
                <a:cs typeface="Helvetica"/>
                <a:sym typeface="Helvetica"/>
              </a:defRPr>
            </a:pPr>
            <a:r>
              <a:rPr b="1"/>
              <a:t>Answer:</a:t>
            </a:r>
            <a:r>
              <a:t>   The spirit that returns to God at death is the breath of life. Nowhere in all of God’s book does the “spirit” have any life, wisdom, or feeling after a person dies. It is the “breath of life” and nothing more.</a:t>
            </a:r>
          </a:p>
        </p:txBody>
      </p:sp>
      <p:pic>
        <p:nvPicPr>
          <p:cNvPr id="246" name="“What Happens When We Die?” “What Happens When We Die?”" descr="“What Happens When We Die?” “What Happens When We Die?”"/>
          <p:cNvPicPr>
            <a:picLocks noChangeAspect="0"/>
          </p:cNvPicPr>
          <p:nvPr/>
        </p:nvPicPr>
        <p:blipFill>
          <a:blip r:embed="rId6">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sp>
        <p:nvSpPr>
          <p:cNvPr id="247" name="SOME FALSE VIEWS …"/>
          <p:cNvSpPr txBox="1"/>
          <p:nvPr/>
        </p:nvSpPr>
        <p:spPr>
          <a:xfrm>
            <a:off x="1221402" y="1605110"/>
            <a:ext cx="10561997" cy="9271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56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SOME FALSE VIEWS …</a:t>
            </a:r>
          </a:p>
        </p:txBody>
      </p:sp>
      <p:pic>
        <p:nvPicPr>
          <p:cNvPr id="248" name="Image" descr="Image"/>
          <p:cNvPicPr>
            <a:picLocks noChangeAspect="1"/>
          </p:cNvPicPr>
          <p:nvPr/>
        </p:nvPicPr>
        <p:blipFill>
          <a:blip r:embed="rId7">
            <a:extLst/>
          </a:blip>
          <a:stretch>
            <a:fillRect/>
          </a:stretch>
        </p:blipFill>
        <p:spPr>
          <a:xfrm>
            <a:off x="253973" y="3405654"/>
            <a:ext cx="4302888" cy="1273044"/>
          </a:xfrm>
          <a:prstGeom prst="rect">
            <a:avLst/>
          </a:prstGeom>
          <a:ln w="12700">
            <a:miter lim="400000"/>
          </a:ln>
          <a:effectLst>
            <a:outerShdw sx="100000" sy="100000" kx="0" ky="0" algn="b" rotWithShape="0" blurRad="63500" dist="25400" dir="5400000">
              <a:srgbClr val="000000">
                <a:alpha val="9194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grpSp>
        <p:nvGrpSpPr>
          <p:cNvPr id="253" name="A human is a composite being. He is a dual being, composed of both a body and a spirit."/>
          <p:cNvGrpSpPr/>
          <p:nvPr/>
        </p:nvGrpSpPr>
        <p:grpSpPr>
          <a:xfrm>
            <a:off x="589088" y="3321542"/>
            <a:ext cx="11826623" cy="1625601"/>
            <a:chOff x="0" y="0"/>
            <a:chExt cx="11826622" cy="1625600"/>
          </a:xfrm>
        </p:grpSpPr>
        <p:sp>
          <p:nvSpPr>
            <p:cNvPr id="252" name="A human is a composite being. He is a dual being, composed of both a body and a spirit."/>
            <p:cNvSpPr txBox="1"/>
            <p:nvPr/>
          </p:nvSpPr>
          <p:spPr>
            <a:xfrm>
              <a:off x="114300" y="88900"/>
              <a:ext cx="11598023" cy="1295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685799" indent="-685799" algn="l">
                <a:spcBef>
                  <a:spcPts val="1600"/>
                </a:spcBef>
                <a:buSzPct val="80000"/>
                <a:buBlip>
                  <a:blip r:embed="rId3"/>
                </a:buBlip>
                <a:defRPr b="1" sz="3800">
                  <a:latin typeface="Century Gothic"/>
                  <a:ea typeface="Century Gothic"/>
                  <a:cs typeface="Century Gothic"/>
                  <a:sym typeface="Century Gothic"/>
                </a:defRPr>
              </a:lvl1pPr>
            </a:lstStyle>
            <a:p>
              <a:pPr/>
              <a:r>
                <a:t>A human is a composite being. He is a dual being, composed of both a body and a spirit. </a:t>
              </a:r>
            </a:p>
          </p:txBody>
        </p:sp>
        <p:pic>
          <p:nvPicPr>
            <p:cNvPr id="251" name="A human is a composite being. He is a dual being, composed of both a body and a spirit. A human is a composite being. He is a dual being, composed of both a body and a spirit. " descr="A human is a composite being. He is a dual being, composed of both a body and a spirit. A human is a composite being. He is a dual being, composed of both a body and a spirit. "/>
            <p:cNvPicPr>
              <a:picLocks noChangeAspect="0"/>
            </p:cNvPicPr>
            <p:nvPr/>
          </p:nvPicPr>
          <p:blipFill>
            <a:blip r:embed="rId4">
              <a:extLst/>
            </a:blip>
            <a:stretch>
              <a:fillRect/>
            </a:stretch>
          </p:blipFill>
          <p:spPr>
            <a:xfrm>
              <a:off x="0" y="0"/>
              <a:ext cx="11826623" cy="1625600"/>
            </a:xfrm>
            <a:prstGeom prst="rect">
              <a:avLst/>
            </a:prstGeom>
            <a:effectLst/>
          </p:spPr>
        </p:pic>
      </p:grpSp>
      <p:sp>
        <p:nvSpPr>
          <p:cNvPr id="254" name="What is the “spirit”?"/>
          <p:cNvSpPr txBox="1"/>
          <p:nvPr/>
        </p:nvSpPr>
        <p:spPr>
          <a:xfrm>
            <a:off x="2004125" y="2345812"/>
            <a:ext cx="8996550"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atin typeface="Gill Sans UltraBold"/>
                <a:ea typeface="Gill Sans UltraBold"/>
                <a:cs typeface="Gill Sans UltraBold"/>
                <a:sym typeface="Gill Sans UltraBold"/>
              </a:defRPr>
            </a:lvl1pPr>
          </a:lstStyle>
          <a:p>
            <a:pPr/>
            <a:r>
              <a:t>What is the “spirit”?</a:t>
            </a:r>
          </a:p>
        </p:txBody>
      </p:sp>
      <p:sp>
        <p:nvSpPr>
          <p:cNvPr id="255" name="To DEFINE"/>
          <p:cNvSpPr txBox="1"/>
          <p:nvPr/>
        </p:nvSpPr>
        <p:spPr>
          <a:xfrm>
            <a:off x="-96511" y="1633635"/>
            <a:ext cx="3418091" cy="711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1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To DEFINE</a:t>
            </a:r>
          </a:p>
        </p:txBody>
      </p:sp>
      <p:sp>
        <p:nvSpPr>
          <p:cNvPr id="256" name="Luke 23:46 (NKJV)…"/>
          <p:cNvSpPr txBox="1"/>
          <p:nvPr/>
        </p:nvSpPr>
        <p:spPr>
          <a:xfrm>
            <a:off x="440454" y="4950125"/>
            <a:ext cx="12123892" cy="441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6300">
                <a:solidFill>
                  <a:srgbClr val="000000"/>
                </a:solidFill>
                <a:latin typeface="Hoefler Text"/>
                <a:ea typeface="Hoefler Text"/>
                <a:cs typeface="Hoefler Text"/>
                <a:sym typeface="Hoefler Text"/>
              </a:defRPr>
            </a:pPr>
            <a:r>
              <a:t>Luke 23:46 (NKJV)</a:t>
            </a:r>
          </a:p>
          <a:p>
            <a:pPr defTabSz="457200">
              <a:defRPr sz="5500">
                <a:solidFill>
                  <a:srgbClr val="000000"/>
                </a:solidFill>
                <a:latin typeface="Hoefler Text"/>
                <a:ea typeface="Hoefler Text"/>
                <a:cs typeface="Hoefler Text"/>
                <a:sym typeface="Hoefler Text"/>
              </a:defRPr>
            </a:pPr>
            <a:r>
              <a:rPr baseline="31999"/>
              <a:t>46</a:t>
            </a:r>
            <a:r>
              <a:t> And when Jesus had cried out with a loud voice, He said, “Father, </a:t>
            </a:r>
            <a:r>
              <a:rPr i="1"/>
              <a:t>‘into Your hands I commit My spirit.’</a:t>
            </a:r>
            <a:r>
              <a:t> ” Having said this, He breathed His last.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grpSp>
        <p:nvGrpSpPr>
          <p:cNvPr id="261" name="A human is a composite being. He is a dual being, composed of both a body and a spirit."/>
          <p:cNvGrpSpPr/>
          <p:nvPr/>
        </p:nvGrpSpPr>
        <p:grpSpPr>
          <a:xfrm>
            <a:off x="589088" y="3321542"/>
            <a:ext cx="11826623" cy="1625601"/>
            <a:chOff x="0" y="0"/>
            <a:chExt cx="11826622" cy="1625600"/>
          </a:xfrm>
        </p:grpSpPr>
        <p:sp>
          <p:nvSpPr>
            <p:cNvPr id="260" name="A human is a composite being. He is a dual being, composed of both a body and a spirit."/>
            <p:cNvSpPr txBox="1"/>
            <p:nvPr/>
          </p:nvSpPr>
          <p:spPr>
            <a:xfrm>
              <a:off x="114300" y="88900"/>
              <a:ext cx="11598023" cy="1295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685799" indent="-685799" algn="l">
                <a:spcBef>
                  <a:spcPts val="1600"/>
                </a:spcBef>
                <a:buSzPct val="80000"/>
                <a:buBlip>
                  <a:blip r:embed="rId3"/>
                </a:buBlip>
                <a:defRPr b="1" sz="3800">
                  <a:latin typeface="Century Gothic"/>
                  <a:ea typeface="Century Gothic"/>
                  <a:cs typeface="Century Gothic"/>
                  <a:sym typeface="Century Gothic"/>
                </a:defRPr>
              </a:lvl1pPr>
            </a:lstStyle>
            <a:p>
              <a:pPr/>
              <a:r>
                <a:t>A human is a composite being. He is a dual being, composed of both a body and a spirit. </a:t>
              </a:r>
            </a:p>
          </p:txBody>
        </p:sp>
        <p:pic>
          <p:nvPicPr>
            <p:cNvPr id="259" name="A human is a composite being. He is a dual being, composed of both a body and a spirit. A human is a composite being. He is a dual being, composed of both a body and a spirit. " descr="A human is a composite being. He is a dual being, composed of both a body and a spirit. A human is a composite being. He is a dual being, composed of both a body and a spirit. "/>
            <p:cNvPicPr>
              <a:picLocks noChangeAspect="0"/>
            </p:cNvPicPr>
            <p:nvPr/>
          </p:nvPicPr>
          <p:blipFill>
            <a:blip r:embed="rId4">
              <a:extLst/>
            </a:blip>
            <a:stretch>
              <a:fillRect/>
            </a:stretch>
          </p:blipFill>
          <p:spPr>
            <a:xfrm>
              <a:off x="0" y="0"/>
              <a:ext cx="11826623" cy="1625600"/>
            </a:xfrm>
            <a:prstGeom prst="rect">
              <a:avLst/>
            </a:prstGeom>
            <a:effectLst/>
          </p:spPr>
        </p:pic>
      </p:grpSp>
      <p:sp>
        <p:nvSpPr>
          <p:cNvPr id="262" name="What is the “spirit”?"/>
          <p:cNvSpPr txBox="1"/>
          <p:nvPr/>
        </p:nvSpPr>
        <p:spPr>
          <a:xfrm>
            <a:off x="2004125" y="2345812"/>
            <a:ext cx="8996550"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atin typeface="Gill Sans UltraBold"/>
                <a:ea typeface="Gill Sans UltraBold"/>
                <a:cs typeface="Gill Sans UltraBold"/>
                <a:sym typeface="Gill Sans UltraBold"/>
              </a:defRPr>
            </a:lvl1pPr>
          </a:lstStyle>
          <a:p>
            <a:pPr/>
            <a:r>
              <a:t>What is the “spirit”?</a:t>
            </a:r>
          </a:p>
        </p:txBody>
      </p:sp>
      <p:sp>
        <p:nvSpPr>
          <p:cNvPr id="263" name="To DEFINE"/>
          <p:cNvSpPr txBox="1"/>
          <p:nvPr/>
        </p:nvSpPr>
        <p:spPr>
          <a:xfrm>
            <a:off x="-96511" y="1633635"/>
            <a:ext cx="3418091" cy="711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1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To DEFINE</a:t>
            </a:r>
          </a:p>
        </p:txBody>
      </p:sp>
      <p:sp>
        <p:nvSpPr>
          <p:cNvPr id="264" name="Acts 7:59 (NKJV)…"/>
          <p:cNvSpPr txBox="1"/>
          <p:nvPr/>
        </p:nvSpPr>
        <p:spPr>
          <a:xfrm>
            <a:off x="440454" y="5210454"/>
            <a:ext cx="12123892" cy="358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6300">
                <a:solidFill>
                  <a:srgbClr val="000000"/>
                </a:solidFill>
                <a:latin typeface="Hoefler Text"/>
                <a:ea typeface="Hoefler Text"/>
                <a:cs typeface="Hoefler Text"/>
                <a:sym typeface="Hoefler Text"/>
              </a:defRPr>
            </a:pPr>
            <a:r>
              <a:t>Acts 7:59 (NKJV)</a:t>
            </a:r>
          </a:p>
          <a:p>
            <a:pPr defTabSz="457200">
              <a:defRPr sz="5500">
                <a:solidFill>
                  <a:srgbClr val="000000"/>
                </a:solidFill>
                <a:latin typeface="Hoefler Text"/>
                <a:ea typeface="Hoefler Text"/>
                <a:cs typeface="Hoefler Text"/>
                <a:sym typeface="Hoefler Text"/>
              </a:defRPr>
            </a:pPr>
            <a:r>
              <a:rPr baseline="31999"/>
              <a:t>59</a:t>
            </a:r>
            <a:r>
              <a:t> And they stoned Stephen as he was calling on </a:t>
            </a:r>
            <a:r>
              <a:rPr i="1"/>
              <a:t>God</a:t>
            </a:r>
            <a:r>
              <a:t> and saying, “Lord Jesus, receive my spirit.”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What Happens When We Die?” “What Happens When We Die?”" descr="“What Happens When We Die?” “What Happens When We Die?”"/>
          <p:cNvPicPr>
            <a:picLocks noChangeAspect="0"/>
          </p:cNvPicPr>
          <p:nvPr/>
        </p:nvPicPr>
        <p:blipFill>
          <a:blip r:embed="rId2">
            <a:extLst/>
          </a:blip>
          <a:stretch>
            <a:fillRect/>
          </a:stretch>
        </p:blipFill>
        <p:spPr>
          <a:xfrm>
            <a:off x="129189" y="143783"/>
            <a:ext cx="12746423" cy="1447801"/>
          </a:xfrm>
          <a:prstGeom prst="rect">
            <a:avLst/>
          </a:prstGeom>
          <a:effectLst>
            <a:outerShdw sx="100000" sy="100000" kx="0" ky="0" algn="b" rotWithShape="0" blurRad="152400" dist="91332" dir="2045403">
              <a:srgbClr val="000000"/>
            </a:outerShdw>
          </a:effectLst>
        </p:spPr>
      </p:pic>
      <p:grpSp>
        <p:nvGrpSpPr>
          <p:cNvPr id="269" name="A human is a composite being. He is a dual being, composed of both a body and a spirit."/>
          <p:cNvGrpSpPr/>
          <p:nvPr/>
        </p:nvGrpSpPr>
        <p:grpSpPr>
          <a:xfrm>
            <a:off x="589088" y="3321542"/>
            <a:ext cx="11826623" cy="1625601"/>
            <a:chOff x="0" y="0"/>
            <a:chExt cx="11826622" cy="1625600"/>
          </a:xfrm>
        </p:grpSpPr>
        <p:sp>
          <p:nvSpPr>
            <p:cNvPr id="268" name="A human is a composite being. He is a dual being, composed of both a body and a spirit."/>
            <p:cNvSpPr txBox="1"/>
            <p:nvPr/>
          </p:nvSpPr>
          <p:spPr>
            <a:xfrm>
              <a:off x="114300" y="88900"/>
              <a:ext cx="11598023" cy="1295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685799" indent="-685799" algn="l">
                <a:spcBef>
                  <a:spcPts val="1600"/>
                </a:spcBef>
                <a:buSzPct val="80000"/>
                <a:buBlip>
                  <a:blip r:embed="rId3"/>
                </a:buBlip>
                <a:defRPr b="1" sz="3800">
                  <a:latin typeface="Century Gothic"/>
                  <a:ea typeface="Century Gothic"/>
                  <a:cs typeface="Century Gothic"/>
                  <a:sym typeface="Century Gothic"/>
                </a:defRPr>
              </a:lvl1pPr>
            </a:lstStyle>
            <a:p>
              <a:pPr/>
              <a:r>
                <a:t>A human is a composite being. He is a dual being, composed of both a body and a spirit. </a:t>
              </a:r>
            </a:p>
          </p:txBody>
        </p:sp>
        <p:pic>
          <p:nvPicPr>
            <p:cNvPr id="267" name="A human is a composite being. He is a dual being, composed of both a body and a spirit. A human is a composite being. He is a dual being, composed of both a body and a spirit. " descr="A human is a composite being. He is a dual being, composed of both a body and a spirit. A human is a composite being. He is a dual being, composed of both a body and a spirit. "/>
            <p:cNvPicPr>
              <a:picLocks noChangeAspect="0"/>
            </p:cNvPicPr>
            <p:nvPr/>
          </p:nvPicPr>
          <p:blipFill>
            <a:blip r:embed="rId4">
              <a:extLst/>
            </a:blip>
            <a:stretch>
              <a:fillRect/>
            </a:stretch>
          </p:blipFill>
          <p:spPr>
            <a:xfrm>
              <a:off x="0" y="0"/>
              <a:ext cx="11826623" cy="1625600"/>
            </a:xfrm>
            <a:prstGeom prst="rect">
              <a:avLst/>
            </a:prstGeom>
            <a:effectLst/>
          </p:spPr>
        </p:pic>
      </p:grpSp>
      <p:sp>
        <p:nvSpPr>
          <p:cNvPr id="270" name="What is the “spirit”?"/>
          <p:cNvSpPr txBox="1"/>
          <p:nvPr/>
        </p:nvSpPr>
        <p:spPr>
          <a:xfrm>
            <a:off x="2004125" y="2345812"/>
            <a:ext cx="8996550"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400">
                <a:latin typeface="Gill Sans UltraBold"/>
                <a:ea typeface="Gill Sans UltraBold"/>
                <a:cs typeface="Gill Sans UltraBold"/>
                <a:sym typeface="Gill Sans UltraBold"/>
              </a:defRPr>
            </a:lvl1pPr>
          </a:lstStyle>
          <a:p>
            <a:pPr/>
            <a:r>
              <a:t>What is the “spirit”?</a:t>
            </a:r>
          </a:p>
        </p:txBody>
      </p:sp>
      <p:sp>
        <p:nvSpPr>
          <p:cNvPr id="271" name="To DEFINE"/>
          <p:cNvSpPr txBox="1"/>
          <p:nvPr/>
        </p:nvSpPr>
        <p:spPr>
          <a:xfrm>
            <a:off x="-96511" y="1633635"/>
            <a:ext cx="3418091" cy="711201"/>
          </a:xfrm>
          <a:prstGeom prst="rect">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91332" dir="204540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4100">
                <a:solidFill>
                  <a:srgbClr val="FFFFFF"/>
                </a:solidFill>
                <a:effectLst>
                  <a:outerShdw sx="100000" sy="100000" kx="0" ky="0" algn="b" rotWithShape="0" blurRad="12700" dist="63500" dir="1575689">
                    <a:srgbClr val="000000"/>
                  </a:outerShdw>
                </a:effectLst>
                <a:latin typeface="Gill Sans"/>
                <a:ea typeface="Gill Sans"/>
                <a:cs typeface="Gill Sans"/>
                <a:sym typeface="Gill Sans"/>
              </a:defRPr>
            </a:lvl1pPr>
          </a:lstStyle>
          <a:p>
            <a:pPr/>
            <a:r>
              <a:t>To DEFINE</a:t>
            </a:r>
          </a:p>
        </p:txBody>
      </p:sp>
      <p:sp>
        <p:nvSpPr>
          <p:cNvPr id="272" name="1 Thessalonians 5:23 (NKJV)…"/>
          <p:cNvSpPr txBox="1"/>
          <p:nvPr/>
        </p:nvSpPr>
        <p:spPr>
          <a:xfrm>
            <a:off x="440454" y="5210454"/>
            <a:ext cx="12123892" cy="411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6300">
                <a:solidFill>
                  <a:srgbClr val="000000"/>
                </a:solidFill>
                <a:latin typeface="Hoefler Text"/>
                <a:ea typeface="Hoefler Text"/>
                <a:cs typeface="Hoefler Text"/>
                <a:sym typeface="Hoefler Text"/>
              </a:defRPr>
            </a:pPr>
            <a:r>
              <a:t>1 Thessalonians 5:23 (NKJV)</a:t>
            </a:r>
          </a:p>
          <a:p>
            <a:pPr defTabSz="457200">
              <a:defRPr sz="5000">
                <a:solidFill>
                  <a:srgbClr val="000000"/>
                </a:solidFill>
                <a:latin typeface="Hoefler Text"/>
                <a:ea typeface="Hoefler Text"/>
                <a:cs typeface="Hoefler Text"/>
                <a:sym typeface="Hoefler Text"/>
              </a:defRPr>
            </a:pPr>
            <a:r>
              <a:rPr baseline="31999"/>
              <a:t>23</a:t>
            </a:r>
            <a:r>
              <a:t> Now may the God of peace Himself sanctify you completely; and may your whole spirit, soul, and body be preserved blameless at the coming of our Lord Jesus Christ.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