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3.jpe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3868" y="-33868"/>
            <a:ext cx="13072537" cy="980440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 lIns="0" tIns="0" rIns="0" bIns="0"/>
          <a:lstStyle>
            <a:lvl1pPr>
              <a:defRPr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8" y="-33868"/>
            <a:ext cx="13072537" cy="980440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</p:spPr>
        <p:txBody>
          <a:bodyPr lIns="0" tIns="0" rIns="0" bIns="0"/>
          <a:lstStyle>
            <a:lvl1pPr marL="419100" indent="-419100">
              <a:buSzPct val="100000"/>
              <a:defRPr sz="40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838200" indent="-419100">
              <a:buSzPct val="100000"/>
              <a:defRPr sz="40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257300" indent="-419100">
              <a:buSzPct val="100000"/>
              <a:defRPr sz="40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676400" indent="-419100">
              <a:buSzPct val="100000"/>
              <a:defRPr sz="40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2095500" indent="-419100">
              <a:buSzPct val="100000"/>
              <a:defRPr sz="40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0" tIns="0" rIns="0" bIns="0"/>
          <a:lstStyle>
            <a:lvl1pPr>
              <a:defRPr cap="none" sz="5800">
                <a:solidFill>
                  <a:srgbClr val="FFFFFF"/>
                </a:solidFill>
                <a:effectLst>
                  <a:outerShdw sx="100000" sy="100000" kx="0" ky="0" algn="b" rotWithShape="0" blurRad="76200" dist="63500" dir="2920767">
                    <a:srgbClr val="000000"/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1.jpg" descr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/>
        </p:spPr>
      </p:pic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12128500" y="9398000"/>
            <a:ext cx="215900" cy="254000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algn="r" defTabSz="1295400">
              <a:defRPr sz="1600">
                <a:solidFill>
                  <a:srgbClr val="C6C6C6"/>
                </a:solidFill>
                <a:uFill>
                  <a:solidFill>
                    <a:srgbClr val="C6C6C6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" TargetMode="External"/><Relationship Id="rId3" Type="http://schemas.openxmlformats.org/officeDocument/2006/relationships/hyperlink" Target="http://w65stchurchofchrist.com" TargetMode="External"/><Relationship Id="rId4" Type="http://schemas.openxmlformats.org/officeDocument/2006/relationships/image" Target="../media/image2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ounded Rectangle"/>
          <p:cNvSpPr/>
          <p:nvPr/>
        </p:nvSpPr>
        <p:spPr>
          <a:xfrm>
            <a:off x="5797267" y="805371"/>
            <a:ext cx="6364495" cy="2089575"/>
          </a:xfrm>
          <a:prstGeom prst="roundRect">
            <a:avLst>
              <a:gd name="adj" fmla="val 9117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3" name="Rounded Rectangle"/>
          <p:cNvSpPr/>
          <p:nvPr/>
        </p:nvSpPr>
        <p:spPr>
          <a:xfrm>
            <a:off x="-202250" y="5684679"/>
            <a:ext cx="12320448" cy="2089575"/>
          </a:xfrm>
          <a:prstGeom prst="roundRect">
            <a:avLst>
              <a:gd name="adj" fmla="val 9117"/>
            </a:avLst>
          </a:prstGeom>
          <a:gradFill>
            <a:gsLst>
              <a:gs pos="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  <a:gs pos="17117">
                <a:srgbClr val="568B93">
                  <a:alpha val="65513"/>
                </a:srgbClr>
              </a:gs>
              <a:gs pos="42660">
                <a:srgbClr val="63979F">
                  <a:alpha val="52626"/>
                </a:srgbClr>
              </a:gs>
              <a:gs pos="60935">
                <a:srgbClr val="6EA2AA">
                  <a:alpha val="41585"/>
                </a:srgbClr>
              </a:gs>
              <a:gs pos="100000">
                <a:schemeClr val="accent1">
                  <a:satOff val="4013"/>
                  <a:lumOff val="5462"/>
                  <a:alpha val="17984"/>
                </a:schemeClr>
              </a:gs>
            </a:gsLst>
            <a:path>
              <a:fillToRect l="50000" t="-607" r="50000" b="100607"/>
            </a:path>
          </a:gradFill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4" name="What Are We To Do With"/>
          <p:cNvSpPr txBox="1"/>
          <p:nvPr/>
        </p:nvSpPr>
        <p:spPr>
          <a:xfrm>
            <a:off x="3600105" y="5692447"/>
            <a:ext cx="8377982" cy="927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165" name="1 Peter 5:7 (NKJV)…"/>
          <p:cNvSpPr txBox="1"/>
          <p:nvPr/>
        </p:nvSpPr>
        <p:spPr>
          <a:xfrm>
            <a:off x="7054324" y="1011958"/>
            <a:ext cx="4686629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0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1 Peter 5:7 (NKJV)</a:t>
            </a:r>
          </a:p>
          <a:p>
            <a:pPr defTabSz="457200">
              <a:defRPr sz="32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7</a:t>
            </a:r>
            <a:r>
              <a:t> casting all your care upon Him, for He cares for you.</a:t>
            </a:r>
          </a:p>
        </p:txBody>
      </p:sp>
      <p:sp>
        <p:nvSpPr>
          <p:cNvPr id="166" name="Burdens?"/>
          <p:cNvSpPr txBox="1"/>
          <p:nvPr/>
        </p:nvSpPr>
        <p:spPr>
          <a:xfrm>
            <a:off x="5001886" y="6332146"/>
            <a:ext cx="5574420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chemeClr val="accent1">
                    <a:hueOff val="-78595"/>
                    <a:satOff val="12505"/>
                    <a:lumOff val="13871"/>
                    <a:alpha val="84281"/>
                  </a:scheme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ounded Rectangle"/>
          <p:cNvSpPr/>
          <p:nvPr/>
        </p:nvSpPr>
        <p:spPr>
          <a:xfrm>
            <a:off x="2624086" y="4123108"/>
            <a:ext cx="10239579" cy="1460500"/>
          </a:xfrm>
          <a:prstGeom prst="roundRect">
            <a:avLst>
              <a:gd name="adj" fmla="val 13043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528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9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0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241" name="Give GOD Our…"/>
          <p:cNvSpPr txBox="1"/>
          <p:nvPr/>
        </p:nvSpPr>
        <p:spPr>
          <a:xfrm>
            <a:off x="6035943" y="4159250"/>
            <a:ext cx="625343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i="1"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Give GOD Our</a:t>
            </a:r>
          </a:p>
          <a:p>
            <a:pPr defTabSz="457200">
              <a:lnSpc>
                <a:spcPct val="80000"/>
              </a:lnSpc>
              <a:defRPr sz="4200">
                <a:solidFill>
                  <a:schemeClr val="accent1">
                    <a:satOff val="5412"/>
                    <a:lumOff val="-30746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“</a:t>
            </a:r>
            <a:r>
              <a:t>BURDENS</a:t>
            </a:r>
            <a:r>
              <a:t>” </a:t>
            </a:r>
          </a:p>
        </p:txBody>
      </p:sp>
      <p:sp>
        <p:nvSpPr>
          <p:cNvPr id="242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  <p:sp>
        <p:nvSpPr>
          <p:cNvPr id="244" name="1 Peter 5:6–7 (NKJV)…"/>
          <p:cNvSpPr txBox="1"/>
          <p:nvPr/>
        </p:nvSpPr>
        <p:spPr>
          <a:xfrm>
            <a:off x="3777059" y="6028128"/>
            <a:ext cx="9132016" cy="3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 sz="41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1 Peter 5:6–7 (NKJV)</a:t>
            </a:r>
          </a:p>
          <a:p>
            <a:pPr defTabSz="457200">
              <a:defRPr sz="41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6</a:t>
            </a:r>
            <a:r>
              <a:t> Therefore humble yourselves under the mighty hand of God, that He may exalt you in due time, </a:t>
            </a:r>
            <a:r>
              <a:rPr baseline="31999"/>
              <a:t>7</a:t>
            </a:r>
            <a:r>
              <a:t> casting all your care upon Him, for He cares for you.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ageCurlDouble"/>
      </p:transition>
    </mc:Choice>
    <mc:Choice xmlns:p14="http://schemas.microsoft.com/office/powerpoint/2010/main" Requires="p14">
      <p:transition spd="slow" advClick="1" p14:dur="1500">
        <p14:prism dir="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ounded Rectangle"/>
          <p:cNvSpPr/>
          <p:nvPr/>
        </p:nvSpPr>
        <p:spPr>
          <a:xfrm>
            <a:off x="2624086" y="4123108"/>
            <a:ext cx="10239579" cy="1460500"/>
          </a:xfrm>
          <a:prstGeom prst="roundRect">
            <a:avLst>
              <a:gd name="adj" fmla="val 13043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528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249" name="Give GOD Our…"/>
          <p:cNvSpPr txBox="1"/>
          <p:nvPr/>
        </p:nvSpPr>
        <p:spPr>
          <a:xfrm>
            <a:off x="6035943" y="4159250"/>
            <a:ext cx="625343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i="1"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Give GOD Our</a:t>
            </a:r>
          </a:p>
          <a:p>
            <a:pPr defTabSz="457200">
              <a:lnSpc>
                <a:spcPct val="80000"/>
              </a:lnSpc>
              <a:defRPr sz="4200">
                <a:solidFill>
                  <a:schemeClr val="accent1">
                    <a:satOff val="5412"/>
                    <a:lumOff val="-30746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“</a:t>
            </a:r>
            <a:r>
              <a:t>BURDENS</a:t>
            </a:r>
            <a:r>
              <a:t>” </a:t>
            </a:r>
          </a:p>
        </p:txBody>
      </p:sp>
      <p:sp>
        <p:nvSpPr>
          <p:cNvPr id="250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pic>
        <p:nvPicPr>
          <p:cNvPr id="2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  <p:sp>
        <p:nvSpPr>
          <p:cNvPr id="252" name="Not a promise that God will FIX all our troubles and problems like we want Him to – [1 Pet 5:7] (Rom 8:28)…"/>
          <p:cNvSpPr/>
          <p:nvPr/>
        </p:nvSpPr>
        <p:spPr>
          <a:xfrm>
            <a:off x="4319416" y="5847002"/>
            <a:ext cx="8666507" cy="3594101"/>
          </a:xfrm>
          <a:prstGeom prst="rect">
            <a:avLst/>
          </a:prstGeom>
          <a:ln w="12700"/>
          <a:effectLst>
            <a:outerShdw sx="100000" sy="100000" kx="0" ky="0" algn="b" rotWithShape="0" blurRad="165100" dist="88900" dir="768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171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Not a promise that God will FIX all our troubles and problems like we want Him to</a:t>
            </a:r>
            <a:r>
              <a:t> – [1 Pet 5:7] (Rom 8:28)</a:t>
            </a:r>
          </a:p>
          <a:p>
            <a:pPr marL="2171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God will provide what is needed to sustain us IF WE SUBMIT TO HIM &amp; TRUST HIM </a:t>
            </a:r>
            <a:r>
              <a:t>– [1 Pet 5:5,6, 8-11]</a:t>
            </a:r>
          </a:p>
        </p:txBody>
      </p:sp>
      <p:sp>
        <p:nvSpPr>
          <p:cNvPr id="253" name="7 casting all your care upon Him, for He cares for you."/>
          <p:cNvSpPr txBox="1"/>
          <p:nvPr/>
        </p:nvSpPr>
        <p:spPr>
          <a:xfrm>
            <a:off x="655966" y="646211"/>
            <a:ext cx="4613490" cy="1968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88900" dir="3281771">
              <a:srgbClr val="000000">
                <a:alpha val="9981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100">
                <a:solidFill>
                  <a:srgbClr val="FFFFFF"/>
                </a:solidFill>
                <a:effectLst>
                  <a:outerShdw sx="100000" sy="100000" kx="0" ky="0" algn="b" rotWithShape="0" blurRad="50800" dist="63500" dir="2755050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7</a:t>
            </a:r>
            <a:r>
              <a:t> casting all your care upon Him, for He cares for you.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“God resists the proud, But gives grace to the humble.” 6 Therefore humble yourselves under the mighty hand of God … (1 Peter 5:5,6)"/>
          <p:cNvSpPr txBox="1"/>
          <p:nvPr/>
        </p:nvSpPr>
        <p:spPr>
          <a:xfrm>
            <a:off x="-44255" y="2389599"/>
            <a:ext cx="13093309" cy="1066801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400"/>
              </a:spcBef>
              <a:defRPr sz="3100">
                <a:solidFill>
                  <a:srgbClr val="FFFFFF"/>
                </a:solidFill>
                <a:effectLst>
                  <a:outerShdw sx="100000" sy="100000" kx="0" ky="0" algn="b" rotWithShape="0" blurRad="12700" dist="63500" dir="2565052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“God resists the proud, But gives grace to the humble.” </a:t>
            </a:r>
            <a:r>
              <a:rPr baseline="31999"/>
              <a:t>6 </a:t>
            </a:r>
            <a:r>
              <a:t>Therefore humble yourselves under the mighty hand of God … (1 Peter 5:5,6)</a:t>
            </a:r>
          </a:p>
        </p:txBody>
      </p:sp>
      <p:sp>
        <p:nvSpPr>
          <p:cNvPr id="256" name="Yield Our Will to His — Mat 26:39-44; Ja. 4:13-17…"/>
          <p:cNvSpPr txBox="1"/>
          <p:nvPr/>
        </p:nvSpPr>
        <p:spPr>
          <a:xfrm>
            <a:off x="1495465" y="4139704"/>
            <a:ext cx="11227921" cy="50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20700" indent="-520700" algn="l">
              <a:lnSpc>
                <a:spcPct val="120000"/>
              </a:lnSpc>
              <a:spcBef>
                <a:spcPts val="1400"/>
              </a:spcBef>
              <a:buSzPct val="50000"/>
              <a:buBlip>
                <a:blip r:embed="rId2"/>
              </a:buBlip>
              <a:defRPr sz="4000"/>
            </a:pPr>
            <a:r>
              <a:t>Yield Our Will to His — Mat 26:39-44; Ja. 4:13-17</a:t>
            </a:r>
          </a:p>
          <a:p>
            <a:pPr marL="520700" indent="-520700" algn="l">
              <a:lnSpc>
                <a:spcPct val="120000"/>
              </a:lnSpc>
              <a:spcBef>
                <a:spcPts val="1400"/>
              </a:spcBef>
              <a:buSzPct val="50000"/>
              <a:buBlip>
                <a:blip r:embed="rId2"/>
              </a:buBlip>
              <a:defRPr sz="4000"/>
            </a:pPr>
            <a:r>
              <a:t>God is sovereign, not us  — Ps. 103:19; Gal 2:20,21</a:t>
            </a:r>
          </a:p>
          <a:p>
            <a:pPr marL="520700" indent="-520700" algn="l">
              <a:lnSpc>
                <a:spcPct val="120000"/>
              </a:lnSpc>
              <a:spcBef>
                <a:spcPts val="1400"/>
              </a:spcBef>
              <a:buSzPct val="50000"/>
              <a:buBlip>
                <a:blip r:embed="rId2"/>
              </a:buBlip>
              <a:defRPr sz="4000"/>
            </a:pPr>
            <a:r>
              <a:t>Wholly submit to God’s rule — Mt 7:21-23; Co. 3:17</a:t>
            </a:r>
          </a:p>
          <a:p>
            <a:pPr marL="520700" indent="-520700" algn="l">
              <a:lnSpc>
                <a:spcPct val="120000"/>
              </a:lnSpc>
              <a:spcBef>
                <a:spcPts val="1400"/>
              </a:spcBef>
              <a:buSzPct val="50000"/>
              <a:buBlip>
                <a:blip r:embed="rId2"/>
              </a:buBlip>
              <a:defRPr sz="4000"/>
            </a:pPr>
            <a:r>
              <a:t>Accept God’s Discipline — Heb. 12:3-12</a:t>
            </a:r>
          </a:p>
          <a:p>
            <a:pPr marL="520700" indent="-520700" algn="l">
              <a:lnSpc>
                <a:spcPct val="120000"/>
              </a:lnSpc>
              <a:spcBef>
                <a:spcPts val="1400"/>
              </a:spcBef>
              <a:buSzPct val="50000"/>
              <a:buBlip>
                <a:blip r:embed="rId2"/>
              </a:buBlip>
              <a:defRPr sz="4000"/>
            </a:pPr>
            <a:r>
              <a:t>Full Pursuit of God’s Purpose — 2 Pet. 1:5-11</a:t>
            </a:r>
          </a:p>
          <a:p>
            <a:pPr marL="520700" indent="-520700" algn="l">
              <a:lnSpc>
                <a:spcPct val="120000"/>
              </a:lnSpc>
              <a:spcBef>
                <a:spcPts val="1400"/>
              </a:spcBef>
              <a:buSzPct val="50000"/>
              <a:buBlip>
                <a:blip r:embed="rId2"/>
              </a:buBlip>
              <a:defRPr sz="4000"/>
            </a:pPr>
            <a:r>
              <a:t>Full Utilization of God’s Provisions — Eph. 6:10-18</a:t>
            </a:r>
          </a:p>
        </p:txBody>
      </p:sp>
      <p:sp>
        <p:nvSpPr>
          <p:cNvPr id="257" name="H…"/>
          <p:cNvSpPr txBox="1"/>
          <p:nvPr/>
        </p:nvSpPr>
        <p:spPr>
          <a:xfrm>
            <a:off x="444617" y="3695204"/>
            <a:ext cx="1028502" cy="596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H</a:t>
            </a:r>
          </a:p>
          <a:p>
            <a:pPr>
              <a:defRPr sz="6800"/>
            </a:pPr>
            <a:r>
              <a:t>U</a:t>
            </a:r>
          </a:p>
          <a:p>
            <a:pPr>
              <a:defRPr sz="6800"/>
            </a:pPr>
            <a:r>
              <a:t>M</a:t>
            </a:r>
          </a:p>
          <a:p>
            <a:pPr>
              <a:defRPr sz="6800"/>
            </a:pPr>
            <a:r>
              <a:t>B</a:t>
            </a:r>
          </a:p>
          <a:p>
            <a:pPr>
              <a:defRPr sz="6800"/>
            </a:pPr>
            <a:r>
              <a:t>L</a:t>
            </a:r>
          </a:p>
          <a:p>
            <a:pPr>
              <a:defRPr sz="6800"/>
            </a:pPr>
            <a:r>
              <a:t>E</a:t>
            </a:r>
          </a:p>
        </p:txBody>
      </p:sp>
      <p:sp>
        <p:nvSpPr>
          <p:cNvPr id="258" name="casting all your care upon Him …"/>
          <p:cNvSpPr txBox="1"/>
          <p:nvPr/>
        </p:nvSpPr>
        <p:spPr>
          <a:xfrm>
            <a:off x="144195" y="1506958"/>
            <a:ext cx="1271641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cap="all" sz="53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casting all your care upon Him …</a:t>
            </a:r>
          </a:p>
        </p:txBody>
      </p:sp>
      <p:sp>
        <p:nvSpPr>
          <p:cNvPr id="259" name="What Are We To Do With"/>
          <p:cNvSpPr txBox="1"/>
          <p:nvPr/>
        </p:nvSpPr>
        <p:spPr>
          <a:xfrm>
            <a:off x="-446037" y="231176"/>
            <a:ext cx="8377983" cy="825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428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7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260" name="Burdens?"/>
          <p:cNvSpPr txBox="1"/>
          <p:nvPr/>
        </p:nvSpPr>
        <p:spPr>
          <a:xfrm>
            <a:off x="7485949" y="-54574"/>
            <a:ext cx="522590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8800">
                <a:solidFill>
                  <a:schemeClr val="accent1">
                    <a:hueOff val="-78595"/>
                    <a:satOff val="12505"/>
                    <a:lumOff val="13871"/>
                  </a:scheme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"/>
          <p:cNvSpPr/>
          <p:nvPr/>
        </p:nvSpPr>
        <p:spPr>
          <a:xfrm>
            <a:off x="2624086" y="4123108"/>
            <a:ext cx="10239579" cy="1460500"/>
          </a:xfrm>
          <a:prstGeom prst="roundRect">
            <a:avLst>
              <a:gd name="adj" fmla="val 13043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528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3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4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265" name="Give GOD Our…"/>
          <p:cNvSpPr txBox="1"/>
          <p:nvPr/>
        </p:nvSpPr>
        <p:spPr>
          <a:xfrm>
            <a:off x="6035943" y="4159250"/>
            <a:ext cx="625343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i="1"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Give GOD Our</a:t>
            </a:r>
          </a:p>
          <a:p>
            <a:pPr defTabSz="457200">
              <a:lnSpc>
                <a:spcPct val="80000"/>
              </a:lnSpc>
              <a:defRPr sz="4200">
                <a:solidFill>
                  <a:schemeClr val="accent1">
                    <a:satOff val="5412"/>
                    <a:lumOff val="-30746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“</a:t>
            </a:r>
            <a:r>
              <a:t>BURDENS</a:t>
            </a:r>
            <a:r>
              <a:t>” </a:t>
            </a:r>
          </a:p>
        </p:txBody>
      </p:sp>
      <p:sp>
        <p:nvSpPr>
          <p:cNvPr id="266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  <p:sp>
        <p:nvSpPr>
          <p:cNvPr id="268" name="“Casting” – [the action of humbling ourselves, vs. 6 — 1 Pet 5:7]…"/>
          <p:cNvSpPr/>
          <p:nvPr/>
        </p:nvSpPr>
        <p:spPr>
          <a:xfrm>
            <a:off x="4319416" y="5847002"/>
            <a:ext cx="8666507" cy="3594101"/>
          </a:xfrm>
          <a:prstGeom prst="rect">
            <a:avLst/>
          </a:prstGeom>
          <a:ln w="12700"/>
          <a:effectLst>
            <a:outerShdw sx="100000" sy="100000" kx="0" ky="0" algn="b" rotWithShape="0" blurRad="165100" dist="88900" dir="768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171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</a:t>
            </a:r>
            <a:r>
              <a:rPr b="1"/>
              <a:t>Casting”</a:t>
            </a:r>
            <a:r>
              <a:t> – [the action of humbling ourselves, vs. 6 — 1 Pet 5:7]</a:t>
            </a:r>
          </a:p>
          <a:p>
            <a:pPr lvl="1" marL="5600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We are to move from the sphere of trusting in our own resources &amp; strategies for life to resting in God and His resources. - James 4:13-17</a:t>
            </a:r>
          </a:p>
        </p:txBody>
      </p:sp>
      <p:sp>
        <p:nvSpPr>
          <p:cNvPr id="269" name="7 casting all your care upon Him, for He cares for you."/>
          <p:cNvSpPr txBox="1"/>
          <p:nvPr/>
        </p:nvSpPr>
        <p:spPr>
          <a:xfrm>
            <a:off x="655966" y="646211"/>
            <a:ext cx="4613490" cy="1968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88900" dir="3281771">
              <a:srgbClr val="000000">
                <a:alpha val="9981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100">
                <a:solidFill>
                  <a:srgbClr val="FFFFFF"/>
                </a:solidFill>
                <a:effectLst>
                  <a:outerShdw sx="100000" sy="100000" kx="0" ky="0" algn="b" rotWithShape="0" blurRad="50800" dist="63500" dir="2755050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7</a:t>
            </a:r>
            <a:r>
              <a:t> casting all your care upon Him, for He cares for you.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ounded Rectangle"/>
          <p:cNvSpPr/>
          <p:nvPr/>
        </p:nvSpPr>
        <p:spPr>
          <a:xfrm>
            <a:off x="2624086" y="4123108"/>
            <a:ext cx="10239579" cy="1460500"/>
          </a:xfrm>
          <a:prstGeom prst="roundRect">
            <a:avLst>
              <a:gd name="adj" fmla="val 13043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528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2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3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274" name="Give GOD Our…"/>
          <p:cNvSpPr txBox="1"/>
          <p:nvPr/>
        </p:nvSpPr>
        <p:spPr>
          <a:xfrm>
            <a:off x="6035943" y="4159250"/>
            <a:ext cx="625343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i="1"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Give GOD Our</a:t>
            </a:r>
          </a:p>
          <a:p>
            <a:pPr defTabSz="457200">
              <a:lnSpc>
                <a:spcPct val="80000"/>
              </a:lnSpc>
              <a:defRPr sz="4200">
                <a:solidFill>
                  <a:schemeClr val="accent1">
                    <a:satOff val="5412"/>
                    <a:lumOff val="-30746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“</a:t>
            </a:r>
            <a:r>
              <a:t>BURDENS</a:t>
            </a:r>
            <a:r>
              <a:t>” </a:t>
            </a:r>
          </a:p>
        </p:txBody>
      </p:sp>
      <p:sp>
        <p:nvSpPr>
          <p:cNvPr id="275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  <p:sp>
        <p:nvSpPr>
          <p:cNvPr id="277" name="“All your care” – [Gk - μέριμνα, ης merimna, “care, anxiety, worry.”]…"/>
          <p:cNvSpPr/>
          <p:nvPr/>
        </p:nvSpPr>
        <p:spPr>
          <a:xfrm>
            <a:off x="4319416" y="5847002"/>
            <a:ext cx="8666507" cy="3594101"/>
          </a:xfrm>
          <a:prstGeom prst="rect">
            <a:avLst/>
          </a:prstGeom>
          <a:ln w="12700"/>
          <a:effectLst>
            <a:outerShdw sx="100000" sy="100000" kx="0" ky="0" algn="b" rotWithShape="0" blurRad="165100" dist="88900" dir="768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171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</a:t>
            </a:r>
            <a:r>
              <a:rPr b="1"/>
              <a:t>All your care”</a:t>
            </a:r>
            <a:r>
              <a:t> – [Gk - μέριμνα, ης merimna, “care, anxiety, worry.”]</a:t>
            </a:r>
          </a:p>
          <a:p>
            <a:pPr lvl="1" marL="5600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It is used in both a good sense of “godly concerns,” [2 Cor. 11:28], and in a bad sense of “worry, anxiety.” [Mat. 13:22]</a:t>
            </a:r>
          </a:p>
        </p:txBody>
      </p:sp>
      <p:sp>
        <p:nvSpPr>
          <p:cNvPr id="278" name="7 casting all your care upon Him, for He cares for you."/>
          <p:cNvSpPr txBox="1"/>
          <p:nvPr/>
        </p:nvSpPr>
        <p:spPr>
          <a:xfrm>
            <a:off x="655966" y="646211"/>
            <a:ext cx="4613490" cy="1968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88900" dir="3281771">
              <a:srgbClr val="000000">
                <a:alpha val="9981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100">
                <a:solidFill>
                  <a:srgbClr val="FFFFFF"/>
                </a:solidFill>
                <a:effectLst>
                  <a:outerShdw sx="100000" sy="100000" kx="0" ky="0" algn="b" rotWithShape="0" blurRad="50800" dist="63500" dir="2755050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7</a:t>
            </a:r>
            <a:r>
              <a:t> casting all your care upon Him, for He cares for you.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ounded Rectangle"/>
          <p:cNvSpPr/>
          <p:nvPr/>
        </p:nvSpPr>
        <p:spPr>
          <a:xfrm>
            <a:off x="2624086" y="4123108"/>
            <a:ext cx="10239579" cy="1460500"/>
          </a:xfrm>
          <a:prstGeom prst="roundRect">
            <a:avLst>
              <a:gd name="adj" fmla="val 13043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528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1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2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283" name="Give GOD Our…"/>
          <p:cNvSpPr txBox="1"/>
          <p:nvPr/>
        </p:nvSpPr>
        <p:spPr>
          <a:xfrm>
            <a:off x="6035943" y="4159250"/>
            <a:ext cx="625343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i="1"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Give GOD Our</a:t>
            </a:r>
          </a:p>
          <a:p>
            <a:pPr defTabSz="457200">
              <a:lnSpc>
                <a:spcPct val="80000"/>
              </a:lnSpc>
              <a:defRPr sz="4200">
                <a:solidFill>
                  <a:schemeClr val="accent1">
                    <a:satOff val="5412"/>
                    <a:lumOff val="-30746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“</a:t>
            </a:r>
            <a:r>
              <a:t>BURDENS</a:t>
            </a:r>
            <a:r>
              <a:t>” </a:t>
            </a:r>
          </a:p>
        </p:txBody>
      </p:sp>
      <p:sp>
        <p:nvSpPr>
          <p:cNvPr id="284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pic>
        <p:nvPicPr>
          <p:cNvPr id="2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  <p:sp>
        <p:nvSpPr>
          <p:cNvPr id="286" name="“All your care” – [Gk - μέριμνα, ης merimna, “care, anxiety, worry.”]…"/>
          <p:cNvSpPr/>
          <p:nvPr/>
        </p:nvSpPr>
        <p:spPr>
          <a:xfrm>
            <a:off x="4319416" y="5847002"/>
            <a:ext cx="8666507" cy="3594101"/>
          </a:xfrm>
          <a:prstGeom prst="rect">
            <a:avLst/>
          </a:prstGeom>
          <a:ln w="12700"/>
          <a:effectLst>
            <a:outerShdw sx="100000" sy="100000" kx="0" ky="0" algn="b" rotWithShape="0" blurRad="165100" dist="88900" dir="768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171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</a:t>
            </a:r>
            <a:r>
              <a:rPr b="1"/>
              <a:t>All your care”</a:t>
            </a:r>
            <a:r>
              <a:t> – [Gk - μέριμνα, ης merimna, “care, anxiety, worry.”]</a:t>
            </a:r>
          </a:p>
          <a:p>
            <a:pPr lvl="1" marL="5600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emphasis is not on casting each individual care, but on casting the whole of one’s life on the Lord—lock, stock, and barrel.</a:t>
            </a:r>
          </a:p>
        </p:txBody>
      </p:sp>
      <p:sp>
        <p:nvSpPr>
          <p:cNvPr id="287" name="7 casting all your care upon Him, for He cares for you."/>
          <p:cNvSpPr txBox="1"/>
          <p:nvPr/>
        </p:nvSpPr>
        <p:spPr>
          <a:xfrm>
            <a:off x="655966" y="646211"/>
            <a:ext cx="4613490" cy="1968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88900" dir="3281771">
              <a:srgbClr val="000000">
                <a:alpha val="9981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100">
                <a:solidFill>
                  <a:srgbClr val="FFFFFF"/>
                </a:solidFill>
                <a:effectLst>
                  <a:outerShdw sx="100000" sy="100000" kx="0" ky="0" algn="b" rotWithShape="0" blurRad="50800" dist="63500" dir="2755050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7</a:t>
            </a:r>
            <a:r>
              <a:t> casting all your care upon Him, for He cares for you.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ounded Rectangle"/>
          <p:cNvSpPr/>
          <p:nvPr/>
        </p:nvSpPr>
        <p:spPr>
          <a:xfrm>
            <a:off x="2624086" y="4123108"/>
            <a:ext cx="10239579" cy="1460500"/>
          </a:xfrm>
          <a:prstGeom prst="roundRect">
            <a:avLst>
              <a:gd name="adj" fmla="val 13043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528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0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1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292" name="Give GOD Our…"/>
          <p:cNvSpPr txBox="1"/>
          <p:nvPr/>
        </p:nvSpPr>
        <p:spPr>
          <a:xfrm>
            <a:off x="6035943" y="4159250"/>
            <a:ext cx="625343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i="1"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Give GOD Our</a:t>
            </a:r>
          </a:p>
          <a:p>
            <a:pPr defTabSz="457200">
              <a:lnSpc>
                <a:spcPct val="80000"/>
              </a:lnSpc>
              <a:defRPr sz="4200">
                <a:solidFill>
                  <a:schemeClr val="accent1">
                    <a:satOff val="5412"/>
                    <a:lumOff val="-30746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“</a:t>
            </a:r>
            <a:r>
              <a:t>BURDENS</a:t>
            </a:r>
            <a:r>
              <a:t>” </a:t>
            </a:r>
          </a:p>
        </p:txBody>
      </p:sp>
      <p:sp>
        <p:nvSpPr>
          <p:cNvPr id="293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  <p:sp>
        <p:nvSpPr>
          <p:cNvPr id="295" name="“Upon HIM” – Our life is wholly dependent upon God.…"/>
          <p:cNvSpPr/>
          <p:nvPr/>
        </p:nvSpPr>
        <p:spPr>
          <a:xfrm>
            <a:off x="4319416" y="5763405"/>
            <a:ext cx="8666507" cy="3848101"/>
          </a:xfrm>
          <a:prstGeom prst="rect">
            <a:avLst/>
          </a:prstGeom>
          <a:ln w="12700"/>
          <a:effectLst>
            <a:outerShdw sx="100000" sy="100000" kx="0" ky="0" algn="b" rotWithShape="0" blurRad="165100" dist="88900" dir="768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171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</a:t>
            </a:r>
            <a:r>
              <a:rPr b="1"/>
              <a:t>Upon HIM”</a:t>
            </a:r>
            <a:r>
              <a:t> – Our life is wholly dependent upon God. </a:t>
            </a:r>
          </a:p>
          <a:p>
            <a:pPr lvl="1" marL="560070" indent="-217170" algn="l" defTabSz="1295400">
              <a:spcBef>
                <a:spcPts val="10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Don’t worry about life, food or clothing - Mat 6:25-27</a:t>
            </a:r>
          </a:p>
          <a:p>
            <a:pPr lvl="1" marL="560070" indent="-217170" algn="l" defTabSz="1295400">
              <a:spcBef>
                <a:spcPts val="10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Trust God - Mat 6:28-32</a:t>
            </a:r>
          </a:p>
          <a:p>
            <a:pPr lvl="1" marL="560070" indent="-217170" algn="l" defTabSz="1295400">
              <a:spcBef>
                <a:spcPts val="10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Put God FIRST - Mat 6:33,34</a:t>
            </a:r>
          </a:p>
        </p:txBody>
      </p:sp>
      <p:sp>
        <p:nvSpPr>
          <p:cNvPr id="296" name="7 casting all your care upon Him, for He cares for you."/>
          <p:cNvSpPr txBox="1"/>
          <p:nvPr/>
        </p:nvSpPr>
        <p:spPr>
          <a:xfrm>
            <a:off x="655966" y="646211"/>
            <a:ext cx="4613490" cy="1968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88900" dir="3281771">
              <a:srgbClr val="000000">
                <a:alpha val="9981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100">
                <a:solidFill>
                  <a:srgbClr val="FFFFFF"/>
                </a:solidFill>
                <a:effectLst>
                  <a:outerShdw sx="100000" sy="100000" kx="0" ky="0" algn="b" rotWithShape="0" blurRad="50800" dist="63500" dir="2755050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7</a:t>
            </a:r>
            <a:r>
              <a:t> casting all your care upon Him, for He cares for you.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ounded Rectangle"/>
          <p:cNvSpPr/>
          <p:nvPr/>
        </p:nvSpPr>
        <p:spPr>
          <a:xfrm>
            <a:off x="2624086" y="4123108"/>
            <a:ext cx="10239579" cy="1460500"/>
          </a:xfrm>
          <a:prstGeom prst="roundRect">
            <a:avLst>
              <a:gd name="adj" fmla="val 13043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528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9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0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301" name="Give GOD Our…"/>
          <p:cNvSpPr txBox="1"/>
          <p:nvPr/>
        </p:nvSpPr>
        <p:spPr>
          <a:xfrm>
            <a:off x="6035943" y="4159250"/>
            <a:ext cx="625343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i="1"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Give GOD Our</a:t>
            </a:r>
          </a:p>
          <a:p>
            <a:pPr defTabSz="457200">
              <a:lnSpc>
                <a:spcPct val="80000"/>
              </a:lnSpc>
              <a:defRPr sz="4200">
                <a:solidFill>
                  <a:schemeClr val="accent1">
                    <a:satOff val="5412"/>
                    <a:lumOff val="-30746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“</a:t>
            </a:r>
            <a:r>
              <a:t>BURDENS</a:t>
            </a:r>
            <a:r>
              <a:t>” </a:t>
            </a:r>
          </a:p>
        </p:txBody>
      </p:sp>
      <p:sp>
        <p:nvSpPr>
          <p:cNvPr id="302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pic>
        <p:nvPicPr>
          <p:cNvPr id="3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  <p:sp>
        <p:nvSpPr>
          <p:cNvPr id="304" name="“For He cares for you” – [John 3:16; Rom. 5:8-10; 1 Jn 4:9-11]…"/>
          <p:cNvSpPr/>
          <p:nvPr/>
        </p:nvSpPr>
        <p:spPr>
          <a:xfrm>
            <a:off x="4319416" y="5763405"/>
            <a:ext cx="8666507" cy="3594101"/>
          </a:xfrm>
          <a:prstGeom prst="rect">
            <a:avLst/>
          </a:prstGeom>
          <a:ln w="12700"/>
          <a:effectLst>
            <a:outerShdw sx="100000" sy="100000" kx="0" ky="0" algn="b" rotWithShape="0" blurRad="165100" dist="88900" dir="768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171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</a:t>
            </a:r>
            <a:r>
              <a:rPr b="1"/>
              <a:t>For He cares for you”</a:t>
            </a:r>
            <a:r>
              <a:t> – [John 3:16; Rom. 5:8-10; 1 Jn 4:9-11] </a:t>
            </a:r>
          </a:p>
          <a:p>
            <a:pPr lvl="1" marL="5600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God is infinitely more capable of caring for us than we are for ourselves. — [Heb 12:4-11; Rom. 8:12-39]</a:t>
            </a:r>
          </a:p>
        </p:txBody>
      </p:sp>
      <p:sp>
        <p:nvSpPr>
          <p:cNvPr id="305" name="7 casting all your care upon Him, for He cares for you."/>
          <p:cNvSpPr txBox="1"/>
          <p:nvPr/>
        </p:nvSpPr>
        <p:spPr>
          <a:xfrm>
            <a:off x="655966" y="646211"/>
            <a:ext cx="4613490" cy="1968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88900" dir="3281771">
              <a:srgbClr val="000000">
                <a:alpha val="9981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100">
                <a:solidFill>
                  <a:srgbClr val="FFFFFF"/>
                </a:solidFill>
                <a:effectLst>
                  <a:outerShdw sx="100000" sy="100000" kx="0" ky="0" algn="b" rotWithShape="0" blurRad="50800" dist="63500" dir="2755050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7</a:t>
            </a:r>
            <a:r>
              <a:t> casting all your care upon Him, for He cares for you.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ounded Rectangle"/>
          <p:cNvSpPr/>
          <p:nvPr/>
        </p:nvSpPr>
        <p:spPr>
          <a:xfrm>
            <a:off x="2624086" y="4123108"/>
            <a:ext cx="10239579" cy="1460500"/>
          </a:xfrm>
          <a:prstGeom prst="roundRect">
            <a:avLst>
              <a:gd name="adj" fmla="val 13043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528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8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9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310" name="Give GOD Our…"/>
          <p:cNvSpPr txBox="1"/>
          <p:nvPr/>
        </p:nvSpPr>
        <p:spPr>
          <a:xfrm>
            <a:off x="6035943" y="4159250"/>
            <a:ext cx="625343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i="1"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Give GOD Our</a:t>
            </a:r>
          </a:p>
          <a:p>
            <a:pPr defTabSz="457200">
              <a:lnSpc>
                <a:spcPct val="80000"/>
              </a:lnSpc>
              <a:defRPr sz="4200">
                <a:solidFill>
                  <a:schemeClr val="accent1">
                    <a:satOff val="5412"/>
                    <a:lumOff val="-30746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“</a:t>
            </a:r>
            <a:r>
              <a:t>BURDENS</a:t>
            </a:r>
            <a:r>
              <a:t>” </a:t>
            </a:r>
          </a:p>
        </p:txBody>
      </p:sp>
      <p:sp>
        <p:nvSpPr>
          <p:cNvPr id="311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pic>
        <p:nvPicPr>
          <p:cNvPr id="3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  <p:sp>
        <p:nvSpPr>
          <p:cNvPr id="313" name="God is seeking to move us from the place of self-trust &amp; self-reliance into greater and greater levels of faith."/>
          <p:cNvSpPr/>
          <p:nvPr/>
        </p:nvSpPr>
        <p:spPr>
          <a:xfrm>
            <a:off x="4082559" y="6028128"/>
            <a:ext cx="8666507" cy="3124201"/>
          </a:xfrm>
          <a:prstGeom prst="rect">
            <a:avLst/>
          </a:prstGeom>
          <a:ln w="12700"/>
          <a:effectLst>
            <a:outerShdw sx="100000" sy="100000" kx="0" ky="0" algn="b" rotWithShape="0" blurRad="165100" dist="88900" dir="768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1295400">
              <a:spcBef>
                <a:spcPts val="1300"/>
              </a:spcBef>
              <a:defRPr sz="4900"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God is seeking to move us from the place of self-trust &amp; self-reliance into greater and greater levels of faith.</a:t>
            </a:r>
          </a:p>
        </p:txBody>
      </p:sp>
      <p:sp>
        <p:nvSpPr>
          <p:cNvPr id="314" name="7 casting all your care upon Him, for He cares for you."/>
          <p:cNvSpPr txBox="1"/>
          <p:nvPr/>
        </p:nvSpPr>
        <p:spPr>
          <a:xfrm>
            <a:off x="655966" y="646211"/>
            <a:ext cx="4613490" cy="1968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88900" dir="3281771">
              <a:srgbClr val="000000">
                <a:alpha val="9981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100">
                <a:solidFill>
                  <a:srgbClr val="FFFFFF"/>
                </a:solidFill>
                <a:effectLst>
                  <a:outerShdw sx="100000" sy="100000" kx="0" ky="0" algn="b" rotWithShape="0" blurRad="50800" dist="63500" dir="2755050">
                    <a:srgbClr val="000000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7</a:t>
            </a:r>
            <a:r>
              <a:t> casting all your care upon Him, for He cares for you.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6 Therefore humble yourselves under the mighty hand of God, that He may exalt you in due time, 7 casting all your care upon Him, for He cares for you. — 1 Peter 5:6–7 (NKJV)"/>
          <p:cNvSpPr txBox="1"/>
          <p:nvPr/>
        </p:nvSpPr>
        <p:spPr>
          <a:xfrm>
            <a:off x="-44255" y="1505990"/>
            <a:ext cx="13093309" cy="1739901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400"/>
              </a:spcBef>
              <a:defRPr sz="3500">
                <a:solidFill>
                  <a:srgbClr val="FFFFFF"/>
                </a:solidFill>
                <a:effectLst>
                  <a:outerShdw sx="100000" sy="100000" kx="0" ky="0" algn="b" rotWithShape="0" blurRad="12700" dist="63500" dir="2565052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aseline="31999"/>
              <a:t>6</a:t>
            </a:r>
            <a:r>
              <a:t> Therefore humble yourselves under the mighty hand of God, that He may exalt you in due time, </a:t>
            </a:r>
            <a:r>
              <a:rPr baseline="31999"/>
              <a:t>7</a:t>
            </a:r>
            <a:r>
              <a:t> casting all your care upon Him, for He cares for you. — 1 Peter 5:6–7 (NKJV)</a:t>
            </a:r>
          </a:p>
        </p:txBody>
      </p:sp>
      <p:sp>
        <p:nvSpPr>
          <p:cNvPr id="317" name="What Are We To Do With"/>
          <p:cNvSpPr txBox="1"/>
          <p:nvPr/>
        </p:nvSpPr>
        <p:spPr>
          <a:xfrm>
            <a:off x="-446037" y="231176"/>
            <a:ext cx="8377983" cy="825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428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7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318" name="Burdens?"/>
          <p:cNvSpPr txBox="1"/>
          <p:nvPr/>
        </p:nvSpPr>
        <p:spPr>
          <a:xfrm>
            <a:off x="7485949" y="-54574"/>
            <a:ext cx="522590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8800">
                <a:solidFill>
                  <a:schemeClr val="accent1">
                    <a:hueOff val="-78595"/>
                    <a:satOff val="12505"/>
                    <a:lumOff val="13871"/>
                  </a:scheme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sp>
        <p:nvSpPr>
          <p:cNvPr id="319" name="1 Peter 5:8–11 (NKJV)…"/>
          <p:cNvSpPr txBox="1"/>
          <p:nvPr/>
        </p:nvSpPr>
        <p:spPr>
          <a:xfrm>
            <a:off x="4057338" y="3284059"/>
            <a:ext cx="8805835" cy="632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 sz="42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1 Peter 5:8–11 (NKJV)</a:t>
            </a:r>
          </a:p>
          <a:p>
            <a:pPr defTabSz="457200">
              <a:defRPr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8</a:t>
            </a:r>
            <a:r>
              <a:t> Be sober, be vigilant; because your adversary the devil walks about like a roaring lion, seeking whom he may devour. </a:t>
            </a:r>
            <a:r>
              <a:rPr baseline="31999"/>
              <a:t>9</a:t>
            </a:r>
            <a:r>
              <a:t> Resist him, steadfast in the faith, knowing that the same sufferings are experienced by your brotherhood in the world. </a:t>
            </a:r>
          </a:p>
        </p:txBody>
      </p:sp>
      <p:pic>
        <p:nvPicPr>
          <p:cNvPr id="320" name="image9.png" descr="image9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85" y="3606565"/>
            <a:ext cx="3724796" cy="6146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ageCurlDouble"/>
      </p:transition>
    </mc:Choice>
    <mc:Choice xmlns:p14="http://schemas.microsoft.com/office/powerpoint/2010/main" Requires="p14">
      <p:transition spd="slow" advClick="1" p14:dur="1500">
        <p14:prism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"/>
          <p:cNvSpPr/>
          <p:nvPr/>
        </p:nvSpPr>
        <p:spPr>
          <a:xfrm>
            <a:off x="2624086" y="4123108"/>
            <a:ext cx="10239579" cy="1460500"/>
          </a:xfrm>
          <a:prstGeom prst="roundRect">
            <a:avLst>
              <a:gd name="adj" fmla="val 13043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528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172" name="“BURDENS”…"/>
          <p:cNvSpPr txBox="1"/>
          <p:nvPr/>
        </p:nvSpPr>
        <p:spPr>
          <a:xfrm>
            <a:off x="6035943" y="4089399"/>
            <a:ext cx="6253430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200">
                <a:solidFill>
                  <a:schemeClr val="accent1">
                    <a:satOff val="5412"/>
                    <a:lumOff val="-30746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“</a:t>
            </a:r>
            <a:r>
              <a:t>BURDENS</a:t>
            </a:r>
            <a:r>
              <a:t>” </a:t>
            </a:r>
          </a:p>
          <a:p>
            <a:pPr defTabSz="457200">
              <a:defRPr i="1"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Come In Many Forms</a:t>
            </a:r>
          </a:p>
        </p:txBody>
      </p:sp>
      <p:sp>
        <p:nvSpPr>
          <p:cNvPr id="173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  <p:pic>
        <p:nvPicPr>
          <p:cNvPr id="17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7489" t="0" r="29543" b="0"/>
          <a:stretch>
            <a:fillRect/>
          </a:stretch>
        </p:blipFill>
        <p:spPr>
          <a:xfrm>
            <a:off x="4647231" y="6037165"/>
            <a:ext cx="2550192" cy="33274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18634" dir="5400000">
              <a:srgbClr val="000000">
                <a:alpha val="41481"/>
              </a:srgbClr>
            </a:outerShdw>
          </a:effectLst>
        </p:spPr>
      </p:pic>
      <p:pic>
        <p:nvPicPr>
          <p:cNvPr id="176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21548" t="0" r="27307" b="0"/>
          <a:stretch>
            <a:fillRect/>
          </a:stretch>
        </p:blipFill>
        <p:spPr>
          <a:xfrm>
            <a:off x="7361153" y="6037165"/>
            <a:ext cx="2552623" cy="33274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18634" dir="5400000">
              <a:srgbClr val="000000">
                <a:alpha val="41481"/>
              </a:srgbClr>
            </a:outerShdw>
          </a:effectLst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51699" t="10539" r="2290" b="0"/>
          <a:stretch>
            <a:fillRect/>
          </a:stretch>
        </p:blipFill>
        <p:spPr>
          <a:xfrm>
            <a:off x="10077457" y="6028128"/>
            <a:ext cx="2554124" cy="33274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18634" dir="5400000">
              <a:srgbClr val="000000">
                <a:alpha val="41481"/>
              </a:srgbClr>
            </a:outerShdw>
          </a:effectLst>
        </p:spPr>
      </p:pic>
      <p:pic>
        <p:nvPicPr>
          <p:cNvPr id="178" name="The Destructive Nature of SIN" descr="The Destructive Nature of SI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17916" y="5443307"/>
            <a:ext cx="8639206" cy="1217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712337" y="7891931"/>
            <a:ext cx="317196" cy="121761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Proverbs 13:15 (NKJV)…"/>
          <p:cNvSpPr txBox="1"/>
          <p:nvPr/>
        </p:nvSpPr>
        <p:spPr>
          <a:xfrm>
            <a:off x="180822" y="9087887"/>
            <a:ext cx="12643156" cy="552755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900">
                <a:solidFill>
                  <a:srgbClr val="FFFFFF"/>
                </a:solidFill>
              </a:defRPr>
            </a:pPr>
            <a:r>
              <a:t>Proverbs 13:15 Good understanding gains favor, But the way of the unfaithful </a:t>
            </a:r>
            <a:r>
              <a:rPr i="1"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t> hard.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6 Therefore humble yourselves under the mighty hand of God, that He may exalt you in due time, 7 casting all your care upon Him, for He cares for you. — 1 Peter 5:6–7 (NKJV)"/>
          <p:cNvSpPr txBox="1"/>
          <p:nvPr/>
        </p:nvSpPr>
        <p:spPr>
          <a:xfrm>
            <a:off x="-44255" y="1505990"/>
            <a:ext cx="13093309" cy="1739901"/>
          </a:xfrm>
          <a:prstGeom prst="rect">
            <a:avLst/>
          </a:prstGeom>
          <a:gradFill>
            <a:gsLst>
              <a:gs pos="0">
                <a:schemeClr val="accent6">
                  <a:hueOff val="-193447"/>
                  <a:satOff val="3713"/>
                  <a:lumOff val="11329"/>
                </a:schemeClr>
              </a:gs>
              <a:gs pos="100000">
                <a:schemeClr val="accent6">
                  <a:satOff val="1848"/>
                  <a:lumOff val="-1526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400"/>
              </a:spcBef>
              <a:defRPr sz="3500">
                <a:solidFill>
                  <a:srgbClr val="FFFFFF"/>
                </a:solidFill>
                <a:effectLst>
                  <a:outerShdw sx="100000" sy="100000" kx="0" ky="0" algn="b" rotWithShape="0" blurRad="12700" dist="63500" dir="2565052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aseline="31999"/>
              <a:t>6</a:t>
            </a:r>
            <a:r>
              <a:t> Therefore humble yourselves under the mighty hand of God, that He may exalt you in due time, </a:t>
            </a:r>
            <a:r>
              <a:rPr baseline="31999"/>
              <a:t>7</a:t>
            </a:r>
            <a:r>
              <a:t> casting all your care upon Him, for He cares for you. — 1 Peter 5:6–7 (NKJV)</a:t>
            </a:r>
          </a:p>
        </p:txBody>
      </p:sp>
      <p:sp>
        <p:nvSpPr>
          <p:cNvPr id="323" name="What Are We To Do With"/>
          <p:cNvSpPr txBox="1"/>
          <p:nvPr/>
        </p:nvSpPr>
        <p:spPr>
          <a:xfrm>
            <a:off x="-446037" y="231176"/>
            <a:ext cx="8377983" cy="825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428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7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324" name="Burdens?"/>
          <p:cNvSpPr txBox="1"/>
          <p:nvPr/>
        </p:nvSpPr>
        <p:spPr>
          <a:xfrm>
            <a:off x="7485949" y="-54574"/>
            <a:ext cx="522590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8800">
                <a:solidFill>
                  <a:schemeClr val="accent1">
                    <a:hueOff val="-78595"/>
                    <a:satOff val="12505"/>
                    <a:lumOff val="13871"/>
                  </a:scheme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sp>
        <p:nvSpPr>
          <p:cNvPr id="325" name="1 Peter 5:8–11 (NKJV)…"/>
          <p:cNvSpPr txBox="1"/>
          <p:nvPr/>
        </p:nvSpPr>
        <p:spPr>
          <a:xfrm>
            <a:off x="4057338" y="3284059"/>
            <a:ext cx="8805835" cy="571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 sz="42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1 Peter 5:8–11 (NKJV)</a:t>
            </a:r>
          </a:p>
          <a:p>
            <a:pPr defTabSz="457200">
              <a:defRPr sz="47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10</a:t>
            </a:r>
            <a:r>
              <a:t> But may the God of all grace, who called us to His eternal glory by Christ Jesus, after you have suffered a while, perfect, establish, strengthen, and settle </a:t>
            </a:r>
            <a:r>
              <a:rPr i="1"/>
              <a:t>you</a:t>
            </a:r>
            <a:r>
              <a:t>. </a:t>
            </a:r>
            <a:r>
              <a:rPr baseline="31999"/>
              <a:t>11</a:t>
            </a:r>
            <a:r>
              <a:t> To Him </a:t>
            </a:r>
            <a:r>
              <a:rPr i="1"/>
              <a:t>be</a:t>
            </a:r>
            <a:r>
              <a:t> the glory and the dominion forever and ever. Amen.</a:t>
            </a:r>
          </a:p>
        </p:txBody>
      </p:sp>
      <p:pic>
        <p:nvPicPr>
          <p:cNvPr id="326" name="image9.png" descr="image9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85" y="3606565"/>
            <a:ext cx="3724796" cy="6146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496" t="0" r="6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29" name="Matthew 11:28–30 (NKJV)…"/>
          <p:cNvSpPr txBox="1"/>
          <p:nvPr/>
        </p:nvSpPr>
        <p:spPr>
          <a:xfrm>
            <a:off x="3956146" y="6543199"/>
            <a:ext cx="8883539" cy="3060701"/>
          </a:xfrm>
          <a:prstGeom prst="rect">
            <a:avLst/>
          </a:prstGeom>
          <a:solidFill>
            <a:srgbClr val="FFFFFF">
              <a:alpha val="6511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1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Matthew 11:28–30 (NKJV)</a:t>
            </a:r>
          </a:p>
          <a:p>
            <a:pPr defTabSz="457200">
              <a:defRPr sz="32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28</a:t>
            </a:r>
            <a:r>
              <a:t> Come to Me, all </a:t>
            </a:r>
            <a:r>
              <a:rPr i="1"/>
              <a:t>you</a:t>
            </a:r>
            <a:r>
              <a:t> who labor and are heavy laden, and I will give you rest. </a:t>
            </a:r>
            <a:r>
              <a:rPr baseline="31999"/>
              <a:t>29</a:t>
            </a:r>
            <a:r>
              <a:t> Take My yoke upon you and learn from Me, for I am gentle and lowly in heart, and you will find rest for your souls. </a:t>
            </a:r>
            <a:r>
              <a:rPr baseline="31999"/>
              <a:t>30</a:t>
            </a:r>
            <a:r>
              <a:t> For My yoke </a:t>
            </a:r>
            <a:r>
              <a:rPr i="1"/>
              <a:t>is</a:t>
            </a:r>
            <a:r>
              <a:t> easy and My burden is light.”</a:t>
            </a:r>
          </a:p>
        </p:txBody>
      </p:sp>
      <p:sp>
        <p:nvSpPr>
          <p:cNvPr id="330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1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332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1.jpg" descr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/>
        </p:spPr>
      </p:pic>
      <p:sp>
        <p:nvSpPr>
          <p:cNvPr id="335" name="Rectangle"/>
          <p:cNvSpPr/>
          <p:nvPr/>
        </p:nvSpPr>
        <p:spPr>
          <a:xfrm>
            <a:off x="0" y="0"/>
            <a:ext cx="13017500" cy="97536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38100" tIns="38100" rIns="38100" bIns="38100" anchor="ctr"/>
          <a:lstStyle/>
          <a:p>
            <a:pPr defTabSz="1295400">
              <a:buClr>
                <a:srgbClr val="FFFFFF"/>
              </a:buClr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164"/>
          <p:cNvSpPr/>
          <p:nvPr/>
        </p:nvSpPr>
        <p:spPr>
          <a:xfrm>
            <a:off x="3785716" y="4239333"/>
            <a:ext cx="9042775" cy="2510560"/>
          </a:xfrm>
          <a:prstGeom prst="rect">
            <a:avLst/>
          </a:prstGeom>
          <a:gradFill>
            <a:gsLst>
              <a:gs pos="0">
                <a:srgbClr val="212121">
                  <a:alpha val="43000"/>
                </a:srgbClr>
              </a:gs>
              <a:gs pos="100000">
                <a:srgbClr val="58596B">
                  <a:alpha val="39000"/>
                </a:srgb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52400" dist="76200" dir="246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 sz="3200">
                <a:solidFill>
                  <a:srgbClr val="FFD9A8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rcoal CY"/>
                <a:ea typeface="Charcoal CY"/>
                <a:cs typeface="Charcoal CY"/>
                <a:sym typeface="Charcoal CY"/>
              </a:defRPr>
            </a:pPr>
            <a:r>
              <a:t>Charts by Don McClain</a:t>
            </a:r>
          </a:p>
          <a:p>
            <a:pPr defTabSz="457200">
              <a:defRPr sz="24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Preached - January 28, 2018</a:t>
            </a:r>
          </a:p>
          <a:p>
            <a:pPr defTabSz="457200">
              <a:defRPr sz="24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West 65th Street church of Christ </a:t>
            </a:r>
          </a:p>
          <a:p>
            <a:pPr defTabSz="457200">
              <a:defRPr sz="24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P.O. Box 190062, Little Rock AR 72219 / 501-568-1062</a:t>
            </a:r>
          </a:p>
          <a:p>
            <a:pPr defTabSz="457200">
              <a:defRPr sz="24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Prepared using Keynote / Email –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donmcclain@sbcglobal.net</a:t>
            </a:r>
            <a:r>
              <a:t>  </a:t>
            </a:r>
          </a:p>
          <a:p>
            <a:pPr defTabSz="457200">
              <a:defRPr sz="24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http://w65stchurchofchrist.com</a:t>
            </a:r>
            <a:r>
              <a:t> </a:t>
            </a:r>
          </a:p>
        </p:txBody>
      </p:sp>
      <p:sp>
        <p:nvSpPr>
          <p:cNvPr id="338" name="Rounded Rectangle"/>
          <p:cNvSpPr/>
          <p:nvPr/>
        </p:nvSpPr>
        <p:spPr>
          <a:xfrm>
            <a:off x="5797267" y="805371"/>
            <a:ext cx="6364495" cy="2089575"/>
          </a:xfrm>
          <a:prstGeom prst="roundRect">
            <a:avLst>
              <a:gd name="adj" fmla="val 9117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9" name="Rounded Rectangle"/>
          <p:cNvSpPr/>
          <p:nvPr/>
        </p:nvSpPr>
        <p:spPr>
          <a:xfrm>
            <a:off x="-202250" y="7189420"/>
            <a:ext cx="12320448" cy="2089575"/>
          </a:xfrm>
          <a:prstGeom prst="roundRect">
            <a:avLst>
              <a:gd name="adj" fmla="val 9117"/>
            </a:avLst>
          </a:prstGeom>
          <a:gradFill>
            <a:gsLst>
              <a:gs pos="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  <a:gs pos="17117">
                <a:srgbClr val="568B93">
                  <a:alpha val="65513"/>
                </a:srgbClr>
              </a:gs>
              <a:gs pos="42660">
                <a:srgbClr val="63979F">
                  <a:alpha val="52626"/>
                </a:srgbClr>
              </a:gs>
              <a:gs pos="60935">
                <a:srgbClr val="6EA2AA">
                  <a:alpha val="41585"/>
                </a:srgbClr>
              </a:gs>
              <a:gs pos="100000">
                <a:schemeClr val="accent1">
                  <a:satOff val="4013"/>
                  <a:lumOff val="5462"/>
                  <a:alpha val="17984"/>
                </a:schemeClr>
              </a:gs>
            </a:gsLst>
            <a:path>
              <a:fillToRect l="50000" t="-607" r="50000" b="100607"/>
            </a:path>
          </a:gradFill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0" name="What Are We To Do With"/>
          <p:cNvSpPr txBox="1"/>
          <p:nvPr/>
        </p:nvSpPr>
        <p:spPr>
          <a:xfrm>
            <a:off x="3600105" y="7252920"/>
            <a:ext cx="8377982" cy="927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341" name="1 Peter 5:7 (NKJV)…"/>
          <p:cNvSpPr txBox="1"/>
          <p:nvPr/>
        </p:nvSpPr>
        <p:spPr>
          <a:xfrm>
            <a:off x="7054324" y="1011958"/>
            <a:ext cx="4686629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0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1 Peter 5:7 (NKJV)</a:t>
            </a:r>
          </a:p>
          <a:p>
            <a:pPr defTabSz="457200">
              <a:defRPr sz="32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7</a:t>
            </a:r>
            <a:r>
              <a:t> casting all your care upon Him, for He cares for you.</a:t>
            </a:r>
          </a:p>
        </p:txBody>
      </p:sp>
      <p:sp>
        <p:nvSpPr>
          <p:cNvPr id="342" name="Burdens?"/>
          <p:cNvSpPr txBox="1"/>
          <p:nvPr/>
        </p:nvSpPr>
        <p:spPr>
          <a:xfrm>
            <a:off x="5001886" y="7836887"/>
            <a:ext cx="5574420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chemeClr val="accent1">
                    <a:hueOff val="-78595"/>
                    <a:satOff val="12505"/>
                    <a:lumOff val="13871"/>
                    <a:alpha val="84281"/>
                  </a:scheme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pic>
        <p:nvPicPr>
          <p:cNvPr id="34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99">
        <p:dissolv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Luke 12:22–31 (NKJV)…"/>
          <p:cNvSpPr txBox="1"/>
          <p:nvPr/>
        </p:nvSpPr>
        <p:spPr>
          <a:xfrm>
            <a:off x="573012" y="260350"/>
            <a:ext cx="11858776" cy="882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2000"/>
              </a:spcBef>
              <a:defRPr sz="5100">
                <a:solidFill>
                  <a:srgbClr val="000000"/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Luke 12:22–31 (NKJV)</a:t>
            </a:r>
          </a:p>
          <a:p>
            <a:pPr defTabSz="457200">
              <a:spcBef>
                <a:spcPts val="2000"/>
              </a:spcBef>
              <a:defRPr sz="45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22</a:t>
            </a:r>
            <a:r>
              <a:t> Then He said to His disciples, “Therefore I say to you, do not worry about your life, what you will eat; nor about the body, what you will put on. </a:t>
            </a:r>
            <a:r>
              <a:rPr baseline="31999"/>
              <a:t>23</a:t>
            </a:r>
            <a:r>
              <a:t> Life is more than food, and the body </a:t>
            </a:r>
            <a:r>
              <a:rPr i="1"/>
              <a:t>is more</a:t>
            </a:r>
            <a:r>
              <a:t> than clothing. </a:t>
            </a:r>
            <a:r>
              <a:rPr baseline="31999"/>
              <a:t>24</a:t>
            </a:r>
            <a:r>
              <a:t> Consider the ravens, for they neither sow nor reap, which have neither storehouse nor barn; and God feeds them. Of how much more value are you than the birds? </a:t>
            </a:r>
            <a:r>
              <a:rPr baseline="31999"/>
              <a:t>25</a:t>
            </a:r>
            <a:r>
              <a:t> And which of you by worrying can add one cubit to his stature? </a:t>
            </a:r>
            <a:r>
              <a:rPr baseline="31999"/>
              <a:t>26</a:t>
            </a:r>
            <a:r>
              <a:t> If you then are not able to do </a:t>
            </a:r>
            <a:r>
              <a:rPr i="1"/>
              <a:t>the</a:t>
            </a:r>
            <a:r>
              <a:t> least, why are you anxious for the rest?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Luke 12:22–31 (NKJV)…"/>
          <p:cNvSpPr txBox="1"/>
          <p:nvPr/>
        </p:nvSpPr>
        <p:spPr>
          <a:xfrm>
            <a:off x="573012" y="260350"/>
            <a:ext cx="11858776" cy="920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2000"/>
              </a:spcBef>
              <a:defRPr sz="5100">
                <a:solidFill>
                  <a:srgbClr val="000000"/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Luke 12:22–31 (NKJV)</a:t>
            </a:r>
          </a:p>
          <a:p>
            <a:pPr defTabSz="457200">
              <a:spcBef>
                <a:spcPts val="2000"/>
              </a:spcBef>
              <a:defRPr sz="43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27</a:t>
            </a:r>
            <a:r>
              <a:t> Consider the lilies, how they grow: they neither toil nor spin; and yet I say to you, even Solomon in all his glory was not arrayed like one of these. </a:t>
            </a:r>
            <a:r>
              <a:rPr baseline="31999"/>
              <a:t>28</a:t>
            </a:r>
            <a:r>
              <a:t> If then God so clothes the grass, which today is in the field and tomorrow is thrown into the oven, how much more </a:t>
            </a:r>
            <a:r>
              <a:rPr i="1"/>
              <a:t>will He clothe</a:t>
            </a:r>
            <a:r>
              <a:t> you, O </a:t>
            </a:r>
            <a:r>
              <a:rPr i="1"/>
              <a:t>you</a:t>
            </a:r>
            <a:r>
              <a:t> of little faith? </a:t>
            </a:r>
            <a:r>
              <a:rPr baseline="31999"/>
              <a:t>29</a:t>
            </a:r>
            <a:r>
              <a:t> “And do not seek what you should eat or what you should drink, nor have an anxious mind. </a:t>
            </a:r>
            <a:r>
              <a:rPr baseline="31999"/>
              <a:t>30</a:t>
            </a:r>
            <a:r>
              <a:t> For all these things the nations of the world seek after, and your Father knows that you need these things. </a:t>
            </a:r>
            <a:r>
              <a:rPr baseline="31999"/>
              <a:t>31</a:t>
            </a:r>
            <a:r>
              <a:t> But seek the kingdom of God, and all these things shall be added to you.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ounded Rectangle"/>
          <p:cNvSpPr/>
          <p:nvPr/>
        </p:nvSpPr>
        <p:spPr>
          <a:xfrm>
            <a:off x="2624086" y="4123108"/>
            <a:ext cx="10239579" cy="1460500"/>
          </a:xfrm>
          <a:prstGeom prst="roundRect">
            <a:avLst>
              <a:gd name="adj" fmla="val 13043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528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3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185" name="“BURDENS”…"/>
          <p:cNvSpPr txBox="1"/>
          <p:nvPr/>
        </p:nvSpPr>
        <p:spPr>
          <a:xfrm>
            <a:off x="6035943" y="4089399"/>
            <a:ext cx="6253430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200">
                <a:solidFill>
                  <a:schemeClr val="accent1">
                    <a:satOff val="5412"/>
                    <a:lumOff val="-30746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“</a:t>
            </a:r>
            <a:r>
              <a:t>BURDENS</a:t>
            </a:r>
            <a:r>
              <a:t>” </a:t>
            </a:r>
          </a:p>
          <a:p>
            <a:pPr defTabSz="457200">
              <a:defRPr i="1"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Come In Many Forms</a:t>
            </a:r>
          </a:p>
        </p:txBody>
      </p:sp>
      <p:sp>
        <p:nvSpPr>
          <p:cNvPr id="186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sp>
        <p:nvSpPr>
          <p:cNvPr id="187" name="Guilt / Sins Consequences…"/>
          <p:cNvSpPr/>
          <p:nvPr/>
        </p:nvSpPr>
        <p:spPr>
          <a:xfrm>
            <a:off x="4589641" y="5856354"/>
            <a:ext cx="8228183" cy="3657601"/>
          </a:xfrm>
          <a:prstGeom prst="rect">
            <a:avLst/>
          </a:prstGeom>
          <a:ln w="12700"/>
          <a:effectLst>
            <a:outerShdw sx="100000" sy="100000" kx="0" ky="0" algn="b" rotWithShape="0" blurRad="165100" dist="88900" dir="768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171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 sz="3800"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Guilt / Sins Consequences</a:t>
            </a:r>
          </a:p>
          <a:p>
            <a:pPr lvl="1" marL="5600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 sz="3800"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From our own sin …</a:t>
            </a:r>
          </a:p>
          <a:p>
            <a:pPr lvl="1" marL="5600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 sz="3800"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From other’s sins …</a:t>
            </a:r>
          </a:p>
          <a:p>
            <a:pPr marL="2171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 sz="3800"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Disappointments</a:t>
            </a:r>
            <a:r>
              <a:t> / </a:t>
            </a:r>
            <a:r>
              <a:rPr>
                <a:uFill>
                  <a:solidFill>
                    <a:srgbClr val="000000"/>
                  </a:solidFill>
                </a:uFill>
              </a:rPr>
              <a:t>Frustrations </a:t>
            </a:r>
          </a:p>
          <a:p>
            <a:pPr lvl="1" marL="6743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 sz="3800"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Temptation / Anxiety / Doubt /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ounded Rectangle"/>
          <p:cNvSpPr/>
          <p:nvPr/>
        </p:nvSpPr>
        <p:spPr>
          <a:xfrm>
            <a:off x="2624086" y="4123108"/>
            <a:ext cx="10239579" cy="1460500"/>
          </a:xfrm>
          <a:prstGeom prst="roundRect">
            <a:avLst>
              <a:gd name="adj" fmla="val 13043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528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1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2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193" name="“BURDENS”…"/>
          <p:cNvSpPr txBox="1"/>
          <p:nvPr/>
        </p:nvSpPr>
        <p:spPr>
          <a:xfrm>
            <a:off x="6035943" y="4089399"/>
            <a:ext cx="6253430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200">
                <a:solidFill>
                  <a:schemeClr val="accent1">
                    <a:satOff val="5412"/>
                    <a:lumOff val="-30746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“</a:t>
            </a:r>
            <a:r>
              <a:t>BURDENS</a:t>
            </a:r>
            <a:r>
              <a:t>” </a:t>
            </a:r>
          </a:p>
          <a:p>
            <a:pPr defTabSz="457200">
              <a:defRPr i="1"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Come In Many Forms</a:t>
            </a:r>
          </a:p>
        </p:txBody>
      </p:sp>
      <p:sp>
        <p:nvSpPr>
          <p:cNvPr id="194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sp>
        <p:nvSpPr>
          <p:cNvPr id="195" name="From living in a fallen world…"/>
          <p:cNvSpPr/>
          <p:nvPr/>
        </p:nvSpPr>
        <p:spPr>
          <a:xfrm>
            <a:off x="4589641" y="5856354"/>
            <a:ext cx="8312685" cy="3632201"/>
          </a:xfrm>
          <a:prstGeom prst="rect">
            <a:avLst/>
          </a:prstGeom>
          <a:ln w="12700"/>
          <a:effectLst>
            <a:outerShdw sx="100000" sy="100000" kx="0" ky="0" algn="b" rotWithShape="0" blurRad="165100" dist="88900" dir="768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171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 sz="3900"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From living in a fallen world </a:t>
            </a:r>
          </a:p>
          <a:p>
            <a:pPr lvl="1" marL="5600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 i="1"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Work / sickness / death / Grief </a:t>
            </a:r>
          </a:p>
          <a:p>
            <a:pPr lvl="1" marL="6743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 i="1"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Sorrow</a:t>
            </a:r>
            <a:r>
              <a:t> / </a:t>
            </a:r>
            <a:r>
              <a:rPr>
                <a:uFill>
                  <a:solidFill>
                    <a:srgbClr val="000000"/>
                  </a:solidFill>
                </a:uFill>
              </a:rPr>
              <a:t>Discouragement / Worry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2171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 sz="3900"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Burdens from living right …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lvl="1" marL="6743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 i="1"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uFill>
                  <a:solidFill>
                    <a:srgbClr val="000000"/>
                  </a:solidFill>
                </a:uFill>
              </a:rPr>
              <a:t>Duty / Fatigue / hardship</a:t>
            </a: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ounded Rectangle"/>
          <p:cNvSpPr/>
          <p:nvPr/>
        </p:nvSpPr>
        <p:spPr>
          <a:xfrm>
            <a:off x="2624086" y="4123108"/>
            <a:ext cx="10239579" cy="1460500"/>
          </a:xfrm>
          <a:prstGeom prst="roundRect">
            <a:avLst>
              <a:gd name="adj" fmla="val 13043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528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201" name="Bear One Another’s…"/>
          <p:cNvSpPr txBox="1"/>
          <p:nvPr/>
        </p:nvSpPr>
        <p:spPr>
          <a:xfrm>
            <a:off x="6035943" y="4159250"/>
            <a:ext cx="625343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i="1"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Bear One Another’s</a:t>
            </a:r>
          </a:p>
          <a:p>
            <a:pPr defTabSz="457200">
              <a:lnSpc>
                <a:spcPct val="80000"/>
              </a:lnSpc>
              <a:defRPr sz="4200">
                <a:solidFill>
                  <a:schemeClr val="accent1">
                    <a:satOff val="5412"/>
                    <a:lumOff val="-30746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“</a:t>
            </a:r>
            <a:r>
              <a:t>BURDENS</a:t>
            </a:r>
            <a:r>
              <a:t>” </a:t>
            </a:r>
          </a:p>
        </p:txBody>
      </p:sp>
      <p:sp>
        <p:nvSpPr>
          <p:cNvPr id="202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  <p:sp>
        <p:nvSpPr>
          <p:cNvPr id="204" name="Galatians 6:1–2 (NKJV)…"/>
          <p:cNvSpPr txBox="1"/>
          <p:nvPr/>
        </p:nvSpPr>
        <p:spPr>
          <a:xfrm>
            <a:off x="3721328" y="5872635"/>
            <a:ext cx="9132015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 sz="35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Galatians 6:1–2 (NKJV)</a:t>
            </a:r>
          </a:p>
          <a:p>
            <a:pPr defTabSz="457200">
              <a:defRPr sz="35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1</a:t>
            </a:r>
            <a:r>
              <a:t> Brethren, if a man is overtaken in any trespass, you who </a:t>
            </a:r>
            <a:r>
              <a:rPr i="1"/>
              <a:t>are</a:t>
            </a:r>
            <a:r>
              <a:t> spiritual restore such a one in a spirit of gentleness, considering yourself lest you also be tempted. </a:t>
            </a:r>
            <a:r>
              <a:rPr baseline="31999"/>
              <a:t>2</a:t>
            </a:r>
            <a:r>
              <a:t> Bear one another’s burdens, and so fulfill the law of Christ.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ounded Rectangle"/>
          <p:cNvSpPr/>
          <p:nvPr/>
        </p:nvSpPr>
        <p:spPr>
          <a:xfrm>
            <a:off x="2624086" y="4123108"/>
            <a:ext cx="10239579" cy="1460500"/>
          </a:xfrm>
          <a:prstGeom prst="roundRect">
            <a:avLst>
              <a:gd name="adj" fmla="val 13043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528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7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8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209" name="Bear One Another’s…"/>
          <p:cNvSpPr txBox="1"/>
          <p:nvPr/>
        </p:nvSpPr>
        <p:spPr>
          <a:xfrm>
            <a:off x="6035943" y="4159250"/>
            <a:ext cx="625343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i="1"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Bear One Another’s</a:t>
            </a:r>
          </a:p>
          <a:p>
            <a:pPr defTabSz="457200">
              <a:lnSpc>
                <a:spcPct val="80000"/>
              </a:lnSpc>
              <a:defRPr sz="4200">
                <a:solidFill>
                  <a:schemeClr val="accent1">
                    <a:satOff val="5412"/>
                    <a:lumOff val="-30746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“</a:t>
            </a:r>
            <a:r>
              <a:t>BURDENS</a:t>
            </a:r>
            <a:r>
              <a:t>” </a:t>
            </a:r>
          </a:p>
        </p:txBody>
      </p:sp>
      <p:sp>
        <p:nvSpPr>
          <p:cNvPr id="210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sp>
        <p:nvSpPr>
          <p:cNvPr id="211" name="Bear – to support, sustain, help hold up - (Gal 5:13,14; Rom. 15:1; 1 Thes 5:14)…"/>
          <p:cNvSpPr/>
          <p:nvPr/>
        </p:nvSpPr>
        <p:spPr>
          <a:xfrm>
            <a:off x="3886629" y="5888801"/>
            <a:ext cx="9099294" cy="3543313"/>
          </a:xfrm>
          <a:prstGeom prst="rect">
            <a:avLst/>
          </a:prstGeom>
          <a:ln w="12700"/>
          <a:effectLst>
            <a:outerShdw sx="100000" sy="100000" kx="0" ky="0" algn="b" rotWithShape="0" blurRad="165100" dist="88900" dir="768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171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Bear</a:t>
            </a:r>
            <a:r>
              <a:t> – to support, sustain, help hold up - (Gal 5:13,14; Rom. 15:1; 1 Thes 5:14)</a:t>
            </a:r>
          </a:p>
          <a:p>
            <a:pPr marL="2171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Burdens</a:t>
            </a:r>
            <a:r>
              <a:t> – temptations, trials, hardships, weaknesses, etc. -  </a:t>
            </a:r>
            <a:r>
              <a:rPr sz="3200"/>
              <a:t>“</a:t>
            </a:r>
            <a:r>
              <a:rPr i="1" sz="3200">
                <a:latin typeface="Hoefler Text"/>
                <a:ea typeface="Hoefler Text"/>
                <a:cs typeface="Hoefler Text"/>
                <a:sym typeface="Hoefler Text"/>
              </a:rPr>
              <a:t>hardship which is regarded as particularly burdensome and exhausting - Louw Nida  n       22.4</a:t>
            </a:r>
            <a:r>
              <a:rPr sz="3200"/>
              <a:t>”</a:t>
            </a:r>
            <a:r>
              <a:t> (Rom 8:35-39; Heb. 12:1-15)</a:t>
            </a:r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ounded Rectangle"/>
          <p:cNvSpPr/>
          <p:nvPr/>
        </p:nvSpPr>
        <p:spPr>
          <a:xfrm>
            <a:off x="2624086" y="4123108"/>
            <a:ext cx="10239579" cy="1460500"/>
          </a:xfrm>
          <a:prstGeom prst="roundRect">
            <a:avLst>
              <a:gd name="adj" fmla="val 13043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528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5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6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217" name="Bear One Another’s…"/>
          <p:cNvSpPr txBox="1"/>
          <p:nvPr/>
        </p:nvSpPr>
        <p:spPr>
          <a:xfrm>
            <a:off x="6035943" y="4159250"/>
            <a:ext cx="625343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i="1"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Bear One Another’s</a:t>
            </a:r>
          </a:p>
          <a:p>
            <a:pPr defTabSz="457200">
              <a:lnSpc>
                <a:spcPct val="80000"/>
              </a:lnSpc>
              <a:defRPr sz="4200">
                <a:solidFill>
                  <a:schemeClr val="accent1">
                    <a:satOff val="5412"/>
                    <a:lumOff val="-30746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“</a:t>
            </a:r>
            <a:r>
              <a:t>BURDENS</a:t>
            </a:r>
            <a:r>
              <a:t>” </a:t>
            </a:r>
          </a:p>
        </p:txBody>
      </p:sp>
      <p:sp>
        <p:nvSpPr>
          <p:cNvPr id="218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sp>
        <p:nvSpPr>
          <p:cNvPr id="219" name="Law of Christ – the Gospel, a law of love, serving others instead of ourselves - (5:13; John 13:34; Phili 2:1-8; 1 John 3:16-19; 4:7-11)"/>
          <p:cNvSpPr/>
          <p:nvPr/>
        </p:nvSpPr>
        <p:spPr>
          <a:xfrm>
            <a:off x="3886629" y="6028128"/>
            <a:ext cx="9099294" cy="2667001"/>
          </a:xfrm>
          <a:prstGeom prst="rect">
            <a:avLst/>
          </a:prstGeom>
          <a:ln w="12700"/>
          <a:effectLst>
            <a:outerShdw sx="100000" sy="100000" kx="0" ky="0" algn="b" rotWithShape="0" blurRad="165100" dist="88900" dir="768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171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 sz="4200"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Law of Christ – </a:t>
            </a:r>
            <a:r>
              <a:t>the Gospel, a law of love, serving others instead of ourselves - (5:13; John 13:34; Phili 2:1-8; 1 John 3:16-19; 4:7-11)</a:t>
            </a:r>
          </a:p>
        </p:txBody>
      </p:sp>
      <p:pic>
        <p:nvPicPr>
          <p:cNvPr id="2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ounded Rectangle"/>
          <p:cNvSpPr/>
          <p:nvPr/>
        </p:nvSpPr>
        <p:spPr>
          <a:xfrm>
            <a:off x="2624086" y="4123108"/>
            <a:ext cx="10239579" cy="1460500"/>
          </a:xfrm>
          <a:prstGeom prst="roundRect">
            <a:avLst>
              <a:gd name="adj" fmla="val 13043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528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3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4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225" name="Bear Our Own…"/>
          <p:cNvSpPr txBox="1"/>
          <p:nvPr/>
        </p:nvSpPr>
        <p:spPr>
          <a:xfrm>
            <a:off x="6035943" y="4159250"/>
            <a:ext cx="625343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i="1"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Bear Our Own</a:t>
            </a:r>
          </a:p>
          <a:p>
            <a:pPr defTabSz="457200">
              <a:lnSpc>
                <a:spcPct val="80000"/>
              </a:lnSpc>
              <a:defRPr sz="4200">
                <a:solidFill>
                  <a:schemeClr val="accent1">
                    <a:satOff val="5412"/>
                    <a:lumOff val="-30746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“</a:t>
            </a:r>
            <a:r>
              <a:t>BURDENS</a:t>
            </a:r>
            <a:r>
              <a:t>” </a:t>
            </a:r>
          </a:p>
        </p:txBody>
      </p:sp>
      <p:sp>
        <p:nvSpPr>
          <p:cNvPr id="226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  <p:sp>
        <p:nvSpPr>
          <p:cNvPr id="228" name="Galatians 6:3–5 (NKJV)…"/>
          <p:cNvSpPr txBox="1"/>
          <p:nvPr/>
        </p:nvSpPr>
        <p:spPr>
          <a:xfrm>
            <a:off x="3749194" y="5775106"/>
            <a:ext cx="9132015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 sz="35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Galatians 6:3–5 (NKJV)</a:t>
            </a:r>
          </a:p>
          <a:p>
            <a:pPr defTabSz="457200">
              <a:defRPr sz="35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baseline="31999"/>
              <a:t>3</a:t>
            </a:r>
            <a:r>
              <a:t> For if anyone thinks himself to be something, when he is nothing, he deceives himself. </a:t>
            </a:r>
            <a:r>
              <a:rPr baseline="31999"/>
              <a:t>4</a:t>
            </a:r>
            <a:r>
              <a:t> But let each one examine his own work, and then he will have rejoicing in himself alone, and not in another. </a:t>
            </a:r>
            <a:r>
              <a:rPr baseline="31999"/>
              <a:t>5</a:t>
            </a:r>
            <a:r>
              <a:t> For each one shall bear his own load.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ounded Rectangle"/>
          <p:cNvSpPr/>
          <p:nvPr/>
        </p:nvSpPr>
        <p:spPr>
          <a:xfrm>
            <a:off x="2624086" y="4123108"/>
            <a:ext cx="10239579" cy="1460500"/>
          </a:xfrm>
          <a:prstGeom prst="roundRect">
            <a:avLst>
              <a:gd name="adj" fmla="val 13043"/>
            </a:avLst>
          </a:prstGeom>
          <a:solidFill>
            <a:srgbClr val="D6D6D6">
              <a:alpha val="81482"/>
            </a:srgbClr>
          </a:soli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35282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1" name="Rounded Rectangle"/>
          <p:cNvSpPr/>
          <p:nvPr/>
        </p:nvSpPr>
        <p:spPr>
          <a:xfrm>
            <a:off x="6038783" y="605099"/>
            <a:ext cx="6623841" cy="3060789"/>
          </a:xfrm>
          <a:prstGeom prst="roundRect">
            <a:avLst>
              <a:gd name="adj" fmla="val 6224"/>
            </a:avLst>
          </a:prstGeom>
          <a:gradFill>
            <a:gsLst>
              <a:gs pos="0">
                <a:schemeClr val="accent1">
                  <a:satOff val="4013"/>
                  <a:lumOff val="5462"/>
                  <a:alpha val="43552"/>
                </a:schemeClr>
              </a:gs>
              <a:gs pos="100000">
                <a:schemeClr val="accent1">
                  <a:hueOff val="-47059"/>
                  <a:satOff val="1860"/>
                  <a:lumOff val="-17958"/>
                  <a:alpha val="78400"/>
                </a:schemeClr>
              </a:gs>
            </a:gsLst>
            <a:lin ang="5400000"/>
          </a:gradFill>
          <a:ln w="25400">
            <a:solidFill>
              <a:srgbClr val="808785"/>
            </a:solidFill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2" name="What Are We To Do With"/>
          <p:cNvSpPr txBox="1"/>
          <p:nvPr/>
        </p:nvSpPr>
        <p:spPr>
          <a:xfrm>
            <a:off x="7216144" y="599270"/>
            <a:ext cx="4715739" cy="158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373912">
              <a:srgbClr val="000000">
                <a:alpha val="5931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300">
                <a:solidFill>
                  <a:srgbClr val="B4B4B4"/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Are We To Do With </a:t>
            </a:r>
          </a:p>
        </p:txBody>
      </p:sp>
      <p:sp>
        <p:nvSpPr>
          <p:cNvPr id="233" name="Bear Our Own…"/>
          <p:cNvSpPr txBox="1"/>
          <p:nvPr/>
        </p:nvSpPr>
        <p:spPr>
          <a:xfrm>
            <a:off x="6035943" y="4159250"/>
            <a:ext cx="625343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80000"/>
              </a:lnSpc>
              <a:defRPr i="1" sz="460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Bear Our Own</a:t>
            </a:r>
          </a:p>
          <a:p>
            <a:pPr defTabSz="457200">
              <a:lnSpc>
                <a:spcPct val="80000"/>
              </a:lnSpc>
              <a:defRPr sz="4200">
                <a:solidFill>
                  <a:schemeClr val="accent1">
                    <a:satOff val="5412"/>
                    <a:lumOff val="-30746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t>“</a:t>
            </a:r>
            <a:r>
              <a:t>BURDENS</a:t>
            </a:r>
            <a:r>
              <a:t>” </a:t>
            </a:r>
          </a:p>
        </p:txBody>
      </p:sp>
      <p:sp>
        <p:nvSpPr>
          <p:cNvPr id="234" name="Burdens?"/>
          <p:cNvSpPr txBox="1"/>
          <p:nvPr/>
        </p:nvSpPr>
        <p:spPr>
          <a:xfrm>
            <a:off x="6786803" y="1999271"/>
            <a:ext cx="557442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z="9400">
                <a:solidFill>
                  <a:srgbClr val="D6D6D6">
                    <a:alpha val="78697"/>
                  </a:srgbClr>
                </a:solidFill>
                <a:effectLst>
                  <a:outerShdw sx="100000" sy="100000" kx="0" ky="0" algn="b" rotWithShape="0" blurRad="12700" dist="63500" dir="216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Burdens?</a:t>
            </a:r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060" y="-38772"/>
            <a:ext cx="13818951" cy="1004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09625" dir="10756046">
              <a:srgbClr val="000000">
                <a:alpha val="59315"/>
              </a:srgbClr>
            </a:outerShdw>
          </a:effectLst>
        </p:spPr>
      </p:pic>
      <p:sp>
        <p:nvSpPr>
          <p:cNvPr id="236" name="Examine own work  – [4] Faith, obedience, work, worship, (2 Cor. 13:5; Mat. 7:1-5; Rom 2; 14:10-13)…"/>
          <p:cNvSpPr/>
          <p:nvPr/>
        </p:nvSpPr>
        <p:spPr>
          <a:xfrm>
            <a:off x="4319416" y="5847002"/>
            <a:ext cx="8666507" cy="3594101"/>
          </a:xfrm>
          <a:prstGeom prst="rect">
            <a:avLst/>
          </a:prstGeom>
          <a:ln w="12700"/>
          <a:effectLst>
            <a:outerShdw sx="100000" sy="100000" kx="0" ky="0" algn="b" rotWithShape="0" blurRad="165100" dist="88900" dir="768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171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Examine own work</a:t>
            </a:r>
            <a:r>
              <a:t>  – [4] Faith, obedience, work, worship, (2 Cor. 13:5; Mat. 7:1-5; Rom 2; 14:10-13)</a:t>
            </a:r>
          </a:p>
          <a:p>
            <a:pPr marL="217170" indent="-217170" algn="l" defTabSz="1295400">
              <a:spcBef>
                <a:spcPts val="1300"/>
              </a:spcBef>
              <a:buClr>
                <a:srgbClr val="005B70"/>
              </a:buClr>
              <a:buSzPct val="100000"/>
              <a:buChar char=""/>
              <a:defRPr>
                <a:solidFill>
                  <a:srgbClr val="000000"/>
                </a:solidFill>
                <a:effectLst>
                  <a:outerShdw sx="100000" sy="100000" kx="0" ky="0" algn="b" rotWithShape="0" blurRad="165100" dist="88900" dir="768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Each one shall bear his own burden</a:t>
            </a:r>
            <a:r>
              <a:t> – [5] We are responsible for our own duties &amp; actions - (Rom 14:7,8,10-12)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