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p:nvPr>
            <p:ph type="sldImg"/>
          </p:nvPr>
        </p:nvSpPr>
        <p:spPr>
          <a:xfrm>
            <a:off x="1143000" y="685800"/>
            <a:ext cx="4572000" cy="3429000"/>
          </a:xfrm>
          <a:prstGeom prst="rect">
            <a:avLst/>
          </a:prstGeom>
        </p:spPr>
        <p:txBody>
          <a:bodyPr/>
          <a:lstStyle/>
          <a:p>
            <a:pPr/>
          </a:p>
        </p:txBody>
      </p:sp>
      <p:sp>
        <p:nvSpPr>
          <p:cNvPr id="242" name="Shape 24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The kingdom prophesied</a:t>
            </a:r>
          </a:p>
          <a:p>
            <a:pPr/>
            <a:r>
              <a:t>By God through His patriarchs – Gen. 49:10</a:t>
            </a:r>
          </a:p>
          <a:p>
            <a:pPr/>
            <a:r>
              <a:t>By God through His oral prophets – 2 Sam. 7:12-16</a:t>
            </a:r>
          </a:p>
          <a:p>
            <a:pPr/>
            <a:r>
              <a:t>By God through His writing prophets – Dan. 2:44; 7:13-14; Isa. 9:7; Ezek. 21:25-27; Zech. 9:9</a:t>
            </a:r>
          </a:p>
          <a:p>
            <a:pPr/>
            <a:r>
              <a:t>By God through His angels – Luke 1:32-33</a:t>
            </a:r>
          </a:p>
          <a:p>
            <a:pPr/>
            <a:r>
              <a:t>By God through John the Baptist – Mt. 3:2</a:t>
            </a:r>
          </a:p>
          <a:p>
            <a:pPr/>
            <a:r>
              <a:t>By God through His apostles – Mt. 10:7; Lk. 9:2</a:t>
            </a:r>
          </a:p>
          <a:p>
            <a:pPr/>
            <a:r>
              <a:t>By God through His disciples – Luke 10:9</a:t>
            </a:r>
          </a:p>
          <a:p>
            <a:pPr/>
            <a:r>
              <a:t>By God through His Son, Jesus – Mt. 4:17, 23; 5:3, 10, 19-20; 6:10, 33; 7:21; 9:35; 13:11, 19, 24, 31, 33, 44, 45, 47, 52; 16:19, 28; 18:3, 4, 23; 19:14; 20:1; 21:5; 22:2; 25:1, 14, 34, 40; 26:29; 27:11, 37</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7.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104900" y="1473200"/>
            <a:ext cx="10795000" cy="3556000"/>
          </a:xfrm>
          <a:prstGeom prst="rect">
            <a:avLst/>
          </a:prstGeom>
        </p:spPr>
        <p:txBody>
          <a:bodyPr anchor="b"/>
          <a:lstStyle/>
          <a:p>
            <a:pPr/>
            <a:r>
              <a:t>Title Text</a:t>
            </a:r>
          </a:p>
        </p:txBody>
      </p:sp>
      <p:sp>
        <p:nvSpPr>
          <p:cNvPr id="12" name="Body Level One…"/>
          <p:cNvSpPr txBox="1"/>
          <p:nvPr>
            <p:ph type="body" sz="quarter" idx="1"/>
          </p:nvPr>
        </p:nvSpPr>
        <p:spPr>
          <a:xfrm>
            <a:off x="1104900" y="5016500"/>
            <a:ext cx="10795000" cy="22352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75056"/>
          </a:xfrm>
          <a:prstGeom prst="rect">
            <a:avLst/>
          </a:prstGeom>
        </p:spPr>
        <p:txBody>
          <a:bodyPr anchor="t">
            <a:spAutoFit/>
          </a:bodyPr>
          <a:lstStyle>
            <a:lvl1pPr marL="0" indent="0" algn="ctr">
              <a:spcBef>
                <a:spcPts val="0"/>
              </a:spcBef>
              <a:buClrTx/>
              <a:buSzTx/>
              <a:buNone/>
              <a:defRPr sz="3000"/>
            </a:lvl1pPr>
          </a:lstStyle>
          <a:p>
            <a:pPr/>
            <a:r>
              <a:t>–Johnny Appleseed</a:t>
            </a:r>
          </a:p>
        </p:txBody>
      </p:sp>
      <p:sp>
        <p:nvSpPr>
          <p:cNvPr id="94" name="“Type a quote here.”"/>
          <p:cNvSpPr txBox="1"/>
          <p:nvPr>
            <p:ph type="body" sz="quarter" idx="14"/>
          </p:nvPr>
        </p:nvSpPr>
        <p:spPr>
          <a:xfrm>
            <a:off x="1270000" y="4222750"/>
            <a:ext cx="10464800" cy="774700"/>
          </a:xfrm>
          <a:prstGeom prst="rect">
            <a:avLst/>
          </a:prstGeom>
        </p:spPr>
        <p:txBody>
          <a:bodyPr>
            <a:spAutoFit/>
          </a:bodyPr>
          <a:lstStyle>
            <a:lvl1pPr marL="0" indent="0" algn="ctr">
              <a:spcBef>
                <a:spcPts val="2400"/>
              </a:spcBef>
              <a:buClrTx/>
              <a:buSzTx/>
              <a:buNone/>
              <a:defRPr sz="4200"/>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a:ln w="25400"/>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1658092" y="8886613"/>
            <a:ext cx="371349" cy="387038"/>
          </a:xfrm>
          <a:prstGeom prst="rect">
            <a:avLst/>
          </a:prstGeom>
        </p:spPr>
        <p:txBody>
          <a:bodyPr lIns="65023" tIns="65023" rIns="65023" bIns="65023" anchor="t"/>
          <a:lstStyle>
            <a:lvl1pPr algn="r" defTabSz="1300480">
              <a:defRPr b="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grpSp>
        <p:nvGrpSpPr>
          <p:cNvPr id="133" name="Group"/>
          <p:cNvGrpSpPr/>
          <p:nvPr/>
        </p:nvGrpSpPr>
        <p:grpSpPr>
          <a:xfrm>
            <a:off x="-1" y="-1"/>
            <a:ext cx="13004802" cy="776677"/>
            <a:chOff x="0" y="0"/>
            <a:chExt cx="13004800" cy="776675"/>
          </a:xfrm>
        </p:grpSpPr>
        <p:sp>
          <p:nvSpPr>
            <p:cNvPr id="124" name="Rectangle"/>
            <p:cNvSpPr/>
            <p:nvPr/>
          </p:nvSpPr>
          <p:spPr>
            <a:xfrm>
              <a:off x="-1" y="0"/>
              <a:ext cx="406402" cy="758614"/>
            </a:xfrm>
            <a:prstGeom prst="rect">
              <a:avLst/>
            </a:prstGeom>
            <a:gradFill flip="none" rotWithShape="1">
              <a:gsLst>
                <a:gs pos="0">
                  <a:srgbClr val="CCCCE6"/>
                </a:gs>
                <a:gs pos="100000">
                  <a:srgbClr val="FFFFFF"/>
                </a:gs>
              </a:gsLst>
              <a:lin ang="0" scaled="0"/>
            </a:gradFill>
            <a:ln w="12700" cap="flat">
              <a:noFill/>
              <a:miter lim="400000"/>
            </a:ln>
            <a:effectLst/>
          </p:spPr>
          <p:txBody>
            <a:bodyPr wrap="square" lIns="65023" tIns="65023" rIns="65023" bIns="65023" numCol="1" anchor="ctr">
              <a:noAutofit/>
            </a:bodyPr>
            <a:lstStyle/>
            <a:p>
              <a:pPr defTabSz="1300480">
                <a:defRPr sz="3400">
                  <a:solidFill>
                    <a:srgbClr val="000000"/>
                  </a:solidFill>
                  <a:latin typeface="Times New Roman"/>
                  <a:ea typeface="Times New Roman"/>
                  <a:cs typeface="Times New Roman"/>
                  <a:sym typeface="Times New Roman"/>
                </a:defRPr>
              </a:pPr>
            </a:p>
          </p:txBody>
        </p:sp>
        <p:sp>
          <p:nvSpPr>
            <p:cNvPr id="125" name="Rectangle"/>
            <p:cNvSpPr/>
            <p:nvPr/>
          </p:nvSpPr>
          <p:spPr>
            <a:xfrm>
              <a:off x="587021" y="191911"/>
              <a:ext cx="12417780" cy="390596"/>
            </a:xfrm>
            <a:prstGeom prst="rect">
              <a:avLst/>
            </a:prstGeom>
            <a:gradFill flip="none" rotWithShape="1">
              <a:gsLst>
                <a:gs pos="0">
                  <a:srgbClr val="00007D"/>
                </a:gs>
                <a:gs pos="100000">
                  <a:srgbClr val="FFFFFF"/>
                </a:gs>
              </a:gsLst>
              <a:lin ang="0" scaled="0"/>
            </a:gra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26" name="Rectangle"/>
            <p:cNvSpPr/>
            <p:nvPr/>
          </p:nvSpPr>
          <p:spPr>
            <a:xfrm>
              <a:off x="582506" y="191911"/>
              <a:ext cx="196428" cy="200943"/>
            </a:xfrm>
            <a:prstGeom prst="rect">
              <a:avLst/>
            </a:prstGeom>
            <a:solidFill>
              <a:srgbClr val="CCCCE6"/>
            </a:solidFill>
            <a:ln w="12700" cap="flat">
              <a:noFill/>
              <a:miter lim="400000"/>
            </a:ln>
            <a:effectLst/>
          </p:spPr>
          <p:txBody>
            <a:bodyPr wrap="square" lIns="65023" tIns="65023" rIns="65023" bIns="65023" numCol="1" anchor="t">
              <a:noAutofit/>
            </a:bodyPr>
            <a:lstStyle/>
            <a:p>
              <a:pPr algn="l" defTabSz="1300480">
                <a:defRPr sz="2400">
                  <a:solidFill>
                    <a:srgbClr val="666699"/>
                  </a:solidFill>
                  <a:latin typeface="Arial"/>
                  <a:ea typeface="Arial"/>
                  <a:cs typeface="Arial"/>
                  <a:sym typeface="Arial"/>
                </a:defRPr>
              </a:pPr>
            </a:p>
          </p:txBody>
        </p:sp>
        <p:sp>
          <p:nvSpPr>
            <p:cNvPr id="127" name="Rectangle"/>
            <p:cNvSpPr/>
            <p:nvPr/>
          </p:nvSpPr>
          <p:spPr>
            <a:xfrm>
              <a:off x="778933" y="0"/>
              <a:ext cx="198685" cy="196427"/>
            </a:xfrm>
            <a:prstGeom prst="rect">
              <a:avLst/>
            </a:prstGeom>
            <a:solidFill>
              <a:srgbClr val="CCCCE6"/>
            </a:solidFill>
            <a:ln w="12700" cap="flat">
              <a:noFill/>
              <a:miter lim="400000"/>
            </a:ln>
            <a:effectLst/>
          </p:spPr>
          <p:txBody>
            <a:bodyPr wrap="square" lIns="65023" tIns="65023" rIns="65023" bIns="65023" numCol="1" anchor="t">
              <a:noAutofit/>
            </a:bodyPr>
            <a:lstStyle/>
            <a:p>
              <a:pPr algn="l" defTabSz="1300480">
                <a:defRPr sz="2400">
                  <a:solidFill>
                    <a:srgbClr val="666699"/>
                  </a:solidFill>
                  <a:latin typeface="Arial"/>
                  <a:ea typeface="Arial"/>
                  <a:cs typeface="Arial"/>
                  <a:sym typeface="Arial"/>
                </a:defRPr>
              </a:pPr>
            </a:p>
          </p:txBody>
        </p:sp>
        <p:sp>
          <p:nvSpPr>
            <p:cNvPr id="128" name="Square"/>
            <p:cNvSpPr/>
            <p:nvPr/>
          </p:nvSpPr>
          <p:spPr>
            <a:xfrm>
              <a:off x="778933" y="191911"/>
              <a:ext cx="198685" cy="200943"/>
            </a:xfrm>
            <a:prstGeom prst="rect">
              <a:avLst/>
            </a:prstGeom>
            <a:solidFill>
              <a:srgbClr val="9999CC"/>
            </a:solidFill>
            <a:ln w="12700" cap="flat">
              <a:noFill/>
              <a:miter lim="400000"/>
            </a:ln>
            <a:effectLst/>
          </p:spPr>
          <p:txBody>
            <a:bodyPr wrap="square" lIns="65023" tIns="65023" rIns="65023" bIns="65023" numCol="1" anchor="t">
              <a:noAutofit/>
            </a:bodyPr>
            <a:lstStyle/>
            <a:p>
              <a:pPr algn="l" defTabSz="1300480">
                <a:defRPr sz="2400">
                  <a:solidFill>
                    <a:srgbClr val="9999CC"/>
                  </a:solidFill>
                  <a:latin typeface="Arial"/>
                  <a:ea typeface="Arial"/>
                  <a:cs typeface="Arial"/>
                  <a:sym typeface="Arial"/>
                </a:defRPr>
              </a:pPr>
            </a:p>
          </p:txBody>
        </p:sp>
        <p:sp>
          <p:nvSpPr>
            <p:cNvPr id="129" name="Square"/>
            <p:cNvSpPr/>
            <p:nvPr/>
          </p:nvSpPr>
          <p:spPr>
            <a:xfrm>
              <a:off x="390595" y="390595"/>
              <a:ext cx="194170" cy="196428"/>
            </a:xfrm>
            <a:prstGeom prst="rect">
              <a:avLst/>
            </a:prstGeom>
            <a:solidFill>
              <a:srgbClr val="CCCCE6"/>
            </a:solidFill>
            <a:ln w="12700" cap="flat">
              <a:noFill/>
              <a:miter lim="400000"/>
            </a:ln>
            <a:effectLst/>
          </p:spPr>
          <p:txBody>
            <a:bodyPr wrap="square" lIns="65023" tIns="65023" rIns="65023" bIns="65023" numCol="1" anchor="t">
              <a:noAutofit/>
            </a:bodyPr>
            <a:lstStyle/>
            <a:p>
              <a:pPr algn="l" defTabSz="1300480">
                <a:defRPr sz="2400">
                  <a:solidFill>
                    <a:srgbClr val="666699"/>
                  </a:solidFill>
                  <a:latin typeface="Arial"/>
                  <a:ea typeface="Arial"/>
                  <a:cs typeface="Arial"/>
                  <a:sym typeface="Arial"/>
                </a:defRPr>
              </a:pPr>
            </a:p>
          </p:txBody>
        </p:sp>
        <p:sp>
          <p:nvSpPr>
            <p:cNvPr id="130" name="Rectangle"/>
            <p:cNvSpPr/>
            <p:nvPr/>
          </p:nvSpPr>
          <p:spPr>
            <a:xfrm>
              <a:off x="187395" y="194168"/>
              <a:ext cx="200943" cy="196428"/>
            </a:xfrm>
            <a:prstGeom prst="rect">
              <a:avLst/>
            </a:prstGeom>
            <a:solidFill>
              <a:srgbClr val="00007D"/>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31" name="Square"/>
            <p:cNvSpPr/>
            <p:nvPr/>
          </p:nvSpPr>
          <p:spPr>
            <a:xfrm>
              <a:off x="582506" y="386080"/>
              <a:ext cx="196428" cy="196427"/>
            </a:xfrm>
            <a:prstGeom prst="rect">
              <a:avLst/>
            </a:prstGeom>
            <a:solidFill>
              <a:srgbClr val="9999CC"/>
            </a:solidFill>
            <a:ln w="12700" cap="flat">
              <a:noFill/>
              <a:miter lim="400000"/>
            </a:ln>
            <a:effectLst/>
          </p:spPr>
          <p:txBody>
            <a:bodyPr wrap="square" lIns="65023" tIns="65023" rIns="65023" bIns="65023" numCol="1" anchor="t">
              <a:noAutofit/>
            </a:bodyPr>
            <a:lstStyle/>
            <a:p>
              <a:pPr algn="l" defTabSz="1300480">
                <a:defRPr sz="2400">
                  <a:solidFill>
                    <a:srgbClr val="9999CC"/>
                  </a:solidFill>
                  <a:latin typeface="Arial"/>
                  <a:ea typeface="Arial"/>
                  <a:cs typeface="Arial"/>
                  <a:sym typeface="Arial"/>
                </a:defRPr>
              </a:pPr>
            </a:p>
          </p:txBody>
        </p:sp>
        <p:sp>
          <p:nvSpPr>
            <p:cNvPr id="132" name="Square"/>
            <p:cNvSpPr/>
            <p:nvPr/>
          </p:nvSpPr>
          <p:spPr>
            <a:xfrm>
              <a:off x="390595" y="582506"/>
              <a:ext cx="194170" cy="194170"/>
            </a:xfrm>
            <a:prstGeom prst="rect">
              <a:avLst/>
            </a:prstGeom>
            <a:solidFill>
              <a:srgbClr val="9999CC"/>
            </a:solidFill>
            <a:ln w="12700" cap="flat">
              <a:noFill/>
              <a:miter lim="400000"/>
            </a:ln>
            <a:effectLst/>
          </p:spPr>
          <p:txBody>
            <a:bodyPr wrap="square" lIns="65023" tIns="65023" rIns="65023" bIns="65023" numCol="1" anchor="t">
              <a:noAutofit/>
            </a:bodyPr>
            <a:lstStyle/>
            <a:p>
              <a:pPr algn="l" defTabSz="1300480">
                <a:defRPr sz="2400">
                  <a:solidFill>
                    <a:srgbClr val="9999CC"/>
                  </a:solidFill>
                  <a:latin typeface="Arial"/>
                  <a:ea typeface="Arial"/>
                  <a:cs typeface="Arial"/>
                  <a:sym typeface="Arial"/>
                </a:defRPr>
              </a:pPr>
            </a:p>
          </p:txBody>
        </p:sp>
      </p:grpSp>
      <p:sp>
        <p:nvSpPr>
          <p:cNvPr id="134" name="Slide Number"/>
          <p:cNvSpPr txBox="1"/>
          <p:nvPr>
            <p:ph type="sldNum" sz="quarter" idx="2"/>
          </p:nvPr>
        </p:nvSpPr>
        <p:spPr>
          <a:xfrm>
            <a:off x="11940746" y="9114705"/>
            <a:ext cx="413814" cy="422149"/>
          </a:xfrm>
          <a:prstGeom prst="rect">
            <a:avLst/>
          </a:prstGeom>
        </p:spPr>
        <p:txBody>
          <a:bodyPr lIns="65023" tIns="65023" rIns="65023" bIns="65023"/>
          <a:lstStyle>
            <a:lvl1pPr algn="r" defTabSz="1300480">
              <a:defRPr b="0" sz="1600">
                <a:solidFill>
                  <a:srgbClr val="000000"/>
                </a:solidFill>
                <a:latin typeface="Arial Black"/>
                <a:ea typeface="Arial Black"/>
                <a:cs typeface="Arial Black"/>
                <a:sym typeface="Arial Blac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720000"/>
        </a:solidFill>
      </p:bgPr>
    </p:bg>
    <p:spTree>
      <p:nvGrpSpPr>
        <p:cNvPr id="1" name=""/>
        <p:cNvGrpSpPr/>
        <p:nvPr/>
      </p:nvGrpSpPr>
      <p:grpSpPr>
        <a:xfrm>
          <a:off x="0" y="0"/>
          <a:ext cx="0" cy="0"/>
          <a:chOff x="0" y="0"/>
          <a:chExt cx="0" cy="0"/>
        </a:xfrm>
      </p:grpSpPr>
      <p:grpSp>
        <p:nvGrpSpPr>
          <p:cNvPr id="143" name="Group"/>
          <p:cNvGrpSpPr/>
          <p:nvPr/>
        </p:nvGrpSpPr>
        <p:grpSpPr>
          <a:xfrm>
            <a:off x="-1" y="-1"/>
            <a:ext cx="10299984" cy="2817708"/>
            <a:chOff x="0" y="0"/>
            <a:chExt cx="10299982" cy="2817706"/>
          </a:xfrm>
        </p:grpSpPr>
        <p:sp>
          <p:nvSpPr>
            <p:cNvPr id="141" name="Shape"/>
            <p:cNvSpPr/>
            <p:nvPr/>
          </p:nvSpPr>
          <p:spPr>
            <a:xfrm>
              <a:off x="0" y="1316284"/>
              <a:ext cx="10130650" cy="1501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142" name="Shape"/>
            <p:cNvSpPr/>
            <p:nvPr/>
          </p:nvSpPr>
          <p:spPr>
            <a:xfrm>
              <a:off x="0" y="0"/>
              <a:ext cx="10299983" cy="2707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Times New Roman"/>
                  <a:ea typeface="Times New Roman"/>
                  <a:cs typeface="Times New Roman"/>
                  <a:sym typeface="Times New Roman"/>
                </a:defRPr>
              </a:pPr>
            </a:p>
          </p:txBody>
        </p:sp>
      </p:grpSp>
      <p:sp>
        <p:nvSpPr>
          <p:cNvPr id="144" name="Slide Number"/>
          <p:cNvSpPr txBox="1"/>
          <p:nvPr>
            <p:ph type="sldNum" sz="quarter" idx="2"/>
          </p:nvPr>
        </p:nvSpPr>
        <p:spPr>
          <a:xfrm>
            <a:off x="11989958" y="9165505"/>
            <a:ext cx="364602" cy="371349"/>
          </a:xfrm>
          <a:prstGeom prst="rect">
            <a:avLst/>
          </a:prstGeom>
        </p:spPr>
        <p:txBody>
          <a:bodyPr lIns="65023" tIns="65023" rIns="65023" bIns="65023"/>
          <a:lstStyle>
            <a:lvl1pPr algn="r" defTabSz="1300480">
              <a:defRPr b="0" sz="1600">
                <a:solidFill>
                  <a:srgbClr val="FFFFFF"/>
                </a:solidFill>
                <a:effectLst>
                  <a:outerShdw sx="100000" sy="100000" kx="0" ky="0" algn="b" rotWithShape="0" blurRad="12700" dist="25400" dir="2700000">
                    <a:srgbClr val="000000"/>
                  </a:outerShdw>
                </a:effectLst>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3">
            <a:extLst/>
          </a:blip>
          <a:stretch>
            <a:fillRect/>
          </a:stretch>
        </p:blipFill>
        <p:spPr>
          <a:xfrm>
            <a:off x="1" y="-1"/>
            <a:ext cx="13004800" cy="9753601"/>
          </a:xfrm>
          <a:prstGeom prst="rect">
            <a:avLst/>
          </a:prstGeom>
          <a:ln w="12700">
            <a:miter lim="400000"/>
          </a:ln>
        </p:spPr>
      </p:pic>
      <p:sp>
        <p:nvSpPr>
          <p:cNvPr id="152" name="Slide Number"/>
          <p:cNvSpPr txBox="1"/>
          <p:nvPr>
            <p:ph type="sldNum" sz="quarter" idx="2"/>
          </p:nvPr>
        </p:nvSpPr>
        <p:spPr>
          <a:xfrm>
            <a:off x="12446499" y="106069"/>
            <a:ext cx="380405" cy="438102"/>
          </a:xfrm>
          <a:prstGeom prst="rect">
            <a:avLst/>
          </a:prstGeom>
        </p:spPr>
        <p:txBody>
          <a:bodyPr lIns="0" tIns="0" rIns="0" bIns="0" anchor="ctr"/>
          <a:lstStyle>
            <a:lvl1pPr algn="r" defTabSz="1300480">
              <a:defRPr b="0" sz="3400">
                <a:ln w="26087">
                  <a:solidFill>
                    <a:srgbClr val="FFFFFF"/>
                  </a:solidFill>
                </a:ln>
                <a:solidFill>
                  <a:srgbClr val="FFFFFF"/>
                </a:solidFill>
                <a:effectLst>
                  <a:outerShdw sx="100000" sy="100000" kx="0" ky="0" algn="b" rotWithShape="0" blurRad="63500" dist="0" dir="3600000">
                    <a:srgbClr val="000000">
                      <a:alpha val="70000"/>
                    </a:srgbClr>
                  </a:outerShdw>
                </a:effectLst>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9" name="Picture 2" descr="Picture 2"/>
          <p:cNvPicPr>
            <a:picLocks noChangeAspect="1"/>
          </p:cNvPicPr>
          <p:nvPr/>
        </p:nvPicPr>
        <p:blipFill>
          <a:blip r:embed="rId3">
            <a:extLst/>
          </a:blip>
          <a:stretch>
            <a:fillRect/>
          </a:stretch>
        </p:blipFill>
        <p:spPr>
          <a:xfrm>
            <a:off x="1" y="-1"/>
            <a:ext cx="13004800" cy="9753601"/>
          </a:xfrm>
          <a:prstGeom prst="rect">
            <a:avLst/>
          </a:prstGeom>
          <a:ln w="12700">
            <a:miter lim="400000"/>
          </a:ln>
        </p:spPr>
      </p:pic>
      <p:sp>
        <p:nvSpPr>
          <p:cNvPr id="160" name="Slide Number"/>
          <p:cNvSpPr txBox="1"/>
          <p:nvPr>
            <p:ph type="sldNum" sz="quarter" idx="2"/>
          </p:nvPr>
        </p:nvSpPr>
        <p:spPr>
          <a:xfrm>
            <a:off x="12446499" y="106069"/>
            <a:ext cx="380405" cy="438102"/>
          </a:xfrm>
          <a:prstGeom prst="rect">
            <a:avLst/>
          </a:prstGeom>
        </p:spPr>
        <p:txBody>
          <a:bodyPr lIns="0" tIns="0" rIns="0" bIns="0" anchor="ctr"/>
          <a:lstStyle>
            <a:lvl1pPr algn="r" defTabSz="1300480">
              <a:defRPr b="0" sz="3400">
                <a:ln w="26087">
                  <a:solidFill>
                    <a:srgbClr val="FFFFFF"/>
                  </a:solidFill>
                </a:ln>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lvl1pPr>
          </a:lstStyle>
          <a:p>
            <a:pPr/>
            <a:fld id="{86CB4B4D-7CA3-9044-876B-883B54F8677D}" type="slidenum"/>
          </a:p>
        </p:txBody>
      </p:sp>
      <p:sp>
        <p:nvSpPr>
          <p:cNvPr id="161" name="Title Text"/>
          <p:cNvSpPr txBox="1"/>
          <p:nvPr>
            <p:ph type="title"/>
          </p:nvPr>
        </p:nvSpPr>
        <p:spPr>
          <a:xfrm>
            <a:off x="650239" y="216746"/>
            <a:ext cx="11704322" cy="1733974"/>
          </a:xfrm>
          <a:prstGeom prst="rect">
            <a:avLst/>
          </a:prstGeom>
        </p:spPr>
        <p:txBody>
          <a:bodyPr lIns="65023" tIns="65023" rIns="65023" bIns="65023" anchor="b"/>
          <a:lstStyle>
            <a:lvl1pPr algn="l" defTabSz="1300480">
              <a:defRPr spc="-138" sz="5800">
                <a:ln w="4419">
                  <a:solidFill>
                    <a:srgbClr val="785219">
                      <a:alpha val="25000"/>
                    </a:srgbClr>
                  </a:solidFill>
                </a:ln>
                <a:solidFill>
                  <a:srgbClr val="F9F9F9"/>
                </a:solidFill>
                <a:latin typeface="Constantia"/>
                <a:ea typeface="Constantia"/>
                <a:cs typeface="Constantia"/>
                <a:sym typeface="Constantia"/>
              </a:defRPr>
            </a:lvl1pPr>
          </a:lstStyle>
          <a:p>
            <a:pPr/>
            <a:r>
              <a:t>Title Text</a:t>
            </a:r>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Slide Number"/>
          <p:cNvSpPr txBox="1"/>
          <p:nvPr>
            <p:ph type="sldNum" sz="quarter" idx="2"/>
          </p:nvPr>
        </p:nvSpPr>
        <p:spPr>
          <a:xfrm>
            <a:off x="6311798" y="9255150"/>
            <a:ext cx="368504" cy="374600"/>
          </a:xfrm>
          <a:prstGeom prst="rect">
            <a:avLst/>
          </a:prstGeom>
        </p:spPr>
        <p:txBody>
          <a:bodyPr anchor="ctr"/>
          <a:lstStyle>
            <a:lvl1pPr>
              <a:defRPr b="0">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5"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76" name="Slide Number"/>
          <p:cNvSpPr txBox="1"/>
          <p:nvPr>
            <p:ph type="sldNum" sz="quarter" idx="2"/>
          </p:nvPr>
        </p:nvSpPr>
        <p:spPr>
          <a:xfrm>
            <a:off x="6311798" y="9255150"/>
            <a:ext cx="368504" cy="374600"/>
          </a:xfrm>
          <a:prstGeom prst="rect">
            <a:avLst/>
          </a:prstGeom>
        </p:spPr>
        <p:txBody>
          <a:bodyPr anchor="ctr"/>
          <a:lstStyle>
            <a:lvl1pPr>
              <a:defRPr b="0">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57500" y="698500"/>
            <a:ext cx="7302500" cy="53975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104900" y="6248400"/>
            <a:ext cx="10795000" cy="1397000"/>
          </a:xfrm>
          <a:prstGeom prst="rect">
            <a:avLst/>
          </a:prstGeom>
        </p:spPr>
        <p:txBody>
          <a:bodyPr/>
          <a:lstStyle/>
          <a:p>
            <a:pPr/>
            <a:r>
              <a:t>Title Text</a:t>
            </a:r>
          </a:p>
        </p:txBody>
      </p:sp>
      <p:sp>
        <p:nvSpPr>
          <p:cNvPr id="22" name="Body Level One…"/>
          <p:cNvSpPr txBox="1"/>
          <p:nvPr>
            <p:ph type="body" sz="quarter" idx="1"/>
          </p:nvPr>
        </p:nvSpPr>
        <p:spPr>
          <a:xfrm>
            <a:off x="1104900" y="7632700"/>
            <a:ext cx="10795000" cy="13970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4" name="Title Text"/>
          <p:cNvSpPr txBox="1"/>
          <p:nvPr>
            <p:ph type="title"/>
          </p:nvPr>
        </p:nvSpPr>
        <p:spPr>
          <a:xfrm>
            <a:off x="1270000" y="254000"/>
            <a:ext cx="10464800" cy="1714500"/>
          </a:xfrm>
          <a:prstGeom prst="rect">
            <a:avLst/>
          </a:prstGeom>
        </p:spPr>
        <p:txBody>
          <a:bodyPr anchor="b"/>
          <a:lstStyle>
            <a:lvl1pPr>
              <a:defRPr sz="6400">
                <a:solidFill>
                  <a:srgbClr val="000000"/>
                </a:solidFill>
                <a:latin typeface="Copperplate"/>
                <a:ea typeface="Copperplate"/>
                <a:cs typeface="Copperplate"/>
                <a:sym typeface="Copperplate"/>
              </a:defRPr>
            </a:lvl1pPr>
          </a:lstStyle>
          <a:p>
            <a:pPr/>
            <a:r>
              <a:t>Title Text</a:t>
            </a:r>
          </a:p>
        </p:txBody>
      </p:sp>
      <p:sp>
        <p:nvSpPr>
          <p:cNvPr id="18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b="0">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2" name="Slide Number"/>
          <p:cNvSpPr txBox="1"/>
          <p:nvPr>
            <p:ph type="sldNum" sz="quarter" idx="2"/>
          </p:nvPr>
        </p:nvSpPr>
        <p:spPr>
          <a:xfrm>
            <a:off x="6324599" y="9004300"/>
            <a:ext cx="342901" cy="368300"/>
          </a:xfrm>
          <a:prstGeom prst="rect">
            <a:avLst/>
          </a:prstGeom>
        </p:spPr>
        <p:txBody>
          <a:bodyPr anchor="t"/>
          <a:lstStyle>
            <a:lvl1pPr>
              <a:defRPr b="0">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9"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6"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07"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208"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09"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b="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6"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17"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218" name="Body Level One…"/>
          <p:cNvSpPr txBox="1"/>
          <p:nvPr>
            <p:ph type="body" idx="1"/>
          </p:nvPr>
        </p:nvSpPr>
        <p:spPr>
          <a:xfrm>
            <a:off x="1079500" y="2527300"/>
            <a:ext cx="10845800" cy="6108700"/>
          </a:xfrm>
          <a:prstGeom prst="rect">
            <a:avLst/>
          </a:prstGeom>
        </p:spPr>
        <p:txBody>
          <a:bodyPr/>
          <a:lstStyle>
            <a:lvl1pPr marL="904390" indent="-561490">
              <a:buClrTx/>
              <a:buSzPct val="120000"/>
              <a:buChar char="•"/>
              <a:defRPr sz="4200">
                <a:solidFill>
                  <a:srgbClr val="FFFFFF"/>
                </a:solidFill>
                <a:latin typeface="American Typewriter"/>
                <a:ea typeface="American Typewriter"/>
                <a:cs typeface="American Typewriter"/>
                <a:sym typeface="American Typewriter"/>
              </a:defRPr>
            </a:lvl1pPr>
            <a:lvl2pPr marL="1429323" indent="-561490">
              <a:buClrTx/>
              <a:buSzPct val="120000"/>
              <a:buChar char="•"/>
              <a:defRPr sz="4200">
                <a:solidFill>
                  <a:srgbClr val="FFFFFF"/>
                </a:solidFill>
                <a:latin typeface="American Typewriter"/>
                <a:ea typeface="American Typewriter"/>
                <a:cs typeface="American Typewriter"/>
                <a:sym typeface="American Typewriter"/>
              </a:defRPr>
            </a:lvl2pPr>
            <a:lvl3pPr marL="1937323" indent="-561490">
              <a:buClrTx/>
              <a:buSzPct val="120000"/>
              <a:buChar char="•"/>
              <a:defRPr sz="4200">
                <a:solidFill>
                  <a:srgbClr val="FFFFFF"/>
                </a:solidFill>
                <a:latin typeface="American Typewriter"/>
                <a:ea typeface="American Typewriter"/>
                <a:cs typeface="American Typewriter"/>
                <a:sym typeface="American Typewriter"/>
              </a:defRPr>
            </a:lvl3pPr>
            <a:lvl4pPr marL="2462257" indent="-561490">
              <a:buClrTx/>
              <a:buSzPct val="120000"/>
              <a:buChar char="•"/>
              <a:defRPr sz="4200">
                <a:solidFill>
                  <a:srgbClr val="FFFFFF"/>
                </a:solidFill>
                <a:latin typeface="American Typewriter"/>
                <a:ea typeface="American Typewriter"/>
                <a:cs typeface="American Typewriter"/>
                <a:sym typeface="American Typewriter"/>
              </a:defRPr>
            </a:lvl4pPr>
            <a:lvl5pPr marL="2987190" indent="-561490">
              <a:buClrTx/>
              <a:buSzPct val="120000"/>
              <a:buChar char="•"/>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19"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b="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26"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buChar char="•"/>
              <a:defRPr sz="4200">
                <a:solidFill>
                  <a:srgbClr val="FFFFFF"/>
                </a:solidFill>
                <a:latin typeface="Gill Sans"/>
                <a:ea typeface="Gill Sans"/>
                <a:cs typeface="Gill Sans"/>
                <a:sym typeface="Gill Sans"/>
              </a:defRPr>
            </a:lvl1pPr>
            <a:lvl2pPr marL="1333500" indent="-571500">
              <a:spcBef>
                <a:spcPts val="4800"/>
              </a:spcBef>
              <a:buClrTx/>
              <a:buSzPct val="171000"/>
              <a:buChar char="•"/>
              <a:defRPr sz="4200">
                <a:solidFill>
                  <a:srgbClr val="FFFFFF"/>
                </a:solidFill>
                <a:latin typeface="Gill Sans"/>
                <a:ea typeface="Gill Sans"/>
                <a:cs typeface="Gill Sans"/>
                <a:sym typeface="Gill Sans"/>
              </a:defRPr>
            </a:lvl2pPr>
            <a:lvl3pPr marL="1778000" indent="-571500">
              <a:spcBef>
                <a:spcPts val="4800"/>
              </a:spcBef>
              <a:buClrTx/>
              <a:buSzPct val="171000"/>
              <a:buChar char="•"/>
              <a:defRPr sz="4200">
                <a:solidFill>
                  <a:srgbClr val="FFFFFF"/>
                </a:solidFill>
                <a:latin typeface="Gill Sans"/>
                <a:ea typeface="Gill Sans"/>
                <a:cs typeface="Gill Sans"/>
                <a:sym typeface="Gill Sans"/>
              </a:defRPr>
            </a:lvl3pPr>
            <a:lvl4pPr marL="2222500" indent="-571500">
              <a:spcBef>
                <a:spcPts val="4800"/>
              </a:spcBef>
              <a:buClrTx/>
              <a:buSzPct val="171000"/>
              <a:buChar char="•"/>
              <a:defRPr sz="4200">
                <a:solidFill>
                  <a:srgbClr val="FFFFFF"/>
                </a:solidFill>
                <a:latin typeface="Gill Sans"/>
                <a:ea typeface="Gill Sans"/>
                <a:cs typeface="Gill Sans"/>
                <a:sym typeface="Gill Sans"/>
              </a:defRPr>
            </a:lvl4pPr>
            <a:lvl5pPr marL="2667000" indent="-571500">
              <a:spcBef>
                <a:spcPts val="4800"/>
              </a:spcBef>
              <a:buClrTx/>
              <a:buSzPct val="171000"/>
              <a:buChar char="•"/>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7"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b="0">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4"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5"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b="0"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104900" y="3098800"/>
            <a:ext cx="10795000" cy="3556000"/>
          </a:xfrm>
          <a:prstGeom prst="rect">
            <a:avLst/>
          </a:prstGeom>
        </p:spPr>
        <p:txBody>
          <a:bodyPr/>
          <a:lstStyle>
            <a:lvl1pPr>
              <a:defRPr sz="6000"/>
            </a:lvl1p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3070" y="1432209"/>
            <a:ext cx="5461001" cy="6985001"/>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635000" y="1473200"/>
            <a:ext cx="5715000" cy="33147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635000" y="4940300"/>
            <a:ext cx="5715000" cy="36068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104900" y="3022600"/>
            <a:ext cx="10795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581900" y="3022600"/>
            <a:ext cx="4318000" cy="57150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104900" y="3022600"/>
            <a:ext cx="5397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835900" y="4974535"/>
            <a:ext cx="4508500" cy="41402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835900" y="626165"/>
            <a:ext cx="4508500" cy="4152901"/>
          </a:xfrm>
          <a:prstGeom prst="rect">
            <a:avLst/>
          </a:prstGeom>
          <a:ln w="9525">
            <a:round/>
          </a:ln>
        </p:spPr>
        <p:txBody>
          <a:bodyPr lIns="91439" tIns="45719" rIns="91439" bIns="45719" anchor="t">
            <a:noAutofit/>
          </a:bodyPr>
          <a:lstStyle/>
          <a:p>
            <a:pPr/>
          </a:p>
        </p:txBody>
      </p:sp>
      <p:sp>
        <p:nvSpPr>
          <p:cNvPr id="85" name="Image"/>
          <p:cNvSpPr/>
          <p:nvPr>
            <p:ph type="pic" idx="15"/>
          </p:nvPr>
        </p:nvSpPr>
        <p:spPr>
          <a:xfrm>
            <a:off x="609600" y="631776"/>
            <a:ext cx="7035800" cy="8496301"/>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104900" y="939800"/>
            <a:ext cx="10795000" cy="787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104900" y="571500"/>
            <a:ext cx="10795000" cy="236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11798" y="9327743"/>
            <a:ext cx="368504" cy="425858"/>
          </a:xfrm>
          <a:prstGeom prst="rect">
            <a:avLst/>
          </a:prstGeom>
          <a:ln w="12700">
            <a:miter lim="400000"/>
          </a:ln>
        </p:spPr>
        <p:txBody>
          <a:bodyPr wrap="none" lIns="50800" tIns="50800" rIns="50800" bIns="50800" anchor="b">
            <a:spAutoFit/>
          </a:bodyPr>
          <a:lstStyle>
            <a:lvl1pPr>
              <a:defRPr b="1" sz="1800">
                <a:solidFill>
                  <a:srgbClr val="51573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Dido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Dido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Dido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Dido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Dido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Dido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Dido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Dido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Didot"/>
        </a:defRPr>
      </a:lvl9pPr>
    </p:titleStyle>
    <p:bodyStyle>
      <a:lvl1pPr marL="381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1pPr>
      <a:lvl2pPr marL="762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2pPr>
      <a:lvl3pPr marL="1143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3pPr>
      <a:lvl4pPr marL="1524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4pPr>
      <a:lvl5pPr marL="1905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5pPr>
      <a:lvl6pPr marL="2286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6pPr>
      <a:lvl7pPr marL="2667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7pPr>
      <a:lvl8pPr marL="3048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8pPr>
      <a:lvl9pPr marL="3429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9pPr>
    </p:bodyStyle>
    <p:otherStyle>
      <a:lvl1pPr marL="0" marR="0" indent="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Didot"/>
        </a:defRPr>
      </a:lvl1pPr>
      <a:lvl2pPr marL="0" marR="0" indent="2286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Didot"/>
        </a:defRPr>
      </a:lvl2pPr>
      <a:lvl3pPr marL="0" marR="0" indent="4572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Didot"/>
        </a:defRPr>
      </a:lvl3pPr>
      <a:lvl4pPr marL="0" marR="0" indent="6858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Didot"/>
        </a:defRPr>
      </a:lvl4pPr>
      <a:lvl5pPr marL="0" marR="0" indent="9144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Didot"/>
        </a:defRPr>
      </a:lvl5pPr>
      <a:lvl6pPr marL="0" marR="0" indent="11430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Didot"/>
        </a:defRPr>
      </a:lvl6pPr>
      <a:lvl7pPr marL="0" marR="0" indent="13716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Didot"/>
        </a:defRPr>
      </a:lvl7pPr>
      <a:lvl8pPr marL="0" marR="0" indent="16002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Didot"/>
        </a:defRPr>
      </a:lvl8pPr>
      <a:lvl9pPr marL="0" marR="0" indent="18288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Dido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3.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3.tif"/><Relationship Id="rId4" Type="http://schemas.openxmlformats.org/officeDocument/2006/relationships/hyperlink" Target="http://" TargetMode="External"/><Relationship Id="rId5" Type="http://schemas.openxmlformats.org/officeDocument/2006/relationships/hyperlink" Target="http://w65stchurchofchrist.org/coc/sermons/"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4" name="Image" descr="Image"/>
          <p:cNvPicPr>
            <a:picLocks noChangeAspect="1"/>
          </p:cNvPicPr>
          <p:nvPr>
            <p:ph type="pic" idx="13"/>
          </p:nvPr>
        </p:nvPicPr>
        <p:blipFill>
          <a:blip r:embed="rId2">
            <a:extLst/>
          </a:blip>
          <a:srcRect l="19415" t="0" r="5584" b="0"/>
          <a:stretch>
            <a:fillRect/>
          </a:stretch>
        </p:blipFill>
        <p:spPr>
          <a:xfrm>
            <a:off x="0" y="0"/>
            <a:ext cx="13004800" cy="9753600"/>
          </a:xfrm>
          <a:prstGeom prst="rect">
            <a:avLst/>
          </a:prstGeom>
        </p:spPr>
      </p:pic>
      <p:sp>
        <p:nvSpPr>
          <p:cNvPr id="245" name="Parable of the Wheat and Tares"/>
          <p:cNvSpPr txBox="1"/>
          <p:nvPr/>
        </p:nvSpPr>
        <p:spPr>
          <a:xfrm>
            <a:off x="3009470" y="1798393"/>
            <a:ext cx="9354804" cy="860747"/>
          </a:xfrm>
          <a:prstGeom prst="rect">
            <a:avLst/>
          </a:prstGeom>
          <a:ln w="12700">
            <a:miter lim="400000"/>
          </a:ln>
          <a:effectLst>
            <a:outerShdw sx="100000" sy="100000" kx="0" ky="0" algn="b" rotWithShape="0" blurRad="114300" dist="110526" dir="1336889">
              <a:srgbClr val="000000">
                <a:alpha val="3556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i="1" sz="4900">
                <a:solidFill>
                  <a:srgbClr val="000000"/>
                </a:solidFill>
              </a:defRPr>
            </a:lvl1pPr>
          </a:lstStyle>
          <a:p>
            <a:pPr/>
            <a:r>
              <a:t>Parable of the Wheat and Tares</a:t>
            </a:r>
          </a:p>
        </p:txBody>
      </p:sp>
      <p:pic>
        <p:nvPicPr>
          <p:cNvPr id="246" name="Image" descr="Image"/>
          <p:cNvPicPr>
            <a:picLocks noChangeAspect="1"/>
          </p:cNvPicPr>
          <p:nvPr/>
        </p:nvPicPr>
        <p:blipFill>
          <a:blip r:embed="rId3">
            <a:extLst/>
          </a:blip>
          <a:stretch>
            <a:fillRect/>
          </a:stretch>
        </p:blipFill>
        <p:spPr>
          <a:xfrm>
            <a:off x="2248584" y="590665"/>
            <a:ext cx="10876576" cy="1085713"/>
          </a:xfrm>
          <a:prstGeom prst="rect">
            <a:avLst/>
          </a:prstGeom>
          <a:ln w="12700">
            <a:miter lim="400000"/>
          </a:ln>
          <a:effectLst>
            <a:outerShdw sx="100000" sy="100000" kx="0" ky="0" algn="b" rotWithShape="0" blurRad="177800" dist="187061" dir="1520935">
              <a:srgbClr val="000000">
                <a:alpha val="38671"/>
              </a:srgbClr>
            </a:outerShdw>
          </a:effectLst>
        </p:spPr>
      </p:pic>
      <p:sp>
        <p:nvSpPr>
          <p:cNvPr id="247" name="(Matthew 13:24-30,36-43)"/>
          <p:cNvSpPr txBox="1"/>
          <p:nvPr/>
        </p:nvSpPr>
        <p:spPr>
          <a:xfrm>
            <a:off x="6220880" y="8702628"/>
            <a:ext cx="6267098" cy="711201"/>
          </a:xfrm>
          <a:prstGeom prst="rect">
            <a:avLst/>
          </a:prstGeom>
          <a:gradFill>
            <a:gsLst>
              <a:gs pos="0">
                <a:srgbClr val="EDAC0F"/>
              </a:gs>
              <a:gs pos="100000">
                <a:srgbClr val="CE7123"/>
              </a:gs>
            </a:gsLst>
            <a:lin ang="5400000"/>
          </a:gradFill>
          <a:ln w="12700">
            <a:miter lim="400000"/>
          </a:ln>
          <a:effectLst>
            <a:outerShdw sx="100000" sy="100000" kx="0" ky="0" algn="b" rotWithShape="0" blurRad="190500" dist="171836" dir="1336889">
              <a:srgbClr val="000000">
                <a:alpha val="9831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3900">
                <a:solidFill>
                  <a:srgbClr val="FFFFFF"/>
                </a:solidFill>
                <a:effectLst>
                  <a:outerShdw sx="100000" sy="100000" kx="0" ky="0" algn="b" rotWithShape="0" blurRad="12700" dist="63500" dir="1392141">
                    <a:srgbClr val="000000"/>
                  </a:outerShdw>
                </a:effectLst>
                <a:latin typeface="Century Gothic"/>
                <a:ea typeface="Century Gothic"/>
                <a:cs typeface="Century Gothic"/>
                <a:sym typeface="Century Gothic"/>
              </a:defRPr>
            </a:lvl1pPr>
          </a:lstStyle>
          <a:p>
            <a:pPr/>
            <a:r>
              <a:t> (Matthew 13:24-30,36-43)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0"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01" name="Rounded Rectangle" descr="Rounded Rectangle"/>
          <p:cNvPicPr>
            <a:picLocks noChangeAspect="0"/>
          </p:cNvPicPr>
          <p:nvPr/>
        </p:nvPicPr>
        <p:blipFill>
          <a:blip r:embed="rId3">
            <a:extLst/>
          </a:blip>
          <a:stretch>
            <a:fillRect/>
          </a:stretch>
        </p:blipFill>
        <p:spPr>
          <a:xfrm>
            <a:off x="566904" y="1850218"/>
            <a:ext cx="11870992" cy="921337"/>
          </a:xfrm>
          <a:prstGeom prst="rect">
            <a:avLst/>
          </a:prstGeom>
          <a:effectLst>
            <a:outerShdw sx="100000" sy="100000" kx="0" ky="0" algn="b" rotWithShape="0" blurRad="50800" dist="63500" dir="5400000">
              <a:srgbClr val="000000">
                <a:alpha val="98510"/>
              </a:srgbClr>
            </a:outerShdw>
          </a:effectLst>
        </p:spPr>
      </p:pic>
      <p:sp>
        <p:nvSpPr>
          <p:cNvPr id="302" name="The Components of the Parable"/>
          <p:cNvSpPr txBox="1"/>
          <p:nvPr/>
        </p:nvSpPr>
        <p:spPr>
          <a:xfrm>
            <a:off x="566904" y="1847336"/>
            <a:ext cx="11870992" cy="9271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53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The Components of the Parable</a:t>
            </a:r>
          </a:p>
        </p:txBody>
      </p:sp>
      <p:sp>
        <p:nvSpPr>
          <p:cNvPr id="303"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04" name="TARES 3.30 ζιζάνιον, ου n: a particularly undesirable weed resembling wheat and possessing a seed which is poisonous—‘darnel.’ ἐπέσπειρεν ζιζάνια ἀνὰ μέσον τοῦ σίτου ‘he sowed darnel in the midst of the wheat’ Mt 13:25. In this one passage in which ζιζάνιον occurs in the NT, it is possible to use an expression such as ‘poisonous weed’ or ‘bad weed.…"/>
          <p:cNvSpPr txBox="1"/>
          <p:nvPr/>
        </p:nvSpPr>
        <p:spPr>
          <a:xfrm>
            <a:off x="4738907" y="2901882"/>
            <a:ext cx="7762555" cy="6324601"/>
          </a:xfrm>
          <a:prstGeom prst="rect">
            <a:avLst/>
          </a:prstGeom>
          <a:solidFill>
            <a:srgbClr val="FFFFFF"/>
          </a:solidFill>
          <a:ln w="12700">
            <a:solidFill>
              <a:srgbClr val="000000"/>
            </a:solidFill>
            <a:miter lim="400000"/>
          </a:ln>
          <a:effectLst>
            <a:outerShdw sx="100000" sy="100000" kx="0" ky="0" algn="b" rotWithShape="0" blurRad="152400" dist="157244" dir="3261514">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3400">
                <a:solidFill>
                  <a:srgbClr val="000000"/>
                </a:solidFill>
                <a:latin typeface="Helvetica"/>
                <a:ea typeface="Helvetica"/>
                <a:cs typeface="Helvetica"/>
                <a:sym typeface="Helvetica"/>
              </a:defRPr>
            </a:pPr>
            <a:r>
              <a:rPr b="1">
                <a:solidFill>
                  <a:srgbClr val="0433FF"/>
                </a:solidFill>
              </a:rPr>
              <a:t>TARES</a:t>
            </a:r>
            <a:r>
              <a:t> </a:t>
            </a:r>
            <a:r>
              <a:rPr b="1"/>
              <a:t>3.30</a:t>
            </a:r>
            <a:r>
              <a:t> </a:t>
            </a:r>
            <a:r>
              <a:rPr b="1"/>
              <a:t>ζιζάνιον</a:t>
            </a:r>
            <a:r>
              <a:t>,</a:t>
            </a:r>
            <a:r>
              <a:rPr b="1"/>
              <a:t> ου </a:t>
            </a:r>
            <a:r>
              <a:rPr i="1"/>
              <a:t>n</a:t>
            </a:r>
            <a:r>
              <a:t>: a particularly undesirable weed resembling wheat and possessing a seed which is poisonous—‘darnel.’ ἐπέσπειρεν ζιζάνια ἀνὰ μέσον τοῦ σίτου ‘he sowed darnel in the midst of the wheat’ Mt 13:25. In this one passage in which ζιζάνιον occurs in the NT, it is possible to use an expression such as ‘poisonous weed’ or ‘bad weed.</a:t>
            </a:r>
          </a:p>
          <a:p>
            <a:pPr defTabSz="457200">
              <a:defRPr sz="1900">
                <a:solidFill>
                  <a:srgbClr val="000000"/>
                </a:solidFill>
                <a:latin typeface="Helvetica"/>
                <a:ea typeface="Helvetica"/>
                <a:cs typeface="Helvetica"/>
                <a:sym typeface="Helvetica"/>
              </a:defRPr>
            </a:pPr>
            <a:r>
              <a:t>— Louw, J. P., &amp; Nida, E. A. (1996). </a:t>
            </a:r>
            <a:r>
              <a:rPr i="1"/>
              <a:t>Greek-English lexicon of the New Testament: based on semantic domains</a:t>
            </a:r>
            <a:r>
              <a:t> (electronic ed. of the 2nd edition.). New York: United Bible Societies.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6" name="Image" descr="Image"/>
          <p:cNvPicPr>
            <a:picLocks noChangeAspect="1"/>
          </p:cNvPicPr>
          <p:nvPr>
            <p:ph type="pic" idx="13"/>
          </p:nvPr>
        </p:nvPicPr>
        <p:blipFill>
          <a:blip r:embed="rId2">
            <a:extLst/>
          </a:blip>
          <a:srcRect l="9731" t="0" r="9731" b="0"/>
          <a:stretch>
            <a:fillRect/>
          </a:stretch>
        </p:blipFill>
        <p:spPr>
          <a:prstGeom prst="rect">
            <a:avLst/>
          </a:prstGeom>
        </p:spPr>
      </p:pic>
      <p:sp>
        <p:nvSpPr>
          <p:cNvPr id="307" name="Only near the time for harvest can the fruiting head of darnel, left, be easily distinguished from the fruiting head of wheat, right. Before this stage the plants look almost identical."/>
          <p:cNvSpPr txBox="1"/>
          <p:nvPr/>
        </p:nvSpPr>
        <p:spPr>
          <a:xfrm>
            <a:off x="683072" y="5984862"/>
            <a:ext cx="11638656" cy="2794001"/>
          </a:xfrm>
          <a:prstGeom prst="rect">
            <a:avLst/>
          </a:prstGeom>
          <a:solidFill>
            <a:srgbClr val="212121"/>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sz="4400">
                <a:ln w="38557">
                  <a:solidFill>
                    <a:srgbClr val="000000"/>
                  </a:solidFill>
                </a:ln>
                <a:noFill/>
                <a:latin typeface="Helvetica"/>
                <a:ea typeface="Helvetica"/>
                <a:cs typeface="Helvetica"/>
                <a:sym typeface="Helvetica"/>
              </a:defRPr>
            </a:lvl1pPr>
          </a:lstStyle>
          <a:p>
            <a:pPr/>
            <a:r>
              <a:t>Only near the time for harvest can the fruiting head of darnel, left, be easily distinguished from the fruiting head of wheat, right. Before this stage the plants look almost identical.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9"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10" name="Rounded Rectangle" descr="Rounded Rectangle"/>
          <p:cNvPicPr>
            <a:picLocks noChangeAspect="0"/>
          </p:cNvPicPr>
          <p:nvPr/>
        </p:nvPicPr>
        <p:blipFill>
          <a:blip r:embed="rId3">
            <a:extLst/>
          </a:blip>
          <a:stretch>
            <a:fillRect/>
          </a:stretch>
        </p:blipFill>
        <p:spPr>
          <a:xfrm>
            <a:off x="566904" y="1850218"/>
            <a:ext cx="11870992" cy="921337"/>
          </a:xfrm>
          <a:prstGeom prst="rect">
            <a:avLst/>
          </a:prstGeom>
          <a:effectLst>
            <a:outerShdw sx="100000" sy="100000" kx="0" ky="0" algn="b" rotWithShape="0" blurRad="50800" dist="63500" dir="5400000">
              <a:srgbClr val="000000">
                <a:alpha val="98510"/>
              </a:srgbClr>
            </a:outerShdw>
          </a:effectLst>
        </p:spPr>
      </p:pic>
      <p:sp>
        <p:nvSpPr>
          <p:cNvPr id="311" name="The Components of the Parable"/>
          <p:cNvSpPr txBox="1"/>
          <p:nvPr/>
        </p:nvSpPr>
        <p:spPr>
          <a:xfrm>
            <a:off x="566904" y="1847336"/>
            <a:ext cx="11870992" cy="9271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53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The Components of the Parable</a:t>
            </a:r>
          </a:p>
        </p:txBody>
      </p:sp>
      <p:sp>
        <p:nvSpPr>
          <p:cNvPr id="312"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13" name="Some time had elapsed BEFORE the laborers noticed the problem (26)…"/>
          <p:cNvSpPr txBox="1"/>
          <p:nvPr/>
        </p:nvSpPr>
        <p:spPr>
          <a:xfrm>
            <a:off x="5448402" y="2895532"/>
            <a:ext cx="7077271" cy="594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Some time had elapsed BEFORE the laborers noticed the problem (26)</a:t>
            </a:r>
          </a:p>
          <a:p>
            <a:pPr marL="685799" indent="-685799" algn="l">
              <a:spcBef>
                <a:spcPts val="1500"/>
              </a:spcBef>
              <a:buSzPct val="80000"/>
              <a:buBlip>
                <a:blip r:embed="rId4"/>
              </a:buBlip>
              <a:defRPr sz="3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servants then inquired of their master how this could have happened - “didn’t you sow good seed …” (27)</a:t>
            </a:r>
          </a:p>
          <a:p>
            <a:pPr marL="685799" indent="-685799" algn="l">
              <a:spcBef>
                <a:spcPts val="1500"/>
              </a:spcBef>
              <a:buSzPct val="80000"/>
              <a:buBlip>
                <a:blip r:embed="rId4"/>
              </a:buBlip>
              <a:defRPr sz="3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farmer knew what had happened - an enemy had purposefully did it — (28)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3">
                                            <p:txEl>
                                              <p:pRg st="1" end="1"/>
                                            </p:txEl>
                                          </p:spTgt>
                                        </p:tgtEl>
                                        <p:attrNameLst>
                                          <p:attrName>style.visibility</p:attrName>
                                        </p:attrNameLst>
                                      </p:cBhvr>
                                      <p:to>
                                        <p:strVal val="visible"/>
                                      </p:to>
                                    </p:set>
                                    <p:animEffect filter="wipe(left)" transition="in">
                                      <p:cBhvr>
                                        <p:cTn id="7" dur="1500"/>
                                        <p:tgtEl>
                                          <p:spTgt spid="3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3">
                                            <p:txEl>
                                              <p:pRg st="2" end="2"/>
                                            </p:txEl>
                                          </p:spTgt>
                                        </p:tgtEl>
                                        <p:attrNameLst>
                                          <p:attrName>style.visibility</p:attrName>
                                        </p:attrNameLst>
                                      </p:cBhvr>
                                      <p:to>
                                        <p:strVal val="visible"/>
                                      </p:to>
                                    </p:set>
                                    <p:animEffect filter="wipe(left)" transition="in">
                                      <p:cBhvr>
                                        <p:cTn id="12" dur="1500"/>
                                        <p:tgtEl>
                                          <p:spTgt spid="31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5"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16" name="Rounded Rectangle" descr="Rounded Rectangle"/>
          <p:cNvPicPr>
            <a:picLocks noChangeAspect="0"/>
          </p:cNvPicPr>
          <p:nvPr/>
        </p:nvPicPr>
        <p:blipFill>
          <a:blip r:embed="rId3">
            <a:extLst/>
          </a:blip>
          <a:stretch>
            <a:fillRect/>
          </a:stretch>
        </p:blipFill>
        <p:spPr>
          <a:xfrm>
            <a:off x="566904" y="1850218"/>
            <a:ext cx="11870992" cy="921337"/>
          </a:xfrm>
          <a:prstGeom prst="rect">
            <a:avLst/>
          </a:prstGeom>
          <a:effectLst>
            <a:outerShdw sx="100000" sy="100000" kx="0" ky="0" algn="b" rotWithShape="0" blurRad="50800" dist="63500" dir="5400000">
              <a:srgbClr val="000000">
                <a:alpha val="98510"/>
              </a:srgbClr>
            </a:outerShdw>
          </a:effectLst>
        </p:spPr>
      </p:pic>
      <p:sp>
        <p:nvSpPr>
          <p:cNvPr id="317" name="The Components of the Parable"/>
          <p:cNvSpPr txBox="1"/>
          <p:nvPr/>
        </p:nvSpPr>
        <p:spPr>
          <a:xfrm>
            <a:off x="566904" y="1847336"/>
            <a:ext cx="11870992" cy="9271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53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The Components of the Parable</a:t>
            </a:r>
          </a:p>
        </p:txBody>
      </p:sp>
      <p:sp>
        <p:nvSpPr>
          <p:cNvPr id="318"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19" name="The servants expect their master to send them out &amp; pull up the tares — (28b)…"/>
          <p:cNvSpPr txBox="1"/>
          <p:nvPr/>
        </p:nvSpPr>
        <p:spPr>
          <a:xfrm>
            <a:off x="5448402" y="2765894"/>
            <a:ext cx="7077271" cy="642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servants expect their master to send them out &amp; pull up the tares — (28b)</a:t>
            </a:r>
          </a:p>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farmer knew that if the tares were removed BEFORE the grain became ready for harvest the entire crop would be jeopardized — (29)</a:t>
            </a:r>
          </a:p>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the time of harvest, the reapers would gather the tares to be burned and the wheat gathered to the barn — (30)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9">
                                            <p:txEl>
                                              <p:pRg st="1" end="1"/>
                                            </p:txEl>
                                          </p:spTgt>
                                        </p:tgtEl>
                                        <p:attrNameLst>
                                          <p:attrName>style.visibility</p:attrName>
                                        </p:attrNameLst>
                                      </p:cBhvr>
                                      <p:to>
                                        <p:strVal val="visible"/>
                                      </p:to>
                                    </p:set>
                                    <p:animEffect filter="wipe(left)" transition="in">
                                      <p:cBhvr>
                                        <p:cTn id="7" dur="1500"/>
                                        <p:tgtEl>
                                          <p:spTgt spid="3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9">
                                            <p:txEl>
                                              <p:pRg st="2" end="2"/>
                                            </p:txEl>
                                          </p:spTgt>
                                        </p:tgtEl>
                                        <p:attrNameLst>
                                          <p:attrName>style.visibility</p:attrName>
                                        </p:attrNameLst>
                                      </p:cBhvr>
                                      <p:to>
                                        <p:strVal val="visible"/>
                                      </p:to>
                                    </p:set>
                                    <p:animEffect filter="wipe(left)" transition="in">
                                      <p:cBhvr>
                                        <p:cTn id="12" dur="1500"/>
                                        <p:tgtEl>
                                          <p:spTgt spid="31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9"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Matthew 13:36–43 (NKJV)…"/>
          <p:cNvSpPr txBox="1"/>
          <p:nvPr/>
        </p:nvSpPr>
        <p:spPr>
          <a:xfrm>
            <a:off x="627665" y="638664"/>
            <a:ext cx="11749470" cy="7962901"/>
          </a:xfrm>
          <a:prstGeom prst="rect">
            <a:avLst/>
          </a:prstGeom>
          <a:ln w="12700">
            <a:miter lim="400000"/>
          </a:ln>
          <a:effectLst>
            <a:outerShdw sx="100000" sy="100000" kx="0" ky="0" algn="b" rotWithShape="0" blurRad="177800" dist="122175" dir="5400000">
              <a:srgbClr val="000000">
                <a:alpha val="2988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4700">
                <a:solidFill>
                  <a:srgbClr val="000000"/>
                </a:solidFill>
                <a:latin typeface="Thames Nude Roman"/>
                <a:ea typeface="Thames Nude Roman"/>
                <a:cs typeface="Thames Nude Roman"/>
                <a:sym typeface="Thames Nude Roman"/>
              </a:defRPr>
            </a:pPr>
            <a:r>
              <a:t>Matthew 13:36–43 (NKJV)</a:t>
            </a:r>
          </a:p>
          <a:p>
            <a:pPr defTabSz="457200">
              <a:defRPr sz="4500">
                <a:solidFill>
                  <a:srgbClr val="000000"/>
                </a:solidFill>
                <a:latin typeface="Hoefler Text"/>
                <a:ea typeface="Hoefler Text"/>
                <a:cs typeface="Hoefler Text"/>
                <a:sym typeface="Hoefler Text"/>
              </a:defRPr>
            </a:pPr>
            <a:r>
              <a:rPr baseline="31999"/>
              <a:t>36</a:t>
            </a:r>
            <a:r>
              <a:t> Then Jesus sent the multitude away and went into the house. And His disciples came to Him, saying, “Explain to us the parable of the tares of the field.” </a:t>
            </a:r>
            <a:r>
              <a:rPr baseline="31999"/>
              <a:t>37</a:t>
            </a:r>
            <a:r>
              <a:t> He answered and said to them: “</a:t>
            </a:r>
            <a:r>
              <a:rPr>
                <a:solidFill>
                  <a:schemeClr val="accent5">
                    <a:hueOff val="122773"/>
                    <a:satOff val="6301"/>
                    <a:lumOff val="-20829"/>
                  </a:schemeClr>
                </a:solidFill>
              </a:rPr>
              <a:t>He who sows the good seed is the Son of Man</a:t>
            </a:r>
            <a:r>
              <a:t>. </a:t>
            </a:r>
            <a:r>
              <a:rPr baseline="31999"/>
              <a:t>38</a:t>
            </a:r>
            <a:r>
              <a:t> </a:t>
            </a:r>
            <a:r>
              <a:rPr>
                <a:solidFill>
                  <a:schemeClr val="accent5">
                    <a:hueOff val="122773"/>
                    <a:satOff val="6301"/>
                    <a:lumOff val="-20829"/>
                  </a:schemeClr>
                </a:solidFill>
              </a:rPr>
              <a:t>The field is the world, the good seeds are the sons of the kingdom, but the tares are the sons of the wicked </a:t>
            </a:r>
            <a:r>
              <a:rPr i="1">
                <a:solidFill>
                  <a:schemeClr val="accent5">
                    <a:hueOff val="122773"/>
                    <a:satOff val="6301"/>
                    <a:lumOff val="-20829"/>
                  </a:schemeClr>
                </a:solidFill>
              </a:rPr>
              <a:t>one</a:t>
            </a:r>
            <a:r>
              <a:t>. </a:t>
            </a:r>
            <a:r>
              <a:rPr baseline="31999"/>
              <a:t>39</a:t>
            </a:r>
            <a:r>
              <a:t> </a:t>
            </a:r>
            <a:r>
              <a:rPr>
                <a:solidFill>
                  <a:schemeClr val="accent5">
                    <a:hueOff val="122773"/>
                    <a:satOff val="6301"/>
                    <a:lumOff val="-20829"/>
                  </a:schemeClr>
                </a:solidFill>
              </a:rPr>
              <a:t>The enemy who sowed them is the devil, the harvest is the end of the age, and the reapers are the angels</a:t>
            </a:r>
            <a:r>
              <a: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Matthew 13:36–43 (NKJV)…"/>
          <p:cNvSpPr txBox="1"/>
          <p:nvPr/>
        </p:nvSpPr>
        <p:spPr>
          <a:xfrm>
            <a:off x="627665" y="638664"/>
            <a:ext cx="11749470" cy="8216901"/>
          </a:xfrm>
          <a:prstGeom prst="rect">
            <a:avLst/>
          </a:prstGeom>
          <a:ln w="12700">
            <a:miter lim="400000"/>
          </a:ln>
          <a:effectLst>
            <a:outerShdw sx="100000" sy="100000" kx="0" ky="0" algn="b" rotWithShape="0" blurRad="177800" dist="122175" dir="5400000">
              <a:srgbClr val="000000">
                <a:alpha val="2988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4700">
                <a:solidFill>
                  <a:srgbClr val="000000"/>
                </a:solidFill>
                <a:latin typeface="Thames Nude Roman"/>
                <a:ea typeface="Thames Nude Roman"/>
                <a:cs typeface="Thames Nude Roman"/>
                <a:sym typeface="Thames Nude Roman"/>
              </a:defRPr>
            </a:pPr>
            <a:r>
              <a:t>Matthew 13:36–43 (NKJV)</a:t>
            </a:r>
          </a:p>
          <a:p>
            <a:pPr defTabSz="457200">
              <a:defRPr sz="4700">
                <a:solidFill>
                  <a:srgbClr val="000000"/>
                </a:solidFill>
                <a:latin typeface="Hoefler Text"/>
                <a:ea typeface="Hoefler Text"/>
                <a:cs typeface="Hoefler Text"/>
                <a:sym typeface="Hoefler Text"/>
              </a:defRPr>
            </a:pPr>
            <a:r>
              <a:rPr baseline="31999"/>
              <a:t>40</a:t>
            </a:r>
            <a:r>
              <a:t> </a:t>
            </a:r>
            <a:r>
              <a:rPr>
                <a:solidFill>
                  <a:schemeClr val="accent5">
                    <a:hueOff val="122773"/>
                    <a:satOff val="6301"/>
                    <a:lumOff val="-20829"/>
                  </a:schemeClr>
                </a:solidFill>
              </a:rPr>
              <a:t>Therefore as the tares are gathered and burned in the fire, so it will be at the end of this age</a:t>
            </a:r>
            <a:r>
              <a:t>. </a:t>
            </a:r>
            <a:r>
              <a:rPr baseline="31999"/>
              <a:t>41</a:t>
            </a:r>
            <a:r>
              <a:t> </a:t>
            </a:r>
            <a:r>
              <a:rPr>
                <a:solidFill>
                  <a:schemeClr val="accent5">
                    <a:hueOff val="122773"/>
                    <a:satOff val="6301"/>
                    <a:lumOff val="-20829"/>
                  </a:schemeClr>
                </a:solidFill>
              </a:rPr>
              <a:t>The Son of Man will send out His angels, and they will gather out of His kingdom all things that offend, and those who practice lawlessness</a:t>
            </a:r>
            <a:r>
              <a:t>, </a:t>
            </a:r>
            <a:r>
              <a:rPr baseline="31999"/>
              <a:t>42</a:t>
            </a:r>
            <a:r>
              <a:t> </a:t>
            </a:r>
            <a:r>
              <a:rPr>
                <a:solidFill>
                  <a:schemeClr val="accent5">
                    <a:hueOff val="122773"/>
                    <a:satOff val="6301"/>
                    <a:lumOff val="-20829"/>
                  </a:schemeClr>
                </a:solidFill>
              </a:rPr>
              <a:t>and will cast them into the furnace of fire. There will be wailing and gnashing of teeth</a:t>
            </a:r>
            <a:r>
              <a:t>. </a:t>
            </a:r>
            <a:r>
              <a:rPr baseline="31999"/>
              <a:t>43</a:t>
            </a:r>
            <a:r>
              <a:t> </a:t>
            </a:r>
            <a:r>
              <a:rPr>
                <a:solidFill>
                  <a:schemeClr val="accent5">
                    <a:hueOff val="122773"/>
                    <a:satOff val="6301"/>
                    <a:lumOff val="-20829"/>
                  </a:schemeClr>
                </a:solidFill>
              </a:rPr>
              <a:t>Then the righteous will shine forth as the sun in the kingdom of their Father. He who has ears to hear, let him hear</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5"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26" name="Rounded Rectangle" descr="Rounded Rectangle"/>
          <p:cNvPicPr>
            <a:picLocks noChangeAspect="0"/>
          </p:cNvPicPr>
          <p:nvPr/>
        </p:nvPicPr>
        <p:blipFill>
          <a:blip r:embed="rId3">
            <a:extLst/>
          </a:blip>
          <a:stretch>
            <a:fillRect/>
          </a:stretch>
        </p:blipFill>
        <p:spPr>
          <a:xfrm>
            <a:off x="566904" y="1681436"/>
            <a:ext cx="11870992" cy="1411302"/>
          </a:xfrm>
          <a:prstGeom prst="rect">
            <a:avLst/>
          </a:prstGeom>
          <a:effectLst>
            <a:outerShdw sx="100000" sy="100000" kx="0" ky="0" algn="b" rotWithShape="0" blurRad="50800" dist="63500" dir="5400000">
              <a:srgbClr val="000000">
                <a:alpha val="98510"/>
              </a:srgbClr>
            </a:outerShdw>
          </a:effectLst>
        </p:spPr>
      </p:pic>
      <p:sp>
        <p:nvSpPr>
          <p:cNvPr id="327" name="The Parable Explained"/>
          <p:cNvSpPr txBox="1"/>
          <p:nvPr/>
        </p:nvSpPr>
        <p:spPr>
          <a:xfrm>
            <a:off x="566904" y="1847336"/>
            <a:ext cx="11870992" cy="10795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The Parable Explained</a:t>
            </a:r>
          </a:p>
        </p:txBody>
      </p:sp>
      <p:sp>
        <p:nvSpPr>
          <p:cNvPr id="328"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29" name="THE SOWER - &quot;The Son of Man” — Dan. 7:13,14; Mat 4:23; Heb. 1:1; 1 Pet 1:22,23;…"/>
          <p:cNvSpPr txBox="1"/>
          <p:nvPr/>
        </p:nvSpPr>
        <p:spPr>
          <a:xfrm>
            <a:off x="5448402" y="3268240"/>
            <a:ext cx="7077271" cy="593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THE SOWER</a:t>
            </a:r>
            <a:r>
              <a:t> - "The Son of Man” — Dan. 7:13,14; Mat 4:23; Heb. 1:1; 1 Pet 1:22,23; </a:t>
            </a:r>
          </a:p>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THE FIELD</a:t>
            </a:r>
            <a:r>
              <a:t> - "The world” — Jn 3:16; Mt 28:18-20; Mk 16:15,16; 1 Jn 2:2; Col. 1:6,23</a:t>
            </a:r>
          </a:p>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THE GOOD SEED</a:t>
            </a:r>
            <a:r>
              <a:t> (WHEAT) - "The sons of the kingdom” — those in whom the good seed of the gospel bears fruit (vss 20-23; Gal 5:22,23; 2 Pet. 1:5-12)</a:t>
            </a:r>
          </a:p>
        </p:txBody>
      </p:sp>
      <p:sp>
        <p:nvSpPr>
          <p:cNvPr id="330" name="Matthew 13:36 (NKJV)…"/>
          <p:cNvSpPr txBox="1"/>
          <p:nvPr/>
        </p:nvSpPr>
        <p:spPr>
          <a:xfrm>
            <a:off x="1011336" y="3311537"/>
            <a:ext cx="4039835" cy="5308601"/>
          </a:xfrm>
          <a:prstGeom prst="rect">
            <a:avLst/>
          </a:prstGeom>
          <a:ln w="12700">
            <a:miter lim="400000"/>
          </a:ln>
          <a:effectLst>
            <a:outerShdw sx="100000" sy="100000" kx="0" ky="0" algn="b" rotWithShape="0" blurRad="177800" dist="122175" dir="5400000">
              <a:srgbClr val="000000">
                <a:alpha val="9912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t>Matthew 13:36 (NKJV)</a:t>
            </a:r>
          </a:p>
          <a:p>
            <a:pPr defTabSz="457200">
              <a:defRPr sz="34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rPr baseline="31999"/>
              <a:t>36</a:t>
            </a:r>
            <a:r>
              <a:t> Then Jesus sent the multitude away and went into the house. And His disciples came to Him, saying, “Explain to us the parable of the tares of the field.”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9">
                                            <p:bg/>
                                          </p:spTgt>
                                        </p:tgtEl>
                                        <p:attrNameLst>
                                          <p:attrName>style.visibility</p:attrName>
                                        </p:attrNameLst>
                                      </p:cBhvr>
                                      <p:to>
                                        <p:strVal val="visible"/>
                                      </p:to>
                                    </p:set>
                                    <p:animEffect filter="fade" transition="in">
                                      <p:cBhvr>
                                        <p:cTn id="7" dur="1500"/>
                                        <p:tgtEl>
                                          <p:spTgt spid="32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9">
                                            <p:txEl>
                                              <p:pRg st="0" end="0"/>
                                            </p:txEl>
                                          </p:spTgt>
                                        </p:tgtEl>
                                        <p:attrNameLst>
                                          <p:attrName>style.visibility</p:attrName>
                                        </p:attrNameLst>
                                      </p:cBhvr>
                                      <p:to>
                                        <p:strVal val="visible"/>
                                      </p:to>
                                    </p:set>
                                    <p:animEffect filter="fade" transition="in">
                                      <p:cBhvr>
                                        <p:cTn id="10" dur="1500"/>
                                        <p:tgtEl>
                                          <p:spTgt spid="3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29">
                                            <p:txEl>
                                              <p:pRg st="1" end="1"/>
                                            </p:txEl>
                                          </p:spTgt>
                                        </p:tgtEl>
                                        <p:attrNameLst>
                                          <p:attrName>style.visibility</p:attrName>
                                        </p:attrNameLst>
                                      </p:cBhvr>
                                      <p:to>
                                        <p:strVal val="visible"/>
                                      </p:to>
                                    </p:set>
                                    <p:animEffect filter="fade" transition="in">
                                      <p:cBhvr>
                                        <p:cTn id="15" dur="1500"/>
                                        <p:tgtEl>
                                          <p:spTgt spid="32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29">
                                            <p:txEl>
                                              <p:pRg st="2" end="2"/>
                                            </p:txEl>
                                          </p:spTgt>
                                        </p:tgtEl>
                                        <p:attrNameLst>
                                          <p:attrName>style.visibility</p:attrName>
                                        </p:attrNameLst>
                                      </p:cBhvr>
                                      <p:to>
                                        <p:strVal val="visible"/>
                                      </p:to>
                                    </p:set>
                                    <p:animEffect filter="fade" transition="in">
                                      <p:cBhvr>
                                        <p:cTn id="20" dur="1500"/>
                                        <p:tgtEl>
                                          <p:spTgt spid="32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9"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2"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33" name="Rounded Rectangle" descr="Rounded Rectangle"/>
          <p:cNvPicPr>
            <a:picLocks noChangeAspect="0"/>
          </p:cNvPicPr>
          <p:nvPr/>
        </p:nvPicPr>
        <p:blipFill>
          <a:blip r:embed="rId3">
            <a:extLst/>
          </a:blip>
          <a:stretch>
            <a:fillRect/>
          </a:stretch>
        </p:blipFill>
        <p:spPr>
          <a:xfrm>
            <a:off x="566904" y="1681436"/>
            <a:ext cx="11870992" cy="1411302"/>
          </a:xfrm>
          <a:prstGeom prst="rect">
            <a:avLst/>
          </a:prstGeom>
          <a:effectLst>
            <a:outerShdw sx="100000" sy="100000" kx="0" ky="0" algn="b" rotWithShape="0" blurRad="50800" dist="63500" dir="5400000">
              <a:srgbClr val="000000">
                <a:alpha val="98510"/>
              </a:srgbClr>
            </a:outerShdw>
          </a:effectLst>
        </p:spPr>
      </p:pic>
      <p:sp>
        <p:nvSpPr>
          <p:cNvPr id="334" name="The Parable Explained"/>
          <p:cNvSpPr txBox="1"/>
          <p:nvPr/>
        </p:nvSpPr>
        <p:spPr>
          <a:xfrm>
            <a:off x="566904" y="1847336"/>
            <a:ext cx="11870992" cy="10795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The Parable Explained</a:t>
            </a:r>
          </a:p>
        </p:txBody>
      </p:sp>
      <p:sp>
        <p:nvSpPr>
          <p:cNvPr id="335"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36" name="THE TARES - &quot;are the sons of the wicked one” — who practice lawlessness — Mt 7:21-23; 13:41; John 8:44; 1 Jn 5:19…"/>
          <p:cNvSpPr txBox="1"/>
          <p:nvPr/>
        </p:nvSpPr>
        <p:spPr>
          <a:xfrm>
            <a:off x="5448402" y="3268240"/>
            <a:ext cx="7077271" cy="593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THE TARES</a:t>
            </a:r>
            <a:r>
              <a:t> - "are the sons of the wicked one” — who practice lawlessness — Mt 7:21-23; 13:41; John 8:44; 1 Jn 5:19 </a:t>
            </a:r>
          </a:p>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THE ENEMY </a:t>
            </a:r>
            <a:r>
              <a:t>- "who sowed them is the devil” —  Mt 4:1-11; 13:19; 2 Co. 11:3, 13–15; 1 Pe. 5:8.</a:t>
            </a:r>
          </a:p>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THE HARVEST</a:t>
            </a:r>
            <a:r>
              <a:t> - "is the end of the age” — Mt 25:30-46; Acts 2:17; Heb. 1:1,2; Jn 5:28,29; 1 Co 15:19-58; 2 Co 5:10; 2 The 1:6-10</a:t>
            </a:r>
          </a:p>
        </p:txBody>
      </p:sp>
      <p:sp>
        <p:nvSpPr>
          <p:cNvPr id="337" name="Matthew 13:36 (NKJV)…"/>
          <p:cNvSpPr txBox="1"/>
          <p:nvPr/>
        </p:nvSpPr>
        <p:spPr>
          <a:xfrm>
            <a:off x="1011336" y="3311537"/>
            <a:ext cx="4039835" cy="5308601"/>
          </a:xfrm>
          <a:prstGeom prst="rect">
            <a:avLst/>
          </a:prstGeom>
          <a:ln w="12700">
            <a:miter lim="400000"/>
          </a:ln>
          <a:effectLst>
            <a:outerShdw sx="100000" sy="100000" kx="0" ky="0" algn="b" rotWithShape="0" blurRad="177800" dist="122175" dir="5400000">
              <a:srgbClr val="000000">
                <a:alpha val="9912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t>Matthew 13:36 (NKJV)</a:t>
            </a:r>
          </a:p>
          <a:p>
            <a:pPr defTabSz="457200">
              <a:defRPr sz="34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rPr baseline="31999"/>
              <a:t>36</a:t>
            </a:r>
            <a:r>
              <a:t> Then Jesus sent the multitude away and went into the house. And His disciples came to Him, saying, “Explain to us the parable of the tares of the field.”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6">
                                            <p:txEl>
                                              <p:pRg st="1" end="1"/>
                                            </p:txEl>
                                          </p:spTgt>
                                        </p:tgtEl>
                                        <p:attrNameLst>
                                          <p:attrName>style.visibility</p:attrName>
                                        </p:attrNameLst>
                                      </p:cBhvr>
                                      <p:to>
                                        <p:strVal val="visible"/>
                                      </p:to>
                                    </p:set>
                                    <p:animEffect filter="fade" transition="in">
                                      <p:cBhvr>
                                        <p:cTn id="7" dur="1500"/>
                                        <p:tgtEl>
                                          <p:spTgt spid="3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6">
                                            <p:txEl>
                                              <p:pRg st="2" end="2"/>
                                            </p:txEl>
                                          </p:spTgt>
                                        </p:tgtEl>
                                        <p:attrNameLst>
                                          <p:attrName>style.visibility</p:attrName>
                                        </p:attrNameLst>
                                      </p:cBhvr>
                                      <p:to>
                                        <p:strVal val="visible"/>
                                      </p:to>
                                    </p:set>
                                    <p:animEffect filter="fade" transition="in">
                                      <p:cBhvr>
                                        <p:cTn id="12" dur="1500"/>
                                        <p:tgtEl>
                                          <p:spTgt spid="33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6"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9"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40" name="Rounded Rectangle" descr="Rounded Rectangle"/>
          <p:cNvPicPr>
            <a:picLocks noChangeAspect="0"/>
          </p:cNvPicPr>
          <p:nvPr/>
        </p:nvPicPr>
        <p:blipFill>
          <a:blip r:embed="rId3">
            <a:extLst/>
          </a:blip>
          <a:stretch>
            <a:fillRect/>
          </a:stretch>
        </p:blipFill>
        <p:spPr>
          <a:xfrm>
            <a:off x="566904" y="1681436"/>
            <a:ext cx="11870992" cy="1411302"/>
          </a:xfrm>
          <a:prstGeom prst="rect">
            <a:avLst/>
          </a:prstGeom>
          <a:effectLst>
            <a:outerShdw sx="100000" sy="100000" kx="0" ky="0" algn="b" rotWithShape="0" blurRad="50800" dist="63500" dir="5400000">
              <a:srgbClr val="000000">
                <a:alpha val="98510"/>
              </a:srgbClr>
            </a:outerShdw>
          </a:effectLst>
        </p:spPr>
      </p:pic>
      <p:sp>
        <p:nvSpPr>
          <p:cNvPr id="341" name="The Parable Explained"/>
          <p:cNvSpPr txBox="1"/>
          <p:nvPr/>
        </p:nvSpPr>
        <p:spPr>
          <a:xfrm>
            <a:off x="566904" y="1847336"/>
            <a:ext cx="11870992" cy="10795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The Parable Explained</a:t>
            </a:r>
          </a:p>
        </p:txBody>
      </p:sp>
      <p:sp>
        <p:nvSpPr>
          <p:cNvPr id="342"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43" name="THE REAPERS - &quot;are the angels&quot;…"/>
          <p:cNvSpPr txBox="1"/>
          <p:nvPr/>
        </p:nvSpPr>
        <p:spPr>
          <a:xfrm>
            <a:off x="5448402" y="3268240"/>
            <a:ext cx="7077271" cy="568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4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THE REAPERS</a:t>
            </a:r>
            <a:r>
              <a:t> - "are the angels"</a:t>
            </a:r>
          </a:p>
          <a:p>
            <a:pPr lvl="1" marL="914400" indent="-685800" algn="l">
              <a:spcBef>
                <a:spcPts val="1500"/>
              </a:spcBef>
              <a:buSzPct val="80000"/>
              <a:buBlip>
                <a:blip r:embed="rId5"/>
              </a:buBlip>
              <a:defRPr sz="34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Angels will accompany Christ when He comes again - 2Th 1: 7-9</a:t>
            </a:r>
          </a:p>
          <a:p>
            <a:pPr lvl="1" marL="914400" indent="-685800" algn="l">
              <a:spcBef>
                <a:spcPts val="1500"/>
              </a:spcBef>
              <a:buSzPct val="80000"/>
              <a:buBlip>
                <a:blip r:embed="rId5"/>
              </a:buBlip>
              <a:defRPr sz="34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They will separate the wicked from the just - those who practice lawlessness and offend will be removed FROM THE KINGDOM - cf. Mt 13:49; 25:31ff; Rom 14:19-23</a:t>
            </a:r>
          </a:p>
        </p:txBody>
      </p:sp>
      <p:sp>
        <p:nvSpPr>
          <p:cNvPr id="344" name="Matthew 13:36 (NKJV)…"/>
          <p:cNvSpPr txBox="1"/>
          <p:nvPr/>
        </p:nvSpPr>
        <p:spPr>
          <a:xfrm>
            <a:off x="1011336" y="3311537"/>
            <a:ext cx="4039835" cy="5308601"/>
          </a:xfrm>
          <a:prstGeom prst="rect">
            <a:avLst/>
          </a:prstGeom>
          <a:ln w="12700">
            <a:miter lim="400000"/>
          </a:ln>
          <a:effectLst>
            <a:outerShdw sx="100000" sy="100000" kx="0" ky="0" algn="b" rotWithShape="0" blurRad="177800" dist="122175" dir="5400000">
              <a:srgbClr val="000000">
                <a:alpha val="9912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t>Matthew 13:36 (NKJV)</a:t>
            </a:r>
          </a:p>
          <a:p>
            <a:pPr defTabSz="457200">
              <a:defRPr sz="34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rPr baseline="31999"/>
              <a:t>36</a:t>
            </a:r>
            <a:r>
              <a:t> Then Jesus sent the multitude away and went into the house. And His disciples came to Him, saying, “Explain to us the parable of the tares of the field.”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3">
                                            <p:txEl>
                                              <p:pRg st="1" end="1"/>
                                            </p:txEl>
                                          </p:spTgt>
                                        </p:tgtEl>
                                        <p:attrNameLst>
                                          <p:attrName>style.visibility</p:attrName>
                                        </p:attrNameLst>
                                      </p:cBhvr>
                                      <p:to>
                                        <p:strVal val="visible"/>
                                      </p:to>
                                    </p:set>
                                    <p:animEffect filter="fade" transition="in">
                                      <p:cBhvr>
                                        <p:cTn id="7" dur="1500"/>
                                        <p:tgtEl>
                                          <p:spTgt spid="3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3">
                                            <p:txEl>
                                              <p:pRg st="2" end="2"/>
                                            </p:txEl>
                                          </p:spTgt>
                                        </p:tgtEl>
                                        <p:attrNameLst>
                                          <p:attrName>style.visibility</p:attrName>
                                        </p:attrNameLst>
                                      </p:cBhvr>
                                      <p:to>
                                        <p:strVal val="visible"/>
                                      </p:to>
                                    </p:set>
                                    <p:animEffect filter="fade" transition="in">
                                      <p:cBhvr>
                                        <p:cTn id="12" dur="1500"/>
                                        <p:tgtEl>
                                          <p:spTgt spid="34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6"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47" name="Rounded Rectangle" descr="Rounded Rectangle"/>
          <p:cNvPicPr>
            <a:picLocks noChangeAspect="0"/>
          </p:cNvPicPr>
          <p:nvPr/>
        </p:nvPicPr>
        <p:blipFill>
          <a:blip r:embed="rId3">
            <a:extLst/>
          </a:blip>
          <a:stretch>
            <a:fillRect/>
          </a:stretch>
        </p:blipFill>
        <p:spPr>
          <a:xfrm>
            <a:off x="566904" y="1681436"/>
            <a:ext cx="11870992" cy="1411302"/>
          </a:xfrm>
          <a:prstGeom prst="rect">
            <a:avLst/>
          </a:prstGeom>
          <a:effectLst>
            <a:outerShdw sx="100000" sy="100000" kx="0" ky="0" algn="b" rotWithShape="0" blurRad="50800" dist="63500" dir="5400000">
              <a:srgbClr val="000000">
                <a:alpha val="98510"/>
              </a:srgbClr>
            </a:outerShdw>
          </a:effectLst>
        </p:spPr>
      </p:pic>
      <p:sp>
        <p:nvSpPr>
          <p:cNvPr id="348"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49" name="The problem of the &quot;tares&quot; will not be fully addressed until the “harvest&quot;  out of consideration for the &quot;good seed&quot; (cf. Mt 13:29, 40)"/>
          <p:cNvSpPr txBox="1"/>
          <p:nvPr/>
        </p:nvSpPr>
        <p:spPr>
          <a:xfrm>
            <a:off x="5448402" y="3268240"/>
            <a:ext cx="7077271" cy="270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4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problem of the "</a:t>
            </a:r>
            <a:r>
              <a:rPr b="1"/>
              <a:t>tares</a:t>
            </a:r>
            <a:r>
              <a:t>" will not be fully addressed until the “</a:t>
            </a:r>
            <a:r>
              <a:rPr b="1"/>
              <a:t>harvest</a:t>
            </a:r>
            <a:r>
              <a:t>"  out of consideration for the "</a:t>
            </a:r>
            <a:r>
              <a:rPr b="1"/>
              <a:t>good seed</a:t>
            </a:r>
            <a:r>
              <a:t>" (cf. Mt 13:29, 40)</a:t>
            </a:r>
          </a:p>
        </p:txBody>
      </p:sp>
      <p:sp>
        <p:nvSpPr>
          <p:cNvPr id="350" name="EMPHASIZING THE MAIN POINTS"/>
          <p:cNvSpPr txBox="1"/>
          <p:nvPr/>
        </p:nvSpPr>
        <p:spPr>
          <a:xfrm>
            <a:off x="566904" y="1847336"/>
            <a:ext cx="11870992" cy="10414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1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EMPHASIZING THE MAIN POINTS</a:t>
            </a:r>
          </a:p>
        </p:txBody>
      </p:sp>
      <p:sp>
        <p:nvSpPr>
          <p:cNvPr id="351" name="Matthew 13:40 (NKJV)…"/>
          <p:cNvSpPr txBox="1"/>
          <p:nvPr/>
        </p:nvSpPr>
        <p:spPr>
          <a:xfrm>
            <a:off x="1011336" y="4364843"/>
            <a:ext cx="4039835" cy="4191001"/>
          </a:xfrm>
          <a:prstGeom prst="rect">
            <a:avLst/>
          </a:prstGeom>
          <a:ln w="12700">
            <a:miter lim="400000"/>
          </a:ln>
          <a:effectLst>
            <a:outerShdw sx="100000" sy="100000" kx="0" ky="0" algn="b" rotWithShape="0" blurRad="177800" dist="122175" dir="5400000">
              <a:srgbClr val="000000">
                <a:alpha val="9912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t>Matthew 13:40 (NKJV)</a:t>
            </a:r>
          </a:p>
          <a:p>
            <a:pPr defTabSz="457200">
              <a:defRPr sz="38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rPr baseline="31999"/>
              <a:t>40</a:t>
            </a:r>
            <a:r>
              <a:t> Therefore as the tares are gathered and burned in the fire, so it will be at the end of this age.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pic>
        <p:nvPicPr>
          <p:cNvPr id="250" name="Image" descr="Image"/>
          <p:cNvPicPr>
            <a:picLocks noChangeAspect="0"/>
          </p:cNvPicPr>
          <p:nvPr/>
        </p:nvPicPr>
        <p:blipFill>
          <a:blip r:embed="rId2">
            <a:extLst/>
          </a:blip>
          <a:stretch>
            <a:fillRect/>
          </a:stretch>
        </p:blipFill>
        <p:spPr>
          <a:xfrm>
            <a:off x="650118" y="1873604"/>
            <a:ext cx="4762271" cy="7130707"/>
          </a:xfrm>
          <a:prstGeom prst="rect">
            <a:avLst/>
          </a:prstGeom>
        </p:spPr>
      </p:pic>
      <p:sp>
        <p:nvSpPr>
          <p:cNvPr id="251" name="Jesus’ teaching occurred  when the coming of God’s Kingdom was imminent — Mt. 4:17, 23; 5:1- 7:21; 9:35; Mark 9:1…"/>
          <p:cNvSpPr txBox="1"/>
          <p:nvPr/>
        </p:nvSpPr>
        <p:spPr>
          <a:xfrm>
            <a:off x="5397477" y="1997257"/>
            <a:ext cx="7199314" cy="6883401"/>
          </a:xfrm>
          <a:prstGeom prst="rect">
            <a:avLst/>
          </a:prstGeom>
          <a:ln w="12700">
            <a:miter lim="400000"/>
          </a:ln>
          <a:effectLst>
            <a:outerShdw sx="100000" sy="100000" kx="0" ky="0" algn="b" rotWithShape="0" blurRad="76200" dist="76200" dir="2576407">
              <a:srgbClr val="000000">
                <a:alpha val="266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80000"/>
              <a:buBlip>
                <a:blip r:embed="rId3"/>
              </a:buBlip>
              <a:defRPr sz="3800">
                <a:solidFill>
                  <a:srgbClr val="000000"/>
                </a:solidFill>
                <a:latin typeface="Hoefler Text"/>
                <a:ea typeface="Hoefler Text"/>
                <a:cs typeface="Hoefler Text"/>
                <a:sym typeface="Hoefler Text"/>
              </a:defRPr>
            </a:pPr>
            <a:r>
              <a:t>Jesus’ teaching occurred  when the coming of God’s Kingdom was imminent — Mt. 4:17, 23; 5:1- 7:21; 9:35; Mark 9:1</a:t>
            </a:r>
          </a:p>
          <a:p>
            <a:pPr marL="685800" indent="-685800" algn="l">
              <a:spcBef>
                <a:spcPts val="1400"/>
              </a:spcBef>
              <a:buSzPct val="80000"/>
              <a:buBlip>
                <a:blip r:embed="rId3"/>
              </a:buBlip>
              <a:defRPr sz="3800">
                <a:solidFill>
                  <a:srgbClr val="000000"/>
                </a:solidFill>
                <a:latin typeface="Hoefler Text"/>
                <a:ea typeface="Hoefler Text"/>
                <a:cs typeface="Hoefler Text"/>
                <a:sym typeface="Hoefler Text"/>
              </a:defRPr>
            </a:pPr>
            <a:r>
              <a:t>In explaining why He spoke in parables, Jesus made reference to "</a:t>
            </a:r>
            <a:r>
              <a:rPr b="1" i="1"/>
              <a:t>the mysteries of the kingdom of heaven</a:t>
            </a:r>
            <a:r>
              <a:t>" - Mt 13:11</a:t>
            </a:r>
          </a:p>
          <a:p>
            <a:pPr marL="685800" indent="-685800" algn="l">
              <a:spcBef>
                <a:spcPts val="1400"/>
              </a:spcBef>
              <a:buSzPct val="80000"/>
              <a:buBlip>
                <a:blip r:embed="rId3"/>
              </a:buBlip>
              <a:defRPr sz="3800">
                <a:solidFill>
                  <a:srgbClr val="000000"/>
                </a:solidFill>
                <a:latin typeface="Hoefler Text"/>
                <a:ea typeface="Hoefler Text"/>
                <a:cs typeface="Hoefler Text"/>
                <a:sym typeface="Hoefler Text"/>
              </a:defRPr>
            </a:pPr>
            <a:r>
              <a:t>Many parables start w/ "</a:t>
            </a:r>
            <a:r>
              <a:rPr b="1" i="1"/>
              <a:t>The kingdom of heaven is like</a:t>
            </a:r>
            <a:r>
              <a:t>" - Mt 13:24,31,33,44,45,47</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1">
                                            <p:txEl>
                                              <p:pRg st="1" end="1"/>
                                            </p:txEl>
                                          </p:spTgt>
                                        </p:tgtEl>
                                        <p:attrNameLst>
                                          <p:attrName>style.visibility</p:attrName>
                                        </p:attrNameLst>
                                      </p:cBhvr>
                                      <p:to>
                                        <p:strVal val="visible"/>
                                      </p:to>
                                    </p:set>
                                    <p:animEffect filter="wipe(left)" transition="in">
                                      <p:cBhvr>
                                        <p:cTn id="7" dur="2000"/>
                                        <p:tgtEl>
                                          <p:spTgt spid="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1">
                                            <p:txEl>
                                              <p:pRg st="2" end="2"/>
                                            </p:txEl>
                                          </p:spTgt>
                                        </p:tgtEl>
                                        <p:attrNameLst>
                                          <p:attrName>style.visibility</p:attrName>
                                        </p:attrNameLst>
                                      </p:cBhvr>
                                      <p:to>
                                        <p:strVal val="visible"/>
                                      </p:to>
                                    </p:set>
                                    <p:animEffect filter="wipe(left)" transition="in">
                                      <p:cBhvr>
                                        <p:cTn id="12" dur="2000"/>
                                        <p:tgtEl>
                                          <p:spTgt spid="25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3"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54" name="Rounded Rectangle" descr="Rounded Rectangle"/>
          <p:cNvPicPr>
            <a:picLocks noChangeAspect="0"/>
          </p:cNvPicPr>
          <p:nvPr/>
        </p:nvPicPr>
        <p:blipFill>
          <a:blip r:embed="rId3">
            <a:extLst/>
          </a:blip>
          <a:stretch>
            <a:fillRect/>
          </a:stretch>
        </p:blipFill>
        <p:spPr>
          <a:xfrm>
            <a:off x="566904" y="1681436"/>
            <a:ext cx="11870992" cy="1411302"/>
          </a:xfrm>
          <a:prstGeom prst="rect">
            <a:avLst/>
          </a:prstGeom>
          <a:effectLst>
            <a:outerShdw sx="100000" sy="100000" kx="0" ky="0" algn="b" rotWithShape="0" blurRad="50800" dist="63500" dir="5400000">
              <a:srgbClr val="000000">
                <a:alpha val="98510"/>
              </a:srgbClr>
            </a:outerShdw>
          </a:effectLst>
        </p:spPr>
      </p:pic>
      <p:sp>
        <p:nvSpPr>
          <p:cNvPr id="355"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56" name="The problem of the &quot;tares&quot; will not be fully addressed until the “harvest&quot;  out of consideration for the &quot;good seed&quot; (cf. Mt 13:29, 40)…"/>
          <p:cNvSpPr txBox="1"/>
          <p:nvPr/>
        </p:nvSpPr>
        <p:spPr>
          <a:xfrm>
            <a:off x="5448402" y="3268240"/>
            <a:ext cx="7077271" cy="549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4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problem of the "</a:t>
            </a:r>
            <a:r>
              <a:rPr b="1"/>
              <a:t>tares</a:t>
            </a:r>
            <a:r>
              <a:t>" will not be fully addressed until the “</a:t>
            </a:r>
            <a:r>
              <a:rPr b="1"/>
              <a:t>harvest</a:t>
            </a:r>
            <a:r>
              <a:t>"  out of consideration for the "</a:t>
            </a:r>
            <a:r>
              <a:rPr b="1"/>
              <a:t>good seed</a:t>
            </a:r>
            <a:r>
              <a:t>" (cf. Mt 13:29, 40)</a:t>
            </a:r>
          </a:p>
          <a:p>
            <a:pPr marL="685799" indent="-685799" algn="l">
              <a:spcBef>
                <a:spcPts val="1500"/>
              </a:spcBef>
              <a:buSzPct val="80000"/>
              <a:buBlip>
                <a:blip r:embed="rId4"/>
              </a:buBlip>
              <a:defRPr sz="34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the end of this age the Son of Man will finally remove the “</a:t>
            </a:r>
            <a:r>
              <a:rPr b="1"/>
              <a:t>tares</a:t>
            </a:r>
            <a:r>
              <a:t>” out of His kingdom all  things that offend, and practice lawlessness" — (41)</a:t>
            </a:r>
          </a:p>
        </p:txBody>
      </p:sp>
      <p:sp>
        <p:nvSpPr>
          <p:cNvPr id="357" name="EMPHASIZING THE MAIN POINTS"/>
          <p:cNvSpPr txBox="1"/>
          <p:nvPr/>
        </p:nvSpPr>
        <p:spPr>
          <a:xfrm>
            <a:off x="566904" y="1847336"/>
            <a:ext cx="11870992" cy="10414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1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EMPHASIZING THE MAIN POINTS</a:t>
            </a:r>
          </a:p>
        </p:txBody>
      </p:sp>
      <p:sp>
        <p:nvSpPr>
          <p:cNvPr id="358" name="Matthew 13:41 (NKJV)…"/>
          <p:cNvSpPr txBox="1"/>
          <p:nvPr/>
        </p:nvSpPr>
        <p:spPr>
          <a:xfrm>
            <a:off x="898156" y="3009832"/>
            <a:ext cx="4266195" cy="5943601"/>
          </a:xfrm>
          <a:prstGeom prst="rect">
            <a:avLst/>
          </a:prstGeom>
          <a:ln w="12700">
            <a:miter lim="400000"/>
          </a:ln>
          <a:effectLst>
            <a:outerShdw sx="100000" sy="100000" kx="0" ky="0" algn="b" rotWithShape="0" blurRad="177800" dist="122175" dir="5400000">
              <a:srgbClr val="000000">
                <a:alpha val="9912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t>Matthew 13:41 (NKJV)</a:t>
            </a:r>
          </a:p>
          <a:p>
            <a:pPr defTabSz="457200">
              <a:defRPr sz="38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rPr baseline="31999"/>
              <a:t>41</a:t>
            </a:r>
            <a:r>
              <a:t> The Son of Man will send out His angels, and they will gather out of His kingdom all things that offend, and those who practice lawlessness,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0"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61" name="Rounded Rectangle" descr="Rounded Rectangle"/>
          <p:cNvPicPr>
            <a:picLocks noChangeAspect="0"/>
          </p:cNvPicPr>
          <p:nvPr/>
        </p:nvPicPr>
        <p:blipFill>
          <a:blip r:embed="rId3">
            <a:extLst/>
          </a:blip>
          <a:stretch>
            <a:fillRect/>
          </a:stretch>
        </p:blipFill>
        <p:spPr>
          <a:xfrm>
            <a:off x="566904" y="1681436"/>
            <a:ext cx="11870992" cy="1411302"/>
          </a:xfrm>
          <a:prstGeom prst="rect">
            <a:avLst/>
          </a:prstGeom>
          <a:effectLst>
            <a:outerShdw sx="100000" sy="100000" kx="0" ky="0" algn="b" rotWithShape="0" blurRad="50800" dist="63500" dir="5400000">
              <a:srgbClr val="000000">
                <a:alpha val="98510"/>
              </a:srgbClr>
            </a:outerShdw>
          </a:effectLst>
        </p:spPr>
      </p:pic>
      <p:sp>
        <p:nvSpPr>
          <p:cNvPr id="362"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63" name="Those so gathered out of His kingdom will be cast into &quot;the furnace of fire&quot;, where there will be &quot;wailing and gnashing of teeth!” — Mar. 9:43–49. Luke 16:23, 24. Re. 21:8; Mat 25:41,46"/>
          <p:cNvSpPr txBox="1"/>
          <p:nvPr/>
        </p:nvSpPr>
        <p:spPr>
          <a:xfrm>
            <a:off x="5448402" y="3268240"/>
            <a:ext cx="7077271" cy="307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Those so gathered out of His kingdom will be cast into "</a:t>
            </a:r>
            <a:r>
              <a:rPr b="1"/>
              <a:t>the furnace of fire</a:t>
            </a:r>
            <a:r>
              <a:t>", where there will be "</a:t>
            </a:r>
            <a:r>
              <a:rPr b="1"/>
              <a:t>wailing and gnashing of teeth</a:t>
            </a:r>
            <a:r>
              <a:t>!” — Mar. 9:43–49. Luke 16:23, 24. Re. 21:8; Mat 25:41,46</a:t>
            </a:r>
          </a:p>
        </p:txBody>
      </p:sp>
      <p:sp>
        <p:nvSpPr>
          <p:cNvPr id="364" name="Matthew 13:42 (NKJV)…"/>
          <p:cNvSpPr txBox="1"/>
          <p:nvPr/>
        </p:nvSpPr>
        <p:spPr>
          <a:xfrm>
            <a:off x="1011336" y="4672732"/>
            <a:ext cx="4039835" cy="3924301"/>
          </a:xfrm>
          <a:prstGeom prst="rect">
            <a:avLst/>
          </a:prstGeom>
          <a:ln w="12700">
            <a:miter lim="400000"/>
          </a:ln>
          <a:effectLst>
            <a:outerShdw sx="100000" sy="100000" kx="0" ky="0" algn="b" rotWithShape="0" blurRad="177800" dist="122175" dir="5400000">
              <a:srgbClr val="000000">
                <a:alpha val="9912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t>Matthew 13:42 (NKJV)</a:t>
            </a:r>
          </a:p>
          <a:p>
            <a:pPr defTabSz="457200">
              <a:defRPr sz="36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rPr baseline="31999"/>
              <a:t>42</a:t>
            </a:r>
            <a:r>
              <a:t> and will cast them into the furnace of fire. There will be wailing and gnashing of teeth.</a:t>
            </a:r>
          </a:p>
        </p:txBody>
      </p:sp>
      <p:sp>
        <p:nvSpPr>
          <p:cNvPr id="365" name="EMPHASIZING THE MAIN POINTS"/>
          <p:cNvSpPr txBox="1"/>
          <p:nvPr/>
        </p:nvSpPr>
        <p:spPr>
          <a:xfrm>
            <a:off x="566904" y="1847336"/>
            <a:ext cx="11870992" cy="10414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1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EMPHASIZING THE MAIN POINTS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7"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68" name="Rounded Rectangle" descr="Rounded Rectangle"/>
          <p:cNvPicPr>
            <a:picLocks noChangeAspect="0"/>
          </p:cNvPicPr>
          <p:nvPr/>
        </p:nvPicPr>
        <p:blipFill>
          <a:blip r:embed="rId3">
            <a:extLst/>
          </a:blip>
          <a:stretch>
            <a:fillRect/>
          </a:stretch>
        </p:blipFill>
        <p:spPr>
          <a:xfrm>
            <a:off x="566904" y="1681436"/>
            <a:ext cx="11870992" cy="1411302"/>
          </a:xfrm>
          <a:prstGeom prst="rect">
            <a:avLst/>
          </a:prstGeom>
          <a:effectLst>
            <a:outerShdw sx="100000" sy="100000" kx="0" ky="0" algn="b" rotWithShape="0" blurRad="50800" dist="63500" dir="5400000">
              <a:srgbClr val="000000">
                <a:alpha val="98510"/>
              </a:srgbClr>
            </a:outerShdw>
          </a:effectLst>
        </p:spPr>
      </p:pic>
      <p:sp>
        <p:nvSpPr>
          <p:cNvPr id="369"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70" name="Those so gathered out of His kingdom will be cast into &quot;the furnace of fire&quot;, where there will be &quot;wailing and gnashing of teeth!” — Mar. 9:43–49. Luke 16:23, 24. Re. 21:8; Mat 25:41,46…"/>
          <p:cNvSpPr txBox="1"/>
          <p:nvPr/>
        </p:nvSpPr>
        <p:spPr>
          <a:xfrm>
            <a:off x="5448402" y="3268240"/>
            <a:ext cx="7077271" cy="574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Those so gathered out of His kingdom will be cast into "</a:t>
            </a:r>
            <a:r>
              <a:rPr b="1"/>
              <a:t>the furnace of fire</a:t>
            </a:r>
            <a:r>
              <a:t>", where there will be "</a:t>
            </a:r>
            <a:r>
              <a:rPr b="1"/>
              <a:t>wailing and gnashing of teeth</a:t>
            </a:r>
            <a:r>
              <a:t>!” — Mar. 9:43–49. Luke 16:23, 24. Re. 21:8; Mat 25:41,46</a:t>
            </a:r>
          </a:p>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blessedness of the "</a:t>
            </a:r>
            <a:r>
              <a:rPr b="1"/>
              <a:t>righteous</a:t>
            </a:r>
            <a:r>
              <a:t>" (the good seed, the sons of the kingdom)  will "</a:t>
            </a:r>
            <a:r>
              <a:rPr b="1"/>
              <a:t>shine forth as the sun in the kingdom of their Father</a:t>
            </a:r>
            <a:r>
              <a:t>"!</a:t>
            </a:r>
          </a:p>
        </p:txBody>
      </p:sp>
      <p:sp>
        <p:nvSpPr>
          <p:cNvPr id="371" name="Matthew 13:43 (NKJV)…"/>
          <p:cNvSpPr txBox="1"/>
          <p:nvPr/>
        </p:nvSpPr>
        <p:spPr>
          <a:xfrm>
            <a:off x="1011336" y="3630190"/>
            <a:ext cx="4039835" cy="5016501"/>
          </a:xfrm>
          <a:prstGeom prst="rect">
            <a:avLst/>
          </a:prstGeom>
          <a:ln w="12700">
            <a:miter lim="400000"/>
          </a:ln>
          <a:effectLst>
            <a:outerShdw sx="100000" sy="100000" kx="0" ky="0" algn="b" rotWithShape="0" blurRad="177800" dist="122175" dir="5400000">
              <a:srgbClr val="000000">
                <a:alpha val="9912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t>Matthew 13:43 (NKJV)</a:t>
            </a:r>
          </a:p>
          <a:p>
            <a:pPr defTabSz="457200">
              <a:defRPr sz="3600">
                <a:solidFill>
                  <a:srgbClr val="FFFFFF"/>
                </a:solidFill>
                <a:effectLst>
                  <a:outerShdw sx="100000" sy="100000" kx="0" ky="0" algn="b" rotWithShape="0" blurRad="76200" dist="63500" dir="2340000">
                    <a:srgbClr val="000000"/>
                  </a:outerShdw>
                </a:effectLst>
                <a:latin typeface="Hoefler Text"/>
                <a:ea typeface="Hoefler Text"/>
                <a:cs typeface="Hoefler Text"/>
                <a:sym typeface="Hoefler Text"/>
              </a:defRPr>
            </a:pPr>
            <a:r>
              <a:rPr baseline="31999"/>
              <a:t>43</a:t>
            </a:r>
            <a:r>
              <a:t> Then the righteous will shine forth as the sun in the kingdom of their Father. He who has ears to hear, let him hear!</a:t>
            </a:r>
          </a:p>
        </p:txBody>
      </p:sp>
      <p:sp>
        <p:nvSpPr>
          <p:cNvPr id="372" name="EMPHASIZING THE MAIN POINTS"/>
          <p:cNvSpPr txBox="1"/>
          <p:nvPr/>
        </p:nvSpPr>
        <p:spPr>
          <a:xfrm>
            <a:off x="566904" y="1847336"/>
            <a:ext cx="11870992" cy="10414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1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EMPHASIZING THE MAIN POINTS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4"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75" name="Rounded Rectangle" descr="Rounded Rectangle"/>
          <p:cNvPicPr>
            <a:picLocks noChangeAspect="0"/>
          </p:cNvPicPr>
          <p:nvPr/>
        </p:nvPicPr>
        <p:blipFill>
          <a:blip r:embed="rId3">
            <a:extLst/>
          </a:blip>
          <a:stretch>
            <a:fillRect/>
          </a:stretch>
        </p:blipFill>
        <p:spPr>
          <a:xfrm>
            <a:off x="566904" y="1681436"/>
            <a:ext cx="11870992" cy="1411302"/>
          </a:xfrm>
          <a:prstGeom prst="rect">
            <a:avLst/>
          </a:prstGeom>
          <a:effectLst>
            <a:outerShdw sx="100000" sy="100000" kx="0" ky="0" algn="b" rotWithShape="0" blurRad="50800" dist="63500" dir="5400000">
              <a:srgbClr val="000000">
                <a:alpha val="98510"/>
              </a:srgbClr>
            </a:outerShdw>
          </a:effectLst>
        </p:spPr>
      </p:pic>
      <p:sp>
        <p:nvSpPr>
          <p:cNvPr id="376"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77" name="CHRIST IS LONG-SUFFERING, but the day of judgment will come — 2 Pet 3:3-14; 2 Cor. 5:10; 2 The 1:7-9; etc.…"/>
          <p:cNvSpPr txBox="1"/>
          <p:nvPr/>
        </p:nvSpPr>
        <p:spPr>
          <a:xfrm>
            <a:off x="5448402" y="3268240"/>
            <a:ext cx="7077271" cy="593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CHRIST IS LONG-SUFFERING, but the day of judgment will come — </a:t>
            </a:r>
            <a:r>
              <a:rPr b="1"/>
              <a:t>2 Pet 3:3-14</a:t>
            </a:r>
            <a:r>
              <a:t>; 2 Cor. 5:10; 2 The 1:7-9; etc.</a:t>
            </a:r>
          </a:p>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THIS PARABLE DOES NOT PRECLUDE CHURCH DISCIPLINE or TESTING the spirits — 1 Cor.5:1-13; 1 Jn 4:1; 2 Cor. 6:14-7:1</a:t>
            </a:r>
          </a:p>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KINGDOM IS BOTH PRESENT AND FUTURE! — 2 Tim 4:1; 1Co 15:23-26; 1 Pe. 1:7; 5:4; etc.</a:t>
            </a:r>
          </a:p>
        </p:txBody>
      </p:sp>
      <p:sp>
        <p:nvSpPr>
          <p:cNvPr id="378" name="&quot;He who has ears to hear, let him hear”"/>
          <p:cNvSpPr txBox="1"/>
          <p:nvPr/>
        </p:nvSpPr>
        <p:spPr>
          <a:xfrm>
            <a:off x="566904" y="1974336"/>
            <a:ext cx="11870992" cy="8255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47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 "He who has ears to hear, let him hear”</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7">
                                            <p:txEl>
                                              <p:pRg st="1" end="1"/>
                                            </p:txEl>
                                          </p:spTgt>
                                        </p:tgtEl>
                                        <p:attrNameLst>
                                          <p:attrName>style.visibility</p:attrName>
                                        </p:attrNameLst>
                                      </p:cBhvr>
                                      <p:to>
                                        <p:strVal val="visible"/>
                                      </p:to>
                                    </p:set>
                                    <p:animEffect filter="fade" transition="in">
                                      <p:cBhvr>
                                        <p:cTn id="7" dur="1500"/>
                                        <p:tgtEl>
                                          <p:spTgt spid="3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77">
                                            <p:txEl>
                                              <p:pRg st="2" end="2"/>
                                            </p:txEl>
                                          </p:spTgt>
                                        </p:tgtEl>
                                        <p:attrNameLst>
                                          <p:attrName>style.visibility</p:attrName>
                                        </p:attrNameLst>
                                      </p:cBhvr>
                                      <p:to>
                                        <p:strVal val="visible"/>
                                      </p:to>
                                    </p:set>
                                    <p:animEffect filter="fade" transition="in">
                                      <p:cBhvr>
                                        <p:cTn id="12" dur="1500"/>
                                        <p:tgtEl>
                                          <p:spTgt spid="37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7"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0"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81" name="Rounded Rectangle" descr="Rounded Rectangle"/>
          <p:cNvPicPr>
            <a:picLocks noChangeAspect="0"/>
          </p:cNvPicPr>
          <p:nvPr/>
        </p:nvPicPr>
        <p:blipFill>
          <a:blip r:embed="rId3">
            <a:extLst/>
          </a:blip>
          <a:stretch>
            <a:fillRect/>
          </a:stretch>
        </p:blipFill>
        <p:spPr>
          <a:xfrm>
            <a:off x="566904" y="1681436"/>
            <a:ext cx="11870992" cy="1411302"/>
          </a:xfrm>
          <a:prstGeom prst="rect">
            <a:avLst/>
          </a:prstGeom>
          <a:effectLst>
            <a:outerShdw sx="100000" sy="100000" kx="0" ky="0" algn="b" rotWithShape="0" blurRad="50800" dist="63500" dir="5400000">
              <a:srgbClr val="000000">
                <a:alpha val="98510"/>
              </a:srgbClr>
            </a:outerShdw>
          </a:effectLst>
        </p:spPr>
      </p:pic>
      <p:sp>
        <p:nvSpPr>
          <p:cNvPr id="382"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83" name="ONE MAY BE IN THE KINGDOM NOW, BUT NOT IN THE FUTURE!…"/>
          <p:cNvSpPr txBox="1"/>
          <p:nvPr/>
        </p:nvSpPr>
        <p:spPr>
          <a:xfrm>
            <a:off x="5448402" y="3153940"/>
            <a:ext cx="7077271"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ONE MAY BE IN THE KINGDOM NOW, BUT NOT IN THE FUTURE!</a:t>
            </a:r>
          </a:p>
          <a:p>
            <a:pPr lvl="1" marL="914400" indent="-685800" algn="l">
              <a:spcBef>
                <a:spcPts val="800"/>
              </a:spcBef>
              <a:buSzPct val="80000"/>
              <a:buBlip>
                <a:blip r:embed="rId5"/>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Angels will gather certain ones "out of His kingdom” - Mt 13:41</a:t>
            </a:r>
          </a:p>
          <a:p>
            <a:pPr lvl="1" marL="914400" indent="-685800" algn="l">
              <a:spcBef>
                <a:spcPts val="800"/>
              </a:spcBef>
              <a:buSzPct val="80000"/>
              <a:buBlip>
                <a:blip r:embed="rId5"/>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Those who "</a:t>
            </a:r>
            <a:r>
              <a:rPr b="1"/>
              <a:t>offend</a:t>
            </a:r>
            <a:r>
              <a:t>" are "</a:t>
            </a:r>
            <a:r>
              <a:rPr b="1"/>
              <a:t>cast into the furnace</a:t>
            </a:r>
            <a:r>
              <a:t>" - Mt 13:42; cf.18:6-7;  Ro 14:13, 19-21;</a:t>
            </a:r>
          </a:p>
          <a:p>
            <a:pPr lvl="1" marL="914400" indent="-685800" algn="l">
              <a:spcBef>
                <a:spcPts val="800"/>
              </a:spcBef>
              <a:buSzPct val="80000"/>
              <a:buBlip>
                <a:blip r:embed="rId5"/>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Those who "</a:t>
            </a:r>
            <a:r>
              <a:rPr b="1"/>
              <a:t>practice lawlessness</a:t>
            </a:r>
            <a:r>
              <a:t>” - Mt 7:21-23; 2Jn 9</a:t>
            </a:r>
          </a:p>
          <a:p>
            <a:pPr lvl="1" marL="914400" indent="-685800" algn="l">
              <a:spcBef>
                <a:spcPts val="800"/>
              </a:spcBef>
              <a:buSzPct val="80000"/>
              <a:buBlip>
                <a:blip r:embed="rId5"/>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Thus warnings to persevere - cf. He 3:12-14; 4:1-2, 11</a:t>
            </a:r>
          </a:p>
        </p:txBody>
      </p:sp>
      <p:sp>
        <p:nvSpPr>
          <p:cNvPr id="384" name="&quot;He who has ears to hear, let him hear”"/>
          <p:cNvSpPr txBox="1"/>
          <p:nvPr/>
        </p:nvSpPr>
        <p:spPr>
          <a:xfrm>
            <a:off x="566904" y="1974336"/>
            <a:ext cx="11870992" cy="8255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47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 "He who has ears to hear, let him hear”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3">
                                            <p:txEl>
                                              <p:pRg st="1" end="1"/>
                                            </p:txEl>
                                          </p:spTgt>
                                        </p:tgtEl>
                                        <p:attrNameLst>
                                          <p:attrName>style.visibility</p:attrName>
                                        </p:attrNameLst>
                                      </p:cBhvr>
                                      <p:to>
                                        <p:strVal val="visible"/>
                                      </p:to>
                                    </p:set>
                                    <p:animEffect filter="fade" transition="in">
                                      <p:cBhvr>
                                        <p:cTn id="7" dur="1500"/>
                                        <p:tgtEl>
                                          <p:spTgt spid="3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83">
                                            <p:txEl>
                                              <p:pRg st="2" end="2"/>
                                            </p:txEl>
                                          </p:spTgt>
                                        </p:tgtEl>
                                        <p:attrNameLst>
                                          <p:attrName>style.visibility</p:attrName>
                                        </p:attrNameLst>
                                      </p:cBhvr>
                                      <p:to>
                                        <p:strVal val="visible"/>
                                      </p:to>
                                    </p:set>
                                    <p:animEffect filter="fade" transition="in">
                                      <p:cBhvr>
                                        <p:cTn id="12" dur="1500"/>
                                        <p:tgtEl>
                                          <p:spTgt spid="3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83">
                                            <p:txEl>
                                              <p:pRg st="3" end="3"/>
                                            </p:txEl>
                                          </p:spTgt>
                                        </p:tgtEl>
                                        <p:attrNameLst>
                                          <p:attrName>style.visibility</p:attrName>
                                        </p:attrNameLst>
                                      </p:cBhvr>
                                      <p:to>
                                        <p:strVal val="visible"/>
                                      </p:to>
                                    </p:set>
                                    <p:animEffect filter="fade" transition="in">
                                      <p:cBhvr>
                                        <p:cTn id="17" dur="1500"/>
                                        <p:tgtEl>
                                          <p:spTgt spid="3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83">
                                            <p:txEl>
                                              <p:pRg st="4" end="4"/>
                                            </p:txEl>
                                          </p:spTgt>
                                        </p:tgtEl>
                                        <p:attrNameLst>
                                          <p:attrName>style.visibility</p:attrName>
                                        </p:attrNameLst>
                                      </p:cBhvr>
                                      <p:to>
                                        <p:strVal val="visible"/>
                                      </p:to>
                                    </p:set>
                                    <p:animEffect filter="fade" transition="in">
                                      <p:cBhvr>
                                        <p:cTn id="22" dur="1500"/>
                                        <p:tgtEl>
                                          <p:spTgt spid="38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3"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6"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87" name="Rounded Rectangle" descr="Rounded Rectangle"/>
          <p:cNvPicPr>
            <a:picLocks noChangeAspect="0"/>
          </p:cNvPicPr>
          <p:nvPr/>
        </p:nvPicPr>
        <p:blipFill>
          <a:blip r:embed="rId3">
            <a:extLst/>
          </a:blip>
          <a:stretch>
            <a:fillRect/>
          </a:stretch>
        </p:blipFill>
        <p:spPr>
          <a:xfrm>
            <a:off x="566904" y="1681436"/>
            <a:ext cx="11870992" cy="1411302"/>
          </a:xfrm>
          <a:prstGeom prst="rect">
            <a:avLst/>
          </a:prstGeom>
          <a:effectLst>
            <a:outerShdw sx="100000" sy="100000" kx="0" ky="0" algn="b" rotWithShape="0" blurRad="50800" dist="63500" dir="5400000">
              <a:srgbClr val="000000">
                <a:alpha val="98510"/>
              </a:srgbClr>
            </a:outerShdw>
          </a:effectLst>
        </p:spPr>
      </p:pic>
      <p:sp>
        <p:nvSpPr>
          <p:cNvPr id="388"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89" name="A PLACE OF PUNISHMENT IS RESERVED FOR THE WICKED!…"/>
          <p:cNvSpPr txBox="1"/>
          <p:nvPr/>
        </p:nvSpPr>
        <p:spPr>
          <a:xfrm>
            <a:off x="5448402" y="3153940"/>
            <a:ext cx="7077271" cy="594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 PLACE OF PUNISHMENT IS RESERVED FOR THE WICKED!</a:t>
            </a:r>
          </a:p>
          <a:p>
            <a:pPr lvl="1" marL="914400" indent="-685800" algn="l">
              <a:spcBef>
                <a:spcPts val="800"/>
              </a:spcBef>
              <a:buSzPct val="80000"/>
              <a:buBlip>
                <a:blip r:embed="rId5"/>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Parable Of The Dragnet - cf. Mt 13:49-50</a:t>
            </a:r>
          </a:p>
          <a:p>
            <a:pPr lvl="1" marL="914400" indent="-685800" algn="l">
              <a:spcBef>
                <a:spcPts val="800"/>
              </a:spcBef>
              <a:buSzPct val="80000"/>
              <a:buBlip>
                <a:blip r:embed="rId5"/>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Parable Of The Unforgiving Servant - cf. Mt 18:34-35</a:t>
            </a:r>
          </a:p>
          <a:p>
            <a:pPr lvl="1" marL="914400" indent="-685800" algn="l">
              <a:spcBef>
                <a:spcPts val="800"/>
              </a:spcBef>
              <a:buSzPct val="80000"/>
              <a:buBlip>
                <a:blip r:embed="rId5"/>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Jesus speaks of a place prepared for the devil and his angels wicked - where the wicked will be sent — cf. Mt 25:41, 45-46</a:t>
            </a:r>
          </a:p>
        </p:txBody>
      </p:sp>
      <p:sp>
        <p:nvSpPr>
          <p:cNvPr id="390" name="&quot;He who has ears to hear, let him hear”"/>
          <p:cNvSpPr txBox="1"/>
          <p:nvPr/>
        </p:nvSpPr>
        <p:spPr>
          <a:xfrm>
            <a:off x="566904" y="1974336"/>
            <a:ext cx="11870992" cy="8255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47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 "He who has ears to hear, let him hear”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9">
                                            <p:txEl>
                                              <p:pRg st="1" end="1"/>
                                            </p:txEl>
                                          </p:spTgt>
                                        </p:tgtEl>
                                        <p:attrNameLst>
                                          <p:attrName>style.visibility</p:attrName>
                                        </p:attrNameLst>
                                      </p:cBhvr>
                                      <p:to>
                                        <p:strVal val="visible"/>
                                      </p:to>
                                    </p:set>
                                    <p:animEffect filter="fade" transition="in">
                                      <p:cBhvr>
                                        <p:cTn id="7" dur="1500"/>
                                        <p:tgtEl>
                                          <p:spTgt spid="3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89">
                                            <p:txEl>
                                              <p:pRg st="2" end="2"/>
                                            </p:txEl>
                                          </p:spTgt>
                                        </p:tgtEl>
                                        <p:attrNameLst>
                                          <p:attrName>style.visibility</p:attrName>
                                        </p:attrNameLst>
                                      </p:cBhvr>
                                      <p:to>
                                        <p:strVal val="visible"/>
                                      </p:to>
                                    </p:set>
                                    <p:animEffect filter="fade" transition="in">
                                      <p:cBhvr>
                                        <p:cTn id="12" dur="1500"/>
                                        <p:tgtEl>
                                          <p:spTgt spid="38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89">
                                            <p:txEl>
                                              <p:pRg st="3" end="3"/>
                                            </p:txEl>
                                          </p:spTgt>
                                        </p:tgtEl>
                                        <p:attrNameLst>
                                          <p:attrName>style.visibility</p:attrName>
                                        </p:attrNameLst>
                                      </p:cBhvr>
                                      <p:to>
                                        <p:strVal val="visible"/>
                                      </p:to>
                                    </p:set>
                                    <p:animEffect filter="fade" transition="in">
                                      <p:cBhvr>
                                        <p:cTn id="17" dur="1500"/>
                                        <p:tgtEl>
                                          <p:spTgt spid="38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9"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2"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393" name="Rounded Rectangle" descr="Rounded Rectangle"/>
          <p:cNvPicPr>
            <a:picLocks noChangeAspect="0"/>
          </p:cNvPicPr>
          <p:nvPr/>
        </p:nvPicPr>
        <p:blipFill>
          <a:blip r:embed="rId3">
            <a:extLst/>
          </a:blip>
          <a:stretch>
            <a:fillRect/>
          </a:stretch>
        </p:blipFill>
        <p:spPr>
          <a:xfrm>
            <a:off x="566904" y="1681436"/>
            <a:ext cx="11870992" cy="1411302"/>
          </a:xfrm>
          <a:prstGeom prst="rect">
            <a:avLst/>
          </a:prstGeom>
          <a:effectLst>
            <a:outerShdw sx="100000" sy="100000" kx="0" ky="0" algn="b" rotWithShape="0" blurRad="50800" dist="63500" dir="5400000">
              <a:srgbClr val="000000">
                <a:alpha val="98510"/>
              </a:srgbClr>
            </a:outerShdw>
          </a:effectLst>
        </p:spPr>
      </p:pic>
      <p:sp>
        <p:nvSpPr>
          <p:cNvPr id="394"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395" name="GLORY, HONOR &amp; ETERNAL LIFE WITH GOD FOR THE RIGHTEOUS!…"/>
          <p:cNvSpPr txBox="1"/>
          <p:nvPr/>
        </p:nvSpPr>
        <p:spPr>
          <a:xfrm>
            <a:off x="5448402" y="3153940"/>
            <a:ext cx="7077271" cy="584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GLORY, HONOR &amp; ETERNAL LIFE WITH GOD FOR THE RIGHTEOUS!</a:t>
            </a:r>
          </a:p>
          <a:p>
            <a:pPr lvl="1" marL="914400" indent="-685800" algn="l">
              <a:spcBef>
                <a:spcPts val="800"/>
              </a:spcBef>
              <a:buSzPct val="80000"/>
              <a:buBlip>
                <a:blip r:embed="rId5"/>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glory that will be revealed in us on the last day will be MORE than WORTH whatever suffering experienced in this life — 2 Cor. 4:17; Rom. 8:18; Mat. 16:24-26</a:t>
            </a:r>
          </a:p>
          <a:p>
            <a:pPr lvl="1" marL="914400" indent="-685800" algn="l">
              <a:spcBef>
                <a:spcPts val="800"/>
              </a:spcBef>
              <a:buSzPct val="80000"/>
              <a:buBlip>
                <a:blip r:embed="rId5"/>
              </a:buBlip>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Let us do whatever is necessary to be found  in Him in peace - 2 Pet 3:10-14</a:t>
            </a:r>
          </a:p>
        </p:txBody>
      </p:sp>
      <p:sp>
        <p:nvSpPr>
          <p:cNvPr id="396" name="&quot;He who has ears to hear, let him hear”"/>
          <p:cNvSpPr txBox="1"/>
          <p:nvPr/>
        </p:nvSpPr>
        <p:spPr>
          <a:xfrm>
            <a:off x="566904" y="1974336"/>
            <a:ext cx="11870992" cy="8255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47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 "He who has ears to hear, let him hear”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5">
                                            <p:txEl>
                                              <p:pRg st="1" end="1"/>
                                            </p:txEl>
                                          </p:spTgt>
                                        </p:tgtEl>
                                        <p:attrNameLst>
                                          <p:attrName>style.visibility</p:attrName>
                                        </p:attrNameLst>
                                      </p:cBhvr>
                                      <p:to>
                                        <p:strVal val="visible"/>
                                      </p:to>
                                    </p:set>
                                    <p:animEffect filter="fade" transition="in">
                                      <p:cBhvr>
                                        <p:cTn id="7" dur="1500"/>
                                        <p:tgtEl>
                                          <p:spTgt spid="3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95">
                                            <p:txEl>
                                              <p:pRg st="2" end="2"/>
                                            </p:txEl>
                                          </p:spTgt>
                                        </p:tgtEl>
                                        <p:attrNameLst>
                                          <p:attrName>style.visibility</p:attrName>
                                        </p:attrNameLst>
                                      </p:cBhvr>
                                      <p:to>
                                        <p:strVal val="visible"/>
                                      </p:to>
                                    </p:set>
                                    <p:animEffect filter="fade" transition="in">
                                      <p:cBhvr>
                                        <p:cTn id="12" dur="1500"/>
                                        <p:tgtEl>
                                          <p:spTgt spid="39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5"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8" name="Image" descr="Image"/>
          <p:cNvPicPr>
            <a:picLocks noChangeAspect="1"/>
          </p:cNvPicPr>
          <p:nvPr>
            <p:ph type="pic" idx="13"/>
          </p:nvPr>
        </p:nvPicPr>
        <p:blipFill>
          <a:blip r:embed="rId2">
            <a:extLst/>
          </a:blip>
          <a:srcRect l="4135" t="0" r="20787" b="0"/>
          <a:stretch>
            <a:fillRect/>
          </a:stretch>
        </p:blipFill>
        <p:spPr>
          <a:xfrm>
            <a:off x="0" y="0"/>
            <a:ext cx="13004800" cy="9753600"/>
          </a:xfrm>
          <a:prstGeom prst="rect">
            <a:avLst/>
          </a:prstGeom>
        </p:spPr>
      </p:pic>
      <p:sp>
        <p:nvSpPr>
          <p:cNvPr id="399" name="ARE WE"/>
          <p:cNvSpPr txBox="1"/>
          <p:nvPr/>
        </p:nvSpPr>
        <p:spPr>
          <a:xfrm>
            <a:off x="1824998" y="518982"/>
            <a:ext cx="9354804" cy="860748"/>
          </a:xfrm>
          <a:prstGeom prst="rect">
            <a:avLst/>
          </a:prstGeom>
          <a:ln w="12700">
            <a:miter lim="400000"/>
          </a:ln>
          <a:effectLst>
            <a:outerShdw sx="100000" sy="100000" kx="0" ky="0" algn="b" rotWithShape="0" blurRad="114300" dist="110526" dir="1336889">
              <a:srgbClr val="000000">
                <a:alpha val="3556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i="1" sz="4900">
                <a:solidFill>
                  <a:srgbClr val="FFFFFF"/>
                </a:solidFill>
              </a:defRPr>
            </a:lvl1pPr>
          </a:lstStyle>
          <a:p>
            <a:pPr/>
            <a:r>
              <a:t>ARE WE</a:t>
            </a:r>
          </a:p>
        </p:txBody>
      </p:sp>
      <p:pic>
        <p:nvPicPr>
          <p:cNvPr id="400" name="Image" descr="Image"/>
          <p:cNvPicPr>
            <a:picLocks noChangeAspect="1"/>
          </p:cNvPicPr>
          <p:nvPr/>
        </p:nvPicPr>
        <p:blipFill>
          <a:blip r:embed="rId3">
            <a:extLst/>
          </a:blip>
          <a:stretch>
            <a:fillRect/>
          </a:stretch>
        </p:blipFill>
        <p:spPr>
          <a:xfrm>
            <a:off x="1064112" y="1709068"/>
            <a:ext cx="10876576" cy="1085714"/>
          </a:xfrm>
          <a:prstGeom prst="rect">
            <a:avLst/>
          </a:prstGeom>
          <a:ln w="12700">
            <a:miter lim="400000"/>
          </a:ln>
          <a:effectLst>
            <a:outerShdw sx="100000" sy="100000" kx="0" ky="0" algn="b" rotWithShape="0" blurRad="177800" dist="187061" dir="1520935">
              <a:srgbClr val="000000">
                <a:alpha val="38671"/>
              </a:srgbClr>
            </a:outerShdw>
          </a:effectLst>
        </p:spPr>
      </p:pic>
      <p:sp>
        <p:nvSpPr>
          <p:cNvPr id="401" name="Those who believe that Jesus is the Christ, the Son of God — John 8:24…"/>
          <p:cNvSpPr txBox="1"/>
          <p:nvPr/>
        </p:nvSpPr>
        <p:spPr>
          <a:xfrm>
            <a:off x="103929" y="3124121"/>
            <a:ext cx="5640884" cy="4826001"/>
          </a:xfrm>
          <a:prstGeom prst="rect">
            <a:avLst/>
          </a:prstGeom>
          <a:ln w="12700">
            <a:miter lim="400000"/>
          </a:ln>
          <a:effectLst>
            <a:outerShdw sx="100000" sy="100000" kx="0" ky="0" algn="b" rotWithShape="0" blurRad="177800" dist="122175" dir="5400000">
              <a:srgbClr val="000000">
                <a:alpha val="9912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defRPr b="1" sz="3200">
                <a:solidFill>
                  <a:srgbClr val="FFFFFF"/>
                </a:solidFill>
                <a:effectLst>
                  <a:outerShdw sx="100000" sy="100000" kx="0" ky="0" algn="b" rotWithShape="0" blurRad="38100" dist="38100" dir="5400000">
                    <a:srgbClr val="000000"/>
                  </a:outerShdw>
                </a:effectLst>
                <a:latin typeface="Century Gothic"/>
                <a:ea typeface="Century Gothic"/>
                <a:cs typeface="Century Gothic"/>
                <a:sym typeface="Century Gothic"/>
              </a:defRPr>
            </a:pPr>
            <a:r>
              <a:t>Those who believe that Jesus is the Christ, the Son of God — John 8:24</a:t>
            </a:r>
          </a:p>
          <a:p>
            <a:pPr>
              <a:spcBef>
                <a:spcPts val="1500"/>
              </a:spcBef>
              <a:defRPr b="1" sz="3200">
                <a:solidFill>
                  <a:srgbClr val="FFFFFF"/>
                </a:solidFill>
                <a:effectLst>
                  <a:outerShdw sx="100000" sy="100000" kx="0" ky="0" algn="b" rotWithShape="0" blurRad="38100" dist="38100" dir="5400000">
                    <a:srgbClr val="000000"/>
                  </a:outerShdw>
                </a:effectLst>
                <a:latin typeface="Century Gothic"/>
                <a:ea typeface="Century Gothic"/>
                <a:cs typeface="Century Gothic"/>
                <a:sym typeface="Century Gothic"/>
              </a:defRPr>
            </a:pPr>
            <a:r>
              <a:t>Confess Him before men - Mt 10:32; Rom. 10:9,10</a:t>
            </a:r>
          </a:p>
          <a:p>
            <a:pPr>
              <a:spcBef>
                <a:spcPts val="1500"/>
              </a:spcBef>
              <a:defRPr b="1" sz="3200">
                <a:solidFill>
                  <a:srgbClr val="FFFFFF"/>
                </a:solidFill>
                <a:effectLst>
                  <a:outerShdw sx="100000" sy="100000" kx="0" ky="0" algn="b" rotWithShape="0" blurRad="38100" dist="38100" dir="5400000">
                    <a:srgbClr val="000000"/>
                  </a:outerShdw>
                </a:effectLst>
                <a:latin typeface="Century Gothic"/>
                <a:ea typeface="Century Gothic"/>
                <a:cs typeface="Century Gothic"/>
                <a:sym typeface="Century Gothic"/>
              </a:defRPr>
            </a:pPr>
            <a:r>
              <a:t>Repent - Acts 17:30</a:t>
            </a:r>
          </a:p>
          <a:p>
            <a:pPr>
              <a:spcBef>
                <a:spcPts val="1500"/>
              </a:spcBef>
              <a:defRPr b="1" sz="3200">
                <a:solidFill>
                  <a:srgbClr val="FFFFFF"/>
                </a:solidFill>
                <a:effectLst>
                  <a:outerShdw sx="100000" sy="100000" kx="0" ky="0" algn="b" rotWithShape="0" blurRad="38100" dist="38100" dir="5400000">
                    <a:srgbClr val="000000"/>
                  </a:outerShdw>
                </a:effectLst>
                <a:latin typeface="Century Gothic"/>
                <a:ea typeface="Century Gothic"/>
                <a:cs typeface="Century Gothic"/>
                <a:sym typeface="Century Gothic"/>
              </a:defRPr>
            </a:pPr>
            <a:r>
              <a:t>Baptized - Acts 2:38; Jn 3:5</a:t>
            </a:r>
          </a:p>
          <a:p>
            <a:pPr>
              <a:spcBef>
                <a:spcPts val="1500"/>
              </a:spcBef>
              <a:defRPr b="1" sz="3200">
                <a:solidFill>
                  <a:srgbClr val="FFFFFF"/>
                </a:solidFill>
                <a:effectLst>
                  <a:outerShdw sx="100000" sy="100000" kx="0" ky="0" algn="b" rotWithShape="0" blurRad="38100" dist="38100" dir="5400000">
                    <a:srgbClr val="000000"/>
                  </a:outerShdw>
                </a:effectLst>
                <a:latin typeface="Century Gothic"/>
                <a:ea typeface="Century Gothic"/>
                <a:cs typeface="Century Gothic"/>
                <a:sym typeface="Century Gothic"/>
              </a:defRPr>
            </a:pPr>
            <a:r>
              <a:t>Endure - 1 Cor. 15:58</a:t>
            </a:r>
          </a:p>
        </p:txBody>
      </p:sp>
      <p:sp>
        <p:nvSpPr>
          <p:cNvPr id="402" name="Those who don’t believe   Jesus enough to submit to Him - Mat 7:21; Luke 6:46…"/>
          <p:cNvSpPr txBox="1"/>
          <p:nvPr/>
        </p:nvSpPr>
        <p:spPr>
          <a:xfrm>
            <a:off x="6776804" y="3124121"/>
            <a:ext cx="6091657" cy="4826001"/>
          </a:xfrm>
          <a:prstGeom prst="rect">
            <a:avLst/>
          </a:prstGeom>
          <a:ln w="12700">
            <a:miter lim="400000"/>
          </a:ln>
          <a:effectLst>
            <a:outerShdw sx="100000" sy="100000" kx="0" ky="0" algn="b" rotWithShape="0" blurRad="177800" dist="122175" dir="5400000">
              <a:srgbClr val="000000">
                <a:alpha val="9912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defRPr b="1" sz="3200">
                <a:solidFill>
                  <a:srgbClr val="FFFFFF"/>
                </a:solidFill>
                <a:effectLst>
                  <a:outerShdw sx="100000" sy="100000" kx="0" ky="0" algn="b" rotWithShape="0" blurRad="38100" dist="38100" dir="5400000">
                    <a:srgbClr val="000000"/>
                  </a:outerShdw>
                </a:effectLst>
                <a:latin typeface="Century Gothic"/>
                <a:ea typeface="Century Gothic"/>
                <a:cs typeface="Century Gothic"/>
                <a:sym typeface="Century Gothic"/>
              </a:defRPr>
            </a:pPr>
            <a:r>
              <a:t>Those who don’t believe   Jesus enough to submit to Him - Mat 7:21; Luke 6:46</a:t>
            </a:r>
          </a:p>
          <a:p>
            <a:pPr>
              <a:spcBef>
                <a:spcPts val="1500"/>
              </a:spcBef>
              <a:defRPr b="1" sz="3200">
                <a:solidFill>
                  <a:srgbClr val="FFFFFF"/>
                </a:solidFill>
                <a:effectLst>
                  <a:outerShdw sx="100000" sy="100000" kx="0" ky="0" algn="b" rotWithShape="0" blurRad="38100" dist="38100" dir="5400000">
                    <a:srgbClr val="000000"/>
                  </a:outerShdw>
                </a:effectLst>
                <a:latin typeface="Century Gothic"/>
                <a:ea typeface="Century Gothic"/>
                <a:cs typeface="Century Gothic"/>
                <a:sym typeface="Century Gothic"/>
              </a:defRPr>
            </a:pPr>
            <a:r>
              <a:t>Those who deny Christ -      Mat. 10:33; Lk 6:46</a:t>
            </a:r>
          </a:p>
          <a:p>
            <a:pPr>
              <a:spcBef>
                <a:spcPts val="1500"/>
              </a:spcBef>
              <a:defRPr b="1" sz="3200">
                <a:solidFill>
                  <a:srgbClr val="FFFFFF"/>
                </a:solidFill>
                <a:effectLst>
                  <a:outerShdw sx="100000" sy="100000" kx="0" ky="0" algn="b" rotWithShape="0" blurRad="38100" dist="38100" dir="5400000">
                    <a:srgbClr val="000000"/>
                  </a:outerShdw>
                </a:effectLst>
                <a:latin typeface="Century Gothic"/>
                <a:ea typeface="Century Gothic"/>
                <a:cs typeface="Century Gothic"/>
                <a:sym typeface="Century Gothic"/>
              </a:defRPr>
            </a:pPr>
            <a:r>
              <a:t>Impenitent - Rom 2:5-13</a:t>
            </a:r>
          </a:p>
          <a:p>
            <a:pPr>
              <a:spcBef>
                <a:spcPts val="1500"/>
              </a:spcBef>
              <a:defRPr b="1" sz="3200">
                <a:solidFill>
                  <a:srgbClr val="FFFFFF"/>
                </a:solidFill>
                <a:effectLst>
                  <a:outerShdw sx="100000" sy="100000" kx="0" ky="0" algn="b" rotWithShape="0" blurRad="38100" dist="38100" dir="5400000">
                    <a:srgbClr val="000000"/>
                  </a:outerShdw>
                </a:effectLst>
                <a:latin typeface="Century Gothic"/>
                <a:ea typeface="Century Gothic"/>
                <a:cs typeface="Century Gothic"/>
                <a:sym typeface="Century Gothic"/>
              </a:defRPr>
            </a:pPr>
            <a:r>
              <a:t>Outside Christ - Gal 3:26,27</a:t>
            </a:r>
          </a:p>
          <a:p>
            <a:pPr>
              <a:spcBef>
                <a:spcPts val="1500"/>
              </a:spcBef>
              <a:defRPr b="1" sz="3200">
                <a:solidFill>
                  <a:srgbClr val="FFFFFF"/>
                </a:solidFill>
                <a:effectLst>
                  <a:outerShdw sx="100000" sy="100000" kx="0" ky="0" algn="b" rotWithShape="0" blurRad="38100" dist="38100" dir="5400000">
                    <a:srgbClr val="000000"/>
                  </a:outerShdw>
                </a:effectLst>
                <a:latin typeface="Century Gothic"/>
                <a:ea typeface="Century Gothic"/>
                <a:cs typeface="Century Gothic"/>
                <a:sym typeface="Century Gothic"/>
              </a:defRPr>
            </a:pPr>
            <a:r>
              <a:t>Overcome — 2 Pet 2:20-22</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1">
                                            <p:bg/>
                                          </p:spTgt>
                                        </p:tgtEl>
                                        <p:attrNameLst>
                                          <p:attrName>style.visibility</p:attrName>
                                        </p:attrNameLst>
                                      </p:cBhvr>
                                      <p:to>
                                        <p:strVal val="visible"/>
                                      </p:to>
                                    </p:set>
                                    <p:animEffect filter="wipe(left)" transition="in">
                                      <p:cBhvr>
                                        <p:cTn id="7" dur="1500"/>
                                        <p:tgtEl>
                                          <p:spTgt spid="40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1">
                                            <p:txEl>
                                              <p:pRg st="0" end="0"/>
                                            </p:txEl>
                                          </p:spTgt>
                                        </p:tgtEl>
                                        <p:attrNameLst>
                                          <p:attrName>style.visibility</p:attrName>
                                        </p:attrNameLst>
                                      </p:cBhvr>
                                      <p:to>
                                        <p:strVal val="visible"/>
                                      </p:to>
                                    </p:set>
                                    <p:animEffect filter="wipe(left)" transition="in">
                                      <p:cBhvr>
                                        <p:cTn id="10" dur="1500"/>
                                        <p:tgtEl>
                                          <p:spTgt spid="4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01">
                                            <p:txEl>
                                              <p:pRg st="1" end="1"/>
                                            </p:txEl>
                                          </p:spTgt>
                                        </p:tgtEl>
                                        <p:attrNameLst>
                                          <p:attrName>style.visibility</p:attrName>
                                        </p:attrNameLst>
                                      </p:cBhvr>
                                      <p:to>
                                        <p:strVal val="visible"/>
                                      </p:to>
                                    </p:set>
                                    <p:animEffect filter="wipe(left)" transition="in">
                                      <p:cBhvr>
                                        <p:cTn id="15" dur="1500"/>
                                        <p:tgtEl>
                                          <p:spTgt spid="40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01">
                                            <p:txEl>
                                              <p:pRg st="2" end="2"/>
                                            </p:txEl>
                                          </p:spTgt>
                                        </p:tgtEl>
                                        <p:attrNameLst>
                                          <p:attrName>style.visibility</p:attrName>
                                        </p:attrNameLst>
                                      </p:cBhvr>
                                      <p:to>
                                        <p:strVal val="visible"/>
                                      </p:to>
                                    </p:set>
                                    <p:animEffect filter="wipe(left)" transition="in">
                                      <p:cBhvr>
                                        <p:cTn id="20" dur="1500"/>
                                        <p:tgtEl>
                                          <p:spTgt spid="40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01">
                                            <p:txEl>
                                              <p:pRg st="3" end="3"/>
                                            </p:txEl>
                                          </p:spTgt>
                                        </p:tgtEl>
                                        <p:attrNameLst>
                                          <p:attrName>style.visibility</p:attrName>
                                        </p:attrNameLst>
                                      </p:cBhvr>
                                      <p:to>
                                        <p:strVal val="visible"/>
                                      </p:to>
                                    </p:set>
                                    <p:animEffect filter="wipe(left)" transition="in">
                                      <p:cBhvr>
                                        <p:cTn id="25" dur="1500"/>
                                        <p:tgtEl>
                                          <p:spTgt spid="40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01">
                                            <p:txEl>
                                              <p:pRg st="4" end="4"/>
                                            </p:txEl>
                                          </p:spTgt>
                                        </p:tgtEl>
                                        <p:attrNameLst>
                                          <p:attrName>style.visibility</p:attrName>
                                        </p:attrNameLst>
                                      </p:cBhvr>
                                      <p:to>
                                        <p:strVal val="visible"/>
                                      </p:to>
                                    </p:set>
                                    <p:animEffect filter="wipe(left)" transition="in">
                                      <p:cBhvr>
                                        <p:cTn id="30" dur="1500"/>
                                        <p:tgtEl>
                                          <p:spTgt spid="40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2" fill="hold">
                                  <p:stCondLst>
                                    <p:cond delay="0"/>
                                  </p:stCondLst>
                                  <p:iterate type="el" backwards="0">
                                    <p:tmAbs val="0"/>
                                  </p:iterate>
                                  <p:childTnLst>
                                    <p:set>
                                      <p:cBhvr>
                                        <p:cTn id="34" fill="hold"/>
                                        <p:tgtEl>
                                          <p:spTgt spid="402">
                                            <p:bg/>
                                          </p:spTgt>
                                        </p:tgtEl>
                                        <p:attrNameLst>
                                          <p:attrName>style.visibility</p:attrName>
                                        </p:attrNameLst>
                                      </p:cBhvr>
                                      <p:to>
                                        <p:strVal val="visible"/>
                                      </p:to>
                                    </p:set>
                                    <p:anim calcmode="lin" valueType="num">
                                      <p:cBhvr>
                                        <p:cTn id="35" dur="1500" fill="hold"/>
                                        <p:tgtEl>
                                          <p:spTgt spid="402">
                                            <p:bg/>
                                          </p:spTgt>
                                        </p:tgtEl>
                                        <p:attrNameLst>
                                          <p:attrName>ppt_x</p:attrName>
                                        </p:attrNameLst>
                                      </p:cBhvr>
                                      <p:tavLst>
                                        <p:tav tm="0">
                                          <p:val>
                                            <p:strVal val="#ppt_x"/>
                                          </p:val>
                                        </p:tav>
                                        <p:tav tm="100000">
                                          <p:val>
                                            <p:strVal val="#ppt_x"/>
                                          </p:val>
                                        </p:tav>
                                      </p:tavLst>
                                    </p:anim>
                                    <p:anim calcmode="lin" valueType="num">
                                      <p:cBhvr>
                                        <p:cTn id="36" dur="1500" fill="hold"/>
                                        <p:tgtEl>
                                          <p:spTgt spid="402">
                                            <p:bg/>
                                          </p:spTgt>
                                        </p:tgtEl>
                                        <p:attrNameLst>
                                          <p:attrName>ppt_y</p:attrName>
                                        </p:attrNameLst>
                                      </p:cBhvr>
                                      <p:tavLst>
                                        <p:tav tm="0">
                                          <p:val>
                                            <p:strVal val="0-#ppt_h/2"/>
                                          </p:val>
                                        </p:tav>
                                        <p:tav tm="100000">
                                          <p:val>
                                            <p:strVal val="#ppt_y"/>
                                          </p:val>
                                        </p:tav>
                                      </p:tavLst>
                                    </p:anim>
                                  </p:childTnLst>
                                </p:cTn>
                              </p:par>
                              <p:par>
                                <p:cTn id="37" presetClass="entr" nodeType="withEffect" presetSubtype="1" presetID="2" grpId="2" fill="hold">
                                  <p:stCondLst>
                                    <p:cond delay="0"/>
                                  </p:stCondLst>
                                  <p:iterate type="el" backwards="0">
                                    <p:tmAbs val="0"/>
                                  </p:iterate>
                                  <p:childTnLst>
                                    <p:set>
                                      <p:cBhvr>
                                        <p:cTn id="38" fill="hold"/>
                                        <p:tgtEl>
                                          <p:spTgt spid="402">
                                            <p:txEl>
                                              <p:pRg st="0" end="0"/>
                                            </p:txEl>
                                          </p:spTgt>
                                        </p:tgtEl>
                                        <p:attrNameLst>
                                          <p:attrName>style.visibility</p:attrName>
                                        </p:attrNameLst>
                                      </p:cBhvr>
                                      <p:to>
                                        <p:strVal val="visible"/>
                                      </p:to>
                                    </p:set>
                                    <p:anim calcmode="lin" valueType="num">
                                      <p:cBhvr>
                                        <p:cTn id="39" dur="1500" fill="hold"/>
                                        <p:tgtEl>
                                          <p:spTgt spid="402">
                                            <p:txEl>
                                              <p:pRg st="0" end="0"/>
                                            </p:txEl>
                                          </p:spTgt>
                                        </p:tgtEl>
                                        <p:attrNameLst>
                                          <p:attrName>ppt_x</p:attrName>
                                        </p:attrNameLst>
                                      </p:cBhvr>
                                      <p:tavLst>
                                        <p:tav tm="0">
                                          <p:val>
                                            <p:strVal val="#ppt_x"/>
                                          </p:val>
                                        </p:tav>
                                        <p:tav tm="100000">
                                          <p:val>
                                            <p:strVal val="#ppt_x"/>
                                          </p:val>
                                        </p:tav>
                                      </p:tavLst>
                                    </p:anim>
                                    <p:anim calcmode="lin" valueType="num">
                                      <p:cBhvr>
                                        <p:cTn id="40" dur="1500" fill="hold"/>
                                        <p:tgtEl>
                                          <p:spTgt spid="4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 presetID="2" grpId="2" fill="hold">
                                  <p:stCondLst>
                                    <p:cond delay="0"/>
                                  </p:stCondLst>
                                  <p:iterate type="el" backwards="0">
                                    <p:tmAbs val="0"/>
                                  </p:iterate>
                                  <p:childTnLst>
                                    <p:set>
                                      <p:cBhvr>
                                        <p:cTn id="44" fill="hold"/>
                                        <p:tgtEl>
                                          <p:spTgt spid="402">
                                            <p:txEl>
                                              <p:pRg st="1" end="1"/>
                                            </p:txEl>
                                          </p:spTgt>
                                        </p:tgtEl>
                                        <p:attrNameLst>
                                          <p:attrName>style.visibility</p:attrName>
                                        </p:attrNameLst>
                                      </p:cBhvr>
                                      <p:to>
                                        <p:strVal val="visible"/>
                                      </p:to>
                                    </p:set>
                                    <p:anim calcmode="lin" valueType="num">
                                      <p:cBhvr>
                                        <p:cTn id="45" dur="1500" fill="hold"/>
                                        <p:tgtEl>
                                          <p:spTgt spid="402">
                                            <p:txEl>
                                              <p:pRg st="1" end="1"/>
                                            </p:txEl>
                                          </p:spTgt>
                                        </p:tgtEl>
                                        <p:attrNameLst>
                                          <p:attrName>ppt_x</p:attrName>
                                        </p:attrNameLst>
                                      </p:cBhvr>
                                      <p:tavLst>
                                        <p:tav tm="0">
                                          <p:val>
                                            <p:strVal val="#ppt_x"/>
                                          </p:val>
                                        </p:tav>
                                        <p:tav tm="100000">
                                          <p:val>
                                            <p:strVal val="#ppt_x"/>
                                          </p:val>
                                        </p:tav>
                                      </p:tavLst>
                                    </p:anim>
                                    <p:anim calcmode="lin" valueType="num">
                                      <p:cBhvr>
                                        <p:cTn id="46" dur="1500" fill="hold"/>
                                        <p:tgtEl>
                                          <p:spTgt spid="40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1" presetID="2" grpId="2" fill="hold">
                                  <p:stCondLst>
                                    <p:cond delay="0"/>
                                  </p:stCondLst>
                                  <p:iterate type="el" backwards="0">
                                    <p:tmAbs val="0"/>
                                  </p:iterate>
                                  <p:childTnLst>
                                    <p:set>
                                      <p:cBhvr>
                                        <p:cTn id="50" fill="hold"/>
                                        <p:tgtEl>
                                          <p:spTgt spid="402">
                                            <p:txEl>
                                              <p:pRg st="2" end="2"/>
                                            </p:txEl>
                                          </p:spTgt>
                                        </p:tgtEl>
                                        <p:attrNameLst>
                                          <p:attrName>style.visibility</p:attrName>
                                        </p:attrNameLst>
                                      </p:cBhvr>
                                      <p:to>
                                        <p:strVal val="visible"/>
                                      </p:to>
                                    </p:set>
                                    <p:anim calcmode="lin" valueType="num">
                                      <p:cBhvr>
                                        <p:cTn id="51" dur="1500" fill="hold"/>
                                        <p:tgtEl>
                                          <p:spTgt spid="402">
                                            <p:txEl>
                                              <p:pRg st="2" end="2"/>
                                            </p:txEl>
                                          </p:spTgt>
                                        </p:tgtEl>
                                        <p:attrNameLst>
                                          <p:attrName>ppt_x</p:attrName>
                                        </p:attrNameLst>
                                      </p:cBhvr>
                                      <p:tavLst>
                                        <p:tav tm="0">
                                          <p:val>
                                            <p:strVal val="#ppt_x"/>
                                          </p:val>
                                        </p:tav>
                                        <p:tav tm="100000">
                                          <p:val>
                                            <p:strVal val="#ppt_x"/>
                                          </p:val>
                                        </p:tav>
                                      </p:tavLst>
                                    </p:anim>
                                    <p:anim calcmode="lin" valueType="num">
                                      <p:cBhvr>
                                        <p:cTn id="52" dur="1500" fill="hold"/>
                                        <p:tgtEl>
                                          <p:spTgt spid="40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1" presetID="2" grpId="2" fill="hold">
                                  <p:stCondLst>
                                    <p:cond delay="0"/>
                                  </p:stCondLst>
                                  <p:iterate type="el" backwards="0">
                                    <p:tmAbs val="0"/>
                                  </p:iterate>
                                  <p:childTnLst>
                                    <p:set>
                                      <p:cBhvr>
                                        <p:cTn id="56" fill="hold"/>
                                        <p:tgtEl>
                                          <p:spTgt spid="402">
                                            <p:txEl>
                                              <p:pRg st="3" end="3"/>
                                            </p:txEl>
                                          </p:spTgt>
                                        </p:tgtEl>
                                        <p:attrNameLst>
                                          <p:attrName>style.visibility</p:attrName>
                                        </p:attrNameLst>
                                      </p:cBhvr>
                                      <p:to>
                                        <p:strVal val="visible"/>
                                      </p:to>
                                    </p:set>
                                    <p:anim calcmode="lin" valueType="num">
                                      <p:cBhvr>
                                        <p:cTn id="57" dur="1500" fill="hold"/>
                                        <p:tgtEl>
                                          <p:spTgt spid="402">
                                            <p:txEl>
                                              <p:pRg st="3" end="3"/>
                                            </p:txEl>
                                          </p:spTgt>
                                        </p:tgtEl>
                                        <p:attrNameLst>
                                          <p:attrName>ppt_x</p:attrName>
                                        </p:attrNameLst>
                                      </p:cBhvr>
                                      <p:tavLst>
                                        <p:tav tm="0">
                                          <p:val>
                                            <p:strVal val="#ppt_x"/>
                                          </p:val>
                                        </p:tav>
                                        <p:tav tm="100000">
                                          <p:val>
                                            <p:strVal val="#ppt_x"/>
                                          </p:val>
                                        </p:tav>
                                      </p:tavLst>
                                    </p:anim>
                                    <p:anim calcmode="lin" valueType="num">
                                      <p:cBhvr>
                                        <p:cTn id="58" dur="1500" fill="hold"/>
                                        <p:tgtEl>
                                          <p:spTgt spid="40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1" presetID="2" grpId="2" fill="hold">
                                  <p:stCondLst>
                                    <p:cond delay="0"/>
                                  </p:stCondLst>
                                  <p:iterate type="el" backwards="0">
                                    <p:tmAbs val="0"/>
                                  </p:iterate>
                                  <p:childTnLst>
                                    <p:set>
                                      <p:cBhvr>
                                        <p:cTn id="62" fill="hold"/>
                                        <p:tgtEl>
                                          <p:spTgt spid="402">
                                            <p:txEl>
                                              <p:pRg st="4" end="4"/>
                                            </p:txEl>
                                          </p:spTgt>
                                        </p:tgtEl>
                                        <p:attrNameLst>
                                          <p:attrName>style.visibility</p:attrName>
                                        </p:attrNameLst>
                                      </p:cBhvr>
                                      <p:to>
                                        <p:strVal val="visible"/>
                                      </p:to>
                                    </p:set>
                                    <p:anim calcmode="lin" valueType="num">
                                      <p:cBhvr>
                                        <p:cTn id="63" dur="1500" fill="hold"/>
                                        <p:tgtEl>
                                          <p:spTgt spid="402">
                                            <p:txEl>
                                              <p:pRg st="4" end="4"/>
                                            </p:txEl>
                                          </p:spTgt>
                                        </p:tgtEl>
                                        <p:attrNameLst>
                                          <p:attrName>ppt_x</p:attrName>
                                        </p:attrNameLst>
                                      </p:cBhvr>
                                      <p:tavLst>
                                        <p:tav tm="0">
                                          <p:val>
                                            <p:strVal val="#ppt_x"/>
                                          </p:val>
                                        </p:tav>
                                        <p:tav tm="100000">
                                          <p:val>
                                            <p:strVal val="#ppt_x"/>
                                          </p:val>
                                        </p:tav>
                                      </p:tavLst>
                                    </p:anim>
                                    <p:anim calcmode="lin" valueType="num">
                                      <p:cBhvr>
                                        <p:cTn id="64" dur="1500" fill="hold"/>
                                        <p:tgtEl>
                                          <p:spTgt spid="40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2" grpId="2"/>
      <p:bldP build="p" bldLvl="5" animBg="1" rev="0" advAuto="0" spid="401"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5" name="Image" descr="Image"/>
          <p:cNvPicPr>
            <a:picLocks noChangeAspect="1"/>
          </p:cNvPicPr>
          <p:nvPr>
            <p:ph type="pic" idx="13"/>
          </p:nvPr>
        </p:nvPicPr>
        <p:blipFill>
          <a:blip r:embed="rId2">
            <a:extLst/>
          </a:blip>
          <a:srcRect l="4135" t="0" r="20787" b="0"/>
          <a:stretch>
            <a:fillRect/>
          </a:stretch>
        </p:blipFill>
        <p:spPr>
          <a:xfrm>
            <a:off x="0" y="0"/>
            <a:ext cx="13004800" cy="9753600"/>
          </a:xfrm>
          <a:prstGeom prst="rect">
            <a:avLst/>
          </a:prstGeom>
        </p:spPr>
      </p:pic>
      <p:sp>
        <p:nvSpPr>
          <p:cNvPr id="406" name="ARE WE"/>
          <p:cNvSpPr txBox="1"/>
          <p:nvPr/>
        </p:nvSpPr>
        <p:spPr>
          <a:xfrm>
            <a:off x="1824998" y="518982"/>
            <a:ext cx="9354804" cy="860748"/>
          </a:xfrm>
          <a:prstGeom prst="rect">
            <a:avLst/>
          </a:prstGeom>
          <a:ln w="12700">
            <a:miter lim="400000"/>
          </a:ln>
          <a:effectLst>
            <a:outerShdw sx="100000" sy="100000" kx="0" ky="0" algn="b" rotWithShape="0" blurRad="114300" dist="110526" dir="1336889">
              <a:srgbClr val="000000">
                <a:alpha val="3556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i="1" sz="4900">
                <a:solidFill>
                  <a:srgbClr val="FFFFFF"/>
                </a:solidFill>
              </a:defRPr>
            </a:lvl1pPr>
          </a:lstStyle>
          <a:p>
            <a:pPr/>
            <a:r>
              <a:t>ARE WE</a:t>
            </a:r>
          </a:p>
        </p:txBody>
      </p:sp>
      <p:pic>
        <p:nvPicPr>
          <p:cNvPr id="407" name="Image" descr="Image"/>
          <p:cNvPicPr>
            <a:picLocks noChangeAspect="1"/>
          </p:cNvPicPr>
          <p:nvPr/>
        </p:nvPicPr>
        <p:blipFill>
          <a:blip r:embed="rId3">
            <a:extLst/>
          </a:blip>
          <a:stretch>
            <a:fillRect/>
          </a:stretch>
        </p:blipFill>
        <p:spPr>
          <a:xfrm>
            <a:off x="1064112" y="1709068"/>
            <a:ext cx="10876576" cy="1085714"/>
          </a:xfrm>
          <a:prstGeom prst="rect">
            <a:avLst/>
          </a:prstGeom>
          <a:ln w="12700">
            <a:miter lim="400000"/>
          </a:ln>
          <a:effectLst>
            <a:outerShdw sx="100000" sy="100000" kx="0" ky="0" algn="b" rotWithShape="0" blurRad="177800" dist="187061" dir="1520935">
              <a:srgbClr val="000000">
                <a:alpha val="38671"/>
              </a:srgbClr>
            </a:outerShdw>
          </a:effectLst>
        </p:spPr>
      </p:pic>
      <p:sp>
        <p:nvSpPr>
          <p:cNvPr id="408" name="Charts by Don McClain…"/>
          <p:cNvSpPr txBox="1"/>
          <p:nvPr/>
        </p:nvSpPr>
        <p:spPr>
          <a:xfrm>
            <a:off x="488999" y="6676103"/>
            <a:ext cx="12026802"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March 11,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4"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5"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Rounded Rectangle"/>
          <p:cNvSpPr/>
          <p:nvPr/>
        </p:nvSpPr>
        <p:spPr>
          <a:xfrm>
            <a:off x="566904" y="1673463"/>
            <a:ext cx="11870992" cy="2178883"/>
          </a:xfrm>
          <a:prstGeom prst="roundRect">
            <a:avLst>
              <a:gd name="adj" fmla="val 8743"/>
            </a:avLst>
          </a:prstGeom>
          <a:blipFill>
            <a:blip r:embed="rId2"/>
          </a:blipFill>
          <a:ln w="12700">
            <a:miter lim="400000"/>
          </a:ln>
        </p:spPr>
        <p:txBody>
          <a:bodyPr lIns="50800" tIns="50800" rIns="50800" bIns="50800" anchor="ctr"/>
          <a:lstStyle/>
          <a:p>
            <a:pPr>
              <a:defRPr sz="3600"/>
            </a:pPr>
          </a:p>
        </p:txBody>
      </p:sp>
      <p:sp>
        <p:nvSpPr>
          <p:cNvPr id="254"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255" name="KINGDOM OF HEAVEN vs. KINGDOM OF GOD…"/>
          <p:cNvSpPr txBox="1"/>
          <p:nvPr/>
        </p:nvSpPr>
        <p:spPr>
          <a:xfrm>
            <a:off x="566904" y="1847336"/>
            <a:ext cx="11870992" cy="17145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KINGDOM OF HEAVEN vs. KINGDOM OF GOD</a:t>
            </a:r>
          </a:p>
          <a:p>
            <a:pPr>
              <a:defRPr i="1" sz="3200">
                <a:solidFill>
                  <a:srgbClr val="FFFFFF"/>
                </a:solidFill>
                <a:latin typeface="Century Gothic"/>
                <a:ea typeface="Century Gothic"/>
                <a:cs typeface="Century Gothic"/>
                <a:sym typeface="Century Gothic"/>
              </a:defRPr>
            </a:pPr>
            <a:r>
              <a:t>Some try to make a distinction (e.g. Scofield Reference Bible) but a quick comparison of the gospels indicate</a:t>
            </a:r>
          </a:p>
        </p:txBody>
      </p:sp>
      <p:sp>
        <p:nvSpPr>
          <p:cNvPr id="256" name="Matthew 4:17 (NKJV) 17 …“Repent, for the kingdom of heaven is at hand.”…"/>
          <p:cNvSpPr/>
          <p:nvPr/>
        </p:nvSpPr>
        <p:spPr>
          <a:xfrm>
            <a:off x="169733" y="4502382"/>
            <a:ext cx="6217921" cy="5092714"/>
          </a:xfrm>
          <a:prstGeom prst="roundRect">
            <a:avLst>
              <a:gd name="adj" fmla="val 11581"/>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Matthew 4:17 (NKJV) </a:t>
            </a:r>
            <a:r>
              <a:rPr baseline="31999"/>
              <a:t>17</a:t>
            </a:r>
            <a:r>
              <a:t> …“Repent, for the </a:t>
            </a:r>
            <a:r>
              <a:rPr b="1"/>
              <a:t>kingdom of heaven</a:t>
            </a:r>
            <a:r>
              <a:t> is at hand.”</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Matthew 5:3 (NKJV) </a:t>
            </a:r>
            <a:r>
              <a:rPr baseline="31999"/>
              <a:t>3</a:t>
            </a:r>
            <a:r>
              <a:t> “…theirs is the </a:t>
            </a:r>
            <a:r>
              <a:rPr b="1"/>
              <a:t>kingdom of heaven</a:t>
            </a:r>
            <a:r>
              <a:t>.</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Matthew 13:31 (NKJV) </a:t>
            </a:r>
            <a:r>
              <a:rPr baseline="31999"/>
              <a:t>31</a:t>
            </a:r>
            <a:r>
              <a:t>“The </a:t>
            </a:r>
            <a:r>
              <a:rPr b="1"/>
              <a:t>kingdom of heaven</a:t>
            </a:r>
            <a:r>
              <a:t> is like a mustard seed, …”</a:t>
            </a:r>
          </a:p>
        </p:txBody>
      </p:sp>
      <p:sp>
        <p:nvSpPr>
          <p:cNvPr id="257" name="Mark 1:14,15 (NKJV) 15 …“the kingdom of God is at hand. Repent. …”…"/>
          <p:cNvSpPr/>
          <p:nvPr/>
        </p:nvSpPr>
        <p:spPr>
          <a:xfrm>
            <a:off x="6617146" y="4502382"/>
            <a:ext cx="6217921" cy="5092714"/>
          </a:xfrm>
          <a:prstGeom prst="roundRect">
            <a:avLst>
              <a:gd name="adj" fmla="val 11581"/>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Mark 1:14,15 (NKJV) </a:t>
            </a:r>
            <a:r>
              <a:rPr baseline="31999"/>
              <a:t>15</a:t>
            </a:r>
            <a:r>
              <a:t> …“the </a:t>
            </a:r>
            <a:r>
              <a:rPr b="1"/>
              <a:t>kingdom of God</a:t>
            </a:r>
            <a:r>
              <a:t> is at hand. Repent. …”</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Luke 6:20 (NKJV) </a:t>
            </a:r>
            <a:r>
              <a:rPr baseline="31999"/>
              <a:t>20</a:t>
            </a:r>
            <a:r>
              <a:t> …yours is the </a:t>
            </a:r>
            <a:r>
              <a:rPr b="1"/>
              <a:t>kingdom of God</a:t>
            </a:r>
            <a:r>
              <a:t>.</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Mark 4:30–31 (NKJV) </a:t>
            </a:r>
            <a:r>
              <a:rPr baseline="31999"/>
              <a:t>30</a:t>
            </a:r>
            <a:r>
              <a:t> … “the </a:t>
            </a:r>
            <a:r>
              <a:rPr b="1"/>
              <a:t>kingdom of God</a:t>
            </a:r>
            <a:r>
              <a:t>? … </a:t>
            </a:r>
            <a:r>
              <a:rPr baseline="31999"/>
              <a:t>31</a:t>
            </a:r>
            <a:r>
              <a:t> It is like a mustard seed which,”</a:t>
            </a:r>
          </a:p>
        </p:txBody>
      </p:sp>
      <p:sp>
        <p:nvSpPr>
          <p:cNvPr id="258" name="KINGDOM OF HEAVEN"/>
          <p:cNvSpPr/>
          <p:nvPr/>
        </p:nvSpPr>
        <p:spPr>
          <a:xfrm>
            <a:off x="1038413" y="3722756"/>
            <a:ext cx="4480561" cy="914401"/>
          </a:xfrm>
          <a:prstGeom prst="rect">
            <a:avLst/>
          </a:prstGeom>
          <a:gradFill>
            <a:gsLst>
              <a:gs pos="0">
                <a:srgbClr val="EDAC0F"/>
              </a:gs>
              <a:gs pos="100000">
                <a:srgbClr val="CE7123"/>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KINGDOM OF HEAVEN</a:t>
            </a:r>
          </a:p>
        </p:txBody>
      </p:sp>
      <p:sp>
        <p:nvSpPr>
          <p:cNvPr id="259" name="KINGDOM OF GOD"/>
          <p:cNvSpPr/>
          <p:nvPr/>
        </p:nvSpPr>
        <p:spPr>
          <a:xfrm>
            <a:off x="7485826" y="3722756"/>
            <a:ext cx="4480561" cy="914401"/>
          </a:xfrm>
          <a:prstGeom prst="rect">
            <a:avLst/>
          </a:prstGeom>
          <a:gradFill>
            <a:gsLst>
              <a:gs pos="0">
                <a:srgbClr val="29C439"/>
              </a:gs>
              <a:gs pos="100000">
                <a:srgbClr val="1A8F00"/>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KINGDOM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6"/>
                                        </p:tgtEl>
                                        <p:attrNameLst>
                                          <p:attrName>style.visibility</p:attrName>
                                        </p:attrNameLst>
                                      </p:cBhvr>
                                      <p:to>
                                        <p:strVal val="visible"/>
                                      </p:to>
                                    </p:set>
                                    <p:animEffect filter="fade" transition="in">
                                      <p:cBhvr>
                                        <p:cTn id="7" dur="15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59"/>
                                        </p:tgtEl>
                                        <p:attrNameLst>
                                          <p:attrName>style.visibility</p:attrName>
                                        </p:attrNameLst>
                                      </p:cBhvr>
                                      <p:to>
                                        <p:strVal val="visible"/>
                                      </p:to>
                                    </p:set>
                                    <p:animEffect filter="wipe(left)" transition="in">
                                      <p:cBhvr>
                                        <p:cTn id="12" dur="2000"/>
                                        <p:tgtEl>
                                          <p:spTgt spid="259"/>
                                        </p:tgtEl>
                                      </p:cBhvr>
                                    </p:animEffect>
                                  </p:childTnLst>
                                </p:cTn>
                              </p:par>
                            </p:childTnLst>
                          </p:cTn>
                        </p:par>
                        <p:par>
                          <p:cTn id="13" fill="hold">
                            <p:stCondLst>
                              <p:cond delay="2000"/>
                            </p:stCondLst>
                            <p:childTnLst>
                              <p:par>
                                <p:cTn id="14" presetClass="entr" nodeType="afterEffect" presetID="10" grpId="3" fill="hold">
                                  <p:stCondLst>
                                    <p:cond delay="0"/>
                                  </p:stCondLst>
                                  <p:iterate type="el" backwards="0">
                                    <p:tmAbs val="0"/>
                                  </p:iterate>
                                  <p:childTnLst>
                                    <p:set>
                                      <p:cBhvr>
                                        <p:cTn id="15" fill="hold"/>
                                        <p:tgtEl>
                                          <p:spTgt spid="257"/>
                                        </p:tgtEl>
                                        <p:attrNameLst>
                                          <p:attrName>style.visibility</p:attrName>
                                        </p:attrNameLst>
                                      </p:cBhvr>
                                      <p:to>
                                        <p:strVal val="visible"/>
                                      </p:to>
                                    </p:set>
                                    <p:animEffect filter="fade" transition="in">
                                      <p:cBhvr>
                                        <p:cTn id="16" dur="15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1"/>
      <p:bldP build="whole" bldLvl="1" animBg="1" rev="0" advAuto="0" spid="257" grpId="3"/>
      <p:bldP build="whole" bldLvl="1" animBg="1" rev="0" advAuto="0" spid="259" grpId="2"/>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Luke 13:22–30 (NKJV)…"/>
          <p:cNvSpPr txBox="1"/>
          <p:nvPr/>
        </p:nvSpPr>
        <p:spPr>
          <a:xfrm>
            <a:off x="613033" y="501149"/>
            <a:ext cx="11778734" cy="8276641"/>
          </a:xfrm>
          <a:prstGeom prst="rect">
            <a:avLst/>
          </a:prstGeom>
          <a:ln w="12700">
            <a:miter lim="400000"/>
          </a:ln>
          <a:effectLst>
            <a:outerShdw sx="100000" sy="100000" kx="0" ky="0" algn="b" rotWithShape="0" blurRad="63500" dist="25400" dir="5400000">
              <a:srgbClr val="000000">
                <a:alpha val="2666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200"/>
              </a:spcBef>
              <a:defRPr sz="5500">
                <a:solidFill>
                  <a:srgbClr val="000000"/>
                </a:solidFill>
                <a:latin typeface="Thames Nude Roman"/>
                <a:ea typeface="Thames Nude Roman"/>
                <a:cs typeface="Thames Nude Roman"/>
                <a:sym typeface="Thames Nude Roman"/>
              </a:defRPr>
            </a:pPr>
            <a:r>
              <a:t>Luke 13:22–30 (NKJV)</a:t>
            </a:r>
          </a:p>
          <a:p>
            <a:pPr defTabSz="457200">
              <a:defRPr sz="5400">
                <a:solidFill>
                  <a:srgbClr val="000000"/>
                </a:solidFill>
              </a:defRPr>
            </a:pPr>
            <a:r>
              <a:rPr baseline="31999"/>
              <a:t>22</a:t>
            </a:r>
            <a:r>
              <a:t> And He went through the cities and villages, teaching, and journeying toward Jerusalem. </a:t>
            </a:r>
            <a:r>
              <a:rPr baseline="31999"/>
              <a:t>23</a:t>
            </a:r>
            <a:r>
              <a:t> Then one said to Him, “Lord, are there few who are saved?” And He said to them, </a:t>
            </a:r>
            <a:r>
              <a:rPr baseline="31999"/>
              <a:t>24</a:t>
            </a:r>
            <a:r>
              <a:t> “Strive to enter through the narrow gate, for many, I say to you, will seek to enter and will not be able.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Luke 13:22–30 (NKJV)…"/>
          <p:cNvSpPr txBox="1"/>
          <p:nvPr/>
        </p:nvSpPr>
        <p:spPr>
          <a:xfrm>
            <a:off x="613033" y="501149"/>
            <a:ext cx="11778734" cy="8531860"/>
          </a:xfrm>
          <a:prstGeom prst="rect">
            <a:avLst/>
          </a:prstGeom>
          <a:ln w="12700">
            <a:miter lim="400000"/>
          </a:ln>
          <a:effectLst>
            <a:outerShdw sx="100000" sy="100000" kx="0" ky="0" algn="b" rotWithShape="0" blurRad="63500" dist="25400" dir="5400000">
              <a:srgbClr val="000000">
                <a:alpha val="2666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5500">
                <a:solidFill>
                  <a:srgbClr val="000000"/>
                </a:solidFill>
                <a:latin typeface="Thames Nude Roman"/>
                <a:ea typeface="Thames Nude Roman"/>
                <a:cs typeface="Thames Nude Roman"/>
                <a:sym typeface="Thames Nude Roman"/>
              </a:defRPr>
            </a:pPr>
            <a:r>
              <a:t>Luke 13:22–30 (NKJV)</a:t>
            </a:r>
          </a:p>
          <a:p>
            <a:pPr defTabSz="457200">
              <a:defRPr sz="5000">
                <a:solidFill>
                  <a:srgbClr val="000000"/>
                </a:solidFill>
              </a:defRPr>
            </a:pPr>
            <a:r>
              <a:rPr baseline="31999"/>
              <a:t>25</a:t>
            </a:r>
            <a:r>
              <a:t> When once the Master of the house has risen up and shut the door, and you begin to stand outside and knock at the door, saying, ‘Lord, Lord, open for us,’ and He will answer and say to you, ‘I do not know you, where you are from,’ </a:t>
            </a:r>
            <a:r>
              <a:rPr baseline="31999"/>
              <a:t>26</a:t>
            </a:r>
            <a:r>
              <a:t> then you will begin to say, ‘We ate and drank in Your presence, and You taught in our streets.’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4" name="Luke 13:22–30 (NKJV)…"/>
          <p:cNvSpPr txBox="1"/>
          <p:nvPr/>
        </p:nvSpPr>
        <p:spPr>
          <a:xfrm>
            <a:off x="613033" y="501149"/>
            <a:ext cx="11778734" cy="7937704"/>
          </a:xfrm>
          <a:prstGeom prst="rect">
            <a:avLst/>
          </a:prstGeom>
          <a:ln w="12700">
            <a:miter lim="400000"/>
          </a:ln>
          <a:effectLst>
            <a:outerShdw sx="100000" sy="100000" kx="0" ky="0" algn="b" rotWithShape="0" blurRad="63500" dist="25400" dir="5400000">
              <a:srgbClr val="000000">
                <a:alpha val="2666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5500">
                <a:solidFill>
                  <a:srgbClr val="000000"/>
                </a:solidFill>
                <a:latin typeface="Thames Nude Roman"/>
                <a:ea typeface="Thames Nude Roman"/>
                <a:cs typeface="Thames Nude Roman"/>
                <a:sym typeface="Thames Nude Roman"/>
              </a:defRPr>
            </a:pPr>
            <a:r>
              <a:t>Luke 13:22–30 (NKJV)</a:t>
            </a:r>
          </a:p>
          <a:p>
            <a:pPr defTabSz="457200">
              <a:defRPr sz="4100">
                <a:solidFill>
                  <a:srgbClr val="000000"/>
                </a:solidFill>
              </a:defRPr>
            </a:pPr>
            <a:r>
              <a:rPr baseline="31999"/>
              <a:t>27</a:t>
            </a:r>
            <a:r>
              <a:t> But He will say, ‘I tell you I do not know you, where you are from. Depart from Me, all you workers of iniquity.’ </a:t>
            </a:r>
            <a:r>
              <a:rPr baseline="31999"/>
              <a:t>28</a:t>
            </a:r>
            <a:r>
              <a:t> There will be weeping and gnashing of teeth, when you see Abraham and Isaac and Jacob and all the prophets in the kingdom of God, and yourselves thrust out. </a:t>
            </a:r>
            <a:r>
              <a:rPr baseline="31999"/>
              <a:t>29</a:t>
            </a:r>
            <a:r>
              <a:t> They will come from the east and the west, from the north and the south, and sit down in the kingdom of God. </a:t>
            </a:r>
            <a:r>
              <a:rPr baseline="31999"/>
              <a:t>30</a:t>
            </a:r>
            <a:r>
              <a:t> And indeed there are last who will be first, and there are first who will be last.”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GOD WILL:…"/>
          <p:cNvSpPr/>
          <p:nvPr/>
        </p:nvSpPr>
        <p:spPr>
          <a:xfrm>
            <a:off x="174882"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500"/>
              </a:spcBef>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GOD WILL:</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Gen. 49:10</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2 Sam. 7:12-16</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Dan. 2:44; 7:13-14 </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Isa. 9:7 </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Ezek. 21:25-27 </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Zech. 9:9</a:t>
            </a:r>
          </a:p>
        </p:txBody>
      </p:sp>
      <p:sp>
        <p:nvSpPr>
          <p:cNvPr id="262" name="AT HAND / NIGH…"/>
          <p:cNvSpPr/>
          <p:nvPr/>
        </p:nvSpPr>
        <p:spPr>
          <a:xfrm>
            <a:off x="3387387"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600"/>
              </a:spcBef>
              <a:defRPr b="1"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HAND / NIGH</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Angels</a:t>
            </a:r>
            <a:r>
              <a:t> - Luke 1:32-33</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J.B.</a:t>
            </a:r>
            <a:r>
              <a:t> – Mt. 3:2</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Apostles</a:t>
            </a:r>
            <a:r>
              <a:t> – Mt. 10:7; Lk. 9:2</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70 disciples</a:t>
            </a:r>
            <a:r>
              <a:t> – Luke 10:9</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Jesus</a:t>
            </a:r>
            <a:r>
              <a:t> – Mt. 4:17, 23; 5:1- 7:21; 9:35; 13:11-52; 16:19, 28; Mark 9:1; Etc, -</a:t>
            </a:r>
          </a:p>
        </p:txBody>
      </p:sp>
      <p:sp>
        <p:nvSpPr>
          <p:cNvPr id="263" name="Acts 8:12; 19:8; 20:25; 28:23, 31…"/>
          <p:cNvSpPr/>
          <p:nvPr/>
        </p:nvSpPr>
        <p:spPr>
          <a:xfrm>
            <a:off x="6599892"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000"/>
              </a:spcBef>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Acts 8:12; 19:8; 20:25; 28:23, 31</a:t>
            </a:r>
          </a:p>
          <a:p>
            <a:pPr>
              <a:spcBef>
                <a:spcPts val="1000"/>
              </a:spcBef>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Called “</a:t>
            </a:r>
            <a:r>
              <a:rPr b="1"/>
              <a:t>into kingdom</a:t>
            </a:r>
            <a:r>
              <a:t>” by the </a:t>
            </a:r>
            <a:r>
              <a:rPr b="1"/>
              <a:t>gospel</a:t>
            </a:r>
            <a:r>
              <a:t> (2 Thess. 2:14; 1 Thess. 2:12).</a:t>
            </a:r>
          </a:p>
          <a:p>
            <a:pPr>
              <a:spcBef>
                <a:spcPts val="1000"/>
              </a:spcBef>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a:r>
            <a:r>
              <a:rPr b="1"/>
              <a:t>translated into kingdom” —   </a:t>
            </a:r>
            <a:r>
              <a:t> (Col. 1:13).  </a:t>
            </a:r>
          </a:p>
          <a:p>
            <a:pPr>
              <a:spcBef>
                <a:spcPts val="1000"/>
              </a:spcBef>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a:r>
            <a:r>
              <a:rPr b="1"/>
              <a:t>in the…kingdom…of Jesus Christ</a:t>
            </a:r>
            <a:r>
              <a:t>” (Rev. 1:9).</a:t>
            </a:r>
          </a:p>
        </p:txBody>
      </p:sp>
      <p:sp>
        <p:nvSpPr>
          <p:cNvPr id="264" name="1 Cor. 15:24–25 (NKJV)…"/>
          <p:cNvSpPr/>
          <p:nvPr/>
        </p:nvSpPr>
        <p:spPr>
          <a:xfrm>
            <a:off x="9812397" y="3208314"/>
            <a:ext cx="3017522"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1 Cor. 15:24–25 </a:t>
            </a:r>
            <a:r>
              <a:t>(NKJV)</a:t>
            </a:r>
          </a:p>
          <a:p>
            <a:pPr>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aseline="31999"/>
              <a:t>24</a:t>
            </a:r>
            <a:r>
              <a:t> Then </a:t>
            </a:r>
            <a:r>
              <a:rPr i="1"/>
              <a:t>comes</a:t>
            </a:r>
            <a:r>
              <a:t> the end, when He delivers the kingdom to God the Father, when He puts an end to all rule and all authority and power. </a:t>
            </a:r>
            <a:r>
              <a:rPr baseline="31999"/>
              <a:t>25</a:t>
            </a:r>
            <a:r>
              <a:t> For He must reign till He has put all enemies under His feet.</a:t>
            </a:r>
          </a:p>
        </p:txBody>
      </p:sp>
      <p:sp>
        <p:nvSpPr>
          <p:cNvPr id="265" name="Rounded Rectangle"/>
          <p:cNvSpPr/>
          <p:nvPr/>
        </p:nvSpPr>
        <p:spPr>
          <a:xfrm>
            <a:off x="66773" y="2447169"/>
            <a:ext cx="12871254" cy="1037507"/>
          </a:xfrm>
          <a:prstGeom prst="roundRect">
            <a:avLst>
              <a:gd name="adj" fmla="val 18361"/>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pic>
        <p:nvPicPr>
          <p:cNvPr id="266" name="Picture 28" descr="Picture 28"/>
          <p:cNvPicPr>
            <a:picLocks noChangeAspect="1"/>
          </p:cNvPicPr>
          <p:nvPr/>
        </p:nvPicPr>
        <p:blipFill>
          <a:blip r:embed="rId3">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67" name="Four Perspectives of The Kingdom"/>
          <p:cNvSpPr txBox="1"/>
          <p:nvPr/>
        </p:nvSpPr>
        <p:spPr>
          <a:xfrm>
            <a:off x="402600" y="1596799"/>
            <a:ext cx="12091227" cy="850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Four Perspectives of The Kingdom</a:t>
            </a:r>
          </a:p>
        </p:txBody>
      </p:sp>
      <p:sp>
        <p:nvSpPr>
          <p:cNvPr id="268" name="OT Prophecy"/>
          <p:cNvSpPr/>
          <p:nvPr/>
        </p:nvSpPr>
        <p:spPr>
          <a:xfrm>
            <a:off x="174882" y="2508722"/>
            <a:ext cx="3017521" cy="914401"/>
          </a:xfrm>
          <a:prstGeom prst="rect">
            <a:avLst/>
          </a:prstGeom>
          <a:gradFill>
            <a:gsLst>
              <a:gs pos="0">
                <a:srgbClr val="EDAC0F"/>
              </a:gs>
              <a:gs pos="100000">
                <a:srgbClr val="CE7123"/>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OT Prophecy</a:t>
            </a:r>
          </a:p>
        </p:txBody>
      </p:sp>
      <p:sp>
        <p:nvSpPr>
          <p:cNvPr id="269" name="NT Imminence"/>
          <p:cNvSpPr/>
          <p:nvPr/>
        </p:nvSpPr>
        <p:spPr>
          <a:xfrm>
            <a:off x="3387387" y="2508722"/>
            <a:ext cx="3017521" cy="914401"/>
          </a:xfrm>
          <a:prstGeom prst="rect">
            <a:avLst/>
          </a:prstGeom>
          <a:gradFill>
            <a:gsLst>
              <a:gs pos="0">
                <a:srgbClr val="29C439"/>
              </a:gs>
              <a:gs pos="100000">
                <a:srgbClr val="1A8F00"/>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NT Imminence </a:t>
            </a:r>
          </a:p>
        </p:txBody>
      </p:sp>
      <p:sp>
        <p:nvSpPr>
          <p:cNvPr id="270" name="NT Presence"/>
          <p:cNvSpPr/>
          <p:nvPr/>
        </p:nvSpPr>
        <p:spPr>
          <a:xfrm>
            <a:off x="6599892" y="2508722"/>
            <a:ext cx="3017521" cy="914401"/>
          </a:xfrm>
          <a:prstGeom prst="rect">
            <a:avLst/>
          </a:prstGeom>
          <a:gradFill>
            <a:gsLst>
              <a:gs pos="0">
                <a:srgbClr val="54BFB9"/>
              </a:gs>
              <a:gs pos="100000">
                <a:srgbClr val="008384"/>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NT Presence</a:t>
            </a:r>
          </a:p>
        </p:txBody>
      </p:sp>
      <p:sp>
        <p:nvSpPr>
          <p:cNvPr id="271" name="Future Glory"/>
          <p:cNvSpPr/>
          <p:nvPr/>
        </p:nvSpPr>
        <p:spPr>
          <a:xfrm>
            <a:off x="9812397" y="2508722"/>
            <a:ext cx="3017522" cy="914401"/>
          </a:xfrm>
          <a:prstGeom prst="rect">
            <a:avLst/>
          </a:prstGeom>
          <a:gradFill>
            <a:gsLst>
              <a:gs pos="0">
                <a:srgbClr val="B264DA"/>
              </a:gs>
              <a:gs pos="100000">
                <a:srgbClr val="762BA1"/>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Future Glory</a:t>
            </a:r>
          </a:p>
        </p:txBody>
      </p:sp>
      <p:sp>
        <p:nvSpPr>
          <p:cNvPr id="272" name="The"/>
          <p:cNvSpPr txBox="1"/>
          <p:nvPr/>
        </p:nvSpPr>
        <p:spPr>
          <a:xfrm>
            <a:off x="119446" y="390411"/>
            <a:ext cx="1291655" cy="9525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D479"/>
                </a:solidFill>
                <a:effectLst>
                  <a:outerShdw sx="100000" sy="100000" kx="0" ky="0" algn="b" rotWithShape="0" blurRad="50800" dist="25400" dir="5400000">
                    <a:srgbClr val="000000"/>
                  </a:outerShdw>
                </a:effectLst>
                <a:latin typeface="Century Gothic"/>
                <a:ea typeface="Century Gothic"/>
                <a:cs typeface="Century Gothic"/>
                <a:sym typeface="Century Gothic"/>
              </a:defRPr>
            </a:lvl1pPr>
          </a:lstStyle>
          <a:p>
            <a:pPr/>
            <a:r>
              <a:t>The</a:t>
            </a:r>
          </a:p>
        </p:txBody>
      </p:sp>
      <p:sp>
        <p:nvSpPr>
          <p:cNvPr id="273" name="&amp; The Church"/>
          <p:cNvSpPr txBox="1"/>
          <p:nvPr/>
        </p:nvSpPr>
        <p:spPr>
          <a:xfrm>
            <a:off x="7493957" y="390411"/>
            <a:ext cx="5337806" cy="9525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D479"/>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&amp; The Church</a:t>
            </a:r>
          </a:p>
        </p:txBody>
      </p:sp>
      <p:sp>
        <p:nvSpPr>
          <p:cNvPr id="274" name="The parables emphasize the nature of the kingdom during the church age and looks forward to judgment &amp; to its future glory!"/>
          <p:cNvSpPr/>
          <p:nvPr/>
        </p:nvSpPr>
        <p:spPr>
          <a:xfrm>
            <a:off x="4385663" y="4133305"/>
            <a:ext cx="7445979" cy="5069369"/>
          </a:xfrm>
          <a:prstGeom prst="leftRightArrow">
            <a:avLst>
              <a:gd name="adj1" fmla="val 73694"/>
              <a:gd name="adj2" fmla="val 36244"/>
            </a:avLst>
          </a:prstGeom>
          <a:solidFill>
            <a:schemeClr val="accent2">
              <a:hueOff val="177489"/>
              <a:satOff val="8129"/>
              <a:lumOff val="-29370"/>
            </a:schemeClr>
          </a:solidFill>
          <a:ln w="12700">
            <a:miter lim="400000"/>
          </a:ln>
          <a:effectLst>
            <a:outerShdw sx="100000" sy="100000" kx="0" ky="0" algn="b" rotWithShape="0" blurRad="266700" dist="398688" dir="5400000">
              <a:srgbClr val="000000">
                <a:alpha val="5581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solidFill>
                  <a:srgbClr val="FFFFFF"/>
                </a:solidFill>
              </a:defRPr>
            </a:lvl1pPr>
          </a:lstStyle>
          <a:p>
            <a:pPr/>
            <a:r>
              <a:t>The parables emphasize the nature of the kingdom during the church age and looks forward to judgment &amp; to its future glory!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74"/>
                                        </p:tgtEl>
                                        <p:attrNameLst>
                                          <p:attrName>style.visibility</p:attrName>
                                        </p:attrNameLst>
                                      </p:cBhvr>
                                      <p:to>
                                        <p:strVal val="visible"/>
                                      </p:to>
                                    </p:set>
                                    <p:anim calcmode="lin" valueType="num">
                                      <p:cBhvr>
                                        <p:cTn id="7" dur="1500" fill="hold"/>
                                        <p:tgtEl>
                                          <p:spTgt spid="274"/>
                                        </p:tgtEl>
                                        <p:attrNameLst>
                                          <p:attrName>ppt_x</p:attrName>
                                        </p:attrNameLst>
                                      </p:cBhvr>
                                      <p:tavLst>
                                        <p:tav tm="0">
                                          <p:val>
                                            <p:strVal val="#ppt_x"/>
                                          </p:val>
                                        </p:tav>
                                        <p:tav tm="100000">
                                          <p:val>
                                            <p:strVal val="#ppt_x"/>
                                          </p:val>
                                        </p:tav>
                                      </p:tavLst>
                                    </p:anim>
                                    <p:anim calcmode="lin" valueType="num">
                                      <p:cBhvr>
                                        <p:cTn id="8" dur="1500" fill="hold"/>
                                        <p:tgtEl>
                                          <p:spTgt spid="2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Image" descr="Image"/>
          <p:cNvPicPr>
            <a:picLocks noChangeAspect="0"/>
          </p:cNvPicPr>
          <p:nvPr/>
        </p:nvPicPr>
        <p:blipFill>
          <a:blip r:embed="rId2">
            <a:extLst/>
          </a:blip>
          <a:stretch>
            <a:fillRect/>
          </a:stretch>
        </p:blipFill>
        <p:spPr>
          <a:xfrm>
            <a:off x="650118" y="1873604"/>
            <a:ext cx="4762271" cy="7130707"/>
          </a:xfrm>
          <a:prstGeom prst="rect">
            <a:avLst/>
          </a:prstGeom>
        </p:spPr>
      </p:pic>
      <p:sp>
        <p:nvSpPr>
          <p:cNvPr id="279" name="Rounded Rectangle"/>
          <p:cNvSpPr/>
          <p:nvPr/>
        </p:nvSpPr>
        <p:spPr>
          <a:xfrm>
            <a:off x="566904" y="1673463"/>
            <a:ext cx="11870992" cy="1617747"/>
          </a:xfrm>
          <a:prstGeom prst="roundRect">
            <a:avLst>
              <a:gd name="adj" fmla="val 11776"/>
            </a:avLst>
          </a:prstGeom>
          <a:blipFill>
            <a:blip r:embed="rId3"/>
          </a:blipFill>
          <a:ln w="12700">
            <a:miter lim="400000"/>
          </a:ln>
        </p:spPr>
        <p:txBody>
          <a:bodyPr lIns="50800" tIns="50800" rIns="50800" bIns="50800" anchor="ctr"/>
          <a:lstStyle/>
          <a:p>
            <a:pPr>
              <a:defRPr sz="3600"/>
            </a:pPr>
          </a:p>
        </p:txBody>
      </p:sp>
      <p:sp>
        <p:nvSpPr>
          <p:cNvPr id="280"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281" name="The parable of the Weeds and Wheat is one of several judgment parables from Matthew"/>
          <p:cNvSpPr txBox="1"/>
          <p:nvPr/>
        </p:nvSpPr>
        <p:spPr>
          <a:xfrm>
            <a:off x="566904" y="1847336"/>
            <a:ext cx="11870992" cy="12700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38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The parable of the Weeds and Wheat is one of several judgment parables from Matthew</a:t>
            </a:r>
          </a:p>
        </p:txBody>
      </p:sp>
      <p:sp>
        <p:nvSpPr>
          <p:cNvPr id="282" name="The Dragnet (Mt 13:47-50)…"/>
          <p:cNvSpPr/>
          <p:nvPr/>
        </p:nvSpPr>
        <p:spPr>
          <a:xfrm>
            <a:off x="3194091" y="3513895"/>
            <a:ext cx="9634266" cy="5840219"/>
          </a:xfrm>
          <a:prstGeom prst="roundRect">
            <a:avLst>
              <a:gd name="adj" fmla="val 10099"/>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500"/>
              </a:spcBef>
              <a:defRPr sz="3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Dragnet (Mt 13:47-50)</a:t>
            </a:r>
          </a:p>
          <a:p>
            <a:pPr>
              <a:spcBef>
                <a:spcPts val="1500"/>
              </a:spcBef>
              <a:defRPr sz="3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Unmerciful Servant (Mt 18:21-35)</a:t>
            </a:r>
          </a:p>
          <a:p>
            <a:pPr>
              <a:spcBef>
                <a:spcPts val="1500"/>
              </a:spcBef>
              <a:defRPr sz="3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Laborers In The Vineyard (Mt 20:1-16)</a:t>
            </a:r>
          </a:p>
          <a:p>
            <a:pPr>
              <a:spcBef>
                <a:spcPts val="1500"/>
              </a:spcBef>
              <a:defRPr sz="3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Wicked Vinedressers (Mt 21:33-46)</a:t>
            </a:r>
          </a:p>
          <a:p>
            <a:pPr>
              <a:spcBef>
                <a:spcPts val="1500"/>
              </a:spcBef>
              <a:defRPr sz="3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Wedding Feast (Mt 22:1-14)</a:t>
            </a:r>
          </a:p>
          <a:p>
            <a:pPr>
              <a:spcBef>
                <a:spcPts val="1500"/>
              </a:spcBef>
              <a:defRPr sz="3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Wise And Foolish Virgins (Mt 25:1-13)</a:t>
            </a:r>
          </a:p>
          <a:p>
            <a:pPr>
              <a:spcBef>
                <a:spcPts val="1500"/>
              </a:spcBef>
              <a:defRPr sz="3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Talents (Mt 25:14-30)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82"/>
                                        </p:tgtEl>
                                        <p:attrNameLst>
                                          <p:attrName>style.visibility</p:attrName>
                                        </p:attrNameLst>
                                      </p:cBhvr>
                                      <p:to>
                                        <p:strVal val="visible"/>
                                      </p:to>
                                    </p:set>
                                    <p:animEffect filter="fade" transition="in">
                                      <p:cBhvr>
                                        <p:cTn id="7" dur="15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4" name="Image" descr="Image"/>
          <p:cNvPicPr>
            <a:picLocks noChangeAspect="0"/>
          </p:cNvPicPr>
          <p:nvPr/>
        </p:nvPicPr>
        <p:blipFill>
          <a:blip r:embed="rId2">
            <a:extLst/>
          </a:blip>
          <a:stretch>
            <a:fillRect/>
          </a:stretch>
        </p:blipFill>
        <p:spPr>
          <a:xfrm>
            <a:off x="650118" y="1873604"/>
            <a:ext cx="4762271" cy="7130707"/>
          </a:xfrm>
          <a:prstGeom prst="rect">
            <a:avLst/>
          </a:prstGeom>
        </p:spPr>
      </p:pic>
      <p:sp>
        <p:nvSpPr>
          <p:cNvPr id="285" name="Rounded Rectangle"/>
          <p:cNvSpPr/>
          <p:nvPr/>
        </p:nvSpPr>
        <p:spPr>
          <a:xfrm>
            <a:off x="566904" y="1673463"/>
            <a:ext cx="11870992" cy="1110792"/>
          </a:xfrm>
          <a:prstGeom prst="roundRect">
            <a:avLst>
              <a:gd name="adj" fmla="val 17150"/>
            </a:avLst>
          </a:prstGeom>
          <a:blipFill>
            <a:blip r:embed="rId3"/>
          </a:blipFill>
          <a:ln w="12700">
            <a:miter lim="400000"/>
          </a:ln>
        </p:spPr>
        <p:txBody>
          <a:bodyPr lIns="50800" tIns="50800" rIns="50800" bIns="50800" anchor="ctr"/>
          <a:lstStyle/>
          <a:p>
            <a:pPr>
              <a:defRPr sz="3600"/>
            </a:pPr>
          </a:p>
        </p:txBody>
      </p:sp>
      <p:sp>
        <p:nvSpPr>
          <p:cNvPr id="286"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287" name="Helps unveil the “mysteries of the kingdom” (11)"/>
          <p:cNvSpPr txBox="1"/>
          <p:nvPr/>
        </p:nvSpPr>
        <p:spPr>
          <a:xfrm>
            <a:off x="566904" y="1847336"/>
            <a:ext cx="11870992" cy="6858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38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Helps unveil the “mysteries of the kingdom” (11)</a:t>
            </a:r>
          </a:p>
        </p:txBody>
      </p:sp>
      <p:sp>
        <p:nvSpPr>
          <p:cNvPr id="288" name="Like &quot;The Parable Of The Sower&quot;, it is one of the few in which we have Jesus' own explanation… (vss. 36-44)…"/>
          <p:cNvSpPr txBox="1"/>
          <p:nvPr/>
        </p:nvSpPr>
        <p:spPr>
          <a:xfrm>
            <a:off x="5545631" y="3086551"/>
            <a:ext cx="7077270" cy="588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Like "The Parable Of The Sower", it is one of the few in which we have Jesus' own explanation… (vss. 36-44)</a:t>
            </a:r>
          </a:p>
          <a:p>
            <a:pPr marL="685799" indent="-685799" algn="l">
              <a:spcBef>
                <a:spcPts val="1500"/>
              </a:spcBef>
              <a:buSzPct val="80000"/>
              <a:buBlip>
                <a:blip r:embed="rId4"/>
              </a:buBlip>
              <a:defRPr sz="3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Instead of one SOWER, ONE SEED &amp; Four SOILS, the parable of the wheat &amp; tares has TWO SOWERS - TWO KINDS of SEED &amp; ONE FIELD - (24,25; 37-39)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8">
                                            <p:txEl>
                                              <p:pRg st="1" end="1"/>
                                            </p:txEl>
                                          </p:spTgt>
                                        </p:tgtEl>
                                        <p:attrNameLst>
                                          <p:attrName>style.visibility</p:attrName>
                                        </p:attrNameLst>
                                      </p:cBhvr>
                                      <p:to>
                                        <p:strVal val="visible"/>
                                      </p:to>
                                    </p:set>
                                    <p:animEffect filter="fade" transition="in">
                                      <p:cBhvr>
                                        <p:cTn id="7" dur="1500"/>
                                        <p:tgtEl>
                                          <p:spTgt spid="28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8"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Matthew 13:24–30 (NKJV)…"/>
          <p:cNvSpPr txBox="1"/>
          <p:nvPr/>
        </p:nvSpPr>
        <p:spPr>
          <a:xfrm>
            <a:off x="625206" y="654868"/>
            <a:ext cx="11754388" cy="8458201"/>
          </a:xfrm>
          <a:prstGeom prst="rect">
            <a:avLst/>
          </a:prstGeom>
          <a:ln w="12700">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sz="4700">
                <a:solidFill>
                  <a:srgbClr val="000000"/>
                </a:solidFill>
                <a:latin typeface="Thames Nude Roman"/>
                <a:ea typeface="Thames Nude Roman"/>
                <a:cs typeface="Thames Nude Roman"/>
                <a:sym typeface="Thames Nude Roman"/>
              </a:defRPr>
            </a:pPr>
            <a:r>
              <a:t>Matthew 13:24–30 (NKJV)</a:t>
            </a:r>
          </a:p>
          <a:p>
            <a:pPr defTabSz="457200">
              <a:defRPr sz="4800">
                <a:solidFill>
                  <a:srgbClr val="000000"/>
                </a:solidFill>
                <a:latin typeface="Hoefler Text"/>
                <a:ea typeface="Hoefler Text"/>
                <a:cs typeface="Hoefler Text"/>
                <a:sym typeface="Hoefler Text"/>
              </a:defRPr>
            </a:pPr>
            <a:r>
              <a:rPr baseline="31999"/>
              <a:t>24</a:t>
            </a:r>
            <a:r>
              <a:t> Another parable He put forth to them, saying: “</a:t>
            </a:r>
            <a:r>
              <a:rPr>
                <a:solidFill>
                  <a:schemeClr val="accent5">
                    <a:hueOff val="122773"/>
                    <a:satOff val="6301"/>
                    <a:lumOff val="-20829"/>
                  </a:schemeClr>
                </a:solidFill>
              </a:rPr>
              <a:t>The kingdom of heaven is like a man who sowed good seed in his field</a:t>
            </a:r>
            <a:r>
              <a:t>; </a:t>
            </a:r>
            <a:r>
              <a:rPr baseline="31999"/>
              <a:t>25</a:t>
            </a:r>
            <a:r>
              <a:t> </a:t>
            </a:r>
            <a:r>
              <a:rPr>
                <a:solidFill>
                  <a:schemeClr val="accent5">
                    <a:hueOff val="122773"/>
                    <a:satOff val="6301"/>
                    <a:lumOff val="-20829"/>
                  </a:schemeClr>
                </a:solidFill>
              </a:rPr>
              <a:t>but while men slept, his enemy came and sowed tares among the wheat and went his way</a:t>
            </a:r>
            <a:r>
              <a:t>. </a:t>
            </a:r>
            <a:r>
              <a:rPr baseline="31999"/>
              <a:t>26</a:t>
            </a:r>
            <a:r>
              <a:t> </a:t>
            </a:r>
            <a:r>
              <a:rPr>
                <a:solidFill>
                  <a:schemeClr val="accent5">
                    <a:hueOff val="122773"/>
                    <a:satOff val="6301"/>
                    <a:lumOff val="-20829"/>
                  </a:schemeClr>
                </a:solidFill>
              </a:rPr>
              <a:t>But when the grain had sprouted and produced a crop, then the tares also appeared</a:t>
            </a:r>
            <a:r>
              <a:t>. </a:t>
            </a:r>
            <a:r>
              <a:rPr baseline="31999"/>
              <a:t>27</a:t>
            </a:r>
            <a:r>
              <a:t> </a:t>
            </a:r>
            <a:r>
              <a:rPr>
                <a:solidFill>
                  <a:schemeClr val="accent5">
                    <a:hueOff val="122773"/>
                    <a:satOff val="6301"/>
                    <a:lumOff val="-20829"/>
                  </a:schemeClr>
                </a:solidFill>
              </a:rPr>
              <a:t>So the servants of the owner came and said to him, ‘Sir, did you not sow good seed in your field</a:t>
            </a:r>
            <a:r>
              <a:t>? </a:t>
            </a:r>
            <a:r>
              <a:rPr>
                <a:solidFill>
                  <a:schemeClr val="accent5">
                    <a:hueOff val="122773"/>
                    <a:satOff val="6301"/>
                    <a:lumOff val="-20829"/>
                  </a:schemeClr>
                </a:solidFill>
              </a:rPr>
              <a:t>How then does it have tares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14:ripp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Matthew 13:24–30 (NKJV)…"/>
          <p:cNvSpPr txBox="1"/>
          <p:nvPr/>
        </p:nvSpPr>
        <p:spPr>
          <a:xfrm>
            <a:off x="625206" y="654868"/>
            <a:ext cx="11754388" cy="8458201"/>
          </a:xfrm>
          <a:prstGeom prst="rect">
            <a:avLst/>
          </a:prstGeom>
          <a:ln w="12700">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sz="4700">
                <a:solidFill>
                  <a:srgbClr val="000000"/>
                </a:solidFill>
                <a:latin typeface="Thames Nude Roman"/>
                <a:ea typeface="Thames Nude Roman"/>
                <a:cs typeface="Thames Nude Roman"/>
                <a:sym typeface="Thames Nude Roman"/>
              </a:defRPr>
            </a:pPr>
            <a:r>
              <a:t>Matthew 13:24–30 (NKJV)</a:t>
            </a:r>
          </a:p>
          <a:p>
            <a:pPr defTabSz="457200">
              <a:defRPr sz="4800">
                <a:solidFill>
                  <a:srgbClr val="000000"/>
                </a:solidFill>
                <a:latin typeface="Hoefler Text"/>
                <a:ea typeface="Hoefler Text"/>
                <a:cs typeface="Hoefler Text"/>
                <a:sym typeface="Hoefler Text"/>
              </a:defRPr>
            </a:pPr>
            <a:r>
              <a:rPr baseline="31999"/>
              <a:t>28</a:t>
            </a:r>
            <a:r>
              <a:t> </a:t>
            </a:r>
            <a:r>
              <a:rPr>
                <a:solidFill>
                  <a:schemeClr val="accent5">
                    <a:hueOff val="122773"/>
                    <a:satOff val="6301"/>
                    <a:lumOff val="-20829"/>
                  </a:schemeClr>
                </a:solidFill>
              </a:rPr>
              <a:t>He said to them, ‘An enemy has done this.’ The servants said to him, ‘Do you want us then to go and gather them up</a:t>
            </a:r>
            <a:r>
              <a:t>?’ </a:t>
            </a:r>
            <a:r>
              <a:rPr baseline="31999"/>
              <a:t>29</a:t>
            </a:r>
            <a:r>
              <a:t> </a:t>
            </a:r>
            <a:r>
              <a:rPr>
                <a:solidFill>
                  <a:schemeClr val="accent5">
                    <a:hueOff val="122773"/>
                    <a:satOff val="6301"/>
                    <a:lumOff val="-20829"/>
                  </a:schemeClr>
                </a:solidFill>
              </a:rPr>
              <a:t>But he said, ‘No, lest while you gather up the tares you also uproot the wheat with them</a:t>
            </a:r>
            <a:r>
              <a:t>. </a:t>
            </a:r>
            <a:r>
              <a:rPr baseline="31999"/>
              <a:t>30</a:t>
            </a:r>
            <a:r>
              <a:t> </a:t>
            </a:r>
            <a:r>
              <a:rPr>
                <a:solidFill>
                  <a:schemeClr val="accent5">
                    <a:hueOff val="122773"/>
                    <a:satOff val="6301"/>
                    <a:lumOff val="-20829"/>
                  </a:schemeClr>
                </a:solidFill>
              </a:rPr>
              <a:t>Let both grow together until the harvest, and at the time of harvest I will say to the reapers</a:t>
            </a:r>
            <a:r>
              <a:t>, “</a:t>
            </a:r>
            <a:r>
              <a:rPr>
                <a:solidFill>
                  <a:schemeClr val="accent5">
                    <a:hueOff val="122773"/>
                    <a:satOff val="6301"/>
                    <a:lumOff val="-20829"/>
                  </a:schemeClr>
                </a:solidFill>
              </a:rPr>
              <a:t>First gather together the tares and bind them in bundles to burn them, but gather the wheat into my barn</a:t>
            </a:r>
            <a:r>
              <a:t>.” ’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4" name="Image" descr="Image"/>
          <p:cNvPicPr>
            <a:picLocks noChangeAspect="0"/>
          </p:cNvPicPr>
          <p:nvPr/>
        </p:nvPicPr>
        <p:blipFill>
          <a:blip r:embed="rId2">
            <a:extLst/>
          </a:blip>
          <a:stretch>
            <a:fillRect/>
          </a:stretch>
        </p:blipFill>
        <p:spPr>
          <a:xfrm>
            <a:off x="650118" y="1873604"/>
            <a:ext cx="4762271" cy="7130707"/>
          </a:xfrm>
          <a:prstGeom prst="rect">
            <a:avLst/>
          </a:prstGeom>
        </p:spPr>
      </p:pic>
      <p:pic>
        <p:nvPicPr>
          <p:cNvPr id="295" name="Rounded Rectangle" descr="Rounded Rectangle"/>
          <p:cNvPicPr>
            <a:picLocks noChangeAspect="0"/>
          </p:cNvPicPr>
          <p:nvPr/>
        </p:nvPicPr>
        <p:blipFill>
          <a:blip r:embed="rId3">
            <a:extLst/>
          </a:blip>
          <a:stretch>
            <a:fillRect/>
          </a:stretch>
        </p:blipFill>
        <p:spPr>
          <a:xfrm>
            <a:off x="566904" y="1850218"/>
            <a:ext cx="11870992" cy="921337"/>
          </a:xfrm>
          <a:prstGeom prst="rect">
            <a:avLst/>
          </a:prstGeom>
          <a:effectLst>
            <a:outerShdw sx="100000" sy="100000" kx="0" ky="0" algn="b" rotWithShape="0" blurRad="50800" dist="63500" dir="5400000">
              <a:srgbClr val="000000">
                <a:alpha val="98510"/>
              </a:srgbClr>
            </a:outerShdw>
          </a:effectLst>
        </p:spPr>
      </p:pic>
      <p:sp>
        <p:nvSpPr>
          <p:cNvPr id="296" name="The Components of the Parable"/>
          <p:cNvSpPr txBox="1"/>
          <p:nvPr/>
        </p:nvSpPr>
        <p:spPr>
          <a:xfrm>
            <a:off x="566904" y="1847336"/>
            <a:ext cx="11870992" cy="927101"/>
          </a:xfrm>
          <a:prstGeom prst="rect">
            <a:avLst/>
          </a:prstGeom>
          <a:ln w="12700">
            <a:miter lim="400000"/>
          </a:ln>
          <a:effectLst>
            <a:outerShdw sx="100000" sy="100000" kx="0" ky="0" algn="b" rotWithShape="0" blurRad="50800" dist="63500" dir="5400000">
              <a:srgbClr val="000000">
                <a:alpha val="9851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53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The Components of the Parable</a:t>
            </a:r>
          </a:p>
        </p:txBody>
      </p:sp>
      <p:sp>
        <p:nvSpPr>
          <p:cNvPr id="297" name="Parable of the Wheat and Tares"/>
          <p:cNvSpPr txBox="1"/>
          <p:nvPr/>
        </p:nvSpPr>
        <p:spPr>
          <a:xfrm>
            <a:off x="783691" y="615449"/>
            <a:ext cx="11437418" cy="1110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400">
                <a:solidFill>
                  <a:schemeClr val="accent2">
                    <a:hueOff val="177489"/>
                    <a:satOff val="8129"/>
                    <a:lumOff val="-29370"/>
                  </a:schemeClr>
                </a:solidFill>
              </a:defRPr>
            </a:lvl1pPr>
          </a:lstStyle>
          <a:p>
            <a:pPr/>
            <a:r>
              <a:t>Parable of the Wheat and Tares</a:t>
            </a:r>
          </a:p>
        </p:txBody>
      </p:sp>
      <p:sp>
        <p:nvSpPr>
          <p:cNvPr id="298" name="The kingdom itself resembles the situation on this man's farm (24)…"/>
          <p:cNvSpPr txBox="1"/>
          <p:nvPr/>
        </p:nvSpPr>
        <p:spPr>
          <a:xfrm>
            <a:off x="5464607" y="2857432"/>
            <a:ext cx="6960229"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8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kingdom itself resembles the situation on this man's farm (24)</a:t>
            </a:r>
          </a:p>
          <a:p>
            <a:pPr marL="685799" indent="-685799" algn="l">
              <a:spcBef>
                <a:spcPts val="1500"/>
              </a:spcBef>
              <a:buSzPct val="80000"/>
              <a:buBlip>
                <a:blip r:embed="rId4"/>
              </a:buBlip>
              <a:defRPr sz="38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 wealthy farmer sows good seed in his field (grain / wheat) — (24)</a:t>
            </a:r>
          </a:p>
          <a:p>
            <a:pPr marL="685799" indent="-685799" algn="l">
              <a:spcBef>
                <a:spcPts val="1500"/>
              </a:spcBef>
              <a:buSzPct val="80000"/>
              <a:buBlip>
                <a:blip r:embed="rId4"/>
              </a:buBlip>
              <a:defRPr sz="38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An enemy SNEAKS in deliberately </a:t>
            </a:r>
            <a:r>
              <a:rPr b="1"/>
              <a:t>OVER-SOWING</a:t>
            </a:r>
            <a:r>
              <a:t> the same field with tares — (25)</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8">
                                            <p:txEl>
                                              <p:pRg st="1" end="1"/>
                                            </p:txEl>
                                          </p:spTgt>
                                        </p:tgtEl>
                                        <p:attrNameLst>
                                          <p:attrName>style.visibility</p:attrName>
                                        </p:attrNameLst>
                                      </p:cBhvr>
                                      <p:to>
                                        <p:strVal val="visible"/>
                                      </p:to>
                                    </p:set>
                                    <p:animEffect filter="wipe(left)" transition="in">
                                      <p:cBhvr>
                                        <p:cTn id="7" dur="1500"/>
                                        <p:tgtEl>
                                          <p:spTgt spid="2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8">
                                            <p:txEl>
                                              <p:pRg st="2" end="2"/>
                                            </p:txEl>
                                          </p:spTgt>
                                        </p:tgtEl>
                                        <p:attrNameLst>
                                          <p:attrName>style.visibility</p:attrName>
                                        </p:attrNameLst>
                                      </p:cBhvr>
                                      <p:to>
                                        <p:strVal val="visible"/>
                                      </p:to>
                                    </p:set>
                                    <p:animEffect filter="wipe(left)" transition="in">
                                      <p:cBhvr>
                                        <p:cTn id="12" dur="1500"/>
                                        <p:tgtEl>
                                          <p:spTgt spid="29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