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ph type="sldImg"/>
          </p:nvPr>
        </p:nvSpPr>
        <p:spPr>
          <a:xfrm>
            <a:off x="1143000" y="685800"/>
            <a:ext cx="4572000" cy="3429000"/>
          </a:xfrm>
          <a:prstGeom prst="rect">
            <a:avLst/>
          </a:prstGeom>
        </p:spPr>
        <p:txBody>
          <a:bodyPr/>
          <a:lstStyle/>
          <a:p>
            <a:pPr/>
          </a:p>
        </p:txBody>
      </p:sp>
      <p:sp>
        <p:nvSpPr>
          <p:cNvPr id="266" name="Shape 2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4.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Don McClain"/>
          <p:cNvSpPr/>
          <p:nvPr/>
        </p:nvSpPr>
        <p:spPr>
          <a:xfrm>
            <a:off x="-1" y="9320107"/>
            <a:ext cx="3702757"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l"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Don McClain</a:t>
            </a:r>
          </a:p>
        </p:txBody>
      </p:sp>
      <p:sp>
        <p:nvSpPr>
          <p:cNvPr id="118" name="W. 65th St church of Christ - 11/9/2008"/>
          <p:cNvSpPr/>
          <p:nvPr/>
        </p:nvSpPr>
        <p:spPr>
          <a:xfrm>
            <a:off x="5635413" y="9320107"/>
            <a:ext cx="7387450"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r"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W. 65th St church of Christ - 11/9/2008</a:t>
            </a:r>
          </a:p>
        </p:txBody>
      </p:sp>
      <p:sp>
        <p:nvSpPr>
          <p:cNvPr id="119" name="Slide Number"/>
          <p:cNvSpPr txBox="1"/>
          <p:nvPr>
            <p:ph type="sldNum" sz="quarter" idx="2"/>
          </p:nvPr>
        </p:nvSpPr>
        <p:spPr>
          <a:xfrm>
            <a:off x="12655126" y="131515"/>
            <a:ext cx="349675" cy="387774"/>
          </a:xfrm>
          <a:prstGeom prst="rect">
            <a:avLst/>
          </a:prstGeom>
          <a:ln>
            <a:round/>
          </a:ln>
        </p:spPr>
        <p:txBody>
          <a:bodyPr lIns="54186" tIns="54186" rIns="54186" bIns="54186" anchor="b"/>
          <a:lstStyle>
            <a:lvl1pPr algn="r" defTabSz="1300480">
              <a:defRPr>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975359" y="3029937"/>
            <a:ext cx="11054082" cy="2090703"/>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27"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8"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650239" y="390595"/>
            <a:ext cx="11704322" cy="1625601"/>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36"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7"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1" name="Title Text"/>
          <p:cNvSpPr txBox="1"/>
          <p:nvPr>
            <p:ph type="title"/>
          </p:nvPr>
        </p:nvSpPr>
        <p:spPr>
          <a:xfrm>
            <a:off x="975359" y="866986"/>
            <a:ext cx="11054082" cy="1625601"/>
          </a:xfrm>
          <a:prstGeom prst="rect">
            <a:avLst/>
          </a:prstGeom>
        </p:spPr>
        <p:txBody>
          <a:bodyPr lIns="65023" tIns="65023" rIns="65023" bIns="65023"/>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52" name="Body Level One…"/>
          <p:cNvSpPr txBox="1"/>
          <p:nvPr>
            <p:ph type="body" idx="1"/>
          </p:nvPr>
        </p:nvSpPr>
        <p:spPr>
          <a:xfrm>
            <a:off x="-1" y="2817706"/>
            <a:ext cx="13004801" cy="6935895"/>
          </a:xfrm>
          <a:prstGeom prst="rect">
            <a:avLst/>
          </a:prstGeom>
        </p:spPr>
        <p:txBody>
          <a:bodyPr lIns="65023" tIns="65023" rIns="65023" bIns="65023" anchor="t"/>
          <a:lstStyle>
            <a:lvl1pPr marL="480059" indent="-480059" defTabSz="1300480">
              <a:spcBef>
                <a:spcPts val="1000"/>
              </a:spcBef>
              <a:buSzPct val="100000"/>
              <a:buChar char="»"/>
              <a:defRPr b="1" sz="4200">
                <a:solidFill>
                  <a:srgbClr val="000000"/>
                </a:solidFill>
                <a:latin typeface="Arial"/>
                <a:ea typeface="Arial"/>
                <a:cs typeface="Arial"/>
                <a:sym typeface="Arial"/>
              </a:defRPr>
            </a:lvl1pPr>
            <a:lvl2pPr marL="885825" indent="-428625" defTabSz="1300480">
              <a:spcBef>
                <a:spcPts val="1000"/>
              </a:spcBef>
              <a:buSzPct val="100000"/>
              <a:buChar char="–"/>
              <a:defRPr b="1" sz="4200">
                <a:solidFill>
                  <a:srgbClr val="000000"/>
                </a:solidFill>
                <a:latin typeface="Arial"/>
                <a:ea typeface="Arial"/>
                <a:cs typeface="Arial"/>
                <a:sym typeface="Arial"/>
              </a:defRPr>
            </a:lvl2pPr>
            <a:lvl3pPr marL="1283676" indent="-369276" defTabSz="1300480">
              <a:spcBef>
                <a:spcPts val="1000"/>
              </a:spcBef>
              <a:buSzPct val="100000"/>
              <a:defRPr b="1" sz="4200">
                <a:solidFill>
                  <a:srgbClr val="000000"/>
                </a:solidFill>
                <a:latin typeface="Arial"/>
                <a:ea typeface="Arial"/>
                <a:cs typeface="Arial"/>
                <a:sym typeface="Arial"/>
              </a:defRPr>
            </a:lvl3pPr>
            <a:lvl4pPr marL="1771650" indent="-400050" defTabSz="1300480">
              <a:spcBef>
                <a:spcPts val="1000"/>
              </a:spcBef>
              <a:buSzPct val="100000"/>
              <a:buChar char="–"/>
              <a:defRPr b="1" sz="4200">
                <a:solidFill>
                  <a:srgbClr val="000000"/>
                </a:solidFill>
                <a:latin typeface="Arial"/>
                <a:ea typeface="Arial"/>
                <a:cs typeface="Arial"/>
                <a:sym typeface="Arial"/>
              </a:defRPr>
            </a:lvl4pPr>
            <a:lvl5pPr marL="2362200" indent="-533400" defTabSz="1300480">
              <a:spcBef>
                <a:spcPts val="1000"/>
              </a:spcBef>
              <a:buSzPct val="100000"/>
              <a:buChar char="»"/>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3"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60" name="Title Text"/>
          <p:cNvSpPr txBox="1"/>
          <p:nvPr>
            <p:ph type="title"/>
          </p:nvPr>
        </p:nvSpPr>
        <p:spPr>
          <a:xfrm>
            <a:off x="975359" y="866986"/>
            <a:ext cx="11054082" cy="1625601"/>
          </a:xfrm>
          <a:prstGeom prst="rect">
            <a:avLst/>
          </a:prstGeom>
        </p:spPr>
        <p:txBody>
          <a:bodyPr lIns="65023" tIns="65023" rIns="65023" bIns="65023"/>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61" name="Body Level One…"/>
          <p:cNvSpPr txBox="1"/>
          <p:nvPr>
            <p:ph type="body" idx="1"/>
          </p:nvPr>
        </p:nvSpPr>
        <p:spPr>
          <a:xfrm>
            <a:off x="-1" y="2817706"/>
            <a:ext cx="13004801" cy="6935895"/>
          </a:xfrm>
          <a:prstGeom prst="rect">
            <a:avLst/>
          </a:prstGeom>
        </p:spPr>
        <p:txBody>
          <a:bodyPr lIns="65023" tIns="65023" rIns="65023" bIns="65023" anchor="t"/>
          <a:lstStyle>
            <a:lvl1pPr marL="480059" indent="-480059" defTabSz="1300480">
              <a:spcBef>
                <a:spcPts val="1000"/>
              </a:spcBef>
              <a:buSzPct val="100000"/>
              <a:buChar char="»"/>
              <a:defRPr b="1" sz="4200">
                <a:solidFill>
                  <a:srgbClr val="000000"/>
                </a:solidFill>
                <a:latin typeface="Arial"/>
                <a:ea typeface="Arial"/>
                <a:cs typeface="Arial"/>
                <a:sym typeface="Arial"/>
              </a:defRPr>
            </a:lvl1pPr>
            <a:lvl2pPr marL="885825" indent="-428625" defTabSz="1300480">
              <a:spcBef>
                <a:spcPts val="1000"/>
              </a:spcBef>
              <a:buSzPct val="100000"/>
              <a:buChar char="–"/>
              <a:defRPr b="1" sz="4200">
                <a:solidFill>
                  <a:srgbClr val="000000"/>
                </a:solidFill>
                <a:latin typeface="Arial"/>
                <a:ea typeface="Arial"/>
                <a:cs typeface="Arial"/>
                <a:sym typeface="Arial"/>
              </a:defRPr>
            </a:lvl2pPr>
            <a:lvl3pPr marL="1283676" indent="-369276" defTabSz="1300480">
              <a:spcBef>
                <a:spcPts val="1000"/>
              </a:spcBef>
              <a:buSzPct val="100000"/>
              <a:defRPr b="1" sz="4200">
                <a:solidFill>
                  <a:srgbClr val="000000"/>
                </a:solidFill>
                <a:latin typeface="Arial"/>
                <a:ea typeface="Arial"/>
                <a:cs typeface="Arial"/>
                <a:sym typeface="Arial"/>
              </a:defRPr>
            </a:lvl3pPr>
            <a:lvl4pPr marL="1771650" indent="-400050" defTabSz="1300480">
              <a:spcBef>
                <a:spcPts val="1000"/>
              </a:spcBef>
              <a:buSzPct val="100000"/>
              <a:buChar char="–"/>
              <a:defRPr b="1" sz="4200">
                <a:solidFill>
                  <a:srgbClr val="000000"/>
                </a:solidFill>
                <a:latin typeface="Arial"/>
                <a:ea typeface="Arial"/>
                <a:cs typeface="Arial"/>
                <a:sym typeface="Arial"/>
              </a:defRPr>
            </a:lvl4pPr>
            <a:lvl5pPr marL="2362200" indent="-533400" defTabSz="1300480">
              <a:spcBef>
                <a:spcPts val="1000"/>
              </a:spcBef>
              <a:buSzPct val="100000"/>
              <a:buChar char="»"/>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2"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9" name="Title Text"/>
          <p:cNvSpPr txBox="1"/>
          <p:nvPr>
            <p:ph type="title"/>
          </p:nvPr>
        </p:nvSpPr>
        <p:spPr>
          <a:xfrm>
            <a:off x="975359" y="3029937"/>
            <a:ext cx="11054082" cy="2090703"/>
          </a:xfrm>
          <a:prstGeom prst="rect">
            <a:avLst/>
          </a:prstGeom>
        </p:spPr>
        <p:txBody>
          <a:bodyPr lIns="65023" tIns="65023" rIns="65023" bIns="65023"/>
          <a:lstStyle>
            <a:lvl1pPr defTabSz="1300480">
              <a:defRPr b="0" sz="5600">
                <a:solidFill>
                  <a:srgbClr val="000000"/>
                </a:solidFill>
                <a:latin typeface="Arial Rounded MT Bold"/>
                <a:ea typeface="Arial Rounded MT Bold"/>
                <a:cs typeface="Arial Rounded MT Bold"/>
                <a:sym typeface="Arial Rounded MT Bold"/>
              </a:defRPr>
            </a:lvl1pPr>
          </a:lstStyle>
          <a:p>
            <a:pPr>
              <a:defRPr>
                <a:effectLst/>
              </a:defRPr>
            </a:pPr>
            <a:r>
              <a:t>Title Text</a:t>
            </a:r>
          </a:p>
        </p:txBody>
      </p:sp>
      <p:sp>
        <p:nvSpPr>
          <p:cNvPr id="170"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b="1" sz="4200">
                <a:solidFill>
                  <a:srgbClr val="000000"/>
                </a:solidFill>
                <a:latin typeface="Arial"/>
                <a:ea typeface="Arial"/>
                <a:cs typeface="Arial"/>
                <a:sym typeface="Arial"/>
              </a:defRPr>
            </a:lvl1pPr>
            <a:lvl2pPr marL="0" indent="457200" algn="ctr" defTabSz="1300480">
              <a:spcBef>
                <a:spcPts val="1000"/>
              </a:spcBef>
              <a:buSzTx/>
              <a:buNone/>
              <a:defRPr b="1" sz="4200">
                <a:solidFill>
                  <a:srgbClr val="000000"/>
                </a:solidFill>
                <a:latin typeface="Arial"/>
                <a:ea typeface="Arial"/>
                <a:cs typeface="Arial"/>
                <a:sym typeface="Arial"/>
              </a:defRPr>
            </a:lvl2pPr>
            <a:lvl3pPr marL="0" indent="914400" algn="ctr" defTabSz="1300480">
              <a:spcBef>
                <a:spcPts val="1000"/>
              </a:spcBef>
              <a:buSzTx/>
              <a:buNone/>
              <a:defRPr b="1" sz="4200">
                <a:solidFill>
                  <a:srgbClr val="000000"/>
                </a:solidFill>
                <a:latin typeface="Arial"/>
                <a:ea typeface="Arial"/>
                <a:cs typeface="Arial"/>
                <a:sym typeface="Arial"/>
              </a:defRPr>
            </a:lvl3pPr>
            <a:lvl4pPr marL="0" indent="1371600" algn="ctr" defTabSz="1300480">
              <a:spcBef>
                <a:spcPts val="1000"/>
              </a:spcBef>
              <a:buSzTx/>
              <a:buNone/>
              <a:defRPr b="1" sz="4200">
                <a:solidFill>
                  <a:srgbClr val="000000"/>
                </a:solidFill>
                <a:latin typeface="Arial"/>
                <a:ea typeface="Arial"/>
                <a:cs typeface="Arial"/>
                <a:sym typeface="Arial"/>
              </a:defRPr>
            </a:lvl4pPr>
            <a:lvl5pPr marL="0" indent="1828800" algn="ctr" defTabSz="1300480">
              <a:spcBef>
                <a:spcPts val="1000"/>
              </a:spcBef>
              <a:buSzTx/>
              <a:buNone/>
              <a:defRPr b="1" sz="42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1"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79"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Slide Number"/>
          <p:cNvSpPr txBox="1"/>
          <p:nvPr>
            <p:ph type="sldNum" sz="quarter" idx="2"/>
          </p:nvPr>
        </p:nvSpPr>
        <p:spPr>
          <a:xfrm>
            <a:off x="12269886" y="8976012"/>
            <a:ext cx="250628" cy="281237"/>
          </a:xfrm>
          <a:prstGeom prst="rect">
            <a:avLst/>
          </a:prstGeom>
        </p:spPr>
        <p:txBody>
          <a:bodyPr lIns="0" tIns="0" rIns="0" bIns="0"/>
          <a:lstStyle>
            <a:lvl1pPr defTabSz="1300480">
              <a:defRPr sz="2200">
                <a:solidFill>
                  <a:srgbClr val="888888"/>
                </a:solidFill>
                <a:latin typeface="Constantia"/>
                <a:ea typeface="Constantia"/>
                <a:cs typeface="Constantia"/>
                <a:sym typeface="Constanti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01"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2"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4"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2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34"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3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9"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7.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com" TargetMode="Externa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Image" descr="Image"/>
          <p:cNvPicPr>
            <a:picLocks noChangeAspect="1"/>
          </p:cNvPicPr>
          <p:nvPr>
            <p:ph type="pic" idx="13"/>
          </p:nvPr>
        </p:nvPicPr>
        <p:blipFill>
          <a:blip r:embed="rId2">
            <a:extLst/>
          </a:blip>
          <a:srcRect l="13491" t="0" r="6538" b="0"/>
          <a:stretch>
            <a:fillRect/>
          </a:stretch>
        </p:blipFill>
        <p:spPr>
          <a:xfrm>
            <a:off x="0" y="0"/>
            <a:ext cx="13004800" cy="9753600"/>
          </a:xfrm>
          <a:prstGeom prst="rect">
            <a:avLst/>
          </a:prstGeom>
        </p:spPr>
      </p:pic>
      <p:sp>
        <p:nvSpPr>
          <p:cNvPr id="269" name="Why Is Salvation"/>
          <p:cNvSpPr txBox="1"/>
          <p:nvPr/>
        </p:nvSpPr>
        <p:spPr>
          <a:xfrm>
            <a:off x="1655849" y="-47676"/>
            <a:ext cx="9693102" cy="16383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latin typeface="Century Gothic"/>
                <a:ea typeface="Century Gothic"/>
                <a:cs typeface="Century Gothic"/>
                <a:sym typeface="Century Gothic"/>
              </a:defRPr>
            </a:lvl1pPr>
          </a:lstStyle>
          <a:p>
            <a:pPr/>
            <a:r>
              <a:t>Why Is Salvation</a:t>
            </a:r>
          </a:p>
        </p:txBody>
      </p:sp>
      <p:sp>
        <p:nvSpPr>
          <p:cNvPr id="270" name="So Hard?"/>
          <p:cNvSpPr txBox="1"/>
          <p:nvPr/>
        </p:nvSpPr>
        <p:spPr>
          <a:xfrm>
            <a:off x="3222790" y="1522815"/>
            <a:ext cx="6559220" cy="13081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atin typeface="Thames Nude Roman"/>
                <a:ea typeface="Thames Nude Roman"/>
                <a:cs typeface="Thames Nude Roman"/>
                <a:sym typeface="Thames Nude Roman"/>
              </a:defRPr>
            </a:lvl1pPr>
          </a:lstStyle>
          <a:p>
            <a:pPr/>
            <a:r>
              <a:t>So Hard?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Exodus 5:1–2 (NKJV)…"/>
          <p:cNvSpPr txBox="1"/>
          <p:nvPr/>
        </p:nvSpPr>
        <p:spPr>
          <a:xfrm>
            <a:off x="383531" y="406400"/>
            <a:ext cx="12237739" cy="81026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5:1–2 (NKJV)</a:t>
            </a:r>
          </a:p>
          <a:p>
            <a:pPr defTabSz="457200">
              <a:spcBef>
                <a:spcPts val="700"/>
              </a:spcBef>
              <a:defRPr sz="5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a:t>
            </a:r>
            <a:r>
              <a:t> Afterward Moses and Aaron went in and told Pharaoh, “Thus says the Lord God of Israel: ‘Let My people go, that they may hold a feast to Me in the wilderness.’ ” </a:t>
            </a:r>
            <a:r>
              <a:rPr baseline="31999"/>
              <a:t>2</a:t>
            </a:r>
            <a:r>
              <a:t> And Pharaoh said, “Who </a:t>
            </a:r>
            <a:r>
              <a:rPr i="1"/>
              <a:t>is</a:t>
            </a:r>
            <a:r>
              <a:t> the Lord, that I should obey His voice to let Israel go? I do not know the Lord, nor will I let Israel go.”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Exodus 5:6–14 (NKJV)…"/>
          <p:cNvSpPr txBox="1"/>
          <p:nvPr/>
        </p:nvSpPr>
        <p:spPr>
          <a:xfrm>
            <a:off x="383531" y="406400"/>
            <a:ext cx="12237739" cy="89408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5:6–14 (NKJV)</a:t>
            </a:r>
          </a:p>
          <a:p>
            <a:pPr defTabSz="457200">
              <a:spcBef>
                <a:spcPts val="700"/>
              </a:spcBef>
              <a:defRPr sz="51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6</a:t>
            </a:r>
            <a:r>
              <a:t> So the same day Pharaoh commanded the taskmasters of the people and their officers, saying, </a:t>
            </a:r>
            <a:r>
              <a:rPr baseline="31999"/>
              <a:t>7</a:t>
            </a:r>
            <a:r>
              <a:t> “You shall no longer give the people straw to make brick as before. Let them go and gather straw for themselves. </a:t>
            </a:r>
            <a:r>
              <a:rPr baseline="31999"/>
              <a:t>8</a:t>
            </a:r>
            <a:r>
              <a:t> And you shall lay on them the quota of bricks which they made before. You shall not reduce it. … </a:t>
            </a:r>
            <a:r>
              <a:rPr baseline="31999"/>
              <a:t>13</a:t>
            </a:r>
            <a:r>
              <a:t> And the taskmasters forced </a:t>
            </a:r>
            <a:r>
              <a:rPr i="1"/>
              <a:t>them</a:t>
            </a:r>
            <a:r>
              <a:t> to hurry, saying, “Fulfill your work, </a:t>
            </a:r>
            <a:r>
              <a:rPr i="1"/>
              <a:t>your</a:t>
            </a:r>
            <a:r>
              <a:t> daily quota, as when there was straw.”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Exodus 5:6–14 (NKJV)…"/>
          <p:cNvSpPr txBox="1"/>
          <p:nvPr/>
        </p:nvSpPr>
        <p:spPr>
          <a:xfrm>
            <a:off x="383531" y="406400"/>
            <a:ext cx="12237739" cy="83058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5:6–14 (NKJV)</a:t>
            </a:r>
          </a:p>
          <a:p>
            <a:pPr defTabSz="457200">
              <a:spcBef>
                <a:spcPts val="700"/>
              </a:spcBef>
              <a:defRPr sz="6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14</a:t>
            </a:r>
            <a:r>
              <a:t> Also the officers of the children of Israel, whom Pharaoh’s taskmasters had set over them, were beaten </a:t>
            </a:r>
            <a:r>
              <a:rPr i="1"/>
              <a:t>and</a:t>
            </a:r>
            <a:r>
              <a:t> were asked, “Why have you not fulfilled your task in making brick both yesterday and today, as before?”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Exodus 5:20–21 (NKJV)…"/>
          <p:cNvSpPr txBox="1"/>
          <p:nvPr/>
        </p:nvSpPr>
        <p:spPr>
          <a:xfrm>
            <a:off x="383531" y="406400"/>
            <a:ext cx="12237739" cy="80010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5:20–21 (NKJV)</a:t>
            </a:r>
          </a:p>
          <a:p>
            <a:pPr defTabSz="457200">
              <a:spcBef>
                <a:spcPts val="700"/>
              </a:spcBef>
              <a:defRPr sz="56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20</a:t>
            </a:r>
            <a:r>
              <a:t> Then, as they came out from Pharaoh, they met Moses and Aaron who stood there to meet them. </a:t>
            </a:r>
            <a:r>
              <a:rPr baseline="31999"/>
              <a:t>21</a:t>
            </a:r>
            <a:r>
              <a:t> And they said to them, “Let the Lord look on you and judge, because you have made us abhorrent in the sight of Pharaoh and in the sight of his servants, to put a sword in their hand to kill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Exodus 6:6–9 (NKJV)…"/>
          <p:cNvSpPr txBox="1"/>
          <p:nvPr/>
        </p:nvSpPr>
        <p:spPr>
          <a:xfrm>
            <a:off x="383531" y="406400"/>
            <a:ext cx="12237739" cy="91186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6:6–9 (NKJV)</a:t>
            </a:r>
          </a:p>
          <a:p>
            <a:pPr defTabSz="457200">
              <a:spcBef>
                <a:spcPts val="700"/>
              </a:spcBef>
              <a:defRPr sz="40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6</a:t>
            </a:r>
            <a:r>
              <a:t> Therefore say to the children of Israel: ‘I </a:t>
            </a:r>
            <a:r>
              <a:rPr i="1"/>
              <a:t>am</a:t>
            </a:r>
            <a:r>
              <a:t> the Lord; I will bring you out from under the burdens of the Egyptians, I will rescue you from their bondage, and I will redeem you with an outstretched arm and with great judgments. </a:t>
            </a:r>
            <a:r>
              <a:rPr baseline="31999"/>
              <a:t>7</a:t>
            </a:r>
            <a:r>
              <a:t> I will take you as My people, and I will be your God. Then you shall know that I </a:t>
            </a:r>
            <a:r>
              <a:rPr i="1"/>
              <a:t>am</a:t>
            </a:r>
            <a:r>
              <a:t> the Lord your God who brings you out from under the burdens of the Egyptians. </a:t>
            </a:r>
            <a:r>
              <a:rPr baseline="31999"/>
              <a:t>8</a:t>
            </a:r>
            <a:r>
              <a:t> And I will bring you into the land which I swore to give to Abraham, Isaac, and Jacob; and I will give it to you </a:t>
            </a:r>
            <a:r>
              <a:rPr i="1"/>
              <a:t>as</a:t>
            </a:r>
            <a:r>
              <a:t> a heritage: I </a:t>
            </a:r>
            <a:r>
              <a:rPr i="1"/>
              <a:t>am</a:t>
            </a:r>
            <a:r>
              <a:t> the Lord.’ ” </a:t>
            </a:r>
            <a:r>
              <a:rPr baseline="31999"/>
              <a:t>9</a:t>
            </a:r>
            <a:r>
              <a:t> So Moses spoke thus to the children of Israel; but they did not heed Moses, because of anguish of spirit and cruel bondage.</a:t>
            </a:r>
          </a:p>
        </p:txBody>
      </p:sp>
      <p:sp>
        <p:nvSpPr>
          <p:cNvPr id="315" name="Exodus 6:6–9 (NKJV)…"/>
          <p:cNvSpPr txBox="1"/>
          <p:nvPr/>
        </p:nvSpPr>
        <p:spPr>
          <a:xfrm>
            <a:off x="383531" y="406399"/>
            <a:ext cx="12237739" cy="9118602"/>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6:6–9 (NKJV)</a:t>
            </a:r>
          </a:p>
          <a:p>
            <a:pPr defTabSz="457200">
              <a:spcBef>
                <a:spcPts val="700"/>
              </a:spcBef>
              <a:defRPr sz="40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6</a:t>
            </a:r>
            <a:r>
              <a:t> Therefore say to the children of Israel: ‘I </a:t>
            </a:r>
            <a:r>
              <a:rPr i="1"/>
              <a:t>am</a:t>
            </a:r>
            <a:r>
              <a:t> the Lord; I will bring you out from under the burdens of the Egyptians, I will rescue you from their bondage, and I will redeem you with an outstretched arm and with great judgments. </a:t>
            </a:r>
            <a:r>
              <a:rPr baseline="31999"/>
              <a:t>7</a:t>
            </a:r>
            <a:r>
              <a:t> I will take you as My people, and I will be your God. Then you shall know that I </a:t>
            </a:r>
            <a:r>
              <a:rPr i="1"/>
              <a:t>am</a:t>
            </a:r>
            <a:r>
              <a:t> the Lord your God who brings you out from under the burdens of the Egyptians. </a:t>
            </a:r>
            <a:r>
              <a:rPr baseline="31999"/>
              <a:t>8</a:t>
            </a:r>
            <a:r>
              <a:t> And I will bring you into the land which I swore to give to Abraham, Isaac, and Jacob; and I will give it to you </a:t>
            </a:r>
            <a:r>
              <a:rPr i="1"/>
              <a:t>as</a:t>
            </a:r>
            <a:r>
              <a:t> a heritage: I </a:t>
            </a:r>
            <a:r>
              <a:rPr i="1"/>
              <a:t>am</a:t>
            </a:r>
            <a:r>
              <a:t> the Lord.’ ” </a:t>
            </a:r>
            <a:r>
              <a:rPr baseline="31999"/>
              <a:t>9</a:t>
            </a:r>
            <a:r>
              <a:t> So Moses spoke thus to the children of Israel; </a:t>
            </a:r>
            <a:r>
              <a:rPr>
                <a:solidFill>
                  <a:schemeClr val="accent4">
                    <a:hueOff val="481991"/>
                    <a:satOff val="11971"/>
                    <a:lumOff val="19007"/>
                  </a:schemeClr>
                </a:solidFill>
              </a:rPr>
              <a:t>but they did not heed Moses, because of anguish of spirit and cruel bondage.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5"/>
                                        </p:tgtEl>
                                        <p:attrNameLst>
                                          <p:attrName>style.visibility</p:attrName>
                                        </p:attrNameLst>
                                      </p:cBhvr>
                                      <p:to>
                                        <p:strVal val="visible"/>
                                      </p:to>
                                    </p:set>
                                    <p:animEffect filter="wipe(left)" transition="in">
                                      <p:cBhvr>
                                        <p:cTn id="7"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age" descr="Image"/>
          <p:cNvPicPr>
            <a:picLocks noChangeAspect="0"/>
          </p:cNvPicPr>
          <p:nvPr>
            <p:ph type="pic" idx="13"/>
          </p:nvPr>
        </p:nvPicPr>
        <p:blipFill>
          <a:blip r:embed="rId2">
            <a:extLst/>
          </a:blip>
          <a:srcRect l="1523" t="0" r="1523" b="0"/>
          <a:stretch>
            <a:fillRect/>
          </a:stretch>
        </p:blipFill>
        <p:spPr>
          <a:xfrm>
            <a:off x="0" y="1665035"/>
            <a:ext cx="13004732" cy="8100767"/>
          </a:xfrm>
          <a:prstGeom prst="rect">
            <a:avLst/>
          </a:prstGeom>
        </p:spPr>
      </p:pic>
      <p:sp>
        <p:nvSpPr>
          <p:cNvPr id="318"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19"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22"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23"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24" name="Their bondage — Exodus 1:1-14; .2:11-25…"/>
          <p:cNvSpPr txBox="1"/>
          <p:nvPr/>
        </p:nvSpPr>
        <p:spPr>
          <a:xfrm>
            <a:off x="202302" y="3562884"/>
            <a:ext cx="12600196" cy="3497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bondage — Exodus 1:1-14; .2:11-25</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God’s deliverer - Moses —  Exodus 3:1-4:31</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STRUGGLE for freedom — Exodus 5:1-12:33</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 delivers — Exodus 12:37-42; 13:17-14:31</a:t>
            </a:r>
          </a:p>
        </p:txBody>
      </p:sp>
      <p:sp>
        <p:nvSpPr>
          <p:cNvPr id="325"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Exodus 12:37–42 (NKJV)…"/>
          <p:cNvSpPr txBox="1"/>
          <p:nvPr/>
        </p:nvSpPr>
        <p:spPr>
          <a:xfrm>
            <a:off x="383531" y="406400"/>
            <a:ext cx="12237739" cy="90170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12:37–42 (NKJV)</a:t>
            </a:r>
          </a:p>
          <a:p>
            <a:pPr defTabSz="457200">
              <a:spcBef>
                <a:spcPts val="700"/>
              </a:spcBef>
              <a:defRPr sz="4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37</a:t>
            </a:r>
            <a:r>
              <a:t> Then the children of Israel journeyed from Rameses to Succoth, about six hundred thousand men on foot, besides children. </a:t>
            </a:r>
            <a:r>
              <a:rPr baseline="31999"/>
              <a:t>38</a:t>
            </a:r>
            <a:r>
              <a:t> A mixed multitude went up with them also, and flocks and herds—a great deal of livestock. </a:t>
            </a:r>
            <a:r>
              <a:rPr baseline="31999"/>
              <a:t>39</a:t>
            </a:r>
            <a:r>
              <a:t> …  </a:t>
            </a:r>
            <a:r>
              <a:rPr baseline="31999"/>
              <a:t>40</a:t>
            </a:r>
            <a:r>
              <a:t> Now the sojourn of the children of Israel who lived in Egypt </a:t>
            </a:r>
            <a:r>
              <a:rPr i="1"/>
              <a:t>was</a:t>
            </a:r>
            <a:r>
              <a:t> four hundred and thirty years. </a:t>
            </a:r>
            <a:r>
              <a:rPr baseline="31999"/>
              <a:t>41</a:t>
            </a:r>
            <a:r>
              <a:t> And it came to pass at the end of the four hundred and thirty years—on that very same day—it came to pass that all the armies of the Lord went out from the land of Egypt.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Exodus 14:5–9 (NKJV)…"/>
          <p:cNvSpPr txBox="1"/>
          <p:nvPr/>
        </p:nvSpPr>
        <p:spPr>
          <a:xfrm>
            <a:off x="383531" y="406400"/>
            <a:ext cx="12237739" cy="91186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14:5–9 (NKJV)</a:t>
            </a:r>
          </a:p>
          <a:p>
            <a:pPr defTabSz="457200">
              <a:spcBef>
                <a:spcPts val="700"/>
              </a:spcBef>
              <a:defRPr sz="4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5</a:t>
            </a:r>
            <a:r>
              <a:t> Now it was told the king of Egypt that the people had fled, and the heart of Pharaoh and his servants was turned against the people; and they said, “Why have we done this, that we have let Israel go from serving us?” </a:t>
            </a:r>
            <a:r>
              <a:rPr baseline="31999"/>
              <a:t>6</a:t>
            </a:r>
            <a:r>
              <a:t> So he made ready his chariot and took his people with him. </a:t>
            </a:r>
            <a:r>
              <a:rPr baseline="31999"/>
              <a:t>7</a:t>
            </a:r>
            <a:r>
              <a:t> Also, he took six hundred choice chariots, and all the chariots of Egypt with captains over every one of them. </a:t>
            </a:r>
            <a:r>
              <a:rPr baseline="31999"/>
              <a:t>8</a:t>
            </a:r>
            <a:r>
              <a:t> And the Lord hardened the heart of Pharaoh king of Egypt, and he pursued the children of Israel; … </a:t>
            </a:r>
            <a:r>
              <a:rPr baseline="31999"/>
              <a:t>9</a:t>
            </a:r>
            <a:r>
              <a:t> … and overtook them camping by the sea beside Pi Hahiroth, before Baal Zephon.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Exodus 14:10–12 (NKJV)…"/>
          <p:cNvSpPr txBox="1"/>
          <p:nvPr/>
        </p:nvSpPr>
        <p:spPr>
          <a:xfrm>
            <a:off x="383531" y="406400"/>
            <a:ext cx="12237739" cy="91186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14:10–12 (NKJV)</a:t>
            </a:r>
          </a:p>
          <a:p>
            <a:pPr defTabSz="457200">
              <a:spcBef>
                <a:spcPts val="700"/>
              </a:spcBef>
              <a:defRPr sz="4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10</a:t>
            </a:r>
            <a:r>
              <a:t> And when Pharaoh drew near, the children of Israel lifted their eyes, and behold, the Egyptians marched after them. So they were very afraid, and the children of Israel cried out to the Lord. </a:t>
            </a:r>
            <a:r>
              <a:rPr baseline="31999"/>
              <a:t>11</a:t>
            </a:r>
            <a:r>
              <a:t> Then they said to Moses, “Because </a:t>
            </a:r>
            <a:r>
              <a:rPr i="1"/>
              <a:t>there were</a:t>
            </a:r>
            <a:r>
              <a:t> no graves in Egypt, have you taken us away to die in the wilderness? Why have you so dealt with us, to bring us up out of Egypt? </a:t>
            </a:r>
            <a:r>
              <a:rPr baseline="31999"/>
              <a:t>12</a:t>
            </a:r>
            <a:r>
              <a:t> </a:t>
            </a:r>
            <a:r>
              <a:rPr i="1"/>
              <a:t>Is</a:t>
            </a:r>
            <a:r>
              <a:t> this not the word that we told you in Egypt, saying, ‘Let us alone that we may serve the Egyptians’? For </a:t>
            </a:r>
            <a:r>
              <a:rPr i="1"/>
              <a:t>it would have been</a:t>
            </a:r>
            <a:r>
              <a:t> better for us to serve the Egyptians than that we should die in the wilderness.”</a:t>
            </a:r>
          </a:p>
        </p:txBody>
      </p:sp>
      <p:sp>
        <p:nvSpPr>
          <p:cNvPr id="332" name="Exodus 14:10–12 (NKJV)…"/>
          <p:cNvSpPr txBox="1"/>
          <p:nvPr/>
        </p:nvSpPr>
        <p:spPr>
          <a:xfrm>
            <a:off x="383531" y="406399"/>
            <a:ext cx="12237739" cy="9118602"/>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14:10–12 (NKJV)</a:t>
            </a:r>
          </a:p>
          <a:p>
            <a:pPr defTabSz="457200">
              <a:spcBef>
                <a:spcPts val="700"/>
              </a:spcBef>
              <a:defRPr sz="4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10</a:t>
            </a:r>
            <a:r>
              <a:t> And when Pharaoh drew near, the children of Israel lifted their eyes, and behold, the Egyptians marched after them. So they were very afraid, and the children of Israel cried out to the Lord. </a:t>
            </a:r>
            <a:r>
              <a:rPr baseline="31999"/>
              <a:t>11</a:t>
            </a:r>
            <a:r>
              <a:t> Then they said to Moses, “</a:t>
            </a:r>
            <a:r>
              <a:rPr>
                <a:solidFill>
                  <a:schemeClr val="accent4">
                    <a:hueOff val="481991"/>
                    <a:satOff val="11971"/>
                    <a:lumOff val="19007"/>
                  </a:schemeClr>
                </a:solidFill>
              </a:rPr>
              <a:t>Because </a:t>
            </a:r>
            <a:r>
              <a:rPr i="1">
                <a:solidFill>
                  <a:schemeClr val="accent4">
                    <a:hueOff val="481991"/>
                    <a:satOff val="11971"/>
                    <a:lumOff val="19007"/>
                  </a:schemeClr>
                </a:solidFill>
              </a:rPr>
              <a:t>there were</a:t>
            </a:r>
            <a:r>
              <a:rPr>
                <a:solidFill>
                  <a:schemeClr val="accent4">
                    <a:hueOff val="481991"/>
                    <a:satOff val="11971"/>
                    <a:lumOff val="19007"/>
                  </a:schemeClr>
                </a:solidFill>
              </a:rPr>
              <a:t> no graves in Egypt, have you taken us away to die in the wilderness? Why have you so dealt with us, to bring us up out of Egypt? </a:t>
            </a:r>
            <a:r>
              <a:rPr baseline="31999">
                <a:solidFill>
                  <a:schemeClr val="accent4">
                    <a:hueOff val="481991"/>
                    <a:satOff val="11971"/>
                    <a:lumOff val="19007"/>
                  </a:schemeClr>
                </a:solidFill>
              </a:rPr>
              <a:t>12</a:t>
            </a:r>
            <a:r>
              <a:rPr>
                <a:solidFill>
                  <a:schemeClr val="accent4">
                    <a:hueOff val="481991"/>
                    <a:satOff val="11971"/>
                    <a:lumOff val="19007"/>
                  </a:schemeClr>
                </a:solidFill>
              </a:rPr>
              <a:t> </a:t>
            </a:r>
            <a:r>
              <a:rPr i="1">
                <a:solidFill>
                  <a:schemeClr val="accent4">
                    <a:hueOff val="481991"/>
                    <a:satOff val="11971"/>
                    <a:lumOff val="19007"/>
                  </a:schemeClr>
                </a:solidFill>
              </a:rPr>
              <a:t>Is</a:t>
            </a:r>
            <a:r>
              <a:rPr>
                <a:solidFill>
                  <a:schemeClr val="accent4">
                    <a:hueOff val="481991"/>
                    <a:satOff val="11971"/>
                    <a:lumOff val="19007"/>
                  </a:schemeClr>
                </a:solidFill>
              </a:rPr>
              <a:t> this not the word that we told you in Egypt, saying, ‘Let us alone that we may serve the Egyptians’? For </a:t>
            </a:r>
            <a:r>
              <a:rPr i="1">
                <a:solidFill>
                  <a:schemeClr val="accent4">
                    <a:hueOff val="481991"/>
                    <a:satOff val="11971"/>
                    <a:lumOff val="19007"/>
                  </a:schemeClr>
                </a:solidFill>
              </a:rPr>
              <a:t>it would have been</a:t>
            </a:r>
            <a:r>
              <a:rPr>
                <a:solidFill>
                  <a:schemeClr val="accent4">
                    <a:hueOff val="481991"/>
                    <a:satOff val="11971"/>
                    <a:lumOff val="19007"/>
                  </a:schemeClr>
                </a:solidFill>
              </a:rPr>
              <a:t> better for us to serve the Egyptians than that we should die in the wilderness.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dissolve" transition="in">
                                      <p:cBhvr>
                                        <p:cTn id="7" dur="1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Luke 13:22–30 (NKJV)…"/>
          <p:cNvSpPr txBox="1"/>
          <p:nvPr/>
        </p:nvSpPr>
        <p:spPr>
          <a:xfrm>
            <a:off x="383531" y="406400"/>
            <a:ext cx="12237739" cy="90043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Luke 13:22–30 (NKJV)</a:t>
            </a:r>
          </a:p>
          <a:p>
            <a:pPr defTabSz="457200">
              <a:spcBef>
                <a:spcPts val="700"/>
              </a:spcBef>
              <a:defRPr sz="59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22</a:t>
            </a:r>
            <a:r>
              <a:t> And He went through the cities and villages, teaching, and journeying toward Jerusalem. </a:t>
            </a:r>
            <a:r>
              <a:rPr baseline="31999"/>
              <a:t>23</a:t>
            </a:r>
            <a:r>
              <a:t> Then one said to Him, “Lord, are there few who are saved?” And He said to them, </a:t>
            </a:r>
            <a:r>
              <a:rPr baseline="31999"/>
              <a:t>24</a:t>
            </a:r>
            <a:r>
              <a:t> “Strive to enter through the narrow gate, for many, I say to you, will seek to enter and will not be able.</a:t>
            </a:r>
          </a:p>
        </p:txBody>
      </p:sp>
      <p:sp>
        <p:nvSpPr>
          <p:cNvPr id="273" name="Luke 13:22–30 (NKJV)…"/>
          <p:cNvSpPr txBox="1"/>
          <p:nvPr/>
        </p:nvSpPr>
        <p:spPr>
          <a:xfrm>
            <a:off x="383531" y="406400"/>
            <a:ext cx="12237739" cy="90043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Luke 13:22–30 (NKJV)</a:t>
            </a:r>
          </a:p>
          <a:p>
            <a:pPr defTabSz="457200">
              <a:spcBef>
                <a:spcPts val="700"/>
              </a:spcBef>
              <a:defRPr sz="59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22</a:t>
            </a:r>
            <a:r>
              <a:t> And He went through the cities and villages, teaching, and journeying toward Jerusalem. </a:t>
            </a:r>
            <a:r>
              <a:rPr baseline="31999"/>
              <a:t>23</a:t>
            </a:r>
            <a:r>
              <a:t> Then one said to Him, “Lord, are there few who are saved?” And He said to them, </a:t>
            </a:r>
            <a:r>
              <a:rPr baseline="31999"/>
              <a:t>24</a:t>
            </a:r>
            <a:r>
              <a:t> “</a:t>
            </a:r>
            <a:r>
              <a:rPr>
                <a:solidFill>
                  <a:schemeClr val="accent4">
                    <a:hueOff val="481991"/>
                    <a:satOff val="11971"/>
                    <a:lumOff val="19007"/>
                  </a:schemeClr>
                </a:solidFill>
              </a:rPr>
              <a:t>Strive to enter through the narrow gate, for many, I say to you, will seek to enter and will not be able</a:t>
            </a:r>
            <a:r>
              <a:t>.</a:t>
            </a:r>
          </a:p>
          <a:p>
            <a:pPr defTabSz="457200">
              <a:spcBef>
                <a:spcPts val="700"/>
              </a:spcBef>
              <a:defRPr sz="3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t>Cf. Matthew 7:13,14; John 14:6; Acts 4:12; Luke 12:49-53; 14:25-35; etc.</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73">
                                            <p:bg/>
                                          </p:spTgt>
                                        </p:tgtEl>
                                        <p:attrNameLst>
                                          <p:attrName>style.visibility</p:attrName>
                                        </p:attrNameLst>
                                      </p:cBhvr>
                                      <p:to>
                                        <p:strVal val="visible"/>
                                      </p:to>
                                    </p:set>
                                    <p:animEffect filter="wipe(left)" transition="in">
                                      <p:cBhvr>
                                        <p:cTn id="7" dur="1000"/>
                                        <p:tgtEl>
                                          <p:spTgt spid="27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3">
                                            <p:txEl>
                                              <p:pRg st="0" end="0"/>
                                            </p:txEl>
                                          </p:spTgt>
                                        </p:tgtEl>
                                        <p:attrNameLst>
                                          <p:attrName>style.visibility</p:attrName>
                                        </p:attrNameLst>
                                      </p:cBhvr>
                                      <p:to>
                                        <p:strVal val="visible"/>
                                      </p:to>
                                    </p:set>
                                    <p:animEffect filter="wipe(left)" transition="in">
                                      <p:cBhvr>
                                        <p:cTn id="10" dur="1000"/>
                                        <p:tgtEl>
                                          <p:spTgt spid="2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3">
                                            <p:txEl>
                                              <p:pRg st="1" end="1"/>
                                            </p:txEl>
                                          </p:spTgt>
                                        </p:tgtEl>
                                        <p:attrNameLst>
                                          <p:attrName>style.visibility</p:attrName>
                                        </p:attrNameLst>
                                      </p:cBhvr>
                                      <p:to>
                                        <p:strVal val="visible"/>
                                      </p:to>
                                    </p:set>
                                    <p:animEffect filter="wipe(left)" transition="in">
                                      <p:cBhvr>
                                        <p:cTn id="15" dur="1000"/>
                                        <p:tgtEl>
                                          <p:spTgt spid="2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3">
                                            <p:txEl>
                                              <p:pRg st="2" end="2"/>
                                            </p:txEl>
                                          </p:spTgt>
                                        </p:tgtEl>
                                        <p:attrNameLst>
                                          <p:attrName>style.visibility</p:attrName>
                                        </p:attrNameLst>
                                      </p:cBhvr>
                                      <p:to>
                                        <p:strVal val="visible"/>
                                      </p:to>
                                    </p:set>
                                    <p:animEffect filter="wipe(left)" transition="in">
                                      <p:cBhvr>
                                        <p:cTn id="20" dur="1000"/>
                                        <p:tgtEl>
                                          <p:spTgt spid="27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Exodus 14:13–14 (NKJV)…"/>
          <p:cNvSpPr txBox="1"/>
          <p:nvPr/>
        </p:nvSpPr>
        <p:spPr>
          <a:xfrm>
            <a:off x="383531" y="406400"/>
            <a:ext cx="12237739" cy="89154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14:13–14 (NKJV)</a:t>
            </a:r>
          </a:p>
          <a:p>
            <a:pPr defTabSz="457200">
              <a:spcBef>
                <a:spcPts val="700"/>
              </a:spcBef>
              <a:defRPr sz="6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13</a:t>
            </a:r>
            <a:r>
              <a:t> And Moses said to the people, “Do not be afraid. Stand still, and see the salvation of the Lord, which He will accomplish for you today. For the Egyptians whom you see today, you shall see again no more forever. </a:t>
            </a:r>
            <a:r>
              <a:rPr baseline="31999"/>
              <a:t>14</a:t>
            </a:r>
            <a:r>
              <a:t> The Lord will fight for you, and you shall hold your peace.”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Exodus 14:21–23 (NKJV)…"/>
          <p:cNvSpPr txBox="1"/>
          <p:nvPr/>
        </p:nvSpPr>
        <p:spPr>
          <a:xfrm>
            <a:off x="383531" y="406400"/>
            <a:ext cx="12237739" cy="92964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14:21–23 (NKJV)</a:t>
            </a:r>
          </a:p>
          <a:p>
            <a:pPr defTabSz="457200">
              <a:spcBef>
                <a:spcPts val="700"/>
              </a:spcBef>
              <a:defRPr sz="48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21</a:t>
            </a:r>
            <a:r>
              <a:t> Then Moses stretched out his hand over the sea; and the Lord caused the sea to go </a:t>
            </a:r>
            <a:r>
              <a:rPr i="1"/>
              <a:t>back</a:t>
            </a:r>
            <a:r>
              <a:t> by a strong east wind all that night, and made the sea into dry </a:t>
            </a:r>
            <a:r>
              <a:rPr i="1"/>
              <a:t>land,</a:t>
            </a:r>
            <a:r>
              <a:t> and the waters were divided. </a:t>
            </a:r>
            <a:r>
              <a:rPr baseline="31999"/>
              <a:t>22</a:t>
            </a:r>
            <a:r>
              <a:t> So the children of Israel went into the midst of the sea on the dry </a:t>
            </a:r>
            <a:r>
              <a:rPr i="1"/>
              <a:t>ground,</a:t>
            </a:r>
            <a:r>
              <a:t> and the waters </a:t>
            </a:r>
            <a:r>
              <a:rPr i="1"/>
              <a:t>were</a:t>
            </a:r>
            <a:r>
              <a:t> a wall to them on their right hand and on their left. </a:t>
            </a:r>
            <a:r>
              <a:rPr baseline="31999"/>
              <a:t>23</a:t>
            </a:r>
            <a:r>
              <a:t> And the Egyptians pursued and went after them into the midst of the sea, all Pharaoh’s horses, his chariots, and his horsemen.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Exodus 14:27–31 (NKJV)…"/>
          <p:cNvSpPr txBox="1"/>
          <p:nvPr/>
        </p:nvSpPr>
        <p:spPr>
          <a:xfrm>
            <a:off x="383531" y="406400"/>
            <a:ext cx="12237739" cy="87376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14:27–31 (NKJV)</a:t>
            </a:r>
          </a:p>
          <a:p>
            <a:pPr defTabSz="457200">
              <a:spcBef>
                <a:spcPts val="700"/>
              </a:spcBef>
              <a:defRPr sz="45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27</a:t>
            </a:r>
            <a:r>
              <a:t> And Moses stretched out his hand over the sea; and when the morning appeared, the sea returned to its full depth, while the Egyptians were fleeing into it. So the Lord overthrew the Egyptians in the midst of the sea. </a:t>
            </a:r>
            <a:r>
              <a:rPr baseline="31999"/>
              <a:t>28</a:t>
            </a:r>
            <a:r>
              <a:t> Then the waters returned and covered the chariots, the horsemen, </a:t>
            </a:r>
            <a:r>
              <a:rPr i="1"/>
              <a:t>and</a:t>
            </a:r>
            <a:r>
              <a:t> all the army of Pharaoh that came into the sea after them. Not so much as one of them remained. </a:t>
            </a:r>
            <a:r>
              <a:rPr baseline="31999"/>
              <a:t>29</a:t>
            </a:r>
            <a:r>
              <a:t> But the children of Israel had walked on dry </a:t>
            </a:r>
            <a:r>
              <a:rPr i="1"/>
              <a:t>land</a:t>
            </a:r>
            <a:r>
              <a:t> in the midst of the sea, and the waters </a:t>
            </a:r>
            <a:r>
              <a:rPr i="1"/>
              <a:t>were</a:t>
            </a:r>
            <a:r>
              <a:t> a wall to them on their right hand and on their left.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Exodus 14:27–31 (NKJV)…"/>
          <p:cNvSpPr txBox="1"/>
          <p:nvPr/>
        </p:nvSpPr>
        <p:spPr>
          <a:xfrm>
            <a:off x="383531" y="406400"/>
            <a:ext cx="12237739" cy="89154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14:27–31 (NKJV)</a:t>
            </a:r>
          </a:p>
          <a:p>
            <a:pPr defTabSz="457200">
              <a:spcBef>
                <a:spcPts val="700"/>
              </a:spcBef>
              <a:defRPr sz="63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30</a:t>
            </a:r>
            <a:r>
              <a:t> So </a:t>
            </a:r>
            <a:r>
              <a:rPr>
                <a:solidFill>
                  <a:schemeClr val="accent4">
                    <a:hueOff val="481991"/>
                    <a:satOff val="11971"/>
                    <a:lumOff val="19007"/>
                  </a:schemeClr>
                </a:solidFill>
              </a:rPr>
              <a:t>the Lord saved Israel that day</a:t>
            </a:r>
            <a:r>
              <a:t> out of the hand of the Egyptians, and Israel saw the Egyptians dead on the seashore. </a:t>
            </a:r>
            <a:r>
              <a:rPr baseline="31999"/>
              <a:t>31</a:t>
            </a:r>
            <a:r>
              <a:t> Thus Israel saw the great work which the Lord had done in Egypt; so the people </a:t>
            </a:r>
            <a:r>
              <a:rPr>
                <a:solidFill>
                  <a:schemeClr val="accent4">
                    <a:hueOff val="481991"/>
                    <a:satOff val="11971"/>
                    <a:lumOff val="19007"/>
                  </a:schemeClr>
                </a:solidFill>
              </a:rPr>
              <a:t>feared</a:t>
            </a:r>
            <a:r>
              <a:t> the Lord, and </a:t>
            </a:r>
            <a:r>
              <a:rPr>
                <a:solidFill>
                  <a:schemeClr val="accent4">
                    <a:hueOff val="481991"/>
                    <a:satOff val="11971"/>
                    <a:lumOff val="19007"/>
                  </a:schemeClr>
                </a:solidFill>
              </a:rPr>
              <a:t>believed</a:t>
            </a:r>
            <a:r>
              <a:t> the Lord and His servant Moses.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43"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44"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45" name="Their bondage — Exodus 1:1-14; .2:11-25…"/>
          <p:cNvSpPr txBox="1"/>
          <p:nvPr/>
        </p:nvSpPr>
        <p:spPr>
          <a:xfrm>
            <a:off x="202302" y="3562884"/>
            <a:ext cx="12600196" cy="534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bondage — Exodus 1:1-14; .2:11-25</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God’s deliverer - Moses —  Exodus 3:1-4:31</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STRUGGLE for freedom — Exodus 5:1-12:33</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 delivers — Exodus 12:37-42; 13:17-14:31</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early struggles — Exodus 15:22-17:7</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early commitment — Exodus 19:3-9; 24:3-8</a:t>
            </a:r>
          </a:p>
        </p:txBody>
      </p:sp>
      <p:sp>
        <p:nvSpPr>
          <p:cNvPr id="346"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txEl>
                                              <p:pRg st="4" end="4"/>
                                            </p:txEl>
                                          </p:spTgt>
                                        </p:tgtEl>
                                        <p:attrNameLst>
                                          <p:attrName>style.visibility</p:attrName>
                                        </p:attrNameLst>
                                      </p:cBhvr>
                                      <p:to>
                                        <p:strVal val="visible"/>
                                      </p:to>
                                    </p:set>
                                    <p:animEffect filter="wipe(left)" transition="in">
                                      <p:cBhvr>
                                        <p:cTn id="7" dur="500"/>
                                        <p:tgtEl>
                                          <p:spTgt spid="34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5">
                                            <p:txEl>
                                              <p:pRg st="5" end="5"/>
                                            </p:txEl>
                                          </p:spTgt>
                                        </p:tgtEl>
                                        <p:attrNameLst>
                                          <p:attrName>style.visibility</p:attrName>
                                        </p:attrNameLst>
                                      </p:cBhvr>
                                      <p:to>
                                        <p:strVal val="visible"/>
                                      </p:to>
                                    </p:set>
                                    <p:animEffect filter="wipe(left)" transition="in">
                                      <p:cBhvr>
                                        <p:cTn id="12" dur="500"/>
                                        <p:tgtEl>
                                          <p:spTgt spid="34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Exodus 19:3–9 (NKJV)…"/>
          <p:cNvSpPr txBox="1"/>
          <p:nvPr/>
        </p:nvSpPr>
        <p:spPr>
          <a:xfrm>
            <a:off x="383531" y="406400"/>
            <a:ext cx="12237739" cy="89408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19:3–9 (NKJV)</a:t>
            </a:r>
          </a:p>
          <a:p>
            <a:pPr defTabSz="457200">
              <a:spcBef>
                <a:spcPts val="700"/>
              </a:spcBef>
              <a:defRPr sz="51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4</a:t>
            </a:r>
            <a:r>
              <a:t> ‘You have seen what I did to the Egyptians, and </a:t>
            </a:r>
            <a:r>
              <a:rPr i="1"/>
              <a:t>how</a:t>
            </a:r>
            <a:r>
              <a:t> I bore you on eagles’ wings and brought you to Myself. </a:t>
            </a:r>
            <a:r>
              <a:rPr baseline="31999"/>
              <a:t>5</a:t>
            </a:r>
            <a:r>
              <a:t> Now therefore, if you will indeed obey My voice and keep My covenant, then you shall be a special treasure to Me above all people; for all the earth </a:t>
            </a:r>
            <a:r>
              <a:rPr i="1"/>
              <a:t>is</a:t>
            </a:r>
            <a:r>
              <a:t> Mine. </a:t>
            </a:r>
            <a:r>
              <a:rPr baseline="31999"/>
              <a:t>6</a:t>
            </a:r>
            <a:r>
              <a:t> And you shall be to Me a kingdom of priests and a holy nation.’ These </a:t>
            </a:r>
            <a:r>
              <a:rPr i="1"/>
              <a:t>are</a:t>
            </a:r>
            <a:r>
              <a:t> the words which you shall speak to the children of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Exodus 19:3–9 (NKJV)…"/>
          <p:cNvSpPr txBox="1"/>
          <p:nvPr/>
        </p:nvSpPr>
        <p:spPr>
          <a:xfrm>
            <a:off x="383531" y="406400"/>
            <a:ext cx="12237739" cy="90170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19:3–9 (NKJV)</a:t>
            </a:r>
          </a:p>
          <a:p>
            <a:pPr defTabSz="457200">
              <a:spcBef>
                <a:spcPts val="700"/>
              </a:spcBef>
              <a:defRPr sz="4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7</a:t>
            </a:r>
            <a:r>
              <a:t> So Moses came and called for the elders of the people, and laid before them all these words which the Lord commanded him. </a:t>
            </a:r>
            <a:r>
              <a:rPr baseline="31999"/>
              <a:t>8</a:t>
            </a:r>
            <a:r>
              <a:t> Then all the people answered together and said, “</a:t>
            </a:r>
            <a:r>
              <a:rPr>
                <a:solidFill>
                  <a:schemeClr val="accent4">
                    <a:hueOff val="481991"/>
                    <a:satOff val="11971"/>
                    <a:lumOff val="19007"/>
                  </a:schemeClr>
                </a:solidFill>
              </a:rPr>
              <a:t>All that the Lord has spoken we will do</a:t>
            </a:r>
            <a:r>
              <a:t>.” So Moses brought back the words of the people to the Lord. </a:t>
            </a:r>
            <a:r>
              <a:rPr baseline="31999"/>
              <a:t>9</a:t>
            </a:r>
            <a:r>
              <a:t> And the Lord said to Moses, “Behold, I come to you in the thick cloud, that the people may hear when I speak with you, and believe you forever.” So Moses told the words of the people to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Exodus 24:3–8 (NKJV)…"/>
          <p:cNvSpPr txBox="1"/>
          <p:nvPr/>
        </p:nvSpPr>
        <p:spPr>
          <a:xfrm>
            <a:off x="383531" y="406400"/>
            <a:ext cx="12237739" cy="87503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24:3–8 (NKJV)</a:t>
            </a:r>
          </a:p>
          <a:p>
            <a:pPr defTabSz="457200">
              <a:spcBef>
                <a:spcPts val="700"/>
              </a:spcBef>
              <a:defRPr sz="71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3</a:t>
            </a:r>
            <a:r>
              <a:t> So Moses came and told the people all the words of the Lord and all the judgments. </a:t>
            </a:r>
            <a:r>
              <a:rPr>
                <a:solidFill>
                  <a:schemeClr val="accent4">
                    <a:hueOff val="481991"/>
                    <a:satOff val="11971"/>
                    <a:lumOff val="19007"/>
                  </a:schemeClr>
                </a:solidFill>
              </a:rPr>
              <a:t>And all the people answered with one voice and said, “All the words which the Lord has said we will do.</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Exodus 24:3–8 (NKJV)…"/>
          <p:cNvSpPr txBox="1"/>
          <p:nvPr/>
        </p:nvSpPr>
        <p:spPr>
          <a:xfrm>
            <a:off x="383531" y="406400"/>
            <a:ext cx="12237739" cy="88519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24:3–8 (NKJV)</a:t>
            </a:r>
          </a:p>
          <a:p>
            <a:pPr defTabSz="457200">
              <a:spcBef>
                <a:spcPts val="700"/>
              </a:spcBef>
              <a:defRPr sz="56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7</a:t>
            </a:r>
            <a:r>
              <a:t> Then he took </a:t>
            </a:r>
            <a:r>
              <a:rPr>
                <a:solidFill>
                  <a:schemeClr val="accent2">
                    <a:satOff val="37323"/>
                    <a:lumOff val="21795"/>
                  </a:schemeClr>
                </a:solidFill>
              </a:rPr>
              <a:t>the Book of the Covenant</a:t>
            </a:r>
            <a:r>
              <a:t> and read in the hearing of the people. And they said, “</a:t>
            </a:r>
            <a:r>
              <a:rPr>
                <a:solidFill>
                  <a:schemeClr val="accent4">
                    <a:hueOff val="481991"/>
                    <a:satOff val="11971"/>
                    <a:lumOff val="19007"/>
                  </a:schemeClr>
                </a:solidFill>
              </a:rPr>
              <a:t>All that the Lord has said we will do, and be obedient</a:t>
            </a:r>
            <a:r>
              <a:t>.” </a:t>
            </a:r>
            <a:r>
              <a:rPr baseline="31999"/>
              <a:t>8</a:t>
            </a:r>
            <a:r>
              <a:t> And Moses took the blood, sprinkled </a:t>
            </a:r>
            <a:r>
              <a:rPr i="1"/>
              <a:t>it</a:t>
            </a:r>
            <a:r>
              <a:t> on the people, and said, “</a:t>
            </a:r>
            <a:r>
              <a:rPr>
                <a:solidFill>
                  <a:srgbClr val="FFBCD8"/>
                </a:solidFill>
              </a:rPr>
              <a:t>This is the blood of the covenant which the Lord has made with you according to all these words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57"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58"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59" name="The golden calf - Exodus 32:1-35…"/>
          <p:cNvSpPr txBox="1"/>
          <p:nvPr/>
        </p:nvSpPr>
        <p:spPr>
          <a:xfrm>
            <a:off x="202302" y="3562884"/>
            <a:ext cx="12600196" cy="5560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golden calf - Exodus 32:1-35</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making of the tabernacle, it’s furnishings, the ark, the court, the altar, the priesthood established, the Law explained, census, etc. Exodus 33-Leviticus; Numbers 1:1-10:10</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Departure from Sinai (</a:t>
            </a:r>
            <a:r>
              <a:rPr b="0" i="1" sz="3600"/>
              <a:t>One month &amp; 20 days into the 2nd year after leaving Egypt</a:t>
            </a:r>
            <a:r>
              <a:t>) - Numbers 10:11-36</a:t>
            </a:r>
          </a:p>
        </p:txBody>
      </p:sp>
      <p:sp>
        <p:nvSpPr>
          <p:cNvPr id="360"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txEl>
                                              <p:pRg st="1" end="1"/>
                                            </p:txEl>
                                          </p:spTgt>
                                        </p:tgtEl>
                                        <p:attrNameLst>
                                          <p:attrName>style.visibility</p:attrName>
                                        </p:attrNameLst>
                                      </p:cBhvr>
                                      <p:to>
                                        <p:strVal val="visible"/>
                                      </p:to>
                                    </p:set>
                                    <p:animEffect filter="wipe(left)" transition="in">
                                      <p:cBhvr>
                                        <p:cTn id="7" dur="500"/>
                                        <p:tgtEl>
                                          <p:spTgt spid="3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9">
                                            <p:txEl>
                                              <p:pRg st="2" end="2"/>
                                            </p:txEl>
                                          </p:spTgt>
                                        </p:tgtEl>
                                        <p:attrNameLst>
                                          <p:attrName>style.visibility</p:attrName>
                                        </p:attrNameLst>
                                      </p:cBhvr>
                                      <p:to>
                                        <p:strVal val="visible"/>
                                      </p:to>
                                    </p:set>
                                    <p:animEffect filter="wipe(left)" transition="in">
                                      <p:cBhvr>
                                        <p:cTn id="12" dur="500"/>
                                        <p:tgtEl>
                                          <p:spTgt spid="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1 Peter 4:12–19 (NKJV)…"/>
          <p:cNvSpPr txBox="1"/>
          <p:nvPr/>
        </p:nvSpPr>
        <p:spPr>
          <a:xfrm>
            <a:off x="383531" y="406400"/>
            <a:ext cx="12237739" cy="85979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1 Peter 4:12–19 (NKJV)</a:t>
            </a:r>
          </a:p>
          <a:p>
            <a:pPr defTabSz="457200">
              <a:spcBef>
                <a:spcPts val="700"/>
              </a:spcBef>
              <a:defRPr sz="44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12</a:t>
            </a:r>
            <a:r>
              <a:t> Beloved, do not think it strange concerning the fiery trial which is to try you, as though some strange thing happened to you; </a:t>
            </a:r>
            <a:r>
              <a:rPr baseline="31999"/>
              <a:t>13</a:t>
            </a:r>
            <a:r>
              <a:t> but rejoice to the extent that you partake of Christ’s sufferings, that when His glory is revealed, you may also be glad with exceeding joy. </a:t>
            </a:r>
            <a:r>
              <a:rPr baseline="31999"/>
              <a:t>14</a:t>
            </a:r>
            <a:r>
              <a:t> If you are reproached for the name of Christ, blessed </a:t>
            </a:r>
            <a:r>
              <a:rPr i="1"/>
              <a:t>are you,</a:t>
            </a:r>
            <a:r>
              <a:t> for the Spirit of glory and of God rests upon you. On their part He is blasphemed, but on your part He is glorified. </a:t>
            </a:r>
            <a:r>
              <a:rPr baseline="31999"/>
              <a:t>15</a:t>
            </a:r>
            <a:r>
              <a:t> But let none of you suffer as a murderer, a thief, an evildoer, or as a busybody in other people’s matters.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63"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64"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65" name="Now when the people complained, it displeased the Lord — Number 11:1…"/>
          <p:cNvSpPr txBox="1"/>
          <p:nvPr/>
        </p:nvSpPr>
        <p:spPr>
          <a:xfrm>
            <a:off x="202302" y="3562884"/>
            <a:ext cx="12600196" cy="5737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Now when the people complained, it displeased the Lord — Number 11:1</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Intense cravings &amp; increased complaining — Numbers 11:1-15</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Aaron &amp; Miriam speak against Moses — Numbers 12:1-16</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rejection of the promise — Number 13,14</a:t>
            </a:r>
          </a:p>
        </p:txBody>
      </p:sp>
      <p:sp>
        <p:nvSpPr>
          <p:cNvPr id="366"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5">
                                            <p:txEl>
                                              <p:pRg st="1" end="1"/>
                                            </p:txEl>
                                          </p:spTgt>
                                        </p:tgtEl>
                                        <p:attrNameLst>
                                          <p:attrName>style.visibility</p:attrName>
                                        </p:attrNameLst>
                                      </p:cBhvr>
                                      <p:to>
                                        <p:strVal val="visible"/>
                                      </p:to>
                                    </p:set>
                                    <p:animEffect filter="wipe(left)" transition="in">
                                      <p:cBhvr>
                                        <p:cTn id="7" dur="500"/>
                                        <p:tgtEl>
                                          <p:spTgt spid="3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5">
                                            <p:txEl>
                                              <p:pRg st="2" end="2"/>
                                            </p:txEl>
                                          </p:spTgt>
                                        </p:tgtEl>
                                        <p:attrNameLst>
                                          <p:attrName>style.visibility</p:attrName>
                                        </p:attrNameLst>
                                      </p:cBhvr>
                                      <p:to>
                                        <p:strVal val="visible"/>
                                      </p:to>
                                    </p:set>
                                    <p:animEffect filter="wipe(left)" transition="in">
                                      <p:cBhvr>
                                        <p:cTn id="12" dur="500"/>
                                        <p:tgtEl>
                                          <p:spTgt spid="3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5">
                                            <p:txEl>
                                              <p:pRg st="3" end="3"/>
                                            </p:txEl>
                                          </p:spTgt>
                                        </p:tgtEl>
                                        <p:attrNameLst>
                                          <p:attrName>style.visibility</p:attrName>
                                        </p:attrNameLst>
                                      </p:cBhvr>
                                      <p:to>
                                        <p:strVal val="visible"/>
                                      </p:to>
                                    </p:set>
                                    <p:animEffect filter="wipe(left)" transition="in">
                                      <p:cBhvr>
                                        <p:cTn id="17" dur="500"/>
                                        <p:tgtEl>
                                          <p:spTgt spid="3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69"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70"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71"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
        <p:nvSpPr>
          <p:cNvPr id="372" name="1 Corinthians 10:1–11 (NKJV)…"/>
          <p:cNvSpPr/>
          <p:nvPr/>
        </p:nvSpPr>
        <p:spPr>
          <a:xfrm>
            <a:off x="382987" y="3351103"/>
            <a:ext cx="12238826" cy="6162492"/>
          </a:xfrm>
          <a:prstGeom prst="rect">
            <a:avLst/>
          </a:prstGeom>
          <a:solidFill>
            <a:srgbClr val="FFFFFF">
              <a:alpha val="813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defTabSz="457200">
              <a:spcBef>
                <a:spcPts val="1000"/>
              </a:spcBef>
              <a:defRPr b="1" sz="4700">
                <a:solidFill>
                  <a:srgbClr val="000000"/>
                </a:solidFill>
                <a:effectLst/>
                <a:latin typeface="Hoefler Text"/>
                <a:ea typeface="Hoefler Text"/>
                <a:cs typeface="Hoefler Text"/>
                <a:sym typeface="Hoefler Text"/>
              </a:defRPr>
            </a:pPr>
            <a:r>
              <a:t>1 Corinthians 10:1–11 (NKJV)</a:t>
            </a:r>
          </a:p>
          <a:p>
            <a:pPr defTabSz="457200">
              <a:spcBef>
                <a:spcPts val="1000"/>
              </a:spcBef>
              <a:defRPr sz="3500">
                <a:solidFill>
                  <a:srgbClr val="000000"/>
                </a:solidFill>
                <a:effectLst/>
                <a:latin typeface="Hoefler Text"/>
                <a:ea typeface="Hoefler Text"/>
                <a:cs typeface="Hoefler Text"/>
                <a:sym typeface="Hoefler Text"/>
              </a:defRPr>
            </a:pPr>
            <a:r>
              <a:rPr baseline="31999"/>
              <a:t>1</a:t>
            </a:r>
            <a:r>
              <a:t> Moreover, brethren, I do not want you to be unaware that all our fathers were under the cloud, all passed through the sea, </a:t>
            </a:r>
            <a:r>
              <a:rPr baseline="31999"/>
              <a:t>2</a:t>
            </a:r>
            <a:r>
              <a:t> all were baptized into Moses in the cloud and in the sea, </a:t>
            </a:r>
            <a:r>
              <a:rPr baseline="31999"/>
              <a:t>3</a:t>
            </a:r>
            <a:r>
              <a:t> all ate the same spiritual food, </a:t>
            </a:r>
            <a:r>
              <a:rPr baseline="31999"/>
              <a:t>4</a:t>
            </a:r>
            <a:r>
              <a:t> and all drank the same spiritual drink. For they drank of that spiritual Rock that followed them, and that Rock was Christ. </a:t>
            </a:r>
            <a:r>
              <a:rPr baseline="31999"/>
              <a:t>5</a:t>
            </a:r>
            <a:r>
              <a:t> But with most of them God was not well pleased, for </a:t>
            </a:r>
            <a:r>
              <a:rPr i="1"/>
              <a:t>their bodies</a:t>
            </a:r>
            <a:r>
              <a:t> were scattered in the wilderness. </a:t>
            </a:r>
            <a:r>
              <a:rPr baseline="31999"/>
              <a:t>6</a:t>
            </a:r>
            <a:r>
              <a:t> Now these things became our examples, to the intent that we should not lust after evil things as they also lusted.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75"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76"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77"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
        <p:nvSpPr>
          <p:cNvPr id="378" name="1 Corinthians 10:1–11 (NKJV)…"/>
          <p:cNvSpPr/>
          <p:nvPr/>
        </p:nvSpPr>
        <p:spPr>
          <a:xfrm>
            <a:off x="382987" y="3351103"/>
            <a:ext cx="12238826" cy="6162492"/>
          </a:xfrm>
          <a:prstGeom prst="rect">
            <a:avLst/>
          </a:prstGeom>
          <a:solidFill>
            <a:srgbClr val="FFFFFF">
              <a:alpha val="813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defTabSz="457200">
              <a:spcBef>
                <a:spcPts val="1000"/>
              </a:spcBef>
              <a:defRPr b="1" sz="4700">
                <a:solidFill>
                  <a:srgbClr val="000000"/>
                </a:solidFill>
                <a:effectLst/>
                <a:latin typeface="Hoefler Text"/>
                <a:ea typeface="Hoefler Text"/>
                <a:cs typeface="Hoefler Text"/>
                <a:sym typeface="Hoefler Text"/>
              </a:defRPr>
            </a:pPr>
            <a:r>
              <a:t>1 Corinthians 10:1–11 (NKJV)</a:t>
            </a:r>
          </a:p>
          <a:p>
            <a:pPr defTabSz="457200">
              <a:spcBef>
                <a:spcPts val="1000"/>
              </a:spcBef>
              <a:defRPr sz="3600">
                <a:solidFill>
                  <a:srgbClr val="000000"/>
                </a:solidFill>
                <a:effectLst/>
                <a:latin typeface="Hoefler Text"/>
                <a:ea typeface="Hoefler Text"/>
                <a:cs typeface="Hoefler Text"/>
                <a:sym typeface="Hoefler Text"/>
              </a:defRPr>
            </a:pPr>
            <a:r>
              <a:rPr baseline="31999"/>
              <a:t>7</a:t>
            </a:r>
            <a:r>
              <a:t> And do not become idolaters as </a:t>
            </a:r>
            <a:r>
              <a:rPr i="1"/>
              <a:t>were</a:t>
            </a:r>
            <a:r>
              <a:t> some of them. As it is written, </a:t>
            </a:r>
            <a:r>
              <a:rPr i="1"/>
              <a:t>“The people sat down to eat and drink, and rose up to play.”</a:t>
            </a:r>
            <a:r>
              <a:t> </a:t>
            </a:r>
            <a:r>
              <a:rPr baseline="31999"/>
              <a:t>8</a:t>
            </a:r>
            <a:r>
              <a:t> Nor let us commit sexual immorality, as some of them did, and in one day twenty-three thousand fell; </a:t>
            </a:r>
            <a:r>
              <a:rPr baseline="31999"/>
              <a:t>9</a:t>
            </a:r>
            <a:r>
              <a:t> nor let us tempt Christ, as some of them also tempted, and were destroyed by serpents; </a:t>
            </a:r>
            <a:r>
              <a:rPr baseline="31999"/>
              <a:t>10</a:t>
            </a:r>
            <a:r>
              <a:t> nor complain, as some of them also complained, and were destroyed by the destroyer. </a:t>
            </a:r>
            <a:r>
              <a:rPr baseline="31999"/>
              <a:t>11</a:t>
            </a:r>
            <a:r>
              <a:t> Now all these things happened to them as examples, and they were written for our admonition, upon whom the ends of the ages have come.</a:t>
            </a:r>
          </a:p>
        </p:txBody>
      </p:sp>
      <p:sp>
        <p:nvSpPr>
          <p:cNvPr id="379" name="Exodus 32:4-6"/>
          <p:cNvSpPr/>
          <p:nvPr/>
        </p:nvSpPr>
        <p:spPr>
          <a:xfrm>
            <a:off x="2424385" y="2947255"/>
            <a:ext cx="3972719" cy="1418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4" y="0"/>
                </a:moveTo>
                <a:cubicBezTo>
                  <a:pt x="109" y="0"/>
                  <a:pt x="0" y="305"/>
                  <a:pt x="0" y="683"/>
                </a:cubicBezTo>
                <a:lnTo>
                  <a:pt x="0" y="8397"/>
                </a:lnTo>
                <a:cubicBezTo>
                  <a:pt x="0" y="8775"/>
                  <a:pt x="109" y="9080"/>
                  <a:pt x="244" y="9080"/>
                </a:cubicBezTo>
                <a:lnTo>
                  <a:pt x="15934" y="9080"/>
                </a:lnTo>
                <a:lnTo>
                  <a:pt x="16421" y="21600"/>
                </a:lnTo>
                <a:lnTo>
                  <a:pt x="16911" y="9080"/>
                </a:lnTo>
                <a:lnTo>
                  <a:pt x="21356" y="9080"/>
                </a:lnTo>
                <a:cubicBezTo>
                  <a:pt x="21491" y="9080"/>
                  <a:pt x="21600" y="8775"/>
                  <a:pt x="21600" y="8397"/>
                </a:cubicBezTo>
                <a:lnTo>
                  <a:pt x="21600" y="683"/>
                </a:lnTo>
                <a:cubicBezTo>
                  <a:pt x="21600" y="305"/>
                  <a:pt x="21491" y="0"/>
                  <a:pt x="21356" y="0"/>
                </a:cubicBezTo>
                <a:lnTo>
                  <a:pt x="244" y="0"/>
                </a:lnTo>
                <a:close/>
              </a:path>
            </a:pathLst>
          </a:custGeom>
          <a:solidFill>
            <a:srgbClr val="B3F43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defRPr>
            </a:lvl1pPr>
          </a:lstStyle>
          <a:p>
            <a:pPr/>
            <a:r>
              <a:t>Exodus 32:4-6</a:t>
            </a:r>
          </a:p>
        </p:txBody>
      </p:sp>
      <p:sp>
        <p:nvSpPr>
          <p:cNvPr id="380" name="Numbers 25:1–9…"/>
          <p:cNvSpPr/>
          <p:nvPr/>
        </p:nvSpPr>
        <p:spPr>
          <a:xfrm>
            <a:off x="3827544" y="3385191"/>
            <a:ext cx="5058966" cy="2176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 y="0"/>
                </a:moveTo>
                <a:cubicBezTo>
                  <a:pt x="86" y="0"/>
                  <a:pt x="0" y="199"/>
                  <a:pt x="0" y="445"/>
                </a:cubicBezTo>
                <a:lnTo>
                  <a:pt x="0" y="10993"/>
                </a:lnTo>
                <a:cubicBezTo>
                  <a:pt x="0" y="11239"/>
                  <a:pt x="86" y="11438"/>
                  <a:pt x="191" y="11438"/>
                </a:cubicBezTo>
                <a:lnTo>
                  <a:pt x="9240" y="11438"/>
                </a:lnTo>
                <a:lnTo>
                  <a:pt x="9957" y="21600"/>
                </a:lnTo>
                <a:lnTo>
                  <a:pt x="10674" y="11438"/>
                </a:lnTo>
                <a:lnTo>
                  <a:pt x="21409" y="11438"/>
                </a:lnTo>
                <a:cubicBezTo>
                  <a:pt x="21514" y="11438"/>
                  <a:pt x="21600" y="11239"/>
                  <a:pt x="21600" y="10993"/>
                </a:cubicBezTo>
                <a:lnTo>
                  <a:pt x="21600" y="445"/>
                </a:lnTo>
                <a:cubicBezTo>
                  <a:pt x="21600" y="199"/>
                  <a:pt x="21514" y="0"/>
                  <a:pt x="21409" y="0"/>
                </a:cubicBezTo>
                <a:lnTo>
                  <a:pt x="191" y="0"/>
                </a:lnTo>
                <a:close/>
              </a:path>
            </a:pathLst>
          </a:custGeom>
          <a:solidFill>
            <a:srgbClr val="F5F3B7">
              <a:alpha val="85988"/>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defRPr>
            </a:pPr>
            <a:r>
              <a:t>Numbers 25:1–9</a:t>
            </a:r>
          </a:p>
          <a:p>
            <a:pPr>
              <a:defRPr sz="3000">
                <a:solidFill>
                  <a:srgbClr val="3B3B3B"/>
                </a:solidFill>
                <a:effectLst>
                  <a:outerShdw sx="100000" sy="100000" kx="0" ky="0" algn="b" rotWithShape="0" blurRad="12700" dist="12700" dir="5400000">
                    <a:srgbClr val="FFFFFF">
                      <a:alpha val="25000"/>
                    </a:srgbClr>
                  </a:outerShdw>
                </a:effectLst>
              </a:defRPr>
            </a:pPr>
            <a:r>
              <a:t>Israel’s harlotry in Moab</a:t>
            </a:r>
          </a:p>
        </p:txBody>
      </p:sp>
      <p:sp>
        <p:nvSpPr>
          <p:cNvPr id="381" name="Exodus 17:2,7"/>
          <p:cNvSpPr/>
          <p:nvPr/>
        </p:nvSpPr>
        <p:spPr>
          <a:xfrm>
            <a:off x="4358392" y="5089785"/>
            <a:ext cx="3427810" cy="1591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3" y="0"/>
                </a:moveTo>
                <a:cubicBezTo>
                  <a:pt x="126" y="0"/>
                  <a:pt x="0" y="272"/>
                  <a:pt x="0" y="609"/>
                </a:cubicBezTo>
                <a:lnTo>
                  <a:pt x="0" y="8966"/>
                </a:lnTo>
                <a:cubicBezTo>
                  <a:pt x="0" y="9303"/>
                  <a:pt x="126" y="9575"/>
                  <a:pt x="283" y="9575"/>
                </a:cubicBezTo>
                <a:lnTo>
                  <a:pt x="14805" y="9575"/>
                </a:lnTo>
                <a:lnTo>
                  <a:pt x="15863" y="21600"/>
                </a:lnTo>
                <a:lnTo>
                  <a:pt x="16918" y="9575"/>
                </a:lnTo>
                <a:lnTo>
                  <a:pt x="21317" y="9575"/>
                </a:lnTo>
                <a:cubicBezTo>
                  <a:pt x="21474" y="9575"/>
                  <a:pt x="21600" y="9303"/>
                  <a:pt x="21600" y="8966"/>
                </a:cubicBezTo>
                <a:lnTo>
                  <a:pt x="21600" y="609"/>
                </a:lnTo>
                <a:cubicBezTo>
                  <a:pt x="21600" y="272"/>
                  <a:pt x="21474" y="0"/>
                  <a:pt x="21317" y="0"/>
                </a:cubicBezTo>
                <a:lnTo>
                  <a:pt x="283" y="0"/>
                </a:lnTo>
                <a:close/>
              </a:path>
            </a:pathLst>
          </a:custGeom>
          <a:solidFill>
            <a:srgbClr val="A2F3B7">
              <a:alpha val="85988"/>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defRPr>
            </a:lvl1pPr>
          </a:lstStyle>
          <a:p>
            <a:pPr/>
            <a:r>
              <a:t>Exodus 17:2,7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9"/>
                                        </p:tgtEl>
                                        <p:attrNameLst>
                                          <p:attrName>style.visibility</p:attrName>
                                        </p:attrNameLst>
                                      </p:cBhvr>
                                      <p:to>
                                        <p:strVal val="visible"/>
                                      </p:to>
                                    </p:set>
                                    <p:animEffect filter="fade" transition="in">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80"/>
                                        </p:tgtEl>
                                        <p:attrNameLst>
                                          <p:attrName>style.visibility</p:attrName>
                                        </p:attrNameLst>
                                      </p:cBhvr>
                                      <p:to>
                                        <p:strVal val="visible"/>
                                      </p:to>
                                    </p:set>
                                    <p:animEffect filter="fade" transition="in">
                                      <p:cBhvr>
                                        <p:cTn id="12" dur="5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81"/>
                                        </p:tgtEl>
                                        <p:attrNameLst>
                                          <p:attrName>style.visibility</p:attrName>
                                        </p:attrNameLst>
                                      </p:cBhvr>
                                      <p:to>
                                        <p:strVal val="visible"/>
                                      </p:to>
                                    </p:set>
                                    <p:animEffect filter="fade" transition="in">
                                      <p:cBhvr>
                                        <p:cTn id="17" dur="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3"/>
      <p:bldP build="whole" bldLvl="1" animBg="1" rev="0" advAuto="0" spid="380" grpId="2"/>
      <p:bldP build="whole" bldLvl="1" animBg="1" rev="0" advAuto="0" spid="379"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3"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84"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85"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86"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
        <p:nvSpPr>
          <p:cNvPr id="387" name="Hebrews 3:12–19 (NKJV)…"/>
          <p:cNvSpPr/>
          <p:nvPr/>
        </p:nvSpPr>
        <p:spPr>
          <a:xfrm>
            <a:off x="382987" y="3351103"/>
            <a:ext cx="12238826" cy="6162492"/>
          </a:xfrm>
          <a:prstGeom prst="rect">
            <a:avLst/>
          </a:prstGeom>
          <a:solidFill>
            <a:srgbClr val="FFFFFF">
              <a:alpha val="813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defTabSz="457200">
              <a:spcBef>
                <a:spcPts val="1000"/>
              </a:spcBef>
              <a:defRPr b="1" sz="4700">
                <a:solidFill>
                  <a:srgbClr val="000000"/>
                </a:solidFill>
                <a:effectLst/>
                <a:latin typeface="Hoefler Text"/>
                <a:ea typeface="Hoefler Text"/>
                <a:cs typeface="Hoefler Text"/>
                <a:sym typeface="Hoefler Text"/>
              </a:defRPr>
            </a:pPr>
            <a:r>
              <a:t>Hebrews 3:12–19 (NKJV)</a:t>
            </a:r>
          </a:p>
          <a:p>
            <a:pPr defTabSz="457200">
              <a:spcBef>
                <a:spcPts val="1000"/>
              </a:spcBef>
              <a:defRPr sz="4400">
                <a:solidFill>
                  <a:srgbClr val="000000"/>
                </a:solidFill>
                <a:effectLst/>
                <a:latin typeface="Hoefler Text"/>
                <a:ea typeface="Hoefler Text"/>
                <a:cs typeface="Hoefler Text"/>
                <a:sym typeface="Hoefler Text"/>
              </a:defRPr>
            </a:pPr>
            <a:r>
              <a:rPr baseline="31999"/>
              <a:t>12</a:t>
            </a:r>
            <a:r>
              <a:t> Beware, brethren, lest there be in any of you an evil heart of unbelief in departing from the living God; </a:t>
            </a:r>
            <a:r>
              <a:rPr baseline="31999"/>
              <a:t>13</a:t>
            </a:r>
            <a:r>
              <a:t> but exhort one another daily, while it is called </a:t>
            </a:r>
            <a:r>
              <a:rPr i="1"/>
              <a:t>“Today,”</a:t>
            </a:r>
            <a:r>
              <a:t> lest any of you be hardened through the deceitfulness of sin. </a:t>
            </a:r>
            <a:r>
              <a:rPr baseline="31999"/>
              <a:t>14</a:t>
            </a:r>
            <a:r>
              <a:t> For we have become partakers of Christ if we hold the beginning of our confidence steadfast to the end,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90"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91"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92"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
        <p:nvSpPr>
          <p:cNvPr id="393" name="Hebrews 3:12–19 (NKJV)…"/>
          <p:cNvSpPr/>
          <p:nvPr/>
        </p:nvSpPr>
        <p:spPr>
          <a:xfrm>
            <a:off x="382987" y="3351103"/>
            <a:ext cx="12238826" cy="6162492"/>
          </a:xfrm>
          <a:prstGeom prst="rect">
            <a:avLst/>
          </a:prstGeom>
          <a:solidFill>
            <a:srgbClr val="FFFFFF">
              <a:alpha val="81354"/>
            </a:srgb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defTabSz="457200">
              <a:spcBef>
                <a:spcPts val="1000"/>
              </a:spcBef>
              <a:defRPr b="1" sz="4700">
                <a:solidFill>
                  <a:srgbClr val="000000"/>
                </a:solidFill>
                <a:effectLst/>
                <a:latin typeface="Hoefler Text"/>
                <a:ea typeface="Hoefler Text"/>
                <a:cs typeface="Hoefler Text"/>
                <a:sym typeface="Hoefler Text"/>
              </a:defRPr>
            </a:pPr>
            <a:r>
              <a:t>Hebrews 3:12–19 (NKJV)</a:t>
            </a:r>
          </a:p>
          <a:p>
            <a:pPr defTabSz="457200">
              <a:spcBef>
                <a:spcPts val="1000"/>
              </a:spcBef>
              <a:defRPr>
                <a:solidFill>
                  <a:srgbClr val="000000"/>
                </a:solidFill>
                <a:effectLst/>
                <a:latin typeface="Hoefler Text"/>
                <a:ea typeface="Hoefler Text"/>
                <a:cs typeface="Hoefler Text"/>
                <a:sym typeface="Hoefler Text"/>
              </a:defRPr>
            </a:pPr>
            <a:r>
              <a:rPr baseline="31999"/>
              <a:t>15</a:t>
            </a:r>
            <a:r>
              <a:t> while it is said: </a:t>
            </a:r>
            <a:r>
              <a:rPr i="1"/>
              <a:t>“Today, if you will hear His voice,</a:t>
            </a:r>
            <a:r>
              <a:t> </a:t>
            </a:r>
            <a:r>
              <a:rPr i="1"/>
              <a:t>Do not harden your hearts as in the rebellion.”</a:t>
            </a:r>
            <a:r>
              <a:t> </a:t>
            </a:r>
            <a:r>
              <a:rPr baseline="31999"/>
              <a:t>16</a:t>
            </a:r>
            <a:r>
              <a:t> For who, having heard, rebelled? Indeed, </a:t>
            </a:r>
            <a:r>
              <a:rPr i="1"/>
              <a:t>was it</a:t>
            </a:r>
            <a:r>
              <a:t> not all who came out of Egypt, </a:t>
            </a:r>
            <a:r>
              <a:rPr i="1"/>
              <a:t>led</a:t>
            </a:r>
            <a:r>
              <a:t> by Moses? </a:t>
            </a:r>
            <a:r>
              <a:rPr baseline="31999"/>
              <a:t>17</a:t>
            </a:r>
            <a:r>
              <a:t> Now with whom was He angry forty years? </a:t>
            </a:r>
            <a:r>
              <a:rPr i="1"/>
              <a:t>Was it</a:t>
            </a:r>
            <a:r>
              <a:t> not with those who sinned, whose corpses fell in the wilderness? </a:t>
            </a:r>
            <a:r>
              <a:rPr baseline="31999"/>
              <a:t>18</a:t>
            </a:r>
            <a:r>
              <a:t> And to whom did He swear that they would not enter His rest, but to those who did not obey? </a:t>
            </a:r>
            <a:r>
              <a:rPr baseline="31999"/>
              <a:t>19</a:t>
            </a:r>
            <a:r>
              <a:t> So we see that they could not enter in because of unbelief.</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96"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97"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pic>
        <p:nvPicPr>
          <p:cNvPr id="398" name="Image" descr="Image"/>
          <p:cNvPicPr>
            <a:picLocks noChangeAspect="1"/>
          </p:cNvPicPr>
          <p:nvPr/>
        </p:nvPicPr>
        <p:blipFill>
          <a:blip r:embed="rId2">
            <a:extLst/>
          </a:blip>
          <a:srcRect l="1411" t="0" r="46138" b="0"/>
          <a:stretch>
            <a:fillRect/>
          </a:stretch>
        </p:blipFill>
        <p:spPr>
          <a:xfrm>
            <a:off x="307819" y="3223652"/>
            <a:ext cx="4790687" cy="6018463"/>
          </a:xfrm>
          <a:prstGeom prst="rect">
            <a:avLst/>
          </a:prstGeom>
          <a:ln w="12700">
            <a:miter lim="400000"/>
          </a:ln>
        </p:spPr>
      </p:pic>
      <p:sp>
        <p:nvSpPr>
          <p:cNvPr id="399" name="After 40 years, a remnant of Israel enters the land under the leadership of Joshua — Joshua 6ff; Hebrews 11:30…"/>
          <p:cNvSpPr txBox="1"/>
          <p:nvPr/>
        </p:nvSpPr>
        <p:spPr>
          <a:xfrm>
            <a:off x="5139026" y="3229407"/>
            <a:ext cx="7618544" cy="6367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sz="4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After 40 years, a remnant of Israel enters the land under the leadership of Joshua — Joshua 6ff; Hebrews 11:30</a:t>
            </a:r>
          </a:p>
          <a:p>
            <a:pPr marL="520700" indent="-520700" algn="l">
              <a:lnSpc>
                <a:spcPct val="120000"/>
              </a:lnSpc>
              <a:spcBef>
                <a:spcPts val="1400"/>
              </a:spcBef>
              <a:buSzPct val="50000"/>
              <a:buBlip>
                <a:blip r:embed="rId3"/>
              </a:buBlip>
              <a:defRPr sz="4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But there remains a rest for the people of God — Hebrews 4:1-10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Effect filter="wipe(left)" transition="in">
                                      <p:cBhvr>
                                        <p:cTn id="7" dur="500"/>
                                        <p:tgtEl>
                                          <p:spTgt spid="3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02"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03" name="Satan wants to “steal, and to kill, and to destroy” – John 10:10…"/>
          <p:cNvSpPr txBox="1"/>
          <p:nvPr/>
        </p:nvSpPr>
        <p:spPr>
          <a:xfrm>
            <a:off x="5219796" y="3809998"/>
            <a:ext cx="7618543" cy="55905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Satan wants to “steal, and to kill, and to destroy” – John 10:10</a:t>
            </a:r>
          </a:p>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Satan is the father of lies and the great deceiver – He wants to keep us ignorant &amp; blind — John 8:44; 2 Cor 11:3</a:t>
            </a:r>
          </a:p>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An enemy FAR more powerful than us -  Eph. 6:11,12; 1 Pet 5:8; </a:t>
            </a:r>
          </a:p>
        </p:txBody>
      </p:sp>
      <p:sp>
        <p:nvSpPr>
          <p:cNvPr id="404" name="Because Satan Is Determined To Destroy All He Can"/>
          <p:cNvSpPr txBox="1"/>
          <p:nvPr/>
        </p:nvSpPr>
        <p:spPr>
          <a:xfrm>
            <a:off x="201438" y="1362735"/>
            <a:ext cx="12601924" cy="22098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8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Satan Is Determined To Destroy All He Can</a:t>
            </a:r>
          </a:p>
        </p:txBody>
      </p:sp>
      <p:sp>
        <p:nvSpPr>
          <p:cNvPr id="405" name="Exodus 15:9 (NKJV)…"/>
          <p:cNvSpPr txBox="1"/>
          <p:nvPr/>
        </p:nvSpPr>
        <p:spPr>
          <a:xfrm>
            <a:off x="233062" y="4039868"/>
            <a:ext cx="4882862" cy="51308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7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t>Exodus 15:9 (NKJV)</a:t>
            </a:r>
          </a:p>
          <a:p>
            <a:pPr defTabSz="457200">
              <a:defRPr sz="37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rPr baseline="31999"/>
              <a:t>9</a:t>
            </a:r>
            <a:r>
              <a:t> The enemy said, ‘I will pursue, I will overtake, I will divide the spoil; My desire shall be satisfied on them. I will draw my sword, My hand shall destroy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3">
                                            <p:bg/>
                                          </p:spTgt>
                                        </p:tgtEl>
                                        <p:attrNameLst>
                                          <p:attrName>style.visibility</p:attrName>
                                        </p:attrNameLst>
                                      </p:cBhvr>
                                      <p:to>
                                        <p:strVal val="visible"/>
                                      </p:to>
                                    </p:set>
                                    <p:animEffect filter="wipe(left)" transition="in">
                                      <p:cBhvr>
                                        <p:cTn id="7" dur="500"/>
                                        <p:tgtEl>
                                          <p:spTgt spid="4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3">
                                            <p:txEl>
                                              <p:pRg st="0" end="0"/>
                                            </p:txEl>
                                          </p:spTgt>
                                        </p:tgtEl>
                                        <p:attrNameLst>
                                          <p:attrName>style.visibility</p:attrName>
                                        </p:attrNameLst>
                                      </p:cBhvr>
                                      <p:to>
                                        <p:strVal val="visible"/>
                                      </p:to>
                                    </p:set>
                                    <p:animEffect filter="wipe(left)" transition="in">
                                      <p:cBhvr>
                                        <p:cTn id="10" dur="500"/>
                                        <p:tgtEl>
                                          <p:spTgt spid="4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3">
                                            <p:txEl>
                                              <p:pRg st="1" end="1"/>
                                            </p:txEl>
                                          </p:spTgt>
                                        </p:tgtEl>
                                        <p:attrNameLst>
                                          <p:attrName>style.visibility</p:attrName>
                                        </p:attrNameLst>
                                      </p:cBhvr>
                                      <p:to>
                                        <p:strVal val="visible"/>
                                      </p:to>
                                    </p:set>
                                    <p:animEffect filter="wipe(left)" transition="in">
                                      <p:cBhvr>
                                        <p:cTn id="15" dur="500"/>
                                        <p:tgtEl>
                                          <p:spTgt spid="4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3">
                                            <p:txEl>
                                              <p:pRg st="2" end="2"/>
                                            </p:txEl>
                                          </p:spTgt>
                                        </p:tgtEl>
                                        <p:attrNameLst>
                                          <p:attrName>style.visibility</p:attrName>
                                        </p:attrNameLst>
                                      </p:cBhvr>
                                      <p:to>
                                        <p:strVal val="visible"/>
                                      </p:to>
                                    </p:set>
                                    <p:animEffect filter="wipe(left)" transition="in">
                                      <p:cBhvr>
                                        <p:cTn id="20" dur="500"/>
                                        <p:tgtEl>
                                          <p:spTgt spid="4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08"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09" name="Jesus is the way, the truth, and the life – John 14:6; 8:33-36…"/>
          <p:cNvSpPr txBox="1"/>
          <p:nvPr/>
        </p:nvSpPr>
        <p:spPr>
          <a:xfrm>
            <a:off x="5219796" y="3809998"/>
            <a:ext cx="7618543" cy="55905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Jesus is the way, the truth, and the life – John 14:6; 8:33-36</a:t>
            </a:r>
          </a:p>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 has given us what we need for “pulling down strongholds” – 2 Cor 10:4 </a:t>
            </a:r>
          </a:p>
          <a:p>
            <a:pPr marL="520700" indent="-520700" algn="l">
              <a:lnSpc>
                <a:spcPct val="120000"/>
              </a:lnSpc>
              <a:spcBef>
                <a:spcPts val="1400"/>
              </a:spcBef>
              <a:buSzPct val="50000"/>
              <a:buBlip>
                <a:blip r:embed="rId2"/>
              </a:buBlip>
              <a:defRPr sz="35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We must set our course to walk in the truth – Ps 86:11; 1 Pet 1:22,23; 3 John 1:4</a:t>
            </a:r>
          </a:p>
        </p:txBody>
      </p:sp>
      <p:sp>
        <p:nvSpPr>
          <p:cNvPr id="410" name="Because Satan Is Determined To Destroy All He Can"/>
          <p:cNvSpPr txBox="1"/>
          <p:nvPr/>
        </p:nvSpPr>
        <p:spPr>
          <a:xfrm>
            <a:off x="201438" y="1362735"/>
            <a:ext cx="12601924" cy="22098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8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Satan Is Determined To Destroy All He Can</a:t>
            </a:r>
          </a:p>
        </p:txBody>
      </p:sp>
      <p:sp>
        <p:nvSpPr>
          <p:cNvPr id="411" name="Exodus 15:9 (NKJV)…"/>
          <p:cNvSpPr txBox="1"/>
          <p:nvPr/>
        </p:nvSpPr>
        <p:spPr>
          <a:xfrm>
            <a:off x="233062" y="4039868"/>
            <a:ext cx="4882862" cy="51308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7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t>Exodus 15:9 (NKJV)</a:t>
            </a:r>
          </a:p>
          <a:p>
            <a:pPr defTabSz="457200">
              <a:defRPr sz="37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rPr baseline="31999"/>
              <a:t>9</a:t>
            </a:r>
            <a:r>
              <a:t> The enemy said, ‘I will pursue, I will overtake, I will divide the spoil; My desire shall be satisfied on them. I will draw my sword, My hand shall destroy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9">
                                            <p:txEl>
                                              <p:pRg st="1" end="1"/>
                                            </p:txEl>
                                          </p:spTgt>
                                        </p:tgtEl>
                                        <p:attrNameLst>
                                          <p:attrName>style.visibility</p:attrName>
                                        </p:attrNameLst>
                                      </p:cBhvr>
                                      <p:to>
                                        <p:strVal val="visible"/>
                                      </p:to>
                                    </p:set>
                                    <p:animEffect filter="wipe(left)" transition="in">
                                      <p:cBhvr>
                                        <p:cTn id="7" dur="500"/>
                                        <p:tgtEl>
                                          <p:spTgt spid="4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9">
                                            <p:txEl>
                                              <p:pRg st="2" end="2"/>
                                            </p:txEl>
                                          </p:spTgt>
                                        </p:tgtEl>
                                        <p:attrNameLst>
                                          <p:attrName>style.visibility</p:attrName>
                                        </p:attrNameLst>
                                      </p:cBhvr>
                                      <p:to>
                                        <p:strVal val="visible"/>
                                      </p:to>
                                    </p:set>
                                    <p:animEffect filter="wipe(left)" transition="in">
                                      <p:cBhvr>
                                        <p:cTn id="12" dur="500"/>
                                        <p:tgtEl>
                                          <p:spTgt spid="4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Exodus 14:11–12 (NKJV)…"/>
          <p:cNvSpPr txBox="1"/>
          <p:nvPr/>
        </p:nvSpPr>
        <p:spPr>
          <a:xfrm>
            <a:off x="408905" y="3675962"/>
            <a:ext cx="12186990" cy="57023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1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t>Exodus 14:11–12 (NKJV)</a:t>
            </a:r>
          </a:p>
          <a:p>
            <a:pPr defTabSz="457200">
              <a:defRPr sz="41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rPr baseline="31999"/>
              <a:t>11</a:t>
            </a:r>
            <a:r>
              <a:t> Then they said to Moses, “Because </a:t>
            </a:r>
            <a:r>
              <a:rPr i="1"/>
              <a:t>there were</a:t>
            </a:r>
            <a:r>
              <a:t> no graves in Egypt, have you taken us away to die in the wilderness? Why have you so dealt with us, to bring us up out of Egypt? </a:t>
            </a:r>
            <a:r>
              <a:rPr baseline="31999"/>
              <a:t>12</a:t>
            </a:r>
            <a:r>
              <a:t> </a:t>
            </a:r>
            <a:r>
              <a:rPr i="1"/>
              <a:t>Is</a:t>
            </a:r>
            <a:r>
              <a:t> this not the word that we told you in Egypt, saying, ‘Let us alone that we may serve the Egyptians’? For </a:t>
            </a:r>
            <a:r>
              <a:rPr i="1"/>
              <a:t>it would have been</a:t>
            </a:r>
            <a:r>
              <a:t> better for us to serve the Egyptians than that we should die in the wilderness.”</a:t>
            </a:r>
          </a:p>
        </p:txBody>
      </p:sp>
      <p:sp>
        <p:nvSpPr>
          <p:cNvPr id="414"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15"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16" name="Because The Present Is More Real To Us Than God’s Future Promises"/>
          <p:cNvSpPr txBox="1"/>
          <p:nvPr/>
        </p:nvSpPr>
        <p:spPr>
          <a:xfrm>
            <a:off x="256806" y="1565935"/>
            <a:ext cx="12491189" cy="180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The Present Is More Real To Us Than God’s Future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3"/>
                                        </p:tgtEl>
                                        <p:attrNameLst>
                                          <p:attrName>style.visibility</p:attrName>
                                        </p:attrNameLst>
                                      </p:cBhvr>
                                      <p:to>
                                        <p:strVal val="visible"/>
                                      </p:to>
                                    </p:set>
                                    <p:animEffect filter="dissolve" transition="in">
                                      <p:cBhvr>
                                        <p:cTn id="7" dur="15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3"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Exodus 14:12 (NKJV)…"/>
          <p:cNvSpPr txBox="1"/>
          <p:nvPr/>
        </p:nvSpPr>
        <p:spPr>
          <a:xfrm>
            <a:off x="215058" y="3675962"/>
            <a:ext cx="4999383" cy="5689601"/>
          </a:xfrm>
          <a:prstGeom prst="rect">
            <a:avLst/>
          </a:prstGeom>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t>Exodus 14:12 (NKJV)</a:t>
            </a:r>
          </a:p>
          <a:p>
            <a:pPr defTabSz="457200">
              <a:defRPr sz="3200">
                <a:solidFill>
                  <a:srgbClr val="FFFFFF"/>
                </a:solidFill>
                <a:effectLst>
                  <a:outerShdw sx="100000" sy="100000" kx="0" ky="0" algn="b" rotWithShape="0" blurRad="12700" dist="63500" dir="1328692">
                    <a:srgbClr val="000000"/>
                  </a:outerShdw>
                </a:effectLst>
                <a:latin typeface="Helvetica"/>
                <a:ea typeface="Helvetica"/>
                <a:cs typeface="Helvetica"/>
                <a:sym typeface="Helvetica"/>
              </a:defRPr>
            </a:pPr>
            <a:r>
              <a:rPr baseline="31999"/>
              <a:t>12</a:t>
            </a:r>
            <a:r>
              <a:t> </a:t>
            </a:r>
            <a:r>
              <a:rPr i="1"/>
              <a:t>Is</a:t>
            </a:r>
            <a:r>
              <a:t> this not the word that we told you in Egypt, saying, ‘Let us alone that we may serve the Egyptians’? For </a:t>
            </a:r>
            <a:r>
              <a:rPr i="1"/>
              <a:t>it would have been</a:t>
            </a:r>
            <a:r>
              <a:t> better for us to serve the Egyptians than that we should die in the wilderness.”</a:t>
            </a:r>
          </a:p>
        </p:txBody>
      </p:sp>
      <p:sp>
        <p:nvSpPr>
          <p:cNvPr id="419"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20"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21" name="Real faith sustains hope — (Abraham, Joseph, Moses, …) — Heb 11:1; 13-16; Rom 5:1-5; 8:15-25; 2 Cor. 4:16…"/>
          <p:cNvSpPr txBox="1"/>
          <p:nvPr/>
        </p:nvSpPr>
        <p:spPr>
          <a:xfrm>
            <a:off x="5219796" y="3675962"/>
            <a:ext cx="7618543" cy="5770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699" indent="-520699" algn="l">
              <a:lnSpc>
                <a:spcPct val="120000"/>
              </a:lnSpc>
              <a:spcBef>
                <a:spcPts val="1400"/>
              </a:spcBef>
              <a:buSzPct val="50000"/>
              <a:buBlip>
                <a:blip r:embed="rId2"/>
              </a:buBlip>
              <a:defRPr>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Real faith sustains hope — (Abraham, Joseph, Moses, …) — Heb 11:1; 13-16; Rom 5:1-5; 8:15-25; 2 Cor. 4:16</a:t>
            </a:r>
          </a:p>
          <a:p>
            <a:pPr marL="520699" indent="-520699" algn="l">
              <a:lnSpc>
                <a:spcPct val="120000"/>
              </a:lnSpc>
              <a:spcBef>
                <a:spcPts val="1400"/>
              </a:spcBef>
              <a:buSzPct val="50000"/>
              <a:buBlip>
                <a:blip r:embed="rId2"/>
              </a:buBlip>
              <a:defRPr>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We choose between the here and now and the promises of God — Mat 6:19-24; 1 Jn 2:15-17</a:t>
            </a:r>
          </a:p>
        </p:txBody>
      </p:sp>
      <p:sp>
        <p:nvSpPr>
          <p:cNvPr id="422" name="Because The Present Is More Real To Us Than God’s Future Promises"/>
          <p:cNvSpPr txBox="1"/>
          <p:nvPr/>
        </p:nvSpPr>
        <p:spPr>
          <a:xfrm>
            <a:off x="256806" y="1565935"/>
            <a:ext cx="12491189" cy="180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The Present Is More Real To Us Than God’s Future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1">
                                            <p:bg/>
                                          </p:spTgt>
                                        </p:tgtEl>
                                        <p:attrNameLst>
                                          <p:attrName>style.visibility</p:attrName>
                                        </p:attrNameLst>
                                      </p:cBhvr>
                                      <p:to>
                                        <p:strVal val="visible"/>
                                      </p:to>
                                    </p:set>
                                    <p:animEffect filter="wipe(left)" transition="in">
                                      <p:cBhvr>
                                        <p:cTn id="7" dur="500"/>
                                        <p:tgtEl>
                                          <p:spTgt spid="42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1">
                                            <p:txEl>
                                              <p:pRg st="0" end="0"/>
                                            </p:txEl>
                                          </p:spTgt>
                                        </p:tgtEl>
                                        <p:attrNameLst>
                                          <p:attrName>style.visibility</p:attrName>
                                        </p:attrNameLst>
                                      </p:cBhvr>
                                      <p:to>
                                        <p:strVal val="visible"/>
                                      </p:to>
                                    </p:set>
                                    <p:animEffect filter="wipe(left)" transition="in">
                                      <p:cBhvr>
                                        <p:cTn id="10" dur="500"/>
                                        <p:tgtEl>
                                          <p:spTgt spid="4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1">
                                            <p:txEl>
                                              <p:pRg st="1" end="1"/>
                                            </p:txEl>
                                          </p:spTgt>
                                        </p:tgtEl>
                                        <p:attrNameLst>
                                          <p:attrName>style.visibility</p:attrName>
                                        </p:attrNameLst>
                                      </p:cBhvr>
                                      <p:to>
                                        <p:strVal val="visible"/>
                                      </p:to>
                                    </p:set>
                                    <p:animEffect filter="wipe(left)" transition="in">
                                      <p:cBhvr>
                                        <p:cTn id="15" dur="500"/>
                                        <p:tgtEl>
                                          <p:spTgt spid="42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1 Peter 4:12–19 (NKJV)…"/>
          <p:cNvSpPr txBox="1"/>
          <p:nvPr/>
        </p:nvSpPr>
        <p:spPr>
          <a:xfrm>
            <a:off x="383531" y="406400"/>
            <a:ext cx="12237739" cy="90170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1 Peter 4:12–19 (NKJV)</a:t>
            </a:r>
          </a:p>
          <a:p>
            <a:pPr defTabSz="457200">
              <a:spcBef>
                <a:spcPts val="700"/>
              </a:spcBef>
              <a:defRPr sz="4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16</a:t>
            </a:r>
            <a:r>
              <a:t> Yet if </a:t>
            </a:r>
            <a:r>
              <a:rPr i="1"/>
              <a:t>anyone suffers</a:t>
            </a:r>
            <a:r>
              <a:t> as a Christian, let him not be ashamed, but let him glorify God in this matter. </a:t>
            </a:r>
            <a:r>
              <a:rPr baseline="31999"/>
              <a:t>17</a:t>
            </a:r>
            <a:r>
              <a:t> For the time </a:t>
            </a:r>
            <a:r>
              <a:rPr i="1"/>
              <a:t>has come</a:t>
            </a:r>
            <a:r>
              <a:t> for judgment to begin at the house of God; and if </a:t>
            </a:r>
            <a:r>
              <a:rPr i="1"/>
              <a:t>it begins</a:t>
            </a:r>
            <a:r>
              <a:t> with us first, what will </a:t>
            </a:r>
            <a:r>
              <a:rPr i="1"/>
              <a:t>be</a:t>
            </a:r>
            <a:r>
              <a:t> the end of those who do not obey the gospel of God? </a:t>
            </a:r>
            <a:r>
              <a:rPr baseline="31999"/>
              <a:t>18</a:t>
            </a:r>
            <a:r>
              <a:t> Now “If the righteous one is scarcely saved, Where will the ungodly and the sinner appear?” </a:t>
            </a:r>
            <a:r>
              <a:rPr baseline="31999"/>
              <a:t>19</a:t>
            </a:r>
            <a:r>
              <a:t> Therefore let those who suffer according to the will of God commit their souls </a:t>
            </a:r>
            <a:r>
              <a:rPr i="1"/>
              <a:t>to Him</a:t>
            </a:r>
            <a:r>
              <a:t> in doing good, as to a faithful Creator.</a:t>
            </a:r>
          </a:p>
        </p:txBody>
      </p:sp>
      <p:sp>
        <p:nvSpPr>
          <p:cNvPr id="278" name="1 Peter 4:12–19 (NKJV)…"/>
          <p:cNvSpPr txBox="1"/>
          <p:nvPr/>
        </p:nvSpPr>
        <p:spPr>
          <a:xfrm>
            <a:off x="383531" y="406399"/>
            <a:ext cx="12237739" cy="9017002"/>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1 Peter 4:12–19 (NKJV)</a:t>
            </a:r>
          </a:p>
          <a:p>
            <a:pPr defTabSz="457200">
              <a:spcBef>
                <a:spcPts val="700"/>
              </a:spcBef>
              <a:defRPr sz="47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16</a:t>
            </a:r>
            <a:r>
              <a:t> Yet if </a:t>
            </a:r>
            <a:r>
              <a:rPr i="1"/>
              <a:t>anyone suffers</a:t>
            </a:r>
            <a:r>
              <a:t> as a Christian, let him not be ashamed, but let him glorify God in this matter. </a:t>
            </a:r>
            <a:r>
              <a:rPr baseline="31999"/>
              <a:t>17</a:t>
            </a:r>
            <a:r>
              <a:t> For the time </a:t>
            </a:r>
            <a:r>
              <a:rPr i="1"/>
              <a:t>has come</a:t>
            </a:r>
            <a:r>
              <a:t> for judgment to begin at the house of God; and if </a:t>
            </a:r>
            <a:r>
              <a:rPr i="1"/>
              <a:t>it begins</a:t>
            </a:r>
            <a:r>
              <a:t> with us first, what will </a:t>
            </a:r>
            <a:r>
              <a:rPr i="1"/>
              <a:t>be</a:t>
            </a:r>
            <a:r>
              <a:t> the end of those who do not obey the gospel of God? </a:t>
            </a:r>
            <a:r>
              <a:rPr baseline="31999"/>
              <a:t>18</a:t>
            </a:r>
            <a:r>
              <a:t> </a:t>
            </a:r>
            <a:r>
              <a:rPr>
                <a:solidFill>
                  <a:schemeClr val="accent4">
                    <a:hueOff val="481991"/>
                    <a:satOff val="11971"/>
                    <a:lumOff val="19007"/>
                  </a:schemeClr>
                </a:solidFill>
              </a:rPr>
              <a:t>Now “If the righteous one is scarcely saved, Where will the ungodly and the sinner appear?”</a:t>
            </a:r>
            <a:r>
              <a:t> </a:t>
            </a:r>
            <a:r>
              <a:rPr baseline="31999"/>
              <a:t>19</a:t>
            </a:r>
            <a:r>
              <a:t> Therefore let those who suffer according to the will of God commit their souls </a:t>
            </a:r>
            <a:r>
              <a:rPr i="1"/>
              <a:t>to Him</a:t>
            </a:r>
            <a:r>
              <a:t> in doing good, as to a faithful Creator.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wipe(left)" transition="in">
                                      <p:cBhvr>
                                        <p:cTn id="7"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25"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26" name="Because We ARE Unwilling To Surrender Self Governance"/>
          <p:cNvSpPr txBox="1"/>
          <p:nvPr/>
        </p:nvSpPr>
        <p:spPr>
          <a:xfrm>
            <a:off x="543408" y="1413535"/>
            <a:ext cx="11917984" cy="21082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We ARE Unwilling To Surrender Self Governance </a:t>
            </a:r>
          </a:p>
        </p:txBody>
      </p:sp>
      <p:sp>
        <p:nvSpPr>
          <p:cNvPr id="427" name="Numbers 16:1–3 (NKJV)…"/>
          <p:cNvSpPr txBox="1"/>
          <p:nvPr/>
        </p:nvSpPr>
        <p:spPr>
          <a:xfrm>
            <a:off x="77896" y="3675962"/>
            <a:ext cx="12849008"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t>Numbers 16:1–3 (NKJV)</a:t>
            </a:r>
          </a:p>
          <a:p>
            <a:pPr defTabSz="457200">
              <a:defRPr sz="34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9"/>
              <a:t>1</a:t>
            </a:r>
            <a:r>
              <a:t> Now </a:t>
            </a:r>
            <a:r>
              <a:rPr>
                <a:solidFill>
                  <a:schemeClr val="accent3">
                    <a:hueOff val="-161208"/>
                    <a:satOff val="21110"/>
                    <a:lumOff val="21634"/>
                  </a:schemeClr>
                </a:solidFill>
              </a:rPr>
              <a:t>Korah</a:t>
            </a:r>
            <a:r>
              <a:t> the son of Izhar, the son of Kohath, the son of Levi, with </a:t>
            </a:r>
            <a:r>
              <a:rPr>
                <a:solidFill>
                  <a:schemeClr val="accent3">
                    <a:hueOff val="-161208"/>
                    <a:satOff val="21110"/>
                    <a:lumOff val="21634"/>
                  </a:schemeClr>
                </a:solidFill>
              </a:rPr>
              <a:t>Dathan</a:t>
            </a:r>
            <a:r>
              <a:t> and </a:t>
            </a:r>
            <a:r>
              <a:rPr>
                <a:solidFill>
                  <a:schemeClr val="accent3">
                    <a:hueOff val="-161208"/>
                    <a:satOff val="21110"/>
                    <a:lumOff val="21634"/>
                  </a:schemeClr>
                </a:solidFill>
              </a:rPr>
              <a:t>Abiram</a:t>
            </a:r>
            <a:r>
              <a:t> the sons of Eliab, and </a:t>
            </a:r>
            <a:r>
              <a:rPr>
                <a:solidFill>
                  <a:schemeClr val="accent3">
                    <a:hueOff val="-161208"/>
                    <a:satOff val="21110"/>
                    <a:lumOff val="21634"/>
                  </a:schemeClr>
                </a:solidFill>
              </a:rPr>
              <a:t>On</a:t>
            </a:r>
            <a:r>
              <a:t> the son of Peleth, sons of Reuben, took </a:t>
            </a:r>
            <a:r>
              <a:rPr i="1"/>
              <a:t>men;</a:t>
            </a:r>
            <a:r>
              <a:t> </a:t>
            </a:r>
            <a:r>
              <a:rPr baseline="31999"/>
              <a:t>2</a:t>
            </a:r>
            <a:r>
              <a:t> and they rose up before Moses with some of the children of Israel, </a:t>
            </a:r>
            <a:r>
              <a:rPr>
                <a:solidFill>
                  <a:schemeClr val="accent4">
                    <a:hueOff val="481991"/>
                    <a:satOff val="11971"/>
                    <a:lumOff val="19007"/>
                  </a:schemeClr>
                </a:solidFill>
              </a:rPr>
              <a:t>two hundred and fifty leaders of the congregation</a:t>
            </a:r>
            <a:r>
              <a:t>, representatives of the congregation, men of renown. </a:t>
            </a:r>
            <a:r>
              <a:rPr baseline="31999"/>
              <a:t>3</a:t>
            </a:r>
            <a:r>
              <a:t> They gathered together against Moses and Aaron, and said to them, “</a:t>
            </a:r>
            <a:r>
              <a:rPr i="1"/>
              <a:t>You</a:t>
            </a:r>
            <a:r>
              <a:t> </a:t>
            </a:r>
            <a:r>
              <a:rPr i="1"/>
              <a:t>take</a:t>
            </a:r>
            <a:r>
              <a:t> too much upon yourselves, for </a:t>
            </a:r>
            <a:r>
              <a:rPr>
                <a:solidFill>
                  <a:schemeClr val="accent4">
                    <a:hueOff val="481991"/>
                    <a:satOff val="11971"/>
                    <a:lumOff val="19007"/>
                  </a:schemeClr>
                </a:solidFill>
              </a:rPr>
              <a:t>all the congregation </a:t>
            </a:r>
            <a:r>
              <a:rPr i="1">
                <a:solidFill>
                  <a:schemeClr val="accent4">
                    <a:hueOff val="481991"/>
                    <a:satOff val="11971"/>
                    <a:lumOff val="19007"/>
                  </a:schemeClr>
                </a:solidFill>
              </a:rPr>
              <a:t>is</a:t>
            </a:r>
            <a:r>
              <a:rPr>
                <a:solidFill>
                  <a:schemeClr val="accent4">
                    <a:hueOff val="481991"/>
                    <a:satOff val="11971"/>
                    <a:lumOff val="19007"/>
                  </a:schemeClr>
                </a:solidFill>
              </a:rPr>
              <a:t> holy</a:t>
            </a:r>
            <a:r>
              <a:t>, every one of them, and the Lord </a:t>
            </a:r>
            <a:r>
              <a:rPr i="1"/>
              <a:t>is</a:t>
            </a:r>
            <a:r>
              <a:t> among them. Why then do you exalt yourselves above the assembly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9" name="Image" descr="Image"/>
          <p:cNvPicPr>
            <a:picLocks noChangeAspect="1"/>
          </p:cNvPicPr>
          <p:nvPr/>
        </p:nvPicPr>
        <p:blipFill>
          <a:blip r:embed="rId2">
            <a:extLst/>
          </a:blip>
          <a:srcRect l="4956" t="0" r="0" b="1622"/>
          <a:stretch>
            <a:fillRect/>
          </a:stretch>
        </p:blipFill>
        <p:spPr>
          <a:xfrm>
            <a:off x="5764275" y="2383932"/>
            <a:ext cx="7230256" cy="7816454"/>
          </a:xfrm>
          <a:custGeom>
            <a:avLst/>
            <a:gdLst/>
            <a:ahLst/>
            <a:cxnLst>
              <a:cxn ang="0">
                <a:pos x="wd2" y="hd2"/>
              </a:cxn>
              <a:cxn ang="5400000">
                <a:pos x="wd2" y="hd2"/>
              </a:cxn>
              <a:cxn ang="10800000">
                <a:pos x="wd2" y="hd2"/>
              </a:cxn>
              <a:cxn ang="16200000">
                <a:pos x="wd2" y="hd2"/>
              </a:cxn>
            </a:cxnLst>
            <a:rect l="0" t="0" r="r" b="b"/>
            <a:pathLst>
              <a:path w="21597" h="21567" fill="norm" stroke="1" extrusionOk="0">
                <a:moveTo>
                  <a:pt x="17760" y="0"/>
                </a:moveTo>
                <a:lnTo>
                  <a:pt x="17722" y="726"/>
                </a:lnTo>
                <a:cubicBezTo>
                  <a:pt x="17701" y="1125"/>
                  <a:pt x="17669" y="2091"/>
                  <a:pt x="17652" y="2873"/>
                </a:cubicBezTo>
                <a:cubicBezTo>
                  <a:pt x="17619" y="4382"/>
                  <a:pt x="17578" y="4642"/>
                  <a:pt x="17341" y="4848"/>
                </a:cubicBezTo>
                <a:lnTo>
                  <a:pt x="17193" y="4976"/>
                </a:lnTo>
                <a:lnTo>
                  <a:pt x="16747" y="4377"/>
                </a:lnTo>
                <a:cubicBezTo>
                  <a:pt x="16100" y="3503"/>
                  <a:pt x="15018" y="2599"/>
                  <a:pt x="14119" y="2185"/>
                </a:cubicBezTo>
                <a:cubicBezTo>
                  <a:pt x="14013" y="2136"/>
                  <a:pt x="13868" y="2068"/>
                  <a:pt x="13798" y="2033"/>
                </a:cubicBezTo>
                <a:cubicBezTo>
                  <a:pt x="13264" y="1773"/>
                  <a:pt x="13052" y="1690"/>
                  <a:pt x="12529" y="1542"/>
                </a:cubicBezTo>
                <a:cubicBezTo>
                  <a:pt x="12203" y="1449"/>
                  <a:pt x="11793" y="1358"/>
                  <a:pt x="11616" y="1338"/>
                </a:cubicBezTo>
                <a:cubicBezTo>
                  <a:pt x="11440" y="1319"/>
                  <a:pt x="11178" y="1285"/>
                  <a:pt x="11037" y="1265"/>
                </a:cubicBezTo>
                <a:cubicBezTo>
                  <a:pt x="10613" y="1204"/>
                  <a:pt x="9467" y="1224"/>
                  <a:pt x="8919" y="1300"/>
                </a:cubicBezTo>
                <a:cubicBezTo>
                  <a:pt x="8223" y="1396"/>
                  <a:pt x="8207" y="1399"/>
                  <a:pt x="7733" y="1532"/>
                </a:cubicBezTo>
                <a:cubicBezTo>
                  <a:pt x="6924" y="1758"/>
                  <a:pt x="6603" y="1884"/>
                  <a:pt x="6074" y="2185"/>
                </a:cubicBezTo>
                <a:cubicBezTo>
                  <a:pt x="5780" y="2352"/>
                  <a:pt x="5528" y="2488"/>
                  <a:pt x="5512" y="2488"/>
                </a:cubicBezTo>
                <a:cubicBezTo>
                  <a:pt x="5418" y="2488"/>
                  <a:pt x="4767" y="2973"/>
                  <a:pt x="4374" y="3335"/>
                </a:cubicBezTo>
                <a:cubicBezTo>
                  <a:pt x="3876" y="3795"/>
                  <a:pt x="3110" y="4714"/>
                  <a:pt x="3110" y="4850"/>
                </a:cubicBezTo>
                <a:cubicBezTo>
                  <a:pt x="3110" y="4896"/>
                  <a:pt x="2994" y="5092"/>
                  <a:pt x="2852" y="5288"/>
                </a:cubicBezTo>
                <a:cubicBezTo>
                  <a:pt x="2710" y="5484"/>
                  <a:pt x="2576" y="5714"/>
                  <a:pt x="2554" y="5799"/>
                </a:cubicBezTo>
                <a:cubicBezTo>
                  <a:pt x="2533" y="5884"/>
                  <a:pt x="2448" y="6105"/>
                  <a:pt x="2366" y="6288"/>
                </a:cubicBezTo>
                <a:cubicBezTo>
                  <a:pt x="2284" y="6471"/>
                  <a:pt x="2205" y="6712"/>
                  <a:pt x="2193" y="6823"/>
                </a:cubicBezTo>
                <a:cubicBezTo>
                  <a:pt x="2181" y="6934"/>
                  <a:pt x="2155" y="7051"/>
                  <a:pt x="2135" y="7083"/>
                </a:cubicBezTo>
                <a:cubicBezTo>
                  <a:pt x="2065" y="7191"/>
                  <a:pt x="1949" y="7908"/>
                  <a:pt x="1925" y="8385"/>
                </a:cubicBezTo>
                <a:cubicBezTo>
                  <a:pt x="1907" y="8748"/>
                  <a:pt x="2000" y="9888"/>
                  <a:pt x="2058" y="10012"/>
                </a:cubicBezTo>
                <a:cubicBezTo>
                  <a:pt x="2102" y="10107"/>
                  <a:pt x="2113" y="10145"/>
                  <a:pt x="2170" y="10499"/>
                </a:cubicBezTo>
                <a:cubicBezTo>
                  <a:pt x="2245" y="10959"/>
                  <a:pt x="2559" y="11762"/>
                  <a:pt x="2853" y="12244"/>
                </a:cubicBezTo>
                <a:cubicBezTo>
                  <a:pt x="3050" y="12566"/>
                  <a:pt x="3057" y="12628"/>
                  <a:pt x="2899" y="12658"/>
                </a:cubicBezTo>
                <a:cubicBezTo>
                  <a:pt x="2661" y="12702"/>
                  <a:pt x="1836" y="13003"/>
                  <a:pt x="1248" y="13259"/>
                </a:cubicBezTo>
                <a:cubicBezTo>
                  <a:pt x="271" y="13684"/>
                  <a:pt x="5" y="13971"/>
                  <a:pt x="0" y="14610"/>
                </a:cubicBezTo>
                <a:cubicBezTo>
                  <a:pt x="-3" y="14911"/>
                  <a:pt x="24" y="15002"/>
                  <a:pt x="167" y="15175"/>
                </a:cubicBezTo>
                <a:cubicBezTo>
                  <a:pt x="424" y="15486"/>
                  <a:pt x="942" y="15713"/>
                  <a:pt x="1386" y="15708"/>
                </a:cubicBezTo>
                <a:cubicBezTo>
                  <a:pt x="2073" y="15700"/>
                  <a:pt x="3327" y="15447"/>
                  <a:pt x="3593" y="15262"/>
                </a:cubicBezTo>
                <a:cubicBezTo>
                  <a:pt x="3779" y="15132"/>
                  <a:pt x="3797" y="15141"/>
                  <a:pt x="3944" y="15448"/>
                </a:cubicBezTo>
                <a:cubicBezTo>
                  <a:pt x="4017" y="15601"/>
                  <a:pt x="4116" y="15768"/>
                  <a:pt x="4164" y="15818"/>
                </a:cubicBezTo>
                <a:cubicBezTo>
                  <a:pt x="4212" y="15868"/>
                  <a:pt x="4330" y="16081"/>
                  <a:pt x="4425" y="16293"/>
                </a:cubicBezTo>
                <a:cubicBezTo>
                  <a:pt x="4520" y="16505"/>
                  <a:pt x="4669" y="16778"/>
                  <a:pt x="4758" y="16899"/>
                </a:cubicBezTo>
                <a:cubicBezTo>
                  <a:pt x="5076" y="17329"/>
                  <a:pt x="5883" y="17703"/>
                  <a:pt x="6705" y="17804"/>
                </a:cubicBezTo>
                <a:cubicBezTo>
                  <a:pt x="6864" y="17824"/>
                  <a:pt x="7268" y="17909"/>
                  <a:pt x="7603" y="17993"/>
                </a:cubicBezTo>
                <a:cubicBezTo>
                  <a:pt x="9176" y="18384"/>
                  <a:pt x="9558" y="18502"/>
                  <a:pt x="9884" y="18702"/>
                </a:cubicBezTo>
                <a:cubicBezTo>
                  <a:pt x="10071" y="18817"/>
                  <a:pt x="10330" y="18933"/>
                  <a:pt x="10460" y="18961"/>
                </a:cubicBezTo>
                <a:cubicBezTo>
                  <a:pt x="10698" y="19010"/>
                  <a:pt x="10802" y="19004"/>
                  <a:pt x="11594" y="18893"/>
                </a:cubicBezTo>
                <a:cubicBezTo>
                  <a:pt x="11894" y="18851"/>
                  <a:pt x="12068" y="18850"/>
                  <a:pt x="12175" y="18914"/>
                </a:cubicBezTo>
                <a:cubicBezTo>
                  <a:pt x="12168" y="18909"/>
                  <a:pt x="12167" y="18905"/>
                  <a:pt x="12160" y="18900"/>
                </a:cubicBezTo>
                <a:cubicBezTo>
                  <a:pt x="11939" y="18755"/>
                  <a:pt x="11960" y="18664"/>
                  <a:pt x="12215" y="18664"/>
                </a:cubicBezTo>
                <a:cubicBezTo>
                  <a:pt x="12464" y="18664"/>
                  <a:pt x="12546" y="18767"/>
                  <a:pt x="12546" y="19078"/>
                </a:cubicBezTo>
                <a:cubicBezTo>
                  <a:pt x="12546" y="19358"/>
                  <a:pt x="12651" y="19546"/>
                  <a:pt x="13095" y="20057"/>
                </a:cubicBezTo>
                <a:cubicBezTo>
                  <a:pt x="13231" y="20214"/>
                  <a:pt x="13385" y="20435"/>
                  <a:pt x="13499" y="20624"/>
                </a:cubicBezTo>
                <a:cubicBezTo>
                  <a:pt x="13500" y="20626"/>
                  <a:pt x="13500" y="20628"/>
                  <a:pt x="13501" y="20629"/>
                </a:cubicBezTo>
                <a:cubicBezTo>
                  <a:pt x="13511" y="20643"/>
                  <a:pt x="13520" y="20652"/>
                  <a:pt x="13530" y="20668"/>
                </a:cubicBezTo>
                <a:cubicBezTo>
                  <a:pt x="13566" y="20725"/>
                  <a:pt x="13583" y="20766"/>
                  <a:pt x="13595" y="20804"/>
                </a:cubicBezTo>
                <a:cubicBezTo>
                  <a:pt x="13626" y="20866"/>
                  <a:pt x="13641" y="20906"/>
                  <a:pt x="13647" y="20938"/>
                </a:cubicBezTo>
                <a:cubicBezTo>
                  <a:pt x="14132" y="20973"/>
                  <a:pt x="18090" y="20975"/>
                  <a:pt x="18242" y="20937"/>
                </a:cubicBezTo>
                <a:cubicBezTo>
                  <a:pt x="18243" y="20937"/>
                  <a:pt x="18243" y="20936"/>
                  <a:pt x="18243" y="20936"/>
                </a:cubicBezTo>
                <a:cubicBezTo>
                  <a:pt x="18245" y="20711"/>
                  <a:pt x="18575" y="19950"/>
                  <a:pt x="18857" y="19558"/>
                </a:cubicBezTo>
                <a:cubicBezTo>
                  <a:pt x="19246" y="19019"/>
                  <a:pt x="19269" y="18973"/>
                  <a:pt x="19411" y="18426"/>
                </a:cubicBezTo>
                <a:cubicBezTo>
                  <a:pt x="19480" y="18161"/>
                  <a:pt x="19588" y="17853"/>
                  <a:pt x="19652" y="17745"/>
                </a:cubicBezTo>
                <a:cubicBezTo>
                  <a:pt x="19715" y="17637"/>
                  <a:pt x="20179" y="17211"/>
                  <a:pt x="20682" y="16799"/>
                </a:cubicBezTo>
                <a:lnTo>
                  <a:pt x="21597" y="16049"/>
                </a:lnTo>
                <a:lnTo>
                  <a:pt x="21597" y="10961"/>
                </a:lnTo>
                <a:lnTo>
                  <a:pt x="21597" y="8121"/>
                </a:lnTo>
                <a:lnTo>
                  <a:pt x="21597" y="8024"/>
                </a:lnTo>
                <a:lnTo>
                  <a:pt x="21597" y="0"/>
                </a:lnTo>
                <a:lnTo>
                  <a:pt x="17760" y="0"/>
                </a:lnTo>
                <a:close/>
                <a:moveTo>
                  <a:pt x="12251" y="18984"/>
                </a:moveTo>
                <a:cubicBezTo>
                  <a:pt x="12289" y="19037"/>
                  <a:pt x="12314" y="19107"/>
                  <a:pt x="12331" y="19204"/>
                </a:cubicBezTo>
                <a:cubicBezTo>
                  <a:pt x="12338" y="19244"/>
                  <a:pt x="12352" y="19290"/>
                  <a:pt x="12373" y="19339"/>
                </a:cubicBezTo>
                <a:cubicBezTo>
                  <a:pt x="12361" y="19297"/>
                  <a:pt x="12355" y="19258"/>
                  <a:pt x="12355" y="19216"/>
                </a:cubicBezTo>
                <a:cubicBezTo>
                  <a:pt x="12354" y="19116"/>
                  <a:pt x="12315" y="19049"/>
                  <a:pt x="12251" y="18984"/>
                </a:cubicBezTo>
                <a:close/>
                <a:moveTo>
                  <a:pt x="12987" y="21211"/>
                </a:moveTo>
                <a:cubicBezTo>
                  <a:pt x="12873" y="21211"/>
                  <a:pt x="12863" y="21226"/>
                  <a:pt x="12930" y="21301"/>
                </a:cubicBezTo>
                <a:cubicBezTo>
                  <a:pt x="12991" y="21369"/>
                  <a:pt x="12994" y="21409"/>
                  <a:pt x="12937" y="21473"/>
                </a:cubicBezTo>
                <a:cubicBezTo>
                  <a:pt x="12875" y="21542"/>
                  <a:pt x="12916" y="21556"/>
                  <a:pt x="13185" y="21558"/>
                </a:cubicBezTo>
                <a:cubicBezTo>
                  <a:pt x="13362" y="21559"/>
                  <a:pt x="13520" y="21539"/>
                  <a:pt x="13537" y="21514"/>
                </a:cubicBezTo>
                <a:cubicBezTo>
                  <a:pt x="13594" y="21429"/>
                  <a:pt x="13493" y="21211"/>
                  <a:pt x="13397" y="21211"/>
                </a:cubicBezTo>
                <a:cubicBezTo>
                  <a:pt x="13340" y="21211"/>
                  <a:pt x="13317" y="21246"/>
                  <a:pt x="13338" y="21296"/>
                </a:cubicBezTo>
                <a:cubicBezTo>
                  <a:pt x="13376" y="21389"/>
                  <a:pt x="13234" y="21531"/>
                  <a:pt x="13166" y="21468"/>
                </a:cubicBezTo>
                <a:cubicBezTo>
                  <a:pt x="13143" y="21447"/>
                  <a:pt x="13124" y="21380"/>
                  <a:pt x="13124" y="21320"/>
                </a:cubicBezTo>
                <a:cubicBezTo>
                  <a:pt x="13124" y="21249"/>
                  <a:pt x="13076" y="21211"/>
                  <a:pt x="12987" y="21211"/>
                </a:cubicBezTo>
                <a:close/>
                <a:moveTo>
                  <a:pt x="15131" y="21211"/>
                </a:moveTo>
                <a:cubicBezTo>
                  <a:pt x="15082" y="21211"/>
                  <a:pt x="15050" y="21284"/>
                  <a:pt x="15050" y="21389"/>
                </a:cubicBezTo>
                <a:cubicBezTo>
                  <a:pt x="15050" y="21509"/>
                  <a:pt x="15083" y="21567"/>
                  <a:pt x="15148" y="21567"/>
                </a:cubicBezTo>
                <a:cubicBezTo>
                  <a:pt x="15217" y="21567"/>
                  <a:pt x="15240" y="21515"/>
                  <a:pt x="15230" y="21389"/>
                </a:cubicBezTo>
                <a:cubicBezTo>
                  <a:pt x="15222" y="21291"/>
                  <a:pt x="15177" y="21211"/>
                  <a:pt x="15131" y="21211"/>
                </a:cubicBezTo>
                <a:close/>
                <a:moveTo>
                  <a:pt x="9836" y="21248"/>
                </a:moveTo>
                <a:cubicBezTo>
                  <a:pt x="9809" y="21242"/>
                  <a:pt x="9783" y="21246"/>
                  <a:pt x="9761" y="21261"/>
                </a:cubicBezTo>
                <a:cubicBezTo>
                  <a:pt x="9641" y="21347"/>
                  <a:pt x="9425" y="21377"/>
                  <a:pt x="9318" y="21322"/>
                </a:cubicBezTo>
                <a:cubicBezTo>
                  <a:pt x="9255" y="21289"/>
                  <a:pt x="9200" y="21294"/>
                  <a:pt x="9174" y="21332"/>
                </a:cubicBezTo>
                <a:cubicBezTo>
                  <a:pt x="9148" y="21372"/>
                  <a:pt x="9105" y="21375"/>
                  <a:pt x="9058" y="21341"/>
                </a:cubicBezTo>
                <a:cubicBezTo>
                  <a:pt x="9017" y="21311"/>
                  <a:pt x="8910" y="21293"/>
                  <a:pt x="8822" y="21303"/>
                </a:cubicBezTo>
                <a:cubicBezTo>
                  <a:pt x="8734" y="21312"/>
                  <a:pt x="8637" y="21322"/>
                  <a:pt x="8606" y="21325"/>
                </a:cubicBezTo>
                <a:cubicBezTo>
                  <a:pt x="8576" y="21328"/>
                  <a:pt x="8582" y="21365"/>
                  <a:pt x="8622" y="21409"/>
                </a:cubicBezTo>
                <a:cubicBezTo>
                  <a:pt x="8661" y="21453"/>
                  <a:pt x="8678" y="21503"/>
                  <a:pt x="8660" y="21520"/>
                </a:cubicBezTo>
                <a:cubicBezTo>
                  <a:pt x="8641" y="21537"/>
                  <a:pt x="8944" y="21548"/>
                  <a:pt x="9331" y="21545"/>
                </a:cubicBezTo>
                <a:cubicBezTo>
                  <a:pt x="9895" y="21541"/>
                  <a:pt x="10022" y="21526"/>
                  <a:pt x="9967" y="21465"/>
                </a:cubicBezTo>
                <a:cubicBezTo>
                  <a:pt x="9930" y="21423"/>
                  <a:pt x="9920" y="21389"/>
                  <a:pt x="9946" y="21389"/>
                </a:cubicBezTo>
                <a:cubicBezTo>
                  <a:pt x="9972" y="21389"/>
                  <a:pt x="9957" y="21350"/>
                  <a:pt x="9913" y="21301"/>
                </a:cubicBezTo>
                <a:cubicBezTo>
                  <a:pt x="9888" y="21273"/>
                  <a:pt x="9862" y="21255"/>
                  <a:pt x="9836" y="21248"/>
                </a:cubicBezTo>
                <a:close/>
                <a:moveTo>
                  <a:pt x="13783" y="21263"/>
                </a:moveTo>
                <a:cubicBezTo>
                  <a:pt x="13791" y="21251"/>
                  <a:pt x="13762" y="21279"/>
                  <a:pt x="13718" y="21326"/>
                </a:cubicBezTo>
                <a:cubicBezTo>
                  <a:pt x="13654" y="21395"/>
                  <a:pt x="13654" y="21422"/>
                  <a:pt x="13718" y="21459"/>
                </a:cubicBezTo>
                <a:cubicBezTo>
                  <a:pt x="13854" y="21539"/>
                  <a:pt x="13902" y="21514"/>
                  <a:pt x="13834" y="21398"/>
                </a:cubicBezTo>
                <a:cubicBezTo>
                  <a:pt x="13799" y="21337"/>
                  <a:pt x="13776" y="21276"/>
                  <a:pt x="13783" y="21263"/>
                </a:cubicBezTo>
                <a:close/>
                <a:moveTo>
                  <a:pt x="7685" y="21284"/>
                </a:moveTo>
                <a:cubicBezTo>
                  <a:pt x="7658" y="21273"/>
                  <a:pt x="7604" y="21290"/>
                  <a:pt x="7506" y="21326"/>
                </a:cubicBezTo>
                <a:cubicBezTo>
                  <a:pt x="7436" y="21352"/>
                  <a:pt x="7311" y="21349"/>
                  <a:pt x="7228" y="21320"/>
                </a:cubicBezTo>
                <a:cubicBezTo>
                  <a:pt x="7102" y="21277"/>
                  <a:pt x="7081" y="21285"/>
                  <a:pt x="7114" y="21363"/>
                </a:cubicBezTo>
                <a:cubicBezTo>
                  <a:pt x="7136" y="21415"/>
                  <a:pt x="7153" y="21479"/>
                  <a:pt x="7153" y="21504"/>
                </a:cubicBezTo>
                <a:cubicBezTo>
                  <a:pt x="7153" y="21530"/>
                  <a:pt x="7276" y="21548"/>
                  <a:pt x="7426" y="21546"/>
                </a:cubicBezTo>
                <a:cubicBezTo>
                  <a:pt x="7663" y="21542"/>
                  <a:pt x="7701" y="21525"/>
                  <a:pt x="7709" y="21407"/>
                </a:cubicBezTo>
                <a:cubicBezTo>
                  <a:pt x="7714" y="21334"/>
                  <a:pt x="7712" y="21295"/>
                  <a:pt x="7685" y="21284"/>
                </a:cubicBezTo>
                <a:close/>
                <a:moveTo>
                  <a:pt x="14139" y="21288"/>
                </a:moveTo>
                <a:cubicBezTo>
                  <a:pt x="14121" y="21283"/>
                  <a:pt x="14099" y="21294"/>
                  <a:pt x="14069" y="21322"/>
                </a:cubicBezTo>
                <a:cubicBezTo>
                  <a:pt x="14008" y="21378"/>
                  <a:pt x="14012" y="21406"/>
                  <a:pt x="14086" y="21447"/>
                </a:cubicBezTo>
                <a:cubicBezTo>
                  <a:pt x="14205" y="21516"/>
                  <a:pt x="14241" y="21481"/>
                  <a:pt x="14188" y="21352"/>
                </a:cubicBezTo>
                <a:cubicBezTo>
                  <a:pt x="14171" y="21313"/>
                  <a:pt x="14157" y="21292"/>
                  <a:pt x="14139" y="21288"/>
                </a:cubicBezTo>
                <a:close/>
                <a:moveTo>
                  <a:pt x="8044" y="21293"/>
                </a:moveTo>
                <a:cubicBezTo>
                  <a:pt x="7900" y="21286"/>
                  <a:pt x="7861" y="21306"/>
                  <a:pt x="7888" y="21372"/>
                </a:cubicBezTo>
                <a:cubicBezTo>
                  <a:pt x="7908" y="21420"/>
                  <a:pt x="7925" y="21479"/>
                  <a:pt x="7925" y="21505"/>
                </a:cubicBezTo>
                <a:cubicBezTo>
                  <a:pt x="7925" y="21532"/>
                  <a:pt x="8038" y="21552"/>
                  <a:pt x="8177" y="21549"/>
                </a:cubicBezTo>
                <a:cubicBezTo>
                  <a:pt x="8368" y="21546"/>
                  <a:pt x="8438" y="21518"/>
                  <a:pt x="8462" y="21433"/>
                </a:cubicBezTo>
                <a:cubicBezTo>
                  <a:pt x="8483" y="21357"/>
                  <a:pt x="8465" y="21331"/>
                  <a:pt x="8407" y="21351"/>
                </a:cubicBezTo>
                <a:cubicBezTo>
                  <a:pt x="8360" y="21368"/>
                  <a:pt x="8302" y="21363"/>
                  <a:pt x="8278" y="21341"/>
                </a:cubicBezTo>
                <a:cubicBezTo>
                  <a:pt x="8254" y="21319"/>
                  <a:pt x="8150" y="21298"/>
                  <a:pt x="8044" y="21293"/>
                </a:cubicBezTo>
                <a:close/>
                <a:moveTo>
                  <a:pt x="6860" y="21296"/>
                </a:moveTo>
                <a:cubicBezTo>
                  <a:pt x="6737" y="21308"/>
                  <a:pt x="6677" y="21350"/>
                  <a:pt x="6662" y="21439"/>
                </a:cubicBezTo>
                <a:cubicBezTo>
                  <a:pt x="6645" y="21542"/>
                  <a:pt x="6671" y="21564"/>
                  <a:pt x="6801" y="21554"/>
                </a:cubicBezTo>
                <a:cubicBezTo>
                  <a:pt x="6889" y="21547"/>
                  <a:pt x="6961" y="21523"/>
                  <a:pt x="6961" y="21500"/>
                </a:cubicBezTo>
                <a:cubicBezTo>
                  <a:pt x="6961" y="21477"/>
                  <a:pt x="6978" y="21418"/>
                  <a:pt x="6999" y="21369"/>
                </a:cubicBezTo>
                <a:cubicBezTo>
                  <a:pt x="7028" y="21299"/>
                  <a:pt x="6996" y="21283"/>
                  <a:pt x="6860" y="21296"/>
                </a:cubicBezTo>
                <a:close/>
                <a:moveTo>
                  <a:pt x="12306" y="21301"/>
                </a:moveTo>
                <a:cubicBezTo>
                  <a:pt x="12296" y="21304"/>
                  <a:pt x="12284" y="21310"/>
                  <a:pt x="12272" y="21322"/>
                </a:cubicBezTo>
                <a:cubicBezTo>
                  <a:pt x="12224" y="21366"/>
                  <a:pt x="12230" y="21412"/>
                  <a:pt x="12289" y="21477"/>
                </a:cubicBezTo>
                <a:cubicBezTo>
                  <a:pt x="12396" y="21596"/>
                  <a:pt x="12441" y="21552"/>
                  <a:pt x="12385" y="21387"/>
                </a:cubicBezTo>
                <a:cubicBezTo>
                  <a:pt x="12369" y="21342"/>
                  <a:pt x="12354" y="21315"/>
                  <a:pt x="12336" y="21304"/>
                </a:cubicBezTo>
                <a:cubicBezTo>
                  <a:pt x="12327" y="21299"/>
                  <a:pt x="12317" y="21298"/>
                  <a:pt x="12306" y="21301"/>
                </a:cubicBezTo>
                <a:close/>
                <a:moveTo>
                  <a:pt x="11204" y="21330"/>
                </a:moveTo>
                <a:cubicBezTo>
                  <a:pt x="11117" y="21330"/>
                  <a:pt x="11091" y="21361"/>
                  <a:pt x="11113" y="21439"/>
                </a:cubicBezTo>
                <a:cubicBezTo>
                  <a:pt x="11129" y="21498"/>
                  <a:pt x="11183" y="21548"/>
                  <a:pt x="11233" y="21548"/>
                </a:cubicBezTo>
                <a:cubicBezTo>
                  <a:pt x="11284" y="21548"/>
                  <a:pt x="11327" y="21498"/>
                  <a:pt x="11327" y="21439"/>
                </a:cubicBezTo>
                <a:cubicBezTo>
                  <a:pt x="11327" y="21371"/>
                  <a:pt x="11280" y="21330"/>
                  <a:pt x="11204" y="21330"/>
                </a:cubicBezTo>
                <a:close/>
                <a:moveTo>
                  <a:pt x="5264" y="21339"/>
                </a:moveTo>
                <a:cubicBezTo>
                  <a:pt x="5197" y="21344"/>
                  <a:pt x="5187" y="21373"/>
                  <a:pt x="5208" y="21444"/>
                </a:cubicBezTo>
                <a:cubicBezTo>
                  <a:pt x="5246" y="21581"/>
                  <a:pt x="5465" y="21585"/>
                  <a:pt x="5504" y="21449"/>
                </a:cubicBezTo>
                <a:cubicBezTo>
                  <a:pt x="5523" y="21381"/>
                  <a:pt x="5479" y="21350"/>
                  <a:pt x="5352" y="21341"/>
                </a:cubicBezTo>
                <a:cubicBezTo>
                  <a:pt x="5316" y="21339"/>
                  <a:pt x="5287" y="21337"/>
                  <a:pt x="5264" y="21339"/>
                </a:cubicBezTo>
                <a:close/>
                <a:moveTo>
                  <a:pt x="10660" y="21346"/>
                </a:moveTo>
                <a:cubicBezTo>
                  <a:pt x="10365" y="21345"/>
                  <a:pt x="10239" y="21397"/>
                  <a:pt x="10236" y="21520"/>
                </a:cubicBezTo>
                <a:cubicBezTo>
                  <a:pt x="10236" y="21543"/>
                  <a:pt x="10392" y="21557"/>
                  <a:pt x="10584" y="21553"/>
                </a:cubicBezTo>
                <a:cubicBezTo>
                  <a:pt x="10851" y="21546"/>
                  <a:pt x="10939" y="21523"/>
                  <a:pt x="10961" y="21446"/>
                </a:cubicBezTo>
                <a:cubicBezTo>
                  <a:pt x="10984" y="21363"/>
                  <a:pt x="10936" y="21346"/>
                  <a:pt x="10660" y="21346"/>
                </a:cubicBezTo>
                <a:close/>
                <a:moveTo>
                  <a:pt x="6031" y="21351"/>
                </a:moveTo>
                <a:cubicBezTo>
                  <a:pt x="5677" y="21351"/>
                  <a:pt x="5635" y="21364"/>
                  <a:pt x="5662" y="21459"/>
                </a:cubicBezTo>
                <a:cubicBezTo>
                  <a:pt x="5701" y="21597"/>
                  <a:pt x="5907" y="21600"/>
                  <a:pt x="5964" y="21464"/>
                </a:cubicBezTo>
                <a:cubicBezTo>
                  <a:pt x="6005" y="21365"/>
                  <a:pt x="6011" y="21365"/>
                  <a:pt x="6090" y="21464"/>
                </a:cubicBezTo>
                <a:cubicBezTo>
                  <a:pt x="6197" y="21599"/>
                  <a:pt x="6360" y="21596"/>
                  <a:pt x="6399" y="21459"/>
                </a:cubicBezTo>
                <a:cubicBezTo>
                  <a:pt x="6426" y="21364"/>
                  <a:pt x="6386" y="21351"/>
                  <a:pt x="6031" y="21351"/>
                </a:cubicBezTo>
                <a:close/>
              </a:path>
            </a:pathLst>
          </a:custGeom>
          <a:ln w="12700">
            <a:miter lim="400000"/>
          </a:ln>
          <a:effectLst>
            <a:outerShdw sx="100000" sy="100000" kx="0" ky="0" algn="b" rotWithShape="0" blurRad="152400" dist="128830" dir="8493068">
              <a:srgbClr val="000000">
                <a:alpha val="97077"/>
              </a:srgbClr>
            </a:outerShdw>
          </a:effectLst>
        </p:spPr>
      </p:pic>
      <p:sp>
        <p:nvSpPr>
          <p:cNvPr id="430"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431"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432" name="Pride is our greatest enemy — 1 Peter 5:5-11; James 3:13-4:10…"/>
          <p:cNvSpPr txBox="1"/>
          <p:nvPr/>
        </p:nvSpPr>
        <p:spPr>
          <a:xfrm>
            <a:off x="292852" y="3943811"/>
            <a:ext cx="6528028" cy="5532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Pride is our greatest enemy — 1 Peter 5:5-11; James 3:13-4:10</a:t>
            </a:r>
          </a:p>
          <a:p>
            <a:pPr marL="520700" indent="-520700" algn="l">
              <a:lnSpc>
                <a:spcPct val="120000"/>
              </a:lnSpc>
              <a:spcBef>
                <a:spcPts val="1400"/>
              </a:spcBef>
              <a:buSzPct val="50000"/>
              <a:buBlip>
                <a:blip r:embed="rId3"/>
              </a:buBlip>
              <a:defRPr sz="36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We can either yield COMPLETELY to God’s authority or be    destroyed —  1 Jn 2:15-17; Rom 1:21-32; 2 The 1:7-9</a:t>
            </a:r>
          </a:p>
        </p:txBody>
      </p:sp>
      <p:sp>
        <p:nvSpPr>
          <p:cNvPr id="433" name="Because We ARE Unwilling To Surrender Self Governance"/>
          <p:cNvSpPr txBox="1"/>
          <p:nvPr/>
        </p:nvSpPr>
        <p:spPr>
          <a:xfrm>
            <a:off x="543408" y="1413535"/>
            <a:ext cx="11917984" cy="21082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5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We ARE Unwilling To Surrender Self Governance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2">
                                            <p:bg/>
                                          </p:spTgt>
                                        </p:tgtEl>
                                        <p:attrNameLst>
                                          <p:attrName>style.visibility</p:attrName>
                                        </p:attrNameLst>
                                      </p:cBhvr>
                                      <p:to>
                                        <p:strVal val="visible"/>
                                      </p:to>
                                    </p:set>
                                    <p:animEffect filter="wipe(left)" transition="in">
                                      <p:cBhvr>
                                        <p:cTn id="7" dur="500"/>
                                        <p:tgtEl>
                                          <p:spTgt spid="43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2">
                                            <p:txEl>
                                              <p:pRg st="0" end="0"/>
                                            </p:txEl>
                                          </p:spTgt>
                                        </p:tgtEl>
                                        <p:attrNameLst>
                                          <p:attrName>style.visibility</p:attrName>
                                        </p:attrNameLst>
                                      </p:cBhvr>
                                      <p:to>
                                        <p:strVal val="visible"/>
                                      </p:to>
                                    </p:set>
                                    <p:animEffect filter="wipe(left)" transition="in">
                                      <p:cBhvr>
                                        <p:cTn id="10" dur="500"/>
                                        <p:tgtEl>
                                          <p:spTgt spid="4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2">
                                            <p:txEl>
                                              <p:pRg st="1" end="1"/>
                                            </p:txEl>
                                          </p:spTgt>
                                        </p:tgtEl>
                                        <p:attrNameLst>
                                          <p:attrName>style.visibility</p:attrName>
                                        </p:attrNameLst>
                                      </p:cBhvr>
                                      <p:to>
                                        <p:strVal val="visible"/>
                                      </p:to>
                                    </p:set>
                                    <p:animEffect filter="wipe(left)" transition="in">
                                      <p:cBhvr>
                                        <p:cTn id="15" dur="500"/>
                                        <p:tgtEl>
                                          <p:spTgt spid="43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Image" descr="Image"/>
          <p:cNvPicPr>
            <a:picLocks noChangeAspect="1"/>
          </p:cNvPicPr>
          <p:nvPr>
            <p:ph type="pic" idx="13"/>
          </p:nvPr>
        </p:nvPicPr>
        <p:blipFill>
          <a:blip r:embed="rId2">
            <a:extLst/>
          </a:blip>
          <a:srcRect l="13491" t="0" r="6538" b="0"/>
          <a:stretch>
            <a:fillRect/>
          </a:stretch>
        </p:blipFill>
        <p:spPr>
          <a:xfrm>
            <a:off x="0" y="0"/>
            <a:ext cx="13004800" cy="9753600"/>
          </a:xfrm>
          <a:prstGeom prst="rect">
            <a:avLst/>
          </a:prstGeom>
        </p:spPr>
      </p:pic>
      <p:sp>
        <p:nvSpPr>
          <p:cNvPr id="436" name="Salvation"/>
          <p:cNvSpPr txBox="1"/>
          <p:nvPr/>
        </p:nvSpPr>
        <p:spPr>
          <a:xfrm>
            <a:off x="3693213" y="-47676"/>
            <a:ext cx="5618374" cy="16383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latin typeface="Century Gothic"/>
                <a:ea typeface="Century Gothic"/>
                <a:cs typeface="Century Gothic"/>
                <a:sym typeface="Century Gothic"/>
              </a:defRPr>
            </a:lvl1pPr>
          </a:lstStyle>
          <a:p>
            <a:pPr/>
            <a:r>
              <a:t>Salvation</a:t>
            </a:r>
          </a:p>
        </p:txBody>
      </p:sp>
      <p:sp>
        <p:nvSpPr>
          <p:cNvPr id="437" name="IS NOT Hard IF WE"/>
          <p:cNvSpPr txBox="1"/>
          <p:nvPr/>
        </p:nvSpPr>
        <p:spPr>
          <a:xfrm>
            <a:off x="328904" y="1522815"/>
            <a:ext cx="12346992" cy="13081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atin typeface="Thames Nude Roman"/>
                <a:ea typeface="Thames Nude Roman"/>
                <a:cs typeface="Thames Nude Roman"/>
                <a:sym typeface="Thames Nude Roman"/>
              </a:defRPr>
            </a:lvl1pPr>
          </a:lstStyle>
          <a:p>
            <a:pPr/>
            <a:r>
              <a:t>IS NOT Hard IF WE </a:t>
            </a:r>
          </a:p>
        </p:txBody>
      </p:sp>
      <p:sp>
        <p:nvSpPr>
          <p:cNvPr id="438" name="HUMBLE OURSELVES BEFORE GOD…"/>
          <p:cNvSpPr txBox="1"/>
          <p:nvPr/>
        </p:nvSpPr>
        <p:spPr>
          <a:xfrm>
            <a:off x="301830" y="6390958"/>
            <a:ext cx="12401140" cy="3073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50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HUMBLE OURSELVES BEFORE GOD</a:t>
            </a:r>
          </a:p>
          <a:p>
            <a:pPr>
              <a:defRPr b="1" sz="50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SET OUR AFFECTIONS ON THINGS ABOVE</a:t>
            </a:r>
          </a:p>
          <a:p>
            <a:pPr>
              <a:defRPr b="1" sz="50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LOVINGLY SERVE &amp; ARE LOYAL</a:t>
            </a:r>
          </a:p>
          <a:p>
            <a: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1 Peter 5:6-11; Romans 12:1,2; Colossians 3:1,2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1" end="1"/>
                                            </p:txEl>
                                          </p:spTgt>
                                        </p:tgtEl>
                                        <p:attrNameLst>
                                          <p:attrName>style.visibility</p:attrName>
                                        </p:attrNameLst>
                                      </p:cBhvr>
                                      <p:to>
                                        <p:strVal val="visible"/>
                                      </p:to>
                                    </p:set>
                                    <p:animEffect filter="wipe(left)" transition="in">
                                      <p:cBhvr>
                                        <p:cTn id="7" dur="2500"/>
                                        <p:tgtEl>
                                          <p:spTgt spid="4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2" end="2"/>
                                            </p:txEl>
                                          </p:spTgt>
                                        </p:tgtEl>
                                        <p:attrNameLst>
                                          <p:attrName>style.visibility</p:attrName>
                                        </p:attrNameLst>
                                      </p:cBhvr>
                                      <p:to>
                                        <p:strVal val="visible"/>
                                      </p:to>
                                    </p:set>
                                    <p:animEffect filter="wipe(left)" transition="in">
                                      <p:cBhvr>
                                        <p:cTn id="12" dur="2500"/>
                                        <p:tgtEl>
                                          <p:spTgt spid="4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8">
                                            <p:txEl>
                                              <p:pRg st="3" end="3"/>
                                            </p:txEl>
                                          </p:spTgt>
                                        </p:tgtEl>
                                        <p:attrNameLst>
                                          <p:attrName>style.visibility</p:attrName>
                                        </p:attrNameLst>
                                      </p:cBhvr>
                                      <p:to>
                                        <p:strVal val="visible"/>
                                      </p:to>
                                    </p:set>
                                    <p:animEffect filter="wipe(left)" transition="in">
                                      <p:cBhvr>
                                        <p:cTn id="17" dur="2500"/>
                                        <p:tgtEl>
                                          <p:spTgt spid="4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0" name="Image" descr="Image"/>
          <p:cNvPicPr>
            <a:picLocks noChangeAspect="1"/>
          </p:cNvPicPr>
          <p:nvPr>
            <p:ph type="pic" idx="13"/>
          </p:nvPr>
        </p:nvPicPr>
        <p:blipFill>
          <a:blip r:embed="rId2">
            <a:extLst/>
          </a:blip>
          <a:srcRect l="13491" t="0" r="6538" b="0"/>
          <a:stretch>
            <a:fillRect/>
          </a:stretch>
        </p:blipFill>
        <p:spPr>
          <a:xfrm>
            <a:off x="0" y="0"/>
            <a:ext cx="13004800" cy="9753600"/>
          </a:xfrm>
          <a:prstGeom prst="rect">
            <a:avLst/>
          </a:prstGeom>
        </p:spPr>
      </p:pic>
      <p:sp>
        <p:nvSpPr>
          <p:cNvPr id="441" name="Salvation"/>
          <p:cNvSpPr txBox="1"/>
          <p:nvPr/>
        </p:nvSpPr>
        <p:spPr>
          <a:xfrm>
            <a:off x="440710" y="159536"/>
            <a:ext cx="4551258" cy="13208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latin typeface="Century Gothic"/>
                <a:ea typeface="Century Gothic"/>
                <a:cs typeface="Century Gothic"/>
                <a:sym typeface="Century Gothic"/>
              </a:defRPr>
            </a:lvl1pPr>
          </a:lstStyle>
          <a:p>
            <a:pPr/>
            <a:r>
              <a:t>Salvation</a:t>
            </a:r>
          </a:p>
        </p:txBody>
      </p:sp>
      <p:sp>
        <p:nvSpPr>
          <p:cNvPr id="442" name="IS NOT Hard"/>
          <p:cNvSpPr txBox="1"/>
          <p:nvPr/>
        </p:nvSpPr>
        <p:spPr>
          <a:xfrm>
            <a:off x="5113254" y="242086"/>
            <a:ext cx="7450837" cy="11557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atin typeface="Thames Nude Roman"/>
                <a:ea typeface="Thames Nude Roman"/>
                <a:cs typeface="Thames Nude Roman"/>
                <a:sym typeface="Thames Nude Roman"/>
              </a:defRPr>
            </a:lvl1pPr>
          </a:lstStyle>
          <a:p>
            <a:pPr/>
            <a:r>
              <a:t>IS NOT Hard </a:t>
            </a:r>
          </a:p>
        </p:txBody>
      </p:sp>
      <p:sp>
        <p:nvSpPr>
          <p:cNvPr id="443" name="HUMBLE OURSELVES BEFORE GOD…"/>
          <p:cNvSpPr txBox="1"/>
          <p:nvPr/>
        </p:nvSpPr>
        <p:spPr>
          <a:xfrm>
            <a:off x="2325139" y="1606374"/>
            <a:ext cx="8354523" cy="16256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3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HUMBLE OURSELVES BEFORE GOD</a:t>
            </a:r>
          </a:p>
          <a:p>
            <a:pPr>
              <a:defRPr b="1" sz="3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SET OUR AFFECTIONS ON THINGS ABOVE</a:t>
            </a:r>
          </a:p>
          <a:p>
            <a:pPr>
              <a:defRPr b="1" sz="3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pPr>
            <a:r>
              <a:t>LOVING SERVICE &amp; LOYALTY</a:t>
            </a:r>
          </a:p>
        </p:txBody>
      </p:sp>
      <p:sp>
        <p:nvSpPr>
          <p:cNvPr id="444" name="HEAR (the Gospel)--JN 6:45; ROM 10:14,17…"/>
          <p:cNvSpPr txBox="1"/>
          <p:nvPr/>
        </p:nvSpPr>
        <p:spPr>
          <a:xfrm>
            <a:off x="1314651" y="5145968"/>
            <a:ext cx="10375499" cy="4498341"/>
          </a:xfrm>
          <a:prstGeom prst="rect">
            <a:avLst/>
          </a:prstGeom>
          <a:solidFill>
            <a:srgbClr val="5E5E5E">
              <a:alpha val="6876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HEAR</a:t>
            </a:r>
            <a:r>
              <a:t> (the Gospel)--JN 6:45; ROM 10:14,17</a:t>
            </a:r>
          </a:p>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BELIEVE</a:t>
            </a:r>
            <a:r>
              <a:t> (in Christ as God’s Son)—JN 3:16</a:t>
            </a:r>
          </a:p>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REPENT</a:t>
            </a:r>
            <a:r>
              <a:t> (of Your Sins)--ACTS 17:30</a:t>
            </a:r>
          </a:p>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CONFESS</a:t>
            </a:r>
            <a:r>
              <a:t> (Christ)—MT 10:32; ROM 10:9-10 </a:t>
            </a:r>
          </a:p>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BE BAPTIZED</a:t>
            </a:r>
            <a:r>
              <a:t> (In The Name of Jesus for the Remission of Sins)-ACTS 2:38</a:t>
            </a:r>
          </a:p>
          <a:p>
            <a:pPr marL="520700" indent="-520700" algn="l">
              <a:lnSpc>
                <a:spcPct val="120000"/>
              </a:lnSpc>
              <a:spcBef>
                <a:spcPts val="200"/>
              </a:spcBef>
              <a:buSzPct val="50000"/>
              <a:buBlip>
                <a:blip r:embed="rId3"/>
              </a:buBlip>
              <a:defRPr sz="34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BE FAITHFUL</a:t>
            </a:r>
            <a:r>
              <a:t> (ENDURE)-MT 24:13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4">
                                            <p:bg/>
                                          </p:spTgt>
                                        </p:tgtEl>
                                        <p:attrNameLst>
                                          <p:attrName>style.visibility</p:attrName>
                                        </p:attrNameLst>
                                      </p:cBhvr>
                                      <p:to>
                                        <p:strVal val="visible"/>
                                      </p:to>
                                    </p:set>
                                    <p:animEffect filter="wipe(left)" transition="in">
                                      <p:cBhvr>
                                        <p:cTn id="7" dur="500"/>
                                        <p:tgtEl>
                                          <p:spTgt spid="4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4">
                                            <p:txEl>
                                              <p:pRg st="0" end="0"/>
                                            </p:txEl>
                                          </p:spTgt>
                                        </p:tgtEl>
                                        <p:attrNameLst>
                                          <p:attrName>style.visibility</p:attrName>
                                        </p:attrNameLst>
                                      </p:cBhvr>
                                      <p:to>
                                        <p:strVal val="visible"/>
                                      </p:to>
                                    </p:set>
                                    <p:animEffect filter="wipe(left)" transition="in">
                                      <p:cBhvr>
                                        <p:cTn id="10" dur="500"/>
                                        <p:tgtEl>
                                          <p:spTgt spid="4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4">
                                            <p:txEl>
                                              <p:pRg st="1" end="1"/>
                                            </p:txEl>
                                          </p:spTgt>
                                        </p:tgtEl>
                                        <p:attrNameLst>
                                          <p:attrName>style.visibility</p:attrName>
                                        </p:attrNameLst>
                                      </p:cBhvr>
                                      <p:to>
                                        <p:strVal val="visible"/>
                                      </p:to>
                                    </p:set>
                                    <p:animEffect filter="wipe(left)" transition="in">
                                      <p:cBhvr>
                                        <p:cTn id="15" dur="500"/>
                                        <p:tgtEl>
                                          <p:spTgt spid="4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4">
                                            <p:txEl>
                                              <p:pRg st="2" end="2"/>
                                            </p:txEl>
                                          </p:spTgt>
                                        </p:tgtEl>
                                        <p:attrNameLst>
                                          <p:attrName>style.visibility</p:attrName>
                                        </p:attrNameLst>
                                      </p:cBhvr>
                                      <p:to>
                                        <p:strVal val="visible"/>
                                      </p:to>
                                    </p:set>
                                    <p:animEffect filter="wipe(left)" transition="in">
                                      <p:cBhvr>
                                        <p:cTn id="20" dur="500"/>
                                        <p:tgtEl>
                                          <p:spTgt spid="44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44">
                                            <p:txEl>
                                              <p:pRg st="3" end="3"/>
                                            </p:txEl>
                                          </p:spTgt>
                                        </p:tgtEl>
                                        <p:attrNameLst>
                                          <p:attrName>style.visibility</p:attrName>
                                        </p:attrNameLst>
                                      </p:cBhvr>
                                      <p:to>
                                        <p:strVal val="visible"/>
                                      </p:to>
                                    </p:set>
                                    <p:animEffect filter="wipe(left)" transition="in">
                                      <p:cBhvr>
                                        <p:cTn id="25" dur="500"/>
                                        <p:tgtEl>
                                          <p:spTgt spid="44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44">
                                            <p:txEl>
                                              <p:pRg st="4" end="4"/>
                                            </p:txEl>
                                          </p:spTgt>
                                        </p:tgtEl>
                                        <p:attrNameLst>
                                          <p:attrName>style.visibility</p:attrName>
                                        </p:attrNameLst>
                                      </p:cBhvr>
                                      <p:to>
                                        <p:strVal val="visible"/>
                                      </p:to>
                                    </p:set>
                                    <p:animEffect filter="wipe(left)" transition="in">
                                      <p:cBhvr>
                                        <p:cTn id="30" dur="500"/>
                                        <p:tgtEl>
                                          <p:spTgt spid="44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444">
                                            <p:txEl>
                                              <p:pRg st="5" end="5"/>
                                            </p:txEl>
                                          </p:spTgt>
                                        </p:tgtEl>
                                        <p:attrNameLst>
                                          <p:attrName>style.visibility</p:attrName>
                                        </p:attrNameLst>
                                      </p:cBhvr>
                                      <p:to>
                                        <p:strVal val="visible"/>
                                      </p:to>
                                    </p:set>
                                    <p:animEffect filter="wipe(left)" transition="in">
                                      <p:cBhvr>
                                        <p:cTn id="35" dur="500"/>
                                        <p:tgtEl>
                                          <p:spTgt spid="44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4"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Don McClain"/>
          <p:cNvSpPr/>
          <p:nvPr/>
        </p:nvSpPr>
        <p:spPr>
          <a:xfrm>
            <a:off x="-1" y="9320107"/>
            <a:ext cx="3702757"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l"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Don McClain</a:t>
            </a:r>
          </a:p>
        </p:txBody>
      </p:sp>
      <p:sp>
        <p:nvSpPr>
          <p:cNvPr id="447" name="W. 65th St church of Christ - 11/9/2008"/>
          <p:cNvSpPr/>
          <p:nvPr/>
        </p:nvSpPr>
        <p:spPr>
          <a:xfrm>
            <a:off x="5635413" y="9320107"/>
            <a:ext cx="7387450"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r"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W. 65th St church of Christ - 11/9/2008</a:t>
            </a:r>
          </a:p>
        </p:txBody>
      </p:sp>
      <p:sp>
        <p:nvSpPr>
          <p:cNvPr id="448" name="Rectangle"/>
          <p:cNvSpPr/>
          <p:nvPr/>
        </p:nvSpPr>
        <p:spPr>
          <a:xfrm>
            <a:off x="-1" y="-1"/>
            <a:ext cx="13022864" cy="9753601"/>
          </a:xfrm>
          <a:prstGeom prst="rect">
            <a:avLst/>
          </a:prstGeom>
          <a:solidFill>
            <a:srgbClr val="000000"/>
          </a:solidFill>
          <a:ln w="25400">
            <a:solidFill>
              <a:srgbClr val="000000"/>
            </a:solidFill>
          </a:ln>
        </p:spPr>
        <p:txBody>
          <a:bodyPr lIns="54186" tIns="54186" rIns="54186" bIns="54186" anchor="ctr"/>
          <a:lstStyle/>
          <a:p>
            <a:pPr defTabSz="1300480">
              <a:buClr>
                <a:srgbClr val="FFFFFF"/>
              </a:buClr>
              <a:defRPr sz="2400">
                <a:solidFill>
                  <a:srgbClr val="FFFFFF"/>
                </a:solidFill>
                <a:effectLst/>
                <a:uFill>
                  <a:solidFill>
                    <a:srgbClr val="FFFFFF"/>
                  </a:solidFill>
                </a:uFill>
                <a:latin typeface="Book Antiqua"/>
                <a:ea typeface="Book Antiqua"/>
                <a:cs typeface="Book Antiqua"/>
                <a:sym typeface="Book Antiqua"/>
              </a:defRPr>
            </a:pPr>
          </a:p>
        </p:txBody>
      </p:sp>
      <p:sp>
        <p:nvSpPr>
          <p:cNvPr id="449" name="Slide Number"/>
          <p:cNvSpPr txBox="1"/>
          <p:nvPr>
            <p:ph type="sldNum" sz="quarter" idx="2"/>
          </p:nvPr>
        </p:nvSpPr>
        <p:spPr>
          <a:xfrm>
            <a:off x="12625493" y="100188"/>
            <a:ext cx="379307" cy="419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ph type="pic" idx="13"/>
          </p:nvPr>
        </p:nvPicPr>
        <p:blipFill>
          <a:blip r:embed="rId2">
            <a:extLst/>
          </a:blip>
          <a:srcRect l="13491" t="0" r="6538" b="0"/>
          <a:stretch>
            <a:fillRect/>
          </a:stretch>
        </p:blipFill>
        <p:spPr>
          <a:xfrm>
            <a:off x="0" y="0"/>
            <a:ext cx="13004800" cy="9753600"/>
          </a:xfrm>
          <a:prstGeom prst="rect">
            <a:avLst/>
          </a:prstGeom>
        </p:spPr>
      </p:pic>
      <p:sp>
        <p:nvSpPr>
          <p:cNvPr id="452" name="Why Is Salvation"/>
          <p:cNvSpPr txBox="1"/>
          <p:nvPr/>
        </p:nvSpPr>
        <p:spPr>
          <a:xfrm>
            <a:off x="1655849" y="-47676"/>
            <a:ext cx="9693102" cy="16383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latin typeface="Century Gothic"/>
                <a:ea typeface="Century Gothic"/>
                <a:cs typeface="Century Gothic"/>
                <a:sym typeface="Century Gothic"/>
              </a:defRPr>
            </a:lvl1pPr>
          </a:lstStyle>
          <a:p>
            <a:pPr/>
            <a:r>
              <a:t>Why Is Salvation</a:t>
            </a:r>
          </a:p>
        </p:txBody>
      </p:sp>
      <p:sp>
        <p:nvSpPr>
          <p:cNvPr id="453" name="So Hard?"/>
          <p:cNvSpPr txBox="1"/>
          <p:nvPr/>
        </p:nvSpPr>
        <p:spPr>
          <a:xfrm>
            <a:off x="3222790" y="1522815"/>
            <a:ext cx="6559220" cy="13081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atin typeface="Thames Nude Roman"/>
                <a:ea typeface="Thames Nude Roman"/>
                <a:cs typeface="Thames Nude Roman"/>
                <a:sym typeface="Thames Nude Roman"/>
              </a:defRPr>
            </a:lvl1pPr>
          </a:lstStyle>
          <a:p>
            <a:pPr/>
            <a:r>
              <a:t>So Hard? </a:t>
            </a:r>
          </a:p>
        </p:txBody>
      </p:sp>
      <p:sp>
        <p:nvSpPr>
          <p:cNvPr id="454" name="Shape 164"/>
          <p:cNvSpPr/>
          <p:nvPr/>
        </p:nvSpPr>
        <p:spPr>
          <a:xfrm>
            <a:off x="2218786" y="6727036"/>
            <a:ext cx="9042775" cy="2510559"/>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3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 February 4, 2018</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Acts 7:33–42 (NKJV)…"/>
          <p:cNvSpPr txBox="1"/>
          <p:nvPr/>
        </p:nvSpPr>
        <p:spPr>
          <a:xfrm>
            <a:off x="573012" y="260350"/>
            <a:ext cx="11858776" cy="910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100">
                <a:solidFill>
                  <a:srgbClr val="000000"/>
                </a:solidFill>
                <a:effectLst/>
                <a:latin typeface="Thames Nude Roman"/>
                <a:ea typeface="Thames Nude Roman"/>
                <a:cs typeface="Thames Nude Roman"/>
                <a:sym typeface="Thames Nude Roman"/>
              </a:defRPr>
            </a:pPr>
            <a:r>
              <a:t>Acts 7:33–42 (NKJV)</a:t>
            </a:r>
          </a:p>
          <a:p>
            <a:pPr defTabSz="457200">
              <a:spcBef>
                <a:spcPts val="2000"/>
              </a:spcBef>
              <a:defRPr sz="4700">
                <a:solidFill>
                  <a:srgbClr val="000000"/>
                </a:solidFill>
                <a:effectLst/>
                <a:latin typeface="Hoefler Text"/>
                <a:ea typeface="Hoefler Text"/>
                <a:cs typeface="Hoefler Text"/>
                <a:sym typeface="Hoefler Text"/>
              </a:defRPr>
            </a:pPr>
            <a:r>
              <a:rPr baseline="31999"/>
              <a:t>33</a:t>
            </a:r>
            <a:r>
              <a:t> ‘</a:t>
            </a:r>
            <a:r>
              <a:rPr i="1"/>
              <a:t>Then the Lord</a:t>
            </a:r>
            <a:r>
              <a:t> said to him, “Take your sandals off your feet, for the place where you stand is holy ground. </a:t>
            </a:r>
            <a:r>
              <a:rPr baseline="31999"/>
              <a:t>34</a:t>
            </a:r>
            <a:r>
              <a:t> </a:t>
            </a:r>
            <a:r>
              <a:rPr i="1"/>
              <a:t>I have surely</a:t>
            </a:r>
            <a:r>
              <a:t> seen the oppression of My people who are in Egypt; I have heard their groaning and have come down to deliver them. And now come, I will send you to Egypt.” ’ </a:t>
            </a:r>
            <a:r>
              <a:rPr baseline="31999"/>
              <a:t>35</a:t>
            </a:r>
            <a:r>
              <a:t> “This Moses whom they rejected, saying, </a:t>
            </a:r>
            <a:r>
              <a:rPr i="1"/>
              <a:t>‘Who made you a ruler and a judge?’</a:t>
            </a:r>
            <a:r>
              <a:t> is the one God sent </a:t>
            </a:r>
            <a:r>
              <a:rPr i="1"/>
              <a:t>to be</a:t>
            </a:r>
            <a:r>
              <a:t> a ruler and a deliverer by the hand of the Angel who appeared to him in the bush.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Acts 7:33–42 (NKJV)…"/>
          <p:cNvSpPr txBox="1"/>
          <p:nvPr/>
        </p:nvSpPr>
        <p:spPr>
          <a:xfrm>
            <a:off x="573012" y="260350"/>
            <a:ext cx="11858776" cy="910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100">
                <a:solidFill>
                  <a:srgbClr val="000000"/>
                </a:solidFill>
                <a:effectLst/>
                <a:latin typeface="Thames Nude Roman"/>
                <a:ea typeface="Thames Nude Roman"/>
                <a:cs typeface="Thames Nude Roman"/>
                <a:sym typeface="Thames Nude Roman"/>
              </a:defRPr>
            </a:pPr>
            <a:r>
              <a:t>Acts 7:33–42 (NKJV)</a:t>
            </a:r>
          </a:p>
          <a:p>
            <a:pPr defTabSz="457200">
              <a:spcBef>
                <a:spcPts val="2000"/>
              </a:spcBef>
              <a:defRPr sz="4700">
                <a:solidFill>
                  <a:srgbClr val="000000"/>
                </a:solidFill>
                <a:effectLst/>
                <a:latin typeface="Hoefler Text"/>
                <a:ea typeface="Hoefler Text"/>
                <a:cs typeface="Hoefler Text"/>
                <a:sym typeface="Hoefler Text"/>
              </a:defRPr>
            </a:pPr>
            <a:r>
              <a:rPr baseline="31999"/>
              <a:t>36</a:t>
            </a:r>
            <a:r>
              <a:t> He brought them out, after he had shown wonders and signs in the land of Egypt, and in the Red Sea, and in the wilderness forty years. </a:t>
            </a:r>
            <a:r>
              <a:rPr baseline="31999"/>
              <a:t>37</a:t>
            </a:r>
            <a:r>
              <a:t> “This is that Moses who said to the children of Israel, </a:t>
            </a:r>
            <a:r>
              <a:rPr i="1"/>
              <a:t>‘The Lord</a:t>
            </a:r>
            <a:r>
              <a:t> your God will raise up for you a Prophet like me from your brethren. Him </a:t>
            </a:r>
            <a:r>
              <a:rPr i="1"/>
              <a:t>you shall hear.’</a:t>
            </a:r>
            <a:r>
              <a:t> </a:t>
            </a:r>
            <a:r>
              <a:rPr baseline="31999"/>
              <a:t>38</a:t>
            </a:r>
            <a:r>
              <a:t> “This is he who was in the congregation in the wilderness with the Angel who spoke to him on Mount Sinai, and </a:t>
            </a:r>
            <a:r>
              <a:rPr i="1"/>
              <a:t>with</a:t>
            </a:r>
            <a:r>
              <a:t> our fathers, the one who received the living oracles to give to 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Acts 7:33–42 (NKJV)…"/>
          <p:cNvSpPr txBox="1"/>
          <p:nvPr/>
        </p:nvSpPr>
        <p:spPr>
          <a:xfrm>
            <a:off x="573012" y="260350"/>
            <a:ext cx="11858776" cy="935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100">
                <a:solidFill>
                  <a:srgbClr val="000000"/>
                </a:solidFill>
                <a:effectLst/>
                <a:latin typeface="Thames Nude Roman"/>
                <a:ea typeface="Thames Nude Roman"/>
                <a:cs typeface="Thames Nude Roman"/>
                <a:sym typeface="Thames Nude Roman"/>
              </a:defRPr>
            </a:pPr>
            <a:r>
              <a:t>Acts 7:33–42 (NKJV)</a:t>
            </a:r>
          </a:p>
          <a:p>
            <a:pPr defTabSz="457200">
              <a:spcBef>
                <a:spcPts val="2000"/>
              </a:spcBef>
              <a:defRPr sz="4400">
                <a:solidFill>
                  <a:srgbClr val="000000"/>
                </a:solidFill>
                <a:effectLst/>
                <a:latin typeface="Hoefler Text"/>
                <a:ea typeface="Hoefler Text"/>
                <a:cs typeface="Hoefler Text"/>
                <a:sym typeface="Hoefler Text"/>
              </a:defRPr>
            </a:pPr>
            <a:r>
              <a:rPr baseline="31999"/>
              <a:t>39</a:t>
            </a:r>
            <a:r>
              <a:t> whom our fathers would not obey, but rejected. And in their hearts they turned back to Egypt, </a:t>
            </a:r>
            <a:r>
              <a:rPr baseline="31999"/>
              <a:t>40</a:t>
            </a:r>
            <a:r>
              <a:t> saying to Aaron, </a:t>
            </a:r>
            <a:r>
              <a:rPr i="1"/>
              <a:t>‘Make us gods to go before us;</a:t>
            </a:r>
            <a:r>
              <a:t> as for </a:t>
            </a:r>
            <a:r>
              <a:rPr i="1"/>
              <a:t>this Moses who brought us out of the land of Egypt, we do not know what has become of him.’</a:t>
            </a:r>
            <a:r>
              <a:t> </a:t>
            </a:r>
            <a:r>
              <a:rPr baseline="31999"/>
              <a:t>41</a:t>
            </a:r>
            <a:r>
              <a:t> And they made a calf in those days, offered sacrifices to the idol, and rejoiced in the works of their own hands. </a:t>
            </a:r>
            <a:r>
              <a:rPr baseline="31999"/>
              <a:t>42</a:t>
            </a:r>
            <a:r>
              <a:t> Then God turned and gave them up to worship the host of heaven, as it is written in the book of the Prophets: ‘Did you offer Me slaughtered animals and sacrifices during </a:t>
            </a:r>
            <a:r>
              <a:rPr i="1"/>
              <a:t>forty years in the wilderness,</a:t>
            </a:r>
            <a:r>
              <a:t> O house of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ph type="pic" idx="13"/>
          </p:nvPr>
        </p:nvPicPr>
        <p:blipFill>
          <a:blip r:embed="rId2">
            <a:extLst/>
          </a:blip>
          <a:srcRect l="13491" t="0" r="6538" b="0"/>
          <a:stretch>
            <a:fillRect/>
          </a:stretch>
        </p:blipFill>
        <p:spPr>
          <a:xfrm>
            <a:off x="0" y="0"/>
            <a:ext cx="13004800" cy="9753600"/>
          </a:xfrm>
          <a:prstGeom prst="rect">
            <a:avLst/>
          </a:prstGeom>
        </p:spPr>
      </p:pic>
      <p:sp>
        <p:nvSpPr>
          <p:cNvPr id="281" name="Why Is Salvation"/>
          <p:cNvSpPr txBox="1"/>
          <p:nvPr/>
        </p:nvSpPr>
        <p:spPr>
          <a:xfrm>
            <a:off x="1655849" y="-47676"/>
            <a:ext cx="9693102" cy="16383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latin typeface="Century Gothic"/>
                <a:ea typeface="Century Gothic"/>
                <a:cs typeface="Century Gothic"/>
                <a:sym typeface="Century Gothic"/>
              </a:defRPr>
            </a:lvl1pPr>
          </a:lstStyle>
          <a:p>
            <a:pPr/>
            <a:r>
              <a:t>Why Is Salvation</a:t>
            </a:r>
          </a:p>
        </p:txBody>
      </p:sp>
      <p:sp>
        <p:nvSpPr>
          <p:cNvPr id="282" name="So Hard?"/>
          <p:cNvSpPr txBox="1"/>
          <p:nvPr/>
        </p:nvSpPr>
        <p:spPr>
          <a:xfrm>
            <a:off x="3222790" y="1522815"/>
            <a:ext cx="6559220" cy="13081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atin typeface="Thames Nude Roman"/>
                <a:ea typeface="Thames Nude Roman"/>
                <a:cs typeface="Thames Nude Roman"/>
                <a:sym typeface="Thames Nude Roman"/>
              </a:defRPr>
            </a:lvl1pPr>
          </a:lstStyle>
          <a:p>
            <a:pPr/>
            <a:r>
              <a:t>So Hard? </a:t>
            </a:r>
          </a:p>
        </p:txBody>
      </p:sp>
      <p:sp>
        <p:nvSpPr>
          <p:cNvPr id="283" name="Romans 1:18ff; 1 John 2:15-17; 2 Timothy 3:1-7"/>
          <p:cNvSpPr txBox="1"/>
          <p:nvPr/>
        </p:nvSpPr>
        <p:spPr>
          <a:xfrm>
            <a:off x="238885" y="3142657"/>
            <a:ext cx="12527030" cy="7874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4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Romans 1:18ff; 1 John 2:15-17; 2 Timothy 3:1-7</a:t>
            </a:r>
          </a:p>
        </p:txBody>
      </p:sp>
      <p:sp>
        <p:nvSpPr>
          <p:cNvPr id="284" name="Because of Our Pride"/>
          <p:cNvSpPr/>
          <p:nvPr/>
        </p:nvSpPr>
        <p:spPr>
          <a:xfrm>
            <a:off x="404576" y="6824194"/>
            <a:ext cx="3929307" cy="2438401"/>
          </a:xfrm>
          <a:prstGeom prst="roundRect">
            <a:avLst>
              <a:gd name="adj" fmla="val 7813"/>
            </a:avLst>
          </a:prstGeom>
          <a:gradFill>
            <a:gsLst>
              <a:gs pos="0">
                <a:schemeClr val="accent2">
                  <a:alpha val="67053"/>
                </a:schemeClr>
              </a:gs>
              <a:gs pos="100000">
                <a:schemeClr val="accent2">
                  <a:hueOff val="219888"/>
                  <a:satOff val="54520"/>
                  <a:lumOff val="-27850"/>
                </a:schemeClr>
              </a:gs>
            </a:gsLst>
            <a:lin ang="5400000"/>
          </a:gradFill>
          <a:ln w="12700">
            <a:miter lim="400000"/>
          </a:ln>
          <a:effectLst>
            <a:outerShdw sx="100000" sy="100000" kx="0" ky="0" algn="b" rotWithShape="0" blurRad="241300" dist="110663" dir="2652853">
              <a:srgbClr val="000000">
                <a:alpha val="9796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Because of Our Pride </a:t>
            </a:r>
          </a:p>
        </p:txBody>
      </p:sp>
      <p:sp>
        <p:nvSpPr>
          <p:cNvPr id="285" name="The Pull of The World"/>
          <p:cNvSpPr/>
          <p:nvPr/>
        </p:nvSpPr>
        <p:spPr>
          <a:xfrm>
            <a:off x="4550885" y="6824194"/>
            <a:ext cx="3929308" cy="2438401"/>
          </a:xfrm>
          <a:prstGeom prst="roundRect">
            <a:avLst>
              <a:gd name="adj" fmla="val 7813"/>
            </a:avLst>
          </a:prstGeom>
          <a:gradFill>
            <a:gsLst>
              <a:gs pos="0">
                <a:schemeClr val="accent5">
                  <a:hueOff val="96663"/>
                  <a:satOff val="-16428"/>
                  <a:lumOff val="3004"/>
                  <a:alpha val="67072"/>
                </a:schemeClr>
              </a:gs>
              <a:gs pos="100000">
                <a:schemeClr val="accent5">
                  <a:hueOff val="-467607"/>
                  <a:satOff val="-18937"/>
                  <a:lumOff val="-6537"/>
                </a:schemeClr>
              </a:gs>
            </a:gsLst>
            <a:lin ang="5400000"/>
          </a:gradFill>
          <a:ln w="12700">
            <a:miter lim="400000"/>
          </a:ln>
          <a:effectLst>
            <a:outerShdw sx="100000" sy="100000" kx="0" ky="0" algn="b" rotWithShape="0" blurRad="241300" dist="110663" dir="2652853">
              <a:srgbClr val="000000">
                <a:alpha val="9796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The Pull of The World </a:t>
            </a:r>
          </a:p>
        </p:txBody>
      </p:sp>
      <p:sp>
        <p:nvSpPr>
          <p:cNvPr id="286" name="Our Blind selfishness"/>
          <p:cNvSpPr/>
          <p:nvPr/>
        </p:nvSpPr>
        <p:spPr>
          <a:xfrm>
            <a:off x="8670917" y="6824194"/>
            <a:ext cx="3929307" cy="2438401"/>
          </a:xfrm>
          <a:prstGeom prst="roundRect">
            <a:avLst>
              <a:gd name="adj" fmla="val 7813"/>
            </a:avLst>
          </a:prstGeom>
          <a:gradFill>
            <a:gsLst>
              <a:gs pos="0">
                <a:schemeClr val="accent4">
                  <a:alpha val="52512"/>
                </a:schemeClr>
              </a:gs>
              <a:gs pos="100000">
                <a:schemeClr val="accent4">
                  <a:hueOff val="-903206"/>
                  <a:satOff val="-17119"/>
                  <a:lumOff val="-2084"/>
                </a:schemeClr>
              </a:gs>
            </a:gsLst>
            <a:lin ang="5400000"/>
          </a:gradFill>
          <a:ln w="12700">
            <a:miter lim="400000"/>
          </a:ln>
          <a:effectLst>
            <a:outerShdw sx="100000" sy="100000" kx="0" ky="0" algn="b" rotWithShape="0" blurRad="241300" dist="110663" dir="2652853">
              <a:srgbClr val="000000">
                <a:alpha val="9796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3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Our Blind selfishness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83">
                                            <p:bg/>
                                          </p:spTgt>
                                        </p:tgtEl>
                                        <p:attrNameLst>
                                          <p:attrName>style.visibility</p:attrName>
                                        </p:attrNameLst>
                                      </p:cBhvr>
                                      <p:to>
                                        <p:strVal val="visible"/>
                                      </p:to>
                                    </p:set>
                                    <p:animEffect filter="wipe(down)" transition="in">
                                      <p:cBhvr>
                                        <p:cTn id="7" dur="2500"/>
                                        <p:tgtEl>
                                          <p:spTgt spid="283">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283">
                                            <p:txEl>
                                              <p:pRg st="0" end="0"/>
                                            </p:txEl>
                                          </p:spTgt>
                                        </p:tgtEl>
                                        <p:attrNameLst>
                                          <p:attrName>style.visibility</p:attrName>
                                        </p:attrNameLst>
                                      </p:cBhvr>
                                      <p:to>
                                        <p:strVal val="visible"/>
                                      </p:to>
                                    </p:set>
                                    <p:animEffect filter="wipe(down)" transition="in">
                                      <p:cBhvr>
                                        <p:cTn id="10" dur="2500"/>
                                        <p:tgtEl>
                                          <p:spTgt spid="2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2" fill="hold">
                                  <p:stCondLst>
                                    <p:cond delay="0"/>
                                  </p:stCondLst>
                                  <p:iterate type="el" backwards="0">
                                    <p:tmAbs val="0"/>
                                  </p:iterate>
                                  <p:childTnLst>
                                    <p:set>
                                      <p:cBhvr>
                                        <p:cTn id="14" fill="hold"/>
                                        <p:tgtEl>
                                          <p:spTgt spid="284"/>
                                        </p:tgtEl>
                                        <p:attrNameLst>
                                          <p:attrName>style.visibility</p:attrName>
                                        </p:attrNameLst>
                                      </p:cBhvr>
                                      <p:to>
                                        <p:strVal val="visible"/>
                                      </p:to>
                                    </p:set>
                                    <p:animEffect filter="wipe(down)" transition="in">
                                      <p:cBhvr>
                                        <p:cTn id="15" dur="2500"/>
                                        <p:tgtEl>
                                          <p:spTgt spid="28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2" grpId="3" fill="hold">
                                  <p:stCondLst>
                                    <p:cond delay="0"/>
                                  </p:stCondLst>
                                  <p:iterate type="el" backwards="0">
                                    <p:tmAbs val="0"/>
                                  </p:iterate>
                                  <p:childTnLst>
                                    <p:set>
                                      <p:cBhvr>
                                        <p:cTn id="19" fill="hold"/>
                                        <p:tgtEl>
                                          <p:spTgt spid="285"/>
                                        </p:tgtEl>
                                        <p:attrNameLst>
                                          <p:attrName>style.visibility</p:attrName>
                                        </p:attrNameLst>
                                      </p:cBhvr>
                                      <p:to>
                                        <p:strVal val="visible"/>
                                      </p:to>
                                    </p:set>
                                    <p:animEffect filter="wipe(down)" transition="in">
                                      <p:cBhvr>
                                        <p:cTn id="20" dur="2500"/>
                                        <p:tgtEl>
                                          <p:spTgt spid="28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2" grpId="4" fill="hold">
                                  <p:stCondLst>
                                    <p:cond delay="0"/>
                                  </p:stCondLst>
                                  <p:iterate type="el" backwards="0">
                                    <p:tmAbs val="0"/>
                                  </p:iterate>
                                  <p:childTnLst>
                                    <p:set>
                                      <p:cBhvr>
                                        <p:cTn id="24" fill="hold"/>
                                        <p:tgtEl>
                                          <p:spTgt spid="286"/>
                                        </p:tgtEl>
                                        <p:attrNameLst>
                                          <p:attrName>style.visibility</p:attrName>
                                        </p:attrNameLst>
                                      </p:cBhvr>
                                      <p:to>
                                        <p:strVal val="visible"/>
                                      </p:to>
                                    </p:set>
                                    <p:animEffect filter="wipe(down)" transition="in">
                                      <p:cBhvr>
                                        <p:cTn id="25" dur="25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2"/>
      <p:bldP build="p" bldLvl="5" animBg="1" rev="0" advAuto="0" spid="283" grpId="1"/>
      <p:bldP build="whole" bldLvl="1" animBg="1" rev="0" advAuto="0" spid="286" grpId="4"/>
      <p:bldP build="whole" bldLvl="1" animBg="1" rev="0" advAuto="0" spid="285"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289" name="Lessons from Israel’s deliverance, failures &amp; eventual reception of God’s promises:"/>
          <p:cNvSpPr txBox="1"/>
          <p:nvPr/>
        </p:nvSpPr>
        <p:spPr>
          <a:xfrm>
            <a:off x="839861" y="282975"/>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pic>
        <p:nvPicPr>
          <p:cNvPr id="290" name="Image" descr="Image"/>
          <p:cNvPicPr>
            <a:picLocks noChangeAspect="0"/>
          </p:cNvPicPr>
          <p:nvPr/>
        </p:nvPicPr>
        <p:blipFill>
          <a:blip r:embed="rId3">
            <a:extLst/>
          </a:blip>
          <a:stretch>
            <a:fillRect/>
          </a:stretch>
        </p:blipFill>
        <p:spPr>
          <a:xfrm>
            <a:off x="-1005818" y="1868553"/>
            <a:ext cx="15016436" cy="7902439"/>
          </a:xfrm>
          <a:prstGeom prst="rect">
            <a:avLst/>
          </a:prstGeom>
          <a:ln w="12700">
            <a:miter lim="400000"/>
          </a:ln>
          <a:effectLst>
            <a:outerShdw sx="100000" sy="100000" kx="0" ky="0" algn="b" rotWithShape="0" blurRad="152400" dist="128830" dir="2502558">
              <a:srgbClr val="000000">
                <a:alpha val="97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293" name="Why Is Salvation"/>
          <p:cNvSpPr txBox="1"/>
          <p:nvPr/>
        </p:nvSpPr>
        <p:spPr>
          <a:xfrm>
            <a:off x="377056" y="154409"/>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294" name="So Hard?"/>
          <p:cNvSpPr txBox="1"/>
          <p:nvPr/>
        </p:nvSpPr>
        <p:spPr>
          <a:xfrm>
            <a:off x="6877208" y="148059"/>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295" name="Their bondage — Exodus 1:1-14; .2:11-25…"/>
          <p:cNvSpPr txBox="1"/>
          <p:nvPr/>
        </p:nvSpPr>
        <p:spPr>
          <a:xfrm>
            <a:off x="202302" y="3562884"/>
            <a:ext cx="12600196" cy="1648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bondage — Exodus 1:1-14; .2:11-25</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God’s deliverer - Moses —  Exodus 3:1-4:31</a:t>
            </a:r>
          </a:p>
        </p:txBody>
      </p:sp>
      <p:sp>
        <p:nvSpPr>
          <p:cNvPr id="296"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5">
                                            <p:bg/>
                                          </p:spTgt>
                                        </p:tgtEl>
                                        <p:attrNameLst>
                                          <p:attrName>style.visibility</p:attrName>
                                        </p:attrNameLst>
                                      </p:cBhvr>
                                      <p:to>
                                        <p:strVal val="visible"/>
                                      </p:to>
                                    </p:set>
                                    <p:animEffect filter="wipe(left)" transition="in">
                                      <p:cBhvr>
                                        <p:cTn id="7" dur="500"/>
                                        <p:tgtEl>
                                          <p:spTgt spid="29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5">
                                            <p:txEl>
                                              <p:pRg st="0" end="0"/>
                                            </p:txEl>
                                          </p:spTgt>
                                        </p:tgtEl>
                                        <p:attrNameLst>
                                          <p:attrName>style.visibility</p:attrName>
                                        </p:attrNameLst>
                                      </p:cBhvr>
                                      <p:to>
                                        <p:strVal val="visible"/>
                                      </p:to>
                                    </p:set>
                                    <p:animEffect filter="wipe(left)" transition="in">
                                      <p:cBhvr>
                                        <p:cTn id="10" dur="5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5">
                                            <p:txEl>
                                              <p:pRg st="1" end="1"/>
                                            </p:txEl>
                                          </p:spTgt>
                                        </p:tgtEl>
                                        <p:attrNameLst>
                                          <p:attrName>style.visibility</p:attrName>
                                        </p:attrNameLst>
                                      </p:cBhvr>
                                      <p:to>
                                        <p:strVal val="visible"/>
                                      </p:to>
                                    </p:set>
                                    <p:animEffect filter="wipe(left)" transition="in">
                                      <p:cBhvr>
                                        <p:cTn id="15" dur="500"/>
                                        <p:tgtEl>
                                          <p:spTgt spid="29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Exodus 4:29–31 (NKJV)…"/>
          <p:cNvSpPr txBox="1"/>
          <p:nvPr/>
        </p:nvSpPr>
        <p:spPr>
          <a:xfrm>
            <a:off x="383531" y="406400"/>
            <a:ext cx="12237739" cy="8940801"/>
          </a:xfrm>
          <a:prstGeom prst="rect">
            <a:avLst/>
          </a:prstGeom>
          <a:ln w="12700">
            <a:miter lim="400000"/>
          </a:ln>
          <a:effectLst>
            <a:outerShdw sx="100000" sy="100000" kx="0" ky="0" algn="b" rotWithShape="0" blurRad="63500" dist="71454" dir="2149157">
              <a:srgbClr val="000000">
                <a:alpha val="988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500">
                <a:solidFill>
                  <a:srgbClr val="FFFFFF"/>
                </a:solidFill>
                <a:effectLst>
                  <a:outerShdw sx="100000" sy="100000" kx="0" ky="0" algn="b" rotWithShape="0" blurRad="63500" dist="63500" dir="1689135">
                    <a:srgbClr val="000000"/>
                  </a:outerShdw>
                </a:effectLst>
                <a:latin typeface="Thames Nude Roman"/>
                <a:ea typeface="Thames Nude Roman"/>
                <a:cs typeface="Thames Nude Roman"/>
                <a:sym typeface="Thames Nude Roman"/>
              </a:defRPr>
            </a:pPr>
            <a:r>
              <a:t>Exodus 4:29–31 (NKJV)</a:t>
            </a:r>
          </a:p>
          <a:p>
            <a:pPr defTabSz="457200">
              <a:spcBef>
                <a:spcPts val="700"/>
              </a:spcBef>
              <a:defRPr sz="5100">
                <a:solidFill>
                  <a:srgbClr val="FFFFFF"/>
                </a:solidFill>
                <a:effectLst>
                  <a:outerShdw sx="100000" sy="100000" kx="0" ky="0" algn="b" rotWithShape="0" blurRad="63500" dist="63500" dir="1689135">
                    <a:srgbClr val="000000"/>
                  </a:outerShdw>
                </a:effectLst>
                <a:latin typeface="Hoefler Text"/>
                <a:ea typeface="Hoefler Text"/>
                <a:cs typeface="Hoefler Text"/>
                <a:sym typeface="Hoefler Text"/>
              </a:defRPr>
            </a:pPr>
            <a:r>
              <a:rPr baseline="31999"/>
              <a:t>29</a:t>
            </a:r>
            <a:r>
              <a:t> Then Moses and Aaron went and gathered together all the elders of the children of Israel. </a:t>
            </a:r>
            <a:r>
              <a:rPr baseline="31999"/>
              <a:t>30</a:t>
            </a:r>
            <a:r>
              <a:t> And Aaron spoke all the words which the Lord had spoken to Moses. Then he did the signs in the sight of the people. </a:t>
            </a:r>
            <a:r>
              <a:rPr baseline="31999"/>
              <a:t>31</a:t>
            </a:r>
            <a:r>
              <a:t> So the people believed; and when they heard that the Lord had visited the children of Israel and that He had looked on their affliction, then they bowed their heads and worshiped.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ph type="pic" idx="13"/>
          </p:nvPr>
        </p:nvPicPr>
        <p:blipFill>
          <a:blip r:embed="rId2">
            <a:extLst/>
          </a:blip>
          <a:srcRect l="15044" t="0" r="24287" b="14932"/>
          <a:stretch>
            <a:fillRect/>
          </a:stretch>
        </p:blipFill>
        <p:spPr>
          <a:prstGeom prst="rect">
            <a:avLst/>
          </a:prstGeom>
        </p:spPr>
      </p:pic>
      <p:sp>
        <p:nvSpPr>
          <p:cNvPr id="301" name="Why Is Salvation"/>
          <p:cNvSpPr txBox="1"/>
          <p:nvPr/>
        </p:nvSpPr>
        <p:spPr>
          <a:xfrm>
            <a:off x="377056" y="154408"/>
            <a:ext cx="6467587" cy="11049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500">
                <a:latin typeface="Century Gothic"/>
                <a:ea typeface="Century Gothic"/>
                <a:cs typeface="Century Gothic"/>
                <a:sym typeface="Century Gothic"/>
              </a:defRPr>
            </a:lvl1pPr>
          </a:lstStyle>
          <a:p>
            <a:pPr/>
            <a:r>
              <a:t>Why Is Salvation</a:t>
            </a:r>
          </a:p>
        </p:txBody>
      </p:sp>
      <p:sp>
        <p:nvSpPr>
          <p:cNvPr id="302" name="So Hard?"/>
          <p:cNvSpPr txBox="1"/>
          <p:nvPr/>
        </p:nvSpPr>
        <p:spPr>
          <a:xfrm>
            <a:off x="6877208" y="148058"/>
            <a:ext cx="5582718" cy="1117601"/>
          </a:xfrm>
          <a:prstGeom prst="rect">
            <a:avLst/>
          </a:prstGeom>
          <a:ln w="12700">
            <a:miter lim="400000"/>
          </a:ln>
          <a:effectLst>
            <a:outerShdw sx="100000" sy="100000" kx="0" ky="0" algn="b" rotWithShape="0" blurRad="63500" dist="25400" dir="2149157">
              <a:srgbClr val="000000">
                <a:alpha val="9881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atin typeface="Thames Nude Roman"/>
                <a:ea typeface="Thames Nude Roman"/>
                <a:cs typeface="Thames Nude Roman"/>
                <a:sym typeface="Thames Nude Roman"/>
              </a:defRPr>
            </a:lvl1pPr>
          </a:lstStyle>
          <a:p>
            <a:pPr/>
            <a:r>
              <a:t>So Hard? </a:t>
            </a:r>
          </a:p>
        </p:txBody>
      </p:sp>
      <p:sp>
        <p:nvSpPr>
          <p:cNvPr id="303" name="Their bondage — Exodus 1:1-14; .2:11-25…"/>
          <p:cNvSpPr txBox="1"/>
          <p:nvPr/>
        </p:nvSpPr>
        <p:spPr>
          <a:xfrm>
            <a:off x="202302" y="3562884"/>
            <a:ext cx="12600196" cy="2573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Their bondage — Exodus 1:1-14; .2:11-25</a:t>
            </a:r>
          </a:p>
          <a:p>
            <a:pPr marL="520700" indent="-520700" algn="l">
              <a:lnSpc>
                <a:spcPct val="120000"/>
              </a:lnSpc>
              <a:spcBef>
                <a:spcPts val="1400"/>
              </a:spcBef>
              <a:buSzPct val="50000"/>
              <a:buBlip>
                <a:blip r:embed="rId3"/>
              </a:buBlip>
              <a:defRPr b="1" sz="4000">
                <a:solidFill>
                  <a:srgbClr val="C9C9C9"/>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God’s deliverer - Moses —  Exodus 3:1-4:31</a:t>
            </a:r>
          </a:p>
          <a:p>
            <a:pPr marL="520700" indent="-520700" algn="l">
              <a:lnSpc>
                <a:spcPct val="120000"/>
              </a:lnSpc>
              <a:spcBef>
                <a:spcPts val="1400"/>
              </a:spcBef>
              <a:buSzPct val="50000"/>
              <a:buBlip>
                <a:blip r:embed="rId3"/>
              </a:buBlip>
              <a:defRPr b="1" sz="40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STRUGGLE for freedom — Exodus 5:1-12:33</a:t>
            </a:r>
          </a:p>
        </p:txBody>
      </p:sp>
      <p:sp>
        <p:nvSpPr>
          <p:cNvPr id="304" name="Lessons from Israel’s deliverance, failures &amp; eventual reception of God’s promises:"/>
          <p:cNvSpPr txBox="1"/>
          <p:nvPr/>
        </p:nvSpPr>
        <p:spPr>
          <a:xfrm>
            <a:off x="839861" y="1542980"/>
            <a:ext cx="11325077" cy="1397001"/>
          </a:xfrm>
          <a:prstGeom prst="rect">
            <a:avLst/>
          </a:prstGeom>
          <a:solidFill>
            <a:srgbClr val="C9C9C9">
              <a:alpha val="52060"/>
            </a:srgbClr>
          </a:solidFill>
          <a:ln w="12700">
            <a:miter lim="400000"/>
          </a:ln>
          <a:effectLst>
            <a:outerShdw sx="100000" sy="100000" kx="0" ky="0" algn="b" rotWithShape="0" blurRad="152400" dist="128830" dir="2502558">
              <a:srgbClr val="000000">
                <a:alpha val="97077"/>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FFFF"/>
                </a:solidFill>
                <a:effectLst>
                  <a:outerShdw sx="100000" sy="100000" kx="0" ky="0" algn="b" rotWithShape="0" blurRad="63500" dist="63500" dir="1651607">
                    <a:srgbClr val="000000"/>
                  </a:outerShdw>
                </a:effectLst>
                <a:latin typeface="Century Gothic"/>
                <a:ea typeface="Century Gothic"/>
                <a:cs typeface="Century Gothic"/>
                <a:sym typeface="Century Gothic"/>
              </a:defRPr>
            </a:lvl1pPr>
          </a:lstStyle>
          <a:p>
            <a:pPr/>
            <a:r>
              <a:t>Lessons from Israel’s deliverance, failures &amp; eventual reception of God’s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