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-12700"/>
            <a:ext cx="13004800" cy="9783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2819400" y="609600"/>
            <a:ext cx="7624687" cy="95324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543800" y="2044700"/>
            <a:ext cx="4513115" cy="564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89800" y="2806700"/>
            <a:ext cx="4513115" cy="564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7366182" y="4112966"/>
            <a:ext cx="4749801" cy="5880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391582" y="889015"/>
            <a:ext cx="4792551" cy="30645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1498600" y="927100"/>
            <a:ext cx="10449225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84" y="-46566"/>
            <a:ext cx="13059569" cy="9846732"/>
          </a:xfrm>
          <a:prstGeom prst="rect">
            <a:avLst/>
          </a:prstGeom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sp>
        <p:nvSpPr>
          <p:cNvPr id="122" name="The “Bible Speaks” Series…"/>
          <p:cNvSpPr txBox="1"/>
          <p:nvPr/>
        </p:nvSpPr>
        <p:spPr>
          <a:xfrm>
            <a:off x="2939343" y="622300"/>
            <a:ext cx="7126115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solidFill>
                  <a:srgbClr val="DCDDE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pPr>
            <a:r>
              <a:t>The “Bible Speaks” Series</a:t>
            </a:r>
          </a:p>
          <a:p>
            <a:pPr>
              <a:defRPr i="1">
                <a:solidFill>
                  <a:srgbClr val="DCDDE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pPr>
            <a:r>
              <a:t>A Study Book for Teachers &amp; Students</a:t>
            </a:r>
          </a:p>
        </p:txBody>
      </p:sp>
      <p:sp>
        <p:nvSpPr>
          <p:cNvPr id="123" name="Robert Harkrider"/>
          <p:cNvSpPr txBox="1"/>
          <p:nvPr/>
        </p:nvSpPr>
        <p:spPr>
          <a:xfrm>
            <a:off x="8995922" y="8642349"/>
            <a:ext cx="324255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>
                <a:solidFill>
                  <a:srgbClr val="DCDDE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Robert Harkrider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192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93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94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195" name="God has spoken in times past by the prophets - 1:1…"/>
          <p:cNvSpPr txBox="1"/>
          <p:nvPr/>
        </p:nvSpPr>
        <p:spPr>
          <a:xfrm>
            <a:off x="5456683" y="2743761"/>
            <a:ext cx="7139783" cy="6616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God has spoken in times past by the prophets - 1:1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The Bible was written by men of differing cultures - (</a:t>
            </a:r>
            <a:r>
              <a:rPr i="1"/>
              <a:t>different places; different rank, occupations, backgrounds, &amp; languages</a:t>
            </a:r>
            <a:r>
              <a:t>).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The unity of the Bible is one proof of inspiration - 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t>The Bible is without contradiction proving that it is the product of one mind - 2 Peter 1:20,21; 1 Cor 2:10-13; 2 Tim 3:16,17; 1 Thes 2:13; Eph 3:3-5</a:t>
            </a:r>
          </a:p>
        </p:txBody>
      </p:sp>
      <p:pic>
        <p:nvPicPr>
          <p:cNvPr id="196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733" y="2770495"/>
            <a:ext cx="5786030" cy="6337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199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00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01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02" name="God Now Speaks Through His Son - 1:2…"/>
          <p:cNvSpPr txBox="1"/>
          <p:nvPr/>
        </p:nvSpPr>
        <p:spPr>
          <a:xfrm>
            <a:off x="4035234" y="2743761"/>
            <a:ext cx="8636373" cy="6667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God Now Speaks Through His Son - 1:2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In these last days refers to this last dispensation before the judgment.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“</a:t>
            </a:r>
            <a:r>
              <a:rPr i="1"/>
              <a:t>Times past</a:t>
            </a:r>
            <a:r>
              <a:t>” &amp; “</a:t>
            </a:r>
            <a:r>
              <a:rPr i="1"/>
              <a:t>last days</a:t>
            </a:r>
            <a:r>
              <a:t>” are contrasted. The coming of Christ marked the beginning of the last days. - </a:t>
            </a:r>
            <a:r>
              <a:rPr i="1"/>
              <a:t>Dan 2:28,44; Isa. 2:2; Jer. 31:31; Mal. 4:1; Joel 2:28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We are living in these last days</a:t>
            </a:r>
            <a:r>
              <a:t> - Heb 1:2; Acts 2:16,17; 3:22-24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The resurrection &amp; judgment will be the last day </a:t>
            </a:r>
            <a:r>
              <a:t>- John 5:28,29; 6:39-40,54; 2 Peter 3:10-13</a:t>
            </a:r>
          </a:p>
        </p:txBody>
      </p:sp>
      <p:pic>
        <p:nvPicPr>
          <p:cNvPr id="203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06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07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08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09" name="God Now Speaks Through His Son - 1:2…"/>
          <p:cNvSpPr txBox="1"/>
          <p:nvPr/>
        </p:nvSpPr>
        <p:spPr>
          <a:xfrm>
            <a:off x="4035234" y="2743761"/>
            <a:ext cx="8636373" cy="623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God Now Speaks Through His Son - 1:2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We must follow the gospel of Jesus Christ revealed in the New Testament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No conflict between the Old Testament &amp; New Testament, (</a:t>
            </a:r>
            <a:r>
              <a:rPr i="1"/>
              <a:t>Mat 5:17-20; Col. 2:14</a:t>
            </a:r>
            <a:r>
              <a:t>). The Book of Hebrews shows how God promised a New Covenant, (</a:t>
            </a:r>
            <a:r>
              <a:rPr i="1"/>
              <a:t>Heb. 8:1-13</a:t>
            </a:r>
            <a:r>
              <a:t>)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The Law was to lead men to Christ, (</a:t>
            </a:r>
            <a:r>
              <a:t>Gal 3:23-25</a:t>
            </a:r>
            <a:r>
              <a:rPr i="0"/>
              <a:t>)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We MUST follow the doctrine of Christ - (</a:t>
            </a:r>
            <a:r>
              <a:t>2 John 9</a:t>
            </a:r>
            <a:r>
              <a:rPr i="0"/>
              <a:t>)</a:t>
            </a:r>
          </a:p>
        </p:txBody>
      </p:sp>
      <p:pic>
        <p:nvPicPr>
          <p:cNvPr id="210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13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14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15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16" name="The Superiority of Jesus Christ, The Son of God - 1:2,3…"/>
          <p:cNvSpPr txBox="1"/>
          <p:nvPr/>
        </p:nvSpPr>
        <p:spPr>
          <a:xfrm>
            <a:off x="4035234" y="2743761"/>
            <a:ext cx="8636373" cy="6616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is Heir of all things</a:t>
            </a:r>
          </a:p>
          <a:p>
            <a:pPr lvl="2" marL="1181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Heirship depends upon sonship - Psalm 2:7,8; Acts 13:33</a:t>
            </a:r>
          </a:p>
          <a:p>
            <a:pPr lvl="2" marL="1181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Jesus is the ONLY begotten Son of God - Luke 1:35; John 1:14,18; 3:16,18; Acts 13:33; Heb 1:5; 5:5; 1 Jn 4:9</a:t>
            </a:r>
          </a:p>
          <a:p>
            <a:pPr lvl="2" marL="1181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Jesus came into this world as a man - John 1:14; Phili 2:6-8; Heb 2:14-16 </a:t>
            </a:r>
            <a:endParaRPr i="0"/>
          </a:p>
          <a:p>
            <a:pPr lvl="2" marL="1181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Jesus was “God with us.” - Mt 1:23; Col. 2:9; John 5:17,18; 10:36; Rom 1:4; 1 Tim 3:16</a:t>
            </a:r>
          </a:p>
        </p:txBody>
      </p:sp>
      <p:pic>
        <p:nvPicPr>
          <p:cNvPr id="217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20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21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22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23" name="The Superiority of Jesus Christ, The Son of God - 1:2,3…"/>
          <p:cNvSpPr txBox="1"/>
          <p:nvPr/>
        </p:nvSpPr>
        <p:spPr>
          <a:xfrm>
            <a:off x="4035234" y="2743761"/>
            <a:ext cx="8636373" cy="6540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9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made the worlds - 1:2b</a:t>
            </a:r>
          </a:p>
          <a:p>
            <a:pPr lvl="2" marL="1181100" indent="-419100" algn="l">
              <a:spcBef>
                <a:spcPts val="19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All things were made by Jesus - Jn 1:1-3; Col. 1:16,17; 1 Cor 8:6; </a:t>
            </a:r>
          </a:p>
          <a:p>
            <a:pPr lvl="2" marL="1181100" indent="-419100" algn="l">
              <a:spcBef>
                <a:spcPts val="19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RWP - - Through whom (</a:t>
            </a:r>
            <a:r>
              <a:t>di' hou</a:t>
            </a:r>
            <a:r>
              <a:rPr i="0"/>
              <a:t>). The Son as Heir is also the Intermediate Agent (</a:t>
            </a:r>
            <a:r>
              <a:t>dia</a:t>
            </a:r>
            <a:r>
              <a:rPr i="0"/>
              <a:t>) in the work of creation as we have it in Col 1:16.; Joh 1:3.</a:t>
            </a:r>
            <a:endParaRPr i="0"/>
          </a:p>
          <a:p>
            <a:pPr lvl="2" marL="1181100" indent="-419100" algn="l">
              <a:spcBef>
                <a:spcPts val="19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Jesus is the “Word [</a:t>
            </a:r>
            <a:r>
              <a:t>Logos</a:t>
            </a:r>
            <a:r>
              <a:rPr i="0"/>
              <a:t>], of God” - (</a:t>
            </a:r>
            <a:r>
              <a:t>“God said” appears 11 times in Gen. 1; cf. Heb 11:3</a:t>
            </a:r>
            <a:r>
              <a:rPr i="0"/>
              <a:t>)</a:t>
            </a:r>
          </a:p>
        </p:txBody>
      </p:sp>
      <p:pic>
        <p:nvPicPr>
          <p:cNvPr id="224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27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28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29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30" name="The Superiority of Jesus Christ, The Son of God - 1:2,3…"/>
          <p:cNvSpPr txBox="1"/>
          <p:nvPr/>
        </p:nvSpPr>
        <p:spPr>
          <a:xfrm>
            <a:off x="4035234" y="2743761"/>
            <a:ext cx="8636373" cy="623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is the “Brightness of </a:t>
            </a:r>
            <a:r>
              <a:rPr i="1"/>
              <a:t>His</a:t>
            </a:r>
            <a:r>
              <a:t> (</a:t>
            </a:r>
            <a:r>
              <a:rPr i="1"/>
              <a:t>God’s</a:t>
            </a:r>
            <a:r>
              <a:t>) glory” -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As the ray is to the sun itself, so Christ also reflects the characteristics of His Father - John 1:18; 14:7-9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Jesus is the “</a:t>
            </a:r>
            <a:r>
              <a:t>impress /</a:t>
            </a:r>
            <a:r>
              <a:rPr i="0"/>
              <a:t> </a:t>
            </a:r>
            <a:r>
              <a:t>express image</a:t>
            </a:r>
            <a:r>
              <a:rPr i="0"/>
              <a:t>” [χαρακτήρ - </a:t>
            </a:r>
            <a:r>
              <a:t>charaktēr</a:t>
            </a:r>
            <a:r>
              <a:rPr i="0"/>
              <a:t>], </a:t>
            </a:r>
            <a:r>
              <a:t>i.e., the exact representation</a:t>
            </a:r>
            <a:r>
              <a:rPr i="0"/>
              <a:t> - Jn 17:24-26; Col. 1:15; 1 Tim 3:16</a:t>
            </a:r>
            <a:endParaRPr i="0"/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rPr i="0"/>
              <a:t>Person [ὑπόστασις, </a:t>
            </a:r>
            <a:r>
              <a:t>hypostasis</a:t>
            </a:r>
            <a:r>
              <a:rPr i="0"/>
              <a:t>] “</a:t>
            </a:r>
            <a:r>
              <a:t>substance, nature</a:t>
            </a:r>
            <a:r>
              <a:rPr i="0"/>
              <a:t>” = divine nature - [</a:t>
            </a:r>
            <a:r>
              <a:t>Jn 17:1-5; Phili 2:6</a:t>
            </a:r>
            <a:r>
              <a:rPr i="0"/>
              <a:t>]</a:t>
            </a:r>
          </a:p>
        </p:txBody>
      </p:sp>
      <p:pic>
        <p:nvPicPr>
          <p:cNvPr id="231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34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35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36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pic>
        <p:nvPicPr>
          <p:cNvPr id="237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  <p:sp>
        <p:nvSpPr>
          <p:cNvPr id="238" name="The Superiority of Jesus Christ, The Son of God - 1:2,3…"/>
          <p:cNvSpPr txBox="1"/>
          <p:nvPr/>
        </p:nvSpPr>
        <p:spPr>
          <a:xfrm>
            <a:off x="4035234" y="2743761"/>
            <a:ext cx="8636373" cy="6210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is the “Brightness of </a:t>
            </a:r>
            <a:r>
              <a:rPr i="1"/>
              <a:t>His</a:t>
            </a:r>
            <a:r>
              <a:t> (</a:t>
            </a:r>
            <a:r>
              <a:rPr i="1"/>
              <a:t>God’s</a:t>
            </a:r>
            <a:r>
              <a:t>) glory” -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500">
                <a:solidFill>
                  <a:srgbClr val="000000"/>
                </a:solidFill>
              </a:defRPr>
            </a:pPr>
            <a:r>
              <a:t>Image - χαρακτήρ - charaktēr “. . . In the NT it is used metaphorically in Heb. 1:3, . . . The phrase expresses the fact that the Son "is both personally distinct from, and yet literally equal to, Him of whose essence He is the adequate imprint" (Liddon). . . ”—</a:t>
            </a:r>
            <a:r>
              <a:rPr i="1"/>
              <a:t>Vine's Expository Dictionary of Old and New Testament Words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41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42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43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pic>
        <p:nvPicPr>
          <p:cNvPr id="244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  <p:sp>
        <p:nvSpPr>
          <p:cNvPr id="245" name="The Superiority of Jesus Christ, The Son of God - 1:2,3…"/>
          <p:cNvSpPr txBox="1"/>
          <p:nvPr/>
        </p:nvSpPr>
        <p:spPr>
          <a:xfrm>
            <a:off x="4035234" y="2743761"/>
            <a:ext cx="8636373" cy="6210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is the “Brightness of </a:t>
            </a:r>
            <a:r>
              <a:rPr i="1"/>
              <a:t>His</a:t>
            </a:r>
            <a:r>
              <a:t> (</a:t>
            </a:r>
            <a:r>
              <a:rPr i="1"/>
              <a:t>God’s</a:t>
            </a:r>
            <a:r>
              <a:t>) glory” -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500">
                <a:solidFill>
                  <a:srgbClr val="000000"/>
                </a:solidFill>
              </a:defRPr>
            </a:pPr>
            <a:r>
              <a:t>Person - ὑπόστασις, hypostasis - “. . .in Heb. 1:3, of Christ as "the very image" of God's "substance;" here the word has the meaning of the real nature of that to which reference is made in contrast to the outward manifestation” —</a:t>
            </a:r>
            <a:r>
              <a:rPr i="1"/>
              <a:t>Vine's Expository Dictionary of Old and New Testament Words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4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49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50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pic>
        <p:nvPicPr>
          <p:cNvPr id="251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  <p:sp>
        <p:nvSpPr>
          <p:cNvPr id="252" name="The Superiority of Jesus Christ, The Son of God - 1:2,3…"/>
          <p:cNvSpPr txBox="1"/>
          <p:nvPr/>
        </p:nvSpPr>
        <p:spPr>
          <a:xfrm>
            <a:off x="4035234" y="2743761"/>
            <a:ext cx="8636373" cy="705153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200">
                <a:solidFill>
                  <a:srgbClr val="000000"/>
                </a:solidFill>
              </a:defRPr>
            </a:pPr>
            <a:r>
              <a:t>Jesus is the “Brightness of </a:t>
            </a:r>
            <a:r>
              <a:rPr i="1"/>
              <a:t>His</a:t>
            </a:r>
            <a:r>
              <a:t> (</a:t>
            </a:r>
            <a:r>
              <a:rPr i="1"/>
              <a:t>God’s</a:t>
            </a:r>
            <a:r>
              <a:t>) glory” -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500">
                <a:solidFill>
                  <a:srgbClr val="000000"/>
                </a:solidFill>
              </a:defRPr>
            </a:pPr>
            <a:r>
              <a:t>“who being the brightness of His glory and the </a:t>
            </a:r>
            <a:r>
              <a:rPr b="1" i="1" u="sng"/>
              <a:t>express image of His person</a:t>
            </a:r>
            <a:r>
              <a:t>”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500">
                <a:solidFill>
                  <a:srgbClr val="000000"/>
                </a:solidFill>
              </a:defRPr>
            </a:pPr>
            <a:r>
              <a:t>Express Image = EXACT representation of the nature / substance of the Father.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500">
                <a:solidFill>
                  <a:srgbClr val="000000"/>
                </a:solidFill>
              </a:defRPr>
            </a:pPr>
            <a:r>
              <a:t>Demands Equality &amp; Distinction - F</a:t>
            </a:r>
            <a:r>
              <a:rPr i="1"/>
              <a:t>or the Son to be an exact representation of the Father would demand the Son being both Divine and distinct from His Father</a:t>
            </a:r>
            <a:r>
              <a:t>. (Jn 1:1,2; Phil 2:6)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55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56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57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58" name="The Superiority of Jesus Christ, The Son of God - 1:2,3…"/>
          <p:cNvSpPr txBox="1"/>
          <p:nvPr/>
        </p:nvSpPr>
        <p:spPr>
          <a:xfrm>
            <a:off x="4035234" y="2743761"/>
            <a:ext cx="8636373" cy="6172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All things are upheld by the word of Jesus’ power - 1:3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Through Jesus’ omnipotent word, the universe continues to keep its order.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i="1" sz="3600">
                <a:solidFill>
                  <a:srgbClr val="000000"/>
                </a:solidFill>
              </a:defRPr>
            </a:pPr>
            <a:r>
              <a:t>By Jesus, all things consist - Col. 1:17.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i="1" sz="3600">
                <a:solidFill>
                  <a:srgbClr val="000000"/>
                </a:solidFill>
              </a:defRPr>
            </a:pPr>
            <a:r>
              <a:rPr i="0"/>
              <a:t>His word, delegated by the Father, gives us life - Acts 17:28; John 1:4; 4:10,14; 6:63; 12:48</a:t>
            </a:r>
          </a:p>
        </p:txBody>
      </p:sp>
      <p:pic>
        <p:nvPicPr>
          <p:cNvPr id="259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300000">
            <a:off x="421847" y="3220265"/>
            <a:ext cx="3675567" cy="54903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74125"/>
              </a:srgbClr>
            </a:outerShdw>
          </a:effectLst>
        </p:spPr>
      </p:pic>
      <p:sp>
        <p:nvSpPr>
          <p:cNvPr id="126" name="The “Bible Speaks” Series - A Study Book for Teachers &amp; Students"/>
          <p:cNvSpPr txBox="1"/>
          <p:nvPr/>
        </p:nvSpPr>
        <p:spPr>
          <a:xfrm>
            <a:off x="333751" y="287866"/>
            <a:ext cx="830716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27" name="I. The Superiority of Christ As God’s Spokesman - Hebrews 1:1-4:11"/>
          <p:cNvSpPr txBox="1"/>
          <p:nvPr/>
        </p:nvSpPr>
        <p:spPr>
          <a:xfrm>
            <a:off x="241140" y="1113710"/>
            <a:ext cx="12522520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solidFill>
                  <a:srgbClr val="AA4A5A"/>
                </a:solidFill>
              </a:defRPr>
            </a:lvl1pPr>
          </a:lstStyle>
          <a:p>
            <a:pPr/>
            <a:r>
              <a:t>I. The Superiority of Christ As God’s Spokesman - Hebrews 1:1-4:11</a:t>
            </a:r>
          </a:p>
        </p:txBody>
      </p:sp>
      <p:sp>
        <p:nvSpPr>
          <p:cNvPr id="128" name="Lesson 1 - 1:1-3 - God Has Spoken o Us Through His Son - 1…"/>
          <p:cNvSpPr txBox="1"/>
          <p:nvPr/>
        </p:nvSpPr>
        <p:spPr>
          <a:xfrm>
            <a:off x="4797904" y="2777753"/>
            <a:ext cx="7663095" cy="6375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800">
                <a:solidFill>
                  <a:srgbClr val="000000"/>
                </a:solidFill>
              </a:defRPr>
            </a:pPr>
            <a:r>
              <a:rPr i="1"/>
              <a:t>Lesson 1 - 1:1-3</a:t>
            </a:r>
            <a:r>
              <a:t> - God Has Spoken o Us Through His Son - 1</a:t>
            </a:r>
          </a:p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800">
                <a:solidFill>
                  <a:srgbClr val="000000"/>
                </a:solidFill>
              </a:defRPr>
            </a:pPr>
            <a:r>
              <a:rPr i="1"/>
              <a:t>Lesson 2 - 1:4-2:4</a:t>
            </a:r>
            <a:r>
              <a:t> - The position of Christ Superior To Angels - 7</a:t>
            </a:r>
          </a:p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800">
                <a:solidFill>
                  <a:srgbClr val="000000"/>
                </a:solidFill>
              </a:defRPr>
            </a:pPr>
            <a:r>
              <a:rPr i="1"/>
              <a:t>Lesson 3 - 2:5-18</a:t>
            </a:r>
            <a:r>
              <a:t> - A Savior Made Perfect Through Suffering - 12</a:t>
            </a:r>
          </a:p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800">
                <a:solidFill>
                  <a:srgbClr val="000000"/>
                </a:solidFill>
              </a:defRPr>
            </a:pPr>
            <a:r>
              <a:rPr i="1"/>
              <a:t>Lesson 4 - 3:1-19</a:t>
            </a:r>
            <a:r>
              <a:t> - Christ Is Greater Than Moses - 18</a:t>
            </a:r>
          </a:p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800">
                <a:solidFill>
                  <a:srgbClr val="000000"/>
                </a:solidFill>
              </a:defRPr>
            </a:pPr>
            <a:r>
              <a:rPr i="1"/>
              <a:t>Lesson 5 - 4:1-11</a:t>
            </a:r>
            <a:r>
              <a:t> - The Christian Sabbath - 23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5" dur="1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1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1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62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63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64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65" name="The Superiority of Jesus Christ, The Son of God - 1:2,3…"/>
          <p:cNvSpPr txBox="1"/>
          <p:nvPr/>
        </p:nvSpPr>
        <p:spPr>
          <a:xfrm>
            <a:off x="4035234" y="2743761"/>
            <a:ext cx="8636373" cy="669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Jesus purged our sins - 1:3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The Law of Moses, with its animal sacrifices, could not take away our sins - Heb 10:1-4. 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Jesus provided what the Law could not - Rom 8:3,4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i="1" sz="3600">
                <a:solidFill>
                  <a:srgbClr val="000000"/>
                </a:solidFill>
              </a:defRPr>
            </a:pPr>
            <a:r>
              <a:rPr i="0"/>
              <a:t>We have redemption through Jesus’ blood - John 1:29; Eph 1:7; Heb 7:27; 9:14, 24-28; 10:22; 1 Jn 1:7; 3:5</a:t>
            </a:r>
          </a:p>
        </p:txBody>
      </p:sp>
      <p:pic>
        <p:nvPicPr>
          <p:cNvPr id="266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69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70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71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72" name="The Superiority of Jesus Christ, The Son of God - 1:2,3…"/>
          <p:cNvSpPr txBox="1"/>
          <p:nvPr/>
        </p:nvSpPr>
        <p:spPr>
          <a:xfrm>
            <a:off x="4035234" y="2743761"/>
            <a:ext cx="8636373" cy="6527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The Superiority of Jesus Christ, The Son of God - 1:2,3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Jesus is now sitting at the right hand of the Father - 1:3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Jesus has been given the highest place of honor and authority - Heb 1:13; 10:12; 12:2; Mat 28:18; Eph 1:20-23; Col. 3:1; Rev 3:21</a:t>
            </a:r>
          </a:p>
          <a:p>
            <a:pPr lvl="2" marL="11811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Jesus is NOW King of kings &amp; Lord of lords - Heb 8:1; 1 Tim 6:15; Rev 1:5; 17:14; 19:16 </a:t>
            </a:r>
          </a:p>
        </p:txBody>
      </p:sp>
      <p:pic>
        <p:nvPicPr>
          <p:cNvPr id="273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76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77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78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79" name="Conclusion…"/>
          <p:cNvSpPr txBox="1"/>
          <p:nvPr/>
        </p:nvSpPr>
        <p:spPr>
          <a:xfrm>
            <a:off x="4035234" y="2743761"/>
            <a:ext cx="8636373" cy="5219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sz="4300">
                <a:solidFill>
                  <a:srgbClr val="000000"/>
                </a:solidFill>
              </a:defRPr>
            </a:pPr>
            <a:r>
              <a:rPr i="1"/>
              <a:t>Conclusion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In these three verses is contained a splendid introduction to the theme of this letter to the Hebrews.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If nothing more were written, the writer has declared the main point of the book, which concurs with the word spoken by God: “</a:t>
            </a:r>
            <a:r>
              <a:rPr i="1"/>
              <a:t>This is my beloved Son, in Whom I am well pleased; Hear ye Him</a:t>
            </a:r>
            <a:r>
              <a:t>.” - Mat 17:5</a:t>
            </a:r>
          </a:p>
        </p:txBody>
      </p:sp>
      <p:pic>
        <p:nvPicPr>
          <p:cNvPr id="280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545" y="3072400"/>
            <a:ext cx="4427333" cy="6629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83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84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85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86" name="Study Questions For Hebrews 1:1-3…"/>
          <p:cNvSpPr txBox="1"/>
          <p:nvPr/>
        </p:nvSpPr>
        <p:spPr>
          <a:xfrm>
            <a:off x="4035234" y="2743761"/>
            <a:ext cx="8636373" cy="6235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4300">
                <a:solidFill>
                  <a:srgbClr val="000000"/>
                </a:solidFill>
              </a:defRPr>
            </a:pPr>
            <a:r>
              <a:t>Study Questions For Hebrews 1:1-3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What two different periods of time are designated?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Through whom did God speak in “time past?”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Through Whom does God speak in these “last days?”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When &amp; how did God speak in “time past?”</a:t>
            </a:r>
          </a:p>
          <a:p>
            <a:pPr lvl="1" marL="838200" indent="-419100" algn="l">
              <a:spcBef>
                <a:spcPts val="1300"/>
              </a:spcBef>
              <a:buClr>
                <a:srgbClr val="A29A85"/>
              </a:buClr>
              <a:buSzPct val="100000"/>
              <a:buChar char="•"/>
              <a:defRPr sz="3600">
                <a:solidFill>
                  <a:srgbClr val="000000"/>
                </a:solidFill>
              </a:defRPr>
            </a:pPr>
            <a:r>
              <a:t>By Whom did God make the worlds?</a:t>
            </a:r>
          </a:p>
        </p:txBody>
      </p:sp>
      <p:sp>
        <p:nvSpPr>
          <p:cNvPr id="287" name="Answer Giving Scriptural References"/>
          <p:cNvSpPr txBox="1"/>
          <p:nvPr/>
        </p:nvSpPr>
        <p:spPr>
          <a:xfrm>
            <a:off x="354070" y="2861733"/>
            <a:ext cx="3473070" cy="3048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AA4A5A"/>
                </a:solidFill>
              </a:defRPr>
            </a:lvl1pPr>
          </a:lstStyle>
          <a:p>
            <a:pPr/>
            <a:r>
              <a:t>Answer Giving Scriptural References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90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91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92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293" name="Study Questions For Hebrews 1:1-3…"/>
          <p:cNvSpPr txBox="1"/>
          <p:nvPr/>
        </p:nvSpPr>
        <p:spPr>
          <a:xfrm>
            <a:off x="4035234" y="2743761"/>
            <a:ext cx="8636373" cy="6451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4300">
                <a:solidFill>
                  <a:srgbClr val="000000"/>
                </a:solidFill>
              </a:defRPr>
            </a:pPr>
            <a:r>
              <a:t>Study Questions For Hebrews 1:1-3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Of what did God appoint Christ to be heir?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What is the relationship of Christ to the “person” of God?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How does Christ uphold all things?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What has Christ done for our sins?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>
                <a:solidFill>
                  <a:srgbClr val="000000"/>
                </a:solidFill>
              </a:defRPr>
            </a:pPr>
            <a:r>
              <a:t>Where is Christ now?</a:t>
            </a:r>
          </a:p>
        </p:txBody>
      </p:sp>
      <p:sp>
        <p:nvSpPr>
          <p:cNvPr id="294" name="Answer Giving Scriptural References"/>
          <p:cNvSpPr txBox="1"/>
          <p:nvPr/>
        </p:nvSpPr>
        <p:spPr>
          <a:xfrm>
            <a:off x="354070" y="2861733"/>
            <a:ext cx="3473070" cy="3048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AA4A5A"/>
                </a:solidFill>
              </a:defRPr>
            </a:lvl1pPr>
          </a:lstStyle>
          <a:p>
            <a:pPr/>
            <a:r>
              <a:t>Answer Giving Scriptural References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297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298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299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300" name="Study Questions For Hebrews 1:1-3…"/>
          <p:cNvSpPr txBox="1"/>
          <p:nvPr/>
        </p:nvSpPr>
        <p:spPr>
          <a:xfrm>
            <a:off x="4035234" y="2743761"/>
            <a:ext cx="8636373" cy="6642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4300">
                <a:solidFill>
                  <a:srgbClr val="000000"/>
                </a:solidFill>
              </a:defRPr>
            </a:pPr>
            <a:r>
              <a:t>Study Questions For Hebrews 1:1-3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___ We are told in the Book of Hebrews that Paul is its author.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___ God speaks to man in exactly the same manner in all ages.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___ Christ is the express image of the person of God.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___ God made Himself the heir of all things.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___ Christ is sitting at His own right hand.</a:t>
            </a:r>
          </a:p>
        </p:txBody>
      </p:sp>
      <p:sp>
        <p:nvSpPr>
          <p:cNvPr id="301" name="Answer With True or False"/>
          <p:cNvSpPr txBox="1"/>
          <p:nvPr/>
        </p:nvSpPr>
        <p:spPr>
          <a:xfrm>
            <a:off x="354070" y="3230033"/>
            <a:ext cx="3473070" cy="231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AA4A5A"/>
                </a:solidFill>
              </a:defRPr>
            </a:lvl1pPr>
          </a:lstStyle>
          <a:p>
            <a:pPr/>
            <a:r>
              <a:t>Answer With True or False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304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305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306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307" name="Study Questions For Hebrews 1:1-3…"/>
          <p:cNvSpPr txBox="1"/>
          <p:nvPr/>
        </p:nvSpPr>
        <p:spPr>
          <a:xfrm>
            <a:off x="4035234" y="2743761"/>
            <a:ext cx="8636373" cy="59817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900"/>
              </a:spcBef>
              <a:buClr>
                <a:srgbClr val="A29A85"/>
              </a:buClr>
              <a:buSzPct val="100000"/>
              <a:buChar char="•"/>
              <a:defRPr i="1" sz="4300">
                <a:solidFill>
                  <a:srgbClr val="000000"/>
                </a:solidFill>
              </a:defRPr>
            </a:pPr>
            <a:r>
              <a:t>Study Questions For Hebrews 1:1-3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Find other references where “last days” is used:</a:t>
            </a:r>
          </a:p>
          <a:p>
            <a:pPr lvl="1" marL="838200" indent="-419100" algn="l">
              <a:spcBef>
                <a:spcPts val="2300"/>
              </a:spcBef>
              <a:buClr>
                <a:srgbClr val="A29A85"/>
              </a:buClr>
              <a:buSzPct val="100000"/>
              <a:buChar char="•"/>
              <a:defRPr sz="4000">
                <a:solidFill>
                  <a:srgbClr val="000000"/>
                </a:solidFill>
              </a:defRPr>
            </a:pPr>
            <a:r>
              <a:t>A doctrine taught by some, called “Jesus Only” teaches that the Father and Son are the same divine being, only manifested in different forms. How would Hebrews 1:1-3 support or refute this doctrine?</a:t>
            </a:r>
          </a:p>
        </p:txBody>
      </p:sp>
      <p:sp>
        <p:nvSpPr>
          <p:cNvPr id="308" name="Research"/>
          <p:cNvSpPr txBox="1"/>
          <p:nvPr/>
        </p:nvSpPr>
        <p:spPr>
          <a:xfrm>
            <a:off x="404870" y="3898899"/>
            <a:ext cx="3473070" cy="838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AA4A5A"/>
                </a:solidFill>
              </a:defRPr>
            </a:lvl1pPr>
          </a:lstStyle>
          <a:p>
            <a:pPr/>
            <a:r>
              <a:t>Research</a:t>
            </a:r>
          </a:p>
        </p:txBody>
      </p:sp>
      <p:sp>
        <p:nvSpPr>
          <p:cNvPr id="309" name="Thought Question"/>
          <p:cNvSpPr txBox="1"/>
          <p:nvPr/>
        </p:nvSpPr>
        <p:spPr>
          <a:xfrm>
            <a:off x="404870" y="6358466"/>
            <a:ext cx="3473070" cy="1574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000">
                <a:solidFill>
                  <a:srgbClr val="AA4A5A"/>
                </a:solidFill>
              </a:defRPr>
            </a:lvl1pPr>
          </a:lstStyle>
          <a:p>
            <a:pPr/>
            <a:r>
              <a:t>Thought Question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13004800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566" y="59266"/>
            <a:ext cx="6745155" cy="2283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31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30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33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34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35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36" name="Epistle To The Hebrews -…"/>
          <p:cNvSpPr txBox="1"/>
          <p:nvPr/>
        </p:nvSpPr>
        <p:spPr>
          <a:xfrm>
            <a:off x="4984170" y="3037349"/>
            <a:ext cx="7663096" cy="5956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Epistle To The Hebrews</a:t>
            </a:r>
            <a:r>
              <a:t> - 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Hebrews - </a:t>
            </a:r>
            <a:r>
              <a:rPr i="1"/>
              <a:t>References to Abraham, (2:16; 7:4; 11:1,12), references to Moses, (3:2-5; 8:5; 9:19;10:28; 11:23,24; 12:21), Levitical priesthood, (5:1ff; 7:5,11; 10:11), The Old Law, (8:7; 9:1-15), etc.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Christians - </a:t>
            </a:r>
            <a:r>
              <a:rPr i="1"/>
              <a:t>2:1-4; 3:1,12-14; 4:14; 5:12; 10:23; 12:2-4, 18-24; 13:1,7,17,20-25</a:t>
            </a:r>
          </a:p>
        </p:txBody>
      </p:sp>
      <p:pic>
        <p:nvPicPr>
          <p:cNvPr id="137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40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39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42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43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44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45" name="Theme:…"/>
          <p:cNvSpPr txBox="1"/>
          <p:nvPr/>
        </p:nvSpPr>
        <p:spPr>
          <a:xfrm>
            <a:off x="4984170" y="3037349"/>
            <a:ext cx="7663096" cy="619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Theme: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The superiority of Jesus Christ -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As God’s spokesman - Son - 1:1-3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Above angels - 1:4-2:4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Greater than Moses - 3:1-19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Superior priesthood - 4:14; 5:1-11; 7:11-28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Superior covenant - 8:1-10,39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400">
                <a:solidFill>
                  <a:srgbClr val="000000"/>
                </a:solidFill>
              </a:defRPr>
            </a:pPr>
            <a:r>
              <a:t>Author &amp; finisher of our faith - 12:1,2</a:t>
            </a:r>
          </a:p>
        </p:txBody>
      </p:sp>
      <p:pic>
        <p:nvPicPr>
          <p:cNvPr id="146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49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48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51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52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53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54" name="Author:…"/>
          <p:cNvSpPr txBox="1"/>
          <p:nvPr/>
        </p:nvSpPr>
        <p:spPr>
          <a:xfrm>
            <a:off x="4984170" y="3037349"/>
            <a:ext cx="7663096" cy="6388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Author: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Author does not give his name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Several have been suggested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The apostle Paul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Apollos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Barnabas,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Silas,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Mark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Aquila &amp; Priscilla,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Clement of Rome</a:t>
            </a:r>
          </a:p>
        </p:txBody>
      </p:sp>
      <p:pic>
        <p:nvPicPr>
          <p:cNvPr id="155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5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5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500"/>
                                        <p:tgtEl>
                                          <p:spTgt spid="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58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57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60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61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62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63" name="Author:…"/>
          <p:cNvSpPr txBox="1"/>
          <p:nvPr/>
        </p:nvSpPr>
        <p:spPr>
          <a:xfrm>
            <a:off x="4984170" y="3037349"/>
            <a:ext cx="7663096" cy="62611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Author: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700">
                <a:solidFill>
                  <a:srgbClr val="000000"/>
                </a:solidFill>
              </a:defRPr>
            </a:pPr>
            <a:r>
              <a:t>Most widely accepted is Paul</a:t>
            </a:r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Some early Christians attributed the letter to Paul - </a:t>
            </a:r>
            <a:r>
              <a:rPr i="1" sz="3100"/>
              <a:t>(Clement of Rome - AD 95)</a:t>
            </a:r>
            <a:endParaRPr i="1" sz="3100"/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Companion &amp; friend of Timothy - </a:t>
            </a:r>
            <a:r>
              <a:rPr i="1" sz="3100"/>
              <a:t>(13:23; Phili 2:19-24)</a:t>
            </a:r>
            <a:endParaRPr i="1" sz="3100"/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The writer wrote from prison - </a:t>
            </a:r>
            <a:r>
              <a:rPr i="1" sz="3100"/>
              <a:t>(10:34; 13:18,19,23; Acts 28:30)</a:t>
            </a:r>
            <a:endParaRPr i="1" sz="3100"/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Written from Rome - </a:t>
            </a:r>
            <a:r>
              <a:rPr i="1" sz="3100"/>
              <a:t>(13:24)</a:t>
            </a:r>
            <a:endParaRPr i="1" sz="3100"/>
          </a:p>
          <a:p>
            <a:pPr lvl="2" marL="1181100" indent="-419100" algn="l">
              <a:spcBef>
                <a:spcPts val="1000"/>
              </a:spcBef>
              <a:buClr>
                <a:srgbClr val="A29A85"/>
              </a:buClr>
              <a:buSzPct val="100000"/>
              <a:buChar char="✴"/>
              <a:defRPr sz="3200">
                <a:solidFill>
                  <a:srgbClr val="000000"/>
                </a:solidFill>
              </a:defRPr>
            </a:pPr>
            <a:r>
              <a:t>Familiar with Law &amp; Jewish customs - </a:t>
            </a:r>
            <a:r>
              <a:rPr i="1" sz="3100"/>
              <a:t>(Acts 22:2,3; Phili 3:4-6)</a:t>
            </a:r>
          </a:p>
        </p:txBody>
      </p:sp>
      <p:pic>
        <p:nvPicPr>
          <p:cNvPr id="164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67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66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69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70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71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72" name="Author:…"/>
          <p:cNvSpPr txBox="1"/>
          <p:nvPr/>
        </p:nvSpPr>
        <p:spPr>
          <a:xfrm>
            <a:off x="4984170" y="3037349"/>
            <a:ext cx="7663096" cy="6350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Author: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If Paul was the writer, why might he not have introduced himself as the writer?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The only other suggested authors with any credible historical evidence is Barnabas &amp; Luke. 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t>Tertullian suggest it could have been Barnabas - North Africa tradition . . .</a:t>
            </a:r>
          </a:p>
          <a:p>
            <a:pPr lvl="2" marL="1181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i="1" sz="3200">
                <a:solidFill>
                  <a:srgbClr val="000000"/>
                </a:solidFill>
              </a:defRPr>
            </a:pPr>
            <a:r>
              <a:t>Clement suggest Luke translated it from Hebrew after being originally written by Paul.</a:t>
            </a:r>
          </a:p>
        </p:txBody>
      </p:sp>
      <p:pic>
        <p:nvPicPr>
          <p:cNvPr id="173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Rounded Rectangle"/>
          <p:cNvGrpSpPr/>
          <p:nvPr/>
        </p:nvGrpSpPr>
        <p:grpSpPr>
          <a:xfrm>
            <a:off x="6500283" y="967944"/>
            <a:ext cx="6340410" cy="1282006"/>
            <a:chOff x="0" y="0"/>
            <a:chExt cx="6340409" cy="1282004"/>
          </a:xfrm>
        </p:grpSpPr>
        <p:sp>
          <p:nvSpPr>
            <p:cNvPr id="176" name="Rounded Rectangle"/>
            <p:cNvSpPr/>
            <p:nvPr/>
          </p:nvSpPr>
          <p:spPr>
            <a:xfrm>
              <a:off x="31750" y="31750"/>
              <a:ext cx="6276910" cy="1218505"/>
            </a:xfrm>
            <a:prstGeom prst="roundRect">
              <a:avLst>
                <a:gd name="adj" fmla="val 15634"/>
              </a:avLst>
            </a:prstGeom>
            <a:solidFill>
              <a:srgbClr val="DCDDE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/>
              </a:pPr>
            </a:p>
          </p:txBody>
        </p:sp>
        <p:pic>
          <p:nvPicPr>
            <p:cNvPr id="175" name="Rounded Rectangle" descr="Rounded Rectangl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340410" cy="1282005"/>
            </a:xfrm>
            <a:prstGeom prst="rect">
              <a:avLst/>
            </a:prstGeom>
            <a:effectLst/>
          </p:spPr>
        </p:pic>
      </p:grpSp>
      <p:pic>
        <p:nvPicPr>
          <p:cNvPr id="17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79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80" name="Introduction"/>
          <p:cNvSpPr txBox="1"/>
          <p:nvPr/>
        </p:nvSpPr>
        <p:spPr>
          <a:xfrm>
            <a:off x="6777473" y="1196197"/>
            <a:ext cx="5786029" cy="825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000"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Introduction</a:t>
            </a:r>
          </a:p>
        </p:txBody>
      </p:sp>
      <p:sp>
        <p:nvSpPr>
          <p:cNvPr id="181" name="Dating The Book:…"/>
          <p:cNvSpPr txBox="1"/>
          <p:nvPr/>
        </p:nvSpPr>
        <p:spPr>
          <a:xfrm>
            <a:off x="4984170" y="3037349"/>
            <a:ext cx="7663096" cy="5803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Dating The Book: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Written from Rome prior to AD 70 &amp; the destruction of Jerusalem (8:13)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The temple sacrifices &amp; services are spoken of in the present tense &amp; being in the process of passing away - (8:4,13; 9:4,5,9; 10:1,8,11; 13:10,11)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If Paul was the author, he was first imprisoned in Rome about AD 63, (Acts 28:30), then again around AD 66</a:t>
            </a:r>
          </a:p>
        </p:txBody>
      </p:sp>
      <p:pic>
        <p:nvPicPr>
          <p:cNvPr id="182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4583" y="2696633"/>
            <a:ext cx="4920787" cy="6637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87583" y="771161"/>
            <a:ext cx="6365810" cy="1537195"/>
          </a:xfrm>
          <a:prstGeom prst="rect">
            <a:avLst/>
          </a:prstGeom>
          <a:effectLst>
            <a:outerShdw sx="100000" sy="100000" kx="0" ky="0" algn="b" rotWithShape="0" blurRad="190500" dist="63500" dir="5400000">
              <a:srgbClr val="000000">
                <a:alpha val="58317"/>
              </a:srgbClr>
            </a:outerShdw>
          </a:effectLst>
        </p:spPr>
      </p:pic>
      <p:pic>
        <p:nvPicPr>
          <p:cNvPr id="185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5034" y="414866"/>
            <a:ext cx="7139783" cy="2388162"/>
          </a:xfrm>
          <a:prstGeom prst="rect">
            <a:avLst/>
          </a:prstGeom>
        </p:spPr>
      </p:pic>
      <p:sp>
        <p:nvSpPr>
          <p:cNvPr id="186" name="The “Bible Speaks” Series - A Study Book for Teachers &amp; Students"/>
          <p:cNvSpPr txBox="1"/>
          <p:nvPr/>
        </p:nvSpPr>
        <p:spPr>
          <a:xfrm>
            <a:off x="147484" y="-33867"/>
            <a:ext cx="83071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800">
                <a:solidFill>
                  <a:srgbClr val="000000"/>
                </a:solidFill>
                <a:effectLst>
                  <a:outerShdw sx="100000" sy="100000" kx="0" ky="0" algn="b" rotWithShape="0" blurRad="127000" dist="63500" dir="3128200">
                    <a:srgbClr val="000000"/>
                  </a:outerShdw>
                </a:effectLst>
              </a:defRPr>
            </a:lvl1pPr>
          </a:lstStyle>
          <a:p>
            <a:pPr/>
            <a:r>
              <a:t>The “Bible Speaks” Series - A Study Book for Teachers &amp; Students</a:t>
            </a:r>
          </a:p>
        </p:txBody>
      </p:sp>
      <p:sp>
        <p:nvSpPr>
          <p:cNvPr id="187" name="God Has Spoken To Us Through His Son"/>
          <p:cNvSpPr txBox="1"/>
          <p:nvPr/>
        </p:nvSpPr>
        <p:spPr>
          <a:xfrm>
            <a:off x="6777473" y="1050147"/>
            <a:ext cx="5786029" cy="1117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AA4A5A"/>
                </a:solidFill>
                <a:latin typeface="Grunge Face"/>
                <a:ea typeface="Grunge Face"/>
                <a:cs typeface="Grunge Face"/>
                <a:sym typeface="Grunge Face"/>
              </a:defRPr>
            </a:lvl1pPr>
          </a:lstStyle>
          <a:p>
            <a:pPr/>
            <a:r>
              <a:t>God Has Spoken To Us Through His Son</a:t>
            </a:r>
          </a:p>
        </p:txBody>
      </p:sp>
      <p:sp>
        <p:nvSpPr>
          <p:cNvPr id="188" name="God has spoken in times past by the prophets - 1:1…"/>
          <p:cNvSpPr txBox="1"/>
          <p:nvPr/>
        </p:nvSpPr>
        <p:spPr>
          <a:xfrm>
            <a:off x="5456683" y="2743761"/>
            <a:ext cx="7139783" cy="6629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52400" dist="103156" dir="2923668">
              <a:srgbClr val="000000">
                <a:alpha val="42135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191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4400">
                <a:solidFill>
                  <a:srgbClr val="000000"/>
                </a:solidFill>
              </a:defRPr>
            </a:pPr>
            <a:r>
              <a:rPr i="1"/>
              <a:t>God has spoken in times past by the prophets - 1:1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It all begins &amp; ends with God.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God has SPOKEN - </a:t>
            </a:r>
            <a:r>
              <a:rPr i="1" sz="3200"/>
              <a:t>(2 Tim 3:16,17)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In various times - “</a:t>
            </a:r>
            <a:r>
              <a:rPr i="1"/>
              <a:t>many portions</a:t>
            </a:r>
            <a:r>
              <a:t>” &amp; in various ways - “</a:t>
            </a:r>
            <a:r>
              <a:rPr i="1"/>
              <a:t>different ways</a:t>
            </a:r>
            <a:r>
              <a:t>” yet consists of one harmonious &amp; united thought &amp; purpose.</a:t>
            </a:r>
          </a:p>
          <a:p>
            <a:pPr lvl="1" marL="838200" indent="-419100" algn="l">
              <a:spcBef>
                <a:spcPts val="1600"/>
              </a:spcBef>
              <a:buClr>
                <a:srgbClr val="A29A85"/>
              </a:buClr>
              <a:buSzPct val="100000"/>
              <a:buChar char="•"/>
              <a:defRPr sz="3400">
                <a:solidFill>
                  <a:srgbClr val="000000"/>
                </a:solidFill>
              </a:defRPr>
            </a:pPr>
            <a:r>
              <a:t>In the past by the prophets - (</a:t>
            </a:r>
            <a:r>
              <a:rPr i="1"/>
              <a:t>OT - Moses - Malachi; 39 books, 32 writers; from 1500 BC - 400 BC</a:t>
            </a:r>
            <a:r>
              <a:t>)</a:t>
            </a:r>
          </a:p>
        </p:txBody>
      </p:sp>
      <p:pic>
        <p:nvPicPr>
          <p:cNvPr id="189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733" y="2770495"/>
            <a:ext cx="5786030" cy="6337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