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satOff val="1848"/>
              <a:lumOff val="-15262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0" cap="flat">
              <a:noFill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0" cap="flat">
              <a:noFill/>
              <a:miter lim="400000"/>
            </a:ln>
          </a:insideH>
          <a:insideV>
            <a:ln w="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5E6E5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A5F5E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BEBEB"/>
          </a:solidFill>
        </a:fill>
      </a:tcStyle>
    </a:band2H>
    <a:firstCo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E5E6E5"/>
          </a:solidFill>
        </a:fill>
      </a:tcStyle>
    </a:firstCol>
    <a:la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lastRow>
    <a:fir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A5F5E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A5F5E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7" name="Shape 23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1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1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3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.tif"/><Relationship Id="rId4" Type="http://schemas.openxmlformats.org/officeDocument/2006/relationships/image" Target="../media/image7.pn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8.png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355600" y="2044700"/>
            <a:ext cx="12293600" cy="32385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355600" y="5270500"/>
            <a:ext cx="12293600" cy="1295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1pPr>
            <a:lvl2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2pPr>
            <a:lvl3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3pPr>
            <a:lvl4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4pPr>
            <a:lvl5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1270000" y="5689600"/>
            <a:ext cx="10464800" cy="5080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8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1270000" y="4152900"/>
            <a:ext cx="10464800" cy="647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2 Column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/>
          <p:nvPr>
            <p:ph type="title"/>
          </p:nvPr>
        </p:nvSpPr>
        <p:spPr>
          <a:xfrm>
            <a:off x="1270000" y="203200"/>
            <a:ext cx="10464800" cy="2540000"/>
          </a:xfrm>
          <a:prstGeom prst="rect">
            <a:avLst/>
          </a:prstGeom>
        </p:spPr>
        <p:txBody>
          <a:bodyPr>
            <a:noAutofit/>
          </a:bodyPr>
          <a:lstStyle>
            <a:lvl1pPr defTabSz="457200">
              <a:defRPr cap="none">
                <a:solidFill>
                  <a:srgbClr val="FFFFFF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8" name="Body Level One…"/>
          <p:cNvSpPr txBox="1"/>
          <p:nvPr>
            <p:ph type="body" idx="1"/>
          </p:nvPr>
        </p:nvSpPr>
        <p:spPr>
          <a:xfrm>
            <a:off x="1270000" y="2946400"/>
            <a:ext cx="10464800" cy="5740400"/>
          </a:xfrm>
          <a:prstGeom prst="rect">
            <a:avLst/>
          </a:prstGeom>
        </p:spPr>
        <p:txBody>
          <a:bodyPr numCol="2" spcCol="523240" anchor="t">
            <a:noAutofit/>
          </a:bodyPr>
          <a:lstStyle>
            <a:lvl1pPr marL="863809" indent="-406609" defTabSz="457200">
              <a:spcBef>
                <a:spcPts val="3600"/>
              </a:spcBef>
              <a:buSzPct val="43000"/>
              <a:buFont typeface="Gill Sans"/>
              <a:buBlip>
                <a:blip r:embed="rId3"/>
              </a:buBlip>
              <a:defRPr sz="3200">
                <a:solidFill>
                  <a:srgbClr val="FFFFFF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  <a:lvl2pPr marL="1409909" indent="-406609" defTabSz="457200">
              <a:spcBef>
                <a:spcPts val="3600"/>
              </a:spcBef>
              <a:buSzPct val="43000"/>
              <a:buFont typeface="Gill Sans"/>
              <a:buBlip>
                <a:blip r:embed="rId3"/>
              </a:buBlip>
              <a:defRPr sz="3200">
                <a:solidFill>
                  <a:srgbClr val="FFFFFF"/>
                </a:solidFill>
                <a:latin typeface="Chalkboard"/>
                <a:ea typeface="Chalkboard"/>
                <a:cs typeface="Chalkboard"/>
                <a:sym typeface="Chalkboard"/>
              </a:defRPr>
            </a:lvl2pPr>
            <a:lvl3pPr marL="1943309" indent="-406609" defTabSz="457200">
              <a:spcBef>
                <a:spcPts val="3600"/>
              </a:spcBef>
              <a:buSzPct val="43000"/>
              <a:buFont typeface="Gill Sans"/>
              <a:buBlip>
                <a:blip r:embed="rId3"/>
              </a:buBlip>
              <a:defRPr sz="3200">
                <a:solidFill>
                  <a:srgbClr val="FFFFFF"/>
                </a:solidFill>
                <a:latin typeface="Chalkboard"/>
                <a:ea typeface="Chalkboard"/>
                <a:cs typeface="Chalkboard"/>
                <a:sym typeface="Chalkboard"/>
              </a:defRPr>
            </a:lvl3pPr>
            <a:lvl4pPr marL="2514809" indent="-406609" defTabSz="457200">
              <a:spcBef>
                <a:spcPts val="3600"/>
              </a:spcBef>
              <a:buSzPct val="43000"/>
              <a:buFont typeface="Gill Sans"/>
              <a:buBlip>
                <a:blip r:embed="rId3"/>
              </a:buBlip>
              <a:defRPr sz="3200">
                <a:solidFill>
                  <a:srgbClr val="FFFFFF"/>
                </a:solidFill>
                <a:latin typeface="Chalkboard"/>
                <a:ea typeface="Chalkboard"/>
                <a:cs typeface="Chalkboard"/>
                <a:sym typeface="Chalkboard"/>
              </a:defRPr>
            </a:lvl4pPr>
            <a:lvl5pPr marL="3099009" indent="-406609" defTabSz="457200">
              <a:spcBef>
                <a:spcPts val="3600"/>
              </a:spcBef>
              <a:buSzPct val="43000"/>
              <a:buFont typeface="Gill Sans"/>
              <a:buBlip>
                <a:blip r:embed="rId3"/>
              </a:buBlip>
              <a:defRPr sz="3200">
                <a:solidFill>
                  <a:srgbClr val="FFFFFF"/>
                </a:solidFill>
                <a:latin typeface="Chalkboard"/>
                <a:ea typeface="Chalkboard"/>
                <a:cs typeface="Chalkboard"/>
                <a:sym typeface="Chalkboar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xfrm>
            <a:off x="6337300" y="9261331"/>
            <a:ext cx="329261" cy="390670"/>
          </a:xfrm>
          <a:prstGeom prst="rect">
            <a:avLst/>
          </a:prstGeom>
        </p:spPr>
        <p:txBody>
          <a:bodyPr/>
          <a:lstStyle>
            <a:lvl1pPr defTabSz="457200">
              <a:defRPr>
                <a:solidFill>
                  <a:srgbClr val="FFFFFF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Text"/>
          <p:cNvSpPr txBox="1"/>
          <p:nvPr>
            <p:ph type="title"/>
          </p:nvPr>
        </p:nvSpPr>
        <p:spPr>
          <a:xfrm>
            <a:off x="1270000" y="203200"/>
            <a:ext cx="10464800" cy="2540000"/>
          </a:xfrm>
          <a:prstGeom prst="rect">
            <a:avLst/>
          </a:prstGeom>
        </p:spPr>
        <p:txBody>
          <a:bodyPr>
            <a:noAutofit/>
          </a:bodyPr>
          <a:lstStyle>
            <a:lvl1pPr defTabSz="457200">
              <a:defRPr cap="none">
                <a:solidFill>
                  <a:srgbClr val="FFFFFF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7" name="Body Level One…"/>
          <p:cNvSpPr txBox="1"/>
          <p:nvPr>
            <p:ph type="body" idx="1"/>
          </p:nvPr>
        </p:nvSpPr>
        <p:spPr>
          <a:xfrm>
            <a:off x="1270000" y="2946400"/>
            <a:ext cx="10464800" cy="5740400"/>
          </a:xfrm>
          <a:prstGeom prst="rect">
            <a:avLst/>
          </a:prstGeom>
        </p:spPr>
        <p:txBody>
          <a:bodyPr>
            <a:noAutofit/>
          </a:bodyPr>
          <a:lstStyle>
            <a:lvl1pPr marL="893697" indent="-436497" defTabSz="457200">
              <a:spcBef>
                <a:spcPts val="3000"/>
              </a:spcBef>
              <a:buSzPct val="43000"/>
              <a:buBlip>
                <a:blip r:embed="rId3"/>
              </a:buBlip>
              <a:defRPr sz="3600">
                <a:solidFill>
                  <a:srgbClr val="FFFFFF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  <a:lvl2pPr marL="1439797" indent="-436497" defTabSz="457200">
              <a:spcBef>
                <a:spcPts val="3000"/>
              </a:spcBef>
              <a:buSzPct val="43000"/>
              <a:buBlip>
                <a:blip r:embed="rId3"/>
              </a:buBlip>
              <a:defRPr sz="3600">
                <a:solidFill>
                  <a:srgbClr val="FFFFFF"/>
                </a:solidFill>
                <a:latin typeface="Chalkboard"/>
                <a:ea typeface="Chalkboard"/>
                <a:cs typeface="Chalkboard"/>
                <a:sym typeface="Chalkboard"/>
              </a:defRPr>
            </a:lvl2pPr>
            <a:lvl3pPr marL="1973197" indent="-436497" defTabSz="457200">
              <a:spcBef>
                <a:spcPts val="3000"/>
              </a:spcBef>
              <a:buSzPct val="43000"/>
              <a:buBlip>
                <a:blip r:embed="rId3"/>
              </a:buBlip>
              <a:defRPr sz="3600">
                <a:solidFill>
                  <a:srgbClr val="FFFFFF"/>
                </a:solidFill>
                <a:latin typeface="Chalkboard"/>
                <a:ea typeface="Chalkboard"/>
                <a:cs typeface="Chalkboard"/>
                <a:sym typeface="Chalkboard"/>
              </a:defRPr>
            </a:lvl3pPr>
            <a:lvl4pPr marL="2544697" indent="-436497" defTabSz="457200">
              <a:spcBef>
                <a:spcPts val="3000"/>
              </a:spcBef>
              <a:buSzPct val="43000"/>
              <a:buBlip>
                <a:blip r:embed="rId3"/>
              </a:buBlip>
              <a:defRPr sz="3600">
                <a:solidFill>
                  <a:srgbClr val="FFFFFF"/>
                </a:solidFill>
                <a:latin typeface="Chalkboard"/>
                <a:ea typeface="Chalkboard"/>
                <a:cs typeface="Chalkboard"/>
                <a:sym typeface="Chalkboard"/>
              </a:defRPr>
            </a:lvl4pPr>
            <a:lvl5pPr marL="3128897" indent="-436497" defTabSz="457200">
              <a:spcBef>
                <a:spcPts val="3000"/>
              </a:spcBef>
              <a:buSzPct val="43000"/>
              <a:buBlip>
                <a:blip r:embed="rId3"/>
              </a:buBlip>
              <a:defRPr sz="3600">
                <a:solidFill>
                  <a:srgbClr val="FFFFFF"/>
                </a:solidFill>
                <a:latin typeface="Chalkboard"/>
                <a:ea typeface="Chalkboard"/>
                <a:cs typeface="Chalkboard"/>
                <a:sym typeface="Chalkboar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xfrm>
            <a:off x="6337300" y="9261331"/>
            <a:ext cx="329261" cy="390670"/>
          </a:xfrm>
          <a:prstGeom prst="rect">
            <a:avLst/>
          </a:prstGeom>
        </p:spPr>
        <p:txBody>
          <a:bodyPr/>
          <a:lstStyle>
            <a:lvl1pPr defTabSz="457200">
              <a:defRPr>
                <a:solidFill>
                  <a:srgbClr val="FFFFFF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Default Design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image.png" descr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Don McClain"/>
          <p:cNvSpPr/>
          <p:nvPr/>
        </p:nvSpPr>
        <p:spPr>
          <a:xfrm>
            <a:off x="0" y="9321800"/>
            <a:ext cx="5867400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57799" marR="57799" algn="l" defTabSz="1295400">
              <a:buClr>
                <a:srgbClr val="000000"/>
              </a:buClr>
              <a:buFont typeface="Helvetica"/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Don McClain</a:t>
            </a:r>
          </a:p>
        </p:txBody>
      </p:sp>
      <p:sp>
        <p:nvSpPr>
          <p:cNvPr id="137" name="W. 65th St. church of Christ - April 9,2006"/>
          <p:cNvSpPr/>
          <p:nvPr/>
        </p:nvSpPr>
        <p:spPr>
          <a:xfrm>
            <a:off x="6934200" y="9321800"/>
            <a:ext cx="6083300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57799" marR="57799" algn="r" defTabSz="1295400">
              <a:buClr>
                <a:srgbClr val="000000"/>
              </a:buClr>
              <a:buFont typeface="Helvetica"/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W. 65th St. church of Christ - April 9,2006</a:t>
            </a:r>
          </a:p>
        </p:txBody>
      </p:sp>
      <p:sp>
        <p:nvSpPr>
          <p:cNvPr id="138" name="Title Text"/>
          <p:cNvSpPr txBox="1"/>
          <p:nvPr>
            <p:ph type="title"/>
          </p:nvPr>
        </p:nvSpPr>
        <p:spPr>
          <a:xfrm>
            <a:off x="647700" y="130951"/>
            <a:ext cx="11709400" cy="2144889"/>
          </a:xfrm>
          <a:prstGeom prst="rect">
            <a:avLst/>
          </a:prstGeom>
        </p:spPr>
        <p:txBody>
          <a:bodyPr>
            <a:noAutofit/>
          </a:bodyPr>
          <a:lstStyle>
            <a:lvl1pPr marL="57799" marR="57799" defTabSz="1295400">
              <a:defRPr cap="none" sz="6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9" name="Body Level One…"/>
          <p:cNvSpPr txBox="1"/>
          <p:nvPr>
            <p:ph type="body" idx="1"/>
          </p:nvPr>
        </p:nvSpPr>
        <p:spPr>
          <a:xfrm>
            <a:off x="647700" y="2273300"/>
            <a:ext cx="11709400" cy="7480300"/>
          </a:xfrm>
          <a:prstGeom prst="rect">
            <a:avLst/>
          </a:prstGeom>
        </p:spPr>
        <p:txBody>
          <a:bodyPr anchor="t">
            <a:noAutofit/>
          </a:bodyPr>
          <a:lstStyle>
            <a:lvl1pPr marL="383540" marR="57799" indent="-342900" defTabSz="1295400">
              <a:spcBef>
                <a:spcPts val="1000"/>
              </a:spcBef>
              <a:buSzPct val="100000"/>
              <a:defRPr sz="4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783590" marR="57799" indent="-285750" defTabSz="1295400">
              <a:spcBef>
                <a:spcPts val="900"/>
              </a:spcBef>
              <a:buSzPct val="100000"/>
              <a:buChar char="–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183639" marR="57799" indent="-228600" defTabSz="1295400">
              <a:spcBef>
                <a:spcPts val="700"/>
              </a:spcBef>
              <a:buSzPct val="100000"/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1640839" marR="57799" indent="-228600" defTabSz="1295400">
              <a:spcBef>
                <a:spcPts val="600"/>
              </a:spcBef>
              <a:buSzPct val="100000"/>
              <a:buChar char="–"/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2098039" marR="57799" indent="-228600" defTabSz="1295400">
              <a:spcBef>
                <a:spcPts val="600"/>
              </a:spcBef>
              <a:buSzPct val="100000"/>
              <a:buChar char="»"/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0" name="Slide Number"/>
          <p:cNvSpPr txBox="1"/>
          <p:nvPr>
            <p:ph type="sldNum" sz="quarter" idx="2"/>
          </p:nvPr>
        </p:nvSpPr>
        <p:spPr>
          <a:xfrm>
            <a:off x="11303287" y="0"/>
            <a:ext cx="368574" cy="360822"/>
          </a:xfrm>
          <a:prstGeom prst="rect">
            <a:avLst/>
          </a:prstGeom>
        </p:spPr>
        <p:txBody>
          <a:bodyPr anchor="t"/>
          <a:lstStyle>
            <a:lvl1pPr defTabSz="825500"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itle Text"/>
          <p:cNvSpPr txBox="1"/>
          <p:nvPr>
            <p:ph type="title"/>
          </p:nvPr>
        </p:nvSpPr>
        <p:spPr>
          <a:xfrm>
            <a:off x="787400" y="254000"/>
            <a:ext cx="11430000" cy="24384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cap="none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8" name="Body Level One…"/>
          <p:cNvSpPr txBox="1"/>
          <p:nvPr>
            <p:ph type="body" idx="1"/>
          </p:nvPr>
        </p:nvSpPr>
        <p:spPr>
          <a:xfrm>
            <a:off x="787400" y="2768600"/>
            <a:ext cx="11430000" cy="5715000"/>
          </a:xfrm>
          <a:prstGeom prst="rect">
            <a:avLst/>
          </a:prstGeom>
        </p:spPr>
        <p:txBody>
          <a:bodyPr>
            <a:noAutofit/>
          </a:bodyPr>
          <a:lstStyle>
            <a:lvl1pPr marL="406400" indent="-406400">
              <a:spcBef>
                <a:spcPts val="2400"/>
              </a:spcBef>
              <a:buSzPct val="30000"/>
              <a:buBlip>
                <a:blip r:embed="rId3"/>
              </a:buBlip>
              <a:def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850900" indent="-406400">
              <a:spcBef>
                <a:spcPts val="2400"/>
              </a:spcBef>
              <a:buSzPct val="30000"/>
              <a:buBlip>
                <a:blip r:embed="rId3"/>
              </a:buBlip>
              <a:def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-406400">
              <a:spcBef>
                <a:spcPts val="2400"/>
              </a:spcBef>
              <a:buSzPct val="30000"/>
              <a:buBlip>
                <a:blip r:embed="rId3"/>
              </a:buBlip>
              <a:def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739900" indent="-406400">
              <a:spcBef>
                <a:spcPts val="2400"/>
              </a:spcBef>
              <a:buSzPct val="30000"/>
              <a:buBlip>
                <a:blip r:embed="rId3"/>
              </a:buBlip>
              <a:def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184400" indent="-406400">
              <a:spcBef>
                <a:spcPts val="2400"/>
              </a:spcBef>
              <a:buSzPct val="30000"/>
              <a:buBlip>
                <a:blip r:embed="rId3"/>
              </a:buBlip>
              <a:defRPr sz="36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9" name="Slide Number"/>
          <p:cNvSpPr txBox="1"/>
          <p:nvPr>
            <p:ph type="sldNum" sz="quarter" idx="2"/>
          </p:nvPr>
        </p:nvSpPr>
        <p:spPr>
          <a:xfrm>
            <a:off x="12536220" y="9314257"/>
            <a:ext cx="312015" cy="312343"/>
          </a:xfrm>
          <a:prstGeom prst="rect">
            <a:avLst/>
          </a:prstGeom>
        </p:spPr>
        <p:txBody>
          <a:bodyPr/>
          <a:lstStyle>
            <a:lvl1pPr algn="r">
              <a:defRPr b="1" sz="1400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141703583_2880x1921.jpeg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57" name="Slide Number"/>
          <p:cNvSpPr txBox="1"/>
          <p:nvPr>
            <p:ph type="sldNum" sz="quarter" idx="2"/>
          </p:nvPr>
        </p:nvSpPr>
        <p:spPr>
          <a:xfrm>
            <a:off x="6311798" y="9255150"/>
            <a:ext cx="368504" cy="374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EBEBE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Slide Number"/>
          <p:cNvSpPr txBox="1"/>
          <p:nvPr>
            <p:ph type="sldNum" sz="quarter" idx="2"/>
          </p:nvPr>
        </p:nvSpPr>
        <p:spPr>
          <a:xfrm>
            <a:off x="12005833" y="9130186"/>
            <a:ext cx="348727" cy="339202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04802" cy="9753602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Slide Number"/>
          <p:cNvSpPr txBox="1"/>
          <p:nvPr>
            <p:ph type="sldNum" sz="quarter" idx="2"/>
          </p:nvPr>
        </p:nvSpPr>
        <p:spPr>
          <a:xfrm>
            <a:off x="12005834" y="9130186"/>
            <a:ext cx="348727" cy="339202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1346200" y="520700"/>
            <a:ext cx="10388600" cy="586023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908800"/>
            <a:ext cx="10464800" cy="12827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1pPr>
            <a:lvl2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2pPr>
            <a:lvl3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3pPr>
            <a:lvl4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4pPr>
            <a:lvl5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lide Number"/>
          <p:cNvSpPr txBox="1"/>
          <p:nvPr>
            <p:ph type="sldNum" sz="quarter" idx="2"/>
          </p:nvPr>
        </p:nvSpPr>
        <p:spPr>
          <a:xfrm>
            <a:off x="6324599" y="9004300"/>
            <a:ext cx="342901" cy="368300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6F6A5A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lide Number"/>
          <p:cNvSpPr txBox="1"/>
          <p:nvPr>
            <p:ph type="sldNum" sz="quarter" idx="2"/>
          </p:nvPr>
        </p:nvSpPr>
        <p:spPr>
          <a:xfrm>
            <a:off x="12536220" y="9309100"/>
            <a:ext cx="312015" cy="312343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 algn="r">
              <a:defRPr b="1" sz="1400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runge_Backgrounds___Paper_2_by_zerocustom1989.tiff" descr="Grunge_Backgrounds___Paper_2_by_zerocustom1989.tiff"/>
          <p:cNvPicPr>
            <a:picLocks noChangeAspect="1"/>
          </p:cNvPicPr>
          <p:nvPr/>
        </p:nvPicPr>
        <p:blipFill>
          <a:blip r:embed="rId3">
            <a:extLst/>
          </a:blip>
          <a:srcRect l="81" t="130" r="16205" b="0"/>
          <a:stretch>
            <a:fillRect/>
          </a:stretch>
        </p:blipFill>
        <p:spPr>
          <a:xfrm>
            <a:off x="-76200" y="-20638"/>
            <a:ext cx="13144500" cy="9807232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Title Text"/>
          <p:cNvSpPr txBox="1"/>
          <p:nvPr>
            <p:ph type="title"/>
          </p:nvPr>
        </p:nvSpPr>
        <p:spPr>
          <a:xfrm>
            <a:off x="1270000" y="635000"/>
            <a:ext cx="10464800" cy="2108200"/>
          </a:xfrm>
          <a:prstGeom prst="rect">
            <a:avLst/>
          </a:prstGeom>
        </p:spPr>
        <p:txBody>
          <a:bodyPr/>
          <a:lstStyle>
            <a:lvl1pPr algn="l">
              <a:defRPr cap="none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6" name="Body Level One…"/>
          <p:cNvSpPr txBox="1"/>
          <p:nvPr>
            <p:ph type="body" idx="1"/>
          </p:nvPr>
        </p:nvSpPr>
        <p:spPr>
          <a:xfrm>
            <a:off x="1270000" y="2819400"/>
            <a:ext cx="10464800" cy="5842000"/>
          </a:xfrm>
          <a:prstGeom prst="rect">
            <a:avLst/>
          </a:prstGeom>
        </p:spPr>
        <p:txBody>
          <a:bodyPr/>
          <a:lstStyle>
            <a:lvl1pPr marL="8636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  <a:lvl2pPr marL="15621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2pPr>
            <a:lvl3pPr marL="22733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3pPr>
            <a:lvl4pPr marL="29845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4pPr>
            <a:lvl5pPr marL="37084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7" name="Slide Number"/>
          <p:cNvSpPr txBox="1"/>
          <p:nvPr>
            <p:ph type="sldNum" sz="quarter" idx="2"/>
          </p:nvPr>
        </p:nvSpPr>
        <p:spPr>
          <a:xfrm>
            <a:off x="6337300" y="9296400"/>
            <a:ext cx="323478" cy="4572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cool-background-textures-at_textures1.png" descr="cool-background-textures-at_textures1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95400" y="0"/>
            <a:ext cx="1427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Title Text"/>
          <p:cNvSpPr txBox="1"/>
          <p:nvPr>
            <p:ph type="title"/>
          </p:nvPr>
        </p:nvSpPr>
        <p:spPr>
          <a:xfrm>
            <a:off x="1079500" y="152400"/>
            <a:ext cx="10845800" cy="2095500"/>
          </a:xfrm>
          <a:prstGeom prst="rect">
            <a:avLst/>
          </a:prstGeom>
        </p:spPr>
        <p:txBody>
          <a:bodyPr/>
          <a:lstStyle>
            <a:lvl1pPr>
              <a:defRPr cap="none" sz="70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06" name="Body Level One…"/>
          <p:cNvSpPr txBox="1"/>
          <p:nvPr>
            <p:ph type="body" idx="1"/>
          </p:nvPr>
        </p:nvSpPr>
        <p:spPr>
          <a:xfrm>
            <a:off x="1079500" y="2527300"/>
            <a:ext cx="10845800" cy="6108700"/>
          </a:xfrm>
          <a:prstGeom prst="rect">
            <a:avLst/>
          </a:prstGeom>
        </p:spPr>
        <p:txBody>
          <a:bodyPr/>
          <a:lstStyle>
            <a:lvl1pPr marL="904390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  <a:lvl2pPr marL="1429323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2pPr>
            <a:lvl3pPr marL="1937323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3pPr>
            <a:lvl4pPr marL="2462257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4pPr>
            <a:lvl5pPr marL="2987190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7" name="Slide Number"/>
          <p:cNvSpPr txBox="1"/>
          <p:nvPr>
            <p:ph type="sldNum" sz="quarter" idx="2"/>
          </p:nvPr>
        </p:nvSpPr>
        <p:spPr>
          <a:xfrm>
            <a:off x="6311900" y="9080500"/>
            <a:ext cx="384506" cy="3683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Body Level One…"/>
          <p:cNvSpPr txBox="1"/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</p:spPr>
        <p:txBody>
          <a:bodyPr/>
          <a:lstStyle>
            <a:lvl1pPr marL="8890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13335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7780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22225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6670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5" name="Slide Number"/>
          <p:cNvSpPr txBox="1"/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Rectangle"/>
          <p:cNvSpPr/>
          <p:nvPr/>
        </p:nvSpPr>
        <p:spPr>
          <a:xfrm>
            <a:off x="283843" y="279400"/>
            <a:ext cx="12446001" cy="9220200"/>
          </a:xfrm>
          <a:prstGeom prst="rect">
            <a:avLst/>
          </a:prstGeom>
          <a:ln w="25400">
            <a:solidFill>
              <a:srgbClr val="A2A1A6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23" name="Slide Number"/>
          <p:cNvSpPr txBox="1"/>
          <p:nvPr>
            <p:ph type="sldNum" sz="quarter" idx="2"/>
          </p:nvPr>
        </p:nvSpPr>
        <p:spPr>
          <a:xfrm>
            <a:off x="6352743" y="9474200"/>
            <a:ext cx="312014" cy="299822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 sz="1400">
                <a:solidFill>
                  <a:srgbClr val="5C89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lide Number"/>
          <p:cNvSpPr txBox="1"/>
          <p:nvPr>
            <p:ph type="sldNum" sz="quarter" idx="2"/>
          </p:nvPr>
        </p:nvSpPr>
        <p:spPr>
          <a:xfrm>
            <a:off x="12005834" y="9130186"/>
            <a:ext cx="348727" cy="339202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355600" y="3251200"/>
            <a:ext cx="12293600" cy="32385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6705600" y="609600"/>
            <a:ext cx="5359400" cy="7759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355600" y="1016000"/>
            <a:ext cx="5892800" cy="3886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355600" y="4889500"/>
            <a:ext cx="5892800" cy="3886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1pPr>
            <a:lvl2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2pPr>
            <a:lvl3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3pPr>
            <a:lvl4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4pPr>
            <a:lvl5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520700" indent="-520700">
              <a:lnSpc>
                <a:spcPct val="120000"/>
              </a:lnSpc>
              <a:spcBef>
                <a:spcPts val="4600"/>
              </a:spcBef>
              <a:defRPr sz="4600"/>
            </a:lvl1pPr>
            <a:lvl2pPr marL="1041400" indent="-520700">
              <a:lnSpc>
                <a:spcPct val="120000"/>
              </a:lnSpc>
              <a:spcBef>
                <a:spcPts val="4600"/>
              </a:spcBef>
              <a:defRPr sz="4600"/>
            </a:lvl2pPr>
            <a:lvl3pPr marL="1562100" indent="-520700">
              <a:lnSpc>
                <a:spcPct val="120000"/>
              </a:lnSpc>
              <a:spcBef>
                <a:spcPts val="4600"/>
              </a:spcBef>
              <a:defRPr sz="4600"/>
            </a:lvl3pPr>
            <a:lvl4pPr marL="2082800" indent="-520700">
              <a:lnSpc>
                <a:spcPct val="120000"/>
              </a:lnSpc>
              <a:spcBef>
                <a:spcPts val="4600"/>
              </a:spcBef>
              <a:defRPr sz="4600"/>
            </a:lvl4pPr>
            <a:lvl5pPr marL="2603500" indent="-520700">
              <a:lnSpc>
                <a:spcPct val="120000"/>
              </a:lnSpc>
              <a:spcBef>
                <a:spcPts val="4600"/>
              </a:spcBef>
              <a:defRPr sz="4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6870700" y="2781300"/>
            <a:ext cx="5283200" cy="6184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355600" y="2730500"/>
            <a:ext cx="5892800" cy="62992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762000" y="762000"/>
            <a:ext cx="11468100" cy="8216900"/>
          </a:xfrm>
          <a:prstGeom prst="rect">
            <a:avLst/>
          </a:prstGeom>
        </p:spPr>
        <p:txBody>
          <a:bodyPr/>
          <a:lstStyle>
            <a:lvl1pPr marL="520700" indent="-520700">
              <a:lnSpc>
                <a:spcPct val="120000"/>
              </a:lnSpc>
              <a:spcBef>
                <a:spcPts val="4600"/>
              </a:spcBef>
              <a:defRPr sz="4600"/>
            </a:lvl1pPr>
            <a:lvl2pPr marL="1041400" indent="-520700">
              <a:lnSpc>
                <a:spcPct val="120000"/>
              </a:lnSpc>
              <a:spcBef>
                <a:spcPts val="4600"/>
              </a:spcBef>
              <a:defRPr sz="4600"/>
            </a:lvl2pPr>
            <a:lvl3pPr marL="1562100" indent="-520700">
              <a:lnSpc>
                <a:spcPct val="120000"/>
              </a:lnSpc>
              <a:spcBef>
                <a:spcPts val="4600"/>
              </a:spcBef>
              <a:defRPr sz="4600"/>
            </a:lvl3pPr>
            <a:lvl4pPr marL="2082800" indent="-520700">
              <a:lnSpc>
                <a:spcPct val="120000"/>
              </a:lnSpc>
              <a:spcBef>
                <a:spcPts val="4600"/>
              </a:spcBef>
              <a:defRPr sz="4600"/>
            </a:lvl4pPr>
            <a:lvl5pPr marL="2603500" indent="-520700">
              <a:lnSpc>
                <a:spcPct val="120000"/>
              </a:lnSpc>
              <a:spcBef>
                <a:spcPts val="4600"/>
              </a:spcBef>
              <a:defRPr sz="4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2-033_1302x975.jpeg"/>
          <p:cNvSpPr/>
          <p:nvPr>
            <p:ph type="pic" sz="quarter" idx="13"/>
          </p:nvPr>
        </p:nvSpPr>
        <p:spPr>
          <a:xfrm>
            <a:off x="6654800" y="5029200"/>
            <a:ext cx="5803900" cy="421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6664613" y="508000"/>
            <a:ext cx="5803901" cy="421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2-10-superquadro_1631x2178.jpeg"/>
          <p:cNvSpPr/>
          <p:nvPr>
            <p:ph type="pic" idx="15"/>
          </p:nvPr>
        </p:nvSpPr>
        <p:spPr>
          <a:xfrm>
            <a:off x="533400" y="508000"/>
            <a:ext cx="580823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24.xml"/><Relationship Id="rId27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355600" y="254000"/>
            <a:ext cx="122936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355600" y="2730500"/>
            <a:ext cx="12293600" cy="629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4599" y="9270999"/>
            <a:ext cx="342901" cy="3556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  <p:sldLayoutId id="2147483674" r:id="rId28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titleStyle>
    <p:bodyStyle>
      <a:lvl1pPr marL="4318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8636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12954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17272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21590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25908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30226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34544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38862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.tif"/><Relationship Id="rId3" Type="http://schemas.openxmlformats.org/officeDocument/2006/relationships/image" Target="../media/image3.tif"/><Relationship Id="rId4" Type="http://schemas.openxmlformats.org/officeDocument/2006/relationships/image" Target="../media/image9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tif"/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5" Type="http://schemas.openxmlformats.org/officeDocument/2006/relationships/image" Target="../media/image9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tif"/><Relationship Id="rId3" Type="http://schemas.openxmlformats.org/officeDocument/2006/relationships/image" Target="../media/image2.tif"/><Relationship Id="rId4" Type="http://schemas.openxmlformats.org/officeDocument/2006/relationships/image" Target="../media/image14.png"/><Relationship Id="rId5" Type="http://schemas.openxmlformats.org/officeDocument/2006/relationships/image" Target="../media/image10.png"/><Relationship Id="rId6" Type="http://schemas.openxmlformats.org/officeDocument/2006/relationships/image" Target="../media/image9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tif"/><Relationship Id="rId3" Type="http://schemas.openxmlformats.org/officeDocument/2006/relationships/image" Target="../media/image2.tif"/><Relationship Id="rId4" Type="http://schemas.openxmlformats.org/officeDocument/2006/relationships/image" Target="../media/image14.png"/><Relationship Id="rId5" Type="http://schemas.openxmlformats.org/officeDocument/2006/relationships/image" Target="../media/image10.png"/><Relationship Id="rId6" Type="http://schemas.openxmlformats.org/officeDocument/2006/relationships/image" Target="../media/image9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tif"/><Relationship Id="rId3" Type="http://schemas.openxmlformats.org/officeDocument/2006/relationships/image" Target="../media/image2.tif"/><Relationship Id="rId4" Type="http://schemas.openxmlformats.org/officeDocument/2006/relationships/image" Target="../media/image14.png"/><Relationship Id="rId5" Type="http://schemas.openxmlformats.org/officeDocument/2006/relationships/image" Target="../media/image10.png"/><Relationship Id="rId6" Type="http://schemas.openxmlformats.org/officeDocument/2006/relationships/image" Target="../media/image9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tif"/><Relationship Id="rId3" Type="http://schemas.openxmlformats.org/officeDocument/2006/relationships/image" Target="../media/image2.tif"/><Relationship Id="rId4" Type="http://schemas.openxmlformats.org/officeDocument/2006/relationships/image" Target="../media/image14.png"/><Relationship Id="rId5" Type="http://schemas.openxmlformats.org/officeDocument/2006/relationships/image" Target="../media/image10.png"/><Relationship Id="rId6" Type="http://schemas.openxmlformats.org/officeDocument/2006/relationships/image" Target="../media/image9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tif"/><Relationship Id="rId3" Type="http://schemas.openxmlformats.org/officeDocument/2006/relationships/image" Target="../media/image2.tif"/><Relationship Id="rId4" Type="http://schemas.openxmlformats.org/officeDocument/2006/relationships/image" Target="../media/image14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9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tif"/><Relationship Id="rId3" Type="http://schemas.openxmlformats.org/officeDocument/2006/relationships/image" Target="../media/image2.tif"/><Relationship Id="rId4" Type="http://schemas.openxmlformats.org/officeDocument/2006/relationships/image" Target="../media/image14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9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tif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9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tif"/><Relationship Id="rId3" Type="http://schemas.openxmlformats.org/officeDocument/2006/relationships/image" Target="../media/image2.tif"/><Relationship Id="rId4" Type="http://schemas.openxmlformats.org/officeDocument/2006/relationships/image" Target="../media/image14.png"/><Relationship Id="rId5" Type="http://schemas.openxmlformats.org/officeDocument/2006/relationships/image" Target="../media/image10.png"/><Relationship Id="rId6" Type="http://schemas.openxmlformats.org/officeDocument/2006/relationships/image" Target="../media/image9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tif"/><Relationship Id="rId3" Type="http://schemas.openxmlformats.org/officeDocument/2006/relationships/image" Target="../media/image2.tif"/><Relationship Id="rId4" Type="http://schemas.openxmlformats.org/officeDocument/2006/relationships/image" Target="../media/image14.png"/><Relationship Id="rId5" Type="http://schemas.openxmlformats.org/officeDocument/2006/relationships/image" Target="../media/image10.png"/><Relationship Id="rId6" Type="http://schemas.openxmlformats.org/officeDocument/2006/relationships/image" Target="../media/image9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.tif"/><Relationship Id="rId3" Type="http://schemas.openxmlformats.org/officeDocument/2006/relationships/image" Target="../media/image3.tif"/><Relationship Id="rId4" Type="http://schemas.openxmlformats.org/officeDocument/2006/relationships/image" Target="../media/image9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.tif"/><Relationship Id="rId3" Type="http://schemas.openxmlformats.org/officeDocument/2006/relationships/image" Target="../media/image3.tif"/><Relationship Id="rId4" Type="http://schemas.openxmlformats.org/officeDocument/2006/relationships/image" Target="../media/image9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.tif"/><Relationship Id="rId3" Type="http://schemas.openxmlformats.org/officeDocument/2006/relationships/image" Target="../media/image3.tif"/><Relationship Id="rId4" Type="http://schemas.openxmlformats.org/officeDocument/2006/relationships/image" Target="../media/image9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.tif"/><Relationship Id="rId3" Type="http://schemas.openxmlformats.org/officeDocument/2006/relationships/image" Target="../media/image3.tif"/><Relationship Id="rId4" Type="http://schemas.openxmlformats.org/officeDocument/2006/relationships/image" Target="../media/image15.png"/><Relationship Id="rId5" Type="http://schemas.openxmlformats.org/officeDocument/2006/relationships/image" Target="../media/image9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tif"/><Relationship Id="rId3" Type="http://schemas.openxmlformats.org/officeDocument/2006/relationships/image" Target="../media/image10.png"/><Relationship Id="rId4" Type="http://schemas.openxmlformats.org/officeDocument/2006/relationships/image" Target="../media/image12.png"/><Relationship Id="rId5" Type="http://schemas.openxmlformats.org/officeDocument/2006/relationships/image" Target="../media/image9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375" t="0" r="13359" b="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pic>
        <p:nvPicPr>
          <p:cNvPr id="240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79377" y="7148354"/>
            <a:ext cx="10646046" cy="122422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484739">
              <a:srgbClr val="000000"/>
            </a:outerShdw>
          </a:effectLst>
        </p:spPr>
      </p:pic>
      <p:sp>
        <p:nvSpPr>
          <p:cNvPr id="241" name="Luke 4:16–30;…"/>
          <p:cNvSpPr txBox="1"/>
          <p:nvPr/>
        </p:nvSpPr>
        <p:spPr>
          <a:xfrm>
            <a:off x="775742" y="1886750"/>
            <a:ext cx="4537224" cy="137326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270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defRPr b="1" sz="4400">
                <a:solidFill>
                  <a:srgbClr val="FFFFFF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Luke 4:16–30; </a:t>
            </a:r>
          </a:p>
          <a:p>
            <a:pPr defTabSz="457200">
              <a:defRPr b="1" sz="4400">
                <a:solidFill>
                  <a:srgbClr val="FFFFFF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Matthew 10:16–42</a:t>
            </a:r>
          </a:p>
        </p:txBody>
      </p:sp>
      <p:grpSp>
        <p:nvGrpSpPr>
          <p:cNvPr id="244" name="Learning To Deal With Rejection"/>
          <p:cNvGrpSpPr/>
          <p:nvPr/>
        </p:nvGrpSpPr>
        <p:grpSpPr>
          <a:xfrm>
            <a:off x="1371568" y="8440571"/>
            <a:ext cx="10261664" cy="1244601"/>
            <a:chOff x="0" y="0"/>
            <a:chExt cx="10261662" cy="1244600"/>
          </a:xfrm>
        </p:grpSpPr>
        <p:sp>
          <p:nvSpPr>
            <p:cNvPr id="243" name="Learning To Deal With Rejection"/>
            <p:cNvSpPr txBox="1"/>
            <p:nvPr/>
          </p:nvSpPr>
          <p:spPr>
            <a:xfrm>
              <a:off x="101599" y="101600"/>
              <a:ext cx="10045764" cy="901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457200">
                <a:defRPr sz="5000">
                  <a:solidFill>
                    <a:srgbClr val="1D2228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/>
              <a:r>
                <a:t>Learning To Deal With Rejection </a:t>
              </a:r>
            </a:p>
          </p:txBody>
        </p:sp>
        <p:pic>
          <p:nvPicPr>
            <p:cNvPr id="242" name="Learning To Deal With Rejection" descr="Learning To Deal With Rejection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-1"/>
              <a:ext cx="10261663" cy="1244601"/>
            </a:xfrm>
            <a:prstGeom prst="rect">
              <a:avLst/>
            </a:prstGeom>
            <a:effectLst/>
          </p:spPr>
        </p:pic>
      </p:grpSp>
      <p:sp>
        <p:nvSpPr>
          <p:cNvPr id="245" name="Sitting"/>
          <p:cNvSpPr txBox="1"/>
          <p:nvPr/>
        </p:nvSpPr>
        <p:spPr>
          <a:xfrm>
            <a:off x="2331311" y="5845288"/>
            <a:ext cx="2985283" cy="1364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3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Vivaldi"/>
                <a:ea typeface="Vivaldi"/>
                <a:cs typeface="Vivaldi"/>
                <a:sym typeface="Vivaldi"/>
              </a:defRPr>
            </a:lvl1pPr>
          </a:lstStyle>
          <a:p>
            <a:pPr/>
            <a:r>
              <a:t>Sitting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92592" y="216995"/>
            <a:ext cx="8931776" cy="100734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484739">
              <a:srgbClr val="000000"/>
            </a:outerShdw>
          </a:effectLst>
        </p:spPr>
      </p:pic>
      <p:sp>
        <p:nvSpPr>
          <p:cNvPr id="279" name="Sitting"/>
          <p:cNvSpPr txBox="1"/>
          <p:nvPr/>
        </p:nvSpPr>
        <p:spPr>
          <a:xfrm>
            <a:off x="357615" y="38381"/>
            <a:ext cx="2985283" cy="1364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3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Vivaldi"/>
                <a:ea typeface="Vivaldi"/>
                <a:cs typeface="Vivaldi"/>
                <a:sym typeface="Vivaldi"/>
              </a:defRPr>
            </a:lvl1pPr>
          </a:lstStyle>
          <a:p>
            <a:pPr/>
            <a:r>
              <a:t>Sitting</a:t>
            </a:r>
          </a:p>
        </p:txBody>
      </p:sp>
      <p:sp>
        <p:nvSpPr>
          <p:cNvPr id="280" name="Textual Observations"/>
          <p:cNvSpPr/>
          <p:nvPr/>
        </p:nvSpPr>
        <p:spPr>
          <a:xfrm>
            <a:off x="203200" y="2371035"/>
            <a:ext cx="12598400" cy="1066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270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6300">
                <a:solidFill>
                  <a:srgbClr val="FBF1DB"/>
                </a:solidFill>
                <a:effectLst>
                  <a:outerShdw sx="100000" sy="100000" kx="0" ky="0" algn="b" rotWithShape="0" blurRad="177800" dist="127000" dir="2700000">
                    <a:srgbClr val="000000"/>
                  </a:outerShdw>
                </a:effectLst>
                <a:latin typeface="Baskerville Old Face"/>
                <a:ea typeface="Baskerville Old Face"/>
                <a:cs typeface="Baskerville Old Face"/>
                <a:sym typeface="Baskerville Old Face"/>
              </a:defRPr>
            </a:lvl1pPr>
          </a:lstStyle>
          <a:p>
            <a:pPr/>
            <a:r>
              <a:t>Textual Observations</a:t>
            </a:r>
          </a:p>
        </p:txBody>
      </p:sp>
      <p:sp>
        <p:nvSpPr>
          <p:cNvPr id="281" name="The NEED for REGULAR WORSHIP — 16…"/>
          <p:cNvSpPr/>
          <p:nvPr/>
        </p:nvSpPr>
        <p:spPr>
          <a:xfrm>
            <a:off x="4813952" y="3656366"/>
            <a:ext cx="8040203" cy="5765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270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 defTabSz="457200">
              <a:spcBef>
                <a:spcPts val="1000"/>
              </a:spcBef>
              <a:buClr>
                <a:srgbClr val="FFD479"/>
              </a:buClr>
              <a:buSzPct val="80000"/>
              <a:buFont typeface="Zapf Dingbats"/>
              <a:buBlip>
                <a:blip r:embed="rId3"/>
              </a:buBlip>
              <a:defRPr sz="4500">
                <a:solidFill>
                  <a:srgbClr val="FFFFFF"/>
                </a:solidFill>
                <a:effectLst>
                  <a:outerShdw sx="100000" sy="100000" kx="0" ky="0" algn="b" rotWithShape="0" blurRad="177800" dist="127000" dir="2700000">
                    <a:srgbClr val="000000"/>
                  </a:outerShdw>
                </a:effectLst>
                <a:latin typeface="Bookman Old Style"/>
                <a:ea typeface="Bookman Old Style"/>
                <a:cs typeface="Bookman Old Style"/>
                <a:sym typeface="Bookman Old Style"/>
              </a:defRPr>
            </a:pPr>
            <a:r>
              <a:t>The NEED for REGULAR WORSHIP — 16</a:t>
            </a:r>
          </a:p>
          <a:p>
            <a:pPr marL="685800" indent="-685800" algn="l" defTabSz="457200">
              <a:spcBef>
                <a:spcPts val="1000"/>
              </a:spcBef>
              <a:buClr>
                <a:srgbClr val="FFD479"/>
              </a:buClr>
              <a:buSzPct val="80000"/>
              <a:buFont typeface="Zapf Dingbats"/>
              <a:buBlip>
                <a:blip r:embed="rId3"/>
              </a:buBlip>
              <a:defRPr sz="4500">
                <a:solidFill>
                  <a:srgbClr val="FFFFFF"/>
                </a:solidFill>
                <a:effectLst>
                  <a:outerShdw sx="100000" sy="100000" kx="0" ky="0" algn="b" rotWithShape="0" blurRad="177800" dist="127000" dir="2700000">
                    <a:srgbClr val="000000"/>
                  </a:outerShdw>
                </a:effectLst>
                <a:latin typeface="Bookman Old Style"/>
                <a:ea typeface="Bookman Old Style"/>
                <a:cs typeface="Bookman Old Style"/>
                <a:sym typeface="Bookman Old Style"/>
              </a:defRPr>
            </a:pPr>
            <a:r>
              <a:t>BELIEVE The SCRIPTURES — 17-21</a:t>
            </a:r>
          </a:p>
          <a:p>
            <a:pPr marL="685800" indent="-685800" algn="l" defTabSz="457200">
              <a:spcBef>
                <a:spcPts val="1000"/>
              </a:spcBef>
              <a:buClr>
                <a:srgbClr val="FFD479"/>
              </a:buClr>
              <a:buSzPct val="80000"/>
              <a:buFont typeface="Zapf Dingbats"/>
              <a:buBlip>
                <a:blip r:embed="rId3"/>
              </a:buBlip>
              <a:defRPr sz="4500">
                <a:solidFill>
                  <a:srgbClr val="FFFFFF"/>
                </a:solidFill>
                <a:effectLst>
                  <a:outerShdw sx="100000" sy="100000" kx="0" ky="0" algn="b" rotWithShape="0" blurRad="177800" dist="127000" dir="2700000">
                    <a:srgbClr val="000000"/>
                  </a:outerShdw>
                </a:effectLst>
                <a:latin typeface="Bookman Old Style"/>
                <a:ea typeface="Bookman Old Style"/>
                <a:cs typeface="Bookman Old Style"/>
                <a:sym typeface="Bookman Old Style"/>
              </a:defRPr>
            </a:pPr>
            <a:r>
              <a:t>MOST Will NOT SEEK God’s Salvation — 22-27</a:t>
            </a:r>
          </a:p>
          <a:p>
            <a:pPr marL="685800" indent="-685800" algn="l" defTabSz="457200">
              <a:spcBef>
                <a:spcPts val="1000"/>
              </a:spcBef>
              <a:buClr>
                <a:srgbClr val="FFD479"/>
              </a:buClr>
              <a:buSzPct val="80000"/>
              <a:buFont typeface="Zapf Dingbats"/>
              <a:buBlip>
                <a:blip r:embed="rId3"/>
              </a:buBlip>
              <a:defRPr sz="4500">
                <a:solidFill>
                  <a:srgbClr val="FFFFFF"/>
                </a:solidFill>
                <a:effectLst>
                  <a:outerShdw sx="100000" sy="100000" kx="0" ky="0" algn="b" rotWithShape="0" blurRad="177800" dist="127000" dir="2700000">
                    <a:srgbClr val="000000"/>
                  </a:outerShdw>
                </a:effectLst>
                <a:latin typeface="Bookman Old Style"/>
                <a:ea typeface="Bookman Old Style"/>
                <a:cs typeface="Bookman Old Style"/>
                <a:sym typeface="Bookman Old Style"/>
              </a:defRPr>
            </a:pPr>
            <a:r>
              <a:t>MANY REJECT The TRUTH Speaker — 28-29</a:t>
            </a:r>
          </a:p>
        </p:txBody>
      </p:sp>
      <p:pic>
        <p:nvPicPr>
          <p:cNvPr id="282" name="Image" descr="Imag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8383" y="3575257"/>
            <a:ext cx="4133492" cy="6018936"/>
          </a:xfrm>
          <a:prstGeom prst="rect">
            <a:avLst/>
          </a:prstGeom>
          <a:effectLst>
            <a:outerShdw sx="100000" sy="100000" kx="0" ky="0" algn="b" rotWithShape="0" blurRad="177800" dist="127000" dir="2700000">
              <a:srgbClr val="000000"/>
            </a:outerShdw>
          </a:effectLst>
        </p:spPr>
      </p:pic>
      <p:grpSp>
        <p:nvGrpSpPr>
          <p:cNvPr id="285" name="Learning To Deal With Rejection"/>
          <p:cNvGrpSpPr/>
          <p:nvPr/>
        </p:nvGrpSpPr>
        <p:grpSpPr>
          <a:xfrm>
            <a:off x="1371568" y="1361364"/>
            <a:ext cx="10261664" cy="1244601"/>
            <a:chOff x="0" y="0"/>
            <a:chExt cx="10261662" cy="1244600"/>
          </a:xfrm>
        </p:grpSpPr>
        <p:sp>
          <p:nvSpPr>
            <p:cNvPr id="284" name="Learning To Deal With Rejection"/>
            <p:cNvSpPr txBox="1"/>
            <p:nvPr/>
          </p:nvSpPr>
          <p:spPr>
            <a:xfrm>
              <a:off x="101600" y="101600"/>
              <a:ext cx="10045763" cy="901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457200">
                <a:defRPr sz="5000">
                  <a:solidFill>
                    <a:srgbClr val="1D2228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/>
              <a:r>
                <a:t>Learning To Deal With Rejection </a:t>
              </a:r>
            </a:p>
          </p:txBody>
        </p:sp>
        <p:pic>
          <p:nvPicPr>
            <p:cNvPr id="283" name="Learning To Deal With Rejection" descr="Learning To Deal With Rejection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-1"/>
              <a:ext cx="10261663" cy="124460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8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500"/>
                                        <p:tgtEl>
                                          <p:spTgt spid="2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500"/>
                                        <p:tgtEl>
                                          <p:spTgt spid="2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500"/>
                                        <p:tgtEl>
                                          <p:spTgt spid="2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1500"/>
                                        <p:tgtEl>
                                          <p:spTgt spid="2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8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92592" y="216995"/>
            <a:ext cx="8931776" cy="100734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484739">
              <a:srgbClr val="000000"/>
            </a:outerShdw>
          </a:effectLst>
        </p:spPr>
      </p:pic>
      <p:sp>
        <p:nvSpPr>
          <p:cNvPr id="288" name="Sitting"/>
          <p:cNvSpPr txBox="1"/>
          <p:nvPr/>
        </p:nvSpPr>
        <p:spPr>
          <a:xfrm>
            <a:off x="357615" y="38381"/>
            <a:ext cx="2985283" cy="1364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3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Vivaldi"/>
                <a:ea typeface="Vivaldi"/>
                <a:cs typeface="Vivaldi"/>
                <a:sym typeface="Vivaldi"/>
              </a:defRPr>
            </a:lvl1pPr>
          </a:lstStyle>
          <a:p>
            <a:pPr/>
            <a:r>
              <a:t>Sitting</a:t>
            </a:r>
          </a:p>
        </p:txBody>
      </p:sp>
      <p:sp>
        <p:nvSpPr>
          <p:cNvPr id="289" name="WHY DID/DO PEOPLE REJECT JESUS?"/>
          <p:cNvSpPr/>
          <p:nvPr/>
        </p:nvSpPr>
        <p:spPr>
          <a:xfrm>
            <a:off x="203199" y="2403658"/>
            <a:ext cx="12598401" cy="1066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270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5300">
                <a:solidFill>
                  <a:srgbClr val="FBF1DB"/>
                </a:solidFill>
                <a:effectLst>
                  <a:outerShdw sx="100000" sy="100000" kx="0" ky="0" algn="b" rotWithShape="0" blurRad="177800" dist="127000" dir="2700000">
                    <a:srgbClr val="000000"/>
                  </a:outerShdw>
                </a:effectLst>
                <a:latin typeface="Baskerville Old Face"/>
                <a:ea typeface="Baskerville Old Face"/>
                <a:cs typeface="Baskerville Old Face"/>
                <a:sym typeface="Baskerville Old Face"/>
              </a:defRPr>
            </a:lvl1pPr>
          </a:lstStyle>
          <a:p>
            <a:pPr/>
            <a:r>
              <a:t>WHY DID/DO PEOPLE REJECT JESUS?</a:t>
            </a:r>
          </a:p>
        </p:txBody>
      </p:sp>
      <p:grpSp>
        <p:nvGrpSpPr>
          <p:cNvPr id="292" name="Image"/>
          <p:cNvGrpSpPr/>
          <p:nvPr/>
        </p:nvGrpSpPr>
        <p:grpSpPr>
          <a:xfrm>
            <a:off x="321735" y="3450736"/>
            <a:ext cx="4061672" cy="6108847"/>
            <a:chOff x="0" y="0"/>
            <a:chExt cx="4061671" cy="6108845"/>
          </a:xfrm>
        </p:grpSpPr>
        <p:pic>
          <p:nvPicPr>
            <p:cNvPr id="291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912" t="0" r="31885" b="20742"/>
            <a:stretch>
              <a:fillRect/>
            </a:stretch>
          </p:blipFill>
          <p:spPr>
            <a:xfrm>
              <a:off x="101600" y="101599"/>
              <a:ext cx="3845772" cy="576594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90" name="Image" descr="Imag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061672" cy="6108846"/>
            </a:xfrm>
            <a:prstGeom prst="rect">
              <a:avLst/>
            </a:prstGeom>
            <a:effectLst/>
          </p:spPr>
        </p:pic>
      </p:grpSp>
      <p:sp>
        <p:nvSpPr>
          <p:cNvPr id="293" name="Looking back at the rejection of Jesus by the religious rulers and people of the time, it is hard for us to see how they could have.…"/>
          <p:cNvSpPr/>
          <p:nvPr/>
        </p:nvSpPr>
        <p:spPr>
          <a:xfrm>
            <a:off x="4511574" y="3596859"/>
            <a:ext cx="8457705" cy="5816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270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 defTabSz="457200">
              <a:spcBef>
                <a:spcPts val="1000"/>
              </a:spcBef>
              <a:buClr>
                <a:srgbClr val="FFD479"/>
              </a:buClr>
              <a:buSzPct val="80000"/>
              <a:buFont typeface="Zapf Dingbats"/>
              <a:buBlip>
                <a:blip r:embed="rId5"/>
              </a:buBlip>
              <a:defRPr sz="3700">
                <a:solidFill>
                  <a:srgbClr val="FFFFFF"/>
                </a:solidFill>
                <a:effectLst>
                  <a:outerShdw sx="100000" sy="100000" kx="0" ky="0" algn="b" rotWithShape="0" blurRad="177800" dist="127000" dir="2700000">
                    <a:srgbClr val="000000"/>
                  </a:outerShdw>
                </a:effectLst>
                <a:latin typeface="Bookman Old Style"/>
                <a:ea typeface="Bookman Old Style"/>
                <a:cs typeface="Bookman Old Style"/>
                <a:sym typeface="Bookman Old Style"/>
              </a:defRPr>
            </a:pPr>
            <a:r>
              <a:t>Looking back at the rejection of Jesus by the religious rulers and people of the time, it is hard for us to see how they could have.  </a:t>
            </a:r>
          </a:p>
          <a:p>
            <a:pPr marL="685800" indent="-685800" algn="l" defTabSz="457200">
              <a:spcBef>
                <a:spcPts val="1000"/>
              </a:spcBef>
              <a:buClr>
                <a:srgbClr val="FFD479"/>
              </a:buClr>
              <a:buSzPct val="80000"/>
              <a:buFont typeface="Zapf Dingbats"/>
              <a:buBlip>
                <a:blip r:embed="rId5"/>
              </a:buBlip>
              <a:defRPr sz="3700">
                <a:solidFill>
                  <a:srgbClr val="FFFFFF"/>
                </a:solidFill>
                <a:effectLst>
                  <a:outerShdw sx="100000" sy="100000" kx="0" ky="0" algn="b" rotWithShape="0" blurRad="177800" dist="127000" dir="2700000">
                    <a:srgbClr val="000000"/>
                  </a:outerShdw>
                </a:effectLst>
                <a:latin typeface="Bookman Old Style"/>
                <a:ea typeface="Bookman Old Style"/>
                <a:cs typeface="Bookman Old Style"/>
                <a:sym typeface="Bookman Old Style"/>
              </a:defRPr>
            </a:pPr>
            <a:r>
              <a:t>Were they crazy? They had the Son of God right there in front of them - they saw the miracles - they heard His teaching - and they not only rejected him, they had him killed.</a:t>
            </a:r>
          </a:p>
        </p:txBody>
      </p:sp>
      <p:grpSp>
        <p:nvGrpSpPr>
          <p:cNvPr id="296" name="Learning To Deal With Rejection"/>
          <p:cNvGrpSpPr/>
          <p:nvPr/>
        </p:nvGrpSpPr>
        <p:grpSpPr>
          <a:xfrm>
            <a:off x="1371568" y="1361364"/>
            <a:ext cx="10261664" cy="1244601"/>
            <a:chOff x="0" y="0"/>
            <a:chExt cx="10261662" cy="1244600"/>
          </a:xfrm>
        </p:grpSpPr>
        <p:sp>
          <p:nvSpPr>
            <p:cNvPr id="295" name="Learning To Deal With Rejection"/>
            <p:cNvSpPr txBox="1"/>
            <p:nvPr/>
          </p:nvSpPr>
          <p:spPr>
            <a:xfrm>
              <a:off x="101600" y="101600"/>
              <a:ext cx="10045763" cy="901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457200">
                <a:defRPr sz="5000">
                  <a:solidFill>
                    <a:srgbClr val="1D2228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/>
              <a:r>
                <a:t>Learning To Deal With Rejection </a:t>
              </a:r>
            </a:p>
          </p:txBody>
        </p:sp>
        <p:pic>
          <p:nvPicPr>
            <p:cNvPr id="294" name="Learning To Deal With Rejection" descr="Learning To Deal With Rejection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-1"/>
              <a:ext cx="10261663" cy="124460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9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500"/>
                                        <p:tgtEl>
                                          <p:spTgt spid="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500"/>
                                        <p:tgtEl>
                                          <p:spTgt spid="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9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92592" y="216995"/>
            <a:ext cx="8931776" cy="100734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484739">
              <a:srgbClr val="000000"/>
            </a:outerShdw>
          </a:effectLst>
        </p:spPr>
      </p:pic>
      <p:sp>
        <p:nvSpPr>
          <p:cNvPr id="299" name="Sitting"/>
          <p:cNvSpPr txBox="1"/>
          <p:nvPr/>
        </p:nvSpPr>
        <p:spPr>
          <a:xfrm>
            <a:off x="357615" y="38381"/>
            <a:ext cx="2985283" cy="1364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3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Vivaldi"/>
                <a:ea typeface="Vivaldi"/>
                <a:cs typeface="Vivaldi"/>
                <a:sym typeface="Vivaldi"/>
              </a:defRPr>
            </a:lvl1pPr>
          </a:lstStyle>
          <a:p>
            <a:pPr/>
            <a:r>
              <a:t>Sitting</a:t>
            </a:r>
          </a:p>
        </p:txBody>
      </p:sp>
      <p:sp>
        <p:nvSpPr>
          <p:cNvPr id="300" name="WHY DID/DO PEOPLE REJECT JESUS?"/>
          <p:cNvSpPr/>
          <p:nvPr/>
        </p:nvSpPr>
        <p:spPr>
          <a:xfrm>
            <a:off x="203200" y="2403658"/>
            <a:ext cx="12598400" cy="1066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270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5300">
                <a:solidFill>
                  <a:srgbClr val="FBF1DB"/>
                </a:solidFill>
                <a:effectLst>
                  <a:outerShdw sx="100000" sy="100000" kx="0" ky="0" algn="b" rotWithShape="0" blurRad="177800" dist="127000" dir="2700000">
                    <a:srgbClr val="000000"/>
                  </a:outerShdw>
                </a:effectLst>
                <a:latin typeface="Baskerville Old Face"/>
                <a:ea typeface="Baskerville Old Face"/>
                <a:cs typeface="Baskerville Old Face"/>
                <a:sym typeface="Baskerville Old Face"/>
              </a:defRPr>
            </a:lvl1pPr>
          </a:lstStyle>
          <a:p>
            <a:pPr/>
            <a:r>
              <a:t>WHY DID/DO PEOPLE REJECT JESUS?</a:t>
            </a:r>
          </a:p>
        </p:txBody>
      </p:sp>
      <p:grpSp>
        <p:nvGrpSpPr>
          <p:cNvPr id="303" name="Image"/>
          <p:cNvGrpSpPr/>
          <p:nvPr/>
        </p:nvGrpSpPr>
        <p:grpSpPr>
          <a:xfrm>
            <a:off x="321735" y="3450737"/>
            <a:ext cx="4061672" cy="6108846"/>
            <a:chOff x="0" y="0"/>
            <a:chExt cx="4061671" cy="6108845"/>
          </a:xfrm>
        </p:grpSpPr>
        <p:pic>
          <p:nvPicPr>
            <p:cNvPr id="302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912" t="0" r="31885" b="20742"/>
            <a:stretch>
              <a:fillRect/>
            </a:stretch>
          </p:blipFill>
          <p:spPr>
            <a:xfrm>
              <a:off x="101599" y="101600"/>
              <a:ext cx="3845773" cy="576594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01" name="Image" descr="Imag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061672" cy="6108846"/>
            </a:xfrm>
            <a:prstGeom prst="rect">
              <a:avLst/>
            </a:prstGeom>
            <a:effectLst/>
          </p:spPr>
        </p:pic>
      </p:grpSp>
      <p:sp>
        <p:nvSpPr>
          <p:cNvPr id="304" name="If JESUS came today, with the present “Christian system” would most professing Christians be any different?…"/>
          <p:cNvSpPr/>
          <p:nvPr/>
        </p:nvSpPr>
        <p:spPr>
          <a:xfrm>
            <a:off x="4511574" y="3596859"/>
            <a:ext cx="8457705" cy="5715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270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 defTabSz="457200">
              <a:spcBef>
                <a:spcPts val="1000"/>
              </a:spcBef>
              <a:buClr>
                <a:srgbClr val="FFD479"/>
              </a:buClr>
              <a:buSzPct val="80000"/>
              <a:buFont typeface="Zapf Dingbats"/>
              <a:buBlip>
                <a:blip r:embed="rId5"/>
              </a:buBlip>
              <a:defRPr sz="4600">
                <a:solidFill>
                  <a:srgbClr val="FFFFFF"/>
                </a:solidFill>
                <a:effectLst>
                  <a:outerShdw sx="100000" sy="100000" kx="0" ky="0" algn="b" rotWithShape="0" blurRad="177800" dist="127000" dir="2700000">
                    <a:srgbClr val="000000"/>
                  </a:outerShdw>
                </a:effectLst>
                <a:latin typeface="Bookman Old Style"/>
                <a:ea typeface="Bookman Old Style"/>
                <a:cs typeface="Bookman Old Style"/>
                <a:sym typeface="Bookman Old Style"/>
              </a:defRPr>
            </a:pPr>
            <a:r>
              <a:t>If JESUS came today, with the present “Christian system” would most professing Christians be any different? </a:t>
            </a:r>
          </a:p>
          <a:p>
            <a:pPr marL="685800" indent="-685800" algn="l" defTabSz="457200">
              <a:spcBef>
                <a:spcPts val="1000"/>
              </a:spcBef>
              <a:buClr>
                <a:srgbClr val="FFD479"/>
              </a:buClr>
              <a:buSzPct val="80000"/>
              <a:buFont typeface="Zapf Dingbats"/>
              <a:buBlip>
                <a:blip r:embed="rId5"/>
              </a:buBlip>
              <a:defRPr sz="4600">
                <a:solidFill>
                  <a:srgbClr val="FFFFFF"/>
                </a:solidFill>
                <a:effectLst>
                  <a:outerShdw sx="100000" sy="100000" kx="0" ky="0" algn="b" rotWithShape="0" blurRad="177800" dist="127000" dir="2700000">
                    <a:srgbClr val="000000"/>
                  </a:outerShdw>
                </a:effectLst>
                <a:latin typeface="Bookman Old Style"/>
                <a:ea typeface="Bookman Old Style"/>
                <a:cs typeface="Bookman Old Style"/>
                <a:sym typeface="Bookman Old Style"/>
              </a:defRPr>
            </a:pPr>
            <a:r>
              <a:t>Would MOST embrace the one whom they profess to follow…or cast him out?</a:t>
            </a:r>
          </a:p>
        </p:txBody>
      </p:sp>
      <p:grpSp>
        <p:nvGrpSpPr>
          <p:cNvPr id="307" name="Learning To Deal With Rejection"/>
          <p:cNvGrpSpPr/>
          <p:nvPr/>
        </p:nvGrpSpPr>
        <p:grpSpPr>
          <a:xfrm>
            <a:off x="1371568" y="1361364"/>
            <a:ext cx="10261664" cy="1244601"/>
            <a:chOff x="0" y="0"/>
            <a:chExt cx="10261662" cy="1244600"/>
          </a:xfrm>
        </p:grpSpPr>
        <p:sp>
          <p:nvSpPr>
            <p:cNvPr id="306" name="Learning To Deal With Rejection"/>
            <p:cNvSpPr txBox="1"/>
            <p:nvPr/>
          </p:nvSpPr>
          <p:spPr>
            <a:xfrm>
              <a:off x="101600" y="101600"/>
              <a:ext cx="10045763" cy="901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457200">
                <a:defRPr sz="5000">
                  <a:solidFill>
                    <a:srgbClr val="1D2228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/>
              <a:r>
                <a:t>Learning To Deal With Rejection </a:t>
              </a:r>
            </a:p>
          </p:txBody>
        </p:sp>
        <p:pic>
          <p:nvPicPr>
            <p:cNvPr id="305" name="Learning To Deal With Rejection" descr="Learning To Deal With Rejection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-1"/>
              <a:ext cx="10261663" cy="124460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3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0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92592" y="216995"/>
            <a:ext cx="8931776" cy="100734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484739">
              <a:srgbClr val="000000"/>
            </a:outerShdw>
          </a:effectLst>
        </p:spPr>
      </p:pic>
      <p:sp>
        <p:nvSpPr>
          <p:cNvPr id="310" name="Sitting"/>
          <p:cNvSpPr txBox="1"/>
          <p:nvPr/>
        </p:nvSpPr>
        <p:spPr>
          <a:xfrm>
            <a:off x="357615" y="38381"/>
            <a:ext cx="2985283" cy="1364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3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Vivaldi"/>
                <a:ea typeface="Vivaldi"/>
                <a:cs typeface="Vivaldi"/>
                <a:sym typeface="Vivaldi"/>
              </a:defRPr>
            </a:lvl1pPr>
          </a:lstStyle>
          <a:p>
            <a:pPr/>
            <a:r>
              <a:t>Sitting</a:t>
            </a:r>
          </a:p>
        </p:txBody>
      </p:sp>
      <p:sp>
        <p:nvSpPr>
          <p:cNvPr id="311" name="WHY DID/DO PEOPLE REJECT JESUS?"/>
          <p:cNvSpPr/>
          <p:nvPr/>
        </p:nvSpPr>
        <p:spPr>
          <a:xfrm>
            <a:off x="203200" y="2403658"/>
            <a:ext cx="12598400" cy="1066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270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5300">
                <a:solidFill>
                  <a:srgbClr val="FBF1DB"/>
                </a:solidFill>
                <a:effectLst>
                  <a:outerShdw sx="100000" sy="100000" kx="0" ky="0" algn="b" rotWithShape="0" blurRad="177800" dist="127000" dir="2700000">
                    <a:srgbClr val="000000"/>
                  </a:outerShdw>
                </a:effectLst>
                <a:latin typeface="Baskerville Old Face"/>
                <a:ea typeface="Baskerville Old Face"/>
                <a:cs typeface="Baskerville Old Face"/>
                <a:sym typeface="Baskerville Old Face"/>
              </a:defRPr>
            </a:lvl1pPr>
          </a:lstStyle>
          <a:p>
            <a:pPr/>
            <a:r>
              <a:t>WHY DID/DO PEOPLE REJECT JESUS?</a:t>
            </a:r>
          </a:p>
        </p:txBody>
      </p:sp>
      <p:grpSp>
        <p:nvGrpSpPr>
          <p:cNvPr id="314" name="Image"/>
          <p:cNvGrpSpPr/>
          <p:nvPr/>
        </p:nvGrpSpPr>
        <p:grpSpPr>
          <a:xfrm>
            <a:off x="321735" y="3450737"/>
            <a:ext cx="4061672" cy="6108846"/>
            <a:chOff x="0" y="0"/>
            <a:chExt cx="4061671" cy="6108845"/>
          </a:xfrm>
        </p:grpSpPr>
        <p:pic>
          <p:nvPicPr>
            <p:cNvPr id="313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912" t="0" r="31885" b="20742"/>
            <a:stretch>
              <a:fillRect/>
            </a:stretch>
          </p:blipFill>
          <p:spPr>
            <a:xfrm>
              <a:off x="101599" y="101600"/>
              <a:ext cx="3845773" cy="576594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12" name="Image" descr="Imag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061672" cy="6108846"/>
            </a:xfrm>
            <a:prstGeom prst="rect">
              <a:avLst/>
            </a:prstGeom>
            <a:effectLst/>
          </p:spPr>
        </p:pic>
      </p:grpSp>
      <p:sp>
        <p:nvSpPr>
          <p:cNvPr id="315" name="Once Jesus began to speak, disrupting the very notions people have of God, doctrine, &amp; worship most hold to - I suspect MOST would reject him in much the same way as the unbelievers of 2000 years ago.…"/>
          <p:cNvSpPr/>
          <p:nvPr/>
        </p:nvSpPr>
        <p:spPr>
          <a:xfrm>
            <a:off x="4527885" y="3533360"/>
            <a:ext cx="8457705" cy="5943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270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 defTabSz="457200">
              <a:spcBef>
                <a:spcPts val="1000"/>
              </a:spcBef>
              <a:buClr>
                <a:srgbClr val="FFD479"/>
              </a:buClr>
              <a:buSzPct val="80000"/>
              <a:buFont typeface="Zapf Dingbats"/>
              <a:buBlip>
                <a:blip r:embed="rId5"/>
              </a:buBlip>
              <a:defRPr sz="3800">
                <a:solidFill>
                  <a:srgbClr val="FFFFFF"/>
                </a:solidFill>
                <a:effectLst>
                  <a:outerShdw sx="100000" sy="100000" kx="0" ky="0" algn="b" rotWithShape="0" blurRad="177800" dist="127000" dir="2700000">
                    <a:srgbClr val="000000"/>
                  </a:outerShdw>
                </a:effectLst>
                <a:latin typeface="Bookman Old Style"/>
                <a:ea typeface="Bookman Old Style"/>
                <a:cs typeface="Bookman Old Style"/>
                <a:sym typeface="Bookman Old Style"/>
              </a:defRPr>
            </a:pPr>
            <a:r>
              <a:t>Once Jesus began to speak, disrupting the very notions people have of God, doctrine, &amp; worship most hold to - I suspect MOST would reject him in much the same way as the unbelievers of 2000 years ago.</a:t>
            </a:r>
          </a:p>
          <a:p>
            <a:pPr marL="685800" indent="-685800" algn="l" defTabSz="457200">
              <a:spcBef>
                <a:spcPts val="1000"/>
              </a:spcBef>
              <a:buClr>
                <a:srgbClr val="FFD479"/>
              </a:buClr>
              <a:buSzPct val="80000"/>
              <a:buFont typeface="Zapf Dingbats"/>
              <a:buBlip>
                <a:blip r:embed="rId5"/>
              </a:buBlip>
              <a:defRPr sz="3800">
                <a:solidFill>
                  <a:srgbClr val="FFFFFF"/>
                </a:solidFill>
                <a:effectLst>
                  <a:outerShdw sx="100000" sy="100000" kx="0" ky="0" algn="b" rotWithShape="0" blurRad="177800" dist="127000" dir="2700000">
                    <a:srgbClr val="000000"/>
                  </a:outerShdw>
                </a:effectLst>
                <a:latin typeface="Bookman Old Style"/>
                <a:ea typeface="Bookman Old Style"/>
                <a:cs typeface="Bookman Old Style"/>
                <a:sym typeface="Bookman Old Style"/>
              </a:defRPr>
            </a:pPr>
            <a:r>
              <a:t>People reject Him TODAY for the very same reasons people rejected Him then.</a:t>
            </a:r>
          </a:p>
        </p:txBody>
      </p:sp>
      <p:grpSp>
        <p:nvGrpSpPr>
          <p:cNvPr id="318" name="Learning To Deal With Rejection"/>
          <p:cNvGrpSpPr/>
          <p:nvPr/>
        </p:nvGrpSpPr>
        <p:grpSpPr>
          <a:xfrm>
            <a:off x="1371568" y="1361364"/>
            <a:ext cx="10261664" cy="1244601"/>
            <a:chOff x="0" y="0"/>
            <a:chExt cx="10261662" cy="1244600"/>
          </a:xfrm>
        </p:grpSpPr>
        <p:sp>
          <p:nvSpPr>
            <p:cNvPr id="317" name="Learning To Deal With Rejection"/>
            <p:cNvSpPr txBox="1"/>
            <p:nvPr/>
          </p:nvSpPr>
          <p:spPr>
            <a:xfrm>
              <a:off x="101600" y="101600"/>
              <a:ext cx="10045763" cy="901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457200">
                <a:defRPr sz="5000">
                  <a:solidFill>
                    <a:srgbClr val="1D2228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/>
              <a:r>
                <a:t>Learning To Deal With Rejection </a:t>
              </a:r>
            </a:p>
          </p:txBody>
        </p:sp>
        <p:pic>
          <p:nvPicPr>
            <p:cNvPr id="316" name="Learning To Deal With Rejection" descr="Learning To Deal With Rejection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-1"/>
              <a:ext cx="10261663" cy="124460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1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92592" y="216995"/>
            <a:ext cx="8931776" cy="100734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484739">
              <a:srgbClr val="000000"/>
            </a:outerShdw>
          </a:effectLst>
        </p:spPr>
      </p:pic>
      <p:sp>
        <p:nvSpPr>
          <p:cNvPr id="321" name="Sitting"/>
          <p:cNvSpPr txBox="1"/>
          <p:nvPr/>
        </p:nvSpPr>
        <p:spPr>
          <a:xfrm>
            <a:off x="357615" y="38381"/>
            <a:ext cx="2985283" cy="1364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3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Vivaldi"/>
                <a:ea typeface="Vivaldi"/>
                <a:cs typeface="Vivaldi"/>
                <a:sym typeface="Vivaldi"/>
              </a:defRPr>
            </a:lvl1pPr>
          </a:lstStyle>
          <a:p>
            <a:pPr/>
            <a:r>
              <a:t>Sitting</a:t>
            </a:r>
          </a:p>
        </p:txBody>
      </p:sp>
      <p:sp>
        <p:nvSpPr>
          <p:cNvPr id="322" name="WHY DID/DO PEOPLE REJECT JESUS?"/>
          <p:cNvSpPr/>
          <p:nvPr/>
        </p:nvSpPr>
        <p:spPr>
          <a:xfrm>
            <a:off x="203200" y="2403658"/>
            <a:ext cx="12598400" cy="1066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270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5300">
                <a:solidFill>
                  <a:srgbClr val="FBF1DB"/>
                </a:solidFill>
                <a:effectLst>
                  <a:outerShdw sx="100000" sy="100000" kx="0" ky="0" algn="b" rotWithShape="0" blurRad="177800" dist="127000" dir="2700000">
                    <a:srgbClr val="000000"/>
                  </a:outerShdw>
                </a:effectLst>
                <a:latin typeface="Baskerville Old Face"/>
                <a:ea typeface="Baskerville Old Face"/>
                <a:cs typeface="Baskerville Old Face"/>
                <a:sym typeface="Baskerville Old Face"/>
              </a:defRPr>
            </a:lvl1pPr>
          </a:lstStyle>
          <a:p>
            <a:pPr/>
            <a:r>
              <a:t>WHY DID/DO PEOPLE REJECT JESUS?</a:t>
            </a:r>
          </a:p>
        </p:txBody>
      </p:sp>
      <p:grpSp>
        <p:nvGrpSpPr>
          <p:cNvPr id="325" name="Image"/>
          <p:cNvGrpSpPr/>
          <p:nvPr/>
        </p:nvGrpSpPr>
        <p:grpSpPr>
          <a:xfrm>
            <a:off x="321735" y="3450737"/>
            <a:ext cx="4061672" cy="6108846"/>
            <a:chOff x="0" y="0"/>
            <a:chExt cx="4061671" cy="6108845"/>
          </a:xfrm>
        </p:grpSpPr>
        <p:pic>
          <p:nvPicPr>
            <p:cNvPr id="324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912" t="0" r="31885" b="20742"/>
            <a:stretch>
              <a:fillRect/>
            </a:stretch>
          </p:blipFill>
          <p:spPr>
            <a:xfrm>
              <a:off x="101599" y="101600"/>
              <a:ext cx="3845773" cy="576594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23" name="Image" descr="Imag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061672" cy="6108846"/>
            </a:xfrm>
            <a:prstGeom prst="rect">
              <a:avLst/>
            </a:prstGeom>
            <a:effectLst/>
          </p:spPr>
        </p:pic>
      </p:grpSp>
      <p:sp>
        <p:nvSpPr>
          <p:cNvPr id="326" name="Jesus often disagreed with the orthodox interpretation &amp; application of scripture — Mt 5-7; 12:1-14; 19:3-9; Jn 5:39,40;…"/>
          <p:cNvSpPr/>
          <p:nvPr/>
        </p:nvSpPr>
        <p:spPr>
          <a:xfrm>
            <a:off x="4511574" y="3469860"/>
            <a:ext cx="8457705" cy="5943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270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 defTabSz="457200">
              <a:spcBef>
                <a:spcPts val="1000"/>
              </a:spcBef>
              <a:buClr>
                <a:srgbClr val="FFD479"/>
              </a:buClr>
              <a:buSzPct val="80000"/>
              <a:buFont typeface="Zapf Dingbats"/>
              <a:buBlip>
                <a:blip r:embed="rId5"/>
              </a:buBlip>
              <a:defRPr sz="3700">
                <a:solidFill>
                  <a:srgbClr val="FFFFFF"/>
                </a:solidFill>
                <a:effectLst>
                  <a:outerShdw sx="100000" sy="100000" kx="0" ky="0" algn="b" rotWithShape="0" blurRad="177800" dist="127000" dir="2700000">
                    <a:srgbClr val="000000"/>
                  </a:outerShdw>
                </a:effectLst>
                <a:latin typeface="Bookman Old Style"/>
                <a:ea typeface="Bookman Old Style"/>
                <a:cs typeface="Bookman Old Style"/>
                <a:sym typeface="Bookman Old Style"/>
              </a:defRPr>
            </a:pPr>
            <a:r>
              <a:t>Jesus often disagreed with the orthodox interpretation &amp; application of scripture — Mt 5-7; 12:1-14; 19:3-9; Jn 5:39,40; </a:t>
            </a:r>
          </a:p>
          <a:p>
            <a:pPr marL="685800" indent="-685800" algn="l" defTabSz="457200">
              <a:spcBef>
                <a:spcPts val="1000"/>
              </a:spcBef>
              <a:buClr>
                <a:srgbClr val="FFD479"/>
              </a:buClr>
              <a:buSzPct val="80000"/>
              <a:buFont typeface="Zapf Dingbats"/>
              <a:buBlip>
                <a:blip r:embed="rId5"/>
              </a:buBlip>
              <a:defRPr sz="3700">
                <a:solidFill>
                  <a:srgbClr val="FFFFFF"/>
                </a:solidFill>
                <a:effectLst>
                  <a:outerShdw sx="100000" sy="100000" kx="0" ky="0" algn="b" rotWithShape="0" blurRad="177800" dist="127000" dir="2700000">
                    <a:srgbClr val="000000"/>
                  </a:outerShdw>
                </a:effectLst>
                <a:latin typeface="Bookman Old Style"/>
                <a:ea typeface="Bookman Old Style"/>
                <a:cs typeface="Bookman Old Style"/>
                <a:sym typeface="Bookman Old Style"/>
              </a:defRPr>
            </a:pPr>
            <a:r>
              <a:t>Jesus threatened the temple system — Mat 12:6; John 2; 9 …</a:t>
            </a:r>
          </a:p>
          <a:p>
            <a:pPr marL="685800" indent="-685800" algn="l" defTabSz="457200">
              <a:spcBef>
                <a:spcPts val="1000"/>
              </a:spcBef>
              <a:buClr>
                <a:srgbClr val="FFD479"/>
              </a:buClr>
              <a:buSzPct val="80000"/>
              <a:buFont typeface="Zapf Dingbats"/>
              <a:buBlip>
                <a:blip r:embed="rId5"/>
              </a:buBlip>
              <a:defRPr sz="3700">
                <a:solidFill>
                  <a:srgbClr val="FFFFFF"/>
                </a:solidFill>
                <a:effectLst>
                  <a:outerShdw sx="100000" sy="100000" kx="0" ky="0" algn="b" rotWithShape="0" blurRad="177800" dist="127000" dir="2700000">
                    <a:srgbClr val="000000"/>
                  </a:outerShdw>
                </a:effectLst>
                <a:latin typeface="Bookman Old Style"/>
                <a:ea typeface="Bookman Old Style"/>
                <a:cs typeface="Bookman Old Style"/>
                <a:sym typeface="Bookman Old Style"/>
              </a:defRPr>
            </a:pPr>
            <a:r>
              <a:t>He was merciful, but demanded repentance &amp; obedience from His followers — Jn 8:1-11; Mat 5-7; 16:24-27; John 6:60-68 …</a:t>
            </a:r>
          </a:p>
        </p:txBody>
      </p:sp>
      <p:grpSp>
        <p:nvGrpSpPr>
          <p:cNvPr id="329" name="Learning To Deal With Rejection"/>
          <p:cNvGrpSpPr/>
          <p:nvPr/>
        </p:nvGrpSpPr>
        <p:grpSpPr>
          <a:xfrm>
            <a:off x="1371568" y="1361364"/>
            <a:ext cx="10261664" cy="1244601"/>
            <a:chOff x="0" y="0"/>
            <a:chExt cx="10261662" cy="1244600"/>
          </a:xfrm>
        </p:grpSpPr>
        <p:sp>
          <p:nvSpPr>
            <p:cNvPr id="328" name="Learning To Deal With Rejection"/>
            <p:cNvSpPr txBox="1"/>
            <p:nvPr/>
          </p:nvSpPr>
          <p:spPr>
            <a:xfrm>
              <a:off x="101600" y="101600"/>
              <a:ext cx="10045763" cy="901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457200">
                <a:defRPr sz="5000">
                  <a:solidFill>
                    <a:srgbClr val="1D2228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/>
              <a:r>
                <a:t>Learning To Deal With Rejection </a:t>
              </a:r>
            </a:p>
          </p:txBody>
        </p:sp>
        <p:pic>
          <p:nvPicPr>
            <p:cNvPr id="327" name="Learning To Deal With Rejection" descr="Learning To Deal With Rejection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-1"/>
              <a:ext cx="10261663" cy="124460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3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3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2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92592" y="216995"/>
            <a:ext cx="8931776" cy="100734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484739">
              <a:srgbClr val="000000"/>
            </a:outerShdw>
          </a:effectLst>
        </p:spPr>
      </p:pic>
      <p:sp>
        <p:nvSpPr>
          <p:cNvPr id="332" name="Sitting"/>
          <p:cNvSpPr txBox="1"/>
          <p:nvPr/>
        </p:nvSpPr>
        <p:spPr>
          <a:xfrm>
            <a:off x="357615" y="38381"/>
            <a:ext cx="2985283" cy="1364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3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Vivaldi"/>
                <a:ea typeface="Vivaldi"/>
                <a:cs typeface="Vivaldi"/>
                <a:sym typeface="Vivaldi"/>
              </a:defRPr>
            </a:lvl1pPr>
          </a:lstStyle>
          <a:p>
            <a:pPr/>
            <a:r>
              <a:t>Sitting</a:t>
            </a:r>
          </a:p>
        </p:txBody>
      </p:sp>
      <p:sp>
        <p:nvSpPr>
          <p:cNvPr id="333" name="Many Will Also REJECT Us When …"/>
          <p:cNvSpPr/>
          <p:nvPr/>
        </p:nvSpPr>
        <p:spPr>
          <a:xfrm>
            <a:off x="203200" y="2403658"/>
            <a:ext cx="12598400" cy="1066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270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5300">
                <a:solidFill>
                  <a:srgbClr val="FBF1DB"/>
                </a:solidFill>
                <a:effectLst>
                  <a:outerShdw sx="100000" sy="100000" kx="0" ky="0" algn="b" rotWithShape="0" blurRad="177800" dist="127000" dir="2700000">
                    <a:srgbClr val="000000"/>
                  </a:outerShdw>
                </a:effectLst>
                <a:latin typeface="Baskerville Old Face"/>
                <a:ea typeface="Baskerville Old Face"/>
                <a:cs typeface="Baskerville Old Face"/>
                <a:sym typeface="Baskerville Old Face"/>
              </a:defRPr>
            </a:lvl1pPr>
          </a:lstStyle>
          <a:p>
            <a:pPr/>
            <a:r>
              <a:t>Many Will Also REJECT Us When … </a:t>
            </a:r>
          </a:p>
        </p:txBody>
      </p:sp>
      <p:grpSp>
        <p:nvGrpSpPr>
          <p:cNvPr id="336" name="Image"/>
          <p:cNvGrpSpPr/>
          <p:nvPr/>
        </p:nvGrpSpPr>
        <p:grpSpPr>
          <a:xfrm>
            <a:off x="321735" y="3450737"/>
            <a:ext cx="4061672" cy="6108846"/>
            <a:chOff x="0" y="0"/>
            <a:chExt cx="4061671" cy="6108845"/>
          </a:xfrm>
        </p:grpSpPr>
        <p:pic>
          <p:nvPicPr>
            <p:cNvPr id="335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912" t="0" r="31885" b="20742"/>
            <a:stretch>
              <a:fillRect/>
            </a:stretch>
          </p:blipFill>
          <p:spPr>
            <a:xfrm>
              <a:off x="101599" y="101600"/>
              <a:ext cx="3845773" cy="576594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34" name="Image" descr="Imag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061672" cy="6108846"/>
            </a:xfrm>
            <a:prstGeom prst="rect">
              <a:avLst/>
            </a:prstGeom>
            <a:effectLst/>
          </p:spPr>
        </p:pic>
      </p:grpSp>
      <p:sp>
        <p:nvSpPr>
          <p:cNvPr id="337" name="We speak as the oracles of God — 1 Pet 4:11;…"/>
          <p:cNvSpPr/>
          <p:nvPr/>
        </p:nvSpPr>
        <p:spPr>
          <a:xfrm>
            <a:off x="4511574" y="3469860"/>
            <a:ext cx="8457705" cy="5943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270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 defTabSz="457200">
              <a:spcBef>
                <a:spcPts val="1000"/>
              </a:spcBef>
              <a:buClr>
                <a:srgbClr val="FFD479"/>
              </a:buClr>
              <a:buSzPct val="80000"/>
              <a:buFont typeface="Zapf Dingbats"/>
              <a:buBlip>
                <a:blip r:embed="rId5"/>
              </a:buBlip>
              <a:defRPr sz="3700">
                <a:solidFill>
                  <a:srgbClr val="FFFFFF"/>
                </a:solidFill>
                <a:effectLst>
                  <a:outerShdw sx="100000" sy="100000" kx="0" ky="0" algn="b" rotWithShape="0" blurRad="177800" dist="127000" dir="2700000">
                    <a:srgbClr val="000000"/>
                  </a:outerShdw>
                </a:effectLst>
                <a:latin typeface="Bookman Old Style"/>
                <a:ea typeface="Bookman Old Style"/>
                <a:cs typeface="Bookman Old Style"/>
                <a:sym typeface="Bookman Old Style"/>
              </a:defRPr>
            </a:pPr>
            <a:r>
              <a:t>We speak as the oracles of God — 1 Pet 4:11; </a:t>
            </a:r>
          </a:p>
          <a:p>
            <a:pPr lvl="1" marL="1028700" indent="-685800" algn="l" defTabSz="457200">
              <a:spcBef>
                <a:spcPts val="1000"/>
              </a:spcBef>
              <a:buClr>
                <a:srgbClr val="FFD479"/>
              </a:buClr>
              <a:buSzPct val="80000"/>
              <a:buFont typeface="Zapf Dingbats"/>
              <a:buBlip>
                <a:blip r:embed="rId6"/>
              </a:buBlip>
              <a:defRPr sz="3700">
                <a:solidFill>
                  <a:srgbClr val="FFFFFF"/>
                </a:solidFill>
                <a:effectLst>
                  <a:outerShdw sx="100000" sy="100000" kx="0" ky="0" algn="b" rotWithShape="0" blurRad="177800" dist="127000" dir="2700000">
                    <a:srgbClr val="000000"/>
                  </a:outerShdw>
                </a:effectLst>
                <a:latin typeface="Bookman Old Style"/>
                <a:ea typeface="Bookman Old Style"/>
                <a:cs typeface="Bookman Old Style"/>
                <a:sym typeface="Bookman Old Style"/>
              </a:defRPr>
            </a:pPr>
            <a:r>
              <a:t>The true Biblical teaching on salvation — Mk 16:16; Acts 2:38; 22:16; Rom. 6:3-6; Gal. 3:26,27; 1 Pet. 3:21; etc.</a:t>
            </a:r>
          </a:p>
          <a:p>
            <a:pPr lvl="1" marL="1028700" indent="-685800" algn="l" defTabSz="457200">
              <a:spcBef>
                <a:spcPts val="1000"/>
              </a:spcBef>
              <a:buClr>
                <a:srgbClr val="FFD479"/>
              </a:buClr>
              <a:buSzPct val="80000"/>
              <a:buFont typeface="Zapf Dingbats"/>
              <a:buBlip>
                <a:blip r:embed="rId6"/>
              </a:buBlip>
              <a:defRPr sz="3700">
                <a:solidFill>
                  <a:srgbClr val="FFFFFF"/>
                </a:solidFill>
                <a:effectLst>
                  <a:outerShdw sx="100000" sy="100000" kx="0" ky="0" algn="b" rotWithShape="0" blurRad="177800" dist="127000" dir="2700000">
                    <a:srgbClr val="000000"/>
                  </a:outerShdw>
                </a:effectLst>
                <a:latin typeface="Bookman Old Style"/>
                <a:ea typeface="Bookman Old Style"/>
                <a:cs typeface="Bookman Old Style"/>
                <a:sym typeface="Bookman Old Style"/>
              </a:defRPr>
            </a:pPr>
            <a:r>
              <a:t>The true Biblical teaching on worship — Jn. 4:24; Mat. 26:26-30; Eph. 5:19; Col. 3:16,17; Heb. 12:28; etc.</a:t>
            </a:r>
          </a:p>
        </p:txBody>
      </p:sp>
      <p:grpSp>
        <p:nvGrpSpPr>
          <p:cNvPr id="340" name="Learning To Deal With Rejection"/>
          <p:cNvGrpSpPr/>
          <p:nvPr/>
        </p:nvGrpSpPr>
        <p:grpSpPr>
          <a:xfrm>
            <a:off x="1371568" y="1361364"/>
            <a:ext cx="10261664" cy="1244601"/>
            <a:chOff x="0" y="0"/>
            <a:chExt cx="10261662" cy="1244600"/>
          </a:xfrm>
        </p:grpSpPr>
        <p:sp>
          <p:nvSpPr>
            <p:cNvPr id="339" name="Learning To Deal With Rejection"/>
            <p:cNvSpPr txBox="1"/>
            <p:nvPr/>
          </p:nvSpPr>
          <p:spPr>
            <a:xfrm>
              <a:off x="101600" y="101600"/>
              <a:ext cx="10045763" cy="901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457200">
                <a:defRPr sz="5000">
                  <a:solidFill>
                    <a:srgbClr val="1D2228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/>
              <a:r>
                <a:t>Learning To Deal With Rejection </a:t>
              </a:r>
            </a:p>
          </p:txBody>
        </p:sp>
        <p:pic>
          <p:nvPicPr>
            <p:cNvPr id="338" name="Learning To Deal With Rejection" descr="Learning To Deal With Rejection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-1"/>
              <a:ext cx="10261663" cy="124460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3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3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37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92592" y="216995"/>
            <a:ext cx="8931776" cy="100734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484739">
              <a:srgbClr val="000000"/>
            </a:outerShdw>
          </a:effectLst>
        </p:spPr>
      </p:pic>
      <p:sp>
        <p:nvSpPr>
          <p:cNvPr id="343" name="Sitting"/>
          <p:cNvSpPr txBox="1"/>
          <p:nvPr/>
        </p:nvSpPr>
        <p:spPr>
          <a:xfrm>
            <a:off x="357615" y="38381"/>
            <a:ext cx="2985283" cy="1364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3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Vivaldi"/>
                <a:ea typeface="Vivaldi"/>
                <a:cs typeface="Vivaldi"/>
                <a:sym typeface="Vivaldi"/>
              </a:defRPr>
            </a:lvl1pPr>
          </a:lstStyle>
          <a:p>
            <a:pPr/>
            <a:r>
              <a:t>Sitting</a:t>
            </a:r>
          </a:p>
        </p:txBody>
      </p:sp>
      <p:sp>
        <p:nvSpPr>
          <p:cNvPr id="344" name="Many Will Also REJECT Us When …"/>
          <p:cNvSpPr/>
          <p:nvPr/>
        </p:nvSpPr>
        <p:spPr>
          <a:xfrm>
            <a:off x="203200" y="2403658"/>
            <a:ext cx="12598400" cy="1066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270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5300">
                <a:solidFill>
                  <a:srgbClr val="FBF1DB"/>
                </a:solidFill>
                <a:effectLst>
                  <a:outerShdw sx="100000" sy="100000" kx="0" ky="0" algn="b" rotWithShape="0" blurRad="177800" dist="127000" dir="2700000">
                    <a:srgbClr val="000000"/>
                  </a:outerShdw>
                </a:effectLst>
                <a:latin typeface="Baskerville Old Face"/>
                <a:ea typeface="Baskerville Old Face"/>
                <a:cs typeface="Baskerville Old Face"/>
                <a:sym typeface="Baskerville Old Face"/>
              </a:defRPr>
            </a:lvl1pPr>
          </a:lstStyle>
          <a:p>
            <a:pPr/>
            <a:r>
              <a:t>Many Will Also REJECT Us When … </a:t>
            </a:r>
          </a:p>
        </p:txBody>
      </p:sp>
      <p:grpSp>
        <p:nvGrpSpPr>
          <p:cNvPr id="347" name="Image"/>
          <p:cNvGrpSpPr/>
          <p:nvPr/>
        </p:nvGrpSpPr>
        <p:grpSpPr>
          <a:xfrm>
            <a:off x="321735" y="3450737"/>
            <a:ext cx="4061672" cy="6108846"/>
            <a:chOff x="0" y="0"/>
            <a:chExt cx="4061671" cy="6108845"/>
          </a:xfrm>
        </p:grpSpPr>
        <p:pic>
          <p:nvPicPr>
            <p:cNvPr id="346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912" t="0" r="31885" b="20742"/>
            <a:stretch>
              <a:fillRect/>
            </a:stretch>
          </p:blipFill>
          <p:spPr>
            <a:xfrm>
              <a:off x="101599" y="101600"/>
              <a:ext cx="3845773" cy="576594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45" name="Image" descr="Imag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061672" cy="6108846"/>
            </a:xfrm>
            <a:prstGeom prst="rect">
              <a:avLst/>
            </a:prstGeom>
            <a:effectLst/>
          </p:spPr>
        </p:pic>
      </p:grpSp>
      <p:sp>
        <p:nvSpPr>
          <p:cNvPr id="348" name="We speak as the oracles of God — 1 Pet 4:11;…"/>
          <p:cNvSpPr/>
          <p:nvPr/>
        </p:nvSpPr>
        <p:spPr>
          <a:xfrm>
            <a:off x="4511574" y="3469860"/>
            <a:ext cx="8457705" cy="5943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270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 defTabSz="457200">
              <a:spcBef>
                <a:spcPts val="1000"/>
              </a:spcBef>
              <a:buClr>
                <a:srgbClr val="FFD479"/>
              </a:buClr>
              <a:buSzPct val="80000"/>
              <a:buFont typeface="Zapf Dingbats"/>
              <a:buBlip>
                <a:blip r:embed="rId5"/>
              </a:buBlip>
              <a:defRPr sz="3700">
                <a:solidFill>
                  <a:srgbClr val="FFFFFF"/>
                </a:solidFill>
                <a:effectLst>
                  <a:outerShdw sx="100000" sy="100000" kx="0" ky="0" algn="b" rotWithShape="0" blurRad="177800" dist="127000" dir="2700000">
                    <a:srgbClr val="000000"/>
                  </a:outerShdw>
                </a:effectLst>
                <a:latin typeface="Bookman Old Style"/>
                <a:ea typeface="Bookman Old Style"/>
                <a:cs typeface="Bookman Old Style"/>
                <a:sym typeface="Bookman Old Style"/>
              </a:defRPr>
            </a:pPr>
            <a:r>
              <a:t>We speak as the oracles of God — 1 Pet 4:11; </a:t>
            </a:r>
          </a:p>
          <a:p>
            <a:pPr lvl="1" marL="1028700" indent="-685800" algn="l" defTabSz="457200">
              <a:spcBef>
                <a:spcPts val="1000"/>
              </a:spcBef>
              <a:buClr>
                <a:srgbClr val="FFD479"/>
              </a:buClr>
              <a:buSzPct val="80000"/>
              <a:buFont typeface="Zapf Dingbats"/>
              <a:buBlip>
                <a:blip r:embed="rId6"/>
              </a:buBlip>
              <a:defRPr sz="3700">
                <a:solidFill>
                  <a:srgbClr val="FFFFFF"/>
                </a:solidFill>
                <a:effectLst>
                  <a:outerShdw sx="100000" sy="100000" kx="0" ky="0" algn="b" rotWithShape="0" blurRad="177800" dist="127000" dir="2700000">
                    <a:srgbClr val="000000"/>
                  </a:outerShdw>
                </a:effectLst>
                <a:latin typeface="Bookman Old Style"/>
                <a:ea typeface="Bookman Old Style"/>
                <a:cs typeface="Bookman Old Style"/>
                <a:sym typeface="Bookman Old Style"/>
              </a:defRPr>
            </a:pPr>
            <a:r>
              <a:t>The true Biblical teaching on the church of Christ — Mat 16:18; Acts 2:47; Ep. 1:22,23; 4:4; 5:23-27</a:t>
            </a:r>
          </a:p>
          <a:p>
            <a:pPr lvl="1" marL="1028700" indent="-685800" algn="l" defTabSz="457200">
              <a:spcBef>
                <a:spcPts val="1000"/>
              </a:spcBef>
              <a:buClr>
                <a:srgbClr val="FFD479"/>
              </a:buClr>
              <a:buSzPct val="80000"/>
              <a:buFont typeface="Zapf Dingbats"/>
              <a:buBlip>
                <a:blip r:embed="rId6"/>
              </a:buBlip>
              <a:defRPr sz="3700">
                <a:solidFill>
                  <a:srgbClr val="FFFFFF"/>
                </a:solidFill>
                <a:effectLst>
                  <a:outerShdw sx="100000" sy="100000" kx="0" ky="0" algn="b" rotWithShape="0" blurRad="177800" dist="127000" dir="2700000">
                    <a:srgbClr val="000000"/>
                  </a:outerShdw>
                </a:effectLst>
                <a:latin typeface="Bookman Old Style"/>
                <a:ea typeface="Bookman Old Style"/>
                <a:cs typeface="Bookman Old Style"/>
                <a:sym typeface="Bookman Old Style"/>
              </a:defRPr>
            </a:pPr>
            <a:r>
              <a:t>The true Biblical teaching on immorality &amp; ungodly behavior— Heb 13:4; 1 Cor. 6:9-11; Gal. 5:19-21; Rev. 21:8; Mat. 19:1-9</a:t>
            </a:r>
          </a:p>
        </p:txBody>
      </p:sp>
      <p:grpSp>
        <p:nvGrpSpPr>
          <p:cNvPr id="351" name="Learning To Deal With Rejection"/>
          <p:cNvGrpSpPr/>
          <p:nvPr/>
        </p:nvGrpSpPr>
        <p:grpSpPr>
          <a:xfrm>
            <a:off x="1371568" y="1361364"/>
            <a:ext cx="10261664" cy="1244601"/>
            <a:chOff x="0" y="0"/>
            <a:chExt cx="10261662" cy="1244600"/>
          </a:xfrm>
        </p:grpSpPr>
        <p:sp>
          <p:nvSpPr>
            <p:cNvPr id="350" name="Learning To Deal With Rejection"/>
            <p:cNvSpPr txBox="1"/>
            <p:nvPr/>
          </p:nvSpPr>
          <p:spPr>
            <a:xfrm>
              <a:off x="101600" y="101600"/>
              <a:ext cx="10045763" cy="901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457200">
                <a:defRPr sz="5000">
                  <a:solidFill>
                    <a:srgbClr val="1D2228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/>
              <a:r>
                <a:t>Learning To Deal With Rejection </a:t>
              </a:r>
            </a:p>
          </p:txBody>
        </p:sp>
        <p:pic>
          <p:nvPicPr>
            <p:cNvPr id="349" name="Learning To Deal With Rejection" descr="Learning To Deal With Rejection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-1"/>
              <a:ext cx="10261663" cy="124460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3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48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5" name="Learning To Deal With Rejection"/>
          <p:cNvGrpSpPr/>
          <p:nvPr/>
        </p:nvGrpSpPr>
        <p:grpSpPr>
          <a:xfrm>
            <a:off x="1371568" y="219557"/>
            <a:ext cx="10261664" cy="1244601"/>
            <a:chOff x="0" y="0"/>
            <a:chExt cx="10261662" cy="1244600"/>
          </a:xfrm>
        </p:grpSpPr>
        <p:sp>
          <p:nvSpPr>
            <p:cNvPr id="354" name="Learning To Deal With Rejection"/>
            <p:cNvSpPr txBox="1"/>
            <p:nvPr/>
          </p:nvSpPr>
          <p:spPr>
            <a:xfrm>
              <a:off x="101600" y="101600"/>
              <a:ext cx="10045763" cy="901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457200">
                <a:defRPr sz="5000">
                  <a:solidFill>
                    <a:srgbClr val="1D2228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/>
              <a:r>
                <a:t>Learning To Deal With Rejection </a:t>
              </a:r>
            </a:p>
          </p:txBody>
        </p:sp>
        <p:pic>
          <p:nvPicPr>
            <p:cNvPr id="353" name="Learning To Deal With Rejection" descr="Learning To Deal With Rejection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1"/>
              <a:ext cx="10261663" cy="1244601"/>
            </a:xfrm>
            <a:prstGeom prst="rect">
              <a:avLst/>
            </a:prstGeom>
            <a:effectLst/>
          </p:spPr>
        </p:pic>
      </p:grpSp>
      <p:sp>
        <p:nvSpPr>
          <p:cNvPr id="356" name="Matthew 10:16–42 (NKJV)…"/>
          <p:cNvSpPr txBox="1"/>
          <p:nvPr/>
        </p:nvSpPr>
        <p:spPr>
          <a:xfrm>
            <a:off x="198920" y="1531896"/>
            <a:ext cx="12606959" cy="76581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270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5500">
                <a:solidFill>
                  <a:srgbClr val="FFFFFF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Matthew 10:16–42 (NKJV)</a:t>
            </a:r>
          </a:p>
          <a:p>
            <a:pPr defTabSz="457200">
              <a:defRPr sz="3900">
                <a:solidFill>
                  <a:srgbClr val="FFFFFF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16</a:t>
            </a:r>
            <a:r>
              <a:t> “Behold, I send you out as sheep in the midst of wolves. Therefore </a:t>
            </a:r>
            <a:r>
              <a:rPr b="1"/>
              <a:t>be wise as serpents and harmless as doves.</a:t>
            </a:r>
            <a:r>
              <a:t> </a:t>
            </a:r>
            <a:r>
              <a:rPr baseline="31999"/>
              <a:t>17</a:t>
            </a:r>
            <a:r>
              <a:t> But beware of men, for they will deliver you up to councils and scourge you in their synagogues. </a:t>
            </a:r>
            <a:r>
              <a:rPr baseline="31999"/>
              <a:t>18</a:t>
            </a:r>
            <a:r>
              <a:t> You will be brought before governors and kings for My sake, as a testimony to them and to the Gentiles. </a:t>
            </a:r>
            <a:r>
              <a:rPr baseline="31999"/>
              <a:t>19</a:t>
            </a:r>
            <a:r>
              <a:t> But when they deliver you up, </a:t>
            </a:r>
            <a:r>
              <a:rPr b="1"/>
              <a:t>do not worry</a:t>
            </a:r>
            <a:r>
              <a:t> about how or what you should speak. For it will be given to you in that hour what you should speak; </a:t>
            </a:r>
            <a:r>
              <a:rPr baseline="31999"/>
              <a:t>20</a:t>
            </a:r>
            <a:r>
              <a:t> for it is not you who speak, but the Spirit of your Father who speaks in you.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 invX="1"/>
      </p:transition>
    </mc:Choice>
    <mc:Choice xmlns:p14="http://schemas.microsoft.com/office/powerpoint/2010/main" Requires="p14">
      <p:transition spd="slow" advClick="1" p14:dur="1500">
        <p:wipe dir="l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0" name="Learning To Deal With Rejection"/>
          <p:cNvGrpSpPr/>
          <p:nvPr/>
        </p:nvGrpSpPr>
        <p:grpSpPr>
          <a:xfrm>
            <a:off x="1371568" y="219557"/>
            <a:ext cx="10261664" cy="1244601"/>
            <a:chOff x="0" y="0"/>
            <a:chExt cx="10261662" cy="1244600"/>
          </a:xfrm>
        </p:grpSpPr>
        <p:sp>
          <p:nvSpPr>
            <p:cNvPr id="359" name="Learning To Deal With Rejection"/>
            <p:cNvSpPr txBox="1"/>
            <p:nvPr/>
          </p:nvSpPr>
          <p:spPr>
            <a:xfrm>
              <a:off x="101600" y="101600"/>
              <a:ext cx="10045763" cy="901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457200">
                <a:defRPr sz="5000">
                  <a:solidFill>
                    <a:srgbClr val="1D2228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/>
              <a:r>
                <a:t>Learning To Deal With Rejection </a:t>
              </a:r>
            </a:p>
          </p:txBody>
        </p:sp>
        <p:pic>
          <p:nvPicPr>
            <p:cNvPr id="358" name="Learning To Deal With Rejection" descr="Learning To Deal With Rejection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1"/>
              <a:ext cx="10261663" cy="1244601"/>
            </a:xfrm>
            <a:prstGeom prst="rect">
              <a:avLst/>
            </a:prstGeom>
            <a:effectLst/>
          </p:spPr>
        </p:pic>
      </p:grpSp>
      <p:sp>
        <p:nvSpPr>
          <p:cNvPr id="361" name="Matthew 10:16–42 (NKJV)…"/>
          <p:cNvSpPr txBox="1"/>
          <p:nvPr/>
        </p:nvSpPr>
        <p:spPr>
          <a:xfrm>
            <a:off x="198920" y="1531896"/>
            <a:ext cx="12606959" cy="80645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270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5500">
                <a:solidFill>
                  <a:srgbClr val="FFFFFF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Matthew 10:16–42 (NKJV)</a:t>
            </a:r>
          </a:p>
          <a:p>
            <a:pPr defTabSz="457200">
              <a:defRPr sz="3300">
                <a:solidFill>
                  <a:srgbClr val="FFFFFF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21</a:t>
            </a:r>
            <a:r>
              <a:t> “Now brother will deliver up brother to death, and a father </a:t>
            </a:r>
            <a:r>
              <a:rPr i="1"/>
              <a:t>his</a:t>
            </a:r>
            <a:r>
              <a:t> child; and children will rise up against parents and cause them to be put to death. </a:t>
            </a:r>
            <a:r>
              <a:rPr baseline="31999"/>
              <a:t>22</a:t>
            </a:r>
            <a:r>
              <a:t> And you will be hated by all for My name’s sake. But </a:t>
            </a:r>
            <a:r>
              <a:rPr b="1"/>
              <a:t>he who endures to the end will be saved.</a:t>
            </a:r>
            <a:r>
              <a:t> </a:t>
            </a:r>
            <a:r>
              <a:rPr baseline="31999"/>
              <a:t>23</a:t>
            </a:r>
            <a:r>
              <a:t> When they persecute you in this city, </a:t>
            </a:r>
            <a:r>
              <a:rPr b="1"/>
              <a:t>flee to another. </a:t>
            </a:r>
            <a:r>
              <a:t>For assuredly, I say to you, you will not have gone through the cities of Israel before the Son of Man comes. </a:t>
            </a:r>
            <a:r>
              <a:rPr baseline="31999"/>
              <a:t>24</a:t>
            </a:r>
            <a:r>
              <a:t> “A disciple is not above </a:t>
            </a:r>
            <a:r>
              <a:rPr i="1"/>
              <a:t>his</a:t>
            </a:r>
            <a:r>
              <a:t> teacher, nor a servant above his master. </a:t>
            </a:r>
            <a:r>
              <a:rPr baseline="31999"/>
              <a:t>25</a:t>
            </a:r>
            <a:r>
              <a:t> It is enough for a disciple that he </a:t>
            </a:r>
            <a:r>
              <a:rPr b="1"/>
              <a:t>be like his teache</a:t>
            </a:r>
            <a:r>
              <a:t>r, and a servant </a:t>
            </a:r>
            <a:r>
              <a:rPr b="1"/>
              <a:t>like his master</a:t>
            </a:r>
            <a:r>
              <a:t>. If they have called the master of the house Beelzebub, how much more </a:t>
            </a:r>
            <a:r>
              <a:rPr i="1"/>
              <a:t>will they call</a:t>
            </a:r>
            <a:r>
              <a:t> those of his household!  </a:t>
            </a:r>
            <a:r>
              <a:rPr baseline="31999"/>
              <a:t>26</a:t>
            </a:r>
            <a:r>
              <a:t> Therefore </a:t>
            </a:r>
            <a:r>
              <a:rPr b="1"/>
              <a:t>do not fear them</a:t>
            </a:r>
            <a:r>
              <a:t>. For there is nothing covered that will not be revealed, and hidden that will not be known.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5" name="Learning To Deal With Rejection"/>
          <p:cNvGrpSpPr/>
          <p:nvPr/>
        </p:nvGrpSpPr>
        <p:grpSpPr>
          <a:xfrm>
            <a:off x="1371568" y="219557"/>
            <a:ext cx="10261664" cy="1244601"/>
            <a:chOff x="0" y="0"/>
            <a:chExt cx="10261662" cy="1244600"/>
          </a:xfrm>
        </p:grpSpPr>
        <p:sp>
          <p:nvSpPr>
            <p:cNvPr id="364" name="Learning To Deal With Rejection"/>
            <p:cNvSpPr txBox="1"/>
            <p:nvPr/>
          </p:nvSpPr>
          <p:spPr>
            <a:xfrm>
              <a:off x="101600" y="101600"/>
              <a:ext cx="10045763" cy="901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457200">
                <a:defRPr sz="5000">
                  <a:solidFill>
                    <a:srgbClr val="1D2228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/>
              <a:r>
                <a:t>Learning To Deal With Rejection </a:t>
              </a:r>
            </a:p>
          </p:txBody>
        </p:sp>
        <p:pic>
          <p:nvPicPr>
            <p:cNvPr id="363" name="Learning To Deal With Rejection" descr="Learning To Deal With Rejection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1"/>
              <a:ext cx="10261663" cy="1244601"/>
            </a:xfrm>
            <a:prstGeom prst="rect">
              <a:avLst/>
            </a:prstGeom>
            <a:effectLst/>
          </p:spPr>
        </p:pic>
      </p:grpSp>
      <p:sp>
        <p:nvSpPr>
          <p:cNvPr id="366" name="Matthew 10:16–42 (NKJV)…"/>
          <p:cNvSpPr txBox="1"/>
          <p:nvPr/>
        </p:nvSpPr>
        <p:spPr>
          <a:xfrm>
            <a:off x="198920" y="1531896"/>
            <a:ext cx="12606959" cy="8051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270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5500">
                <a:solidFill>
                  <a:srgbClr val="FFFFFF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Matthew 10:16–42 (NKJV)</a:t>
            </a:r>
          </a:p>
          <a:p>
            <a:pPr defTabSz="457200">
              <a:defRPr sz="3500">
                <a:solidFill>
                  <a:srgbClr val="FFFFFF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27</a:t>
            </a:r>
            <a:r>
              <a:t> “Whatever I tell you in the dark, speak in the light; and what you hear in the ear, preach on the housetops. </a:t>
            </a:r>
            <a:r>
              <a:rPr baseline="31999"/>
              <a:t>28</a:t>
            </a:r>
            <a:r>
              <a:t> And do not fear those who kill the body but cannot kill the soul. But rather </a:t>
            </a:r>
            <a:r>
              <a:rPr b="1"/>
              <a:t>fear Him who is able to destroy both soul and body in hell.</a:t>
            </a:r>
            <a:r>
              <a:t> </a:t>
            </a:r>
            <a:r>
              <a:rPr baseline="31999"/>
              <a:t>29</a:t>
            </a:r>
            <a:r>
              <a:t> Are not two sparrows sold for a copper coin? And not one of them falls to the ground apart from your Father’s will. </a:t>
            </a:r>
            <a:r>
              <a:rPr baseline="31999"/>
              <a:t>30</a:t>
            </a:r>
            <a:r>
              <a:t> But the very hairs of your head are all numbered. </a:t>
            </a:r>
            <a:r>
              <a:rPr baseline="31999"/>
              <a:t>31</a:t>
            </a:r>
            <a:r>
              <a:t> </a:t>
            </a:r>
            <a:r>
              <a:rPr b="1"/>
              <a:t>Do not fear therefore</a:t>
            </a:r>
            <a:r>
              <a:t>; you are of more value than many sparrows. </a:t>
            </a:r>
            <a:r>
              <a:rPr baseline="31999"/>
              <a:t>32</a:t>
            </a:r>
            <a:r>
              <a:t> “Therefore </a:t>
            </a:r>
            <a:r>
              <a:rPr b="1"/>
              <a:t>whoever confesses Me before men</a:t>
            </a:r>
            <a:r>
              <a:t>, him I will also confess before My Father who is in heaven. </a:t>
            </a:r>
            <a:r>
              <a:rPr baseline="31999"/>
              <a:t>33</a:t>
            </a:r>
            <a:r>
              <a:t> But whoever denies Me before men, him I will also deny before My Father who is in heaven.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92592" y="216995"/>
            <a:ext cx="8931776" cy="100734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484739">
              <a:srgbClr val="000000"/>
            </a:outerShdw>
          </a:effectLst>
        </p:spPr>
      </p:pic>
      <p:sp>
        <p:nvSpPr>
          <p:cNvPr id="248" name="Sitting"/>
          <p:cNvSpPr txBox="1"/>
          <p:nvPr/>
        </p:nvSpPr>
        <p:spPr>
          <a:xfrm>
            <a:off x="357615" y="38381"/>
            <a:ext cx="2985283" cy="1364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3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Vivaldi"/>
                <a:ea typeface="Vivaldi"/>
                <a:cs typeface="Vivaldi"/>
                <a:sym typeface="Vivaldi"/>
              </a:defRPr>
            </a:lvl1pPr>
          </a:lstStyle>
          <a:p>
            <a:pPr/>
            <a:r>
              <a:t>Sitting</a:t>
            </a:r>
          </a:p>
        </p:txBody>
      </p:sp>
      <p:sp>
        <p:nvSpPr>
          <p:cNvPr id="249" name="Rejection is very painful - &amp; Jesus knew what it felt like:…"/>
          <p:cNvSpPr/>
          <p:nvPr/>
        </p:nvSpPr>
        <p:spPr>
          <a:xfrm>
            <a:off x="5214180" y="2644363"/>
            <a:ext cx="7755099" cy="67183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270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 defTabSz="457200">
              <a:spcBef>
                <a:spcPts val="1000"/>
              </a:spcBef>
              <a:buClr>
                <a:srgbClr val="FFD479"/>
              </a:buClr>
              <a:buSzPct val="80000"/>
              <a:buFont typeface="Zapf Dingbats"/>
              <a:buBlip>
                <a:blip r:embed="rId3"/>
              </a:buBlip>
              <a:defRPr>
                <a:solidFill>
                  <a:srgbClr val="FFFFFF"/>
                </a:solidFill>
                <a:effectLst>
                  <a:outerShdw sx="100000" sy="100000" kx="0" ky="0" algn="b" rotWithShape="0" blurRad="177800" dist="127000" dir="2700000">
                    <a:srgbClr val="000000"/>
                  </a:outerShdw>
                </a:effectLst>
                <a:latin typeface="Bookman Old Style"/>
                <a:ea typeface="Bookman Old Style"/>
                <a:cs typeface="Bookman Old Style"/>
                <a:sym typeface="Bookman Old Style"/>
              </a:defRPr>
            </a:pPr>
            <a:r>
              <a:t>Rejection is very painful - &amp; Jesus knew what it felt like: </a:t>
            </a:r>
          </a:p>
          <a:p>
            <a:pPr lvl="1" marL="1028700" indent="-685800" algn="l" defTabSz="457200">
              <a:spcBef>
                <a:spcPts val="1000"/>
              </a:spcBef>
              <a:buClr>
                <a:srgbClr val="FFD479"/>
              </a:buClr>
              <a:buSzPct val="80000"/>
              <a:buFont typeface="Zapf Dingbats"/>
              <a:buBlip>
                <a:blip r:embed="rId4"/>
              </a:buBlip>
              <a:defRPr sz="3200">
                <a:solidFill>
                  <a:srgbClr val="FFFFFF"/>
                </a:solidFill>
                <a:effectLst>
                  <a:outerShdw sx="100000" sy="100000" kx="0" ky="0" algn="b" rotWithShape="0" blurRad="177800" dist="127000" dir="2700000">
                    <a:srgbClr val="000000"/>
                  </a:outerShdw>
                </a:effectLst>
                <a:latin typeface="Bookman Old Style"/>
                <a:ea typeface="Bookman Old Style"/>
                <a:cs typeface="Bookman Old Style"/>
                <a:sym typeface="Bookman Old Style"/>
              </a:defRPr>
            </a:pPr>
            <a:r>
              <a:t>John 1:11 (NKJV) </a:t>
            </a:r>
            <a:r>
              <a:rPr baseline="31999"/>
              <a:t>11</a:t>
            </a:r>
            <a:r>
              <a:t> He came to His own, and His own did not receive Him. </a:t>
            </a:r>
          </a:p>
          <a:p>
            <a:pPr lvl="1" marL="1028700" indent="-685800" algn="l" defTabSz="457200">
              <a:spcBef>
                <a:spcPts val="1000"/>
              </a:spcBef>
              <a:buClr>
                <a:srgbClr val="FFD479"/>
              </a:buClr>
              <a:buSzPct val="80000"/>
              <a:buFont typeface="Zapf Dingbats"/>
              <a:buBlip>
                <a:blip r:embed="rId4"/>
              </a:buBlip>
              <a:defRPr sz="3200">
                <a:solidFill>
                  <a:srgbClr val="FFFFFF"/>
                </a:solidFill>
                <a:effectLst>
                  <a:outerShdw sx="100000" sy="100000" kx="0" ky="0" algn="b" rotWithShape="0" blurRad="177800" dist="127000" dir="2700000">
                    <a:srgbClr val="000000"/>
                  </a:outerShdw>
                </a:effectLst>
                <a:latin typeface="Bookman Old Style"/>
                <a:ea typeface="Bookman Old Style"/>
                <a:cs typeface="Bookman Old Style"/>
                <a:sym typeface="Bookman Old Style"/>
              </a:defRPr>
            </a:pPr>
            <a:r>
              <a:t>John 5:43 (NKJV) </a:t>
            </a:r>
            <a:r>
              <a:rPr baseline="31999"/>
              <a:t>43</a:t>
            </a:r>
            <a:r>
              <a:t> I have come in My Father’s name, and you do not receive Me; if another comes in his own name, him you will receive. </a:t>
            </a:r>
          </a:p>
          <a:p>
            <a:pPr lvl="1" marL="1028700" indent="-685800" algn="l" defTabSz="457200">
              <a:spcBef>
                <a:spcPts val="1000"/>
              </a:spcBef>
              <a:buClr>
                <a:srgbClr val="FFD479"/>
              </a:buClr>
              <a:buSzPct val="80000"/>
              <a:buFont typeface="Zapf Dingbats"/>
              <a:buBlip>
                <a:blip r:embed="rId4"/>
              </a:buBlip>
              <a:defRPr sz="3200">
                <a:solidFill>
                  <a:srgbClr val="FFFFFF"/>
                </a:solidFill>
                <a:effectLst>
                  <a:outerShdw sx="100000" sy="100000" kx="0" ky="0" algn="b" rotWithShape="0" blurRad="177800" dist="127000" dir="2700000">
                    <a:srgbClr val="000000"/>
                  </a:outerShdw>
                </a:effectLst>
                <a:latin typeface="Bookman Old Style"/>
                <a:ea typeface="Bookman Old Style"/>
                <a:cs typeface="Bookman Old Style"/>
                <a:sym typeface="Bookman Old Style"/>
              </a:defRPr>
            </a:pPr>
            <a:r>
              <a:t>Luke 17:25 (NKJV) </a:t>
            </a:r>
            <a:r>
              <a:rPr baseline="31999"/>
              <a:t>25</a:t>
            </a:r>
            <a:r>
              <a:t> But first He must suffer many things and be rejected by this generation.</a:t>
            </a:r>
          </a:p>
        </p:txBody>
      </p:sp>
      <p:pic>
        <p:nvPicPr>
          <p:cNvPr id="250" name="Image" descr="Imag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74775" y="2742987"/>
            <a:ext cx="4707924" cy="6851206"/>
          </a:xfrm>
          <a:prstGeom prst="rect">
            <a:avLst/>
          </a:prstGeom>
          <a:effectLst>
            <a:outerShdw sx="100000" sy="100000" kx="0" ky="0" algn="b" rotWithShape="0" blurRad="177800" dist="127000" dir="2700000">
              <a:srgbClr val="000000"/>
            </a:outerShdw>
          </a:effectLst>
        </p:spPr>
      </p:pic>
      <p:grpSp>
        <p:nvGrpSpPr>
          <p:cNvPr id="253" name="Learning To Deal With Rejection"/>
          <p:cNvGrpSpPr/>
          <p:nvPr/>
        </p:nvGrpSpPr>
        <p:grpSpPr>
          <a:xfrm>
            <a:off x="1371568" y="1361364"/>
            <a:ext cx="10261664" cy="1244601"/>
            <a:chOff x="0" y="0"/>
            <a:chExt cx="10261662" cy="1244600"/>
          </a:xfrm>
        </p:grpSpPr>
        <p:sp>
          <p:nvSpPr>
            <p:cNvPr id="252" name="Learning To Deal With Rejection"/>
            <p:cNvSpPr txBox="1"/>
            <p:nvPr/>
          </p:nvSpPr>
          <p:spPr>
            <a:xfrm>
              <a:off x="101600" y="101600"/>
              <a:ext cx="10045763" cy="901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457200">
                <a:defRPr sz="5000">
                  <a:solidFill>
                    <a:srgbClr val="1D2228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/>
              <a:r>
                <a:t>Learning To Deal With Rejection </a:t>
              </a:r>
            </a:p>
          </p:txBody>
        </p:sp>
        <p:pic>
          <p:nvPicPr>
            <p:cNvPr id="251" name="Learning To Deal With Rejection" descr="Learning To Deal With Rejection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-1"/>
              <a:ext cx="10261663" cy="124460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2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500"/>
                                        <p:tgtEl>
                                          <p:spTgt spid="2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49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0" name="Learning To Deal With Rejection"/>
          <p:cNvGrpSpPr/>
          <p:nvPr/>
        </p:nvGrpSpPr>
        <p:grpSpPr>
          <a:xfrm>
            <a:off x="1371568" y="219557"/>
            <a:ext cx="10261664" cy="1244601"/>
            <a:chOff x="0" y="0"/>
            <a:chExt cx="10261662" cy="1244600"/>
          </a:xfrm>
        </p:grpSpPr>
        <p:sp>
          <p:nvSpPr>
            <p:cNvPr id="369" name="Learning To Deal With Rejection"/>
            <p:cNvSpPr txBox="1"/>
            <p:nvPr/>
          </p:nvSpPr>
          <p:spPr>
            <a:xfrm>
              <a:off x="101600" y="101600"/>
              <a:ext cx="10045763" cy="901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457200">
                <a:defRPr sz="5000">
                  <a:solidFill>
                    <a:srgbClr val="1D2228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/>
              <a:r>
                <a:t>Learning To Deal With Rejection </a:t>
              </a:r>
            </a:p>
          </p:txBody>
        </p:sp>
        <p:pic>
          <p:nvPicPr>
            <p:cNvPr id="368" name="Learning To Deal With Rejection" descr="Learning To Deal With Rejection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1"/>
              <a:ext cx="10261663" cy="1244601"/>
            </a:xfrm>
            <a:prstGeom prst="rect">
              <a:avLst/>
            </a:prstGeom>
            <a:effectLst/>
          </p:spPr>
        </p:pic>
      </p:grpSp>
      <p:sp>
        <p:nvSpPr>
          <p:cNvPr id="371" name="Matthew 10:16–42 (NKJV)…"/>
          <p:cNvSpPr txBox="1"/>
          <p:nvPr/>
        </p:nvSpPr>
        <p:spPr>
          <a:xfrm>
            <a:off x="198920" y="1531896"/>
            <a:ext cx="12606959" cy="79629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270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5500">
                <a:solidFill>
                  <a:srgbClr val="FFFFFF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Matthew 10:16–42 (NKJV)</a:t>
            </a:r>
          </a:p>
          <a:p>
            <a:pPr defTabSz="457200">
              <a:defRPr sz="3800">
                <a:solidFill>
                  <a:srgbClr val="FFFFFF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34</a:t>
            </a:r>
            <a:r>
              <a:t> “Do not think that I came to bring peace on earth. I did not come to bring peace but a sword. </a:t>
            </a:r>
            <a:r>
              <a:rPr baseline="31999"/>
              <a:t>35</a:t>
            </a:r>
            <a:r>
              <a:t> For I have come to ‘</a:t>
            </a:r>
            <a:r>
              <a:rPr i="1"/>
              <a:t>set</a:t>
            </a:r>
            <a:r>
              <a:t> </a:t>
            </a:r>
            <a:r>
              <a:rPr i="1"/>
              <a:t>a man against his father, a daughter against her mother, and a daughter-in-law against her mother-in-law’</a:t>
            </a:r>
            <a:r>
              <a:t>; </a:t>
            </a:r>
            <a:r>
              <a:rPr baseline="31999"/>
              <a:t>36</a:t>
            </a:r>
            <a:r>
              <a:t> and </a:t>
            </a:r>
            <a:r>
              <a:rPr i="1"/>
              <a:t>‘a man’s enemies will be those of his</a:t>
            </a:r>
            <a:r>
              <a:t> own </a:t>
            </a:r>
            <a:r>
              <a:rPr i="1"/>
              <a:t>household.’</a:t>
            </a:r>
            <a:r>
              <a:t> </a:t>
            </a:r>
            <a:r>
              <a:rPr baseline="31999"/>
              <a:t>37</a:t>
            </a:r>
            <a:r>
              <a:t> He who </a:t>
            </a:r>
            <a:r>
              <a:rPr b="1"/>
              <a:t>loves</a:t>
            </a:r>
            <a:r>
              <a:t> father or mother more than Me is not worthy of Me. And he who loves son or daughter more than Me is not worthy of Me. </a:t>
            </a:r>
            <a:r>
              <a:rPr baseline="31999"/>
              <a:t>38</a:t>
            </a:r>
            <a:r>
              <a:t> And </a:t>
            </a:r>
            <a:r>
              <a:rPr b="1"/>
              <a:t>he who does not take his cross and follow after Me is not worthy of Me</a:t>
            </a:r>
            <a:r>
              <a:t>. </a:t>
            </a:r>
            <a:r>
              <a:rPr baseline="31999"/>
              <a:t>39</a:t>
            </a:r>
            <a:r>
              <a:t> He who finds his life will lose it, and </a:t>
            </a:r>
            <a:r>
              <a:rPr b="1"/>
              <a:t>he who loses his life for My sake will find it.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5" name="Learning To Deal With Rejection"/>
          <p:cNvGrpSpPr/>
          <p:nvPr/>
        </p:nvGrpSpPr>
        <p:grpSpPr>
          <a:xfrm>
            <a:off x="1371568" y="219557"/>
            <a:ext cx="10261664" cy="1244601"/>
            <a:chOff x="0" y="0"/>
            <a:chExt cx="10261662" cy="1244600"/>
          </a:xfrm>
        </p:grpSpPr>
        <p:sp>
          <p:nvSpPr>
            <p:cNvPr id="374" name="Learning To Deal With Rejection"/>
            <p:cNvSpPr txBox="1"/>
            <p:nvPr/>
          </p:nvSpPr>
          <p:spPr>
            <a:xfrm>
              <a:off x="101600" y="101600"/>
              <a:ext cx="10045763" cy="901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457200">
                <a:defRPr sz="5000">
                  <a:solidFill>
                    <a:srgbClr val="1D2228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/>
              <a:r>
                <a:t>Learning To Deal With Rejection </a:t>
              </a:r>
            </a:p>
          </p:txBody>
        </p:sp>
        <p:pic>
          <p:nvPicPr>
            <p:cNvPr id="373" name="Learning To Deal With Rejection" descr="Learning To Deal With Rejection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1"/>
              <a:ext cx="10261663" cy="1244601"/>
            </a:xfrm>
            <a:prstGeom prst="rect">
              <a:avLst/>
            </a:prstGeom>
            <a:effectLst/>
          </p:spPr>
        </p:pic>
      </p:grpSp>
      <p:sp>
        <p:nvSpPr>
          <p:cNvPr id="376" name="Matthew 10:16–42 (NKJV)…"/>
          <p:cNvSpPr txBox="1"/>
          <p:nvPr/>
        </p:nvSpPr>
        <p:spPr>
          <a:xfrm>
            <a:off x="198920" y="1531896"/>
            <a:ext cx="12606959" cy="75565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270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5500">
                <a:solidFill>
                  <a:srgbClr val="FFFFFF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Matthew 10:16–42 (NKJV)</a:t>
            </a:r>
          </a:p>
          <a:p>
            <a:pPr defTabSz="457200">
              <a:defRPr sz="4300">
                <a:solidFill>
                  <a:srgbClr val="FFFFFF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40</a:t>
            </a:r>
            <a:r>
              <a:t> “</a:t>
            </a:r>
            <a:r>
              <a:rPr b="1"/>
              <a:t>He who receives you receives Me</a:t>
            </a:r>
            <a:r>
              <a:t>, and he who receives Me receives Him who sent Me. </a:t>
            </a:r>
            <a:r>
              <a:rPr baseline="31999"/>
              <a:t>41</a:t>
            </a:r>
            <a:r>
              <a:t> He who receives a prophet in the name of a prophet shall receive a prophet’s reward. And he who receives a righteous man in the name of a righteous man shall receive a righteous man’s reward. </a:t>
            </a:r>
            <a:r>
              <a:rPr baseline="31999"/>
              <a:t>42</a:t>
            </a:r>
            <a:r>
              <a:t> And whoever gives one of these little ones only a cup of cold </a:t>
            </a:r>
            <a:r>
              <a:rPr i="1"/>
              <a:t>water</a:t>
            </a:r>
            <a:r>
              <a:t> in the name of a disciple, assuredly, I say to you, he shall by no means lose his reward.”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92592" y="216995"/>
            <a:ext cx="8931776" cy="100734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484739">
              <a:srgbClr val="000000"/>
            </a:outerShdw>
          </a:effectLst>
        </p:spPr>
      </p:pic>
      <p:sp>
        <p:nvSpPr>
          <p:cNvPr id="379" name="Sitting"/>
          <p:cNvSpPr txBox="1"/>
          <p:nvPr/>
        </p:nvSpPr>
        <p:spPr>
          <a:xfrm>
            <a:off x="357615" y="38381"/>
            <a:ext cx="2985283" cy="1364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3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Vivaldi"/>
                <a:ea typeface="Vivaldi"/>
                <a:cs typeface="Vivaldi"/>
                <a:sym typeface="Vivaldi"/>
              </a:defRPr>
            </a:lvl1pPr>
          </a:lstStyle>
          <a:p>
            <a:pPr/>
            <a:r>
              <a:t>Sitting</a:t>
            </a:r>
          </a:p>
        </p:txBody>
      </p:sp>
      <p:sp>
        <p:nvSpPr>
          <p:cNvPr id="380" name="WHO ARE WE SEEKING TO PLEASE?"/>
          <p:cNvSpPr/>
          <p:nvPr/>
        </p:nvSpPr>
        <p:spPr>
          <a:xfrm>
            <a:off x="203200" y="2403658"/>
            <a:ext cx="12598400" cy="1066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270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5300">
                <a:solidFill>
                  <a:srgbClr val="FBF1DB"/>
                </a:solidFill>
                <a:effectLst>
                  <a:outerShdw sx="100000" sy="100000" kx="0" ky="0" algn="b" rotWithShape="0" blurRad="177800" dist="127000" dir="2700000">
                    <a:srgbClr val="000000"/>
                  </a:outerShdw>
                </a:effectLst>
                <a:latin typeface="Baskerville Old Face"/>
                <a:ea typeface="Baskerville Old Face"/>
                <a:cs typeface="Baskerville Old Face"/>
                <a:sym typeface="Baskerville Old Face"/>
              </a:defRPr>
            </a:lvl1pPr>
          </a:lstStyle>
          <a:p>
            <a:pPr/>
            <a:r>
              <a:t>WHO ARE WE SEEKING TO PLEASE?</a:t>
            </a:r>
          </a:p>
        </p:txBody>
      </p:sp>
      <p:grpSp>
        <p:nvGrpSpPr>
          <p:cNvPr id="383" name="Image"/>
          <p:cNvGrpSpPr/>
          <p:nvPr/>
        </p:nvGrpSpPr>
        <p:grpSpPr>
          <a:xfrm>
            <a:off x="321735" y="3450737"/>
            <a:ext cx="4061672" cy="6108846"/>
            <a:chOff x="0" y="0"/>
            <a:chExt cx="4061671" cy="6108845"/>
          </a:xfrm>
        </p:grpSpPr>
        <p:pic>
          <p:nvPicPr>
            <p:cNvPr id="382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912" t="0" r="31885" b="20742"/>
            <a:stretch>
              <a:fillRect/>
            </a:stretch>
          </p:blipFill>
          <p:spPr>
            <a:xfrm>
              <a:off x="101599" y="101600"/>
              <a:ext cx="3845773" cy="576594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81" name="Image" descr="Imag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061672" cy="6108846"/>
            </a:xfrm>
            <a:prstGeom prst="rect">
              <a:avLst/>
            </a:prstGeom>
            <a:effectLst/>
          </p:spPr>
        </p:pic>
      </p:grpSp>
      <p:sp>
        <p:nvSpPr>
          <p:cNvPr id="384" name="We are not to LOOK for trouble - be wise as serpents and harmless as doves! - Mt 16:16…"/>
          <p:cNvSpPr/>
          <p:nvPr/>
        </p:nvSpPr>
        <p:spPr>
          <a:xfrm>
            <a:off x="4511574" y="3393660"/>
            <a:ext cx="8457705" cy="6070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270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 defTabSz="457200">
              <a:spcBef>
                <a:spcPts val="1000"/>
              </a:spcBef>
              <a:buClr>
                <a:srgbClr val="FFD479"/>
              </a:buClr>
              <a:buSzPct val="80000"/>
              <a:buFont typeface="Zapf Dingbats"/>
              <a:buBlip>
                <a:blip r:embed="rId5"/>
              </a:buBlip>
              <a:defRPr sz="3700">
                <a:solidFill>
                  <a:srgbClr val="FFFFFF"/>
                </a:solidFill>
                <a:effectLst>
                  <a:outerShdw sx="100000" sy="100000" kx="0" ky="0" algn="b" rotWithShape="0" blurRad="177800" dist="127000" dir="2700000">
                    <a:srgbClr val="000000"/>
                  </a:outerShdw>
                </a:effectLst>
                <a:latin typeface="Bookman Old Style"/>
                <a:ea typeface="Bookman Old Style"/>
                <a:cs typeface="Bookman Old Style"/>
                <a:sym typeface="Bookman Old Style"/>
              </a:defRPr>
            </a:pPr>
            <a:r>
              <a:t>We are not to LOOK for trouble - </a:t>
            </a:r>
            <a:r>
              <a:rPr b="1"/>
              <a:t>be wise as serpents and harmless as doves! - </a:t>
            </a:r>
            <a:r>
              <a:t>Mt 16:16</a:t>
            </a:r>
            <a:endParaRPr b="1"/>
          </a:p>
          <a:p>
            <a:pPr marL="685800" indent="-685800" algn="l" defTabSz="457200">
              <a:spcBef>
                <a:spcPts val="1000"/>
              </a:spcBef>
              <a:buClr>
                <a:srgbClr val="FFD479"/>
              </a:buClr>
              <a:buSzPct val="80000"/>
              <a:buFont typeface="Zapf Dingbats"/>
              <a:buBlip>
                <a:blip r:embed="rId5"/>
              </a:buBlip>
              <a:defRPr sz="3700">
                <a:solidFill>
                  <a:srgbClr val="FFFFFF"/>
                </a:solidFill>
                <a:effectLst>
                  <a:outerShdw sx="100000" sy="100000" kx="0" ky="0" algn="b" rotWithShape="0" blurRad="177800" dist="127000" dir="2700000">
                    <a:srgbClr val="000000"/>
                  </a:outerShdw>
                </a:effectLst>
                <a:latin typeface="Bookman Old Style"/>
                <a:ea typeface="Bookman Old Style"/>
                <a:cs typeface="Bookman Old Style"/>
                <a:sym typeface="Bookman Old Style"/>
              </a:defRPr>
            </a:pPr>
            <a:r>
              <a:t>We are NOT to WORRY - </a:t>
            </a:r>
            <a:r>
              <a:rPr b="1"/>
              <a:t>God knows &amp; cares about you! — </a:t>
            </a:r>
            <a:r>
              <a:t>Mt 16:19,20, 29-31</a:t>
            </a:r>
          </a:p>
          <a:p>
            <a:pPr marL="685800" indent="-685800" algn="l" defTabSz="457200">
              <a:spcBef>
                <a:spcPts val="1000"/>
              </a:spcBef>
              <a:buClr>
                <a:srgbClr val="FFD479"/>
              </a:buClr>
              <a:buSzPct val="80000"/>
              <a:buFont typeface="Zapf Dingbats"/>
              <a:buBlip>
                <a:blip r:embed="rId5"/>
              </a:buBlip>
              <a:defRPr sz="3700">
                <a:solidFill>
                  <a:srgbClr val="FFFFFF"/>
                </a:solidFill>
                <a:effectLst>
                  <a:outerShdw sx="100000" sy="100000" kx="0" ky="0" algn="b" rotWithShape="0" blurRad="177800" dist="127000" dir="2700000">
                    <a:srgbClr val="000000"/>
                  </a:outerShdw>
                </a:effectLst>
                <a:latin typeface="Bookman Old Style"/>
                <a:ea typeface="Bookman Old Style"/>
                <a:cs typeface="Bookman Old Style"/>
                <a:sym typeface="Bookman Old Style"/>
              </a:defRPr>
            </a:pPr>
            <a:r>
              <a:t>We must ENDURE - </a:t>
            </a:r>
            <a:r>
              <a:rPr b="1"/>
              <a:t>KEEP TRUSTING &amp; FOLLOWING JESUS! — </a:t>
            </a:r>
            <a:r>
              <a:t>Mt 16:21-26</a:t>
            </a:r>
          </a:p>
          <a:p>
            <a:pPr marL="685800" indent="-685800" algn="l" defTabSz="457200">
              <a:spcBef>
                <a:spcPts val="1000"/>
              </a:spcBef>
              <a:buClr>
                <a:srgbClr val="FFD479"/>
              </a:buClr>
              <a:buSzPct val="80000"/>
              <a:buFont typeface="Zapf Dingbats"/>
              <a:buBlip>
                <a:blip r:embed="rId5"/>
              </a:buBlip>
              <a:defRPr sz="3700">
                <a:solidFill>
                  <a:srgbClr val="FFFFFF"/>
                </a:solidFill>
                <a:effectLst>
                  <a:outerShdw sx="100000" sy="100000" kx="0" ky="0" algn="b" rotWithShape="0" blurRad="177800" dist="127000" dir="2700000">
                    <a:srgbClr val="000000"/>
                  </a:outerShdw>
                </a:effectLst>
                <a:latin typeface="Bookman Old Style"/>
                <a:ea typeface="Bookman Old Style"/>
                <a:cs typeface="Bookman Old Style"/>
                <a:sym typeface="Bookman Old Style"/>
              </a:defRPr>
            </a:pPr>
            <a:r>
              <a:rPr b="1"/>
              <a:t>FEAR GOD</a:t>
            </a:r>
            <a:r>
              <a:t> — Mt 16:26-33</a:t>
            </a:r>
          </a:p>
        </p:txBody>
      </p:sp>
      <p:grpSp>
        <p:nvGrpSpPr>
          <p:cNvPr id="387" name="Learning To Deal With Rejection"/>
          <p:cNvGrpSpPr/>
          <p:nvPr/>
        </p:nvGrpSpPr>
        <p:grpSpPr>
          <a:xfrm>
            <a:off x="1371568" y="1361364"/>
            <a:ext cx="10261664" cy="1244601"/>
            <a:chOff x="0" y="0"/>
            <a:chExt cx="10261662" cy="1244600"/>
          </a:xfrm>
        </p:grpSpPr>
        <p:sp>
          <p:nvSpPr>
            <p:cNvPr id="386" name="Learning To Deal With Rejection"/>
            <p:cNvSpPr txBox="1"/>
            <p:nvPr/>
          </p:nvSpPr>
          <p:spPr>
            <a:xfrm>
              <a:off x="101600" y="101600"/>
              <a:ext cx="10045763" cy="901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457200">
                <a:defRPr sz="5000">
                  <a:solidFill>
                    <a:srgbClr val="1D2228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/>
              <a:r>
                <a:t>Learning To Deal With Rejection </a:t>
              </a:r>
            </a:p>
          </p:txBody>
        </p:sp>
        <p:pic>
          <p:nvPicPr>
            <p:cNvPr id="385" name="Learning To Deal With Rejection" descr="Learning To Deal With Rejection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-1"/>
              <a:ext cx="10261663" cy="124460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38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500"/>
                                        <p:tgtEl>
                                          <p:spTgt spid="3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500"/>
                                        <p:tgtEl>
                                          <p:spTgt spid="3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500"/>
                                        <p:tgtEl>
                                          <p:spTgt spid="3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1500"/>
                                        <p:tgtEl>
                                          <p:spTgt spid="3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84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92592" y="216995"/>
            <a:ext cx="8931776" cy="100734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484739">
              <a:srgbClr val="000000"/>
            </a:outerShdw>
          </a:effectLst>
        </p:spPr>
      </p:pic>
      <p:sp>
        <p:nvSpPr>
          <p:cNvPr id="390" name="Sitting"/>
          <p:cNvSpPr txBox="1"/>
          <p:nvPr/>
        </p:nvSpPr>
        <p:spPr>
          <a:xfrm>
            <a:off x="357615" y="38381"/>
            <a:ext cx="2985283" cy="1364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3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Vivaldi"/>
                <a:ea typeface="Vivaldi"/>
                <a:cs typeface="Vivaldi"/>
                <a:sym typeface="Vivaldi"/>
              </a:defRPr>
            </a:lvl1pPr>
          </a:lstStyle>
          <a:p>
            <a:pPr/>
            <a:r>
              <a:t>Sitting</a:t>
            </a:r>
          </a:p>
        </p:txBody>
      </p:sp>
      <p:sp>
        <p:nvSpPr>
          <p:cNvPr id="391" name="WHO ARE WE SEEKING TO PLEASE?"/>
          <p:cNvSpPr/>
          <p:nvPr/>
        </p:nvSpPr>
        <p:spPr>
          <a:xfrm>
            <a:off x="203200" y="2403658"/>
            <a:ext cx="12598400" cy="1066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270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5300">
                <a:solidFill>
                  <a:srgbClr val="FBF1DB"/>
                </a:solidFill>
                <a:effectLst>
                  <a:outerShdw sx="100000" sy="100000" kx="0" ky="0" algn="b" rotWithShape="0" blurRad="177800" dist="127000" dir="2700000">
                    <a:srgbClr val="000000"/>
                  </a:outerShdw>
                </a:effectLst>
                <a:latin typeface="Baskerville Old Face"/>
                <a:ea typeface="Baskerville Old Face"/>
                <a:cs typeface="Baskerville Old Face"/>
                <a:sym typeface="Baskerville Old Face"/>
              </a:defRPr>
            </a:lvl1pPr>
          </a:lstStyle>
          <a:p>
            <a:pPr/>
            <a:r>
              <a:t>WHO ARE WE SEEKING TO PLEASE?</a:t>
            </a:r>
          </a:p>
        </p:txBody>
      </p:sp>
      <p:grpSp>
        <p:nvGrpSpPr>
          <p:cNvPr id="394" name="Image"/>
          <p:cNvGrpSpPr/>
          <p:nvPr/>
        </p:nvGrpSpPr>
        <p:grpSpPr>
          <a:xfrm>
            <a:off x="321735" y="3450737"/>
            <a:ext cx="4061672" cy="6108846"/>
            <a:chOff x="0" y="0"/>
            <a:chExt cx="4061671" cy="6108845"/>
          </a:xfrm>
        </p:grpSpPr>
        <p:pic>
          <p:nvPicPr>
            <p:cNvPr id="393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912" t="0" r="31885" b="20742"/>
            <a:stretch>
              <a:fillRect/>
            </a:stretch>
          </p:blipFill>
          <p:spPr>
            <a:xfrm>
              <a:off x="101599" y="101600"/>
              <a:ext cx="3845773" cy="576594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92" name="Image" descr="Imag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061672" cy="6108846"/>
            </a:xfrm>
            <a:prstGeom prst="rect">
              <a:avLst/>
            </a:prstGeom>
            <a:effectLst/>
          </p:spPr>
        </p:pic>
      </p:grpSp>
      <p:sp>
        <p:nvSpPr>
          <p:cNvPr id="395" name="Expect to be rejected by those you care about - a man’s enemies will be those of his own household! - Mt 16:34-36…"/>
          <p:cNvSpPr/>
          <p:nvPr/>
        </p:nvSpPr>
        <p:spPr>
          <a:xfrm>
            <a:off x="4511574" y="3393660"/>
            <a:ext cx="8457705" cy="5943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270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 defTabSz="457200">
              <a:spcBef>
                <a:spcPts val="1000"/>
              </a:spcBef>
              <a:buClr>
                <a:srgbClr val="FFD479"/>
              </a:buClr>
              <a:buSzPct val="80000"/>
              <a:buFont typeface="Zapf Dingbats"/>
              <a:buBlip>
                <a:blip r:embed="rId5"/>
              </a:buBlip>
              <a:defRPr sz="3700">
                <a:solidFill>
                  <a:srgbClr val="FFFFFF"/>
                </a:solidFill>
                <a:effectLst>
                  <a:outerShdw sx="100000" sy="100000" kx="0" ky="0" algn="b" rotWithShape="0" blurRad="177800" dist="127000" dir="2700000">
                    <a:srgbClr val="000000"/>
                  </a:outerShdw>
                </a:effectLst>
                <a:latin typeface="Bookman Old Style"/>
                <a:ea typeface="Bookman Old Style"/>
                <a:cs typeface="Bookman Old Style"/>
                <a:sym typeface="Bookman Old Style"/>
              </a:defRPr>
            </a:pPr>
            <a:r>
              <a:t>Expect to be rejected by those you care about - </a:t>
            </a:r>
            <a:r>
              <a:rPr b="1"/>
              <a:t>a man’s enemies will be those of his own household! - </a:t>
            </a:r>
            <a:r>
              <a:t>Mt 16:34-36</a:t>
            </a:r>
            <a:endParaRPr b="1"/>
          </a:p>
          <a:p>
            <a:pPr marL="685800" indent="-685800" algn="l" defTabSz="457200">
              <a:spcBef>
                <a:spcPts val="1000"/>
              </a:spcBef>
              <a:buClr>
                <a:srgbClr val="FFD479"/>
              </a:buClr>
              <a:buSzPct val="80000"/>
              <a:buFont typeface="Zapf Dingbats"/>
              <a:buBlip>
                <a:blip r:embed="rId5"/>
              </a:buBlip>
              <a:defRPr sz="3700">
                <a:solidFill>
                  <a:srgbClr val="FFFFFF"/>
                </a:solidFill>
                <a:effectLst>
                  <a:outerShdw sx="100000" sy="100000" kx="0" ky="0" algn="b" rotWithShape="0" blurRad="177800" dist="127000" dir="2700000">
                    <a:srgbClr val="000000"/>
                  </a:outerShdw>
                </a:effectLst>
                <a:latin typeface="Bookman Old Style"/>
                <a:ea typeface="Bookman Old Style"/>
                <a:cs typeface="Bookman Old Style"/>
                <a:sym typeface="Bookman Old Style"/>
              </a:defRPr>
            </a:pPr>
            <a:r>
              <a:rPr b="1"/>
              <a:t>Love the LORD</a:t>
            </a:r>
            <a:r>
              <a:t> enough to follow Him REGARDLESS of the material cost </a:t>
            </a:r>
            <a:r>
              <a:rPr b="1"/>
              <a:t>— </a:t>
            </a:r>
            <a:r>
              <a:t>Mt 16:37-39</a:t>
            </a:r>
          </a:p>
          <a:p>
            <a:pPr marL="685800" indent="-685800" algn="l" defTabSz="457200">
              <a:spcBef>
                <a:spcPts val="1000"/>
              </a:spcBef>
              <a:buClr>
                <a:srgbClr val="FFD479"/>
              </a:buClr>
              <a:buSzPct val="80000"/>
              <a:buFont typeface="Zapf Dingbats"/>
              <a:buBlip>
                <a:blip r:embed="rId5"/>
              </a:buBlip>
              <a:defRPr sz="3700">
                <a:solidFill>
                  <a:srgbClr val="FFFFFF"/>
                </a:solidFill>
                <a:effectLst>
                  <a:outerShdw sx="100000" sy="100000" kx="0" ky="0" algn="b" rotWithShape="0" blurRad="177800" dist="127000" dir="2700000">
                    <a:srgbClr val="000000"/>
                  </a:outerShdw>
                </a:effectLst>
                <a:latin typeface="Bookman Old Style"/>
                <a:ea typeface="Bookman Old Style"/>
                <a:cs typeface="Bookman Old Style"/>
                <a:sym typeface="Bookman Old Style"/>
              </a:defRPr>
            </a:pPr>
            <a:r>
              <a:t>IF we are rejected for following JESUS - they are rejecting JESUS— Mt 16:40-42; Lk 10:16</a:t>
            </a:r>
          </a:p>
        </p:txBody>
      </p:sp>
      <p:grpSp>
        <p:nvGrpSpPr>
          <p:cNvPr id="398" name="Learning To Deal With Rejection"/>
          <p:cNvGrpSpPr/>
          <p:nvPr/>
        </p:nvGrpSpPr>
        <p:grpSpPr>
          <a:xfrm>
            <a:off x="1371568" y="1361364"/>
            <a:ext cx="10261664" cy="1244601"/>
            <a:chOff x="0" y="0"/>
            <a:chExt cx="10261662" cy="1244600"/>
          </a:xfrm>
        </p:grpSpPr>
        <p:sp>
          <p:nvSpPr>
            <p:cNvPr id="397" name="Learning To Deal With Rejection"/>
            <p:cNvSpPr txBox="1"/>
            <p:nvPr/>
          </p:nvSpPr>
          <p:spPr>
            <a:xfrm>
              <a:off x="101600" y="101600"/>
              <a:ext cx="10045763" cy="901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457200">
                <a:defRPr sz="5000">
                  <a:solidFill>
                    <a:srgbClr val="1D2228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/>
              <a:r>
                <a:t>Learning To Deal With Rejection </a:t>
              </a:r>
            </a:p>
          </p:txBody>
        </p:sp>
        <p:pic>
          <p:nvPicPr>
            <p:cNvPr id="396" name="Learning To Deal With Rejection" descr="Learning To Deal With Rejection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-1"/>
              <a:ext cx="10261663" cy="124460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95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5166" t="0" r="15166" b="0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01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92592" y="216995"/>
            <a:ext cx="8931776" cy="100734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484739">
              <a:srgbClr val="000000"/>
            </a:outerShdw>
          </a:effectLst>
        </p:spPr>
      </p:pic>
      <p:sp>
        <p:nvSpPr>
          <p:cNvPr id="402" name="Sitting"/>
          <p:cNvSpPr txBox="1"/>
          <p:nvPr/>
        </p:nvSpPr>
        <p:spPr>
          <a:xfrm>
            <a:off x="357615" y="38381"/>
            <a:ext cx="2985283" cy="1364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3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Vivaldi"/>
                <a:ea typeface="Vivaldi"/>
                <a:cs typeface="Vivaldi"/>
                <a:sym typeface="Vivaldi"/>
              </a:defRPr>
            </a:lvl1pPr>
          </a:lstStyle>
          <a:p>
            <a:pPr/>
            <a:r>
              <a:t>Sitting</a:t>
            </a:r>
          </a:p>
        </p:txBody>
      </p:sp>
      <p:sp>
        <p:nvSpPr>
          <p:cNvPr id="403" name="1 Peter 4:15–19 (NKJV)…"/>
          <p:cNvSpPr txBox="1"/>
          <p:nvPr/>
        </p:nvSpPr>
        <p:spPr>
          <a:xfrm>
            <a:off x="129032" y="5776933"/>
            <a:ext cx="12746736" cy="39243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484739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3500">
                <a:solidFill>
                  <a:srgbClr val="FFFFFF"/>
                </a:solidFill>
                <a:effectLst>
                  <a:outerShdw sx="100000" sy="100000" kx="0" ky="0" algn="b" rotWithShape="0" blurRad="50800" dist="63500" dir="189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1 Peter 4:15–19 (NKJV) </a:t>
            </a:r>
          </a:p>
          <a:p>
            <a:pPr defTabSz="457200">
              <a:defRPr sz="3500">
                <a:solidFill>
                  <a:srgbClr val="FFFFFF"/>
                </a:solidFill>
                <a:effectLst>
                  <a:outerShdw sx="100000" sy="100000" kx="0" ky="0" algn="b" rotWithShape="0" blurRad="50800" dist="63500" dir="189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15</a:t>
            </a:r>
            <a:r>
              <a:t> But let none of you suffer as a murderer, a thief, an evildoer, or as a busybody in other people’s matters. </a:t>
            </a:r>
            <a:r>
              <a:rPr baseline="31999"/>
              <a:t>16</a:t>
            </a:r>
            <a:r>
              <a:t> Yet if </a:t>
            </a:r>
            <a:r>
              <a:rPr i="1"/>
              <a:t>anyone suffers</a:t>
            </a:r>
            <a:r>
              <a:t> as a Christian, let him not be ashamed, but let him glorify God in this matter. </a:t>
            </a:r>
            <a:r>
              <a:rPr baseline="31999"/>
              <a:t>…</a:t>
            </a:r>
            <a:r>
              <a:t> </a:t>
            </a:r>
            <a:r>
              <a:rPr baseline="31999"/>
              <a:t>19</a:t>
            </a:r>
            <a:r>
              <a:t> Therefore let those who suffer according to the will of God commit their souls </a:t>
            </a:r>
            <a:r>
              <a:rPr i="1"/>
              <a:t>to Him</a:t>
            </a:r>
            <a:r>
              <a:t> in doing good, as to a faithful Creator.</a:t>
            </a:r>
          </a:p>
        </p:txBody>
      </p:sp>
      <p:grpSp>
        <p:nvGrpSpPr>
          <p:cNvPr id="406" name="Learning To Deal With Rejection"/>
          <p:cNvGrpSpPr/>
          <p:nvPr/>
        </p:nvGrpSpPr>
        <p:grpSpPr>
          <a:xfrm>
            <a:off x="1371568" y="1361364"/>
            <a:ext cx="10261664" cy="1244601"/>
            <a:chOff x="0" y="0"/>
            <a:chExt cx="10261662" cy="1244600"/>
          </a:xfrm>
        </p:grpSpPr>
        <p:sp>
          <p:nvSpPr>
            <p:cNvPr id="405" name="Learning To Deal With Rejection"/>
            <p:cNvSpPr txBox="1"/>
            <p:nvPr/>
          </p:nvSpPr>
          <p:spPr>
            <a:xfrm>
              <a:off x="101600" y="101600"/>
              <a:ext cx="10045763" cy="901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457200">
                <a:defRPr sz="5000">
                  <a:solidFill>
                    <a:srgbClr val="1D2228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/>
              <a:r>
                <a:t>Learning To Deal With Rejection </a:t>
              </a:r>
            </a:p>
          </p:txBody>
        </p:sp>
        <p:pic>
          <p:nvPicPr>
            <p:cNvPr id="404" name="Learning To Deal With Rejection" descr="Learning To Deal With Rejection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-1"/>
              <a:ext cx="10261663" cy="124460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893" t="0" r="24106" b="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409" name="Rectangle 8"/>
          <p:cNvSpPr txBox="1"/>
          <p:nvPr/>
        </p:nvSpPr>
        <p:spPr>
          <a:xfrm>
            <a:off x="144577" y="1861989"/>
            <a:ext cx="6705551" cy="614984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484739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1300480">
              <a:spcBef>
                <a:spcPts val="1800"/>
              </a:spcBef>
              <a:defRPr b="1" sz="4700">
                <a:solidFill>
                  <a:srgbClr val="FFFFFF"/>
                </a:solidFill>
                <a:effectLst>
                  <a:outerShdw sx="100000" sy="100000" kx="0" ky="0" algn="b" rotWithShape="0" blurRad="76200" dist="63500" dir="2237601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If we are rejected by men because we serve the Lord - GOOD</a:t>
            </a:r>
          </a:p>
          <a:p>
            <a:pPr defTabSz="1300480">
              <a:spcBef>
                <a:spcPts val="1800"/>
              </a:spcBef>
              <a:defRPr b="1" sz="4700">
                <a:solidFill>
                  <a:srgbClr val="FFFFFF"/>
                </a:solidFill>
                <a:effectLst>
                  <a:outerShdw sx="100000" sy="100000" kx="0" ky="0" algn="b" rotWithShape="0" blurRad="76200" dist="63500" dir="2237601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Let us NEVER find ourselves REJECTED by GOD because WE SEEK TO BE ACCEPTED BY MEN</a:t>
            </a:r>
          </a:p>
        </p:txBody>
      </p:sp>
      <p:pic>
        <p:nvPicPr>
          <p:cNvPr id="410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92592" y="216995"/>
            <a:ext cx="8931776" cy="100734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484739">
              <a:srgbClr val="000000"/>
            </a:outerShdw>
          </a:effectLst>
        </p:spPr>
      </p:pic>
      <p:sp>
        <p:nvSpPr>
          <p:cNvPr id="411" name="Sitting"/>
          <p:cNvSpPr txBox="1"/>
          <p:nvPr/>
        </p:nvSpPr>
        <p:spPr>
          <a:xfrm>
            <a:off x="357615" y="38381"/>
            <a:ext cx="2985283" cy="1364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3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Vivaldi"/>
                <a:ea typeface="Vivaldi"/>
                <a:cs typeface="Vivaldi"/>
                <a:sym typeface="Vivaldi"/>
              </a:defRPr>
            </a:lvl1pPr>
          </a:lstStyle>
          <a:p>
            <a:pPr/>
            <a:r>
              <a:t>Sitting</a:t>
            </a:r>
          </a:p>
        </p:txBody>
      </p:sp>
      <p:sp>
        <p:nvSpPr>
          <p:cNvPr id="412" name="John 12:48 (NKJV)…"/>
          <p:cNvSpPr txBox="1"/>
          <p:nvPr/>
        </p:nvSpPr>
        <p:spPr>
          <a:xfrm>
            <a:off x="6936445" y="4795265"/>
            <a:ext cx="5770086" cy="328257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484739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>
                <a:solidFill>
                  <a:srgbClr val="FFFFFF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John 12:48 (NKJV)</a:t>
            </a:r>
          </a:p>
          <a:p>
            <a:pPr defTabSz="457200">
              <a:defRPr>
                <a:solidFill>
                  <a:srgbClr val="FFFFFF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</a:t>
            </a:r>
            <a:r>
              <a:rPr baseline="31999"/>
              <a:t>48</a:t>
            </a:r>
            <a:r>
              <a:t> He who rejects Me, and does not receive My words, has that which judges him—the word that I have spoken will judge him in the last day.</a:t>
            </a:r>
          </a:p>
        </p:txBody>
      </p:sp>
      <p:grpSp>
        <p:nvGrpSpPr>
          <p:cNvPr id="415" name="Learning To Deal With Rejection"/>
          <p:cNvGrpSpPr/>
          <p:nvPr/>
        </p:nvGrpSpPr>
        <p:grpSpPr>
          <a:xfrm>
            <a:off x="1371568" y="8529257"/>
            <a:ext cx="10261664" cy="1244601"/>
            <a:chOff x="0" y="0"/>
            <a:chExt cx="10261662" cy="1244600"/>
          </a:xfrm>
        </p:grpSpPr>
        <p:sp>
          <p:nvSpPr>
            <p:cNvPr id="414" name="Learning To Deal With Rejection"/>
            <p:cNvSpPr txBox="1"/>
            <p:nvPr/>
          </p:nvSpPr>
          <p:spPr>
            <a:xfrm>
              <a:off x="101599" y="101600"/>
              <a:ext cx="10045764" cy="901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457200">
                <a:defRPr sz="5000">
                  <a:solidFill>
                    <a:srgbClr val="1D2228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/>
              <a:r>
                <a:t>Learning To Deal With Rejection </a:t>
              </a:r>
            </a:p>
          </p:txBody>
        </p:sp>
        <p:pic>
          <p:nvPicPr>
            <p:cNvPr id="413" name="Learning To Deal With Rejection" descr="Learning To Deal With Rejection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-1"/>
              <a:ext cx="10261663" cy="124460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4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12" grpId="2"/>
      <p:bldP build="p" bldLvl="5" animBg="1" rev="0" advAuto="0" spid="409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893" t="0" r="24106" b="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418" name="Rectangle 8"/>
          <p:cNvSpPr txBox="1"/>
          <p:nvPr/>
        </p:nvSpPr>
        <p:spPr>
          <a:xfrm>
            <a:off x="128265" y="1580032"/>
            <a:ext cx="6705551" cy="677214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484739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1300480">
              <a:spcBef>
                <a:spcPts val="2300"/>
              </a:spcBef>
              <a:defRPr b="1" sz="5500">
                <a:solidFill>
                  <a:srgbClr val="FFFFFF"/>
                </a:solidFill>
                <a:effectLst>
                  <a:outerShdw sx="100000" sy="100000" kx="0" ky="0" algn="b" rotWithShape="0" blurRad="76200" dist="63500" dir="2237601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Are You REJECTING JESUS?</a:t>
            </a:r>
          </a:p>
          <a:p>
            <a:pPr defTabSz="1300480">
              <a:spcBef>
                <a:spcPts val="2300"/>
              </a:spcBef>
              <a:defRPr b="1" sz="5000">
                <a:solidFill>
                  <a:srgbClr val="FFFFFF"/>
                </a:solidFill>
                <a:effectLst>
                  <a:outerShdw sx="100000" sy="100000" kx="0" ky="0" algn="b" rotWithShape="0" blurRad="76200" dist="63500" dir="2237601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OBEY THE LORD TODAY— WHATEVER THE COST - Mat. 11:28-30; Rom 10:9,10,17; Jn 8:24; Lk 13:3,5; Mk 16:16</a:t>
            </a:r>
          </a:p>
        </p:txBody>
      </p:sp>
      <p:pic>
        <p:nvPicPr>
          <p:cNvPr id="419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92592" y="216995"/>
            <a:ext cx="8931776" cy="100734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484739">
              <a:srgbClr val="000000"/>
            </a:outerShdw>
          </a:effectLst>
        </p:spPr>
      </p:pic>
      <p:sp>
        <p:nvSpPr>
          <p:cNvPr id="420" name="Sitting"/>
          <p:cNvSpPr txBox="1"/>
          <p:nvPr/>
        </p:nvSpPr>
        <p:spPr>
          <a:xfrm>
            <a:off x="357615" y="38381"/>
            <a:ext cx="2985283" cy="1364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3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Vivaldi"/>
                <a:ea typeface="Vivaldi"/>
                <a:cs typeface="Vivaldi"/>
                <a:sym typeface="Vivaldi"/>
              </a:defRPr>
            </a:lvl1pPr>
          </a:lstStyle>
          <a:p>
            <a:pPr/>
            <a:r>
              <a:t>Sitting</a:t>
            </a:r>
          </a:p>
        </p:txBody>
      </p:sp>
      <p:sp>
        <p:nvSpPr>
          <p:cNvPr id="421" name="John 12:48 (NKJV)…"/>
          <p:cNvSpPr txBox="1"/>
          <p:nvPr/>
        </p:nvSpPr>
        <p:spPr>
          <a:xfrm>
            <a:off x="6936445" y="4795265"/>
            <a:ext cx="5770086" cy="328257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484739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>
                <a:solidFill>
                  <a:srgbClr val="FFFFFF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John 12:48 (NKJV)</a:t>
            </a:r>
          </a:p>
          <a:p>
            <a:pPr defTabSz="457200">
              <a:defRPr>
                <a:solidFill>
                  <a:srgbClr val="FFFFFF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</a:t>
            </a:r>
            <a:r>
              <a:rPr baseline="31999"/>
              <a:t>48</a:t>
            </a:r>
            <a:r>
              <a:t> He who rejects Me, and does not receive My words, has that which judges him—the word that I have spoken will judge him in the last day.</a:t>
            </a:r>
          </a:p>
        </p:txBody>
      </p:sp>
      <p:grpSp>
        <p:nvGrpSpPr>
          <p:cNvPr id="424" name="Learning To Deal With Rejection"/>
          <p:cNvGrpSpPr/>
          <p:nvPr/>
        </p:nvGrpSpPr>
        <p:grpSpPr>
          <a:xfrm>
            <a:off x="1371568" y="8529257"/>
            <a:ext cx="10261664" cy="1244601"/>
            <a:chOff x="0" y="0"/>
            <a:chExt cx="10261662" cy="1244600"/>
          </a:xfrm>
        </p:grpSpPr>
        <p:sp>
          <p:nvSpPr>
            <p:cNvPr id="423" name="Learning To Deal With Rejection"/>
            <p:cNvSpPr txBox="1"/>
            <p:nvPr/>
          </p:nvSpPr>
          <p:spPr>
            <a:xfrm>
              <a:off x="101600" y="101600"/>
              <a:ext cx="10045763" cy="901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457200">
                <a:defRPr sz="5000">
                  <a:solidFill>
                    <a:srgbClr val="1D2228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/>
              <a:r>
                <a:t>Learning To Deal With Rejection </a:t>
              </a:r>
            </a:p>
          </p:txBody>
        </p:sp>
        <p:pic>
          <p:nvPicPr>
            <p:cNvPr id="422" name="Learning To Deal With Rejection" descr="Learning To Deal With Rejection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-1"/>
              <a:ext cx="10261663" cy="124460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4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000"/>
                                        <p:tgtEl>
                                          <p:spTgt spid="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4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4" dur="1000"/>
                                        <p:tgtEl>
                                          <p:spTgt spid="4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18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Rectangle 1"/>
          <p:cNvSpPr/>
          <p:nvPr/>
        </p:nvSpPr>
        <p:spPr>
          <a:xfrm>
            <a:off x="-1" y="-1"/>
            <a:ext cx="13004801" cy="9753601"/>
          </a:xfrm>
          <a:prstGeom prst="rect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5954" t="0" r="17855" b="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pic>
        <p:nvPicPr>
          <p:cNvPr id="429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42212" y="4673277"/>
            <a:ext cx="10646047" cy="122422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484739">
              <a:srgbClr val="000000"/>
            </a:outerShdw>
          </a:effectLst>
        </p:spPr>
      </p:pic>
      <p:sp>
        <p:nvSpPr>
          <p:cNvPr id="430" name="Sitting"/>
          <p:cNvSpPr txBox="1"/>
          <p:nvPr/>
        </p:nvSpPr>
        <p:spPr>
          <a:xfrm>
            <a:off x="428924" y="3524832"/>
            <a:ext cx="3158233" cy="1438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8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Vivaldi"/>
                <a:ea typeface="Vivaldi"/>
                <a:cs typeface="Vivaldi"/>
                <a:sym typeface="Vivaldi"/>
              </a:defRPr>
            </a:lvl1pPr>
          </a:lstStyle>
          <a:p>
            <a:pPr/>
            <a:r>
              <a:t>Sitting</a:t>
            </a:r>
          </a:p>
        </p:txBody>
      </p:sp>
      <p:pic>
        <p:nvPicPr>
          <p:cNvPr id="431" name="Charts by Don McClain…" descr="Charts by Don McClain…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218624" y="6666457"/>
            <a:ext cx="13442048" cy="3170611"/>
          </a:xfrm>
          <a:prstGeom prst="rect">
            <a:avLst/>
          </a:prstGeom>
        </p:spPr>
      </p:pic>
      <p:grpSp>
        <p:nvGrpSpPr>
          <p:cNvPr id="434" name="Learning To Deal With Rejection"/>
          <p:cNvGrpSpPr/>
          <p:nvPr/>
        </p:nvGrpSpPr>
        <p:grpSpPr>
          <a:xfrm>
            <a:off x="1371568" y="5912283"/>
            <a:ext cx="10261664" cy="1244601"/>
            <a:chOff x="0" y="0"/>
            <a:chExt cx="10261662" cy="1244600"/>
          </a:xfrm>
        </p:grpSpPr>
        <p:sp>
          <p:nvSpPr>
            <p:cNvPr id="433" name="Learning To Deal With Rejection"/>
            <p:cNvSpPr txBox="1"/>
            <p:nvPr/>
          </p:nvSpPr>
          <p:spPr>
            <a:xfrm>
              <a:off x="101600" y="101600"/>
              <a:ext cx="10045763" cy="901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457200">
                <a:defRPr sz="5000">
                  <a:solidFill>
                    <a:srgbClr val="1D2228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/>
              <a:r>
                <a:t>Learning To Deal With Rejection </a:t>
              </a:r>
            </a:p>
          </p:txBody>
        </p:sp>
        <p:pic>
          <p:nvPicPr>
            <p:cNvPr id="432" name="Learning To Deal With Rejection" descr="Learning To Deal With Rejection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-1"/>
              <a:ext cx="10261663" cy="124460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34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2 Timothy 3:10–15 (NKJV)…"/>
          <p:cNvSpPr/>
          <p:nvPr/>
        </p:nvSpPr>
        <p:spPr>
          <a:xfrm>
            <a:off x="290592" y="137199"/>
            <a:ext cx="12423616" cy="88011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270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6500">
                <a:solidFill>
                  <a:srgbClr val="FFFFFF"/>
                </a:solidFill>
                <a:effectLst>
                  <a:outerShdw sx="100000" sy="100000" kx="0" ky="0" algn="b" rotWithShape="0" blurRad="177800" dist="127000" dir="2700000">
                    <a:srgbClr val="000000"/>
                  </a:outerShdw>
                </a:effectLst>
                <a:latin typeface="Boulder"/>
                <a:ea typeface="Boulder"/>
                <a:cs typeface="Boulder"/>
                <a:sym typeface="Boulder"/>
              </a:defRPr>
            </a:pPr>
            <a:r>
              <a:t>2 Timothy 3:10–15 (NKJV) </a:t>
            </a:r>
          </a:p>
          <a:p>
            <a:pPr defTabSz="457200">
              <a:defRPr sz="5200">
                <a:solidFill>
                  <a:srgbClr val="FFFFFF"/>
                </a:solidFill>
                <a:effectLst>
                  <a:outerShdw sx="100000" sy="100000" kx="0" ky="0" algn="b" rotWithShape="0" blurRad="177800" dist="127000" dir="2700000">
                    <a:srgbClr val="000000"/>
                  </a:outerShdw>
                </a:effectLst>
                <a:latin typeface="Bookman Old Style"/>
                <a:ea typeface="Bookman Old Style"/>
                <a:cs typeface="Bookman Old Style"/>
                <a:sym typeface="Bookman Old Style"/>
              </a:defRPr>
            </a:pPr>
            <a:r>
              <a:rPr baseline="31999"/>
              <a:t>10</a:t>
            </a:r>
            <a:r>
              <a:t> But you have carefully followed my doctrine, manner of life, purpose, faith, longsuffering, love, perseverance, </a:t>
            </a:r>
            <a:r>
              <a:rPr baseline="31999"/>
              <a:t>11</a:t>
            </a:r>
            <a:r>
              <a:t> persecutions, afflictions, which happened to me at Antioch, at Iconium, at Lystra—what persecutions I endured. And out of </a:t>
            </a:r>
            <a:r>
              <a:rPr i="1"/>
              <a:t>them</a:t>
            </a:r>
            <a:r>
              <a:t> all the Lord delivered me. </a:t>
            </a:r>
            <a:r>
              <a:rPr baseline="31999"/>
              <a:t>12</a:t>
            </a:r>
            <a:r>
              <a:t> Yes, and all who desire to live godly in Christ Jesus will suffer persecution.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92592" y="216995"/>
            <a:ext cx="8931776" cy="100734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484739">
              <a:srgbClr val="000000"/>
            </a:outerShdw>
          </a:effectLst>
        </p:spPr>
      </p:pic>
      <p:sp>
        <p:nvSpPr>
          <p:cNvPr id="256" name="Sitting"/>
          <p:cNvSpPr txBox="1"/>
          <p:nvPr/>
        </p:nvSpPr>
        <p:spPr>
          <a:xfrm>
            <a:off x="357615" y="38381"/>
            <a:ext cx="2985283" cy="1364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3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Vivaldi"/>
                <a:ea typeface="Vivaldi"/>
                <a:cs typeface="Vivaldi"/>
                <a:sym typeface="Vivaldi"/>
              </a:defRPr>
            </a:lvl1pPr>
          </a:lstStyle>
          <a:p>
            <a:pPr/>
            <a:r>
              <a:t>Sitting</a:t>
            </a:r>
          </a:p>
        </p:txBody>
      </p:sp>
      <p:sp>
        <p:nvSpPr>
          <p:cNvPr id="257" name="Rejection is very painful - &amp; Jesus knew what it felt like:"/>
          <p:cNvSpPr/>
          <p:nvPr/>
        </p:nvSpPr>
        <p:spPr>
          <a:xfrm>
            <a:off x="5214180" y="2644363"/>
            <a:ext cx="7755099" cy="1168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270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685800" indent="-685800" algn="l" defTabSz="457200">
              <a:spcBef>
                <a:spcPts val="1000"/>
              </a:spcBef>
              <a:buClr>
                <a:srgbClr val="FFD479"/>
              </a:buClr>
              <a:buSzPct val="80000"/>
              <a:buFont typeface="Zapf Dingbats"/>
              <a:buBlip>
                <a:blip r:embed="rId3"/>
              </a:buBlip>
              <a:defRPr>
                <a:solidFill>
                  <a:srgbClr val="FFFFFF"/>
                </a:solidFill>
                <a:effectLst>
                  <a:outerShdw sx="100000" sy="100000" kx="0" ky="0" algn="b" rotWithShape="0" blurRad="177800" dist="127000" dir="2700000">
                    <a:srgbClr val="000000"/>
                  </a:outerShdw>
                </a:effectLst>
                <a:latin typeface="Bookman Old Style"/>
                <a:ea typeface="Bookman Old Style"/>
                <a:cs typeface="Bookman Old Style"/>
                <a:sym typeface="Bookman Old Style"/>
              </a:defRPr>
            </a:lvl1pPr>
          </a:lstStyle>
          <a:p>
            <a:pPr/>
            <a:r>
              <a:t>Rejection is very painful - &amp; Jesus knew what it felt like: </a:t>
            </a:r>
          </a:p>
        </p:txBody>
      </p:sp>
      <p:pic>
        <p:nvPicPr>
          <p:cNvPr id="258" name="Image" descr="Imag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4775" y="2742987"/>
            <a:ext cx="4707924" cy="6851206"/>
          </a:xfrm>
          <a:prstGeom prst="rect">
            <a:avLst/>
          </a:prstGeom>
          <a:effectLst>
            <a:outerShdw sx="100000" sy="100000" kx="0" ky="0" algn="b" rotWithShape="0" blurRad="177800" dist="127000" dir="2700000">
              <a:srgbClr val="000000"/>
            </a:outerShdw>
          </a:effectLst>
        </p:spPr>
      </p:pic>
      <p:grpSp>
        <p:nvGrpSpPr>
          <p:cNvPr id="261" name="Learning To Deal With Rejection"/>
          <p:cNvGrpSpPr/>
          <p:nvPr/>
        </p:nvGrpSpPr>
        <p:grpSpPr>
          <a:xfrm>
            <a:off x="1371568" y="1361364"/>
            <a:ext cx="10261664" cy="1244601"/>
            <a:chOff x="0" y="0"/>
            <a:chExt cx="10261662" cy="1244600"/>
          </a:xfrm>
        </p:grpSpPr>
        <p:sp>
          <p:nvSpPr>
            <p:cNvPr id="260" name="Learning To Deal With Rejection"/>
            <p:cNvSpPr txBox="1"/>
            <p:nvPr/>
          </p:nvSpPr>
          <p:spPr>
            <a:xfrm>
              <a:off x="101600" y="101600"/>
              <a:ext cx="10045763" cy="901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457200">
                <a:defRPr sz="5000">
                  <a:solidFill>
                    <a:srgbClr val="1D2228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/>
              <a:r>
                <a:t>Learning To Deal With Rejection </a:t>
              </a:r>
            </a:p>
          </p:txBody>
        </p:sp>
        <p:pic>
          <p:nvPicPr>
            <p:cNvPr id="259" name="Learning To Deal With Rejection" descr="Learning To Deal With Rejection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-1"/>
              <a:ext cx="10261663" cy="1244601"/>
            </a:xfrm>
            <a:prstGeom prst="rect">
              <a:avLst/>
            </a:prstGeom>
            <a:effectLst/>
          </p:spPr>
        </p:pic>
      </p:grpSp>
      <p:sp>
        <p:nvSpPr>
          <p:cNvPr id="262" name="Luke 23:18–21 (NKJV)…"/>
          <p:cNvSpPr txBox="1"/>
          <p:nvPr/>
        </p:nvSpPr>
        <p:spPr>
          <a:xfrm>
            <a:off x="5296649" y="3851162"/>
            <a:ext cx="7590162" cy="565694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270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4500">
                <a:solidFill>
                  <a:srgbClr val="FFFFFF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Luke 23:18–21 (NKJV)</a:t>
            </a:r>
          </a:p>
          <a:p>
            <a:pPr defTabSz="457200">
              <a:defRPr sz="3700">
                <a:solidFill>
                  <a:srgbClr val="FFFFFF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18</a:t>
            </a:r>
            <a:r>
              <a:t> And they all cried out at once, saying, “Away with this </a:t>
            </a:r>
            <a:r>
              <a:rPr i="1"/>
              <a:t>Man,</a:t>
            </a:r>
            <a:r>
              <a:t> and release to us Barabbas”—</a:t>
            </a:r>
            <a:r>
              <a:rPr baseline="31999"/>
              <a:t>19</a:t>
            </a:r>
            <a:r>
              <a:t> who had been thrown into prison for a certain rebellion made in the city, and for murder. </a:t>
            </a:r>
            <a:r>
              <a:rPr baseline="31999"/>
              <a:t>20</a:t>
            </a:r>
            <a:r>
              <a:t> Pilate, therefore, wishing to release Jesus, again called out to them. </a:t>
            </a:r>
            <a:r>
              <a:rPr baseline="31999"/>
              <a:t>21</a:t>
            </a:r>
            <a:r>
              <a:t> But they shouted, saying, “Crucify </a:t>
            </a:r>
            <a:r>
              <a:rPr i="1"/>
              <a:t>Him,</a:t>
            </a:r>
            <a:r>
              <a:t> crucify Him!”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2 Timothy 3:10–15 (NKJV)…"/>
          <p:cNvSpPr/>
          <p:nvPr/>
        </p:nvSpPr>
        <p:spPr>
          <a:xfrm>
            <a:off x="290592" y="137199"/>
            <a:ext cx="12423616" cy="86741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270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6500">
                <a:solidFill>
                  <a:srgbClr val="FFFFFF"/>
                </a:solidFill>
                <a:effectLst>
                  <a:outerShdw sx="100000" sy="100000" kx="0" ky="0" algn="b" rotWithShape="0" blurRad="177800" dist="127000" dir="2700000">
                    <a:srgbClr val="000000"/>
                  </a:outerShdw>
                </a:effectLst>
                <a:latin typeface="Boulder"/>
                <a:ea typeface="Boulder"/>
                <a:cs typeface="Boulder"/>
                <a:sym typeface="Boulder"/>
              </a:defRPr>
            </a:pPr>
            <a:r>
              <a:t>2 Timothy 3:10–15 (NKJV) </a:t>
            </a:r>
          </a:p>
          <a:p>
            <a:pPr defTabSz="457200">
              <a:defRPr sz="5100">
                <a:solidFill>
                  <a:srgbClr val="FFFFFF"/>
                </a:solidFill>
                <a:effectLst>
                  <a:outerShdw sx="100000" sy="100000" kx="0" ky="0" algn="b" rotWithShape="0" blurRad="177800" dist="127000" dir="2700000">
                    <a:srgbClr val="000000"/>
                  </a:outerShdw>
                </a:effectLst>
                <a:latin typeface="Bookman Old Style"/>
                <a:ea typeface="Bookman Old Style"/>
                <a:cs typeface="Bookman Old Style"/>
                <a:sym typeface="Bookman Old Style"/>
              </a:defRPr>
            </a:pPr>
            <a:r>
              <a:rPr baseline="31999"/>
              <a:t>13</a:t>
            </a:r>
            <a:r>
              <a:t> But evil men and impostors will grow worse and worse, deceiving and being deceived. </a:t>
            </a:r>
            <a:r>
              <a:rPr baseline="31999"/>
              <a:t>14</a:t>
            </a:r>
            <a:r>
              <a:t> But you must continue in the things which you have learned and been assured of, knowing from whom you have learned </a:t>
            </a:r>
            <a:r>
              <a:rPr i="1"/>
              <a:t>them,</a:t>
            </a:r>
            <a:r>
              <a:t> </a:t>
            </a:r>
            <a:r>
              <a:rPr baseline="31999"/>
              <a:t>15</a:t>
            </a:r>
            <a:r>
              <a:t> and that from childhood you have known the Holy Scriptures, which are able to make you wise for salvation through faith which is in Christ Jesus.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Luke 4:16–30 (NKJV)…"/>
          <p:cNvSpPr txBox="1"/>
          <p:nvPr/>
        </p:nvSpPr>
        <p:spPr>
          <a:xfrm>
            <a:off x="324718" y="265807"/>
            <a:ext cx="12355363" cy="9119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900"/>
              </a:spcBef>
              <a:defRPr b="1" sz="6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Luke 4:16–30 (NKJV) </a:t>
            </a:r>
          </a:p>
          <a:p>
            <a:pPr defTabSz="457200">
              <a:defRPr sz="4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16</a:t>
            </a:r>
            <a:r>
              <a:t> So He came to Nazareth, where He had been brought up. And as His custom was, He went into the synagogue on the Sabbath day, and stood up to read. </a:t>
            </a:r>
            <a:r>
              <a:rPr baseline="31999"/>
              <a:t>17</a:t>
            </a:r>
            <a:r>
              <a:t> And He was handed the book of the prophet Isaiah. And when He had opened the book, He found the place where it was written: </a:t>
            </a:r>
            <a:r>
              <a:rPr baseline="31999"/>
              <a:t>18</a:t>
            </a:r>
            <a:r>
              <a:t> </a:t>
            </a:r>
            <a:r>
              <a:rPr i="1">
                <a:solidFill>
                  <a:schemeClr val="accent5"/>
                </a:solidFill>
              </a:rPr>
              <a:t>“The</a:t>
            </a:r>
            <a:r>
              <a:rPr>
                <a:solidFill>
                  <a:schemeClr val="accent5"/>
                </a:solidFill>
              </a:rPr>
              <a:t> </a:t>
            </a:r>
            <a:r>
              <a:rPr i="1">
                <a:solidFill>
                  <a:schemeClr val="accent5"/>
                </a:solidFill>
              </a:rPr>
              <a:t>Spirit of the Lord</a:t>
            </a:r>
            <a:r>
              <a:rPr>
                <a:solidFill>
                  <a:schemeClr val="accent5"/>
                </a:solidFill>
              </a:rPr>
              <a:t> is </a:t>
            </a:r>
            <a:r>
              <a:rPr i="1">
                <a:solidFill>
                  <a:schemeClr val="accent5"/>
                </a:solidFill>
              </a:rPr>
              <a:t>upon Me,</a:t>
            </a:r>
            <a:r>
              <a:rPr>
                <a:solidFill>
                  <a:schemeClr val="accent5"/>
                </a:solidFill>
              </a:rPr>
              <a:t> Because He has anointed Me </a:t>
            </a:r>
            <a:r>
              <a:rPr i="1">
                <a:solidFill>
                  <a:schemeClr val="accent5"/>
                </a:solidFill>
              </a:rPr>
              <a:t>To preach the gospel to the</a:t>
            </a:r>
            <a:r>
              <a:rPr>
                <a:solidFill>
                  <a:schemeClr val="accent5"/>
                </a:solidFill>
              </a:rPr>
              <a:t> poor; He has sent Me to heal the brokenhearted, To proclaim liberty to the </a:t>
            </a:r>
            <a:r>
              <a:rPr i="1">
                <a:solidFill>
                  <a:schemeClr val="accent5"/>
                </a:solidFill>
              </a:rPr>
              <a:t>captives</a:t>
            </a:r>
            <a:r>
              <a:rPr>
                <a:solidFill>
                  <a:schemeClr val="accent5"/>
                </a:solidFill>
              </a:rPr>
              <a:t> And recovery of sight to the </a:t>
            </a:r>
            <a:r>
              <a:rPr i="1">
                <a:solidFill>
                  <a:schemeClr val="accent5"/>
                </a:solidFill>
              </a:rPr>
              <a:t>blind,</a:t>
            </a:r>
            <a:r>
              <a:rPr>
                <a:solidFill>
                  <a:schemeClr val="accent5"/>
                </a:solidFill>
              </a:rPr>
              <a:t> To </a:t>
            </a:r>
            <a:r>
              <a:rPr i="1">
                <a:solidFill>
                  <a:schemeClr val="accent5"/>
                </a:solidFill>
              </a:rPr>
              <a:t>set at liberty those who are</a:t>
            </a:r>
            <a:r>
              <a:rPr>
                <a:solidFill>
                  <a:schemeClr val="accent5"/>
                </a:solidFill>
              </a:rPr>
              <a:t> oppressed;</a:t>
            </a:r>
            <a:r>
              <a:t> </a:t>
            </a:r>
            <a:r>
              <a:rPr baseline="31999"/>
              <a:t>19</a:t>
            </a:r>
            <a:r>
              <a:t> </a:t>
            </a:r>
            <a:r>
              <a:rPr i="1">
                <a:solidFill>
                  <a:schemeClr val="accent5"/>
                </a:solidFill>
              </a:rPr>
              <a:t>To proclaim the acceptable year of the Lord</a:t>
            </a:r>
            <a:r>
              <a:t>.”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Luke 4:16–30 (NKJV)…"/>
          <p:cNvSpPr txBox="1"/>
          <p:nvPr/>
        </p:nvSpPr>
        <p:spPr>
          <a:xfrm>
            <a:off x="324718" y="265807"/>
            <a:ext cx="12355363" cy="9119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900"/>
              </a:spcBef>
              <a:defRPr b="1" sz="6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Luke 4:16–30 (NKJV) </a:t>
            </a:r>
          </a:p>
          <a:p>
            <a:pPr defTabSz="457200">
              <a:defRPr sz="4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16</a:t>
            </a:r>
            <a:r>
              <a:t> So He came to Nazareth, where He had been brought up. And as His custom was, He went into the synagogue on the Sabbath day, and stood up to read. </a:t>
            </a:r>
            <a:r>
              <a:rPr baseline="31999"/>
              <a:t>17</a:t>
            </a:r>
            <a:r>
              <a:t> And He was handed the book of the prophet Isaiah. And when He had opened the book, He found the place where it was written: </a:t>
            </a:r>
            <a:r>
              <a:rPr baseline="31999"/>
              <a:t>18</a:t>
            </a:r>
            <a:r>
              <a:t> </a:t>
            </a:r>
            <a:r>
              <a:rPr i="1">
                <a:solidFill>
                  <a:schemeClr val="accent5"/>
                </a:solidFill>
              </a:rPr>
              <a:t>“The</a:t>
            </a:r>
            <a:r>
              <a:rPr>
                <a:solidFill>
                  <a:schemeClr val="accent5"/>
                </a:solidFill>
              </a:rPr>
              <a:t> </a:t>
            </a:r>
            <a:r>
              <a:rPr i="1">
                <a:solidFill>
                  <a:schemeClr val="accent5"/>
                </a:solidFill>
              </a:rPr>
              <a:t>Spirit of the Lord</a:t>
            </a:r>
            <a:r>
              <a:rPr>
                <a:solidFill>
                  <a:schemeClr val="accent5"/>
                </a:solidFill>
              </a:rPr>
              <a:t> is </a:t>
            </a:r>
            <a:r>
              <a:rPr i="1">
                <a:solidFill>
                  <a:schemeClr val="accent5"/>
                </a:solidFill>
              </a:rPr>
              <a:t>upon Me,</a:t>
            </a:r>
            <a:r>
              <a:rPr>
                <a:solidFill>
                  <a:schemeClr val="accent5"/>
                </a:solidFill>
              </a:rPr>
              <a:t> Because He has anointed Me </a:t>
            </a:r>
            <a:r>
              <a:rPr i="1">
                <a:solidFill>
                  <a:schemeClr val="accent5"/>
                </a:solidFill>
              </a:rPr>
              <a:t>To preach the gospel to the</a:t>
            </a:r>
            <a:r>
              <a:rPr>
                <a:solidFill>
                  <a:schemeClr val="accent5"/>
                </a:solidFill>
              </a:rPr>
              <a:t> poor; He has sent Me to heal the brokenhearted, To proclaim liberty to the </a:t>
            </a:r>
            <a:r>
              <a:rPr i="1">
                <a:solidFill>
                  <a:schemeClr val="accent5"/>
                </a:solidFill>
              </a:rPr>
              <a:t>captives</a:t>
            </a:r>
            <a:r>
              <a:rPr>
                <a:solidFill>
                  <a:schemeClr val="accent5"/>
                </a:solidFill>
              </a:rPr>
              <a:t> And recovery of sight to the </a:t>
            </a:r>
            <a:r>
              <a:rPr i="1">
                <a:solidFill>
                  <a:schemeClr val="accent5"/>
                </a:solidFill>
              </a:rPr>
              <a:t>blind,</a:t>
            </a:r>
            <a:r>
              <a:rPr>
                <a:solidFill>
                  <a:schemeClr val="accent5"/>
                </a:solidFill>
              </a:rPr>
              <a:t> To </a:t>
            </a:r>
            <a:r>
              <a:rPr i="1">
                <a:solidFill>
                  <a:schemeClr val="accent5"/>
                </a:solidFill>
              </a:rPr>
              <a:t>set at liberty those who are</a:t>
            </a:r>
            <a:r>
              <a:rPr>
                <a:solidFill>
                  <a:schemeClr val="accent5"/>
                </a:solidFill>
              </a:rPr>
              <a:t> oppressed;</a:t>
            </a:r>
            <a:r>
              <a:t> </a:t>
            </a:r>
            <a:r>
              <a:rPr baseline="31999"/>
              <a:t>19</a:t>
            </a:r>
            <a:r>
              <a:t> </a:t>
            </a:r>
            <a:r>
              <a:rPr i="1">
                <a:solidFill>
                  <a:schemeClr val="accent5"/>
                </a:solidFill>
              </a:rPr>
              <a:t>To proclaim the acceptable year of the Lord</a:t>
            </a:r>
            <a:r>
              <a:t>.” </a:t>
            </a:r>
          </a:p>
        </p:txBody>
      </p:sp>
      <p:sp>
        <p:nvSpPr>
          <p:cNvPr id="267" name="Isaiah 61:1, 2; - TEXT QUOTED…"/>
          <p:cNvSpPr/>
          <p:nvPr/>
        </p:nvSpPr>
        <p:spPr>
          <a:xfrm>
            <a:off x="207367" y="1209765"/>
            <a:ext cx="12757944" cy="3751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0" y="0"/>
                </a:moveTo>
                <a:cubicBezTo>
                  <a:pt x="49" y="0"/>
                  <a:pt x="0" y="168"/>
                  <a:pt x="0" y="375"/>
                </a:cubicBezTo>
                <a:lnTo>
                  <a:pt x="0" y="18598"/>
                </a:lnTo>
                <a:cubicBezTo>
                  <a:pt x="0" y="18804"/>
                  <a:pt x="49" y="18972"/>
                  <a:pt x="110" y="18972"/>
                </a:cubicBezTo>
                <a:lnTo>
                  <a:pt x="13482" y="18972"/>
                </a:lnTo>
                <a:lnTo>
                  <a:pt x="13702" y="21600"/>
                </a:lnTo>
                <a:lnTo>
                  <a:pt x="13922" y="18972"/>
                </a:lnTo>
                <a:lnTo>
                  <a:pt x="21490" y="18972"/>
                </a:lnTo>
                <a:cubicBezTo>
                  <a:pt x="21551" y="18972"/>
                  <a:pt x="21600" y="18804"/>
                  <a:pt x="21600" y="18598"/>
                </a:cubicBezTo>
                <a:lnTo>
                  <a:pt x="21600" y="375"/>
                </a:lnTo>
                <a:cubicBezTo>
                  <a:pt x="21600" y="168"/>
                  <a:pt x="21551" y="0"/>
                  <a:pt x="21490" y="0"/>
                </a:cubicBezTo>
                <a:lnTo>
                  <a:pt x="110" y="0"/>
                </a:lnTo>
                <a:close/>
              </a:path>
            </a:pathLst>
          </a:custGeom>
          <a:solidFill>
            <a:srgbClr val="80878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3400">
                <a:solidFill>
                  <a:srgbClr val="FFFFFF"/>
                </a:solidFill>
                <a:effectLst>
                  <a:outerShdw sx="100000" sy="100000" kx="0" ky="0" algn="b" rotWithShape="0" blurRad="63500" dist="63500" dir="198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Isaiah 61:1, 2</a:t>
            </a:r>
            <a:r>
              <a:t>; - TEXT QUOTED</a:t>
            </a:r>
          </a:p>
          <a:p>
            <a:pPr>
              <a:defRPr sz="3400">
                <a:solidFill>
                  <a:srgbClr val="FFFFFF"/>
                </a:solidFill>
                <a:effectLst>
                  <a:outerShdw sx="100000" sy="100000" kx="0" ky="0" algn="b" rotWithShape="0" blurRad="63500" dist="63500" dir="198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Matt. 11:5</a:t>
            </a:r>
            <a:r>
              <a:t> - “Go and tell John the things which you hear and see: </a:t>
            </a:r>
            <a:r>
              <a:rPr baseline="31999"/>
              <a:t>5 </a:t>
            </a:r>
            <a:r>
              <a:rPr i="1"/>
              <a:t>The</a:t>
            </a:r>
            <a:r>
              <a:t> blind see and </a:t>
            </a:r>
            <a:r>
              <a:rPr i="1"/>
              <a:t>the</a:t>
            </a:r>
            <a:r>
              <a:t> lame walk; </a:t>
            </a:r>
            <a:r>
              <a:rPr i="1"/>
              <a:t>the</a:t>
            </a:r>
            <a:r>
              <a:t> lepers are cleansed and </a:t>
            </a:r>
            <a:r>
              <a:rPr i="1"/>
              <a:t>the</a:t>
            </a:r>
            <a:r>
              <a:t> deaf hear; </a:t>
            </a:r>
            <a:r>
              <a:rPr i="1"/>
              <a:t>the</a:t>
            </a:r>
            <a:r>
              <a:t> dead are raised up and </a:t>
            </a:r>
            <a:r>
              <a:rPr i="1"/>
              <a:t>the</a:t>
            </a:r>
            <a:r>
              <a:t> poor have the gospel preached to them. </a:t>
            </a:r>
            <a:r>
              <a:rPr baseline="31999"/>
              <a:t>6 </a:t>
            </a:r>
            <a:r>
              <a:t>And blessed is he who is not offended because of Me.”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Luke 4:16–30 (NKJV)…"/>
          <p:cNvSpPr txBox="1"/>
          <p:nvPr/>
        </p:nvSpPr>
        <p:spPr>
          <a:xfrm>
            <a:off x="324718" y="265807"/>
            <a:ext cx="12355363" cy="87376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900"/>
              </a:spcBef>
              <a:defRPr b="1" sz="6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Luke 4:16–30 (NKJV) </a:t>
            </a:r>
          </a:p>
          <a:p>
            <a:pPr defTabSz="457200">
              <a:defRPr sz="4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20</a:t>
            </a:r>
            <a:r>
              <a:t> Then He closed the book, and gave </a:t>
            </a:r>
            <a:r>
              <a:rPr i="1"/>
              <a:t>it</a:t>
            </a:r>
            <a:r>
              <a:t> back to the attendant and sat down. And the eyes of all who were in the synagogue were fixed on Him. </a:t>
            </a:r>
            <a:r>
              <a:rPr baseline="31999"/>
              <a:t>21</a:t>
            </a:r>
            <a:r>
              <a:t> And He began to say to them, “</a:t>
            </a:r>
            <a:r>
              <a:rPr>
                <a:solidFill>
                  <a:schemeClr val="accent5"/>
                </a:solidFill>
              </a:rPr>
              <a:t>Today this Scripture is fulfilled in your hearing</a:t>
            </a:r>
            <a:r>
              <a:t>.” </a:t>
            </a:r>
            <a:r>
              <a:rPr baseline="31999"/>
              <a:t>22</a:t>
            </a:r>
            <a:r>
              <a:t> So all bore witness to Him, and marveled at the gracious words which proceeded out of His mouth. And they said, “Is this not Joseph’s son?” </a:t>
            </a:r>
            <a:r>
              <a:rPr baseline="31999"/>
              <a:t>23</a:t>
            </a:r>
            <a:r>
              <a:t> He said to them, “</a:t>
            </a:r>
            <a:r>
              <a:rPr>
                <a:solidFill>
                  <a:schemeClr val="accent5"/>
                </a:solidFill>
              </a:rPr>
              <a:t>You will surely say this proverb to Me, ‘Physician, heal yourself! Whatever we have heard done in Capernaum, do also here in Your country</a:t>
            </a:r>
            <a:r>
              <a:t>.’ ”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Luke 4:16–30 (NKJV)…"/>
          <p:cNvSpPr txBox="1"/>
          <p:nvPr/>
        </p:nvSpPr>
        <p:spPr>
          <a:xfrm>
            <a:off x="324718" y="265807"/>
            <a:ext cx="12355363" cy="87376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900"/>
              </a:spcBef>
              <a:defRPr b="1" sz="6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Luke 4:16–30 (NKJV) </a:t>
            </a:r>
          </a:p>
          <a:p>
            <a:pPr defTabSz="457200">
              <a:defRPr sz="4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20</a:t>
            </a:r>
            <a:r>
              <a:t> Then He closed the book, and gave </a:t>
            </a:r>
            <a:r>
              <a:rPr i="1"/>
              <a:t>it</a:t>
            </a:r>
            <a:r>
              <a:t> back to the attendant and sat down. And the eyes of all who were in the synagogue were fixed on Him. </a:t>
            </a:r>
            <a:r>
              <a:rPr baseline="31999"/>
              <a:t>21</a:t>
            </a:r>
            <a:r>
              <a:t> And He began to say to them, “</a:t>
            </a:r>
            <a:r>
              <a:rPr>
                <a:solidFill>
                  <a:schemeClr val="accent5"/>
                </a:solidFill>
              </a:rPr>
              <a:t>Today this Scripture is fulfilled in your hearing</a:t>
            </a:r>
            <a:r>
              <a:t>.” </a:t>
            </a:r>
            <a:r>
              <a:rPr baseline="31999"/>
              <a:t>22</a:t>
            </a:r>
            <a:r>
              <a:t> So all bore witness to Him, and marveled at the gracious words which proceeded out of His mouth. And they said, “Is this not Joseph’s son?” </a:t>
            </a:r>
            <a:r>
              <a:rPr baseline="31999"/>
              <a:t>23</a:t>
            </a:r>
            <a:r>
              <a:t> He said to them, “</a:t>
            </a:r>
            <a:r>
              <a:rPr>
                <a:solidFill>
                  <a:schemeClr val="accent5"/>
                </a:solidFill>
              </a:rPr>
              <a:t>You will surely say this proverb to Me, ‘Physician, heal yourself! Whatever we have heard done in Capernaum, do also here in Your country</a:t>
            </a:r>
            <a:r>
              <a:t>.’ ” </a:t>
            </a:r>
          </a:p>
        </p:txBody>
      </p:sp>
      <p:sp>
        <p:nvSpPr>
          <p:cNvPr id="272" name="The expression is evidently contemptuous, i.e., &quot;You can do big things at Capernaum, but you can not do them here. You can not deceive us; we know you. — Matthew 13:54-58"/>
          <p:cNvSpPr/>
          <p:nvPr/>
        </p:nvSpPr>
        <p:spPr>
          <a:xfrm>
            <a:off x="154384" y="3757052"/>
            <a:ext cx="12696032" cy="3488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84" y="0"/>
                </a:moveTo>
                <a:cubicBezTo>
                  <a:pt x="306" y="0"/>
                  <a:pt x="0" y="1115"/>
                  <a:pt x="0" y="2489"/>
                </a:cubicBezTo>
                <a:lnTo>
                  <a:pt x="0" y="11732"/>
                </a:lnTo>
                <a:cubicBezTo>
                  <a:pt x="0" y="13107"/>
                  <a:pt x="306" y="14221"/>
                  <a:pt x="684" y="14221"/>
                </a:cubicBezTo>
                <a:lnTo>
                  <a:pt x="4317" y="14221"/>
                </a:lnTo>
                <a:lnTo>
                  <a:pt x="4872" y="21600"/>
                </a:lnTo>
                <a:lnTo>
                  <a:pt x="5428" y="14221"/>
                </a:lnTo>
                <a:lnTo>
                  <a:pt x="20916" y="14221"/>
                </a:lnTo>
                <a:cubicBezTo>
                  <a:pt x="21294" y="14221"/>
                  <a:pt x="21600" y="13107"/>
                  <a:pt x="21600" y="11732"/>
                </a:cubicBezTo>
                <a:lnTo>
                  <a:pt x="21600" y="2489"/>
                </a:lnTo>
                <a:cubicBezTo>
                  <a:pt x="21600" y="1115"/>
                  <a:pt x="21294" y="0"/>
                  <a:pt x="20916" y="0"/>
                </a:cubicBezTo>
                <a:lnTo>
                  <a:pt x="684" y="0"/>
                </a:lnTo>
                <a:close/>
              </a:path>
            </a:pathLst>
          </a:custGeom>
          <a:solidFill>
            <a:srgbClr val="80878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3400">
                <a:solidFill>
                  <a:srgbClr val="FFFFFF"/>
                </a:solidFill>
                <a:effectLst>
                  <a:outerShdw sx="100000" sy="100000" kx="0" ky="0" algn="b" rotWithShape="0" blurRad="63500" dist="63500" dir="198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The expression is evidently contemptuous, i.e., "You can do big things at Capernaum, but you can not do them here. You can not deceive us; we know you. — </a:t>
            </a:r>
            <a:r>
              <a:rPr b="1">
                <a:solidFill>
                  <a:schemeClr val="accent3">
                    <a:hueOff val="198700"/>
                    <a:satOff val="21248"/>
                    <a:lumOff val="19305"/>
                  </a:schemeClr>
                </a:solidFill>
              </a:rPr>
              <a:t>Matthew 13:54-58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Luke 4:16–30 (NKJV)…"/>
          <p:cNvSpPr txBox="1"/>
          <p:nvPr/>
        </p:nvSpPr>
        <p:spPr>
          <a:xfrm>
            <a:off x="324718" y="265807"/>
            <a:ext cx="12355363" cy="9155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900"/>
              </a:spcBef>
              <a:defRPr b="1" sz="6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Luke 4:16–30 (NKJV) </a:t>
            </a:r>
          </a:p>
          <a:p>
            <a:pPr defTabSz="457200">
              <a:defRPr sz="4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24</a:t>
            </a:r>
            <a:r>
              <a:t> Then He said, “</a:t>
            </a:r>
            <a:r>
              <a:rPr>
                <a:solidFill>
                  <a:schemeClr val="accent5"/>
                </a:solidFill>
              </a:rPr>
              <a:t>Assuredly, I say to you, no prophet is accepted in his own country. </a:t>
            </a:r>
            <a:r>
              <a:rPr baseline="31999"/>
              <a:t>25</a:t>
            </a:r>
            <a:r>
              <a:rPr>
                <a:solidFill>
                  <a:schemeClr val="accent5"/>
                </a:solidFill>
              </a:rPr>
              <a:t> But I tell you truly, many widows were in Israel in the days of Elijah, when the heaven was shut up three years and six months, and there was a great famine throughout all the land; </a:t>
            </a:r>
            <a:r>
              <a:rPr baseline="31999"/>
              <a:t>26</a:t>
            </a:r>
            <a:r>
              <a:rPr>
                <a:solidFill>
                  <a:schemeClr val="accent5"/>
                </a:solidFill>
              </a:rPr>
              <a:t> but to none of them was Elijah sent except to Zarephath, </a:t>
            </a:r>
            <a:r>
              <a:rPr i="1">
                <a:solidFill>
                  <a:schemeClr val="accent5"/>
                </a:solidFill>
              </a:rPr>
              <a:t>in the region</a:t>
            </a:r>
            <a:r>
              <a:rPr>
                <a:solidFill>
                  <a:schemeClr val="accent5"/>
                </a:solidFill>
              </a:rPr>
              <a:t> of Sidon, to a woman </a:t>
            </a:r>
            <a:r>
              <a:rPr i="1">
                <a:solidFill>
                  <a:schemeClr val="accent5"/>
                </a:solidFill>
              </a:rPr>
              <a:t>who was</a:t>
            </a:r>
            <a:r>
              <a:rPr>
                <a:solidFill>
                  <a:schemeClr val="accent5"/>
                </a:solidFill>
              </a:rPr>
              <a:t> a widow. </a:t>
            </a:r>
            <a:r>
              <a:rPr baseline="31999"/>
              <a:t>27</a:t>
            </a:r>
            <a:r>
              <a:rPr>
                <a:solidFill>
                  <a:schemeClr val="accent5"/>
                </a:solidFill>
              </a:rPr>
              <a:t> And many lepers were in Israel in the time of Elisha the prophet, and none of them was cleansed except Naaman the Syrian</a:t>
            </a:r>
            <a:r>
              <a:t>.”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Luke 4:16–30 (NKJV)…"/>
          <p:cNvSpPr txBox="1"/>
          <p:nvPr/>
        </p:nvSpPr>
        <p:spPr>
          <a:xfrm>
            <a:off x="324718" y="265807"/>
            <a:ext cx="12355363" cy="9187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900"/>
              </a:spcBef>
              <a:defRPr b="1" sz="6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Luke 4:16–30 (NKJV) </a:t>
            </a:r>
          </a:p>
          <a:p>
            <a:pPr defTabSz="457200">
              <a:defRPr sz="6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28</a:t>
            </a:r>
            <a:r>
              <a:t> So all those in the synagogue, when they heard these things, were filled with wrath, </a:t>
            </a:r>
            <a:r>
              <a:rPr baseline="31999"/>
              <a:t>29</a:t>
            </a:r>
            <a:r>
              <a:t> and rose up and thrust Him out of the city; and they led Him to the brow of the hill on which their city was built, that they might throw Him down over the cliff. </a:t>
            </a:r>
            <a:r>
              <a:rPr baseline="31999"/>
              <a:t>30</a:t>
            </a:r>
            <a:r>
              <a:t> Then passing through the midst of them, He went His way.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535353"/>
      </a:dk1>
      <a:lt1>
        <a:srgbClr val="340053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