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b="def" i="def"/>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b="def" i="def"/>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b="def" i="def"/>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b="def" i="def"/>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b="def" i="def"/>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1" name="Shape 141"/>
          <p:cNvSpPr/>
          <p:nvPr>
            <p:ph type="sldImg"/>
          </p:nvPr>
        </p:nvSpPr>
        <p:spPr>
          <a:xfrm>
            <a:off x="1143000" y="685800"/>
            <a:ext cx="4572000" cy="3429000"/>
          </a:xfrm>
          <a:prstGeom prst="rect">
            <a:avLst/>
          </a:prstGeom>
        </p:spPr>
        <p:txBody>
          <a:bodyPr/>
          <a:lstStyle/>
          <a:p>
            <a:pPr/>
          </a:p>
        </p:txBody>
      </p:sp>
      <p:sp>
        <p:nvSpPr>
          <p:cNvPr id="142" name="Shape 1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016000" y="2032000"/>
            <a:ext cx="10972800" cy="32258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12" name="Body Level One…"/>
          <p:cNvSpPr txBox="1"/>
          <p:nvPr>
            <p:ph type="body" sz="quarter" idx="1"/>
          </p:nvPr>
        </p:nvSpPr>
        <p:spPr>
          <a:xfrm>
            <a:off x="1016000" y="5359400"/>
            <a:ext cx="10972800" cy="12319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596900"/>
          </a:xfrm>
          <a:prstGeom prst="rect">
            <a:avLst/>
          </a:prstGeom>
        </p:spPr>
        <p:txBody>
          <a:bodyPr anchor="t">
            <a:spAutoFit/>
          </a:bodyPr>
          <a:lstStyle>
            <a:lvl1pPr marL="0" indent="0" algn="ctr">
              <a:spcBef>
                <a:spcPts val="0"/>
              </a:spcBef>
              <a:buClrTx/>
              <a:buSzTx/>
              <a:buNone/>
              <a:defRPr sz="3400">
                <a:solidFill>
                  <a:srgbClr val="A29A85"/>
                </a:solidFill>
              </a:defRPr>
            </a:lvl1pPr>
          </a:lstStyle>
          <a:p>
            <a:pPr/>
            <a:r>
              <a:t>-Johnny Appleseed</a:t>
            </a:r>
          </a:p>
        </p:txBody>
      </p:sp>
      <p:sp>
        <p:nvSpPr>
          <p:cNvPr id="94" name="“Type a quote here.”"/>
          <p:cNvSpPr/>
          <p:nvPr>
            <p:ph type="body" sz="quarter" idx="14"/>
          </p:nvPr>
        </p:nvSpPr>
        <p:spPr>
          <a:xfrm>
            <a:off x="1270000" y="4210050"/>
            <a:ext cx="10464800" cy="800100"/>
          </a:xfrm>
          <a:prstGeom prst="rect">
            <a:avLst/>
          </a:prstGeom>
        </p:spPr>
        <p:txBody>
          <a:bodyPr>
            <a:spAutoFit/>
          </a:bodyPr>
          <a:lstStyle>
            <a:lvl1pPr marL="0" indent="0" algn="ctr">
              <a:spcBef>
                <a:spcPts val="3800"/>
              </a:spcBef>
              <a:buClrTx/>
              <a:buSzTx/>
              <a:buNone/>
              <a:defRPr i="1" sz="4800">
                <a:latin typeface="Baskerville SemiBold"/>
                <a:ea typeface="Baskerville SemiBold"/>
                <a:cs typeface="Baskerville SemiBold"/>
                <a:sym typeface="Baskerville SemiBold"/>
              </a:defRPr>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12700"/>
            <a:ext cx="13004800" cy="9783945"/>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xfrm>
            <a:off x="1016000" y="2768600"/>
            <a:ext cx="109728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pic>
        <p:nvPicPr>
          <p:cNvPr id="126" name="image1.png" descr="image1.png"/>
          <p:cNvPicPr>
            <a:picLocks noChangeAspect="1"/>
          </p:cNvPicPr>
          <p:nvPr/>
        </p:nvPicPr>
        <p:blipFill>
          <a:blip r:embed="rId2">
            <a:extLst/>
          </a:blip>
          <a:stretch>
            <a:fillRect/>
          </a:stretch>
        </p:blipFill>
        <p:spPr>
          <a:xfrm>
            <a:off x="-1" y="-1"/>
            <a:ext cx="13004801" cy="9753601"/>
          </a:xfrm>
          <a:prstGeom prst="rect">
            <a:avLst/>
          </a:prstGeom>
          <a:ln w="12700">
            <a:miter lim="400000"/>
          </a:ln>
        </p:spPr>
      </p:pic>
      <p:sp>
        <p:nvSpPr>
          <p:cNvPr id="127" name="Slide Number"/>
          <p:cNvSpPr txBox="1"/>
          <p:nvPr>
            <p:ph type="sldNum" sz="quarter" idx="2"/>
          </p:nvPr>
        </p:nvSpPr>
        <p:spPr>
          <a:xfrm>
            <a:off x="9970346" y="80320"/>
            <a:ext cx="3034454" cy="358649"/>
          </a:xfrm>
          <a:prstGeom prst="rect">
            <a:avLst/>
          </a:prstGeom>
        </p:spPr>
        <p:txBody>
          <a:bodyPr wrap="square" lIns="65023" tIns="65023" rIns="65023" bIns="65023" anchor="ctr"/>
          <a:lstStyle>
            <a:lvl1pPr algn="r" defTabSz="914400">
              <a:defRPr sz="1600">
                <a:solidFill>
                  <a:srgbClr val="888888"/>
                </a:solidFill>
                <a:latin typeface="Berlin Sans FB Demi"/>
                <a:ea typeface="Berlin Sans FB Demi"/>
                <a:cs typeface="Berlin Sans FB Demi"/>
                <a:sym typeface="Berlin Sans FB Dem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pic>
        <p:nvPicPr>
          <p:cNvPr id="134" name="image1.png" descr="image1.png"/>
          <p:cNvPicPr>
            <a:picLocks noChangeAspect="1"/>
          </p:cNvPicPr>
          <p:nvPr/>
        </p:nvPicPr>
        <p:blipFill>
          <a:blip r:embed="rId2">
            <a:extLst/>
          </a:blip>
          <a:stretch>
            <a:fillRect/>
          </a:stretch>
        </p:blipFill>
        <p:spPr>
          <a:xfrm>
            <a:off x="-1" y="-1"/>
            <a:ext cx="13004801" cy="9753601"/>
          </a:xfrm>
          <a:prstGeom prst="rect">
            <a:avLst/>
          </a:prstGeom>
          <a:ln w="12700">
            <a:miter lim="400000"/>
          </a:ln>
        </p:spPr>
      </p:pic>
      <p:sp>
        <p:nvSpPr>
          <p:cNvPr id="135" name="Slide Number"/>
          <p:cNvSpPr txBox="1"/>
          <p:nvPr>
            <p:ph type="sldNum" sz="quarter" idx="2"/>
          </p:nvPr>
        </p:nvSpPr>
        <p:spPr>
          <a:xfrm>
            <a:off x="9970346" y="80320"/>
            <a:ext cx="3034454" cy="358649"/>
          </a:xfrm>
          <a:prstGeom prst="rect">
            <a:avLst/>
          </a:prstGeom>
        </p:spPr>
        <p:txBody>
          <a:bodyPr wrap="square" lIns="65023" tIns="65023" rIns="65023" bIns="65023" anchor="ctr"/>
          <a:lstStyle>
            <a:lvl1pPr algn="r" defTabSz="914400">
              <a:defRPr sz="1600">
                <a:solidFill>
                  <a:srgbClr val="888888"/>
                </a:solidFill>
                <a:latin typeface="Berlin Sans FB Demi"/>
                <a:ea typeface="Berlin Sans FB Demi"/>
                <a:cs typeface="Berlin Sans FB Demi"/>
                <a:sym typeface="Berlin Sans FB Dem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13"/>
          </p:nvPr>
        </p:nvSpPr>
        <p:spPr>
          <a:xfrm>
            <a:off x="2819400" y="609600"/>
            <a:ext cx="7624687" cy="9532412"/>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028700" y="6743700"/>
            <a:ext cx="10972800" cy="15240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22" name="Body Level One…"/>
          <p:cNvSpPr txBox="1"/>
          <p:nvPr>
            <p:ph type="body" sz="quarter" idx="1"/>
          </p:nvPr>
        </p:nvSpPr>
        <p:spPr>
          <a:xfrm>
            <a:off x="1028700" y="8255000"/>
            <a:ext cx="10972800" cy="11938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le Text"/>
          <p:cNvSpPr txBox="1"/>
          <p:nvPr>
            <p:ph type="title"/>
          </p:nvPr>
        </p:nvSpPr>
        <p:spPr>
          <a:xfrm>
            <a:off x="1016000" y="3263900"/>
            <a:ext cx="10972800" cy="3225800"/>
          </a:xfrm>
          <a:prstGeom prst="rect">
            <a:avLst/>
          </a:prstGeom>
        </p:spPr>
        <p:txBody>
          <a:bodyPr/>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31" name="Slide Number"/>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age"/>
          <p:cNvSpPr/>
          <p:nvPr>
            <p:ph type="pic" sz="half" idx="13"/>
          </p:nvPr>
        </p:nvSpPr>
        <p:spPr>
          <a:xfrm>
            <a:off x="7543800" y="2044700"/>
            <a:ext cx="4513115" cy="5642313"/>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762000" y="2311400"/>
            <a:ext cx="6324600" cy="31877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Title Text</a:t>
            </a:r>
          </a:p>
        </p:txBody>
      </p:sp>
      <p:sp>
        <p:nvSpPr>
          <p:cNvPr id="40" name="Body Level One…"/>
          <p:cNvSpPr txBox="1"/>
          <p:nvPr>
            <p:ph type="body" sz="quarter" idx="1"/>
          </p:nvPr>
        </p:nvSpPr>
        <p:spPr>
          <a:xfrm>
            <a:off x="762000" y="5626100"/>
            <a:ext cx="6324600" cy="32385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1016000" y="2768600"/>
            <a:ext cx="109728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7289800" y="2806700"/>
            <a:ext cx="4513115" cy="5642313"/>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016000" y="2768600"/>
            <a:ext cx="5486400" cy="5715000"/>
          </a:xfrm>
          <a:prstGeom prst="rect">
            <a:avLst/>
          </a:prstGeom>
        </p:spPr>
        <p:txBody>
          <a:bodyPr/>
          <a:lstStyle>
            <a:lvl1pPr>
              <a:spcBef>
                <a:spcPts val="3800"/>
              </a:spcBef>
              <a:defRPr sz="3400"/>
            </a:lvl1pPr>
            <a:lvl2pPr>
              <a:spcBef>
                <a:spcPts val="3800"/>
              </a:spcBef>
              <a:defRPr sz="3400"/>
            </a:lvl2pPr>
            <a:lvl3pPr>
              <a:spcBef>
                <a:spcPts val="3800"/>
              </a:spcBef>
              <a:defRPr sz="3400"/>
            </a:lvl3pPr>
            <a:lvl4pPr marL="1625600">
              <a:spcBef>
                <a:spcPts val="3800"/>
              </a:spcBef>
              <a:defRPr sz="3400"/>
            </a:lvl4pPr>
            <a:lvl5pPr marL="2070100">
              <a:spcBef>
                <a:spcPts val="3800"/>
              </a:spcBef>
              <a:defRPr sz="3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half" idx="13"/>
          </p:nvPr>
        </p:nvSpPr>
        <p:spPr>
          <a:xfrm>
            <a:off x="7366182" y="4112966"/>
            <a:ext cx="4749801" cy="5880101"/>
          </a:xfrm>
          <a:prstGeom prst="rect">
            <a:avLst/>
          </a:prstGeom>
          <a:ln w="9525">
            <a:round/>
          </a:ln>
        </p:spPr>
        <p:txBody>
          <a:bodyPr lIns="91439" tIns="45719" rIns="91439" bIns="45719" anchor="t">
            <a:noAutofit/>
          </a:bodyPr>
          <a:lstStyle/>
          <a:p>
            <a:pPr/>
          </a:p>
        </p:txBody>
      </p:sp>
      <p:sp>
        <p:nvSpPr>
          <p:cNvPr id="84" name="Image"/>
          <p:cNvSpPr/>
          <p:nvPr>
            <p:ph type="pic" sz="quarter" idx="14"/>
          </p:nvPr>
        </p:nvSpPr>
        <p:spPr>
          <a:xfrm>
            <a:off x="7391582" y="889015"/>
            <a:ext cx="4792551" cy="3064584"/>
          </a:xfrm>
          <a:prstGeom prst="rect">
            <a:avLst/>
          </a:prstGeom>
          <a:ln w="9525">
            <a:round/>
          </a:ln>
        </p:spPr>
        <p:txBody>
          <a:bodyPr lIns="91439" tIns="45719" rIns="91439" bIns="45719" anchor="t">
            <a:noAutofit/>
          </a:bodyPr>
          <a:lstStyle/>
          <a:p>
            <a:pPr/>
          </a:p>
        </p:txBody>
      </p:sp>
      <p:sp>
        <p:nvSpPr>
          <p:cNvPr id="85" name="Image"/>
          <p:cNvSpPr/>
          <p:nvPr>
            <p:ph type="pic" idx="15"/>
          </p:nvPr>
        </p:nvSpPr>
        <p:spPr>
          <a:xfrm>
            <a:off x="-1498600" y="927100"/>
            <a:ext cx="10449225" cy="7861300"/>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xfrm>
            <a:off x="6324599" y="9004300"/>
            <a:ext cx="342901" cy="36830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016000" y="1270000"/>
            <a:ext cx="10972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016000" y="546100"/>
            <a:ext cx="10972800" cy="185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defRPr sz="1800">
                <a:latin typeface="Cochin"/>
                <a:ea typeface="Cochin"/>
                <a:cs typeface="Cochin"/>
                <a:sym typeface="Coc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solidFill>
            <a:srgbClr val="6F6A5A"/>
          </a:solidFill>
          <a:uFillTx/>
          <a:latin typeface="+mn-lt"/>
          <a:ea typeface="+mn-ea"/>
          <a:cs typeface="+mn-cs"/>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solidFill>
            <a:srgbClr val="6F6A5A"/>
          </a:solidFill>
          <a:uFillTx/>
          <a:latin typeface="Baskerville"/>
          <a:ea typeface="Baskerville"/>
          <a:cs typeface="Baskerville"/>
          <a:sym typeface="Baskervill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oc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 Id="rId3" Type="http://schemas.openxmlformats.org/officeDocument/2006/relationships/image" Target="../media/image1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itle"/>
          <p:cNvSpPr txBox="1"/>
          <p:nvPr>
            <p:ph type="ctrTitle"/>
          </p:nvPr>
        </p:nvSpPr>
        <p:spPr>
          <a:prstGeom prst="rect">
            <a:avLst/>
          </a:prstGeom>
        </p:spPr>
        <p:txBody>
          <a:bodyPr/>
          <a:lstStyle/>
          <a:p>
            <a:pPr/>
          </a:p>
        </p:txBody>
      </p:sp>
      <p:sp>
        <p:nvSpPr>
          <p:cNvPr id="145" name="Body"/>
          <p:cNvSpPr txBox="1"/>
          <p:nvPr>
            <p:ph type="subTitle" sz="quarter" idx="1"/>
          </p:nvPr>
        </p:nvSpPr>
        <p:spPr>
          <a:prstGeom prst="rect">
            <a:avLst/>
          </a:prstGeom>
        </p:spPr>
        <p:txBody>
          <a:bodyPr/>
          <a:lstStyle/>
          <a:p>
            <a:pPr/>
          </a:p>
        </p:txBody>
      </p:sp>
      <p:pic>
        <p:nvPicPr>
          <p:cNvPr id="146" name="Image" descr="Image"/>
          <p:cNvPicPr>
            <a:picLocks noChangeAspect="0"/>
          </p:cNvPicPr>
          <p:nvPr/>
        </p:nvPicPr>
        <p:blipFill>
          <a:blip r:embed="rId2">
            <a:extLst/>
          </a:blip>
          <a:stretch>
            <a:fillRect/>
          </a:stretch>
        </p:blipFill>
        <p:spPr>
          <a:xfrm>
            <a:off x="-27384" y="-46566"/>
            <a:ext cx="13059569" cy="9846732"/>
          </a:xfrm>
          <a:prstGeom prst="rect">
            <a:avLst/>
          </a:prstGeom>
          <a:effectLst>
            <a:outerShdw sx="100000" sy="100000" kx="0" ky="0" algn="b" rotWithShape="0" blurRad="63500" dist="25400" dir="5400000">
              <a:srgbClr val="000000">
                <a:alpha val="50000"/>
              </a:srgbClr>
            </a:outerShdw>
          </a:effectLst>
        </p:spPr>
      </p:pic>
      <p:sp>
        <p:nvSpPr>
          <p:cNvPr id="147" name="The “Bible Speaks” Series…"/>
          <p:cNvSpPr txBox="1"/>
          <p:nvPr/>
        </p:nvSpPr>
        <p:spPr>
          <a:xfrm>
            <a:off x="2939343" y="622300"/>
            <a:ext cx="7126115"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a:solidFill>
                  <a:srgbClr val="DCDDE0"/>
                </a:solidFill>
                <a:effectLst>
                  <a:outerShdw sx="100000" sy="100000" kx="0" ky="0" algn="b" rotWithShape="0" blurRad="127000" dist="63500" dir="3128200">
                    <a:srgbClr val="000000"/>
                  </a:outerShdw>
                </a:effectLst>
              </a:defRPr>
            </a:pPr>
            <a:r>
              <a:t>The “Bible Speaks” Series</a:t>
            </a:r>
          </a:p>
          <a:p>
            <a:pPr>
              <a:defRPr i="1">
                <a:solidFill>
                  <a:srgbClr val="DCDDE0"/>
                </a:solidFill>
                <a:effectLst>
                  <a:outerShdw sx="100000" sy="100000" kx="0" ky="0" algn="b" rotWithShape="0" blurRad="127000" dist="63500" dir="3128200">
                    <a:srgbClr val="000000"/>
                  </a:outerShdw>
                </a:effectLst>
              </a:defRPr>
            </a:pPr>
            <a:r>
              <a:t>A Study Book for Teachers &amp; Students</a:t>
            </a:r>
          </a:p>
        </p:txBody>
      </p:sp>
      <p:sp>
        <p:nvSpPr>
          <p:cNvPr id="148" name="Robert Harkrider"/>
          <p:cNvSpPr txBox="1"/>
          <p:nvPr/>
        </p:nvSpPr>
        <p:spPr>
          <a:xfrm>
            <a:off x="8995922" y="8642349"/>
            <a:ext cx="3242556"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DCDDE0"/>
                </a:solidFill>
                <a:effectLst>
                  <a:outerShdw sx="100000" sy="100000" kx="0" ky="0" algn="b" rotWithShape="0" blurRad="127000" dist="63500" dir="3128200">
                    <a:srgbClr val="000000"/>
                  </a:outerShdw>
                </a:effectLst>
              </a:defRPr>
            </a:lvl1pPr>
          </a:lstStyle>
          <a:p>
            <a:pPr/>
            <a:r>
              <a:t>Robert Harkrider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03"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04" name="The Main Point “Christ is both King &amp; Priest” - 8:1-4…"/>
          <p:cNvSpPr/>
          <p:nvPr/>
        </p:nvSpPr>
        <p:spPr>
          <a:xfrm>
            <a:off x="4675063" y="2831041"/>
            <a:ext cx="8041259" cy="6650799"/>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600">
                <a:solidFill>
                  <a:srgbClr val="000000"/>
                </a:solidFill>
              </a:defRPr>
            </a:pPr>
            <a:r>
              <a:rPr i="1"/>
              <a:t>The Main Point “Christ is both King &amp; Priest” - 8:1-4</a:t>
            </a:r>
          </a:p>
          <a:p>
            <a:pPr lvl="1" marL="963929" indent="-582929" algn="l">
              <a:spcBef>
                <a:spcPts val="900"/>
              </a:spcBef>
              <a:buSzPct val="100000"/>
              <a:buAutoNum type="alphaUcPeriod" startAt="2"/>
              <a:defRPr sz="3700">
                <a:solidFill>
                  <a:srgbClr val="000000"/>
                </a:solidFill>
              </a:defRPr>
            </a:pPr>
            <a:r>
              <a:rPr>
                <a:latin typeface="Denmark"/>
                <a:ea typeface="Denmark"/>
                <a:cs typeface="Denmark"/>
                <a:sym typeface="Denmark"/>
              </a:rPr>
              <a:t>Jesus is a priest of the  “</a:t>
            </a:r>
            <a:r>
              <a:rPr b="1" i="1"/>
              <a:t>heavenly tabernacle</a:t>
            </a:r>
            <a:r>
              <a:rPr>
                <a:latin typeface="Denmark"/>
                <a:ea typeface="Denmark"/>
                <a:cs typeface="Denmark"/>
                <a:sym typeface="Denmark"/>
              </a:rPr>
              <a:t>” </a:t>
            </a:r>
            <a:r>
              <a:t>-</a:t>
            </a:r>
            <a:r>
              <a:rPr i="1"/>
              <a:t> (8:2-4) </a:t>
            </a:r>
            <a:endParaRPr i="1"/>
          </a:p>
          <a:p>
            <a:pPr lvl="1" marL="838200" indent="-419100" algn="l">
              <a:spcBef>
                <a:spcPts val="900"/>
              </a:spcBef>
              <a:buClr>
                <a:srgbClr val="A29A85"/>
              </a:buClr>
              <a:buSzPct val="100000"/>
              <a:buChar char="•"/>
              <a:defRPr sz="3200">
                <a:solidFill>
                  <a:srgbClr val="000000"/>
                </a:solidFill>
              </a:defRPr>
            </a:pPr>
            <a:r>
              <a:t>“</a:t>
            </a:r>
            <a:r>
              <a:rPr i="1"/>
              <a:t>The true tabernacle which the Lord erected</a:t>
            </a:r>
            <a:r>
              <a:t>” – this passage introduces a contrast between the tabernacle of Moses (the type) &amp; the “true tabernacle” (the antitype)</a:t>
            </a:r>
          </a:p>
          <a:p>
            <a:pPr lvl="1" marL="838200" indent="-419100" algn="l">
              <a:spcBef>
                <a:spcPts val="900"/>
              </a:spcBef>
              <a:buClr>
                <a:srgbClr val="A29A85"/>
              </a:buClr>
              <a:buSzPct val="100000"/>
              <a:buChar char="•"/>
              <a:defRPr sz="3200">
                <a:solidFill>
                  <a:srgbClr val="000000"/>
                </a:solidFill>
              </a:defRPr>
            </a:pPr>
            <a:r>
              <a:t>The OT tabernacle a transitory structure - The “true tabernacle” on the other hand is of divine origin and is perfect for its purpose.  It is eternal and unshakeable</a:t>
            </a:r>
          </a:p>
        </p:txBody>
      </p:sp>
      <p:pic>
        <p:nvPicPr>
          <p:cNvPr id="205" name="Hebrews 8:2 (NKJV)… Hebrews 8:2 (NKJV)&#10;2 a Minister of the sanctuary and of the true tabernacle which the Lord erected, and not man." descr="Hebrews 8:2 (NKJV)… Hebrews 8:2 (NKJV)2 a Minister of the sanctuary and of the true tabernacle which the Lord erected, and not man."/>
          <p:cNvPicPr>
            <a:picLocks noChangeAspect="0"/>
          </p:cNvPicPr>
          <p:nvPr/>
        </p:nvPicPr>
        <p:blipFill>
          <a:blip r:embed="rId4">
            <a:extLst/>
          </a:blip>
          <a:stretch>
            <a:fillRect/>
          </a:stretch>
        </p:blipFill>
        <p:spPr>
          <a:xfrm>
            <a:off x="-20187" y="2309050"/>
            <a:ext cx="4962153" cy="7137401"/>
          </a:xfrm>
          <a:prstGeom prst="rect">
            <a:avLst/>
          </a:prstGeom>
        </p:spPr>
      </p:pic>
      <p:sp>
        <p:nvSpPr>
          <p:cNvPr id="206"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07"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4">
                                            <p:txEl>
                                              <p:pRg st="2" end="2"/>
                                            </p:txEl>
                                          </p:spTgt>
                                        </p:tgtEl>
                                        <p:attrNameLst>
                                          <p:attrName>style.visibility</p:attrName>
                                        </p:attrNameLst>
                                      </p:cBhvr>
                                      <p:to>
                                        <p:strVal val="visible"/>
                                      </p:to>
                                    </p:set>
                                    <p:animEffect filter="wipe(left)" transition="in">
                                      <p:cBhvr>
                                        <p:cTn id="7" dur="1500"/>
                                        <p:tgtEl>
                                          <p:spTgt spid="20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04">
                                            <p:txEl>
                                              <p:pRg st="3" end="3"/>
                                            </p:txEl>
                                          </p:spTgt>
                                        </p:tgtEl>
                                        <p:attrNameLst>
                                          <p:attrName>style.visibility</p:attrName>
                                        </p:attrNameLst>
                                      </p:cBhvr>
                                      <p:to>
                                        <p:strVal val="visible"/>
                                      </p:to>
                                    </p:set>
                                    <p:animEffect filter="wipe(left)" transition="in">
                                      <p:cBhvr>
                                        <p:cTn id="12" dur="1500"/>
                                        <p:tgtEl>
                                          <p:spTgt spid="20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10"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11" name="The Main Point “Christ is both King &amp; Priest” - 8:1-4…"/>
          <p:cNvSpPr/>
          <p:nvPr/>
        </p:nvSpPr>
        <p:spPr>
          <a:xfrm>
            <a:off x="4675063" y="2831041"/>
            <a:ext cx="8041259" cy="5863399"/>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600">
                <a:solidFill>
                  <a:srgbClr val="000000"/>
                </a:solidFill>
              </a:defRPr>
            </a:pPr>
            <a:r>
              <a:rPr i="1"/>
              <a:t>The Main Point “Christ is both King &amp; Priest” - 8:1-4</a:t>
            </a:r>
          </a:p>
          <a:p>
            <a:pPr lvl="1" marL="963929" indent="-582929" algn="l">
              <a:spcBef>
                <a:spcPts val="900"/>
              </a:spcBef>
              <a:buSzPct val="100000"/>
              <a:buAutoNum type="alphaUcPeriod" startAt="2"/>
              <a:defRPr sz="3700">
                <a:solidFill>
                  <a:srgbClr val="000000"/>
                </a:solidFill>
              </a:defRPr>
            </a:pPr>
            <a:r>
              <a:rPr>
                <a:latin typeface="Denmark"/>
                <a:ea typeface="Denmark"/>
                <a:cs typeface="Denmark"/>
                <a:sym typeface="Denmark"/>
              </a:rPr>
              <a:t>Jesus is a priest of the  “</a:t>
            </a:r>
            <a:r>
              <a:rPr b="1" i="1"/>
              <a:t>heavenly tabernacle</a:t>
            </a:r>
            <a:r>
              <a:rPr>
                <a:latin typeface="Denmark"/>
                <a:ea typeface="Denmark"/>
                <a:cs typeface="Denmark"/>
                <a:sym typeface="Denmark"/>
              </a:rPr>
              <a:t>” </a:t>
            </a:r>
            <a:r>
              <a:t>-</a:t>
            </a:r>
            <a:r>
              <a:rPr i="1"/>
              <a:t> (8:2-4) </a:t>
            </a:r>
            <a:endParaRPr i="1"/>
          </a:p>
          <a:p>
            <a:pPr lvl="1" marL="838200" indent="-419100" algn="l">
              <a:spcBef>
                <a:spcPts val="900"/>
              </a:spcBef>
              <a:buClr>
                <a:srgbClr val="A29A85"/>
              </a:buClr>
              <a:buSzPct val="100000"/>
              <a:buChar char="•"/>
              <a:defRPr sz="3400">
                <a:solidFill>
                  <a:srgbClr val="000000"/>
                </a:solidFill>
              </a:defRPr>
            </a:pPr>
            <a:r>
              <a:t>It is true that the church is spoken of as the Lord’s temple in the NT, (Eph 2:19-22; 1 Cor. 3:16,17; 1 Pet 2:4-10)</a:t>
            </a:r>
          </a:p>
          <a:p>
            <a:pPr lvl="1" marL="838200" indent="-419100" algn="l">
              <a:spcBef>
                <a:spcPts val="900"/>
              </a:spcBef>
              <a:buClr>
                <a:srgbClr val="A29A85"/>
              </a:buClr>
              <a:buSzPct val="100000"/>
              <a:buChar char="•"/>
              <a:defRPr sz="3400">
                <a:solidFill>
                  <a:srgbClr val="000000"/>
                </a:solidFill>
              </a:defRPr>
            </a:pPr>
            <a:r>
              <a:t>However, the consistent application of the idea in this context has reference to heaven itself - (9:8, 11,12, 23-25)</a:t>
            </a:r>
          </a:p>
        </p:txBody>
      </p:sp>
      <p:pic>
        <p:nvPicPr>
          <p:cNvPr id="212" name="Hebrews 8:2 (NKJV)… Hebrews 8:2 (NKJV)&#10;2 a Minister of the sanctuary and of the true tabernacle which the Lord erected, and not man." descr="Hebrews 8:2 (NKJV)… Hebrews 8:2 (NKJV)2 a Minister of the sanctuary and of the true tabernacle which the Lord erected, and not man."/>
          <p:cNvPicPr>
            <a:picLocks noChangeAspect="0"/>
          </p:cNvPicPr>
          <p:nvPr/>
        </p:nvPicPr>
        <p:blipFill>
          <a:blip r:embed="rId4">
            <a:extLst/>
          </a:blip>
          <a:stretch>
            <a:fillRect/>
          </a:stretch>
        </p:blipFill>
        <p:spPr>
          <a:xfrm>
            <a:off x="-20187" y="2309050"/>
            <a:ext cx="4962153" cy="7137401"/>
          </a:xfrm>
          <a:prstGeom prst="rect">
            <a:avLst/>
          </a:prstGeom>
        </p:spPr>
      </p:pic>
      <p:sp>
        <p:nvSpPr>
          <p:cNvPr id="213"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14"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1">
                                            <p:txEl>
                                              <p:pRg st="2" end="2"/>
                                            </p:txEl>
                                          </p:spTgt>
                                        </p:tgtEl>
                                        <p:attrNameLst>
                                          <p:attrName>style.visibility</p:attrName>
                                        </p:attrNameLst>
                                      </p:cBhvr>
                                      <p:to>
                                        <p:strVal val="visible"/>
                                      </p:to>
                                    </p:set>
                                    <p:animEffect filter="wipe(left)" transition="in">
                                      <p:cBhvr>
                                        <p:cTn id="7" dur="1500"/>
                                        <p:tgtEl>
                                          <p:spTgt spid="2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11">
                                            <p:txEl>
                                              <p:pRg st="3" end="3"/>
                                            </p:txEl>
                                          </p:spTgt>
                                        </p:tgtEl>
                                        <p:attrNameLst>
                                          <p:attrName>style.visibility</p:attrName>
                                        </p:attrNameLst>
                                      </p:cBhvr>
                                      <p:to>
                                        <p:strVal val="visible"/>
                                      </p:to>
                                    </p:set>
                                    <p:animEffect filter="wipe(left)" transition="in">
                                      <p:cBhvr>
                                        <p:cTn id="12" dur="1500"/>
                                        <p:tgtEl>
                                          <p:spTgt spid="21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17"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18" name="The Main Point “Christ is both King &amp; Priest” - 8:1-4…"/>
          <p:cNvSpPr/>
          <p:nvPr/>
        </p:nvSpPr>
        <p:spPr>
          <a:xfrm>
            <a:off x="4675063" y="2831041"/>
            <a:ext cx="8041259" cy="6206299"/>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600">
                <a:solidFill>
                  <a:srgbClr val="000000"/>
                </a:solidFill>
              </a:defRPr>
            </a:pPr>
            <a:r>
              <a:rPr i="1"/>
              <a:t>The Main Point “Christ is both King &amp; Priest” - 8:1-4</a:t>
            </a:r>
          </a:p>
          <a:p>
            <a:pPr lvl="1" marL="963929" indent="-582929" algn="l">
              <a:spcBef>
                <a:spcPts val="900"/>
              </a:spcBef>
              <a:buSzPct val="100000"/>
              <a:buAutoNum type="alphaUcPeriod" startAt="2"/>
              <a:defRPr sz="3700">
                <a:solidFill>
                  <a:srgbClr val="000000"/>
                </a:solidFill>
              </a:defRPr>
            </a:pPr>
            <a:r>
              <a:rPr>
                <a:latin typeface="Denmark"/>
                <a:ea typeface="Denmark"/>
                <a:cs typeface="Denmark"/>
                <a:sym typeface="Denmark"/>
              </a:rPr>
              <a:t>Jesus is a priest of the  “</a:t>
            </a:r>
            <a:r>
              <a:rPr b="1" i="1"/>
              <a:t>heavenly tabernacle</a:t>
            </a:r>
            <a:r>
              <a:rPr>
                <a:latin typeface="Denmark"/>
                <a:ea typeface="Denmark"/>
                <a:cs typeface="Denmark"/>
                <a:sym typeface="Denmark"/>
              </a:rPr>
              <a:t>” </a:t>
            </a:r>
            <a:r>
              <a:t>-</a:t>
            </a:r>
            <a:r>
              <a:rPr i="1"/>
              <a:t> (8:2-4) </a:t>
            </a:r>
            <a:endParaRPr i="1"/>
          </a:p>
          <a:p>
            <a:pPr lvl="1" marL="838200" indent="-419100" algn="l">
              <a:spcBef>
                <a:spcPts val="900"/>
              </a:spcBef>
              <a:buClr>
                <a:srgbClr val="A29A85"/>
              </a:buClr>
              <a:buSzPct val="100000"/>
              <a:buChar char="•"/>
              <a:defRPr sz="3200">
                <a:solidFill>
                  <a:srgbClr val="000000"/>
                </a:solidFill>
              </a:defRPr>
            </a:pPr>
            <a:r>
              <a:t>Since the role of a priest involved gifts (dōra) and sacrifices (thysias; cf. 5:1; 9:9), it follows that this new High Priest should have something to offer.</a:t>
            </a:r>
          </a:p>
          <a:p>
            <a:pPr lvl="1" marL="813547" indent="-394447" algn="l">
              <a:spcBef>
                <a:spcPts val="900"/>
              </a:spcBef>
              <a:buClr>
                <a:srgbClr val="A29A85"/>
              </a:buClr>
              <a:buSzPct val="100000"/>
              <a:buChar char="•"/>
              <a:defRPr sz="3400">
                <a:solidFill>
                  <a:srgbClr val="000000"/>
                </a:solidFill>
              </a:defRPr>
            </a:pPr>
            <a:r>
              <a:rPr sz="3200"/>
              <a:t>The primary role of a priest is to offer sacrifices at an altar.  Jesus has a sacrifice &amp; an altar upon which to offer gifts (9:11-15).</a:t>
            </a:r>
            <a:r>
              <a:t>  </a:t>
            </a:r>
          </a:p>
        </p:txBody>
      </p:sp>
      <p:pic>
        <p:nvPicPr>
          <p:cNvPr id="219" name="Hebrews 8:3 (NKJV)… Hebrews 8:3 (NKJV)&#10;3 For every high priest is appointed to offer both gifts and sacrifices. Therefore it is necessary that this One also have something to offer." descr="Hebrews 8:3 (NKJV)… Hebrews 8:3 (NKJV)3 For every high priest is appointed to offer both gifts and sacrifices. Therefore it is necessary that this One also have something to offer."/>
          <p:cNvPicPr>
            <a:picLocks noChangeAspect="0"/>
          </p:cNvPicPr>
          <p:nvPr/>
        </p:nvPicPr>
        <p:blipFill>
          <a:blip r:embed="rId4">
            <a:extLst/>
          </a:blip>
          <a:stretch>
            <a:fillRect/>
          </a:stretch>
        </p:blipFill>
        <p:spPr>
          <a:xfrm>
            <a:off x="-20187" y="2309050"/>
            <a:ext cx="4962153" cy="7289801"/>
          </a:xfrm>
          <a:prstGeom prst="rect">
            <a:avLst/>
          </a:prstGeom>
        </p:spPr>
      </p:pic>
      <p:sp>
        <p:nvSpPr>
          <p:cNvPr id="220"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21"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8">
                                            <p:txEl>
                                              <p:pRg st="2" end="2"/>
                                            </p:txEl>
                                          </p:spTgt>
                                        </p:tgtEl>
                                        <p:attrNameLst>
                                          <p:attrName>style.visibility</p:attrName>
                                        </p:attrNameLst>
                                      </p:cBhvr>
                                      <p:to>
                                        <p:strVal val="visible"/>
                                      </p:to>
                                    </p:set>
                                    <p:animEffect filter="wipe(left)" transition="in">
                                      <p:cBhvr>
                                        <p:cTn id="7" dur="1500"/>
                                        <p:tgtEl>
                                          <p:spTgt spid="2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18">
                                            <p:txEl>
                                              <p:pRg st="3" end="3"/>
                                            </p:txEl>
                                          </p:spTgt>
                                        </p:tgtEl>
                                        <p:attrNameLst>
                                          <p:attrName>style.visibility</p:attrName>
                                        </p:attrNameLst>
                                      </p:cBhvr>
                                      <p:to>
                                        <p:strVal val="visible"/>
                                      </p:to>
                                    </p:set>
                                    <p:animEffect filter="wipe(left)" transition="in">
                                      <p:cBhvr>
                                        <p:cTn id="12" dur="1500"/>
                                        <p:tgtEl>
                                          <p:spTgt spid="21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8"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24"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25" name="The Main Point “Christ is both King &amp; Priest” - 8:1-4…"/>
          <p:cNvSpPr/>
          <p:nvPr/>
        </p:nvSpPr>
        <p:spPr>
          <a:xfrm>
            <a:off x="4675063" y="2831041"/>
            <a:ext cx="8041259" cy="7234999"/>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600">
                <a:solidFill>
                  <a:srgbClr val="000000"/>
                </a:solidFill>
              </a:defRPr>
            </a:pPr>
            <a:r>
              <a:rPr i="1"/>
              <a:t>The Main Point “Christ is both King &amp; Priest” - 8:1-4</a:t>
            </a:r>
          </a:p>
          <a:p>
            <a:pPr lvl="1" marL="963929" indent="-582929" algn="l">
              <a:spcBef>
                <a:spcPts val="900"/>
              </a:spcBef>
              <a:buSzPct val="100000"/>
              <a:buAutoNum type="alphaUcPeriod" startAt="2"/>
              <a:defRPr sz="3700">
                <a:solidFill>
                  <a:srgbClr val="000000"/>
                </a:solidFill>
              </a:defRPr>
            </a:pPr>
            <a:r>
              <a:rPr>
                <a:latin typeface="Denmark"/>
                <a:ea typeface="Denmark"/>
                <a:cs typeface="Denmark"/>
                <a:sym typeface="Denmark"/>
              </a:rPr>
              <a:t>Jesus is a priest of the  “</a:t>
            </a:r>
            <a:r>
              <a:rPr b="1" i="1"/>
              <a:t>heavenly tabernacle</a:t>
            </a:r>
            <a:r>
              <a:rPr>
                <a:latin typeface="Denmark"/>
                <a:ea typeface="Denmark"/>
                <a:cs typeface="Denmark"/>
                <a:sym typeface="Denmark"/>
              </a:rPr>
              <a:t>” </a:t>
            </a:r>
            <a:r>
              <a:t>-</a:t>
            </a:r>
            <a:r>
              <a:rPr i="1"/>
              <a:t> (8:2-4) </a:t>
            </a:r>
            <a:endParaRPr i="1"/>
          </a:p>
          <a:p>
            <a:pPr lvl="1" marL="838200" indent="-419100" algn="l">
              <a:spcBef>
                <a:spcPts val="900"/>
              </a:spcBef>
              <a:buClr>
                <a:srgbClr val="A29A85"/>
              </a:buClr>
              <a:buSzPct val="100000"/>
              <a:buChar char="•"/>
              <a:defRPr sz="3200">
                <a:solidFill>
                  <a:srgbClr val="000000"/>
                </a:solidFill>
              </a:defRPr>
            </a:pPr>
            <a:r>
              <a:t>The law would not have allowed for Jesus to carry out his work as a priest here on earth, it had already made provision for an earthly priest and Jesus did not meet those prerequisites - (compare Heb 7:13, 14)</a:t>
            </a:r>
          </a:p>
          <a:p>
            <a:pPr lvl="1" marL="838200" indent="-419100" algn="l">
              <a:spcBef>
                <a:spcPts val="900"/>
              </a:spcBef>
              <a:buClr>
                <a:srgbClr val="A29A85"/>
              </a:buClr>
              <a:buSzPct val="100000"/>
              <a:buChar char="•"/>
              <a:defRPr sz="3200">
                <a:solidFill>
                  <a:srgbClr val="000000"/>
                </a:solidFill>
              </a:defRPr>
            </a:pPr>
            <a:r>
              <a:t>Jesus never assumed such for Himself, however He now serves at the true altar in the tabernacle erected by the Lord</a:t>
            </a:r>
          </a:p>
        </p:txBody>
      </p:sp>
      <p:pic>
        <p:nvPicPr>
          <p:cNvPr id="226" name="Hebrews 8:4 (NKJV)… Hebrews 8:4 (NKJV)&#10;4 For if He were on earth, He would not be a priest, since there are priests who offer the gifts according to the law;" descr="Hebrews 8:4 (NKJV)… Hebrews 8:4 (NKJV)4 For if He were on earth, He would not be a priest, since there are priests who offer the gifts according to the law;"/>
          <p:cNvPicPr>
            <a:picLocks noChangeAspect="0"/>
          </p:cNvPicPr>
          <p:nvPr/>
        </p:nvPicPr>
        <p:blipFill>
          <a:blip r:embed="rId4">
            <a:extLst/>
          </a:blip>
          <a:stretch>
            <a:fillRect/>
          </a:stretch>
        </p:blipFill>
        <p:spPr>
          <a:xfrm>
            <a:off x="-20187" y="2309050"/>
            <a:ext cx="4962153" cy="6502401"/>
          </a:xfrm>
          <a:prstGeom prst="rect">
            <a:avLst/>
          </a:prstGeom>
        </p:spPr>
      </p:pic>
      <p:sp>
        <p:nvSpPr>
          <p:cNvPr id="227"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28"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5">
                                            <p:txEl>
                                              <p:pRg st="2" end="2"/>
                                            </p:txEl>
                                          </p:spTgt>
                                        </p:tgtEl>
                                        <p:attrNameLst>
                                          <p:attrName>style.visibility</p:attrName>
                                        </p:attrNameLst>
                                      </p:cBhvr>
                                      <p:to>
                                        <p:strVal val="visible"/>
                                      </p:to>
                                    </p:set>
                                    <p:animEffect filter="wipe(left)" transition="in">
                                      <p:cBhvr>
                                        <p:cTn id="7" dur="1500"/>
                                        <p:tgtEl>
                                          <p:spTgt spid="22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5">
                                            <p:txEl>
                                              <p:pRg st="3" end="3"/>
                                            </p:txEl>
                                          </p:spTgt>
                                        </p:tgtEl>
                                        <p:attrNameLst>
                                          <p:attrName>style.visibility</p:attrName>
                                        </p:attrNameLst>
                                      </p:cBhvr>
                                      <p:to>
                                        <p:strVal val="visible"/>
                                      </p:to>
                                    </p:set>
                                    <p:animEffect filter="wipe(left)" transition="in">
                                      <p:cBhvr>
                                        <p:cTn id="12" dur="1500"/>
                                        <p:tgtEl>
                                          <p:spTgt spid="22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25">
                                            <p:txEl>
                                              <p:pRg st="4" end="4"/>
                                            </p:txEl>
                                          </p:spTgt>
                                        </p:tgtEl>
                                        <p:attrNameLst>
                                          <p:attrName>style.visibility</p:attrName>
                                        </p:attrNameLst>
                                      </p:cBhvr>
                                      <p:to>
                                        <p:strVal val="visible"/>
                                      </p:to>
                                    </p:set>
                                    <p:animEffect filter="wipe(left)" transition="in">
                                      <p:cBhvr>
                                        <p:cTn id="17" dur="1500"/>
                                        <p:tgtEl>
                                          <p:spTgt spid="22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31"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32" name="God Gave A Pattern - 8:5…"/>
          <p:cNvSpPr/>
          <p:nvPr/>
        </p:nvSpPr>
        <p:spPr>
          <a:xfrm>
            <a:off x="4675063" y="2831041"/>
            <a:ext cx="8041259" cy="6073690"/>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2"/>
              <a:defRPr sz="4600">
                <a:solidFill>
                  <a:srgbClr val="000000"/>
                </a:solidFill>
              </a:defRPr>
            </a:pPr>
            <a:r>
              <a:rPr i="1"/>
              <a:t>God Gave A Pattern - 8:5</a:t>
            </a:r>
          </a:p>
          <a:p>
            <a:pPr lvl="1" marL="963929" indent="-582929" algn="l">
              <a:spcBef>
                <a:spcPts val="900"/>
              </a:spcBef>
              <a:buSzPct val="100000"/>
              <a:buAutoNum type="alphaUcPeriod" startAt="1"/>
              <a:defRPr sz="3700">
                <a:solidFill>
                  <a:srgbClr val="000000"/>
                </a:solidFill>
              </a:defRPr>
            </a:pPr>
            <a:r>
              <a:rPr>
                <a:latin typeface="Denmark"/>
                <a:ea typeface="Denmark"/>
                <a:cs typeface="Denmark"/>
                <a:sym typeface="Denmark"/>
              </a:rPr>
              <a:t>Moses was told to follow “</a:t>
            </a:r>
            <a:r>
              <a:rPr b="1" i="1"/>
              <a:t>the pattern</a:t>
            </a:r>
            <a:r>
              <a:rPr>
                <a:latin typeface="Denmark"/>
                <a:ea typeface="Denmark"/>
                <a:cs typeface="Denmark"/>
                <a:sym typeface="Denmark"/>
              </a:rPr>
              <a:t>” given him on the mount </a:t>
            </a:r>
            <a:r>
              <a:t>-</a:t>
            </a:r>
            <a:r>
              <a:rPr i="1"/>
              <a:t> (8:5) </a:t>
            </a:r>
            <a:endParaRPr i="1"/>
          </a:p>
          <a:p>
            <a:pPr lvl="1" marL="838200" indent="-419100" algn="l">
              <a:spcBef>
                <a:spcPts val="900"/>
              </a:spcBef>
              <a:buClr>
                <a:srgbClr val="A29A85"/>
              </a:buClr>
              <a:buSzPct val="100000"/>
              <a:buChar char="•"/>
              <a:defRPr sz="3200">
                <a:solidFill>
                  <a:srgbClr val="000000"/>
                </a:solidFill>
              </a:defRPr>
            </a:pPr>
            <a:r>
              <a:t>First - the tabernacle was the “copy” or “shadow” of the heavenly things - ch. 9:9, 23, 24; 10:1. Col. 2:17. </a:t>
            </a:r>
          </a:p>
          <a:p>
            <a:pPr lvl="1" marL="838200" indent="-419100" algn="l">
              <a:spcBef>
                <a:spcPts val="900"/>
              </a:spcBef>
              <a:buClr>
                <a:srgbClr val="A29A85"/>
              </a:buClr>
              <a:buSzPct val="100000"/>
              <a:buChar char="•"/>
              <a:defRPr sz="3200">
                <a:solidFill>
                  <a:srgbClr val="000000"/>
                </a:solidFill>
              </a:defRPr>
            </a:pPr>
            <a:r>
              <a:t>It was necessary &amp; important that the “copy” &amp; “shadow” be made according to the pattern God gave -</a:t>
            </a:r>
            <a:r>
              <a:rPr i="1"/>
              <a:t> Ex. 25:40; 26:30; 27:8. Nu. 8:4. 1 Ch. 28:12, 19. Ac. 7:44. </a:t>
            </a:r>
          </a:p>
        </p:txBody>
      </p:sp>
      <p:pic>
        <p:nvPicPr>
          <p:cNvPr id="233" name="Hebrews 8:5 (NKJV)… Hebrews 8:5 (NKJV)&#10;5 who serve the copy and shadow of the heavenly things, as Moses was divinely instructed when he was about to make the tabernacle. For He said, “See that you make all things according to the pattern shown you on the mountain.”" descr="Hebrews 8:5 (NKJV)… Hebrews 8:5 (NKJV)5 who serve the copy and shadow of the heavenly things, as Moses was divinely instructed when he was about to make the tabernacle. For He said, “See that you make all things according to the pattern shown you on the mountain.”"/>
          <p:cNvPicPr>
            <a:picLocks noChangeAspect="0"/>
          </p:cNvPicPr>
          <p:nvPr/>
        </p:nvPicPr>
        <p:blipFill>
          <a:blip r:embed="rId4">
            <a:extLst/>
          </a:blip>
          <a:stretch>
            <a:fillRect/>
          </a:stretch>
        </p:blipFill>
        <p:spPr>
          <a:xfrm>
            <a:off x="-20187" y="2309050"/>
            <a:ext cx="4962153" cy="7416801"/>
          </a:xfrm>
          <a:prstGeom prst="rect">
            <a:avLst/>
          </a:prstGeom>
        </p:spPr>
      </p:pic>
      <p:sp>
        <p:nvSpPr>
          <p:cNvPr id="234"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35"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2">
                                            <p:txEl>
                                              <p:pRg st="2" end="2"/>
                                            </p:txEl>
                                          </p:spTgt>
                                        </p:tgtEl>
                                        <p:attrNameLst>
                                          <p:attrName>style.visibility</p:attrName>
                                        </p:attrNameLst>
                                      </p:cBhvr>
                                      <p:to>
                                        <p:strVal val="visible"/>
                                      </p:to>
                                    </p:set>
                                    <p:animEffect filter="wipe(left)" transition="in">
                                      <p:cBhvr>
                                        <p:cTn id="7" dur="1500"/>
                                        <p:tgtEl>
                                          <p:spTgt spid="23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32">
                                            <p:txEl>
                                              <p:pRg st="3" end="3"/>
                                            </p:txEl>
                                          </p:spTgt>
                                        </p:tgtEl>
                                        <p:attrNameLst>
                                          <p:attrName>style.visibility</p:attrName>
                                        </p:attrNameLst>
                                      </p:cBhvr>
                                      <p:to>
                                        <p:strVal val="visible"/>
                                      </p:to>
                                    </p:set>
                                    <p:animEffect filter="wipe(left)" transition="in">
                                      <p:cBhvr>
                                        <p:cTn id="12" dur="1500"/>
                                        <p:tgtEl>
                                          <p:spTgt spid="23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38"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39" name="God Gave A Pattern - 8:5…"/>
          <p:cNvSpPr/>
          <p:nvPr/>
        </p:nvSpPr>
        <p:spPr>
          <a:xfrm>
            <a:off x="4675063" y="2831041"/>
            <a:ext cx="8041259" cy="6556290"/>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2"/>
              <a:defRPr sz="4600">
                <a:solidFill>
                  <a:srgbClr val="000000"/>
                </a:solidFill>
              </a:defRPr>
            </a:pPr>
            <a:r>
              <a:rPr i="1"/>
              <a:t>God Gave A Pattern - 8:5</a:t>
            </a:r>
          </a:p>
          <a:p>
            <a:pPr lvl="1" marL="963929" indent="-582929" algn="l">
              <a:spcBef>
                <a:spcPts val="900"/>
              </a:spcBef>
              <a:buSzPct val="100000"/>
              <a:buAutoNum type="alphaUcPeriod" startAt="1"/>
              <a:defRPr sz="3700">
                <a:solidFill>
                  <a:srgbClr val="000000"/>
                </a:solidFill>
              </a:defRPr>
            </a:pPr>
            <a:r>
              <a:rPr>
                <a:latin typeface="Denmark"/>
                <a:ea typeface="Denmark"/>
                <a:cs typeface="Denmark"/>
                <a:sym typeface="Denmark"/>
              </a:rPr>
              <a:t>Moses was told to follow “</a:t>
            </a:r>
            <a:r>
              <a:rPr b="1" i="1"/>
              <a:t>the pattern</a:t>
            </a:r>
            <a:r>
              <a:rPr>
                <a:latin typeface="Denmark"/>
                <a:ea typeface="Denmark"/>
                <a:cs typeface="Denmark"/>
                <a:sym typeface="Denmark"/>
              </a:rPr>
              <a:t>” given him on the mount </a:t>
            </a:r>
            <a:r>
              <a:t>-</a:t>
            </a:r>
            <a:r>
              <a:rPr i="1"/>
              <a:t> (8:5) </a:t>
            </a:r>
            <a:endParaRPr i="1"/>
          </a:p>
          <a:p>
            <a:pPr lvl="1" marL="838200" indent="-419100" algn="l">
              <a:spcBef>
                <a:spcPts val="900"/>
              </a:spcBef>
              <a:buClr>
                <a:srgbClr val="A29A85"/>
              </a:buClr>
              <a:buSzPct val="100000"/>
              <a:buChar char="•"/>
              <a:defRPr sz="3200">
                <a:solidFill>
                  <a:srgbClr val="000000"/>
                </a:solidFill>
              </a:defRPr>
            </a:pPr>
            <a:r>
              <a:t>The “type” or “shadow” consisted of the tabernacle &amp; all of its furnishings - the ark, candlesticks, altars, tables, etc.</a:t>
            </a:r>
          </a:p>
          <a:p>
            <a:pPr lvl="1" marL="838200" indent="-419100" algn="l">
              <a:spcBef>
                <a:spcPts val="900"/>
              </a:spcBef>
              <a:buClr>
                <a:srgbClr val="A29A85"/>
              </a:buClr>
              <a:buSzPct val="100000"/>
              <a:buChar char="•"/>
              <a:defRPr sz="3200">
                <a:solidFill>
                  <a:srgbClr val="000000"/>
                </a:solidFill>
              </a:defRPr>
            </a:pPr>
            <a:r>
              <a:t>These things were only “likenesses of the things they represented - (God’s holiness, access to God, divine provision for moral cleansing, the necessity of mediation, for sacrifice, for intercession). </a:t>
            </a:r>
          </a:p>
        </p:txBody>
      </p:sp>
      <p:pic>
        <p:nvPicPr>
          <p:cNvPr id="240" name="Hebrews 8:5 (NKJV)… Hebrews 8:5 (NKJV)&#10;5 who serve the copy and shadow of the heavenly things, as Moses was divinely instructed when he was about to make the tabernacle. For He said, “See that you make all things according to the pattern shown you on the mountain.”" descr="Hebrews 8:5 (NKJV)… Hebrews 8:5 (NKJV)5 who serve the copy and shadow of the heavenly things, as Moses was divinely instructed when he was about to make the tabernacle. For He said, “See that you make all things according to the pattern shown you on the mountain.”"/>
          <p:cNvPicPr>
            <a:picLocks noChangeAspect="0"/>
          </p:cNvPicPr>
          <p:nvPr/>
        </p:nvPicPr>
        <p:blipFill>
          <a:blip r:embed="rId4">
            <a:extLst/>
          </a:blip>
          <a:stretch>
            <a:fillRect/>
          </a:stretch>
        </p:blipFill>
        <p:spPr>
          <a:xfrm>
            <a:off x="-20187" y="2309050"/>
            <a:ext cx="4962153" cy="7416801"/>
          </a:xfrm>
          <a:prstGeom prst="rect">
            <a:avLst/>
          </a:prstGeom>
        </p:spPr>
      </p:pic>
      <p:sp>
        <p:nvSpPr>
          <p:cNvPr id="241"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42"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9">
                                            <p:txEl>
                                              <p:pRg st="2" end="2"/>
                                            </p:txEl>
                                          </p:spTgt>
                                        </p:tgtEl>
                                        <p:attrNameLst>
                                          <p:attrName>style.visibility</p:attrName>
                                        </p:attrNameLst>
                                      </p:cBhvr>
                                      <p:to>
                                        <p:strVal val="visible"/>
                                      </p:to>
                                    </p:set>
                                    <p:animEffect filter="wipe(left)" transition="in">
                                      <p:cBhvr>
                                        <p:cTn id="7" dur="1500"/>
                                        <p:tgtEl>
                                          <p:spTgt spid="2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39">
                                            <p:txEl>
                                              <p:pRg st="3" end="3"/>
                                            </p:txEl>
                                          </p:spTgt>
                                        </p:tgtEl>
                                        <p:attrNameLst>
                                          <p:attrName>style.visibility</p:attrName>
                                        </p:attrNameLst>
                                      </p:cBhvr>
                                      <p:to>
                                        <p:strVal val="visible"/>
                                      </p:to>
                                    </p:set>
                                    <p:animEffect filter="wipe(left)" transition="in">
                                      <p:cBhvr>
                                        <p:cTn id="12" dur="1500"/>
                                        <p:tgtEl>
                                          <p:spTgt spid="23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9"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45"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46" name="“A shadow has no substance in itself, no independent meaning or existence apart from what it is a shadow of.  It exists only as evidence of the real thing.  Likewise, a ‘copy’ or ‘pattern’ falls far short of the reality of the genuine article.  The point of the author is that no one should ever be satisfied with a copy or shadow when the reality is within his easy grasp”  (Dan King pg. 245)"/>
          <p:cNvSpPr/>
          <p:nvPr/>
        </p:nvSpPr>
        <p:spPr>
          <a:xfrm>
            <a:off x="4675063" y="2831041"/>
            <a:ext cx="8041259" cy="63881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lvl="1">
              <a:spcBef>
                <a:spcPts val="900"/>
              </a:spcBef>
              <a:defRPr sz="3900">
                <a:solidFill>
                  <a:srgbClr val="000000"/>
                </a:solidFill>
              </a:defRPr>
            </a:pPr>
            <a:r>
              <a:t>“A shadow has no substance in itself, no independent meaning or existence apart from what it is a shadow of.  It exists only as evidence of the real thing.  Likewise, a ‘copy’ or ‘pattern’ falls far short of the reality of the genuine article.  The point of the author is that no one should ever be satisfied with a copy or shadow when the reality is within his easy grasp”  (Dan King pg. 245)</a:t>
            </a:r>
          </a:p>
        </p:txBody>
      </p:sp>
      <p:pic>
        <p:nvPicPr>
          <p:cNvPr id="247" name="Hebrews 8:5 (NKJV)… Hebrews 8:5 (NKJV)&#10;5 who serve the copy and shadow of the heavenly things, as Moses was divinely instructed when he was about to make the tabernacle. For He said, “See that you make all things according to the pattern shown you on the mountain.”" descr="Hebrews 8:5 (NKJV)… Hebrews 8:5 (NKJV)5 who serve the copy and shadow of the heavenly things, as Moses was divinely instructed when he was about to make the tabernacle. For He said, “See that you make all things according to the pattern shown you on the mountain.”"/>
          <p:cNvPicPr>
            <a:picLocks noChangeAspect="0"/>
          </p:cNvPicPr>
          <p:nvPr/>
        </p:nvPicPr>
        <p:blipFill>
          <a:blip r:embed="rId4">
            <a:extLst/>
          </a:blip>
          <a:stretch>
            <a:fillRect/>
          </a:stretch>
        </p:blipFill>
        <p:spPr>
          <a:xfrm>
            <a:off x="-20187" y="2309050"/>
            <a:ext cx="4962153" cy="7416801"/>
          </a:xfrm>
          <a:prstGeom prst="rect">
            <a:avLst/>
          </a:prstGeom>
        </p:spPr>
      </p:pic>
      <p:sp>
        <p:nvSpPr>
          <p:cNvPr id="248"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49"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46">
                                            <p:bg/>
                                          </p:spTgt>
                                        </p:tgtEl>
                                        <p:attrNameLst>
                                          <p:attrName>style.visibility</p:attrName>
                                        </p:attrNameLst>
                                      </p:cBhvr>
                                      <p:to>
                                        <p:strVal val="visible"/>
                                      </p:to>
                                    </p:set>
                                    <p:animEffect filter="wipe(left)" transition="in">
                                      <p:cBhvr>
                                        <p:cTn id="7" dur="1500"/>
                                        <p:tgtEl>
                                          <p:spTgt spid="24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46">
                                            <p:txEl>
                                              <p:pRg st="0" end="0"/>
                                            </p:txEl>
                                          </p:spTgt>
                                        </p:tgtEl>
                                        <p:attrNameLst>
                                          <p:attrName>style.visibility</p:attrName>
                                        </p:attrNameLst>
                                      </p:cBhvr>
                                      <p:to>
                                        <p:strVal val="visible"/>
                                      </p:to>
                                    </p:set>
                                    <p:animEffect filter="wipe(left)" transition="in">
                                      <p:cBhvr>
                                        <p:cTn id="10" dur="1500"/>
                                        <p:tgtEl>
                                          <p:spTgt spid="24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52"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53" name="God Gave A Pattern - 8:5…"/>
          <p:cNvSpPr/>
          <p:nvPr/>
        </p:nvSpPr>
        <p:spPr>
          <a:xfrm>
            <a:off x="4675063" y="2831041"/>
            <a:ext cx="8041259" cy="6191993"/>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2"/>
              <a:defRPr sz="4600">
                <a:solidFill>
                  <a:srgbClr val="000000"/>
                </a:solidFill>
              </a:defRPr>
            </a:pPr>
            <a:r>
              <a:rPr i="1"/>
              <a:t>God Gave A Pattern - 8:5</a:t>
            </a:r>
          </a:p>
          <a:p>
            <a:pPr lvl="1" marL="963929" indent="-582929" algn="l">
              <a:spcBef>
                <a:spcPts val="900"/>
              </a:spcBef>
              <a:buSzPct val="100000"/>
              <a:buAutoNum type="alphaUcPeriod" startAt="2"/>
              <a:defRPr sz="3700">
                <a:solidFill>
                  <a:srgbClr val="000000"/>
                </a:solidFill>
              </a:defRPr>
            </a:pPr>
            <a:r>
              <a:rPr>
                <a:latin typeface="Denmark"/>
                <a:ea typeface="Denmark"/>
                <a:cs typeface="Denmark"/>
                <a:sym typeface="Denmark"/>
              </a:rPr>
              <a:t>We Too Must Follow God’s Pattern </a:t>
            </a:r>
            <a:r>
              <a:t>-</a:t>
            </a:r>
            <a:r>
              <a:rPr i="1"/>
              <a:t> (8:5) </a:t>
            </a:r>
            <a:endParaRPr i="1"/>
          </a:p>
          <a:p>
            <a:pPr lvl="1" marL="838200" indent="-419100" algn="l">
              <a:spcBef>
                <a:spcPts val="900"/>
              </a:spcBef>
              <a:buClr>
                <a:srgbClr val="A29A85"/>
              </a:buClr>
              <a:buSzPct val="100000"/>
              <a:buChar char="•"/>
              <a:defRPr sz="3400">
                <a:solidFill>
                  <a:srgbClr val="000000"/>
                </a:solidFill>
              </a:defRPr>
            </a:pPr>
            <a:r>
              <a:t>We cannot know what God wants except from what He has revealed - (1 Cor 2:9-13; 2 Tim 3:16,17; Rom 10:17; 2 Cor 5:7)</a:t>
            </a:r>
          </a:p>
          <a:p>
            <a:pPr lvl="1" marL="838200" indent="-419100" algn="l">
              <a:spcBef>
                <a:spcPts val="900"/>
              </a:spcBef>
              <a:buClr>
                <a:srgbClr val="A29A85"/>
              </a:buClr>
              <a:buSzPct val="100000"/>
              <a:buChar char="•"/>
              <a:defRPr sz="3400">
                <a:solidFill>
                  <a:srgbClr val="000000"/>
                </a:solidFill>
              </a:defRPr>
            </a:pPr>
            <a:r>
              <a:t>Our role is not to question God’s pattern, or to establish our own patterns - (</a:t>
            </a:r>
            <a:r>
              <a:rPr i="1"/>
              <a:t>worship, organization of the church, work of the church, etc</a:t>
            </a:r>
            <a:r>
              <a:t>.) -</a:t>
            </a:r>
            <a:r>
              <a:rPr i="1"/>
              <a:t> Rom 10:1-3</a:t>
            </a:r>
          </a:p>
        </p:txBody>
      </p:sp>
      <p:pic>
        <p:nvPicPr>
          <p:cNvPr id="254" name="Hebrews 8:5 (NKJV)… Hebrews 8:5 (NKJV)&#10;5 who serve the copy and shadow of the heavenly things, as Moses was divinely instructed when he was about to make the tabernacle. For He said, “See that you make all things according to the pattern shown you on the mountain.”" descr="Hebrews 8:5 (NKJV)… Hebrews 8:5 (NKJV)5 who serve the copy and shadow of the heavenly things, as Moses was divinely instructed when he was about to make the tabernacle. For He said, “See that you make all things according to the pattern shown you on the mountain.”"/>
          <p:cNvPicPr>
            <a:picLocks noChangeAspect="0"/>
          </p:cNvPicPr>
          <p:nvPr/>
        </p:nvPicPr>
        <p:blipFill>
          <a:blip r:embed="rId4">
            <a:extLst/>
          </a:blip>
          <a:stretch>
            <a:fillRect/>
          </a:stretch>
        </p:blipFill>
        <p:spPr>
          <a:xfrm>
            <a:off x="-20187" y="2309050"/>
            <a:ext cx="4962153" cy="7416801"/>
          </a:xfrm>
          <a:prstGeom prst="rect">
            <a:avLst/>
          </a:prstGeom>
        </p:spPr>
      </p:pic>
      <p:sp>
        <p:nvSpPr>
          <p:cNvPr id="255"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56"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3">
                                            <p:txEl>
                                              <p:pRg st="2" end="2"/>
                                            </p:txEl>
                                          </p:spTgt>
                                        </p:tgtEl>
                                        <p:attrNameLst>
                                          <p:attrName>style.visibility</p:attrName>
                                        </p:attrNameLst>
                                      </p:cBhvr>
                                      <p:to>
                                        <p:strVal val="visible"/>
                                      </p:to>
                                    </p:set>
                                    <p:animEffect filter="wipe(left)" transition="in">
                                      <p:cBhvr>
                                        <p:cTn id="7" dur="1500"/>
                                        <p:tgtEl>
                                          <p:spTgt spid="25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53">
                                            <p:txEl>
                                              <p:pRg st="3" end="3"/>
                                            </p:txEl>
                                          </p:spTgt>
                                        </p:tgtEl>
                                        <p:attrNameLst>
                                          <p:attrName>style.visibility</p:attrName>
                                        </p:attrNameLst>
                                      </p:cBhvr>
                                      <p:to>
                                        <p:strVal val="visible"/>
                                      </p:to>
                                    </p:set>
                                    <p:animEffect filter="wipe(left)" transition="in">
                                      <p:cBhvr>
                                        <p:cTn id="12" dur="1500"/>
                                        <p:tgtEl>
                                          <p:spTgt spid="25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59"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60" name="God Gave A Pattern - 8:5…"/>
          <p:cNvSpPr/>
          <p:nvPr/>
        </p:nvSpPr>
        <p:spPr>
          <a:xfrm>
            <a:off x="4675063" y="2831041"/>
            <a:ext cx="8041259" cy="6191993"/>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2"/>
              <a:defRPr sz="4600">
                <a:solidFill>
                  <a:srgbClr val="000000"/>
                </a:solidFill>
              </a:defRPr>
            </a:pPr>
            <a:r>
              <a:rPr i="1"/>
              <a:t>God Gave A Pattern - 8:5</a:t>
            </a:r>
          </a:p>
          <a:p>
            <a:pPr lvl="1" marL="963929" indent="-582929" algn="l">
              <a:spcBef>
                <a:spcPts val="900"/>
              </a:spcBef>
              <a:buSzPct val="100000"/>
              <a:buAutoNum type="alphaUcPeriod" startAt="2"/>
              <a:defRPr sz="3700">
                <a:solidFill>
                  <a:srgbClr val="000000"/>
                </a:solidFill>
              </a:defRPr>
            </a:pPr>
            <a:r>
              <a:rPr>
                <a:latin typeface="Denmark"/>
                <a:ea typeface="Denmark"/>
                <a:cs typeface="Denmark"/>
                <a:sym typeface="Denmark"/>
              </a:rPr>
              <a:t>We Too Must Follow God’s Pattern </a:t>
            </a:r>
            <a:r>
              <a:t>-</a:t>
            </a:r>
            <a:r>
              <a:rPr i="1"/>
              <a:t> (8:5) </a:t>
            </a:r>
            <a:endParaRPr i="1"/>
          </a:p>
          <a:p>
            <a:pPr lvl="1" marL="838200" indent="-419100" algn="l">
              <a:spcBef>
                <a:spcPts val="900"/>
              </a:spcBef>
              <a:buClr>
                <a:srgbClr val="A29A85"/>
              </a:buClr>
              <a:buSzPct val="100000"/>
              <a:buChar char="•"/>
              <a:defRPr sz="3300">
                <a:solidFill>
                  <a:srgbClr val="000000"/>
                </a:solidFill>
              </a:defRPr>
            </a:pPr>
            <a:r>
              <a:t>We must not change God’s pattern - </a:t>
            </a:r>
            <a:r>
              <a:rPr i="1"/>
              <a:t>2 Jn 1:9; Gal 1:7-9; 2 Tim 3:16,17</a:t>
            </a:r>
            <a:endParaRPr i="1"/>
          </a:p>
          <a:p>
            <a:pPr lvl="1" marL="838200" indent="-419100" algn="l">
              <a:spcBef>
                <a:spcPts val="900"/>
              </a:spcBef>
              <a:buClr>
                <a:srgbClr val="A29A85"/>
              </a:buClr>
              <a:buSzPct val="100000"/>
              <a:buChar char="•"/>
              <a:defRPr sz="3300">
                <a:solidFill>
                  <a:srgbClr val="000000"/>
                </a:solidFill>
              </a:defRPr>
            </a:pPr>
            <a:r>
              <a:t>We do not have the liberty to add to God’s word that which He has not authorized - (</a:t>
            </a:r>
            <a:r>
              <a:rPr i="1"/>
              <a:t>where God is silent, we are to be silent</a:t>
            </a:r>
            <a:r>
              <a:t>) - 7:14; Prov 30:6; Rev 22:18</a:t>
            </a:r>
          </a:p>
          <a:p>
            <a:pPr lvl="1" marL="838200" indent="-419100" algn="l">
              <a:spcBef>
                <a:spcPts val="900"/>
              </a:spcBef>
              <a:buClr>
                <a:srgbClr val="A29A85"/>
              </a:buClr>
              <a:buSzPct val="100000"/>
              <a:buChar char="•"/>
              <a:defRPr sz="3300">
                <a:solidFill>
                  <a:srgbClr val="000000"/>
                </a:solidFill>
              </a:defRPr>
            </a:pPr>
            <a:r>
              <a:t>Nor are we at liberty to take away from God’s word  - Deut 4:2; 12:32; Rev 22:19</a:t>
            </a:r>
          </a:p>
        </p:txBody>
      </p:sp>
      <p:pic>
        <p:nvPicPr>
          <p:cNvPr id="261" name="Hebrews 8:5 (NKJV)… Hebrews 8:5 (NKJV)&#10;5 who serve the copy and shadow of the heavenly things, as Moses was divinely instructed when he was about to make the tabernacle. For He said, “See that you make all things according to the pattern shown you on the mountain.”" descr="Hebrews 8:5 (NKJV)… Hebrews 8:5 (NKJV)5 who serve the copy and shadow of the heavenly things, as Moses was divinely instructed when he was about to make the tabernacle. For He said, “See that you make all things according to the pattern shown you on the mountain.”"/>
          <p:cNvPicPr>
            <a:picLocks noChangeAspect="0"/>
          </p:cNvPicPr>
          <p:nvPr/>
        </p:nvPicPr>
        <p:blipFill>
          <a:blip r:embed="rId4">
            <a:extLst/>
          </a:blip>
          <a:stretch>
            <a:fillRect/>
          </a:stretch>
        </p:blipFill>
        <p:spPr>
          <a:xfrm>
            <a:off x="-20187" y="2309050"/>
            <a:ext cx="4962153" cy="7416801"/>
          </a:xfrm>
          <a:prstGeom prst="rect">
            <a:avLst/>
          </a:prstGeom>
        </p:spPr>
      </p:pic>
      <p:sp>
        <p:nvSpPr>
          <p:cNvPr id="262"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63"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0">
                                            <p:txEl>
                                              <p:pRg st="2" end="2"/>
                                            </p:txEl>
                                          </p:spTgt>
                                        </p:tgtEl>
                                        <p:attrNameLst>
                                          <p:attrName>style.visibility</p:attrName>
                                        </p:attrNameLst>
                                      </p:cBhvr>
                                      <p:to>
                                        <p:strVal val="visible"/>
                                      </p:to>
                                    </p:set>
                                    <p:animEffect filter="wipe(left)" transition="in">
                                      <p:cBhvr>
                                        <p:cTn id="7" dur="1500"/>
                                        <p:tgtEl>
                                          <p:spTgt spid="2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60">
                                            <p:txEl>
                                              <p:pRg st="3" end="3"/>
                                            </p:txEl>
                                          </p:spTgt>
                                        </p:tgtEl>
                                        <p:attrNameLst>
                                          <p:attrName>style.visibility</p:attrName>
                                        </p:attrNameLst>
                                      </p:cBhvr>
                                      <p:to>
                                        <p:strVal val="visible"/>
                                      </p:to>
                                    </p:set>
                                    <p:animEffect filter="wipe(left)" transition="in">
                                      <p:cBhvr>
                                        <p:cTn id="12" dur="1500"/>
                                        <p:tgtEl>
                                          <p:spTgt spid="26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260">
                                            <p:txEl>
                                              <p:pRg st="4" end="4"/>
                                            </p:txEl>
                                          </p:spTgt>
                                        </p:tgtEl>
                                        <p:attrNameLst>
                                          <p:attrName>style.visibility</p:attrName>
                                        </p:attrNameLst>
                                      </p:cBhvr>
                                      <p:to>
                                        <p:strVal val="visible"/>
                                      </p:to>
                                    </p:set>
                                    <p:animEffect filter="wipe(left)" transition="in">
                                      <p:cBhvr>
                                        <p:cTn id="17" dur="1500"/>
                                        <p:tgtEl>
                                          <p:spTgt spid="26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0"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66"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67"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68"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
        <p:nvSpPr>
          <p:cNvPr id="269" name="Shape"/>
          <p:cNvSpPr/>
          <p:nvPr/>
        </p:nvSpPr>
        <p:spPr>
          <a:xfrm>
            <a:off x="216746" y="4443306"/>
            <a:ext cx="4009814" cy="4985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21600" y="0"/>
                </a:lnTo>
                <a:lnTo>
                  <a:pt x="21600" y="18704"/>
                </a:lnTo>
                <a:cubicBezTo>
                  <a:pt x="21600" y="20304"/>
                  <a:pt x="19988" y="21600"/>
                  <a:pt x="18000" y="21600"/>
                </a:cubicBezTo>
                <a:lnTo>
                  <a:pt x="0" y="21600"/>
                </a:lnTo>
                <a:lnTo>
                  <a:pt x="0" y="2896"/>
                </a:lnTo>
                <a:cubicBezTo>
                  <a:pt x="0" y="1296"/>
                  <a:pt x="1612" y="0"/>
                  <a:pt x="3600" y="0"/>
                </a:cubicBezTo>
                <a:close/>
              </a:path>
            </a:pathLst>
          </a:custGeom>
          <a:gradFill>
            <a:gsLst>
              <a:gs pos="0">
                <a:srgbClr val="FFD1BB"/>
              </a:gs>
              <a:gs pos="35000">
                <a:srgbClr val="FFDECF"/>
              </a:gs>
              <a:gs pos="100000">
                <a:srgbClr val="FFF2ED"/>
              </a:gs>
            </a:gsLst>
            <a:lin ang="16200000"/>
          </a:gradFill>
          <a:ln w="12700">
            <a:solidFill>
              <a:srgbClr val="F69240"/>
            </a:solidFill>
            <a:bevel/>
          </a:ln>
          <a:effectLst>
            <a:outerShdw sx="100000" sy="100000" kx="0" ky="0" algn="b" rotWithShape="0" blurRad="50800" dist="25400" dir="5400000">
              <a:srgbClr val="000000">
                <a:alpha val="38000"/>
              </a:srgbClr>
            </a:outerShdw>
          </a:effectLst>
        </p:spPr>
        <p:txBody>
          <a:bodyPr lIns="65023" tIns="65023" rIns="65023" bIns="65023" anchor="ctr"/>
          <a:lstStyle/>
          <a:p>
            <a:pPr defTabSz="914400">
              <a:defRPr sz="2400">
                <a:solidFill>
                  <a:srgbClr val="000000"/>
                </a:solidFill>
                <a:latin typeface="Berlin Sans FB Demi"/>
                <a:ea typeface="Berlin Sans FB Demi"/>
                <a:cs typeface="Berlin Sans FB Demi"/>
                <a:sym typeface="Berlin Sans FB Demi"/>
              </a:defRPr>
            </a:pPr>
          </a:p>
        </p:txBody>
      </p:sp>
      <p:sp>
        <p:nvSpPr>
          <p:cNvPr id="270" name="Shape"/>
          <p:cNvSpPr/>
          <p:nvPr/>
        </p:nvSpPr>
        <p:spPr>
          <a:xfrm flipH="1">
            <a:off x="8778240" y="4443306"/>
            <a:ext cx="4009814" cy="4985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21600" y="0"/>
                </a:lnTo>
                <a:lnTo>
                  <a:pt x="21600" y="18704"/>
                </a:lnTo>
                <a:cubicBezTo>
                  <a:pt x="21600" y="20304"/>
                  <a:pt x="19988" y="21600"/>
                  <a:pt x="18000" y="21600"/>
                </a:cubicBezTo>
                <a:lnTo>
                  <a:pt x="0" y="21600"/>
                </a:lnTo>
                <a:lnTo>
                  <a:pt x="0" y="2896"/>
                </a:lnTo>
                <a:cubicBezTo>
                  <a:pt x="0" y="1296"/>
                  <a:pt x="1612" y="0"/>
                  <a:pt x="3600" y="0"/>
                </a:cubicBezTo>
                <a:close/>
              </a:path>
            </a:pathLst>
          </a:custGeom>
          <a:gradFill>
            <a:gsLst>
              <a:gs pos="0">
                <a:srgbClr val="FFD1BB"/>
              </a:gs>
              <a:gs pos="35000">
                <a:srgbClr val="FFDECF"/>
              </a:gs>
              <a:gs pos="100000">
                <a:srgbClr val="FFF2ED"/>
              </a:gs>
            </a:gsLst>
            <a:lin ang="16200000"/>
          </a:gradFill>
          <a:ln w="12700">
            <a:solidFill>
              <a:srgbClr val="F69240"/>
            </a:solidFill>
            <a:bevel/>
          </a:ln>
          <a:effectLst>
            <a:outerShdw sx="100000" sy="100000" kx="0" ky="0" algn="b" rotWithShape="0" blurRad="50800" dist="25400" dir="5400000">
              <a:srgbClr val="000000">
                <a:alpha val="38000"/>
              </a:srgbClr>
            </a:outerShdw>
          </a:effectLst>
        </p:spPr>
        <p:txBody>
          <a:bodyPr lIns="65023" tIns="65023" rIns="65023" bIns="65023" anchor="ctr"/>
          <a:lstStyle/>
          <a:p>
            <a:pPr defTabSz="914400">
              <a:defRPr sz="2400">
                <a:solidFill>
                  <a:srgbClr val="000000"/>
                </a:solidFill>
                <a:latin typeface="Berlin Sans FB Demi"/>
                <a:ea typeface="Berlin Sans FB Demi"/>
                <a:cs typeface="Berlin Sans FB Demi"/>
                <a:sym typeface="Berlin Sans FB Demi"/>
              </a:defRPr>
            </a:pPr>
          </a:p>
        </p:txBody>
      </p:sp>
      <p:sp>
        <p:nvSpPr>
          <p:cNvPr id="271" name="Matthew 21:25-26…"/>
          <p:cNvSpPr txBox="1"/>
          <p:nvPr/>
        </p:nvSpPr>
        <p:spPr>
          <a:xfrm>
            <a:off x="4226559" y="3208240"/>
            <a:ext cx="4551681" cy="5429505"/>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1" indent="6350" defTabSz="914400">
              <a:spcBef>
                <a:spcPts val="400"/>
              </a:spcBef>
              <a:defRPr sz="2800">
                <a:solidFill>
                  <a:srgbClr val="000000"/>
                </a:solidFill>
                <a:latin typeface="Berlin Sans FB Demi"/>
                <a:ea typeface="Berlin Sans FB Demi"/>
                <a:cs typeface="Berlin Sans FB Demi"/>
                <a:sym typeface="Berlin Sans FB Demi"/>
              </a:defRPr>
            </a:pPr>
            <a:r>
              <a:rPr i="1">
                <a:solidFill>
                  <a:srgbClr val="E13F3B"/>
                </a:solidFill>
                <a:effectLst>
                  <a:outerShdw sx="100000" sy="100000" kx="0" ky="0" algn="b" rotWithShape="0" blurRad="165100" dist="139700" dir="2700000">
                    <a:srgbClr val="000000">
                      <a:alpha val="40000"/>
                    </a:srgbClr>
                  </a:outerShdw>
                </a:effectLst>
                <a:latin typeface="Book Antiqua"/>
                <a:ea typeface="Book Antiqua"/>
                <a:cs typeface="Book Antiqua"/>
                <a:sym typeface="Book Antiqua"/>
              </a:rPr>
              <a:t>Matthew 21:25-26</a:t>
            </a:r>
            <a:endParaRPr b="1" sz="1600">
              <a:solidFill>
                <a:srgbClr val="E13F3B"/>
              </a:solidFill>
              <a:effectLst>
                <a:outerShdw sx="100000" sy="100000" kx="0" ky="0" algn="b" rotWithShape="0" blurRad="165100" dist="139700" dir="2700000">
                  <a:srgbClr val="000000">
                    <a:alpha val="40000"/>
                  </a:srgbClr>
                </a:outerShdw>
              </a:effectLst>
              <a:latin typeface="Book Antiqua"/>
              <a:ea typeface="Book Antiqua"/>
              <a:cs typeface="Book Antiqua"/>
              <a:sym typeface="Book Antiqua"/>
            </a:endParaRPr>
          </a:p>
          <a:p>
            <a:pPr lvl="1" indent="6350" defTabSz="914400">
              <a:spcBef>
                <a:spcPts val="1700"/>
              </a:spcBef>
              <a:defRPr sz="10200">
                <a:solidFill>
                  <a:srgbClr val="000000"/>
                </a:solidFill>
                <a:latin typeface="Berlin Sans FB Demi"/>
                <a:ea typeface="Berlin Sans FB Demi"/>
                <a:cs typeface="Berlin Sans FB Demi"/>
                <a:sym typeface="Berlin Sans FB Demi"/>
              </a:defRPr>
            </a:pPr>
            <a:r>
              <a:rPr b="1">
                <a:solidFill>
                  <a:srgbClr val="E13F3B"/>
                </a:solidFill>
                <a:effectLst>
                  <a:outerShdw sx="100000" sy="100000" kx="0" ky="0" algn="b" rotWithShape="0" blurRad="165100" dist="139700" dir="2700000">
                    <a:srgbClr val="000000">
                      <a:alpha val="40000"/>
                    </a:srgbClr>
                  </a:outerShdw>
                </a:effectLst>
                <a:latin typeface="Agency FB"/>
                <a:ea typeface="Agency FB"/>
                <a:cs typeface="Agency FB"/>
                <a:sym typeface="Agency FB"/>
              </a:rPr>
              <a:t>Only Two Possible Sources</a:t>
            </a:r>
          </a:p>
        </p:txBody>
      </p:sp>
      <p:pic>
        <p:nvPicPr>
          <p:cNvPr id="272" name="http://exposingsatanism.com/images/jewish/Pharisees.jpg" descr="http://exposingsatanism.com/images/jewish/Pharisees.jpg"/>
          <p:cNvPicPr>
            <a:picLocks noChangeAspect="0"/>
          </p:cNvPicPr>
          <p:nvPr/>
        </p:nvPicPr>
        <p:blipFill>
          <a:blip r:embed="rId4">
            <a:extLst/>
          </a:blip>
          <a:stretch>
            <a:fillRect/>
          </a:stretch>
        </p:blipFill>
        <p:spPr>
          <a:xfrm>
            <a:off x="9406080" y="2157848"/>
            <a:ext cx="3079254" cy="3019214"/>
          </a:xfrm>
          <a:prstGeom prst="rect">
            <a:avLst/>
          </a:prstGeom>
          <a:effectLst>
            <a:outerShdw sx="100000" sy="100000" kx="0" ky="0" algn="b" rotWithShape="0" blurRad="266700" dist="342900" dir="11520000">
              <a:srgbClr val="000000">
                <a:alpha val="18000"/>
              </a:srgbClr>
            </a:outerShdw>
          </a:effectLst>
        </p:spPr>
      </p:pic>
      <p:pic>
        <p:nvPicPr>
          <p:cNvPr id="273" name="image5.png" descr="image5.png"/>
          <p:cNvPicPr>
            <a:picLocks noChangeAspect="1"/>
          </p:cNvPicPr>
          <p:nvPr/>
        </p:nvPicPr>
        <p:blipFill>
          <a:blip r:embed="rId5">
            <a:extLst/>
          </a:blip>
          <a:stretch>
            <a:fillRect/>
          </a:stretch>
        </p:blipFill>
        <p:spPr>
          <a:xfrm>
            <a:off x="33866" y="2622856"/>
            <a:ext cx="3034454" cy="2089198"/>
          </a:xfrm>
          <a:prstGeom prst="rect">
            <a:avLst/>
          </a:prstGeom>
          <a:ln w="12700">
            <a:miter lim="400000"/>
          </a:ln>
        </p:spPr>
      </p:pic>
      <p:sp>
        <p:nvSpPr>
          <p:cNvPr id="274" name="From Heaven…"/>
          <p:cNvSpPr txBox="1"/>
          <p:nvPr/>
        </p:nvSpPr>
        <p:spPr>
          <a:xfrm>
            <a:off x="108373" y="4722029"/>
            <a:ext cx="4443307" cy="464362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marL="342900" indent="-342900" defTabSz="914400">
              <a:spcBef>
                <a:spcPts val="700"/>
              </a:spcBef>
              <a:defRPr sz="4400">
                <a:solidFill>
                  <a:schemeClr val="accent5">
                    <a:hueOff val="74999"/>
                    <a:satOff val="18651"/>
                    <a:lumOff val="-19807"/>
                  </a:schemeClr>
                </a:solidFill>
                <a:latin typeface="Denmark"/>
                <a:ea typeface="Denmark"/>
                <a:cs typeface="Denmark"/>
                <a:sym typeface="Denmark"/>
              </a:defRPr>
            </a:pPr>
            <a:r>
              <a:rPr u="sng"/>
              <a:t>From Heaven</a:t>
            </a:r>
            <a:endParaRPr sz="5000" u="sng"/>
          </a:p>
          <a:p>
            <a:pPr marL="342900" indent="-342900" defTabSz="914400">
              <a:spcBef>
                <a:spcPts val="700"/>
              </a:spcBef>
              <a:defRPr sz="4400">
                <a:solidFill>
                  <a:srgbClr val="000000"/>
                </a:solidFill>
                <a:latin typeface="Book Antiqua"/>
                <a:ea typeface="Book Antiqua"/>
                <a:cs typeface="Book Antiqua"/>
                <a:sym typeface="Book Antiqua"/>
              </a:defRPr>
            </a:pPr>
            <a:r>
              <a:t>Mt. 21:23-27</a:t>
            </a:r>
          </a:p>
          <a:p>
            <a:pPr marL="342900" indent="-342900" defTabSz="914400">
              <a:spcBef>
                <a:spcPts val="700"/>
              </a:spcBef>
              <a:defRPr sz="4400">
                <a:solidFill>
                  <a:srgbClr val="000000"/>
                </a:solidFill>
                <a:latin typeface="Book Antiqua"/>
                <a:ea typeface="Book Antiqua"/>
                <a:cs typeface="Book Antiqua"/>
                <a:sym typeface="Book Antiqua"/>
              </a:defRPr>
            </a:pPr>
            <a:r>
              <a:t>1 John 4:4-6</a:t>
            </a:r>
          </a:p>
          <a:p>
            <a:pPr marL="342900" indent="-342900" defTabSz="914400">
              <a:spcBef>
                <a:spcPts val="700"/>
              </a:spcBef>
              <a:defRPr sz="4400">
                <a:solidFill>
                  <a:srgbClr val="000000"/>
                </a:solidFill>
                <a:latin typeface="Book Antiqua"/>
                <a:ea typeface="Book Antiqua"/>
                <a:cs typeface="Book Antiqua"/>
                <a:sym typeface="Book Antiqua"/>
              </a:defRPr>
            </a:pPr>
            <a:r>
              <a:t>Gal. 1:6-9</a:t>
            </a:r>
          </a:p>
          <a:p>
            <a:pPr marL="342900" indent="-342900" defTabSz="914400">
              <a:spcBef>
                <a:spcPts val="700"/>
              </a:spcBef>
              <a:defRPr sz="4400">
                <a:solidFill>
                  <a:srgbClr val="000000"/>
                </a:solidFill>
                <a:latin typeface="Book Antiqua"/>
                <a:ea typeface="Book Antiqua"/>
                <a:cs typeface="Book Antiqua"/>
                <a:sym typeface="Book Antiqua"/>
              </a:defRPr>
            </a:pPr>
            <a:r>
              <a:t>Col. 2:6-10</a:t>
            </a:r>
          </a:p>
          <a:p>
            <a:pPr marL="342900" indent="-342900" defTabSz="914400">
              <a:spcBef>
                <a:spcPts val="700"/>
              </a:spcBef>
              <a:defRPr sz="4400">
                <a:solidFill>
                  <a:srgbClr val="000000"/>
                </a:solidFill>
                <a:latin typeface="Book Antiqua"/>
                <a:ea typeface="Book Antiqua"/>
                <a:cs typeface="Book Antiqua"/>
                <a:sym typeface="Book Antiqua"/>
              </a:defRPr>
            </a:pPr>
            <a:r>
              <a:t>2 Thess. 2:15</a:t>
            </a:r>
          </a:p>
        </p:txBody>
      </p:sp>
      <p:pic>
        <p:nvPicPr>
          <p:cNvPr id="275" name="image6.png" descr="image6.png"/>
          <p:cNvPicPr>
            <a:picLocks noChangeAspect="1"/>
          </p:cNvPicPr>
          <p:nvPr/>
        </p:nvPicPr>
        <p:blipFill>
          <a:blip r:embed="rId6">
            <a:extLst/>
          </a:blip>
          <a:stretch>
            <a:fillRect/>
          </a:stretch>
        </p:blipFill>
        <p:spPr>
          <a:xfrm rot="4429752">
            <a:off x="8091392" y="2685368"/>
            <a:ext cx="1444701" cy="1989574"/>
          </a:xfrm>
          <a:prstGeom prst="rect">
            <a:avLst/>
          </a:prstGeom>
          <a:ln w="12700">
            <a:miter lim="400000"/>
          </a:ln>
        </p:spPr>
      </p:pic>
      <p:pic>
        <p:nvPicPr>
          <p:cNvPr id="276" name="image7.png" descr="image7.png"/>
          <p:cNvPicPr>
            <a:picLocks noChangeAspect="1"/>
          </p:cNvPicPr>
          <p:nvPr/>
        </p:nvPicPr>
        <p:blipFill>
          <a:blip r:embed="rId7">
            <a:extLst/>
          </a:blip>
          <a:stretch>
            <a:fillRect/>
          </a:stretch>
        </p:blipFill>
        <p:spPr>
          <a:xfrm rot="17186021">
            <a:off x="3297052" y="2787797"/>
            <a:ext cx="1651087" cy="1989572"/>
          </a:xfrm>
          <a:prstGeom prst="rect">
            <a:avLst/>
          </a:prstGeom>
          <a:ln w="12700">
            <a:miter lim="400000"/>
          </a:ln>
        </p:spPr>
      </p:pic>
      <p:sp>
        <p:nvSpPr>
          <p:cNvPr id="277" name="From Men…"/>
          <p:cNvSpPr txBox="1"/>
          <p:nvPr/>
        </p:nvSpPr>
        <p:spPr>
          <a:xfrm>
            <a:off x="8994986" y="4722029"/>
            <a:ext cx="3901441" cy="464362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marL="342900" indent="-342900" defTabSz="914400">
              <a:spcBef>
                <a:spcPts val="700"/>
              </a:spcBef>
              <a:defRPr sz="4400">
                <a:solidFill>
                  <a:schemeClr val="accent6">
                    <a:hueOff val="113856"/>
                    <a:lumOff val="-10196"/>
                  </a:schemeClr>
                </a:solidFill>
                <a:latin typeface="Denmark"/>
                <a:ea typeface="Denmark"/>
                <a:cs typeface="Denmark"/>
                <a:sym typeface="Denmark"/>
              </a:defRPr>
            </a:pPr>
            <a:r>
              <a:rPr u="sng"/>
              <a:t>From Men</a:t>
            </a:r>
          </a:p>
          <a:p>
            <a:pPr marL="342900" indent="-342900" defTabSz="914400">
              <a:spcBef>
                <a:spcPts val="700"/>
              </a:spcBef>
              <a:defRPr sz="4400">
                <a:solidFill>
                  <a:srgbClr val="000000"/>
                </a:solidFill>
                <a:latin typeface="Book Antiqua"/>
                <a:ea typeface="Book Antiqua"/>
                <a:cs typeface="Book Antiqua"/>
                <a:sym typeface="Book Antiqua"/>
              </a:defRPr>
            </a:pPr>
            <a:r>
              <a:t>Mt. 15:1-9</a:t>
            </a:r>
          </a:p>
          <a:p>
            <a:pPr marL="342900" indent="-342900" defTabSz="914400">
              <a:spcBef>
                <a:spcPts val="700"/>
              </a:spcBef>
              <a:defRPr sz="4400">
                <a:solidFill>
                  <a:srgbClr val="000000"/>
                </a:solidFill>
                <a:latin typeface="Book Antiqua"/>
                <a:ea typeface="Book Antiqua"/>
                <a:cs typeface="Book Antiqua"/>
                <a:sym typeface="Book Antiqua"/>
              </a:defRPr>
            </a:pPr>
            <a:r>
              <a:t>1 Cor. 4:6</a:t>
            </a:r>
          </a:p>
          <a:p>
            <a:pPr marL="342900" indent="-342900" defTabSz="914400">
              <a:spcBef>
                <a:spcPts val="700"/>
              </a:spcBef>
              <a:defRPr sz="4400">
                <a:solidFill>
                  <a:srgbClr val="000000"/>
                </a:solidFill>
                <a:latin typeface="Book Antiqua"/>
                <a:ea typeface="Book Antiqua"/>
                <a:cs typeface="Book Antiqua"/>
                <a:sym typeface="Book Antiqua"/>
              </a:defRPr>
            </a:pPr>
            <a:r>
              <a:t>Gal. 1:10-17</a:t>
            </a:r>
          </a:p>
          <a:p>
            <a:pPr marL="342900" indent="-342900" defTabSz="914400">
              <a:spcBef>
                <a:spcPts val="700"/>
              </a:spcBef>
              <a:defRPr sz="4400">
                <a:solidFill>
                  <a:srgbClr val="000000"/>
                </a:solidFill>
                <a:latin typeface="Book Antiqua"/>
                <a:ea typeface="Book Antiqua"/>
                <a:cs typeface="Book Antiqua"/>
                <a:sym typeface="Book Antiqua"/>
              </a:defRPr>
            </a:pPr>
            <a:r>
              <a:t>Col. 2:8</a:t>
            </a:r>
          </a:p>
          <a:p>
            <a:pPr marL="342900" indent="-342900" defTabSz="914400">
              <a:spcBef>
                <a:spcPts val="700"/>
              </a:spcBef>
              <a:defRPr sz="4400">
                <a:solidFill>
                  <a:srgbClr val="000000"/>
                </a:solidFill>
                <a:latin typeface="Book Antiqua"/>
                <a:ea typeface="Book Antiqua"/>
                <a:cs typeface="Book Antiqua"/>
                <a:sym typeface="Book Antiqua"/>
              </a:defRPr>
            </a:pPr>
            <a:r>
              <a:t>2 Thess. 2:2-4</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69"/>
                                        </p:tgtEl>
                                        <p:attrNameLst>
                                          <p:attrName>style.visibility</p:attrName>
                                        </p:attrNameLst>
                                      </p:cBhvr>
                                      <p:to>
                                        <p:strVal val="visible"/>
                                      </p:to>
                                    </p:set>
                                    <p:anim calcmode="lin" valueType="num">
                                      <p:cBhvr>
                                        <p:cTn id="7" dur="500" fill="hold"/>
                                        <p:tgtEl>
                                          <p:spTgt spid="269"/>
                                        </p:tgtEl>
                                        <p:attrNameLst>
                                          <p:attrName>ppt_w</p:attrName>
                                        </p:attrNameLst>
                                      </p:cBhvr>
                                      <p:tavLst>
                                        <p:tav tm="0">
                                          <p:val>
                                            <p:fltVal val="0"/>
                                          </p:val>
                                        </p:tav>
                                        <p:tav tm="100000">
                                          <p:val>
                                            <p:strVal val="#ppt_w"/>
                                          </p:val>
                                        </p:tav>
                                      </p:tavLst>
                                    </p:anim>
                                    <p:anim calcmode="lin" valueType="num">
                                      <p:cBhvr>
                                        <p:cTn id="8" dur="500" fill="hold"/>
                                        <p:tgtEl>
                                          <p:spTgt spid="26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16" presetID="23" grpId="2" fill="hold">
                                  <p:stCondLst>
                                    <p:cond delay="0"/>
                                  </p:stCondLst>
                                  <p:iterate type="el" backwards="0">
                                    <p:tmAbs val="0"/>
                                  </p:iterate>
                                  <p:childTnLst>
                                    <p:set>
                                      <p:cBhvr>
                                        <p:cTn id="11" fill="hold"/>
                                        <p:tgtEl>
                                          <p:spTgt spid="274">
                                            <p:bg/>
                                          </p:spTgt>
                                        </p:tgtEl>
                                        <p:attrNameLst>
                                          <p:attrName>style.visibility</p:attrName>
                                        </p:attrNameLst>
                                      </p:cBhvr>
                                      <p:to>
                                        <p:strVal val="visible"/>
                                      </p:to>
                                    </p:set>
                                    <p:anim calcmode="lin" valueType="num">
                                      <p:cBhvr>
                                        <p:cTn id="12" dur="500" fill="hold"/>
                                        <p:tgtEl>
                                          <p:spTgt spid="274">
                                            <p:bg/>
                                          </p:spTgt>
                                        </p:tgtEl>
                                        <p:attrNameLst>
                                          <p:attrName>ppt_w</p:attrName>
                                        </p:attrNameLst>
                                      </p:cBhvr>
                                      <p:tavLst>
                                        <p:tav tm="0">
                                          <p:val>
                                            <p:fltVal val="0"/>
                                          </p:val>
                                        </p:tav>
                                        <p:tav tm="100000">
                                          <p:val>
                                            <p:strVal val="#ppt_w"/>
                                          </p:val>
                                        </p:tav>
                                      </p:tavLst>
                                    </p:anim>
                                    <p:anim calcmode="lin" valueType="num">
                                      <p:cBhvr>
                                        <p:cTn id="13" dur="500" fill="hold"/>
                                        <p:tgtEl>
                                          <p:spTgt spid="274">
                                            <p:bg/>
                                          </p:spTgt>
                                        </p:tgtEl>
                                        <p:attrNameLst>
                                          <p:attrName>ppt_h</p:attrName>
                                        </p:attrNameLst>
                                      </p:cBhvr>
                                      <p:tavLst>
                                        <p:tav tm="0">
                                          <p:val>
                                            <p:fltVal val="0"/>
                                          </p:val>
                                        </p:tav>
                                        <p:tav tm="100000">
                                          <p:val>
                                            <p:strVal val="#ppt_h"/>
                                          </p:val>
                                        </p:tav>
                                      </p:tavLst>
                                    </p:anim>
                                  </p:childTnLst>
                                </p:cTn>
                              </p:par>
                              <p:par>
                                <p:cTn id="14" presetClass="entr" nodeType="withEffect" presetSubtype="16" presetID="23" grpId="2" fill="hold">
                                  <p:stCondLst>
                                    <p:cond delay="0"/>
                                  </p:stCondLst>
                                  <p:iterate type="el" backwards="0">
                                    <p:tmAbs val="0"/>
                                  </p:iterate>
                                  <p:childTnLst>
                                    <p:set>
                                      <p:cBhvr>
                                        <p:cTn id="15" fill="hold"/>
                                        <p:tgtEl>
                                          <p:spTgt spid="274">
                                            <p:txEl>
                                              <p:pRg st="0" end="0"/>
                                            </p:txEl>
                                          </p:spTgt>
                                        </p:tgtEl>
                                        <p:attrNameLst>
                                          <p:attrName>style.visibility</p:attrName>
                                        </p:attrNameLst>
                                      </p:cBhvr>
                                      <p:to>
                                        <p:strVal val="visible"/>
                                      </p:to>
                                    </p:set>
                                    <p:anim calcmode="lin" valueType="num">
                                      <p:cBhvr>
                                        <p:cTn id="16" dur="500" fill="hold"/>
                                        <p:tgtEl>
                                          <p:spTgt spid="27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74">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Class="entr" nodeType="afterEffect" presetSubtype="16" presetID="23" grpId="2" fill="hold">
                                  <p:stCondLst>
                                    <p:cond delay="0"/>
                                  </p:stCondLst>
                                  <p:iterate type="el" backwards="0">
                                    <p:tmAbs val="0"/>
                                  </p:iterate>
                                  <p:childTnLst>
                                    <p:set>
                                      <p:cBhvr>
                                        <p:cTn id="20" fill="hold"/>
                                        <p:tgtEl>
                                          <p:spTgt spid="274">
                                            <p:txEl>
                                              <p:pRg st="1" end="1"/>
                                            </p:txEl>
                                          </p:spTgt>
                                        </p:tgtEl>
                                        <p:attrNameLst>
                                          <p:attrName>style.visibility</p:attrName>
                                        </p:attrNameLst>
                                      </p:cBhvr>
                                      <p:to>
                                        <p:strVal val="visible"/>
                                      </p:to>
                                    </p:set>
                                    <p:anim calcmode="lin" valueType="num">
                                      <p:cBhvr>
                                        <p:cTn id="21" dur="500" fill="hold"/>
                                        <p:tgtEl>
                                          <p:spTgt spid="27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7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23" grpId="2" fill="hold">
                                  <p:stCondLst>
                                    <p:cond delay="0"/>
                                  </p:stCondLst>
                                  <p:iterate type="el" backwards="0">
                                    <p:tmAbs val="0"/>
                                  </p:iterate>
                                  <p:childTnLst>
                                    <p:set>
                                      <p:cBhvr>
                                        <p:cTn id="26" fill="hold"/>
                                        <p:tgtEl>
                                          <p:spTgt spid="274">
                                            <p:txEl>
                                              <p:pRg st="2" end="2"/>
                                            </p:txEl>
                                          </p:spTgt>
                                        </p:tgtEl>
                                        <p:attrNameLst>
                                          <p:attrName>style.visibility</p:attrName>
                                        </p:attrNameLst>
                                      </p:cBhvr>
                                      <p:to>
                                        <p:strVal val="visible"/>
                                      </p:to>
                                    </p:set>
                                    <p:anim calcmode="lin" valueType="num">
                                      <p:cBhvr>
                                        <p:cTn id="27" dur="500" fill="hold"/>
                                        <p:tgtEl>
                                          <p:spTgt spid="274">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7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2" fill="hold">
                                  <p:stCondLst>
                                    <p:cond delay="0"/>
                                  </p:stCondLst>
                                  <p:iterate type="el" backwards="0">
                                    <p:tmAbs val="0"/>
                                  </p:iterate>
                                  <p:childTnLst>
                                    <p:set>
                                      <p:cBhvr>
                                        <p:cTn id="32" fill="hold"/>
                                        <p:tgtEl>
                                          <p:spTgt spid="274">
                                            <p:txEl>
                                              <p:pRg st="3" end="3"/>
                                            </p:txEl>
                                          </p:spTgt>
                                        </p:tgtEl>
                                        <p:attrNameLst>
                                          <p:attrName>style.visibility</p:attrName>
                                        </p:attrNameLst>
                                      </p:cBhvr>
                                      <p:to>
                                        <p:strVal val="visible"/>
                                      </p:to>
                                    </p:set>
                                    <p:anim calcmode="lin" valueType="num">
                                      <p:cBhvr>
                                        <p:cTn id="33" dur="500" fill="hold"/>
                                        <p:tgtEl>
                                          <p:spTgt spid="27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7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6" presetID="23" grpId="2" fill="hold">
                                  <p:stCondLst>
                                    <p:cond delay="0"/>
                                  </p:stCondLst>
                                  <p:iterate type="el" backwards="0">
                                    <p:tmAbs val="0"/>
                                  </p:iterate>
                                  <p:childTnLst>
                                    <p:set>
                                      <p:cBhvr>
                                        <p:cTn id="38" fill="hold"/>
                                        <p:tgtEl>
                                          <p:spTgt spid="274">
                                            <p:txEl>
                                              <p:pRg st="4" end="4"/>
                                            </p:txEl>
                                          </p:spTgt>
                                        </p:tgtEl>
                                        <p:attrNameLst>
                                          <p:attrName>style.visibility</p:attrName>
                                        </p:attrNameLst>
                                      </p:cBhvr>
                                      <p:to>
                                        <p:strVal val="visible"/>
                                      </p:to>
                                    </p:set>
                                    <p:anim calcmode="lin" valueType="num">
                                      <p:cBhvr>
                                        <p:cTn id="39" dur="500" fill="hold"/>
                                        <p:tgtEl>
                                          <p:spTgt spid="274">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7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6" presetID="23" grpId="2" fill="hold">
                                  <p:stCondLst>
                                    <p:cond delay="0"/>
                                  </p:stCondLst>
                                  <p:iterate type="el" backwards="0">
                                    <p:tmAbs val="0"/>
                                  </p:iterate>
                                  <p:childTnLst>
                                    <p:set>
                                      <p:cBhvr>
                                        <p:cTn id="44" fill="hold"/>
                                        <p:tgtEl>
                                          <p:spTgt spid="274">
                                            <p:txEl>
                                              <p:pRg st="5" end="5"/>
                                            </p:txEl>
                                          </p:spTgt>
                                        </p:tgtEl>
                                        <p:attrNameLst>
                                          <p:attrName>style.visibility</p:attrName>
                                        </p:attrNameLst>
                                      </p:cBhvr>
                                      <p:to>
                                        <p:strVal val="visible"/>
                                      </p:to>
                                    </p:set>
                                    <p:anim calcmode="lin" valueType="num">
                                      <p:cBhvr>
                                        <p:cTn id="45" dur="500" fill="hold"/>
                                        <p:tgtEl>
                                          <p:spTgt spid="274">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27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16" presetID="23" grpId="3" fill="hold">
                                  <p:stCondLst>
                                    <p:cond delay="0"/>
                                  </p:stCondLst>
                                  <p:iterate type="el" backwards="0">
                                    <p:tmAbs val="0"/>
                                  </p:iterate>
                                  <p:childTnLst>
                                    <p:set>
                                      <p:cBhvr>
                                        <p:cTn id="50" fill="hold"/>
                                        <p:tgtEl>
                                          <p:spTgt spid="270"/>
                                        </p:tgtEl>
                                        <p:attrNameLst>
                                          <p:attrName>style.visibility</p:attrName>
                                        </p:attrNameLst>
                                      </p:cBhvr>
                                      <p:to>
                                        <p:strVal val="visible"/>
                                      </p:to>
                                    </p:set>
                                    <p:anim calcmode="lin" valueType="num">
                                      <p:cBhvr>
                                        <p:cTn id="51" dur="500" fill="hold"/>
                                        <p:tgtEl>
                                          <p:spTgt spid="270"/>
                                        </p:tgtEl>
                                        <p:attrNameLst>
                                          <p:attrName>ppt_w</p:attrName>
                                        </p:attrNameLst>
                                      </p:cBhvr>
                                      <p:tavLst>
                                        <p:tav tm="0">
                                          <p:val>
                                            <p:fltVal val="0"/>
                                          </p:val>
                                        </p:tav>
                                        <p:tav tm="100000">
                                          <p:val>
                                            <p:strVal val="#ppt_w"/>
                                          </p:val>
                                        </p:tav>
                                      </p:tavLst>
                                    </p:anim>
                                    <p:anim calcmode="lin" valueType="num">
                                      <p:cBhvr>
                                        <p:cTn id="52" dur="500" fill="hold"/>
                                        <p:tgtEl>
                                          <p:spTgt spid="270"/>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Class="entr" nodeType="afterEffect" presetSubtype="16" presetID="23" grpId="4" fill="hold">
                                  <p:stCondLst>
                                    <p:cond delay="0"/>
                                  </p:stCondLst>
                                  <p:iterate type="el" backwards="0">
                                    <p:tmAbs val="0"/>
                                  </p:iterate>
                                  <p:childTnLst>
                                    <p:set>
                                      <p:cBhvr>
                                        <p:cTn id="55" fill="hold"/>
                                        <p:tgtEl>
                                          <p:spTgt spid="277">
                                            <p:bg/>
                                          </p:spTgt>
                                        </p:tgtEl>
                                        <p:attrNameLst>
                                          <p:attrName>style.visibility</p:attrName>
                                        </p:attrNameLst>
                                      </p:cBhvr>
                                      <p:to>
                                        <p:strVal val="visible"/>
                                      </p:to>
                                    </p:set>
                                    <p:anim calcmode="lin" valueType="num">
                                      <p:cBhvr>
                                        <p:cTn id="56" dur="500" fill="hold"/>
                                        <p:tgtEl>
                                          <p:spTgt spid="277">
                                            <p:bg/>
                                          </p:spTgt>
                                        </p:tgtEl>
                                        <p:attrNameLst>
                                          <p:attrName>ppt_w</p:attrName>
                                        </p:attrNameLst>
                                      </p:cBhvr>
                                      <p:tavLst>
                                        <p:tav tm="0">
                                          <p:val>
                                            <p:fltVal val="0"/>
                                          </p:val>
                                        </p:tav>
                                        <p:tav tm="100000">
                                          <p:val>
                                            <p:strVal val="#ppt_w"/>
                                          </p:val>
                                        </p:tav>
                                      </p:tavLst>
                                    </p:anim>
                                    <p:anim calcmode="lin" valueType="num">
                                      <p:cBhvr>
                                        <p:cTn id="57" dur="500" fill="hold"/>
                                        <p:tgtEl>
                                          <p:spTgt spid="277">
                                            <p:bg/>
                                          </p:spTgt>
                                        </p:tgtEl>
                                        <p:attrNameLst>
                                          <p:attrName>ppt_h</p:attrName>
                                        </p:attrNameLst>
                                      </p:cBhvr>
                                      <p:tavLst>
                                        <p:tav tm="0">
                                          <p:val>
                                            <p:fltVal val="0"/>
                                          </p:val>
                                        </p:tav>
                                        <p:tav tm="100000">
                                          <p:val>
                                            <p:strVal val="#ppt_h"/>
                                          </p:val>
                                        </p:tav>
                                      </p:tavLst>
                                    </p:anim>
                                  </p:childTnLst>
                                </p:cTn>
                              </p:par>
                              <p:par>
                                <p:cTn id="58" presetClass="entr" nodeType="withEffect" presetSubtype="16" presetID="23" grpId="4" fill="hold">
                                  <p:stCondLst>
                                    <p:cond delay="0"/>
                                  </p:stCondLst>
                                  <p:iterate type="el" backwards="0">
                                    <p:tmAbs val="0"/>
                                  </p:iterate>
                                  <p:childTnLst>
                                    <p:set>
                                      <p:cBhvr>
                                        <p:cTn id="59" fill="hold"/>
                                        <p:tgtEl>
                                          <p:spTgt spid="277">
                                            <p:txEl>
                                              <p:pRg st="0" end="0"/>
                                            </p:txEl>
                                          </p:spTgt>
                                        </p:tgtEl>
                                        <p:attrNameLst>
                                          <p:attrName>style.visibility</p:attrName>
                                        </p:attrNameLst>
                                      </p:cBhvr>
                                      <p:to>
                                        <p:strVal val="visible"/>
                                      </p:to>
                                    </p:set>
                                    <p:anim calcmode="lin" valueType="num">
                                      <p:cBhvr>
                                        <p:cTn id="60" dur="500" fill="hold"/>
                                        <p:tgtEl>
                                          <p:spTgt spid="277">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27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16" presetID="23" grpId="4" fill="hold">
                                  <p:stCondLst>
                                    <p:cond delay="0"/>
                                  </p:stCondLst>
                                  <p:iterate type="el" backwards="0">
                                    <p:tmAbs val="0"/>
                                  </p:iterate>
                                  <p:childTnLst>
                                    <p:set>
                                      <p:cBhvr>
                                        <p:cTn id="65" fill="hold"/>
                                        <p:tgtEl>
                                          <p:spTgt spid="277">
                                            <p:txEl>
                                              <p:pRg st="1" end="1"/>
                                            </p:txEl>
                                          </p:spTgt>
                                        </p:tgtEl>
                                        <p:attrNameLst>
                                          <p:attrName>style.visibility</p:attrName>
                                        </p:attrNameLst>
                                      </p:cBhvr>
                                      <p:to>
                                        <p:strVal val="visible"/>
                                      </p:to>
                                    </p:set>
                                    <p:anim calcmode="lin" valueType="num">
                                      <p:cBhvr>
                                        <p:cTn id="66" dur="500" fill="hold"/>
                                        <p:tgtEl>
                                          <p:spTgt spid="27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27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16" presetID="23" grpId="4" fill="hold">
                                  <p:stCondLst>
                                    <p:cond delay="0"/>
                                  </p:stCondLst>
                                  <p:iterate type="el" backwards="0">
                                    <p:tmAbs val="0"/>
                                  </p:iterate>
                                  <p:childTnLst>
                                    <p:set>
                                      <p:cBhvr>
                                        <p:cTn id="71" fill="hold"/>
                                        <p:tgtEl>
                                          <p:spTgt spid="277">
                                            <p:txEl>
                                              <p:pRg st="2" end="2"/>
                                            </p:txEl>
                                          </p:spTgt>
                                        </p:tgtEl>
                                        <p:attrNameLst>
                                          <p:attrName>style.visibility</p:attrName>
                                        </p:attrNameLst>
                                      </p:cBhvr>
                                      <p:to>
                                        <p:strVal val="visible"/>
                                      </p:to>
                                    </p:set>
                                    <p:anim calcmode="lin" valueType="num">
                                      <p:cBhvr>
                                        <p:cTn id="72" dur="500" fill="hold"/>
                                        <p:tgtEl>
                                          <p:spTgt spid="277">
                                            <p:txEl>
                                              <p:pRg st="2" end="2"/>
                                            </p:txEl>
                                          </p:spTgt>
                                        </p:tgtEl>
                                        <p:attrNameLst>
                                          <p:attrName>ppt_w</p:attrName>
                                        </p:attrNameLst>
                                      </p:cBhvr>
                                      <p:tavLst>
                                        <p:tav tm="0">
                                          <p:val>
                                            <p:fltVal val="0"/>
                                          </p:val>
                                        </p:tav>
                                        <p:tav tm="100000">
                                          <p:val>
                                            <p:strVal val="#ppt_w"/>
                                          </p:val>
                                        </p:tav>
                                      </p:tavLst>
                                    </p:anim>
                                    <p:anim calcmode="lin" valueType="num">
                                      <p:cBhvr>
                                        <p:cTn id="73" dur="500" fill="hold"/>
                                        <p:tgtEl>
                                          <p:spTgt spid="27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Class="entr" nodeType="clickEffect" presetSubtype="16" presetID="23" grpId="4" fill="hold">
                                  <p:stCondLst>
                                    <p:cond delay="0"/>
                                  </p:stCondLst>
                                  <p:iterate type="el" backwards="0">
                                    <p:tmAbs val="0"/>
                                  </p:iterate>
                                  <p:childTnLst>
                                    <p:set>
                                      <p:cBhvr>
                                        <p:cTn id="77" fill="hold"/>
                                        <p:tgtEl>
                                          <p:spTgt spid="277">
                                            <p:txEl>
                                              <p:pRg st="3" end="3"/>
                                            </p:txEl>
                                          </p:spTgt>
                                        </p:tgtEl>
                                        <p:attrNameLst>
                                          <p:attrName>style.visibility</p:attrName>
                                        </p:attrNameLst>
                                      </p:cBhvr>
                                      <p:to>
                                        <p:strVal val="visible"/>
                                      </p:to>
                                    </p:set>
                                    <p:anim calcmode="lin" valueType="num">
                                      <p:cBhvr>
                                        <p:cTn id="78" dur="500" fill="hold"/>
                                        <p:tgtEl>
                                          <p:spTgt spid="277">
                                            <p:txEl>
                                              <p:pRg st="3" end="3"/>
                                            </p:txEl>
                                          </p:spTgt>
                                        </p:tgtEl>
                                        <p:attrNameLst>
                                          <p:attrName>ppt_w</p:attrName>
                                        </p:attrNameLst>
                                      </p:cBhvr>
                                      <p:tavLst>
                                        <p:tav tm="0">
                                          <p:val>
                                            <p:fltVal val="0"/>
                                          </p:val>
                                        </p:tav>
                                        <p:tav tm="100000">
                                          <p:val>
                                            <p:strVal val="#ppt_w"/>
                                          </p:val>
                                        </p:tav>
                                      </p:tavLst>
                                    </p:anim>
                                    <p:anim calcmode="lin" valueType="num">
                                      <p:cBhvr>
                                        <p:cTn id="79" dur="500" fill="hold"/>
                                        <p:tgtEl>
                                          <p:spTgt spid="27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Class="entr" nodeType="clickEffect" presetSubtype="16" presetID="23" grpId="4" fill="hold">
                                  <p:stCondLst>
                                    <p:cond delay="0"/>
                                  </p:stCondLst>
                                  <p:iterate type="el" backwards="0">
                                    <p:tmAbs val="0"/>
                                  </p:iterate>
                                  <p:childTnLst>
                                    <p:set>
                                      <p:cBhvr>
                                        <p:cTn id="83" fill="hold"/>
                                        <p:tgtEl>
                                          <p:spTgt spid="277">
                                            <p:txEl>
                                              <p:pRg st="4" end="4"/>
                                            </p:txEl>
                                          </p:spTgt>
                                        </p:tgtEl>
                                        <p:attrNameLst>
                                          <p:attrName>style.visibility</p:attrName>
                                        </p:attrNameLst>
                                      </p:cBhvr>
                                      <p:to>
                                        <p:strVal val="visible"/>
                                      </p:to>
                                    </p:set>
                                    <p:anim calcmode="lin" valueType="num">
                                      <p:cBhvr>
                                        <p:cTn id="84" dur="500" fill="hold"/>
                                        <p:tgtEl>
                                          <p:spTgt spid="277">
                                            <p:txEl>
                                              <p:pRg st="4" end="4"/>
                                            </p:txEl>
                                          </p:spTgt>
                                        </p:tgtEl>
                                        <p:attrNameLst>
                                          <p:attrName>ppt_w</p:attrName>
                                        </p:attrNameLst>
                                      </p:cBhvr>
                                      <p:tavLst>
                                        <p:tav tm="0">
                                          <p:val>
                                            <p:fltVal val="0"/>
                                          </p:val>
                                        </p:tav>
                                        <p:tav tm="100000">
                                          <p:val>
                                            <p:strVal val="#ppt_w"/>
                                          </p:val>
                                        </p:tav>
                                      </p:tavLst>
                                    </p:anim>
                                    <p:anim calcmode="lin" valueType="num">
                                      <p:cBhvr>
                                        <p:cTn id="85" dur="500" fill="hold"/>
                                        <p:tgtEl>
                                          <p:spTgt spid="27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Class="entr" nodeType="clickEffect" presetSubtype="16" presetID="23" grpId="4" fill="hold">
                                  <p:stCondLst>
                                    <p:cond delay="0"/>
                                  </p:stCondLst>
                                  <p:iterate type="el" backwards="0">
                                    <p:tmAbs val="0"/>
                                  </p:iterate>
                                  <p:childTnLst>
                                    <p:set>
                                      <p:cBhvr>
                                        <p:cTn id="89" fill="hold"/>
                                        <p:tgtEl>
                                          <p:spTgt spid="277">
                                            <p:txEl>
                                              <p:pRg st="5" end="5"/>
                                            </p:txEl>
                                          </p:spTgt>
                                        </p:tgtEl>
                                        <p:attrNameLst>
                                          <p:attrName>style.visibility</p:attrName>
                                        </p:attrNameLst>
                                      </p:cBhvr>
                                      <p:to>
                                        <p:strVal val="visible"/>
                                      </p:to>
                                    </p:set>
                                    <p:anim calcmode="lin" valueType="num">
                                      <p:cBhvr>
                                        <p:cTn id="90" dur="500" fill="hold"/>
                                        <p:tgtEl>
                                          <p:spTgt spid="277">
                                            <p:txEl>
                                              <p:pRg st="5" end="5"/>
                                            </p:txEl>
                                          </p:spTgt>
                                        </p:tgtEl>
                                        <p:attrNameLst>
                                          <p:attrName>ppt_w</p:attrName>
                                        </p:attrNameLst>
                                      </p:cBhvr>
                                      <p:tavLst>
                                        <p:tav tm="0">
                                          <p:val>
                                            <p:fltVal val="0"/>
                                          </p:val>
                                        </p:tav>
                                        <p:tav tm="100000">
                                          <p:val>
                                            <p:strVal val="#ppt_w"/>
                                          </p:val>
                                        </p:tav>
                                      </p:tavLst>
                                    </p:anim>
                                    <p:anim calcmode="lin" valueType="num">
                                      <p:cBhvr>
                                        <p:cTn id="91" dur="500" fill="hold"/>
                                        <p:tgtEl>
                                          <p:spTgt spid="27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4" grpId="2"/>
      <p:bldP build="whole" bldLvl="1" animBg="1" rev="0" advAuto="0" spid="270" grpId="3"/>
      <p:bldP build="whole" bldLvl="1" animBg="1" rev="0" advAuto="0" spid="269" grpId="1"/>
      <p:bldP build="p" bldLvl="5" animBg="1" rev="0" advAuto="0" spid="277" grpId="4"/>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extLst/>
          </a:blip>
          <a:stretch>
            <a:fillRect/>
          </a:stretch>
        </p:blipFill>
        <p:spPr>
          <a:xfrm rot="21300000">
            <a:off x="421847" y="3220265"/>
            <a:ext cx="3675567" cy="5490377"/>
          </a:xfrm>
          <a:prstGeom prst="rect">
            <a:avLst/>
          </a:prstGeom>
          <a:ln w="12700">
            <a:miter lim="400000"/>
          </a:ln>
          <a:effectLst>
            <a:outerShdw sx="100000" sy="100000" kx="0" ky="0" algn="b" rotWithShape="0" blurRad="152400" dist="103156" dir="2923668">
              <a:srgbClr val="000000">
                <a:alpha val="74125"/>
              </a:srgbClr>
            </a:outerShdw>
          </a:effectLst>
        </p:spPr>
      </p:pic>
      <p:sp>
        <p:nvSpPr>
          <p:cNvPr id="151" name="The “Bible Speaks” Series - A Study Book for Teachers &amp; Students"/>
          <p:cNvSpPr txBox="1"/>
          <p:nvPr/>
        </p:nvSpPr>
        <p:spPr>
          <a:xfrm>
            <a:off x="333751" y="287866"/>
            <a:ext cx="830716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a:t>
            </a:r>
          </a:p>
        </p:txBody>
      </p:sp>
      <p:sp>
        <p:nvSpPr>
          <p:cNvPr id="152" name="I. The Superiority of Christ As God’s Spokesman - Hebrews 1:1-4:11"/>
          <p:cNvSpPr/>
          <p:nvPr/>
        </p:nvSpPr>
        <p:spPr>
          <a:xfrm>
            <a:off x="241140" y="1113710"/>
            <a:ext cx="12522520" cy="1346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AA4A5A"/>
                </a:solidFill>
              </a:defRPr>
            </a:lvl1pPr>
          </a:lstStyle>
          <a:p>
            <a:pPr/>
            <a:r>
              <a:t>I. The Superiority of Christ As God’s Spokesman - Hebrews 1:1-4:11</a:t>
            </a:r>
          </a:p>
        </p:txBody>
      </p:sp>
      <p:sp>
        <p:nvSpPr>
          <p:cNvPr id="153" name="Lesson 1 - 1:1-3 - God Has Spoken o Us Through His Son - 1…"/>
          <p:cNvSpPr/>
          <p:nvPr/>
        </p:nvSpPr>
        <p:spPr>
          <a:xfrm>
            <a:off x="4615276" y="2777753"/>
            <a:ext cx="7845723" cy="63754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1600"/>
              </a:spcBef>
              <a:buClr>
                <a:srgbClr val="A29A85"/>
              </a:buClr>
              <a:buSzPct val="100000"/>
              <a:buChar char="•"/>
              <a:defRPr sz="3800">
                <a:solidFill>
                  <a:srgbClr val="000000"/>
                </a:solidFill>
              </a:defRPr>
            </a:pPr>
            <a:r>
              <a:rPr i="1"/>
              <a:t>Lesson 1 - 1:1-3</a:t>
            </a:r>
            <a:r>
              <a:t> - God Has Spoken o Us Through His Son - 1</a:t>
            </a:r>
          </a:p>
          <a:p>
            <a:pPr marL="419100" indent="-419100" algn="l">
              <a:spcBef>
                <a:spcPts val="1600"/>
              </a:spcBef>
              <a:buClr>
                <a:srgbClr val="A29A85"/>
              </a:buClr>
              <a:buSzPct val="100000"/>
              <a:buChar char="•"/>
              <a:defRPr sz="3800">
                <a:solidFill>
                  <a:srgbClr val="000000"/>
                </a:solidFill>
              </a:defRPr>
            </a:pPr>
            <a:r>
              <a:rPr i="1"/>
              <a:t>Lesson 2 - 1:4-2:4</a:t>
            </a:r>
            <a:r>
              <a:t> - The Position of Christ Superior To Angels - 7</a:t>
            </a:r>
          </a:p>
          <a:p>
            <a:pPr marL="419100" indent="-419100" algn="l">
              <a:spcBef>
                <a:spcPts val="1600"/>
              </a:spcBef>
              <a:buClr>
                <a:srgbClr val="A29A85"/>
              </a:buClr>
              <a:buSzPct val="100000"/>
              <a:buChar char="•"/>
              <a:defRPr sz="3800">
                <a:solidFill>
                  <a:srgbClr val="000000"/>
                </a:solidFill>
              </a:defRPr>
            </a:pPr>
            <a:r>
              <a:rPr i="1"/>
              <a:t>Lesson 3 - 2:5-18</a:t>
            </a:r>
            <a:r>
              <a:t> - A Savior Made Perfect Through Suffering - 12</a:t>
            </a:r>
          </a:p>
          <a:p>
            <a:pPr marL="419100" indent="-419100" algn="l">
              <a:spcBef>
                <a:spcPts val="1600"/>
              </a:spcBef>
              <a:buClr>
                <a:srgbClr val="A29A85"/>
              </a:buClr>
              <a:buSzPct val="100000"/>
              <a:buChar char="•"/>
              <a:defRPr sz="3800">
                <a:solidFill>
                  <a:srgbClr val="000000"/>
                </a:solidFill>
              </a:defRPr>
            </a:pPr>
            <a:r>
              <a:rPr i="1"/>
              <a:t>Lesson 4 - 3:1-19</a:t>
            </a:r>
            <a:r>
              <a:t> - Christ Is Greater Than Moses - 18</a:t>
            </a:r>
          </a:p>
          <a:p>
            <a:pPr marL="419100" indent="-419100" algn="l">
              <a:spcBef>
                <a:spcPts val="1600"/>
              </a:spcBef>
              <a:buClr>
                <a:srgbClr val="A29A85"/>
              </a:buClr>
              <a:buSzPct val="100000"/>
              <a:buChar char="•"/>
              <a:defRPr sz="3800">
                <a:solidFill>
                  <a:srgbClr val="000000"/>
                </a:solidFill>
              </a:defRPr>
            </a:pPr>
            <a:r>
              <a:rPr i="1"/>
              <a:t>Lesson 5 - 4:1-11</a:t>
            </a:r>
            <a:r>
              <a:t> - The Christian Sabbath - 23</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280"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281"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82"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
        <p:nvSpPr>
          <p:cNvPr id="283" name="Shape"/>
          <p:cNvSpPr/>
          <p:nvPr/>
        </p:nvSpPr>
        <p:spPr>
          <a:xfrm flipH="1">
            <a:off x="8669866" y="2817706"/>
            <a:ext cx="4118188" cy="5418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21600" y="0"/>
                </a:lnTo>
                <a:lnTo>
                  <a:pt x="21600" y="18864"/>
                </a:lnTo>
                <a:cubicBezTo>
                  <a:pt x="21600" y="20375"/>
                  <a:pt x="19988" y="21600"/>
                  <a:pt x="18000" y="21600"/>
                </a:cubicBezTo>
                <a:lnTo>
                  <a:pt x="0" y="21600"/>
                </a:lnTo>
                <a:lnTo>
                  <a:pt x="0" y="2736"/>
                </a:lnTo>
                <a:cubicBezTo>
                  <a:pt x="0" y="1225"/>
                  <a:pt x="1612" y="0"/>
                  <a:pt x="3600" y="0"/>
                </a:cubicBezTo>
                <a:close/>
              </a:path>
            </a:pathLst>
          </a:custGeom>
          <a:gradFill>
            <a:gsLst>
              <a:gs pos="0">
                <a:srgbClr val="FFA5A3"/>
              </a:gs>
              <a:gs pos="35000">
                <a:srgbClr val="FFBFBE"/>
              </a:gs>
              <a:gs pos="100000">
                <a:srgbClr val="FFE6E6"/>
              </a:gs>
            </a:gsLst>
            <a:lin ang="16200000"/>
          </a:gradFill>
          <a:ln w="12700">
            <a:miter lim="400000"/>
          </a:ln>
          <a:effectLst>
            <a:outerShdw sx="100000" sy="100000" kx="0" ky="0" algn="b" rotWithShape="0" blurRad="63500" dist="38100" dir="5400000">
              <a:srgbClr val="000000">
                <a:alpha val="32000"/>
              </a:srgbClr>
            </a:outerShdw>
          </a:effectLst>
        </p:spPr>
        <p:txBody>
          <a:bodyPr lIns="65023" tIns="65023" rIns="65023" bIns="65023" anchor="ctr"/>
          <a:lstStyle/>
          <a:p>
            <a:pPr defTabSz="914400">
              <a:defRPr sz="2400">
                <a:solidFill>
                  <a:srgbClr val="000000"/>
                </a:solidFill>
                <a:latin typeface="Berlin Sans FB Demi"/>
                <a:ea typeface="Berlin Sans FB Demi"/>
                <a:cs typeface="Berlin Sans FB Demi"/>
                <a:sym typeface="Berlin Sans FB Demi"/>
              </a:defRPr>
            </a:pPr>
          </a:p>
        </p:txBody>
      </p:sp>
      <p:sp>
        <p:nvSpPr>
          <p:cNvPr id="284" name="Shape"/>
          <p:cNvSpPr/>
          <p:nvPr/>
        </p:nvSpPr>
        <p:spPr>
          <a:xfrm>
            <a:off x="325119" y="2817706"/>
            <a:ext cx="4118188" cy="5418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21600" y="0"/>
                </a:lnTo>
                <a:lnTo>
                  <a:pt x="21600" y="18864"/>
                </a:lnTo>
                <a:cubicBezTo>
                  <a:pt x="21600" y="20375"/>
                  <a:pt x="19988" y="21600"/>
                  <a:pt x="18000" y="21600"/>
                </a:cubicBezTo>
                <a:lnTo>
                  <a:pt x="0" y="21600"/>
                </a:lnTo>
                <a:lnTo>
                  <a:pt x="0" y="2736"/>
                </a:lnTo>
                <a:cubicBezTo>
                  <a:pt x="0" y="1225"/>
                  <a:pt x="1612" y="0"/>
                  <a:pt x="3600" y="0"/>
                </a:cubicBezTo>
                <a:close/>
              </a:path>
            </a:pathLst>
          </a:custGeom>
          <a:gradFill>
            <a:gsLst>
              <a:gs pos="0">
                <a:srgbClr val="FFA5A3"/>
              </a:gs>
              <a:gs pos="35000">
                <a:srgbClr val="FFBFBE"/>
              </a:gs>
              <a:gs pos="100000">
                <a:srgbClr val="FFE6E6"/>
              </a:gs>
            </a:gsLst>
            <a:lin ang="16200000"/>
          </a:gradFill>
          <a:ln w="12700">
            <a:miter lim="400000"/>
          </a:ln>
          <a:effectLst>
            <a:outerShdw sx="100000" sy="100000" kx="0" ky="0" algn="b" rotWithShape="0" blurRad="63500" dist="38100" dir="5400000">
              <a:srgbClr val="000000">
                <a:alpha val="32000"/>
              </a:srgbClr>
            </a:outerShdw>
          </a:effectLst>
        </p:spPr>
        <p:txBody>
          <a:bodyPr lIns="65023" tIns="65023" rIns="65023" bIns="65023" anchor="ctr"/>
          <a:lstStyle/>
          <a:p>
            <a:pPr defTabSz="914400">
              <a:defRPr sz="2400">
                <a:solidFill>
                  <a:srgbClr val="000000"/>
                </a:solidFill>
                <a:latin typeface="Berlin Sans FB Demi"/>
                <a:ea typeface="Berlin Sans FB Demi"/>
                <a:cs typeface="Berlin Sans FB Demi"/>
                <a:sym typeface="Berlin Sans FB Demi"/>
              </a:defRPr>
            </a:pPr>
          </a:p>
        </p:txBody>
      </p:sp>
      <p:grpSp>
        <p:nvGrpSpPr>
          <p:cNvPr id="293" name="Group"/>
          <p:cNvGrpSpPr/>
          <p:nvPr/>
        </p:nvGrpSpPr>
        <p:grpSpPr>
          <a:xfrm>
            <a:off x="4660053" y="3793066"/>
            <a:ext cx="3789120" cy="4329327"/>
            <a:chOff x="0" y="0"/>
            <a:chExt cx="3789119" cy="4329326"/>
          </a:xfrm>
        </p:grpSpPr>
        <p:sp>
          <p:nvSpPr>
            <p:cNvPr id="285" name="Shape"/>
            <p:cNvSpPr/>
            <p:nvPr/>
          </p:nvSpPr>
          <p:spPr>
            <a:xfrm>
              <a:off x="2533973" y="1452455"/>
              <a:ext cx="1255147" cy="17833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449"/>
                  </a:moveTo>
                  <a:lnTo>
                    <a:pt x="21600" y="21600"/>
                  </a:lnTo>
                  <a:lnTo>
                    <a:pt x="68" y="6725"/>
                  </a:lnTo>
                  <a:lnTo>
                    <a:pt x="0" y="7336"/>
                  </a:lnTo>
                  <a:lnTo>
                    <a:pt x="3125" y="0"/>
                  </a:lnTo>
                  <a:lnTo>
                    <a:pt x="21600" y="13449"/>
                  </a:lnTo>
                </a:path>
              </a:pathLst>
            </a:custGeom>
            <a:solidFill>
              <a:srgbClr val="C0504D"/>
            </a:solidFill>
            <a:ln w="12700" cap="flat">
              <a:noFill/>
              <a:miter lim="400000"/>
            </a:ln>
            <a:effectLst>
              <a:outerShdw sx="100000" sy="100000" kx="0" ky="0" algn="b" rotWithShape="0" blurRad="63500" dist="38100" dir="5400000">
                <a:srgbClr val="000000">
                  <a:alpha val="32000"/>
                </a:srgbClr>
              </a:outerShdw>
            </a:effectLst>
          </p:spPr>
          <p:txBody>
            <a:bodyPr wrap="square" lIns="65023" tIns="65023" rIns="65023" bIns="65023" numCol="1" anchor="t">
              <a:noAutofit/>
            </a:bodyPr>
            <a:lstStyle/>
            <a:p>
              <a:pPr algn="l" defTabSz="914400">
                <a:defRPr sz="2400">
                  <a:solidFill>
                    <a:srgbClr val="000000"/>
                  </a:solidFill>
                  <a:latin typeface="Berlin Sans FB Demi"/>
                  <a:ea typeface="Berlin Sans FB Demi"/>
                  <a:cs typeface="Berlin Sans FB Demi"/>
                  <a:sym typeface="Berlin Sans FB Demi"/>
                </a:defRPr>
              </a:pPr>
            </a:p>
          </p:txBody>
        </p:sp>
        <p:sp>
          <p:nvSpPr>
            <p:cNvPr id="286" name="Shape"/>
            <p:cNvSpPr/>
            <p:nvPr/>
          </p:nvSpPr>
          <p:spPr>
            <a:xfrm>
              <a:off x="0" y="1452455"/>
              <a:ext cx="1255146" cy="17833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449"/>
                  </a:moveTo>
                  <a:lnTo>
                    <a:pt x="0" y="21600"/>
                  </a:lnTo>
                  <a:lnTo>
                    <a:pt x="21464" y="6725"/>
                  </a:lnTo>
                  <a:lnTo>
                    <a:pt x="21600" y="7336"/>
                  </a:lnTo>
                  <a:lnTo>
                    <a:pt x="18408" y="0"/>
                  </a:lnTo>
                  <a:lnTo>
                    <a:pt x="0" y="13449"/>
                  </a:lnTo>
                </a:path>
              </a:pathLst>
            </a:custGeom>
            <a:solidFill>
              <a:srgbClr val="C0504D"/>
            </a:solidFill>
            <a:ln w="12700" cap="flat">
              <a:noFill/>
              <a:miter lim="400000"/>
            </a:ln>
            <a:effectLst>
              <a:outerShdw sx="100000" sy="100000" kx="0" ky="0" algn="b" rotWithShape="0" blurRad="63500" dist="38100" dir="5400000">
                <a:srgbClr val="000000">
                  <a:alpha val="32000"/>
                </a:srgbClr>
              </a:outerShdw>
            </a:effectLst>
          </p:spPr>
          <p:txBody>
            <a:bodyPr wrap="square" lIns="65023" tIns="65023" rIns="65023" bIns="65023" numCol="1" anchor="t">
              <a:noAutofit/>
            </a:bodyPr>
            <a:lstStyle/>
            <a:p>
              <a:pPr algn="l" defTabSz="914400">
                <a:defRPr sz="2400">
                  <a:solidFill>
                    <a:srgbClr val="000000"/>
                  </a:solidFill>
                  <a:latin typeface="Berlin Sans FB Demi"/>
                  <a:ea typeface="Berlin Sans FB Demi"/>
                  <a:cs typeface="Berlin Sans FB Demi"/>
                  <a:sym typeface="Berlin Sans FB Demi"/>
                </a:defRPr>
              </a:pPr>
            </a:p>
          </p:txBody>
        </p:sp>
        <p:grpSp>
          <p:nvGrpSpPr>
            <p:cNvPr id="291" name="Group"/>
            <p:cNvGrpSpPr/>
            <p:nvPr/>
          </p:nvGrpSpPr>
          <p:grpSpPr>
            <a:xfrm>
              <a:off x="221031" y="-1"/>
              <a:ext cx="3244435" cy="4329327"/>
              <a:chOff x="0" y="0"/>
              <a:chExt cx="3244434" cy="4329326"/>
            </a:xfrm>
          </p:grpSpPr>
          <p:sp>
            <p:nvSpPr>
              <p:cNvPr id="287" name="Triangle"/>
              <p:cNvSpPr/>
              <p:nvPr/>
            </p:nvSpPr>
            <p:spPr>
              <a:xfrm flipH="1" rot="10800000">
                <a:off x="0" y="0"/>
                <a:ext cx="3244434" cy="432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799" y="0"/>
                    </a:lnTo>
                    <a:lnTo>
                      <a:pt x="21600" y="21600"/>
                    </a:lnTo>
                    <a:close/>
                  </a:path>
                </a:pathLst>
              </a:custGeom>
              <a:solidFill>
                <a:srgbClr val="C0504D"/>
              </a:solidFill>
              <a:ln w="12700" cap="flat">
                <a:noFill/>
                <a:miter lim="400000"/>
              </a:ln>
              <a:effectLst>
                <a:outerShdw sx="100000" sy="100000" kx="0" ky="0" algn="b" rotWithShape="0" blurRad="63500" dist="38100" dir="5400000">
                  <a:srgbClr val="000000">
                    <a:alpha val="32000"/>
                  </a:srgbClr>
                </a:outerShdw>
              </a:effectLst>
            </p:spPr>
            <p:txBody>
              <a:bodyPr wrap="square" lIns="65023" tIns="65023" rIns="65023" bIns="65023" numCol="1" anchor="t">
                <a:noAutofit/>
              </a:bodyPr>
              <a:lstStyle/>
              <a:p>
                <a:pPr algn="l" defTabSz="914400">
                  <a:defRPr sz="2400">
                    <a:solidFill>
                      <a:srgbClr val="000000"/>
                    </a:solidFill>
                    <a:latin typeface="Berlin Sans FB Demi"/>
                    <a:ea typeface="Berlin Sans FB Demi"/>
                    <a:cs typeface="Berlin Sans FB Demi"/>
                    <a:sym typeface="Berlin Sans FB Demi"/>
                  </a:defRPr>
                </a:pPr>
              </a:p>
            </p:txBody>
          </p:sp>
          <p:sp>
            <p:nvSpPr>
              <p:cNvPr id="288" name="Shape"/>
              <p:cNvSpPr/>
              <p:nvPr/>
            </p:nvSpPr>
            <p:spPr>
              <a:xfrm>
                <a:off x="0" y="0"/>
                <a:ext cx="1622217" cy="432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7823"/>
                    </a:lnTo>
                    <a:lnTo>
                      <a:pt x="6674" y="2098"/>
                    </a:lnTo>
                    <a:lnTo>
                      <a:pt x="0" y="0"/>
                    </a:lnTo>
                    <a:lnTo>
                      <a:pt x="21600" y="21600"/>
                    </a:lnTo>
                  </a:path>
                </a:pathLst>
              </a:custGeom>
              <a:solidFill>
                <a:srgbClr val="C0504D"/>
              </a:solidFill>
              <a:ln w="12700" cap="flat">
                <a:noFill/>
                <a:miter lim="400000"/>
              </a:ln>
              <a:effectLst>
                <a:outerShdw sx="100000" sy="100000" kx="0" ky="0" algn="b" rotWithShape="0" blurRad="63500" dist="38100" dir="5400000">
                  <a:srgbClr val="000000">
                    <a:alpha val="32000"/>
                  </a:srgbClr>
                </a:outerShdw>
              </a:effectLst>
            </p:spPr>
            <p:txBody>
              <a:bodyPr wrap="square" lIns="65023" tIns="65023" rIns="65023" bIns="65023" numCol="1" anchor="t">
                <a:noAutofit/>
              </a:bodyPr>
              <a:lstStyle/>
              <a:p>
                <a:pPr algn="l" defTabSz="914400">
                  <a:defRPr sz="2400">
                    <a:solidFill>
                      <a:srgbClr val="000000"/>
                    </a:solidFill>
                    <a:latin typeface="Berlin Sans FB Demi"/>
                    <a:ea typeface="Berlin Sans FB Demi"/>
                    <a:cs typeface="Berlin Sans FB Demi"/>
                    <a:sym typeface="Berlin Sans FB Demi"/>
                  </a:defRPr>
                </a:pPr>
              </a:p>
            </p:txBody>
          </p:sp>
          <p:sp>
            <p:nvSpPr>
              <p:cNvPr id="289" name="Shape"/>
              <p:cNvSpPr/>
              <p:nvPr/>
            </p:nvSpPr>
            <p:spPr>
              <a:xfrm>
                <a:off x="0" y="0"/>
                <a:ext cx="3244434" cy="4262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337" y="21600"/>
                    </a:lnTo>
                    <a:lnTo>
                      <a:pt x="18709" y="21600"/>
                    </a:lnTo>
                    <a:lnTo>
                      <a:pt x="21600" y="0"/>
                    </a:lnTo>
                    <a:lnTo>
                      <a:pt x="0" y="0"/>
                    </a:lnTo>
                  </a:path>
                </a:pathLst>
              </a:custGeom>
              <a:solidFill>
                <a:srgbClr val="C0504D"/>
              </a:solidFill>
              <a:ln w="12700" cap="flat">
                <a:noFill/>
                <a:miter lim="400000"/>
              </a:ln>
              <a:effectLst>
                <a:outerShdw sx="100000" sy="100000" kx="0" ky="0" algn="b" rotWithShape="0" blurRad="63500" dist="38100" dir="5400000">
                  <a:srgbClr val="000000">
                    <a:alpha val="32000"/>
                  </a:srgbClr>
                </a:outerShdw>
              </a:effectLst>
            </p:spPr>
            <p:txBody>
              <a:bodyPr wrap="square" lIns="65023" tIns="65023" rIns="65023" bIns="65023" numCol="1" anchor="t">
                <a:noAutofit/>
              </a:bodyPr>
              <a:lstStyle/>
              <a:p>
                <a:pPr algn="l" defTabSz="914400">
                  <a:defRPr sz="2400">
                    <a:solidFill>
                      <a:srgbClr val="000000"/>
                    </a:solidFill>
                    <a:latin typeface="Berlin Sans FB Demi"/>
                    <a:ea typeface="Berlin Sans FB Demi"/>
                    <a:cs typeface="Berlin Sans FB Demi"/>
                    <a:sym typeface="Berlin Sans FB Demi"/>
                  </a:defRPr>
                </a:pPr>
              </a:p>
            </p:txBody>
          </p:sp>
          <p:sp>
            <p:nvSpPr>
              <p:cNvPr id="290" name="Shape"/>
              <p:cNvSpPr/>
              <p:nvPr/>
            </p:nvSpPr>
            <p:spPr>
              <a:xfrm>
                <a:off x="1622216" y="0"/>
                <a:ext cx="1622218" cy="4329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7823"/>
                    </a:lnTo>
                    <a:lnTo>
                      <a:pt x="14873" y="2098"/>
                    </a:lnTo>
                    <a:lnTo>
                      <a:pt x="21600" y="0"/>
                    </a:lnTo>
                    <a:lnTo>
                      <a:pt x="0" y="21600"/>
                    </a:lnTo>
                  </a:path>
                </a:pathLst>
              </a:custGeom>
              <a:solidFill>
                <a:srgbClr val="C0504D"/>
              </a:solidFill>
              <a:ln w="12700" cap="flat">
                <a:noFill/>
                <a:miter lim="400000"/>
              </a:ln>
              <a:effectLst>
                <a:outerShdw sx="100000" sy="100000" kx="0" ky="0" algn="b" rotWithShape="0" blurRad="63500" dist="38100" dir="5400000">
                  <a:srgbClr val="000000">
                    <a:alpha val="32000"/>
                  </a:srgbClr>
                </a:outerShdw>
              </a:effectLst>
            </p:spPr>
            <p:txBody>
              <a:bodyPr wrap="square" lIns="65023" tIns="65023" rIns="65023" bIns="65023" numCol="1" anchor="t">
                <a:noAutofit/>
              </a:bodyPr>
              <a:lstStyle/>
              <a:p>
                <a:pPr algn="l" defTabSz="914400">
                  <a:defRPr sz="2400">
                    <a:solidFill>
                      <a:srgbClr val="000000"/>
                    </a:solidFill>
                    <a:latin typeface="Berlin Sans FB Demi"/>
                    <a:ea typeface="Berlin Sans FB Demi"/>
                    <a:cs typeface="Berlin Sans FB Demi"/>
                    <a:sym typeface="Berlin Sans FB Demi"/>
                  </a:defRPr>
                </a:pPr>
              </a:p>
            </p:txBody>
          </p:sp>
        </p:grpSp>
        <p:sp>
          <p:nvSpPr>
            <p:cNvPr id="292" name="Rectangle"/>
            <p:cNvSpPr/>
            <p:nvPr/>
          </p:nvSpPr>
          <p:spPr>
            <a:xfrm>
              <a:off x="0" y="2624513"/>
              <a:ext cx="3785173" cy="611265"/>
            </a:xfrm>
            <a:prstGeom prst="rect">
              <a:avLst/>
            </a:prstGeom>
            <a:solidFill>
              <a:srgbClr val="C0504D"/>
            </a:solidFill>
            <a:ln w="12700" cap="flat">
              <a:noFill/>
              <a:miter lim="400000"/>
            </a:ln>
            <a:effectLst>
              <a:outerShdw sx="100000" sy="100000" kx="0" ky="0" algn="b" rotWithShape="0" blurRad="63500" dist="38100" dir="5400000">
                <a:srgbClr val="000000">
                  <a:alpha val="32000"/>
                </a:srgbClr>
              </a:outerShdw>
            </a:effectLst>
          </p:spPr>
          <p:txBody>
            <a:bodyPr wrap="square" lIns="65023" tIns="65023" rIns="65023" bIns="65023" numCol="1" anchor="t">
              <a:noAutofit/>
            </a:bodyPr>
            <a:lstStyle/>
            <a:p>
              <a:pPr algn="l" defTabSz="914400">
                <a:defRPr sz="2400">
                  <a:solidFill>
                    <a:srgbClr val="000000"/>
                  </a:solidFill>
                  <a:latin typeface="Berlin Sans FB Demi"/>
                  <a:ea typeface="Berlin Sans FB Demi"/>
                  <a:cs typeface="Berlin Sans FB Demi"/>
                  <a:sym typeface="Berlin Sans FB Demi"/>
                </a:defRPr>
              </a:pPr>
            </a:p>
          </p:txBody>
        </p:sp>
      </p:grpSp>
      <p:sp>
        <p:nvSpPr>
          <p:cNvPr id="294" name="ROMANS 10:17"/>
          <p:cNvSpPr txBox="1"/>
          <p:nvPr/>
        </p:nvSpPr>
        <p:spPr>
          <a:xfrm>
            <a:off x="5093546" y="6475221"/>
            <a:ext cx="2692200" cy="524816"/>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algn="l" defTabSz="914400">
              <a:defRPr sz="2800">
                <a:solidFill>
                  <a:srgbClr val="FFFFFF"/>
                </a:solidFill>
                <a:effectLst>
                  <a:outerShdw sx="100000" sy="100000" kx="0" ky="0" algn="b" rotWithShape="0" blurRad="63500" dist="0" dir="3600000">
                    <a:srgbClr val="000000">
                      <a:alpha val="70000"/>
                    </a:srgbClr>
                  </a:outerShdw>
                </a:effectLst>
                <a:latin typeface="Arial"/>
                <a:ea typeface="Arial"/>
                <a:cs typeface="Arial"/>
                <a:sym typeface="Arial"/>
              </a:defRPr>
            </a:lvl1pPr>
          </a:lstStyle>
          <a:p>
            <a:pPr>
              <a:defRPr>
                <a:solidFill>
                  <a:srgbClr val="000000"/>
                </a:solidFill>
                <a:effectLst/>
                <a:latin typeface="Berlin Sans FB Demi"/>
                <a:ea typeface="Berlin Sans FB Demi"/>
                <a:cs typeface="Berlin Sans FB Demi"/>
                <a:sym typeface="Berlin Sans FB Demi"/>
              </a:defRPr>
            </a:pPr>
            <a:r>
              <a:rPr>
                <a:solidFill>
                  <a:srgbClr val="FFFFFF"/>
                </a:solidFill>
                <a:effectLst>
                  <a:outerShdw sx="100000" sy="100000" kx="0" ky="0" algn="b" rotWithShape="0" blurRad="63500" dist="0" dir="3600000">
                    <a:srgbClr val="000000">
                      <a:alpha val="70000"/>
                    </a:srgbClr>
                  </a:outerShdw>
                </a:effectLst>
                <a:latin typeface="Arial"/>
                <a:ea typeface="Arial"/>
                <a:cs typeface="Arial"/>
                <a:sym typeface="Arial"/>
              </a:rPr>
              <a:t>ROMANS 10:17</a:t>
            </a:r>
          </a:p>
        </p:txBody>
      </p:sp>
      <p:sp>
        <p:nvSpPr>
          <p:cNvPr id="295" name="We cannot know the mind of God except through revelation…"/>
          <p:cNvSpPr txBox="1"/>
          <p:nvPr/>
        </p:nvSpPr>
        <p:spPr>
          <a:xfrm>
            <a:off x="433493" y="3034453"/>
            <a:ext cx="3901441" cy="47401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914400">
              <a:defRPr sz="3800">
                <a:solidFill>
                  <a:srgbClr val="000000"/>
                </a:solidFill>
                <a:latin typeface="Denmark"/>
                <a:ea typeface="Denmark"/>
                <a:cs typeface="Denmark"/>
                <a:sym typeface="Denmark"/>
              </a:defRPr>
            </a:pPr>
            <a:r>
              <a:t>We cannot know the mind of God except through revelation </a:t>
            </a:r>
          </a:p>
          <a:p>
            <a:pPr defTabSz="914400">
              <a:defRPr sz="3800">
                <a:solidFill>
                  <a:srgbClr val="000000"/>
                </a:solidFill>
                <a:latin typeface="Berlin Sans FB Demi"/>
                <a:ea typeface="Berlin Sans FB Demi"/>
                <a:cs typeface="Berlin Sans FB Demi"/>
                <a:sym typeface="Berlin Sans FB Demi"/>
              </a:defRPr>
            </a:pPr>
            <a:r>
              <a:rPr>
                <a:latin typeface="Book Antiqua"/>
                <a:ea typeface="Book Antiqua"/>
                <a:cs typeface="Book Antiqua"/>
                <a:sym typeface="Book Antiqua"/>
              </a:rPr>
              <a:t>1 Cor 2:10, 11,14</a:t>
            </a:r>
            <a:endParaRPr>
              <a:latin typeface="Book Antiqua"/>
              <a:ea typeface="Book Antiqua"/>
              <a:cs typeface="Book Antiqua"/>
              <a:sym typeface="Book Antiqua"/>
            </a:endParaRPr>
          </a:p>
          <a:p>
            <a:pPr defTabSz="914400">
              <a:defRPr sz="3800">
                <a:solidFill>
                  <a:srgbClr val="000000"/>
                </a:solidFill>
                <a:latin typeface="Berlin Sans FB Demi"/>
                <a:ea typeface="Berlin Sans FB Demi"/>
                <a:cs typeface="Berlin Sans FB Demi"/>
                <a:sym typeface="Berlin Sans FB Demi"/>
              </a:defRPr>
            </a:pPr>
            <a:r>
              <a:rPr>
                <a:latin typeface="Book Antiqua"/>
                <a:ea typeface="Book Antiqua"/>
                <a:cs typeface="Book Antiqua"/>
                <a:sym typeface="Book Antiqua"/>
              </a:rPr>
              <a:t>Eph 3:3-5</a:t>
            </a:r>
            <a:endParaRPr>
              <a:latin typeface="Book Antiqua"/>
              <a:ea typeface="Book Antiqua"/>
              <a:cs typeface="Book Antiqua"/>
              <a:sym typeface="Book Antiqua"/>
            </a:endParaRPr>
          </a:p>
          <a:p>
            <a:pPr defTabSz="914400">
              <a:defRPr sz="3800">
                <a:solidFill>
                  <a:srgbClr val="000000"/>
                </a:solidFill>
                <a:latin typeface="Berlin Sans FB Demi"/>
                <a:ea typeface="Berlin Sans FB Demi"/>
                <a:cs typeface="Berlin Sans FB Demi"/>
                <a:sym typeface="Berlin Sans FB Demi"/>
              </a:defRPr>
            </a:pPr>
            <a:r>
              <a:rPr>
                <a:latin typeface="Book Antiqua"/>
                <a:ea typeface="Book Antiqua"/>
                <a:cs typeface="Book Antiqua"/>
                <a:sym typeface="Book Antiqua"/>
              </a:rPr>
              <a:t>Isaiah 55:8,9</a:t>
            </a:r>
          </a:p>
        </p:txBody>
      </p:sp>
      <p:sp>
        <p:nvSpPr>
          <p:cNvPr id="296" name="God has revealed everything that He wants from us –…"/>
          <p:cNvSpPr txBox="1"/>
          <p:nvPr/>
        </p:nvSpPr>
        <p:spPr>
          <a:xfrm>
            <a:off x="8886613" y="3034453"/>
            <a:ext cx="3684694" cy="47401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914400">
              <a:defRPr sz="3800">
                <a:solidFill>
                  <a:srgbClr val="000000"/>
                </a:solidFill>
                <a:latin typeface="Denmark"/>
                <a:ea typeface="Denmark"/>
                <a:cs typeface="Denmark"/>
                <a:sym typeface="Denmark"/>
              </a:defRPr>
            </a:pPr>
            <a:r>
              <a:t>God has revealed everything that He wants from us – </a:t>
            </a:r>
          </a:p>
          <a:p>
            <a:pPr defTabSz="914400">
              <a:defRPr sz="3800">
                <a:solidFill>
                  <a:srgbClr val="000000"/>
                </a:solidFill>
                <a:latin typeface="Berlin Sans FB Demi"/>
                <a:ea typeface="Berlin Sans FB Demi"/>
                <a:cs typeface="Berlin Sans FB Demi"/>
                <a:sym typeface="Berlin Sans FB Demi"/>
              </a:defRPr>
            </a:pPr>
            <a:r>
              <a:rPr>
                <a:latin typeface="Book Antiqua"/>
                <a:ea typeface="Book Antiqua"/>
                <a:cs typeface="Book Antiqua"/>
                <a:sym typeface="Book Antiqua"/>
              </a:rPr>
              <a:t>2 Pet 1:3; </a:t>
            </a:r>
            <a:endParaRPr>
              <a:latin typeface="Book Antiqua"/>
              <a:ea typeface="Book Antiqua"/>
              <a:cs typeface="Book Antiqua"/>
              <a:sym typeface="Book Antiqua"/>
            </a:endParaRPr>
          </a:p>
          <a:p>
            <a:pPr defTabSz="914400">
              <a:defRPr sz="3800">
                <a:solidFill>
                  <a:srgbClr val="000000"/>
                </a:solidFill>
                <a:latin typeface="Berlin Sans FB Demi"/>
                <a:ea typeface="Berlin Sans FB Demi"/>
                <a:cs typeface="Berlin Sans FB Demi"/>
                <a:sym typeface="Berlin Sans FB Demi"/>
              </a:defRPr>
            </a:pPr>
            <a:r>
              <a:rPr>
                <a:latin typeface="Book Antiqua"/>
                <a:ea typeface="Book Antiqua"/>
                <a:cs typeface="Book Antiqua"/>
                <a:sym typeface="Book Antiqua"/>
              </a:rPr>
              <a:t>2 Tim 3:16,17</a:t>
            </a:r>
            <a:endParaRPr>
              <a:latin typeface="Book Antiqua"/>
              <a:ea typeface="Book Antiqua"/>
              <a:cs typeface="Book Antiqua"/>
              <a:sym typeface="Book Antiqua"/>
            </a:endParaRPr>
          </a:p>
          <a:p>
            <a:pPr defTabSz="914400">
              <a:defRPr sz="3800">
                <a:solidFill>
                  <a:srgbClr val="000000"/>
                </a:solidFill>
                <a:latin typeface="Berlin Sans FB Demi"/>
                <a:ea typeface="Berlin Sans FB Demi"/>
                <a:cs typeface="Berlin Sans FB Demi"/>
                <a:sym typeface="Berlin Sans FB Demi"/>
              </a:defRPr>
            </a:pPr>
            <a:r>
              <a:rPr>
                <a:latin typeface="Book Antiqua"/>
                <a:ea typeface="Book Antiqua"/>
                <a:cs typeface="Book Antiqua"/>
                <a:sym typeface="Book Antiqua"/>
              </a:rPr>
              <a:t>Jude 3</a:t>
            </a:r>
          </a:p>
        </p:txBody>
      </p:sp>
      <p:sp>
        <p:nvSpPr>
          <p:cNvPr id="297" name="Faith comes by hearing"/>
          <p:cNvSpPr txBox="1"/>
          <p:nvPr/>
        </p:nvSpPr>
        <p:spPr>
          <a:xfrm>
            <a:off x="5310293" y="3774016"/>
            <a:ext cx="2384214" cy="17683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defTabSz="914400">
              <a:defRPr sz="3800">
                <a:solidFill>
                  <a:srgbClr val="FFFFFF"/>
                </a:solidFill>
                <a:effectLst>
                  <a:outerShdw sx="100000" sy="100000" kx="0" ky="0" algn="b" rotWithShape="0" blurRad="63500" dist="0" dir="3600000">
                    <a:srgbClr val="000000">
                      <a:alpha val="70000"/>
                    </a:srgbClr>
                  </a:outerShdw>
                </a:effectLst>
                <a:latin typeface="Berlin Sans FB Demi"/>
                <a:ea typeface="Berlin Sans FB Demi"/>
                <a:cs typeface="Berlin Sans FB Demi"/>
                <a:sym typeface="Berlin Sans FB Demi"/>
              </a:defRPr>
            </a:lvl1pPr>
          </a:lstStyle>
          <a:p>
            <a:pPr>
              <a:defRPr>
                <a:solidFill>
                  <a:srgbClr val="000000"/>
                </a:solidFill>
                <a:effectLst/>
              </a:defRPr>
            </a:pPr>
            <a:r>
              <a:rPr>
                <a:solidFill>
                  <a:srgbClr val="FFFFFF"/>
                </a:solidFill>
                <a:effectLst>
                  <a:outerShdw sx="100000" sy="100000" kx="0" ky="0" algn="b" rotWithShape="0" blurRad="63500" dist="0" dir="3600000">
                    <a:srgbClr val="000000">
                      <a:alpha val="70000"/>
                    </a:srgbClr>
                  </a:outerShdw>
                </a:effectLst>
              </a:rPr>
              <a:t>Faith comes by hearing</a:t>
            </a:r>
          </a:p>
        </p:txBody>
      </p:sp>
      <p:sp>
        <p:nvSpPr>
          <p:cNvPr id="298" name="Walking by faith means walking by what God has said…"/>
          <p:cNvSpPr txBox="1"/>
          <p:nvPr/>
        </p:nvSpPr>
        <p:spPr>
          <a:xfrm>
            <a:off x="-1" y="8354990"/>
            <a:ext cx="13004801" cy="1196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defTabSz="914400">
              <a:defRPr sz="3800">
                <a:solidFill>
                  <a:srgbClr val="000000"/>
                </a:solidFill>
                <a:latin typeface="Berlin Sans FB Demi"/>
                <a:ea typeface="Berlin Sans FB Demi"/>
                <a:cs typeface="Berlin Sans FB Demi"/>
                <a:sym typeface="Berlin Sans FB Demi"/>
              </a:defRPr>
            </a:pPr>
            <a:r>
              <a:rPr>
                <a:solidFill>
                  <a:srgbClr val="953735"/>
                </a:solidFill>
                <a:effectLst>
                  <a:outerShdw sx="100000" sy="100000" kx="0" ky="0" algn="b" rotWithShape="0" blurRad="63500" dist="310007" dir="7680000">
                    <a:srgbClr val="000000">
                      <a:alpha val="32000"/>
                    </a:srgbClr>
                  </a:outerShdw>
                </a:effectLst>
              </a:rPr>
              <a:t>Walking by faith means walking by what God has said</a:t>
            </a:r>
            <a:endParaRPr>
              <a:solidFill>
                <a:srgbClr val="953735"/>
              </a:solidFill>
              <a:effectLst>
                <a:outerShdw sx="100000" sy="100000" kx="0" ky="0" algn="b" rotWithShape="0" blurRad="63500" dist="310007" dir="7680000">
                  <a:srgbClr val="000000">
                    <a:alpha val="32000"/>
                  </a:srgbClr>
                </a:outerShdw>
              </a:effectLst>
            </a:endParaRPr>
          </a:p>
          <a:p>
            <a:pPr defTabSz="914400">
              <a:defRPr sz="3400">
                <a:solidFill>
                  <a:srgbClr val="000000"/>
                </a:solidFill>
                <a:latin typeface="Berlin Sans FB Demi"/>
                <a:ea typeface="Berlin Sans FB Demi"/>
                <a:cs typeface="Berlin Sans FB Demi"/>
                <a:sym typeface="Berlin Sans FB Demi"/>
              </a:defRPr>
            </a:pPr>
            <a:r>
              <a:rPr b="1">
                <a:solidFill>
                  <a:srgbClr val="953735"/>
                </a:solidFill>
                <a:effectLst>
                  <a:outerShdw sx="100000" sy="100000" kx="0" ky="0" algn="b" rotWithShape="0" blurRad="63500" dist="310007" dir="7680000">
                    <a:srgbClr val="000000">
                      <a:alpha val="32000"/>
                    </a:srgbClr>
                  </a:outerShdw>
                </a:effectLst>
                <a:latin typeface="Book Antiqua"/>
                <a:ea typeface="Book Antiqua"/>
                <a:cs typeface="Book Antiqua"/>
                <a:sym typeface="Book Antiqua"/>
              </a:rPr>
              <a:t>2 Cor. 5:7; 1 Cor. 4:6; Gal. 1:6-9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84"/>
                                        </p:tgtEl>
                                        <p:attrNameLst>
                                          <p:attrName>style.visibility</p:attrName>
                                        </p:attrNameLst>
                                      </p:cBhvr>
                                      <p:to>
                                        <p:strVal val="visible"/>
                                      </p:to>
                                    </p:set>
                                    <p:anim calcmode="lin" valueType="num">
                                      <p:cBhvr>
                                        <p:cTn id="7" dur="500" fill="hold"/>
                                        <p:tgtEl>
                                          <p:spTgt spid="284"/>
                                        </p:tgtEl>
                                        <p:attrNameLst>
                                          <p:attrName>ppt_w</p:attrName>
                                        </p:attrNameLst>
                                      </p:cBhvr>
                                      <p:tavLst>
                                        <p:tav tm="0">
                                          <p:val>
                                            <p:fltVal val="0"/>
                                          </p:val>
                                        </p:tav>
                                        <p:tav tm="100000">
                                          <p:val>
                                            <p:strVal val="#ppt_w"/>
                                          </p:val>
                                        </p:tav>
                                      </p:tavLst>
                                    </p:anim>
                                    <p:anim calcmode="lin" valueType="num">
                                      <p:cBhvr>
                                        <p:cTn id="8" dur="500" fill="hold"/>
                                        <p:tgtEl>
                                          <p:spTgt spid="28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16" presetID="23" grpId="2" fill="hold">
                                  <p:stCondLst>
                                    <p:cond delay="0"/>
                                  </p:stCondLst>
                                  <p:iterate type="el" backwards="0">
                                    <p:tmAbs val="0"/>
                                  </p:iterate>
                                  <p:childTnLst>
                                    <p:set>
                                      <p:cBhvr>
                                        <p:cTn id="11" fill="hold"/>
                                        <p:tgtEl>
                                          <p:spTgt spid="295"/>
                                        </p:tgtEl>
                                        <p:attrNameLst>
                                          <p:attrName>style.visibility</p:attrName>
                                        </p:attrNameLst>
                                      </p:cBhvr>
                                      <p:to>
                                        <p:strVal val="visible"/>
                                      </p:to>
                                    </p:set>
                                    <p:anim calcmode="lin" valueType="num">
                                      <p:cBhvr>
                                        <p:cTn id="12" dur="500" fill="hold"/>
                                        <p:tgtEl>
                                          <p:spTgt spid="295"/>
                                        </p:tgtEl>
                                        <p:attrNameLst>
                                          <p:attrName>ppt_w</p:attrName>
                                        </p:attrNameLst>
                                      </p:cBhvr>
                                      <p:tavLst>
                                        <p:tav tm="0">
                                          <p:val>
                                            <p:fltVal val="0"/>
                                          </p:val>
                                        </p:tav>
                                        <p:tav tm="100000">
                                          <p:val>
                                            <p:strVal val="#ppt_w"/>
                                          </p:val>
                                        </p:tav>
                                      </p:tavLst>
                                    </p:anim>
                                    <p:anim calcmode="lin" valueType="num">
                                      <p:cBhvr>
                                        <p:cTn id="13" dur="500" fill="hold"/>
                                        <p:tgtEl>
                                          <p:spTgt spid="29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9" presetID="15" grpId="3" fill="hold">
                                  <p:stCondLst>
                                    <p:cond delay="0"/>
                                  </p:stCondLst>
                                  <p:iterate type="el" backwards="0">
                                    <p:tmAbs val="0"/>
                                  </p:iterate>
                                  <p:childTnLst>
                                    <p:set>
                                      <p:cBhvr>
                                        <p:cTn id="17" fill="hold"/>
                                        <p:tgtEl>
                                          <p:spTgt spid="283"/>
                                        </p:tgtEl>
                                        <p:attrNameLst>
                                          <p:attrName>style.visibility</p:attrName>
                                        </p:attrNameLst>
                                      </p:cBhvr>
                                      <p:to>
                                        <p:strVal val="visible"/>
                                      </p:to>
                                    </p:set>
                                    <p:anim calcmode="lin" valueType="num">
                                      <p:cBhvr>
                                        <p:cTn id="18" dur="1000" fill="hold"/>
                                        <p:tgtEl>
                                          <p:spTgt spid="283"/>
                                        </p:tgtEl>
                                        <p:attrNameLst>
                                          <p:attrName>ppt_w</p:attrName>
                                        </p:attrNameLst>
                                      </p:cBhvr>
                                      <p:tavLst>
                                        <p:tav tm="0">
                                          <p:val>
                                            <p:fltVal val="0"/>
                                          </p:val>
                                        </p:tav>
                                        <p:tav tm="100000">
                                          <p:val>
                                            <p:strVal val="#ppt_w"/>
                                          </p:val>
                                        </p:tav>
                                      </p:tavLst>
                                    </p:anim>
                                    <p:anim calcmode="lin" valueType="num">
                                      <p:cBhvr>
                                        <p:cTn id="19" dur="1000" fill="hold"/>
                                        <p:tgtEl>
                                          <p:spTgt spid="283"/>
                                        </p:tgtEl>
                                        <p:attrNameLst>
                                          <p:attrName>ppt_h</p:attrName>
                                        </p:attrNameLst>
                                      </p:cBhvr>
                                      <p:tavLst>
                                        <p:tav tm="0">
                                          <p:val>
                                            <p:fltVal val="0"/>
                                          </p:val>
                                        </p:tav>
                                        <p:tav tm="100000">
                                          <p:val>
                                            <p:strVal val="#ppt_h"/>
                                          </p:val>
                                        </p:tav>
                                      </p:tavLst>
                                    </p:anim>
                                    <p:anim calcmode="lin" valueType="num">
                                      <p:cBhvr>
                                        <p:cTn id="20"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83"/>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000"/>
                            </p:stCondLst>
                            <p:childTnLst>
                              <p:par>
                                <p:cTn id="23" presetClass="entr" nodeType="afterEffect" presetSubtype="9" presetID="15" grpId="4" fill="hold">
                                  <p:stCondLst>
                                    <p:cond delay="0"/>
                                  </p:stCondLst>
                                  <p:iterate type="el" backwards="0">
                                    <p:tmAbs val="0"/>
                                  </p:iterate>
                                  <p:childTnLst>
                                    <p:set>
                                      <p:cBhvr>
                                        <p:cTn id="24" fill="hold"/>
                                        <p:tgtEl>
                                          <p:spTgt spid="296"/>
                                        </p:tgtEl>
                                        <p:attrNameLst>
                                          <p:attrName>style.visibility</p:attrName>
                                        </p:attrNameLst>
                                      </p:cBhvr>
                                      <p:to>
                                        <p:strVal val="visible"/>
                                      </p:to>
                                    </p:set>
                                    <p:anim calcmode="lin" valueType="num">
                                      <p:cBhvr>
                                        <p:cTn id="25" dur="1000" fill="hold"/>
                                        <p:tgtEl>
                                          <p:spTgt spid="296"/>
                                        </p:tgtEl>
                                        <p:attrNameLst>
                                          <p:attrName>ppt_w</p:attrName>
                                        </p:attrNameLst>
                                      </p:cBhvr>
                                      <p:tavLst>
                                        <p:tav tm="0">
                                          <p:val>
                                            <p:fltVal val="0"/>
                                          </p:val>
                                        </p:tav>
                                        <p:tav tm="100000">
                                          <p:val>
                                            <p:strVal val="#ppt_w"/>
                                          </p:val>
                                        </p:tav>
                                      </p:tavLst>
                                    </p:anim>
                                    <p:anim calcmode="lin" valueType="num">
                                      <p:cBhvr>
                                        <p:cTn id="26" dur="1000" fill="hold"/>
                                        <p:tgtEl>
                                          <p:spTgt spid="296"/>
                                        </p:tgtEl>
                                        <p:attrNameLst>
                                          <p:attrName>ppt_h</p:attrName>
                                        </p:attrNameLst>
                                      </p:cBhvr>
                                      <p:tavLst>
                                        <p:tav tm="0">
                                          <p:val>
                                            <p:fltVal val="0"/>
                                          </p:val>
                                        </p:tav>
                                        <p:tav tm="100000">
                                          <p:val>
                                            <p:strVal val="#ppt_h"/>
                                          </p:val>
                                        </p:tav>
                                      </p:tavLst>
                                    </p:anim>
                                    <p:anim calcmode="lin" valueType="num">
                                      <p:cBhvr>
                                        <p:cTn id="27" dur="1000" fill="hold"/>
                                        <p:tgtEl>
                                          <p:spTgt spid="29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5" fill="hold">
                                  <p:stCondLst>
                                    <p:cond delay="0"/>
                                  </p:stCondLst>
                                  <p:iterate type="el" backwards="0">
                                    <p:tmAbs val="0"/>
                                  </p:iterate>
                                  <p:childTnLst>
                                    <p:set>
                                      <p:cBhvr>
                                        <p:cTn id="32" fill="hold"/>
                                        <p:tgtEl>
                                          <p:spTgt spid="298"/>
                                        </p:tgtEl>
                                        <p:attrNameLst>
                                          <p:attrName>style.visibility</p:attrName>
                                        </p:attrNameLst>
                                      </p:cBhvr>
                                      <p:to>
                                        <p:strVal val="visible"/>
                                      </p:to>
                                    </p:set>
                                    <p:animEffect filter="dissolve" transition="in">
                                      <p:cBhvr>
                                        <p:cTn id="33"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4" grpId="1"/>
      <p:bldP build="whole" bldLvl="1" animBg="1" rev="0" advAuto="0" spid="296" grpId="4"/>
      <p:bldP build="whole" bldLvl="1" animBg="1" rev="0" advAuto="0" spid="295" grpId="2"/>
      <p:bldP build="whole" bldLvl="1" animBg="1" rev="0" advAuto="0" spid="298" grpId="5"/>
      <p:bldP build="whole" bldLvl="1" animBg="1" rev="0" advAuto="0" spid="283"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301"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02" name="A Better Covenant Established on Better Promises - 8:6…"/>
          <p:cNvSpPr/>
          <p:nvPr/>
        </p:nvSpPr>
        <p:spPr>
          <a:xfrm>
            <a:off x="4675063" y="2831041"/>
            <a:ext cx="8041259" cy="60833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3"/>
              <a:defRPr sz="4400">
                <a:solidFill>
                  <a:srgbClr val="000000"/>
                </a:solidFill>
              </a:defRPr>
            </a:pPr>
            <a:r>
              <a:rPr i="1"/>
              <a:t>A Better Covenant Established on Better Promises - 8:6</a:t>
            </a:r>
          </a:p>
          <a:p>
            <a:pPr lvl="1" marL="963929" indent="-582929" algn="l">
              <a:spcBef>
                <a:spcPts val="900"/>
              </a:spcBef>
              <a:buSzPct val="100000"/>
              <a:buAutoNum type="alphaUcPeriod" startAt="1"/>
              <a:defRPr sz="3700">
                <a:solidFill>
                  <a:srgbClr val="000000"/>
                </a:solidFill>
                <a:latin typeface="Denmark"/>
                <a:ea typeface="Denmark"/>
                <a:cs typeface="Denmark"/>
                <a:sym typeface="Denmark"/>
              </a:defRPr>
            </a:pPr>
            <a:r>
              <a:t>Christ Has A More Excellent Ministry -</a:t>
            </a:r>
            <a:r>
              <a:t> </a:t>
            </a:r>
            <a:r>
              <a:rPr i="1" sz="3000">
                <a:latin typeface="Book Antiqua"/>
                <a:ea typeface="Book Antiqua"/>
                <a:cs typeface="Book Antiqua"/>
                <a:sym typeface="Book Antiqua"/>
              </a:rPr>
              <a:t>Heb 9:11, 24-28</a:t>
            </a:r>
            <a:r>
              <a:t> </a:t>
            </a:r>
          </a:p>
          <a:p>
            <a:pPr lvl="1" marL="963929" indent="-582929" algn="l">
              <a:spcBef>
                <a:spcPts val="900"/>
              </a:spcBef>
              <a:buSzPct val="100000"/>
              <a:buAutoNum type="alphaUcPeriod" startAt="1"/>
              <a:defRPr sz="3700">
                <a:solidFill>
                  <a:srgbClr val="000000"/>
                </a:solidFill>
                <a:latin typeface="Denmark"/>
                <a:ea typeface="Denmark"/>
                <a:cs typeface="Denmark"/>
                <a:sym typeface="Denmark"/>
              </a:defRPr>
            </a:pPr>
            <a:r>
              <a:t>Christ is “Mediator of a better Covenant” - </a:t>
            </a:r>
          </a:p>
          <a:p>
            <a:pPr lvl="2" marL="1954529" indent="-582929" algn="l">
              <a:spcBef>
                <a:spcPts val="900"/>
              </a:spcBef>
              <a:buSzPct val="100000"/>
              <a:buAutoNum type="arabicPeriod" startAt="1"/>
              <a:defRPr sz="3700">
                <a:solidFill>
                  <a:srgbClr val="000000"/>
                </a:solidFill>
              </a:defRPr>
            </a:pPr>
            <a:r>
              <a:rPr i="1"/>
              <a:t>Christ, as God’s spokesman, acts as the “go between” before God for us - (intercessor, reconciler, advocate) - 1:1,2; 12:24; 1 Tim 2:5 </a:t>
            </a:r>
          </a:p>
        </p:txBody>
      </p:sp>
      <p:pic>
        <p:nvPicPr>
          <p:cNvPr id="303" name="Hebrews 8:6 (NKJV)… Hebrews 8:6 (NKJV) &#10;6 But now He has obtained a more excellent ministry, inasmuch as He is also Mediator of a better covenant, which was established on better promises. " descr="Hebrews 8:6 (NKJV)… Hebrews 8:6 (NKJV) 6 But now He has obtained a more excellent ministry, inasmuch as He is also Mediator of a better covenant, which was established on better promises. "/>
          <p:cNvPicPr>
            <a:picLocks noChangeAspect="0"/>
          </p:cNvPicPr>
          <p:nvPr/>
        </p:nvPicPr>
        <p:blipFill>
          <a:blip r:embed="rId4">
            <a:extLst/>
          </a:blip>
          <a:stretch>
            <a:fillRect/>
          </a:stretch>
        </p:blipFill>
        <p:spPr>
          <a:xfrm>
            <a:off x="-20187" y="2309050"/>
            <a:ext cx="4962153" cy="7518401"/>
          </a:xfrm>
          <a:prstGeom prst="rect">
            <a:avLst/>
          </a:prstGeom>
        </p:spPr>
      </p:pic>
      <p:sp>
        <p:nvSpPr>
          <p:cNvPr id="304"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305"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2">
                                            <p:txEl>
                                              <p:pRg st="2" end="2"/>
                                            </p:txEl>
                                          </p:spTgt>
                                        </p:tgtEl>
                                        <p:attrNameLst>
                                          <p:attrName>style.visibility</p:attrName>
                                        </p:attrNameLst>
                                      </p:cBhvr>
                                      <p:to>
                                        <p:strVal val="visible"/>
                                      </p:to>
                                    </p:set>
                                    <p:animEffect filter="wipe(left)" transition="in">
                                      <p:cBhvr>
                                        <p:cTn id="7" dur="1500"/>
                                        <p:tgtEl>
                                          <p:spTgt spid="3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02">
                                            <p:txEl>
                                              <p:pRg st="3" end="3"/>
                                            </p:txEl>
                                          </p:spTgt>
                                        </p:tgtEl>
                                        <p:attrNameLst>
                                          <p:attrName>style.visibility</p:attrName>
                                        </p:attrNameLst>
                                      </p:cBhvr>
                                      <p:to>
                                        <p:strVal val="visible"/>
                                      </p:to>
                                    </p:set>
                                    <p:animEffect filter="wipe(left)" transition="in">
                                      <p:cBhvr>
                                        <p:cTn id="12" dur="1500"/>
                                        <p:tgtEl>
                                          <p:spTgt spid="30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2"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7"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308"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09" name="A Better Covenant Established on Better Promises - 8:6…"/>
          <p:cNvSpPr/>
          <p:nvPr/>
        </p:nvSpPr>
        <p:spPr>
          <a:xfrm>
            <a:off x="4675063" y="2831041"/>
            <a:ext cx="8041259" cy="65405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3"/>
              <a:defRPr sz="4400">
                <a:solidFill>
                  <a:srgbClr val="000000"/>
                </a:solidFill>
              </a:defRPr>
            </a:pPr>
            <a:r>
              <a:rPr i="1"/>
              <a:t>A Better Covenant Established on Better Promises - 8:6</a:t>
            </a:r>
          </a:p>
          <a:p>
            <a:pPr lvl="1" marL="963929" indent="-582929" algn="l">
              <a:spcBef>
                <a:spcPts val="900"/>
              </a:spcBef>
              <a:buSzPct val="100000"/>
              <a:buAutoNum type="alphaUcPeriod" startAt="3"/>
              <a:defRPr sz="3300">
                <a:solidFill>
                  <a:srgbClr val="000000"/>
                </a:solidFill>
                <a:latin typeface="Denmark"/>
                <a:ea typeface="Denmark"/>
                <a:cs typeface="Denmark"/>
                <a:sym typeface="Denmark"/>
              </a:defRPr>
            </a:pPr>
            <a:r>
              <a:t>The New Covenant is Established on Better Promises -</a:t>
            </a:r>
          </a:p>
          <a:p>
            <a:pPr lvl="1" marL="838200" indent="-419100" algn="l">
              <a:spcBef>
                <a:spcPts val="900"/>
              </a:spcBef>
              <a:buClr>
                <a:srgbClr val="A29A85"/>
              </a:buClr>
              <a:buSzPct val="100000"/>
              <a:buChar char="•"/>
              <a:defRPr sz="3300">
                <a:solidFill>
                  <a:srgbClr val="000000"/>
                </a:solidFill>
              </a:defRPr>
            </a:pPr>
            <a:r>
              <a:t>The first covenant emphasized the land &amp; national promises - earthly benefits - </a:t>
            </a:r>
            <a:r>
              <a:rPr i="1"/>
              <a:t>(types &amp; shadows) - </a:t>
            </a:r>
            <a:r>
              <a:t>(Deut 28:1-14)</a:t>
            </a:r>
          </a:p>
          <a:p>
            <a:pPr lvl="1" marL="838200" indent="-419100" algn="l">
              <a:spcBef>
                <a:spcPts val="900"/>
              </a:spcBef>
              <a:buClr>
                <a:srgbClr val="A29A85"/>
              </a:buClr>
              <a:buSzPct val="100000"/>
              <a:buChar char="•"/>
              <a:defRPr sz="3300">
                <a:solidFill>
                  <a:srgbClr val="000000"/>
                </a:solidFill>
              </a:defRPr>
            </a:pPr>
            <a:r>
              <a:t>The better covenant denotes the whole system of salvation by faith in Christ - (</a:t>
            </a:r>
            <a:r>
              <a:rPr i="1"/>
              <a:t>all spiritual blessings, Eph 1:3; forgiveness; Eph 1:7; New home - John 14:1-6; New body - Phili 3:21; Eternal life - John 3:16</a:t>
            </a:r>
            <a:r>
              <a:t>)</a:t>
            </a:r>
          </a:p>
        </p:txBody>
      </p:sp>
      <p:pic>
        <p:nvPicPr>
          <p:cNvPr id="310" name="Hebrews 8:6 (NKJV)… Hebrews 8:6 (NKJV) &#10;6 But now He has obtained a more excellent ministry, inasmuch as He is also Mediator of a better covenant, which was established on better promises. " descr="Hebrews 8:6 (NKJV)… Hebrews 8:6 (NKJV) 6 But now He has obtained a more excellent ministry, inasmuch as He is also Mediator of a better covenant, which was established on better promises. "/>
          <p:cNvPicPr>
            <a:picLocks noChangeAspect="0"/>
          </p:cNvPicPr>
          <p:nvPr/>
        </p:nvPicPr>
        <p:blipFill>
          <a:blip r:embed="rId4">
            <a:extLst/>
          </a:blip>
          <a:stretch>
            <a:fillRect/>
          </a:stretch>
        </p:blipFill>
        <p:spPr>
          <a:xfrm>
            <a:off x="-20187" y="2309050"/>
            <a:ext cx="4962153" cy="7518401"/>
          </a:xfrm>
          <a:prstGeom prst="rect">
            <a:avLst/>
          </a:prstGeom>
        </p:spPr>
      </p:pic>
      <p:sp>
        <p:nvSpPr>
          <p:cNvPr id="311"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312"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9">
                                            <p:txEl>
                                              <p:pRg st="1" end="1"/>
                                            </p:txEl>
                                          </p:spTgt>
                                        </p:tgtEl>
                                        <p:attrNameLst>
                                          <p:attrName>style.visibility</p:attrName>
                                        </p:attrNameLst>
                                      </p:cBhvr>
                                      <p:to>
                                        <p:strVal val="visible"/>
                                      </p:to>
                                    </p:set>
                                    <p:animEffect filter="wipe(left)" transition="in">
                                      <p:cBhvr>
                                        <p:cTn id="7" dur="1500"/>
                                        <p:tgtEl>
                                          <p:spTgt spid="3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09">
                                            <p:txEl>
                                              <p:pRg st="2" end="2"/>
                                            </p:txEl>
                                          </p:spTgt>
                                        </p:tgtEl>
                                        <p:attrNameLst>
                                          <p:attrName>style.visibility</p:attrName>
                                        </p:attrNameLst>
                                      </p:cBhvr>
                                      <p:to>
                                        <p:strVal val="visible"/>
                                      </p:to>
                                    </p:set>
                                    <p:animEffect filter="wipe(left)" transition="in">
                                      <p:cBhvr>
                                        <p:cTn id="12" dur="1500"/>
                                        <p:tgtEl>
                                          <p:spTgt spid="3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09">
                                            <p:txEl>
                                              <p:pRg st="3" end="3"/>
                                            </p:txEl>
                                          </p:spTgt>
                                        </p:tgtEl>
                                        <p:attrNameLst>
                                          <p:attrName>style.visibility</p:attrName>
                                        </p:attrNameLst>
                                      </p:cBhvr>
                                      <p:to>
                                        <p:strVal val="visible"/>
                                      </p:to>
                                    </p:set>
                                    <p:animEffect filter="wipe(left)" transition="in">
                                      <p:cBhvr>
                                        <p:cTn id="17" dur="1500"/>
                                        <p:tgtEl>
                                          <p:spTgt spid="30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9"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315"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16" name="A Better Covenant Established on Better Promises - 8:6…"/>
          <p:cNvSpPr/>
          <p:nvPr/>
        </p:nvSpPr>
        <p:spPr>
          <a:xfrm>
            <a:off x="4675063" y="2831041"/>
            <a:ext cx="8041259" cy="24765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marL="822959" indent="-822959" algn="l">
              <a:spcBef>
                <a:spcPts val="900"/>
              </a:spcBef>
              <a:buSzPct val="100000"/>
              <a:buAutoNum type="romanUcPeriod" startAt="3"/>
              <a:defRPr i="1" sz="4400">
                <a:solidFill>
                  <a:srgbClr val="000000"/>
                </a:solidFill>
              </a:defRPr>
            </a:lvl1pPr>
            <a:lvl2pPr marL="963929" indent="-582929" algn="l">
              <a:spcBef>
                <a:spcPts val="900"/>
              </a:spcBef>
              <a:buSzPct val="100000"/>
              <a:buAutoNum type="alphaUcPeriod" startAt="3"/>
              <a:defRPr sz="3300">
                <a:solidFill>
                  <a:srgbClr val="000000"/>
                </a:solidFill>
                <a:latin typeface="Denmark"/>
                <a:ea typeface="Denmark"/>
                <a:cs typeface="Denmark"/>
                <a:sym typeface="Denmark"/>
              </a:defRPr>
            </a:lvl2pPr>
          </a:lstStyle>
          <a:p>
            <a:pPr>
              <a:defRPr i="0"/>
            </a:pPr>
            <a:r>
              <a:rPr i="1"/>
              <a:t>A Better Covenant Established on Better Promises - 8:6</a:t>
            </a:r>
          </a:p>
          <a:p>
            <a:pPr lvl="1"/>
            <a:r>
              <a:t>The New Covenant is Established on Better Promises -</a:t>
            </a:r>
          </a:p>
        </p:txBody>
      </p:sp>
      <p:pic>
        <p:nvPicPr>
          <p:cNvPr id="317" name="Hebrews 8:6 (NKJV)… Hebrews 8:6 (NKJV) &#10;6 But now He has obtained a more excellent ministry, inasmuch as He is also Mediator of a better covenant, which was established on better promises. " descr="Hebrews 8:6 (NKJV)… Hebrews 8:6 (NKJV) 6 But now He has obtained a more excellent ministry, inasmuch as He is also Mediator of a better covenant, which was established on better promises. "/>
          <p:cNvPicPr>
            <a:picLocks noChangeAspect="0"/>
          </p:cNvPicPr>
          <p:nvPr/>
        </p:nvPicPr>
        <p:blipFill>
          <a:blip r:embed="rId4">
            <a:extLst/>
          </a:blip>
          <a:stretch>
            <a:fillRect/>
          </a:stretch>
        </p:blipFill>
        <p:spPr>
          <a:xfrm>
            <a:off x="-20187" y="2309050"/>
            <a:ext cx="4962153" cy="7518401"/>
          </a:xfrm>
          <a:prstGeom prst="rect">
            <a:avLst/>
          </a:prstGeom>
        </p:spPr>
      </p:pic>
      <p:sp>
        <p:nvSpPr>
          <p:cNvPr id="318"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319"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
        <p:nvSpPr>
          <p:cNvPr id="320" name="Why would anyone want to cling to the Old, or worse still - desire to return to the Old?…"/>
          <p:cNvSpPr txBox="1"/>
          <p:nvPr/>
        </p:nvSpPr>
        <p:spPr>
          <a:xfrm>
            <a:off x="5329586" y="5775574"/>
            <a:ext cx="6732213"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Why would anyone want to cling to the Old, or worse still - desire to return to the Old?</a:t>
            </a:r>
          </a:p>
          <a:p>
            <a:pPr>
              <a:defRPr>
                <a:solidFill>
                  <a:srgbClr val="000000"/>
                </a:solidFill>
              </a:defRPr>
            </a:pPr>
            <a:r>
              <a:t>The Old Covenant could not take away sins - Heb 8:6-13</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tudy Questions For Hebrews 8:1-6…"/>
          <p:cNvSpPr/>
          <p:nvPr/>
        </p:nvSpPr>
        <p:spPr>
          <a:xfrm>
            <a:off x="4035234" y="2743761"/>
            <a:ext cx="8636373" cy="65024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1900"/>
              </a:spcBef>
              <a:buClr>
                <a:srgbClr val="A29A85"/>
              </a:buClr>
              <a:buSzPct val="100000"/>
              <a:buChar char="•"/>
              <a:defRPr i="1" sz="4300">
                <a:solidFill>
                  <a:srgbClr val="000000"/>
                </a:solidFill>
              </a:defRPr>
            </a:pPr>
            <a:r>
              <a:t>Study Questions For Hebrews 8:1-6</a:t>
            </a:r>
          </a:p>
          <a:p>
            <a:pPr marL="617219" indent="-617219" algn="l">
              <a:spcBef>
                <a:spcPts val="1900"/>
              </a:spcBef>
              <a:buSzPct val="100000"/>
              <a:buAutoNum type="arabicPeriod" startAt="1"/>
              <a:defRPr sz="3900">
                <a:solidFill>
                  <a:srgbClr val="000000"/>
                </a:solidFill>
              </a:defRPr>
            </a:pPr>
            <a:r>
              <a:t>What is the “sum” of the things spoken by the Hebrew writer?</a:t>
            </a:r>
          </a:p>
          <a:p>
            <a:pPr marL="617219" indent="-617219" algn="l">
              <a:spcBef>
                <a:spcPts val="1900"/>
              </a:spcBef>
              <a:buSzPct val="100000"/>
              <a:buAutoNum type="arabicPeriod" startAt="1"/>
              <a:defRPr sz="3900">
                <a:solidFill>
                  <a:srgbClr val="000000"/>
                </a:solidFill>
              </a:defRPr>
            </a:pPr>
            <a:r>
              <a:t>Who pitched the true tabernacle?</a:t>
            </a:r>
          </a:p>
          <a:p>
            <a:pPr marL="617219" indent="-617219" algn="l">
              <a:spcBef>
                <a:spcPts val="1900"/>
              </a:spcBef>
              <a:buSzPct val="100000"/>
              <a:buAutoNum type="arabicPeriod" startAt="1"/>
              <a:defRPr sz="3900">
                <a:solidFill>
                  <a:srgbClr val="000000"/>
                </a:solidFill>
              </a:defRPr>
            </a:pPr>
            <a:r>
              <a:t>Why was it necessary Christ have something to offer?</a:t>
            </a:r>
          </a:p>
          <a:p>
            <a:pPr marL="617219" indent="-617219" algn="l">
              <a:spcBef>
                <a:spcPts val="1900"/>
              </a:spcBef>
              <a:buSzPct val="100000"/>
              <a:buAutoNum type="arabicPeriod" startAt="1"/>
              <a:defRPr sz="3900">
                <a:solidFill>
                  <a:srgbClr val="000000"/>
                </a:solidFill>
              </a:defRPr>
            </a:pPr>
            <a:r>
              <a:t>Why would Jesus not be a priest if He were on earth?</a:t>
            </a:r>
          </a:p>
          <a:p>
            <a:pPr marL="617219" indent="-617219" algn="l">
              <a:spcBef>
                <a:spcPts val="1900"/>
              </a:spcBef>
              <a:buSzPct val="100000"/>
              <a:buAutoNum type="arabicPeriod" startAt="1"/>
              <a:defRPr sz="3900">
                <a:solidFill>
                  <a:srgbClr val="000000"/>
                </a:solidFill>
              </a:defRPr>
            </a:pPr>
            <a:r>
              <a:t>Where is our high priest seated?</a:t>
            </a:r>
          </a:p>
        </p:txBody>
      </p:sp>
      <p:sp>
        <p:nvSpPr>
          <p:cNvPr id="323" name="Answer Giving Scriptural References"/>
          <p:cNvSpPr/>
          <p:nvPr/>
        </p:nvSpPr>
        <p:spPr>
          <a:xfrm>
            <a:off x="354070" y="2861733"/>
            <a:ext cx="3473070" cy="30480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solidFill>
                  <a:srgbClr val="AA4A5A"/>
                </a:solidFill>
              </a:defRPr>
            </a:lvl1pPr>
          </a:lstStyle>
          <a:p>
            <a:pPr/>
            <a:r>
              <a:t>Answer Giving Scriptural References</a:t>
            </a:r>
          </a:p>
        </p:txBody>
      </p:sp>
      <p:pic>
        <p:nvPicPr>
          <p:cNvPr id="324"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325"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26"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327"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2">
                                            <p:txEl>
                                              <p:pRg st="1" end="1"/>
                                            </p:txEl>
                                          </p:spTgt>
                                        </p:tgtEl>
                                        <p:attrNameLst>
                                          <p:attrName>style.visibility</p:attrName>
                                        </p:attrNameLst>
                                      </p:cBhvr>
                                      <p:to>
                                        <p:strVal val="visible"/>
                                      </p:to>
                                    </p:set>
                                    <p:animEffect filter="wipe(left)" transition="in">
                                      <p:cBhvr>
                                        <p:cTn id="7" dur="1500"/>
                                        <p:tgtEl>
                                          <p:spTgt spid="3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2">
                                            <p:txEl>
                                              <p:pRg st="2" end="2"/>
                                            </p:txEl>
                                          </p:spTgt>
                                        </p:tgtEl>
                                        <p:attrNameLst>
                                          <p:attrName>style.visibility</p:attrName>
                                        </p:attrNameLst>
                                      </p:cBhvr>
                                      <p:to>
                                        <p:strVal val="visible"/>
                                      </p:to>
                                    </p:set>
                                    <p:animEffect filter="wipe(left)" transition="in">
                                      <p:cBhvr>
                                        <p:cTn id="12" dur="1500"/>
                                        <p:tgtEl>
                                          <p:spTgt spid="3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22">
                                            <p:txEl>
                                              <p:pRg st="3" end="3"/>
                                            </p:txEl>
                                          </p:spTgt>
                                        </p:tgtEl>
                                        <p:attrNameLst>
                                          <p:attrName>style.visibility</p:attrName>
                                        </p:attrNameLst>
                                      </p:cBhvr>
                                      <p:to>
                                        <p:strVal val="visible"/>
                                      </p:to>
                                    </p:set>
                                    <p:animEffect filter="wipe(left)" transition="in">
                                      <p:cBhvr>
                                        <p:cTn id="17" dur="1500"/>
                                        <p:tgtEl>
                                          <p:spTgt spid="3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22">
                                            <p:txEl>
                                              <p:pRg st="4" end="4"/>
                                            </p:txEl>
                                          </p:spTgt>
                                        </p:tgtEl>
                                        <p:attrNameLst>
                                          <p:attrName>style.visibility</p:attrName>
                                        </p:attrNameLst>
                                      </p:cBhvr>
                                      <p:to>
                                        <p:strVal val="visible"/>
                                      </p:to>
                                    </p:set>
                                    <p:animEffect filter="wipe(left)" transition="in">
                                      <p:cBhvr>
                                        <p:cTn id="22" dur="1500"/>
                                        <p:tgtEl>
                                          <p:spTgt spid="3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322">
                                            <p:txEl>
                                              <p:pRg st="5" end="5"/>
                                            </p:txEl>
                                          </p:spTgt>
                                        </p:tgtEl>
                                        <p:attrNameLst>
                                          <p:attrName>style.visibility</p:attrName>
                                        </p:attrNameLst>
                                      </p:cBhvr>
                                      <p:to>
                                        <p:strVal val="visible"/>
                                      </p:to>
                                    </p:set>
                                    <p:animEffect filter="wipe(left)" transition="in">
                                      <p:cBhvr>
                                        <p:cTn id="27" dur="1500"/>
                                        <p:tgtEl>
                                          <p:spTgt spid="32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2"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tudy Questions For Hebrews 8:1-6…"/>
          <p:cNvSpPr/>
          <p:nvPr/>
        </p:nvSpPr>
        <p:spPr>
          <a:xfrm>
            <a:off x="4035234" y="2743761"/>
            <a:ext cx="8636373" cy="62484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i="1" sz="4300">
                <a:solidFill>
                  <a:srgbClr val="000000"/>
                </a:solidFill>
              </a:defRPr>
            </a:pPr>
            <a:r>
              <a:t>Study Questions For Hebrews 8:1-6</a:t>
            </a:r>
          </a:p>
          <a:p>
            <a:pPr marL="617220" indent="-617220" algn="l">
              <a:spcBef>
                <a:spcPts val="1500"/>
              </a:spcBef>
              <a:buSzPct val="100000"/>
              <a:buAutoNum type="arabicPeriod" startAt="6"/>
              <a:defRPr sz="3500">
                <a:solidFill>
                  <a:srgbClr val="000000"/>
                </a:solidFill>
              </a:defRPr>
            </a:pPr>
            <a:r>
              <a:t>The priests who offer gifts according to the Law serve unto what?</a:t>
            </a:r>
          </a:p>
          <a:p>
            <a:pPr marL="617220" indent="-617220" algn="l">
              <a:spcBef>
                <a:spcPts val="1500"/>
              </a:spcBef>
              <a:buSzPct val="100000"/>
              <a:buAutoNum type="arabicPeriod" startAt="6"/>
              <a:defRPr sz="3500">
                <a:solidFill>
                  <a:srgbClr val="000000"/>
                </a:solidFill>
              </a:defRPr>
            </a:pPr>
            <a:r>
              <a:t>What was Moses admonished of God?</a:t>
            </a:r>
          </a:p>
          <a:p>
            <a:pPr marL="617220" indent="-617220" algn="l">
              <a:spcBef>
                <a:spcPts val="1500"/>
              </a:spcBef>
              <a:buSzPct val="100000"/>
              <a:buAutoNum type="arabicPeriod" startAt="6"/>
              <a:defRPr sz="3500">
                <a:solidFill>
                  <a:srgbClr val="000000"/>
                </a:solidFill>
              </a:defRPr>
            </a:pPr>
            <a:r>
              <a:t>What comparison is made of the “ministry” &amp; the “covenant” of Christ with that of Moses?</a:t>
            </a:r>
          </a:p>
          <a:p>
            <a:pPr marL="617220" indent="-617220" algn="l">
              <a:spcBef>
                <a:spcPts val="1500"/>
              </a:spcBef>
              <a:buSzPct val="100000"/>
              <a:buAutoNum type="arabicPeriod" startAt="6"/>
              <a:defRPr sz="3500">
                <a:solidFill>
                  <a:srgbClr val="000000"/>
                </a:solidFill>
              </a:defRPr>
            </a:pPr>
            <a:r>
              <a:t>Upon what is the New covenant established?</a:t>
            </a:r>
          </a:p>
          <a:p>
            <a:pPr marL="617220" indent="-617220" algn="l">
              <a:spcBef>
                <a:spcPts val="1500"/>
              </a:spcBef>
              <a:buSzPct val="100000"/>
              <a:buAutoNum type="arabicPeriod" startAt="6"/>
              <a:defRPr sz="3500">
                <a:solidFill>
                  <a:srgbClr val="000000"/>
                </a:solidFill>
              </a:defRPr>
            </a:pPr>
            <a:r>
              <a:t>What was shown to Moses on the mount?</a:t>
            </a:r>
          </a:p>
        </p:txBody>
      </p:sp>
      <p:sp>
        <p:nvSpPr>
          <p:cNvPr id="330" name="Answer Giving Scriptural References"/>
          <p:cNvSpPr/>
          <p:nvPr/>
        </p:nvSpPr>
        <p:spPr>
          <a:xfrm>
            <a:off x="354070" y="2861733"/>
            <a:ext cx="3473070" cy="30480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solidFill>
                  <a:srgbClr val="AA4A5A"/>
                </a:solidFill>
              </a:defRPr>
            </a:lvl1pPr>
          </a:lstStyle>
          <a:p>
            <a:pPr/>
            <a:r>
              <a:t>Answer Giving Scriptural References</a:t>
            </a:r>
          </a:p>
        </p:txBody>
      </p:sp>
      <p:pic>
        <p:nvPicPr>
          <p:cNvPr id="331"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332"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33"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334"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9">
                                            <p:txEl>
                                              <p:pRg st="1" end="1"/>
                                            </p:txEl>
                                          </p:spTgt>
                                        </p:tgtEl>
                                        <p:attrNameLst>
                                          <p:attrName>style.visibility</p:attrName>
                                        </p:attrNameLst>
                                      </p:cBhvr>
                                      <p:to>
                                        <p:strVal val="visible"/>
                                      </p:to>
                                    </p:set>
                                    <p:animEffect filter="wipe(left)" transition="in">
                                      <p:cBhvr>
                                        <p:cTn id="7" dur="1500"/>
                                        <p:tgtEl>
                                          <p:spTgt spid="3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9">
                                            <p:txEl>
                                              <p:pRg st="2" end="2"/>
                                            </p:txEl>
                                          </p:spTgt>
                                        </p:tgtEl>
                                        <p:attrNameLst>
                                          <p:attrName>style.visibility</p:attrName>
                                        </p:attrNameLst>
                                      </p:cBhvr>
                                      <p:to>
                                        <p:strVal val="visible"/>
                                      </p:to>
                                    </p:set>
                                    <p:animEffect filter="wipe(left)" transition="in">
                                      <p:cBhvr>
                                        <p:cTn id="12" dur="1500"/>
                                        <p:tgtEl>
                                          <p:spTgt spid="3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29">
                                            <p:txEl>
                                              <p:pRg st="3" end="3"/>
                                            </p:txEl>
                                          </p:spTgt>
                                        </p:tgtEl>
                                        <p:attrNameLst>
                                          <p:attrName>style.visibility</p:attrName>
                                        </p:attrNameLst>
                                      </p:cBhvr>
                                      <p:to>
                                        <p:strVal val="visible"/>
                                      </p:to>
                                    </p:set>
                                    <p:animEffect filter="wipe(left)" transition="in">
                                      <p:cBhvr>
                                        <p:cTn id="17" dur="1500"/>
                                        <p:tgtEl>
                                          <p:spTgt spid="3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29">
                                            <p:txEl>
                                              <p:pRg st="4" end="4"/>
                                            </p:txEl>
                                          </p:spTgt>
                                        </p:tgtEl>
                                        <p:attrNameLst>
                                          <p:attrName>style.visibility</p:attrName>
                                        </p:attrNameLst>
                                      </p:cBhvr>
                                      <p:to>
                                        <p:strVal val="visible"/>
                                      </p:to>
                                    </p:set>
                                    <p:animEffect filter="wipe(left)" transition="in">
                                      <p:cBhvr>
                                        <p:cTn id="22" dur="1500"/>
                                        <p:tgtEl>
                                          <p:spTgt spid="3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329">
                                            <p:txEl>
                                              <p:pRg st="5" end="5"/>
                                            </p:txEl>
                                          </p:spTgt>
                                        </p:tgtEl>
                                        <p:attrNameLst>
                                          <p:attrName>style.visibility</p:attrName>
                                        </p:attrNameLst>
                                      </p:cBhvr>
                                      <p:to>
                                        <p:strVal val="visible"/>
                                      </p:to>
                                    </p:set>
                                    <p:animEffect filter="wipe(left)" transition="in">
                                      <p:cBhvr>
                                        <p:cTn id="27" dur="1500"/>
                                        <p:tgtEl>
                                          <p:spTgt spid="32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9"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tudy Questions For Hebrews 8:1-6…"/>
          <p:cNvSpPr/>
          <p:nvPr/>
        </p:nvSpPr>
        <p:spPr>
          <a:xfrm>
            <a:off x="3570494" y="2692961"/>
            <a:ext cx="9101113" cy="66929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i="1" sz="4300">
                <a:solidFill>
                  <a:srgbClr val="000000"/>
                </a:solidFill>
              </a:defRPr>
            </a:pPr>
            <a:r>
              <a:t>Study Questions For Hebrews 8:1-6</a:t>
            </a:r>
          </a:p>
          <a:p>
            <a:pPr marL="617220" indent="-617220" algn="l">
              <a:spcBef>
                <a:spcPts val="1600"/>
              </a:spcBef>
              <a:buSzPct val="100000"/>
              <a:buAutoNum type="arabicPeriod" startAt="1"/>
              <a:defRPr sz="3400">
                <a:solidFill>
                  <a:srgbClr val="000000"/>
                </a:solidFill>
              </a:defRPr>
            </a:pPr>
            <a:r>
              <a:t>_______ If Christ were on the earth He would be a priest.</a:t>
            </a:r>
          </a:p>
          <a:p>
            <a:pPr marL="617220" indent="-617220" algn="l">
              <a:spcBef>
                <a:spcPts val="1600"/>
              </a:spcBef>
              <a:buSzPct val="100000"/>
              <a:buAutoNum type="arabicPeriod" startAt="1"/>
              <a:defRPr sz="3400">
                <a:solidFill>
                  <a:srgbClr val="000000"/>
                </a:solidFill>
              </a:defRPr>
            </a:pPr>
            <a:r>
              <a:t>_______  The first covenant is equal to the covenant of Christ.</a:t>
            </a:r>
          </a:p>
          <a:p>
            <a:pPr marL="617220" indent="-617220" algn="l">
              <a:spcBef>
                <a:spcPts val="1600"/>
              </a:spcBef>
              <a:buSzPct val="100000"/>
              <a:buAutoNum type="arabicPeriod" startAt="1"/>
              <a:defRPr sz="3400">
                <a:solidFill>
                  <a:srgbClr val="000000"/>
                </a:solidFill>
              </a:defRPr>
            </a:pPr>
            <a:r>
              <a:t>_______  God has never given a “pattern,” only messages of love.</a:t>
            </a:r>
          </a:p>
          <a:p>
            <a:pPr marL="617220" indent="-617220" algn="l">
              <a:spcBef>
                <a:spcPts val="1600"/>
              </a:spcBef>
              <a:buSzPct val="100000"/>
              <a:buAutoNum type="arabicPeriod" startAt="1"/>
              <a:defRPr sz="3400">
                <a:solidFill>
                  <a:srgbClr val="000000"/>
                </a:solidFill>
              </a:defRPr>
            </a:pPr>
            <a:r>
              <a:t>_______  Christ is serving as priest while seated on the right hand of the Majesty.</a:t>
            </a:r>
          </a:p>
          <a:p>
            <a:pPr marL="617220" indent="-617220" algn="l">
              <a:spcBef>
                <a:spcPts val="1600"/>
              </a:spcBef>
              <a:buSzPct val="100000"/>
              <a:buAutoNum type="arabicPeriod" startAt="1"/>
              <a:defRPr sz="3400">
                <a:solidFill>
                  <a:srgbClr val="000000"/>
                </a:solidFill>
              </a:defRPr>
            </a:pPr>
            <a:r>
              <a:t>_______ Christ is a minister of the “true tabernacle.”</a:t>
            </a:r>
          </a:p>
        </p:txBody>
      </p:sp>
      <p:sp>
        <p:nvSpPr>
          <p:cNvPr id="337" name="True…"/>
          <p:cNvSpPr/>
          <p:nvPr/>
        </p:nvSpPr>
        <p:spPr>
          <a:xfrm>
            <a:off x="354070" y="3230033"/>
            <a:ext cx="3473070" cy="23114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1" sz="5000">
                <a:solidFill>
                  <a:srgbClr val="AA4A5A"/>
                </a:solidFill>
              </a:defRPr>
            </a:pPr>
            <a:r>
              <a:t>True</a:t>
            </a:r>
          </a:p>
          <a:p>
            <a:pPr>
              <a:defRPr b="1" sz="5000">
                <a:solidFill>
                  <a:srgbClr val="AA4A5A"/>
                </a:solidFill>
              </a:defRPr>
            </a:pPr>
            <a:r>
              <a:t>or </a:t>
            </a:r>
          </a:p>
          <a:p>
            <a:pPr>
              <a:defRPr b="1" sz="5000">
                <a:solidFill>
                  <a:srgbClr val="AA4A5A"/>
                </a:solidFill>
              </a:defRPr>
            </a:pPr>
            <a:r>
              <a:t>False</a:t>
            </a:r>
          </a:p>
        </p:txBody>
      </p:sp>
      <p:pic>
        <p:nvPicPr>
          <p:cNvPr id="338"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339"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40"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341"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6">
                                            <p:txEl>
                                              <p:pRg st="2" end="2"/>
                                            </p:txEl>
                                          </p:spTgt>
                                        </p:tgtEl>
                                        <p:attrNameLst>
                                          <p:attrName>style.visibility</p:attrName>
                                        </p:attrNameLst>
                                      </p:cBhvr>
                                      <p:to>
                                        <p:strVal val="visible"/>
                                      </p:to>
                                    </p:set>
                                    <p:animEffect filter="wipe(left)" transition="in">
                                      <p:cBhvr>
                                        <p:cTn id="7" dur="1500"/>
                                        <p:tgtEl>
                                          <p:spTgt spid="3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36">
                                            <p:txEl>
                                              <p:pRg st="3" end="3"/>
                                            </p:txEl>
                                          </p:spTgt>
                                        </p:tgtEl>
                                        <p:attrNameLst>
                                          <p:attrName>style.visibility</p:attrName>
                                        </p:attrNameLst>
                                      </p:cBhvr>
                                      <p:to>
                                        <p:strVal val="visible"/>
                                      </p:to>
                                    </p:set>
                                    <p:animEffect filter="wipe(left)" transition="in">
                                      <p:cBhvr>
                                        <p:cTn id="12" dur="1500"/>
                                        <p:tgtEl>
                                          <p:spTgt spid="3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36">
                                            <p:txEl>
                                              <p:pRg st="4" end="4"/>
                                            </p:txEl>
                                          </p:spTgt>
                                        </p:tgtEl>
                                        <p:attrNameLst>
                                          <p:attrName>style.visibility</p:attrName>
                                        </p:attrNameLst>
                                      </p:cBhvr>
                                      <p:to>
                                        <p:strVal val="visible"/>
                                      </p:to>
                                    </p:set>
                                    <p:animEffect filter="wipe(left)" transition="in">
                                      <p:cBhvr>
                                        <p:cTn id="17" dur="1500"/>
                                        <p:tgtEl>
                                          <p:spTgt spid="3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36">
                                            <p:txEl>
                                              <p:pRg st="5" end="5"/>
                                            </p:txEl>
                                          </p:spTgt>
                                        </p:tgtEl>
                                        <p:attrNameLst>
                                          <p:attrName>style.visibility</p:attrName>
                                        </p:attrNameLst>
                                      </p:cBhvr>
                                      <p:to>
                                        <p:strVal val="visible"/>
                                      </p:to>
                                    </p:set>
                                    <p:animEffect filter="wipe(left)" transition="in">
                                      <p:cBhvr>
                                        <p:cTn id="22" dur="1500"/>
                                        <p:tgtEl>
                                          <p:spTgt spid="33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6"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What Old Testament prophecy foretold Christ would serve as king while at the same time He was serving as priest?"/>
          <p:cNvSpPr/>
          <p:nvPr/>
        </p:nvSpPr>
        <p:spPr>
          <a:xfrm>
            <a:off x="3984434" y="3397250"/>
            <a:ext cx="8493498" cy="1816100"/>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marL="419100" indent="-419100" algn="l">
              <a:spcBef>
                <a:spcPts val="5800"/>
              </a:spcBef>
              <a:buClr>
                <a:srgbClr val="A29A85"/>
              </a:buClr>
              <a:buSzPct val="100000"/>
              <a:buChar char="•"/>
              <a:defRPr sz="3900">
                <a:solidFill>
                  <a:srgbClr val="000000"/>
                </a:solidFill>
              </a:defRPr>
            </a:lvl1pPr>
          </a:lstStyle>
          <a:p>
            <a:pPr/>
            <a:r>
              <a:t>What Old Testament prophecy foretold Christ would serve as king while at the same time He was serving as priest?</a:t>
            </a:r>
          </a:p>
        </p:txBody>
      </p:sp>
      <p:sp>
        <p:nvSpPr>
          <p:cNvPr id="344" name="Research"/>
          <p:cNvSpPr/>
          <p:nvPr/>
        </p:nvSpPr>
        <p:spPr>
          <a:xfrm>
            <a:off x="337137" y="3499410"/>
            <a:ext cx="3473070" cy="838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solidFill>
                  <a:srgbClr val="AA4A5A"/>
                </a:solidFill>
              </a:defRPr>
            </a:lvl1pPr>
          </a:lstStyle>
          <a:p>
            <a:pPr/>
            <a:r>
              <a:t>Research</a:t>
            </a:r>
          </a:p>
        </p:txBody>
      </p:sp>
      <p:sp>
        <p:nvSpPr>
          <p:cNvPr id="345" name="Thought Question"/>
          <p:cNvSpPr/>
          <p:nvPr/>
        </p:nvSpPr>
        <p:spPr>
          <a:xfrm>
            <a:off x="337137" y="6534711"/>
            <a:ext cx="3473070" cy="15748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5000">
                <a:solidFill>
                  <a:srgbClr val="AA4A5A"/>
                </a:solidFill>
              </a:defRPr>
            </a:lvl1pPr>
          </a:lstStyle>
          <a:p>
            <a:pPr/>
            <a:r>
              <a:t>Thought Question</a:t>
            </a:r>
          </a:p>
        </p:txBody>
      </p:sp>
      <p:pic>
        <p:nvPicPr>
          <p:cNvPr id="346"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347"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348" name="If Moses was required to follow “the pattern” (Heb 8:5), what lesson from this can one apply in our service to God?"/>
          <p:cNvSpPr txBox="1"/>
          <p:nvPr/>
        </p:nvSpPr>
        <p:spPr>
          <a:xfrm>
            <a:off x="3984434" y="6414061"/>
            <a:ext cx="8636373" cy="181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77189" indent="-377189" algn="l">
              <a:spcBef>
                <a:spcPts val="5800"/>
              </a:spcBef>
              <a:buClr>
                <a:srgbClr val="A29A85"/>
              </a:buClr>
              <a:buSzPct val="100000"/>
              <a:buChar char="•"/>
              <a:defRPr sz="3900">
                <a:solidFill>
                  <a:srgbClr val="000000"/>
                </a:solidFill>
              </a:defRPr>
            </a:lvl1pPr>
          </a:lstStyle>
          <a:p>
            <a:pPr/>
            <a:r>
              <a:t>If Moses was required to follow “the pattern” (Heb 8:5), what lesson from this can one apply in our service to God?</a:t>
            </a:r>
          </a:p>
        </p:txBody>
      </p:sp>
      <p:sp>
        <p:nvSpPr>
          <p:cNvPr id="349"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350"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3">
                                            <p:bg/>
                                          </p:spTgt>
                                        </p:tgtEl>
                                        <p:attrNameLst>
                                          <p:attrName>style.visibility</p:attrName>
                                        </p:attrNameLst>
                                      </p:cBhvr>
                                      <p:to>
                                        <p:strVal val="visible"/>
                                      </p:to>
                                    </p:set>
                                    <p:animEffect filter="wipe(left)" transition="in">
                                      <p:cBhvr>
                                        <p:cTn id="7" dur="1500"/>
                                        <p:tgtEl>
                                          <p:spTgt spid="34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43">
                                            <p:txEl>
                                              <p:pRg st="0" end="0"/>
                                            </p:txEl>
                                          </p:spTgt>
                                        </p:tgtEl>
                                        <p:attrNameLst>
                                          <p:attrName>style.visibility</p:attrName>
                                        </p:attrNameLst>
                                      </p:cBhvr>
                                      <p:to>
                                        <p:strVal val="visible"/>
                                      </p:to>
                                    </p:set>
                                    <p:animEffect filter="wipe(left)" transition="in">
                                      <p:cBhvr>
                                        <p:cTn id="10" dur="1500"/>
                                        <p:tgtEl>
                                          <p:spTgt spid="3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348"/>
                                        </p:tgtEl>
                                        <p:attrNameLst>
                                          <p:attrName>style.visibility</p:attrName>
                                        </p:attrNameLst>
                                      </p:cBhvr>
                                      <p:to>
                                        <p:strVal val="visible"/>
                                      </p:to>
                                    </p:set>
                                    <p:animEffect filter="fade" transition="in">
                                      <p:cBhvr>
                                        <p:cTn id="15" dur="15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8" grpId="2"/>
      <p:bldP build="p" bldLvl="5" animBg="1" rev="0" advAuto="0" spid="343"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2" name="Image" descr="Image"/>
          <p:cNvPicPr>
            <a:picLocks noChangeAspect="0"/>
          </p:cNvPicPr>
          <p:nvPr/>
        </p:nvPicPr>
        <p:blipFill>
          <a:blip r:embed="rId2">
            <a:extLst/>
          </a:blip>
          <a:stretch>
            <a:fillRect/>
          </a:stretch>
        </p:blipFill>
        <p:spPr>
          <a:xfrm>
            <a:off x="0" y="-1"/>
            <a:ext cx="13004800" cy="9753601"/>
          </a:xfrm>
          <a:prstGeom prst="rect">
            <a:avLst/>
          </a:prstGeom>
          <a:ln w="12700">
            <a:miter lim="400000"/>
          </a:ln>
        </p:spPr>
      </p:pic>
      <p:pic>
        <p:nvPicPr>
          <p:cNvPr id="353" name="Image" descr="Image"/>
          <p:cNvPicPr>
            <a:picLocks noChangeAspect="0"/>
          </p:cNvPicPr>
          <p:nvPr/>
        </p:nvPicPr>
        <p:blipFill>
          <a:blip r:embed="rId3">
            <a:extLst/>
          </a:blip>
          <a:stretch>
            <a:fillRect/>
          </a:stretch>
        </p:blipFill>
        <p:spPr>
          <a:xfrm>
            <a:off x="46566" y="59266"/>
            <a:ext cx="6745155" cy="2283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2">
            <a:extLst/>
          </a:blip>
          <a:stretch>
            <a:fillRect/>
          </a:stretch>
        </p:blipFill>
        <p:spPr>
          <a:xfrm rot="21300000">
            <a:off x="421847" y="3220265"/>
            <a:ext cx="3675567" cy="5490377"/>
          </a:xfrm>
          <a:prstGeom prst="rect">
            <a:avLst/>
          </a:prstGeom>
          <a:ln w="12700">
            <a:miter lim="400000"/>
          </a:ln>
          <a:effectLst>
            <a:outerShdw sx="100000" sy="100000" kx="0" ky="0" algn="b" rotWithShape="0" blurRad="152400" dist="103156" dir="2923668">
              <a:srgbClr val="000000">
                <a:alpha val="74125"/>
              </a:srgbClr>
            </a:outerShdw>
          </a:effectLst>
        </p:spPr>
      </p:pic>
      <p:sp>
        <p:nvSpPr>
          <p:cNvPr id="156" name="The “Bible Speaks” Series - A Study Book for Teachers &amp; Students"/>
          <p:cNvSpPr txBox="1"/>
          <p:nvPr/>
        </p:nvSpPr>
        <p:spPr>
          <a:xfrm>
            <a:off x="333751" y="287866"/>
            <a:ext cx="830716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a:t>
            </a:r>
          </a:p>
        </p:txBody>
      </p:sp>
      <p:sp>
        <p:nvSpPr>
          <p:cNvPr id="157" name="II. The Superiority of Christ As High Priest - Hebrews 4:12-7:28"/>
          <p:cNvSpPr/>
          <p:nvPr/>
        </p:nvSpPr>
        <p:spPr>
          <a:xfrm>
            <a:off x="241140" y="1113710"/>
            <a:ext cx="12522520" cy="1346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AA4A5A"/>
                </a:solidFill>
              </a:defRPr>
            </a:lvl1pPr>
          </a:lstStyle>
          <a:p>
            <a:pPr/>
            <a:r>
              <a:t>II. The Superiority of Christ As High Priest - Hebrews 4:12-7:28</a:t>
            </a:r>
          </a:p>
        </p:txBody>
      </p:sp>
      <p:sp>
        <p:nvSpPr>
          <p:cNvPr id="158" name="Lesson 6 - 4:12-16 - Let Us Come Boldly To The Throne of Grace - 28…"/>
          <p:cNvSpPr/>
          <p:nvPr/>
        </p:nvSpPr>
        <p:spPr>
          <a:xfrm>
            <a:off x="4615276" y="2777753"/>
            <a:ext cx="7845723" cy="66167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3400">
                <a:solidFill>
                  <a:srgbClr val="000000"/>
                </a:solidFill>
              </a:defRPr>
            </a:pPr>
            <a:r>
              <a:rPr i="1"/>
              <a:t>Lesson 6 - 4:12-16</a:t>
            </a:r>
            <a:r>
              <a:t> - Let Us Come Boldly To The Throne of Grace - 28</a:t>
            </a:r>
          </a:p>
          <a:p>
            <a:pPr marL="419100" indent="-419100" algn="l">
              <a:spcBef>
                <a:spcPts val="900"/>
              </a:spcBef>
              <a:buClr>
                <a:srgbClr val="A29A85"/>
              </a:buClr>
              <a:buSzPct val="100000"/>
              <a:buChar char="•"/>
              <a:defRPr sz="3400">
                <a:solidFill>
                  <a:srgbClr val="000000"/>
                </a:solidFill>
              </a:defRPr>
            </a:pPr>
            <a:r>
              <a:rPr i="1"/>
              <a:t>Lesson 7 - 5:1-10</a:t>
            </a:r>
            <a:r>
              <a:t> - Christ Our Great High Priest - 33</a:t>
            </a:r>
          </a:p>
          <a:p>
            <a:pPr marL="419100" indent="-419100" algn="l">
              <a:spcBef>
                <a:spcPts val="900"/>
              </a:spcBef>
              <a:buClr>
                <a:srgbClr val="A29A85"/>
              </a:buClr>
              <a:buSzPct val="100000"/>
              <a:buChar char="•"/>
              <a:defRPr sz="3400">
                <a:solidFill>
                  <a:srgbClr val="000000"/>
                </a:solidFill>
              </a:defRPr>
            </a:pPr>
            <a:r>
              <a:rPr i="1"/>
              <a:t>Lesson 8 - 5:11-6:8</a:t>
            </a:r>
            <a:r>
              <a:t> - Dangers of Immaturity &amp; Apostasy - 38</a:t>
            </a:r>
          </a:p>
          <a:p>
            <a:pPr marL="419100" indent="-419100" algn="l">
              <a:spcBef>
                <a:spcPts val="900"/>
              </a:spcBef>
              <a:buClr>
                <a:srgbClr val="A29A85"/>
              </a:buClr>
              <a:buSzPct val="100000"/>
              <a:buChar char="•"/>
              <a:defRPr sz="3400">
                <a:solidFill>
                  <a:srgbClr val="000000"/>
                </a:solidFill>
              </a:defRPr>
            </a:pPr>
            <a:r>
              <a:rPr i="1"/>
              <a:t>Lesson 9 - 6:9-20</a:t>
            </a:r>
            <a:r>
              <a:t> - Hope, The Anchor of Our Souls - 44</a:t>
            </a:r>
          </a:p>
          <a:p>
            <a:pPr marL="419100" indent="-419100" algn="l">
              <a:spcBef>
                <a:spcPts val="900"/>
              </a:spcBef>
              <a:buClr>
                <a:srgbClr val="A29A85"/>
              </a:buClr>
              <a:buSzPct val="100000"/>
              <a:buChar char="•"/>
              <a:defRPr sz="3400">
                <a:solidFill>
                  <a:srgbClr val="000000"/>
                </a:solidFill>
              </a:defRPr>
            </a:pPr>
            <a:r>
              <a:rPr i="1"/>
              <a:t>Lesson 10 - 7:1-17</a:t>
            </a:r>
            <a:r>
              <a:t> - How Could Christ Be A High Priest? - 49</a:t>
            </a:r>
          </a:p>
          <a:p>
            <a:pPr marL="419100" indent="-419100" algn="l">
              <a:spcBef>
                <a:spcPts val="900"/>
              </a:spcBef>
              <a:buClr>
                <a:srgbClr val="A29A85"/>
              </a:buClr>
              <a:buSzPct val="100000"/>
              <a:buChar char="•"/>
              <a:defRPr sz="3400">
                <a:solidFill>
                  <a:srgbClr val="000000"/>
                </a:solidFill>
              </a:defRPr>
            </a:pPr>
            <a:r>
              <a:rPr i="1"/>
              <a:t>Lesson 11 - 7:18-28</a:t>
            </a:r>
            <a:r>
              <a:t> - What Christ’s Priesthood Means to Christians - 54</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extLst/>
          </a:blip>
          <a:stretch>
            <a:fillRect/>
          </a:stretch>
        </p:blipFill>
        <p:spPr>
          <a:xfrm rot="21300000">
            <a:off x="421847" y="3220265"/>
            <a:ext cx="3675567" cy="5490377"/>
          </a:xfrm>
          <a:prstGeom prst="rect">
            <a:avLst/>
          </a:prstGeom>
          <a:ln w="12700">
            <a:miter lim="400000"/>
          </a:ln>
          <a:effectLst>
            <a:outerShdw sx="100000" sy="100000" kx="0" ky="0" algn="b" rotWithShape="0" blurRad="152400" dist="103156" dir="2923668">
              <a:srgbClr val="000000">
                <a:alpha val="74125"/>
              </a:srgbClr>
            </a:outerShdw>
          </a:effectLst>
        </p:spPr>
      </p:pic>
      <p:sp>
        <p:nvSpPr>
          <p:cNvPr id="161" name="The “Bible Speaks” Series - A Study Book for Teachers &amp; Students"/>
          <p:cNvSpPr txBox="1"/>
          <p:nvPr/>
        </p:nvSpPr>
        <p:spPr>
          <a:xfrm>
            <a:off x="333751" y="287866"/>
            <a:ext cx="8307165"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a:t>
            </a:r>
          </a:p>
        </p:txBody>
      </p:sp>
      <p:sp>
        <p:nvSpPr>
          <p:cNvPr id="162" name="III. The Superiority of The New Covenant of Christ - Hebrews 8:1-10:18"/>
          <p:cNvSpPr/>
          <p:nvPr/>
        </p:nvSpPr>
        <p:spPr>
          <a:xfrm>
            <a:off x="241140" y="1113710"/>
            <a:ext cx="12522520" cy="13462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AA4A5A"/>
                </a:solidFill>
              </a:defRPr>
            </a:lvl1pPr>
          </a:lstStyle>
          <a:p>
            <a:pPr/>
            <a:r>
              <a:t>III. The Superiority of The New Covenant of Christ - Hebrews 8:1-10:18</a:t>
            </a:r>
          </a:p>
        </p:txBody>
      </p:sp>
      <p:sp>
        <p:nvSpPr>
          <p:cNvPr id="163" name="Lesson 12 - 8:1-6 - Christ Is Mediator of a Better Covenant - 59…"/>
          <p:cNvSpPr/>
          <p:nvPr/>
        </p:nvSpPr>
        <p:spPr>
          <a:xfrm>
            <a:off x="4888524" y="2492003"/>
            <a:ext cx="7572475" cy="68961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600"/>
              </a:spcBef>
              <a:buClr>
                <a:srgbClr val="A29A85"/>
              </a:buClr>
              <a:buSzPct val="100000"/>
              <a:buChar char="•"/>
              <a:defRPr b="1" sz="3300">
                <a:solidFill>
                  <a:srgbClr val="000000"/>
                </a:solidFill>
              </a:defRPr>
            </a:pPr>
            <a:r>
              <a:rPr i="1"/>
              <a:t>Lesson 12 - 8:1-6</a:t>
            </a:r>
            <a:r>
              <a:t> - Christ Is Mediator of a Better Covenant - 59</a:t>
            </a:r>
          </a:p>
          <a:p>
            <a:pPr marL="419100" indent="-419100" algn="l">
              <a:spcBef>
                <a:spcPts val="600"/>
              </a:spcBef>
              <a:buClr>
                <a:srgbClr val="A29A85"/>
              </a:buClr>
              <a:buSzPct val="100000"/>
              <a:buChar char="•"/>
              <a:defRPr sz="3400">
                <a:solidFill>
                  <a:srgbClr val="000000"/>
                </a:solidFill>
              </a:defRPr>
            </a:pPr>
            <a:r>
              <a:rPr i="1"/>
              <a:t>Lesson 13 - 8:7-13</a:t>
            </a:r>
            <a:r>
              <a:t> - What Makes The New Covenant So Great? - 66</a:t>
            </a:r>
          </a:p>
          <a:p>
            <a:pPr marL="419100" indent="-419100" algn="l">
              <a:spcBef>
                <a:spcPts val="600"/>
              </a:spcBef>
              <a:buClr>
                <a:srgbClr val="A29A85"/>
              </a:buClr>
              <a:buSzPct val="100000"/>
              <a:buChar char="•"/>
              <a:defRPr sz="3400">
                <a:solidFill>
                  <a:srgbClr val="000000"/>
                </a:solidFill>
              </a:defRPr>
            </a:pPr>
            <a:r>
              <a:rPr i="1"/>
              <a:t>Lesson 14 - 9:1-10</a:t>
            </a:r>
            <a:r>
              <a:t> - Why Follow Only The “Figure of the True”? - 72</a:t>
            </a:r>
          </a:p>
          <a:p>
            <a:pPr marL="419100" indent="-419100" algn="l">
              <a:spcBef>
                <a:spcPts val="600"/>
              </a:spcBef>
              <a:buClr>
                <a:srgbClr val="A29A85"/>
              </a:buClr>
              <a:buSzPct val="100000"/>
              <a:buChar char="•"/>
              <a:defRPr sz="3400">
                <a:solidFill>
                  <a:srgbClr val="000000"/>
                </a:solidFill>
              </a:defRPr>
            </a:pPr>
            <a:r>
              <a:rPr i="1"/>
              <a:t>Lesson 15 - 9:11-17</a:t>
            </a:r>
            <a:r>
              <a:t> - Three Great Provisions By His Blood of the New Covenant - 79</a:t>
            </a:r>
          </a:p>
          <a:p>
            <a:pPr marL="419100" indent="-419100" algn="l">
              <a:spcBef>
                <a:spcPts val="600"/>
              </a:spcBef>
              <a:buClr>
                <a:srgbClr val="A29A85"/>
              </a:buClr>
              <a:buSzPct val="100000"/>
              <a:buChar char="•"/>
              <a:defRPr sz="3400">
                <a:solidFill>
                  <a:srgbClr val="000000"/>
                </a:solidFill>
              </a:defRPr>
            </a:pPr>
            <a:r>
              <a:rPr i="1"/>
              <a:t>Lesson 16 - 9:18-28</a:t>
            </a:r>
            <a:r>
              <a:t> - Why Was A Blood Sacrifice Necessary? - 86</a:t>
            </a:r>
          </a:p>
          <a:p>
            <a:pPr marL="419100" indent="-419100" algn="l">
              <a:spcBef>
                <a:spcPts val="600"/>
              </a:spcBef>
              <a:buClr>
                <a:srgbClr val="A29A85"/>
              </a:buClr>
              <a:buSzPct val="100000"/>
              <a:buChar char="•"/>
              <a:defRPr sz="3400">
                <a:solidFill>
                  <a:srgbClr val="000000"/>
                </a:solidFill>
              </a:defRPr>
            </a:pPr>
            <a:r>
              <a:rPr i="1"/>
              <a:t>Lesson 17 - 10:1-18</a:t>
            </a:r>
            <a:r>
              <a:t> - Christ The Fulfillment of the Law - 92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166"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167"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168"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
        <p:nvSpPr>
          <p:cNvPr id="169" name="Introduction…"/>
          <p:cNvSpPr/>
          <p:nvPr/>
        </p:nvSpPr>
        <p:spPr>
          <a:xfrm>
            <a:off x="5672278" y="2573866"/>
            <a:ext cx="6925511" cy="664210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19100" indent="-419100" algn="l">
              <a:spcBef>
                <a:spcPts val="900"/>
              </a:spcBef>
              <a:buClr>
                <a:srgbClr val="A29A85"/>
              </a:buClr>
              <a:buSzPct val="100000"/>
              <a:buChar char="•"/>
              <a:defRPr sz="5500">
                <a:solidFill>
                  <a:srgbClr val="000000"/>
                </a:solidFill>
              </a:defRPr>
            </a:pPr>
            <a:r>
              <a:rPr i="1"/>
              <a:t>Introduction</a:t>
            </a:r>
          </a:p>
          <a:p>
            <a:pPr lvl="1" marL="838200" indent="-419100" algn="l">
              <a:spcBef>
                <a:spcPts val="3400"/>
              </a:spcBef>
              <a:buClr>
                <a:srgbClr val="A29A85"/>
              </a:buClr>
              <a:buSzPct val="100000"/>
              <a:buChar char="•"/>
              <a:defRPr sz="3600">
                <a:solidFill>
                  <a:srgbClr val="000000"/>
                </a:solidFill>
              </a:defRPr>
            </a:pPr>
            <a:r>
              <a:t>“</a:t>
            </a:r>
            <a:r>
              <a:rPr i="1"/>
              <a:t>Now this is the main point of the things we are saying:</a:t>
            </a:r>
            <a:r>
              <a:t>” - The sum—rather, “the principal point” is now ready to be addressed . . .</a:t>
            </a:r>
          </a:p>
          <a:p>
            <a:pPr lvl="1" marL="838200" indent="-419100" algn="l">
              <a:spcBef>
                <a:spcPts val="3400"/>
              </a:spcBef>
              <a:buClr>
                <a:srgbClr val="A29A85"/>
              </a:buClr>
              <a:buSzPct val="100000"/>
              <a:buChar char="•"/>
              <a:defRPr sz="3600">
                <a:solidFill>
                  <a:srgbClr val="000000"/>
                </a:solidFill>
              </a:defRPr>
            </a:pPr>
            <a:r>
              <a:t>Based on the fact that Christ is our great high priest, after the order of Melchizedek, the writer now enters into the next topic - Jesus is worthy to be the minister of a better covenant. </a:t>
            </a:r>
          </a:p>
        </p:txBody>
      </p:sp>
      <p:grpSp>
        <p:nvGrpSpPr>
          <p:cNvPr id="172" name="Image"/>
          <p:cNvGrpSpPr/>
          <p:nvPr/>
        </p:nvGrpSpPr>
        <p:grpSpPr>
          <a:xfrm>
            <a:off x="178990" y="3616381"/>
            <a:ext cx="5653486" cy="5226070"/>
            <a:chOff x="0" y="0"/>
            <a:chExt cx="5653484" cy="5226068"/>
          </a:xfrm>
        </p:grpSpPr>
        <p:pic>
          <p:nvPicPr>
            <p:cNvPr id="171" name="Image" descr="Image"/>
            <p:cNvPicPr>
              <a:picLocks noChangeAspect="0"/>
            </p:cNvPicPr>
            <p:nvPr/>
          </p:nvPicPr>
          <p:blipFill>
            <a:blip r:embed="rId4">
              <a:extLst/>
            </a:blip>
            <a:stretch>
              <a:fillRect/>
            </a:stretch>
          </p:blipFill>
          <p:spPr>
            <a:xfrm>
              <a:off x="342900" y="342900"/>
              <a:ext cx="4967685" cy="4527569"/>
            </a:xfrm>
            <a:prstGeom prst="rect">
              <a:avLst/>
            </a:prstGeom>
            <a:ln>
              <a:noFill/>
            </a:ln>
            <a:effectLst/>
          </p:spPr>
        </p:pic>
        <p:pic>
          <p:nvPicPr>
            <p:cNvPr id="170" name="Image" descr="Image"/>
            <p:cNvPicPr>
              <a:picLocks noChangeAspect="0"/>
            </p:cNvPicPr>
            <p:nvPr/>
          </p:nvPicPr>
          <p:blipFill>
            <a:blip r:embed="rId5">
              <a:extLst/>
            </a:blip>
            <a:stretch>
              <a:fillRect/>
            </a:stretch>
          </p:blipFill>
          <p:spPr>
            <a:xfrm>
              <a:off x="0" y="0"/>
              <a:ext cx="5653485" cy="522606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9">
                                            <p:txEl>
                                              <p:pRg st="1" end="1"/>
                                            </p:txEl>
                                          </p:spTgt>
                                        </p:tgtEl>
                                        <p:attrNameLst>
                                          <p:attrName>style.visibility</p:attrName>
                                        </p:attrNameLst>
                                      </p:cBhvr>
                                      <p:to>
                                        <p:strVal val="visible"/>
                                      </p:to>
                                    </p:set>
                                    <p:animEffect filter="wipe(left)" transition="in">
                                      <p:cBhvr>
                                        <p:cTn id="7" dur="1500"/>
                                        <p:tgtEl>
                                          <p:spTgt spid="16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69">
                                            <p:txEl>
                                              <p:pRg st="2" end="2"/>
                                            </p:txEl>
                                          </p:spTgt>
                                        </p:tgtEl>
                                        <p:attrNameLst>
                                          <p:attrName>style.visibility</p:attrName>
                                        </p:attrNameLst>
                                      </p:cBhvr>
                                      <p:to>
                                        <p:strVal val="visible"/>
                                      </p:to>
                                    </p:set>
                                    <p:animEffect filter="wipe(left)" transition="in">
                                      <p:cBhvr>
                                        <p:cTn id="12" dur="1500"/>
                                        <p:tgtEl>
                                          <p:spTgt spid="16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175"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176" name="The Main Point “Christ is both King &amp; Priest” - 8:1-4…"/>
          <p:cNvSpPr/>
          <p:nvPr/>
        </p:nvSpPr>
        <p:spPr>
          <a:xfrm>
            <a:off x="4675063" y="2831041"/>
            <a:ext cx="8041259" cy="6811896"/>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600">
                <a:solidFill>
                  <a:srgbClr val="000000"/>
                </a:solidFill>
              </a:defRPr>
            </a:pPr>
            <a:r>
              <a:rPr i="1"/>
              <a:t>The Main Point “Christ is both King &amp; Priest” - 8:1-4</a:t>
            </a:r>
          </a:p>
          <a:p>
            <a:pPr lvl="1" marL="963929" indent="-582929" algn="l">
              <a:spcBef>
                <a:spcPts val="900"/>
              </a:spcBef>
              <a:buSzPct val="100000"/>
              <a:buAutoNum type="alphaUcPeriod" startAt="1"/>
              <a:defRPr sz="3700">
                <a:solidFill>
                  <a:srgbClr val="000000"/>
                </a:solidFill>
              </a:defRPr>
            </a:pPr>
            <a:r>
              <a:rPr>
                <a:latin typeface="Denmark"/>
                <a:ea typeface="Denmark"/>
                <a:cs typeface="Denmark"/>
                <a:sym typeface="Denmark"/>
              </a:rPr>
              <a:t>Jesus is set at the “</a:t>
            </a:r>
            <a:r>
              <a:rPr b="1" i="1"/>
              <a:t>right hand of the majesty on high</a:t>
            </a:r>
            <a:r>
              <a:rPr>
                <a:latin typeface="Denmark"/>
                <a:ea typeface="Denmark"/>
                <a:cs typeface="Denmark"/>
                <a:sym typeface="Denmark"/>
              </a:rPr>
              <a:t>” </a:t>
            </a:r>
            <a:r>
              <a:t>-</a:t>
            </a:r>
            <a:r>
              <a:rPr i="1"/>
              <a:t> (8:1) </a:t>
            </a:r>
            <a:endParaRPr i="1"/>
          </a:p>
          <a:p>
            <a:pPr lvl="1" marL="838200" indent="-419100" algn="l">
              <a:spcBef>
                <a:spcPts val="900"/>
              </a:spcBef>
              <a:buClr>
                <a:srgbClr val="A29A85"/>
              </a:buClr>
              <a:buSzPct val="100000"/>
              <a:buChar char="•"/>
              <a:defRPr sz="3300">
                <a:solidFill>
                  <a:srgbClr val="000000"/>
                </a:solidFill>
              </a:defRPr>
            </a:pPr>
            <a:r>
              <a:t>Jesus is BOTH King &amp; Priest after the order of Melchizedek - 8:1; see 7:1; cf. Ge 14:18; Ps 110:4; Zec. 6:13; Col. 3:1; Re. 3:21. </a:t>
            </a:r>
          </a:p>
          <a:p>
            <a:pPr lvl="1" marL="838200" indent="-419100" algn="l">
              <a:spcBef>
                <a:spcPts val="900"/>
              </a:spcBef>
              <a:buClr>
                <a:srgbClr val="A29A85"/>
              </a:buClr>
              <a:buSzPct val="100000"/>
              <a:buChar char="•"/>
              <a:defRPr sz="3300">
                <a:solidFill>
                  <a:srgbClr val="000000"/>
                </a:solidFill>
              </a:defRPr>
            </a:pPr>
            <a:r>
              <a:t>Christ now occupies the place of supreme power at God’s right hand - mentioned 5 times in Hebrews - 1:3, 13; 10:12; 12:2</a:t>
            </a:r>
          </a:p>
        </p:txBody>
      </p:sp>
      <p:pic>
        <p:nvPicPr>
          <p:cNvPr id="177" name="Hebrews 8:1 (NKJV)… Hebrews 8:1 (NKJV)&#10;1 Now this is the main point of the things we are saying: We have such a High Priest, who is seated at the right hand of the throne of the Majesty in the heavens," descr="Hebrews 8:1 (NKJV)… Hebrews 8:1 (NKJV)1 Now this is the main point of the things we are saying: We have such a High Priest, who is seated at the right hand of the throne of the Majesty in the heavens,"/>
          <p:cNvPicPr>
            <a:picLocks noChangeAspect="0"/>
          </p:cNvPicPr>
          <p:nvPr/>
        </p:nvPicPr>
        <p:blipFill>
          <a:blip r:embed="rId4">
            <a:extLst/>
          </a:blip>
          <a:stretch>
            <a:fillRect/>
          </a:stretch>
        </p:blipFill>
        <p:spPr>
          <a:xfrm>
            <a:off x="-20187" y="2309050"/>
            <a:ext cx="4962153" cy="7239001"/>
          </a:xfrm>
          <a:prstGeom prst="rect">
            <a:avLst/>
          </a:prstGeom>
        </p:spPr>
      </p:pic>
      <p:sp>
        <p:nvSpPr>
          <p:cNvPr id="178"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179"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6">
                                            <p:txEl>
                                              <p:pRg st="2" end="2"/>
                                            </p:txEl>
                                          </p:spTgt>
                                        </p:tgtEl>
                                        <p:attrNameLst>
                                          <p:attrName>style.visibility</p:attrName>
                                        </p:attrNameLst>
                                      </p:cBhvr>
                                      <p:to>
                                        <p:strVal val="visible"/>
                                      </p:to>
                                    </p:set>
                                    <p:animEffect filter="wipe(left)" transition="in">
                                      <p:cBhvr>
                                        <p:cTn id="7" dur="1500"/>
                                        <p:tgtEl>
                                          <p:spTgt spid="17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76">
                                            <p:txEl>
                                              <p:pRg st="3" end="3"/>
                                            </p:txEl>
                                          </p:spTgt>
                                        </p:tgtEl>
                                        <p:attrNameLst>
                                          <p:attrName>style.visibility</p:attrName>
                                        </p:attrNameLst>
                                      </p:cBhvr>
                                      <p:to>
                                        <p:strVal val="visible"/>
                                      </p:to>
                                    </p:set>
                                    <p:animEffect filter="wipe(left)" transition="in">
                                      <p:cBhvr>
                                        <p:cTn id="12" dur="1500"/>
                                        <p:tgtEl>
                                          <p:spTgt spid="17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182"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183" name="The Main Point “Christ is both King &amp; Priest” - 8:1-4…"/>
          <p:cNvSpPr/>
          <p:nvPr/>
        </p:nvSpPr>
        <p:spPr>
          <a:xfrm>
            <a:off x="4675063" y="2831041"/>
            <a:ext cx="8041259" cy="6976996"/>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600">
                <a:solidFill>
                  <a:srgbClr val="000000"/>
                </a:solidFill>
              </a:defRPr>
            </a:pPr>
            <a:r>
              <a:rPr i="1"/>
              <a:t>The Main Point “Christ is both King &amp; Priest” - 8:1-4</a:t>
            </a:r>
          </a:p>
          <a:p>
            <a:pPr lvl="1" marL="963929" indent="-582929" algn="l">
              <a:spcBef>
                <a:spcPts val="900"/>
              </a:spcBef>
              <a:buSzPct val="100000"/>
              <a:buAutoNum type="alphaUcPeriod" startAt="1"/>
              <a:defRPr sz="3700">
                <a:solidFill>
                  <a:srgbClr val="000000"/>
                </a:solidFill>
              </a:defRPr>
            </a:pPr>
            <a:r>
              <a:rPr>
                <a:latin typeface="Denmark"/>
                <a:ea typeface="Denmark"/>
                <a:cs typeface="Denmark"/>
                <a:sym typeface="Denmark"/>
              </a:rPr>
              <a:t>Jesus is set at the “</a:t>
            </a:r>
            <a:r>
              <a:rPr b="1" i="1"/>
              <a:t>right hand of the majesty on high</a:t>
            </a:r>
            <a:r>
              <a:rPr>
                <a:latin typeface="Denmark"/>
                <a:ea typeface="Denmark"/>
                <a:cs typeface="Denmark"/>
                <a:sym typeface="Denmark"/>
              </a:rPr>
              <a:t>” </a:t>
            </a:r>
            <a:r>
              <a:t>-</a:t>
            </a:r>
            <a:r>
              <a:rPr i="1"/>
              <a:t> (8:1) </a:t>
            </a:r>
            <a:endParaRPr i="1"/>
          </a:p>
          <a:p>
            <a:pPr lvl="1" marL="838200" indent="-419100" algn="l">
              <a:spcBef>
                <a:spcPts val="900"/>
              </a:spcBef>
              <a:buClr>
                <a:srgbClr val="A29A85"/>
              </a:buClr>
              <a:buSzPct val="100000"/>
              <a:buChar char="•"/>
              <a:defRPr sz="3200">
                <a:solidFill>
                  <a:srgbClr val="000000"/>
                </a:solidFill>
              </a:defRPr>
            </a:pPr>
            <a:r>
              <a:rPr i="1"/>
              <a:t>Ascended to the right hand of God - Mark 16:19</a:t>
            </a:r>
            <a:endParaRPr i="1"/>
          </a:p>
          <a:p>
            <a:pPr lvl="1" marL="838200" indent="-419100" algn="l">
              <a:spcBef>
                <a:spcPts val="900"/>
              </a:spcBef>
              <a:buClr>
                <a:srgbClr val="A29A85"/>
              </a:buClr>
              <a:buSzPct val="100000"/>
              <a:buChar char="•"/>
              <a:defRPr i="1" sz="3200">
                <a:solidFill>
                  <a:srgbClr val="000000"/>
                </a:solidFill>
              </a:defRPr>
            </a:pPr>
            <a:r>
              <a:t>Raised to sit on David’s throne - Acts 2:30-36</a:t>
            </a:r>
          </a:p>
          <a:p>
            <a:pPr lvl="1" marL="838200" indent="-419100" algn="l">
              <a:spcBef>
                <a:spcPts val="900"/>
              </a:spcBef>
              <a:buClr>
                <a:srgbClr val="A29A85"/>
              </a:buClr>
              <a:buSzPct val="100000"/>
              <a:buChar char="•"/>
              <a:defRPr i="1" sz="3200">
                <a:solidFill>
                  <a:srgbClr val="000000"/>
                </a:solidFill>
              </a:defRPr>
            </a:pPr>
            <a:r>
              <a:t>Far above all principality &amp; power &amp; might &amp; dominion &amp; every name named - Eph. 1:20-23</a:t>
            </a:r>
          </a:p>
          <a:p>
            <a:pPr lvl="1" marL="838200" indent="-419100" algn="l">
              <a:spcBef>
                <a:spcPts val="900"/>
              </a:spcBef>
              <a:buClr>
                <a:srgbClr val="A29A85"/>
              </a:buClr>
              <a:buSzPct val="100000"/>
              <a:buChar char="•"/>
              <a:defRPr i="1" sz="3200">
                <a:solidFill>
                  <a:srgbClr val="000000"/>
                </a:solidFill>
              </a:defRPr>
            </a:pPr>
            <a:r>
              <a:t>Stephen saw Jesus there - Acts 7:55</a:t>
            </a:r>
          </a:p>
          <a:p>
            <a:pPr lvl="1" marL="838200" indent="-419100" algn="l">
              <a:spcBef>
                <a:spcPts val="900"/>
              </a:spcBef>
              <a:buClr>
                <a:srgbClr val="A29A85"/>
              </a:buClr>
              <a:buSzPct val="100000"/>
              <a:buChar char="•"/>
              <a:defRPr i="1" sz="3200">
                <a:solidFill>
                  <a:srgbClr val="000000"/>
                </a:solidFill>
              </a:defRPr>
            </a:pPr>
            <a:r>
              <a:t>Jesus will remain where He is till final resurrection - Heb 10:11-14; 1 Cor. 15:23-28</a:t>
            </a:r>
          </a:p>
        </p:txBody>
      </p:sp>
      <p:pic>
        <p:nvPicPr>
          <p:cNvPr id="184" name="Hebrews 8:1 (NKJV)… Hebrews 8:1 (NKJV)&#10;1 Now this is the main point of the things we are saying: We have such a High Priest, who is seated at the right hand of the throne of the Majesty in the heavens," descr="Hebrews 8:1 (NKJV)… Hebrews 8:1 (NKJV)1 Now this is the main point of the things we are saying: We have such a High Priest, who is seated at the right hand of the throne of the Majesty in the heavens,"/>
          <p:cNvPicPr>
            <a:picLocks noChangeAspect="0"/>
          </p:cNvPicPr>
          <p:nvPr/>
        </p:nvPicPr>
        <p:blipFill>
          <a:blip r:embed="rId4">
            <a:extLst/>
          </a:blip>
          <a:stretch>
            <a:fillRect/>
          </a:stretch>
        </p:blipFill>
        <p:spPr>
          <a:xfrm>
            <a:off x="-20187" y="2309050"/>
            <a:ext cx="4962153" cy="7239001"/>
          </a:xfrm>
          <a:prstGeom prst="rect">
            <a:avLst/>
          </a:prstGeom>
        </p:spPr>
      </p:pic>
      <p:sp>
        <p:nvSpPr>
          <p:cNvPr id="185"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186"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3">
                                            <p:txEl>
                                              <p:pRg st="3" end="3"/>
                                            </p:txEl>
                                          </p:spTgt>
                                        </p:tgtEl>
                                        <p:attrNameLst>
                                          <p:attrName>style.visibility</p:attrName>
                                        </p:attrNameLst>
                                      </p:cBhvr>
                                      <p:to>
                                        <p:strVal val="visible"/>
                                      </p:to>
                                    </p:set>
                                    <p:animEffect filter="wipe(left)" transition="in">
                                      <p:cBhvr>
                                        <p:cTn id="7" dur="1500"/>
                                        <p:tgtEl>
                                          <p:spTgt spid="18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83">
                                            <p:txEl>
                                              <p:pRg st="4" end="4"/>
                                            </p:txEl>
                                          </p:spTgt>
                                        </p:tgtEl>
                                        <p:attrNameLst>
                                          <p:attrName>style.visibility</p:attrName>
                                        </p:attrNameLst>
                                      </p:cBhvr>
                                      <p:to>
                                        <p:strVal val="visible"/>
                                      </p:to>
                                    </p:set>
                                    <p:animEffect filter="wipe(left)" transition="in">
                                      <p:cBhvr>
                                        <p:cTn id="12" dur="1500"/>
                                        <p:tgtEl>
                                          <p:spTgt spid="18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183">
                                            <p:txEl>
                                              <p:pRg st="5" end="5"/>
                                            </p:txEl>
                                          </p:spTgt>
                                        </p:tgtEl>
                                        <p:attrNameLst>
                                          <p:attrName>style.visibility</p:attrName>
                                        </p:attrNameLst>
                                      </p:cBhvr>
                                      <p:to>
                                        <p:strVal val="visible"/>
                                      </p:to>
                                    </p:set>
                                    <p:animEffect filter="wipe(left)" transition="in">
                                      <p:cBhvr>
                                        <p:cTn id="17" dur="1500"/>
                                        <p:tgtEl>
                                          <p:spTgt spid="18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183">
                                            <p:txEl>
                                              <p:pRg st="6" end="6"/>
                                            </p:txEl>
                                          </p:spTgt>
                                        </p:tgtEl>
                                        <p:attrNameLst>
                                          <p:attrName>style.visibility</p:attrName>
                                        </p:attrNameLst>
                                      </p:cBhvr>
                                      <p:to>
                                        <p:strVal val="visible"/>
                                      </p:to>
                                    </p:set>
                                    <p:animEffect filter="wipe(left)" transition="in">
                                      <p:cBhvr>
                                        <p:cTn id="22" dur="1500"/>
                                        <p:tgtEl>
                                          <p:spTgt spid="18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189"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190" name="The Main Point “Christ is both King &amp; Priest” - 8:1-4…"/>
          <p:cNvSpPr/>
          <p:nvPr/>
        </p:nvSpPr>
        <p:spPr>
          <a:xfrm>
            <a:off x="4675063" y="2831041"/>
            <a:ext cx="8041259" cy="7205596"/>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600">
                <a:solidFill>
                  <a:srgbClr val="000000"/>
                </a:solidFill>
              </a:defRPr>
            </a:pPr>
            <a:r>
              <a:rPr i="1"/>
              <a:t>The Main Point “Christ is both King &amp; Priest” - 8:1-4</a:t>
            </a:r>
          </a:p>
          <a:p>
            <a:pPr lvl="1" marL="963929" indent="-582929" algn="l">
              <a:spcBef>
                <a:spcPts val="900"/>
              </a:spcBef>
              <a:buSzPct val="100000"/>
              <a:buAutoNum type="alphaUcPeriod" startAt="1"/>
              <a:defRPr sz="3700">
                <a:solidFill>
                  <a:srgbClr val="000000"/>
                </a:solidFill>
              </a:defRPr>
            </a:pPr>
            <a:r>
              <a:rPr>
                <a:latin typeface="Denmark"/>
                <a:ea typeface="Denmark"/>
                <a:cs typeface="Denmark"/>
                <a:sym typeface="Denmark"/>
              </a:rPr>
              <a:t>Jesus is set at the “</a:t>
            </a:r>
            <a:r>
              <a:rPr b="1" i="1"/>
              <a:t>right hand of the majesty on high</a:t>
            </a:r>
            <a:r>
              <a:rPr>
                <a:latin typeface="Denmark"/>
                <a:ea typeface="Denmark"/>
                <a:cs typeface="Denmark"/>
                <a:sym typeface="Denmark"/>
              </a:rPr>
              <a:t>” </a:t>
            </a:r>
            <a:r>
              <a:t>-</a:t>
            </a:r>
            <a:r>
              <a:rPr i="1"/>
              <a:t> (8:1) </a:t>
            </a:r>
            <a:endParaRPr i="1"/>
          </a:p>
          <a:p>
            <a:pPr lvl="1" marL="838200" indent="-419100" algn="l">
              <a:spcBef>
                <a:spcPts val="900"/>
              </a:spcBef>
              <a:buClr>
                <a:srgbClr val="A29A85"/>
              </a:buClr>
              <a:buSzPct val="100000"/>
              <a:buChar char="•"/>
              <a:defRPr sz="3200">
                <a:solidFill>
                  <a:srgbClr val="000000"/>
                </a:solidFill>
              </a:defRPr>
            </a:pPr>
            <a:r>
              <a:rPr i="1"/>
              <a:t>Premillennialist deny Jesus is now on the throne of David, believing He will assume that position in the future, here on the earth, for 1,000 years</a:t>
            </a:r>
            <a:endParaRPr i="1"/>
          </a:p>
          <a:p>
            <a:pPr lvl="1" marL="838200" indent="-419100" algn="l">
              <a:spcBef>
                <a:spcPts val="900"/>
              </a:spcBef>
              <a:buClr>
                <a:srgbClr val="A29A85"/>
              </a:buClr>
              <a:buSzPct val="100000"/>
              <a:buChar char="•"/>
              <a:defRPr sz="3200">
                <a:solidFill>
                  <a:srgbClr val="000000"/>
                </a:solidFill>
              </a:defRPr>
            </a:pPr>
            <a:r>
              <a:rPr i="1"/>
              <a:t>Jesus was prophesied to be priest &amp; king on His throne - if priest now, then He is king NOW - Zec 6:12,13</a:t>
            </a:r>
            <a:endParaRPr i="1"/>
          </a:p>
          <a:p>
            <a:pPr lvl="1" marL="838200" indent="-419100" algn="l">
              <a:spcBef>
                <a:spcPts val="900"/>
              </a:spcBef>
              <a:buClr>
                <a:srgbClr val="A29A85"/>
              </a:buClr>
              <a:buSzPct val="100000"/>
              <a:buChar char="•"/>
              <a:defRPr sz="3200">
                <a:solidFill>
                  <a:srgbClr val="000000"/>
                </a:solidFill>
              </a:defRPr>
            </a:pPr>
            <a:r>
              <a:rPr i="1"/>
              <a:t>Jesus is NOW of David’s throne, i.e., the throne of the Lord - 1 Chr 29:23; 1 Ki 2:12; Ac 2:30-36</a:t>
            </a:r>
          </a:p>
        </p:txBody>
      </p:sp>
      <p:pic>
        <p:nvPicPr>
          <p:cNvPr id="191" name="Hebrews 8:1 (NKJV)… Hebrews 8:1 (NKJV)&#10;1 Now this is the main point of the things we are saying: We have such a High Priest, who is seated at the right hand of the throne of the Majesty in the heavens," descr="Hebrews 8:1 (NKJV)… Hebrews 8:1 (NKJV)1 Now this is the main point of the things we are saying: We have such a High Priest, who is seated at the right hand of the throne of the Majesty in the heavens,"/>
          <p:cNvPicPr>
            <a:picLocks noChangeAspect="0"/>
          </p:cNvPicPr>
          <p:nvPr/>
        </p:nvPicPr>
        <p:blipFill>
          <a:blip r:embed="rId4">
            <a:extLst/>
          </a:blip>
          <a:stretch>
            <a:fillRect/>
          </a:stretch>
        </p:blipFill>
        <p:spPr>
          <a:xfrm>
            <a:off x="-20187" y="2309050"/>
            <a:ext cx="4962153" cy="7239001"/>
          </a:xfrm>
          <a:prstGeom prst="rect">
            <a:avLst/>
          </a:prstGeom>
        </p:spPr>
      </p:pic>
      <p:sp>
        <p:nvSpPr>
          <p:cNvPr id="192"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193"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0">
                                            <p:txEl>
                                              <p:pRg st="3" end="3"/>
                                            </p:txEl>
                                          </p:spTgt>
                                        </p:tgtEl>
                                        <p:attrNameLst>
                                          <p:attrName>style.visibility</p:attrName>
                                        </p:attrNameLst>
                                      </p:cBhvr>
                                      <p:to>
                                        <p:strVal val="visible"/>
                                      </p:to>
                                    </p:set>
                                    <p:animEffect filter="wipe(left)" transition="in">
                                      <p:cBhvr>
                                        <p:cTn id="7" dur="1500"/>
                                        <p:tgtEl>
                                          <p:spTgt spid="19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90">
                                            <p:txEl>
                                              <p:pRg st="4" end="4"/>
                                            </p:txEl>
                                          </p:spTgt>
                                        </p:tgtEl>
                                        <p:attrNameLst>
                                          <p:attrName>style.visibility</p:attrName>
                                        </p:attrNameLst>
                                      </p:cBhvr>
                                      <p:to>
                                        <p:strVal val="visible"/>
                                      </p:to>
                                    </p:set>
                                    <p:animEffect filter="wipe(left)" transition="in">
                                      <p:cBhvr>
                                        <p:cTn id="12" dur="1500"/>
                                        <p:tgtEl>
                                          <p:spTgt spid="19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Rounded Rectangle" descr="Rounded Rectangle"/>
          <p:cNvPicPr>
            <a:picLocks noChangeAspect="0"/>
          </p:cNvPicPr>
          <p:nvPr/>
        </p:nvPicPr>
        <p:blipFill>
          <a:blip r:embed="rId2">
            <a:extLst/>
          </a:blip>
          <a:stretch>
            <a:fillRect/>
          </a:stretch>
        </p:blipFill>
        <p:spPr>
          <a:xfrm>
            <a:off x="6334389" y="847361"/>
            <a:ext cx="6519004" cy="1528349"/>
          </a:xfrm>
          <a:prstGeom prst="rect">
            <a:avLst/>
          </a:prstGeom>
          <a:effectLst>
            <a:outerShdw sx="100000" sy="100000" kx="0" ky="0" algn="b" rotWithShape="0" blurRad="190500" dist="63500" dir="5400000">
              <a:srgbClr val="000000">
                <a:alpha val="58317"/>
              </a:srgbClr>
            </a:outerShdw>
          </a:effectLst>
        </p:spPr>
      </p:pic>
      <p:pic>
        <p:nvPicPr>
          <p:cNvPr id="196" name="Image" descr="Image"/>
          <p:cNvPicPr>
            <a:picLocks noChangeAspect="0"/>
          </p:cNvPicPr>
          <p:nvPr/>
        </p:nvPicPr>
        <p:blipFill>
          <a:blip r:embed="rId3">
            <a:extLst/>
          </a:blip>
          <a:stretch>
            <a:fillRect/>
          </a:stretch>
        </p:blipFill>
        <p:spPr>
          <a:xfrm>
            <a:off x="-173567" y="414866"/>
            <a:ext cx="7139782" cy="2388162"/>
          </a:xfrm>
          <a:prstGeom prst="rect">
            <a:avLst/>
          </a:prstGeom>
        </p:spPr>
      </p:pic>
      <p:sp>
        <p:nvSpPr>
          <p:cNvPr id="197" name="The Main Point “Christ is both King &amp; Priest” - 8:1-4…"/>
          <p:cNvSpPr/>
          <p:nvPr/>
        </p:nvSpPr>
        <p:spPr>
          <a:xfrm>
            <a:off x="4675063" y="2831041"/>
            <a:ext cx="8041259" cy="6182288"/>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822959" indent="-822959" algn="l">
              <a:spcBef>
                <a:spcPts val="900"/>
              </a:spcBef>
              <a:buSzPct val="100000"/>
              <a:buAutoNum type="romanUcPeriod" startAt="1"/>
              <a:defRPr sz="4600">
                <a:solidFill>
                  <a:srgbClr val="000000"/>
                </a:solidFill>
              </a:defRPr>
            </a:pPr>
            <a:r>
              <a:rPr i="1"/>
              <a:t>The Main Point “Christ is both King &amp; Priest” - 8:1-4</a:t>
            </a:r>
          </a:p>
          <a:p>
            <a:pPr lvl="1" marL="963929" indent="-582929" algn="l">
              <a:spcBef>
                <a:spcPts val="900"/>
              </a:spcBef>
              <a:buSzPct val="100000"/>
              <a:buAutoNum type="alphaUcPeriod" startAt="2"/>
              <a:defRPr sz="3700">
                <a:solidFill>
                  <a:srgbClr val="000000"/>
                </a:solidFill>
              </a:defRPr>
            </a:pPr>
            <a:r>
              <a:rPr>
                <a:latin typeface="Denmark"/>
                <a:ea typeface="Denmark"/>
                <a:cs typeface="Denmark"/>
                <a:sym typeface="Denmark"/>
              </a:rPr>
              <a:t>Jesus is a priest of the  “</a:t>
            </a:r>
            <a:r>
              <a:rPr b="1" i="1"/>
              <a:t>heavenly tabernacle</a:t>
            </a:r>
            <a:r>
              <a:rPr>
                <a:latin typeface="Denmark"/>
                <a:ea typeface="Denmark"/>
                <a:cs typeface="Denmark"/>
                <a:sym typeface="Denmark"/>
              </a:rPr>
              <a:t>” </a:t>
            </a:r>
            <a:r>
              <a:t>-</a:t>
            </a:r>
            <a:r>
              <a:rPr i="1"/>
              <a:t> (8:2-4) </a:t>
            </a:r>
            <a:endParaRPr i="1"/>
          </a:p>
          <a:p>
            <a:pPr lvl="1" marL="838200" indent="-419100" algn="l">
              <a:spcBef>
                <a:spcPts val="900"/>
              </a:spcBef>
              <a:buClr>
                <a:srgbClr val="A29A85"/>
              </a:buClr>
              <a:buSzPct val="100000"/>
              <a:buChar char="•"/>
              <a:defRPr sz="3200">
                <a:solidFill>
                  <a:srgbClr val="000000"/>
                </a:solidFill>
              </a:defRPr>
            </a:pPr>
            <a:r>
              <a:rPr b="1" i="1"/>
              <a:t>Minister</a:t>
            </a:r>
            <a:r>
              <a:t> -leitourgos - denoted among the Greeks, firstly, “one who discharged a public office at his own expense,” then, in general, “a public servant, minister.” (Vine’s) </a:t>
            </a:r>
          </a:p>
          <a:p>
            <a:pPr lvl="1" marL="838200" indent="-419100" algn="l">
              <a:spcBef>
                <a:spcPts val="900"/>
              </a:spcBef>
              <a:buClr>
                <a:srgbClr val="A29A85"/>
              </a:buClr>
              <a:buSzPct val="100000"/>
              <a:buChar char="•"/>
              <a:defRPr sz="3200">
                <a:solidFill>
                  <a:srgbClr val="000000"/>
                </a:solidFill>
              </a:defRPr>
            </a:pPr>
            <a:r>
              <a:t>The work of the priest is to minister in the tabernacle - Ex 28:1,35</a:t>
            </a:r>
          </a:p>
        </p:txBody>
      </p:sp>
      <p:pic>
        <p:nvPicPr>
          <p:cNvPr id="198" name="Hebrews 8:2 (NKJV)… Hebrews 8:2 (NKJV)&#10;2 a Minister of the sanctuary and of the true tabernacle which the Lord erected, and not man." descr="Hebrews 8:2 (NKJV)… Hebrews 8:2 (NKJV)2 a Minister of the sanctuary and of the true tabernacle which the Lord erected, and not man."/>
          <p:cNvPicPr>
            <a:picLocks noChangeAspect="0"/>
          </p:cNvPicPr>
          <p:nvPr/>
        </p:nvPicPr>
        <p:blipFill>
          <a:blip r:embed="rId4">
            <a:extLst/>
          </a:blip>
          <a:stretch>
            <a:fillRect/>
          </a:stretch>
        </p:blipFill>
        <p:spPr>
          <a:xfrm>
            <a:off x="-20187" y="2309050"/>
            <a:ext cx="4962153" cy="7137401"/>
          </a:xfrm>
          <a:prstGeom prst="rect">
            <a:avLst/>
          </a:prstGeom>
        </p:spPr>
      </p:pic>
      <p:sp>
        <p:nvSpPr>
          <p:cNvPr id="199" name="The “Bible Speaks” Series - A Study Book for Teachers &amp; Students Lesson 12 - 8:1-6 - pg - 59"/>
          <p:cNvSpPr txBox="1"/>
          <p:nvPr/>
        </p:nvSpPr>
        <p:spPr>
          <a:xfrm>
            <a:off x="120352" y="-28576"/>
            <a:ext cx="11900496"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800">
                <a:solidFill>
                  <a:srgbClr val="000000"/>
                </a:solidFill>
                <a:effectLst>
                  <a:outerShdw sx="100000" sy="100000" kx="0" ky="0" algn="b" rotWithShape="0" blurRad="127000" dist="63500" dir="3128200">
                    <a:srgbClr val="000000"/>
                  </a:outerShdw>
                </a:effectLst>
              </a:defRPr>
            </a:lvl1pPr>
          </a:lstStyle>
          <a:p>
            <a:pPr/>
            <a:r>
              <a:t>The “Bible Speaks” Series - A Study Book for Teachers &amp; Students Lesson 12 - 8:1-6 - pg - 59</a:t>
            </a:r>
          </a:p>
        </p:txBody>
      </p:sp>
      <p:sp>
        <p:nvSpPr>
          <p:cNvPr id="200" name="Christ Is Mediator of a Better Covenant - 8:1-6"/>
          <p:cNvSpPr/>
          <p:nvPr/>
        </p:nvSpPr>
        <p:spPr>
          <a:xfrm>
            <a:off x="6543648" y="1126490"/>
            <a:ext cx="6277956" cy="1023621"/>
          </a:xfrm>
          <a:prstGeom prst="rect">
            <a:avLst/>
          </a:prstGeom>
          <a:ln w="12700">
            <a:miter lim="400000"/>
          </a:ln>
          <a:effectLst>
            <a:outerShdw sx="100000" sy="100000" kx="0" ky="0" algn="b" rotWithShape="0" blurRad="152400" dist="103156" dir="2923668">
              <a:srgbClr val="000000">
                <a:alpha val="421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3400">
                <a:solidFill>
                  <a:srgbClr val="AA4A5A"/>
                </a:solidFill>
                <a:latin typeface="Grunge Face"/>
                <a:ea typeface="Grunge Face"/>
                <a:cs typeface="Grunge Face"/>
                <a:sym typeface="Grunge Face"/>
              </a:defRPr>
            </a:lvl1pPr>
          </a:lstStyle>
          <a:p>
            <a:pPr/>
            <a:r>
              <a:t>Christ Is Mediator of a Better Covenant - 8:1-6</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7">
                                            <p:txEl>
                                              <p:pRg st="2" end="2"/>
                                            </p:txEl>
                                          </p:spTgt>
                                        </p:tgtEl>
                                        <p:attrNameLst>
                                          <p:attrName>style.visibility</p:attrName>
                                        </p:attrNameLst>
                                      </p:cBhvr>
                                      <p:to>
                                        <p:strVal val="visible"/>
                                      </p:to>
                                    </p:set>
                                    <p:animEffect filter="wipe(left)" transition="in">
                                      <p:cBhvr>
                                        <p:cTn id="7" dur="1500"/>
                                        <p:tgtEl>
                                          <p:spTgt spid="19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97">
                                            <p:txEl>
                                              <p:pRg st="3" end="3"/>
                                            </p:txEl>
                                          </p:spTgt>
                                        </p:tgtEl>
                                        <p:attrNameLst>
                                          <p:attrName>style.visibility</p:attrName>
                                        </p:attrNameLst>
                                      </p:cBhvr>
                                      <p:to>
                                        <p:strVal val="visible"/>
                                      </p:to>
                                    </p:set>
                                    <p:animEffect filter="wipe(left)" transition="in">
                                      <p:cBhvr>
                                        <p:cTn id="12" dur="1500"/>
                                        <p:tgtEl>
                                          <p:spTgt spid="19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