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3" name="Shape 193"/>
          <p:cNvSpPr/>
          <p:nvPr>
            <p:ph type="sldImg"/>
          </p:nvPr>
        </p:nvSpPr>
        <p:spPr>
          <a:xfrm>
            <a:off x="1143000" y="685800"/>
            <a:ext cx="4572000" cy="3429000"/>
          </a:xfrm>
          <a:prstGeom prst="rect">
            <a:avLst/>
          </a:prstGeom>
        </p:spPr>
        <p:txBody>
          <a:bodyPr/>
          <a:lstStyle/>
          <a:p>
            <a:pPr/>
          </a:p>
        </p:txBody>
      </p:sp>
      <p:sp>
        <p:nvSpPr>
          <p:cNvPr id="194" name="Shape 1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Turn! Turn! Turn!", sometimes known as "Turn! Turn! Turn! (To Everything There Is a Season)", is a song written by Pete Seeger in the late 1950s. The lyrics, except for the title, which is repeated throughout the song, and the final two lines, are adapted word-for-word from an English version of the first eight verses of the third chapter of the biblical Book of Ecclesiastes. The song was originally released in 1962 as "To Everything There Is a Season" on folk group the Limeliters' album Folk Matinee, and then some months later on Seeger's own The Bitter and the Sweet.[1]</a:t>
            </a:r>
          </a:p>
          <a:p>
            <a:pPr/>
          </a:p>
          <a:p>
            <a:pPr/>
            <a:r>
              <a:t>The song became an international hit in late 1965 when it was adapted by the American folk rock group the Byrds. The single entered the U.S. chart at number 80 on October 23, 1965, before reaching number one on the Billboard Hot 100 chart on December 4, 1965. In Canada, it reached number 3 on November 29, 1965, and also peaked at number 26 on the UK Singles Chart.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Turn! Turn! Turn!", sometimes known as "Turn! Turn! Turn! (To Everything There Is a Season)", is a song written by Pete Seeger in the late 1950s. The lyrics, except for the title, which is repeated throughout the song, and the final two lines, are adapted word-for-word from an English version of the first eight verses of the third chapter of the biblical Book of Ecclesiastes. The song was originally released in 1962 as "To Everything There Is a Season" on folk group the Limeliters' album Folk Matinee, and then some months later on Seeger's own The Bitter and the Sweet.[1]</a:t>
            </a:r>
          </a:p>
          <a:p>
            <a:pPr/>
          </a:p>
          <a:p>
            <a:pPr/>
            <a:r>
              <a:t>The song became an international hit in late 1965 when it was adapted by the American folk rock group the Byrds. The single entered the U.S. chart at number 80 on October 23, 1965, before reaching number one on the Billboard Hot 100 chart on December 4, 1965. In Canada, it reached number 3 on November 29, 1965, and also peaked at number 26 on the UK Singles Chart.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57638500_2257x3000.jpeg"/>
          <p:cNvSpPr/>
          <p:nvPr>
            <p:ph type="pic" idx="13"/>
          </p:nvPr>
        </p:nvSpPr>
        <p:spPr>
          <a:xfrm>
            <a:off x="0" y="-12700"/>
            <a:ext cx="13004800" cy="9783945"/>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355600" y="254000"/>
            <a:ext cx="12293600" cy="2438400"/>
          </a:xfrm>
          <a:prstGeom prst="rect">
            <a:avLst/>
          </a:prstGeom>
        </p:spPr>
        <p:txBody>
          <a:bodyPr/>
          <a:lstStyle>
            <a:lvl1pPr>
              <a:defRPr cap="all" sz="7200">
                <a:solidFill>
                  <a:srgbClr val="535353"/>
                </a:solidFill>
                <a:latin typeface="Gill Sans Light"/>
                <a:ea typeface="Gill Sans Light"/>
                <a:cs typeface="Gill Sans Light"/>
                <a:sym typeface="Gill Sans Light"/>
              </a:defRPr>
            </a:lvl1pPr>
          </a:lstStyle>
          <a:p>
            <a:pPr/>
            <a:r>
              <a:t>Title Text</a:t>
            </a:r>
          </a:p>
        </p:txBody>
      </p:sp>
      <p:sp>
        <p:nvSpPr>
          <p:cNvPr id="118" name="Body Level One…"/>
          <p:cNvSpPr txBox="1"/>
          <p:nvPr>
            <p:ph type="body" idx="1"/>
          </p:nvPr>
        </p:nvSpPr>
        <p:spPr>
          <a:xfrm>
            <a:off x="355600" y="2730500"/>
            <a:ext cx="12293600" cy="6299200"/>
          </a:xfrm>
          <a:prstGeom prst="rect">
            <a:avLst/>
          </a:prstGeom>
        </p:spPr>
        <p:txBody>
          <a:bodyPr/>
          <a:lstStyle>
            <a:lvl1pPr marL="5207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1pPr>
            <a:lvl2pPr marL="10414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2pPr>
            <a:lvl3pPr marL="15621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3pPr>
            <a:lvl4pPr marL="20828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4pPr>
            <a:lvl5pPr marL="2603500" indent="-520700">
              <a:lnSpc>
                <a:spcPct val="120000"/>
              </a:lnSpc>
              <a:spcBef>
                <a:spcPts val="4600"/>
              </a:spcBef>
              <a:buClrTx/>
              <a:buSzPct val="82000"/>
              <a:defRPr sz="4600">
                <a:solidFill>
                  <a:srgbClr val="535353"/>
                </a:solidFill>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4599" y="9271000"/>
            <a:ext cx="342901" cy="355600"/>
          </a:xfrm>
          <a:prstGeom prst="rect">
            <a:avLst/>
          </a:prstGeom>
        </p:spPr>
        <p:txBody>
          <a:bodyPr/>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C8"/>
            </a:gs>
          </a:gsLst>
          <a:path path="circle">
            <a:fillToRect l="50000" t="50000" r="50000" b="50000"/>
          </a:path>
        </a:gra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27" name="Title Text"/>
          <p:cNvSpPr txBox="1"/>
          <p:nvPr>
            <p:ph type="title"/>
          </p:nvPr>
        </p:nvSpPr>
        <p:spPr>
          <a:xfrm>
            <a:off x="650239" y="390595"/>
            <a:ext cx="11704322" cy="1625601"/>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28"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ClrTx/>
              <a:buChar char="»"/>
              <a:defRPr sz="4400">
                <a:solidFill>
                  <a:srgbClr val="000000"/>
                </a:solidFill>
                <a:latin typeface="Arial"/>
                <a:ea typeface="Arial"/>
                <a:cs typeface="Arial"/>
                <a:sym typeface="Arial"/>
              </a:defRPr>
            </a:lvl1pPr>
            <a:lvl2pPr marL="906235" indent="-449035" defTabSz="1300480">
              <a:spcBef>
                <a:spcPts val="1000"/>
              </a:spcBef>
              <a:buClrTx/>
              <a:buChar char="–"/>
              <a:defRPr sz="4400">
                <a:solidFill>
                  <a:srgbClr val="000000"/>
                </a:solidFill>
                <a:latin typeface="Arial"/>
                <a:ea typeface="Arial"/>
                <a:cs typeface="Arial"/>
                <a:sym typeface="Arial"/>
              </a:defRPr>
            </a:lvl2pPr>
            <a:lvl3pPr marL="1333500" defTabSz="1300480">
              <a:spcBef>
                <a:spcPts val="1000"/>
              </a:spcBef>
              <a:buClrTx/>
              <a:defRPr sz="4400">
                <a:solidFill>
                  <a:srgbClr val="000000"/>
                </a:solidFill>
                <a:latin typeface="Arial"/>
                <a:ea typeface="Arial"/>
                <a:cs typeface="Arial"/>
                <a:sym typeface="Arial"/>
              </a:defRPr>
            </a:lvl3pPr>
            <a:lvl4pPr marL="1874520" indent="-502920" defTabSz="1300480">
              <a:spcBef>
                <a:spcPts val="1000"/>
              </a:spcBef>
              <a:buClrTx/>
              <a:buChar char="–"/>
              <a:defRPr sz="4400">
                <a:solidFill>
                  <a:srgbClr val="000000"/>
                </a:solidFill>
                <a:latin typeface="Arial"/>
                <a:ea typeface="Arial"/>
                <a:cs typeface="Arial"/>
                <a:sym typeface="Arial"/>
              </a:defRPr>
            </a:lvl4pPr>
            <a:lvl5pPr marL="2387600" indent="-558800" defTabSz="1300480">
              <a:spcBef>
                <a:spcPts val="1000"/>
              </a:spcBef>
              <a:buClrTx/>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5"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4"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145"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4"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55"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3"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buClrTx/>
              <a:defRPr sz="1200">
                <a:solidFill>
                  <a:srgbClr val="000000"/>
                </a:solidFill>
                <a:latin typeface="Helvetica"/>
                <a:ea typeface="Helvetica"/>
                <a:cs typeface="Helvetica"/>
                <a:sym typeface="Helvetica"/>
              </a:defRPr>
            </a:pPr>
          </a:p>
        </p:txBody>
      </p:sp>
      <p:sp>
        <p:nvSpPr>
          <p:cNvPr id="171"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72"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idx="13"/>
          </p:nvPr>
        </p:nvSpPr>
        <p:spPr>
          <a:xfrm>
            <a:off x="2819400" y="609600"/>
            <a:ext cx="7624687" cy="9532412"/>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0"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7"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half" idx="13"/>
          </p:nvPr>
        </p:nvSpPr>
        <p:spPr>
          <a:xfrm>
            <a:off x="7543800" y="2044700"/>
            <a:ext cx="4513115" cy="5642313"/>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7289800" y="2806700"/>
            <a:ext cx="4513115" cy="5642313"/>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half" idx="13"/>
          </p:nvPr>
        </p:nvSpPr>
        <p:spPr>
          <a:xfrm>
            <a:off x="7366182" y="4112966"/>
            <a:ext cx="4749801" cy="58801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1582" y="889015"/>
            <a:ext cx="4792551" cy="3064584"/>
          </a:xfrm>
          <a:prstGeom prst="rect">
            <a:avLst/>
          </a:prstGeom>
          <a:ln w="9525">
            <a:round/>
          </a:ln>
        </p:spPr>
        <p:txBody>
          <a:bodyPr lIns="91439" tIns="45719" rIns="91439" bIns="45719" anchor="t">
            <a:noAutofit/>
          </a:bodyPr>
          <a:lstStyle/>
          <a:p>
            <a:pPr/>
          </a:p>
        </p:txBody>
      </p:sp>
      <p:sp>
        <p:nvSpPr>
          <p:cNvPr id="85" name="Image"/>
          <p:cNvSpPr/>
          <p:nvPr>
            <p:ph type="pic" idx="15"/>
          </p:nvPr>
        </p:nvSpPr>
        <p:spPr>
          <a:xfrm>
            <a:off x="-1498600" y="927100"/>
            <a:ext cx="10449225"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buClrTx/>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b="0" baseline="0" cap="none" i="0" spc="0" strike="noStrike" sz="7800" u="none">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3.tif"/><Relationship Id="rId6" Type="http://schemas.openxmlformats.org/officeDocument/2006/relationships/image" Target="../media/image1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3.tif"/><Relationship Id="rId4"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Rounded Rectangle"/>
          <p:cNvSpPr/>
          <p:nvPr/>
        </p:nvSpPr>
        <p:spPr>
          <a:xfrm>
            <a:off x="295498" y="4489633"/>
            <a:ext cx="12413804" cy="2022861"/>
          </a:xfrm>
          <a:prstGeom prst="roundRect">
            <a:avLst>
              <a:gd name="adj" fmla="val 9417"/>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199" name="Image"/>
          <p:cNvGrpSpPr/>
          <p:nvPr/>
        </p:nvGrpSpPr>
        <p:grpSpPr>
          <a:xfrm>
            <a:off x="185842" y="155353"/>
            <a:ext cx="12633116" cy="3853419"/>
            <a:chOff x="0" y="0"/>
            <a:chExt cx="12633114" cy="3853418"/>
          </a:xfrm>
        </p:grpSpPr>
        <p:pic>
          <p:nvPicPr>
            <p:cNvPr id="198" name="Image" descr="Image"/>
            <p:cNvPicPr>
              <a:picLocks noChangeAspect="1"/>
            </p:cNvPicPr>
            <p:nvPr/>
          </p:nvPicPr>
          <p:blipFill>
            <a:blip r:embed="rId3">
              <a:extLst/>
            </a:blip>
            <a:stretch>
              <a:fillRect/>
            </a:stretch>
          </p:blipFill>
          <p:spPr>
            <a:xfrm>
              <a:off x="342900" y="342900"/>
              <a:ext cx="11947315" cy="3154919"/>
            </a:xfrm>
            <a:prstGeom prst="rect">
              <a:avLst/>
            </a:prstGeom>
            <a:ln>
              <a:noFill/>
            </a:ln>
            <a:effectLst/>
          </p:spPr>
        </p:pic>
        <p:pic>
          <p:nvPicPr>
            <p:cNvPr id="197" name="Image" descr="Image"/>
            <p:cNvPicPr>
              <a:picLocks noChangeAspect="0"/>
            </p:cNvPicPr>
            <p:nvPr/>
          </p:nvPicPr>
          <p:blipFill>
            <a:blip r:embed="rId4">
              <a:extLst/>
            </a:blip>
            <a:stretch>
              <a:fillRect/>
            </a:stretch>
          </p:blipFill>
          <p:spPr>
            <a:xfrm>
              <a:off x="0" y="0"/>
              <a:ext cx="12633115" cy="3853419"/>
            </a:xfrm>
            <a:prstGeom prst="rect">
              <a:avLst/>
            </a:prstGeom>
            <a:effectLst/>
          </p:spPr>
        </p:pic>
      </p:grpSp>
      <p:sp>
        <p:nvSpPr>
          <p:cNvPr id="200" name="“The WHOLE DUTY of MAN”"/>
          <p:cNvSpPr txBox="1"/>
          <p:nvPr/>
        </p:nvSpPr>
        <p:spPr>
          <a:xfrm>
            <a:off x="295498" y="4749207"/>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201" name="Ecclesiastes 12:13 (NKJV)…"/>
          <p:cNvSpPr txBox="1"/>
          <p:nvPr/>
        </p:nvSpPr>
        <p:spPr>
          <a:xfrm>
            <a:off x="887151" y="6993355"/>
            <a:ext cx="11230498" cy="19104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100">
                <a:solidFill>
                  <a:srgbClr val="000000"/>
                </a:solidFill>
                <a:latin typeface="Times New Roman"/>
                <a:ea typeface="Times New Roman"/>
                <a:cs typeface="Times New Roman"/>
                <a:sym typeface="Times New Roman"/>
              </a:defRPr>
            </a:pPr>
            <a:r>
              <a:t>Ecclesiastes 12:13 (NKJV) </a:t>
            </a:r>
          </a:p>
          <a:p>
            <a:pPr defTabSz="457200">
              <a:buClrTx/>
              <a:defRPr sz="3700">
                <a:solidFill>
                  <a:srgbClr val="000000"/>
                </a:solidFill>
                <a:latin typeface="Times New Roman"/>
                <a:ea typeface="Times New Roman"/>
                <a:cs typeface="Times New Roman"/>
                <a:sym typeface="Times New Roman"/>
              </a:defRPr>
            </a:pPr>
            <a:r>
              <a:rPr baseline="31999"/>
              <a:t>13 </a:t>
            </a:r>
            <a:r>
              <a:t>Let us hear the conclusion of the whole matter: Fear God and keep His commandments, For this is man’s all.</a:t>
            </a:r>
          </a:p>
        </p:txBody>
      </p:sp>
      <p:pic>
        <p:nvPicPr>
          <p:cNvPr id="202" name="Image" descr="Image"/>
          <p:cNvPicPr>
            <a:picLocks noChangeAspect="1"/>
          </p:cNvPicPr>
          <p:nvPr/>
        </p:nvPicPr>
        <p:blipFill>
          <a:blip r:embed="rId5">
            <a:extLst/>
          </a:blip>
          <a:srcRect l="5" t="45458" r="19" b="47687"/>
          <a:stretch>
            <a:fillRect/>
          </a:stretch>
        </p:blipFill>
        <p:spPr>
          <a:xfrm flipH="1" rot="10800000">
            <a:off x="291584" y="6263319"/>
            <a:ext cx="12421632" cy="664158"/>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03" name="Image" descr="Image"/>
          <p:cNvPicPr>
            <a:picLocks noChangeAspect="1"/>
          </p:cNvPicPr>
          <p:nvPr/>
        </p:nvPicPr>
        <p:blipFill>
          <a:blip r:embed="rId5">
            <a:extLst/>
          </a:blip>
          <a:srcRect l="5" t="45458" r="19" b="47687"/>
          <a:stretch>
            <a:fillRect/>
          </a:stretch>
        </p:blipFill>
        <p:spPr>
          <a:xfrm>
            <a:off x="291584" y="4046910"/>
            <a:ext cx="12421632" cy="664159"/>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sp>
        <p:nvSpPr>
          <p:cNvPr id="204" name="(Ecclesiastes 12:9-14)"/>
          <p:cNvSpPr txBox="1"/>
          <p:nvPr/>
        </p:nvSpPr>
        <p:spPr>
          <a:xfrm>
            <a:off x="4472381" y="5790646"/>
            <a:ext cx="406003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(Ecclesiastes 12:9-14)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61" name="The Preacher’s Conclusion (12: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The Preacher’s Conclusion (12:8)</a:t>
            </a:r>
          </a:p>
        </p:txBody>
      </p:sp>
      <p:sp>
        <p:nvSpPr>
          <p:cNvPr id="262"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263" name="ALL IS VANITY when life is viewed solely from an earthly perspective (1:2,3; 12:8)"/>
          <p:cNvSpPr txBox="1"/>
          <p:nvPr/>
        </p:nvSpPr>
        <p:spPr>
          <a:xfrm>
            <a:off x="425672" y="3042688"/>
            <a:ext cx="12310658"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200"/>
              </a:spcBef>
              <a:buClrTx/>
              <a:buSzPct val="80000"/>
              <a:buBlip>
                <a:blip r:embed="rId3"/>
              </a:buBlip>
              <a:defRPr b="1" sz="4500">
                <a:solidFill>
                  <a:srgbClr val="000000"/>
                </a:solidFill>
                <a:latin typeface="Century Gothic"/>
                <a:ea typeface="Century Gothic"/>
                <a:cs typeface="Century Gothic"/>
                <a:sym typeface="Century Gothic"/>
              </a:defRPr>
            </a:lvl1pPr>
          </a:lstStyle>
          <a:p>
            <a:pPr/>
            <a:r>
              <a:t>ALL IS VANITY when life is viewed solely from an earthly perspective (1:2,3; 12:8)</a:t>
            </a:r>
          </a:p>
        </p:txBody>
      </p:sp>
      <p:sp>
        <p:nvSpPr>
          <p:cNvPr id="264" name="Loving wealth - 5:10…"/>
          <p:cNvSpPr txBox="1"/>
          <p:nvPr/>
        </p:nvSpPr>
        <p:spPr>
          <a:xfrm>
            <a:off x="6512451" y="4882408"/>
            <a:ext cx="6425567" cy="4686301"/>
          </a:xfrm>
          <a:prstGeom prst="rect">
            <a:avLst/>
          </a:prstGeom>
          <a:solidFill>
            <a:srgbClr val="5F5857"/>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Loving</a:t>
            </a:r>
            <a:r>
              <a:t> </a:t>
            </a:r>
            <a:r>
              <a:rPr b="1"/>
              <a:t>wealth</a:t>
            </a:r>
            <a:r>
              <a:t> - 5:10</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t>Wandering </a:t>
            </a:r>
            <a:r>
              <a:rPr b="1"/>
              <a:t>desire</a:t>
            </a:r>
            <a:r>
              <a:t> - 6:9 </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t>Foolish </a:t>
            </a:r>
            <a:r>
              <a:rPr b="1"/>
              <a:t>laughter</a:t>
            </a:r>
            <a:r>
              <a:t> - 7:6</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Injustice</a:t>
            </a:r>
            <a:r>
              <a:t> in this life - 8:14  </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Days of darkness</a:t>
            </a:r>
            <a:r>
              <a:t> - 11:8 </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Childhood</a:t>
            </a:r>
            <a:r>
              <a:t> &amp; youth - 11:10</a:t>
            </a:r>
          </a:p>
        </p:txBody>
      </p:sp>
      <p:sp>
        <p:nvSpPr>
          <p:cNvPr id="265" name="Pleasure - 2:1…"/>
          <p:cNvSpPr txBox="1"/>
          <p:nvPr/>
        </p:nvSpPr>
        <p:spPr>
          <a:xfrm>
            <a:off x="223985" y="4882408"/>
            <a:ext cx="6842209" cy="4686301"/>
          </a:xfrm>
          <a:prstGeom prst="rect">
            <a:avLst/>
          </a:prstGeom>
          <a:solidFill>
            <a:srgbClr val="5F5857"/>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Pleasure</a:t>
            </a:r>
            <a:r>
              <a:t> - 2:1 </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Labor</a:t>
            </a:r>
            <a:r>
              <a:t> - 2:11,22-23; 4:4 </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Wisdom</a:t>
            </a:r>
            <a:r>
              <a:t> - 2:15</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t>Difficulty in </a:t>
            </a:r>
            <a:r>
              <a:rPr b="1"/>
              <a:t>life</a:t>
            </a:r>
            <a:r>
              <a:t> - 2:17 </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t>Leaving an </a:t>
            </a:r>
            <a:r>
              <a:rPr b="1"/>
              <a:t>inheritance</a:t>
            </a:r>
            <a:r>
              <a:t> - 2:18-21</a:t>
            </a:r>
          </a:p>
          <a:p>
            <a:pPr lvl="1" marL="1206500" indent="-685800" algn="l">
              <a:spcBef>
                <a:spcPts val="1200"/>
              </a:spcBef>
              <a:buClrTx/>
              <a:buSzPct val="80000"/>
              <a:buBlip>
                <a:blip r:embed="rId4"/>
              </a:buBlip>
              <a:defRPr sz="3500">
                <a:solidFill>
                  <a:srgbClr val="FFFFFF"/>
                </a:solidFill>
                <a:latin typeface="Century Gothic"/>
                <a:ea typeface="Century Gothic"/>
                <a:cs typeface="Century Gothic"/>
                <a:sym typeface="Century Gothic"/>
              </a:defRPr>
            </a:pPr>
            <a:r>
              <a:rPr b="1"/>
              <a:t>Riches</a:t>
            </a:r>
            <a:r>
              <a:t> over family - 4:7-8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68" name="The Preacher’s Conclusion (12: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The Preacher’s Conclusion (12:8)</a:t>
            </a:r>
          </a:p>
        </p:txBody>
      </p:sp>
      <p:sp>
        <p:nvSpPr>
          <p:cNvPr id="269"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270" name="ALL IS VANITY when life is viewed solely from an earthly perspective (1:2,3; 12:8)"/>
          <p:cNvSpPr txBox="1"/>
          <p:nvPr/>
        </p:nvSpPr>
        <p:spPr>
          <a:xfrm>
            <a:off x="425672" y="3042688"/>
            <a:ext cx="12310658"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200"/>
              </a:spcBef>
              <a:buClrTx/>
              <a:buSzPct val="80000"/>
              <a:buBlip>
                <a:blip r:embed="rId3"/>
              </a:buBlip>
              <a:defRPr b="1" sz="4500">
                <a:solidFill>
                  <a:srgbClr val="000000"/>
                </a:solidFill>
                <a:latin typeface="Century Gothic"/>
                <a:ea typeface="Century Gothic"/>
                <a:cs typeface="Century Gothic"/>
                <a:sym typeface="Century Gothic"/>
              </a:defRPr>
            </a:lvl1pPr>
          </a:lstStyle>
          <a:p>
            <a:pPr/>
            <a:r>
              <a:t>ALL IS VANITY when life is viewed solely from an earthly perspective (1:2,3; 12:8)</a:t>
            </a:r>
          </a:p>
        </p:txBody>
      </p:sp>
      <p:sp>
        <p:nvSpPr>
          <p:cNvPr id="271" name="There is no advantage of wisdom over folly - 2:15-16…"/>
          <p:cNvSpPr txBox="1"/>
          <p:nvPr/>
        </p:nvSpPr>
        <p:spPr>
          <a:xfrm>
            <a:off x="1155774" y="4590243"/>
            <a:ext cx="11379579"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206500" indent="-685800" algn="l">
              <a:spcBef>
                <a:spcPts val="1200"/>
              </a:spcBef>
              <a:buClrTx/>
              <a:buSzPct val="80000"/>
              <a:buBlip>
                <a:blip r:embed="rId4"/>
              </a:buBlip>
              <a:defRPr sz="3200">
                <a:solidFill>
                  <a:srgbClr val="000000"/>
                </a:solidFill>
                <a:latin typeface="Century Gothic"/>
                <a:ea typeface="Century Gothic"/>
                <a:cs typeface="Century Gothic"/>
                <a:sym typeface="Century Gothic"/>
              </a:defRPr>
            </a:pPr>
            <a:r>
              <a:t>There is no advantage of wisdom over folly - 2:15-16</a:t>
            </a:r>
          </a:p>
          <a:p>
            <a:pPr lvl="1" marL="1206500" indent="-685800" algn="l">
              <a:spcBef>
                <a:spcPts val="1200"/>
              </a:spcBef>
              <a:buClrTx/>
              <a:buSzPct val="80000"/>
              <a:buBlip>
                <a:blip r:embed="rId4"/>
              </a:buBlip>
              <a:defRPr sz="3200">
                <a:solidFill>
                  <a:srgbClr val="000000"/>
                </a:solidFill>
                <a:latin typeface="Century Gothic"/>
                <a:ea typeface="Century Gothic"/>
                <a:cs typeface="Century Gothic"/>
                <a:sym typeface="Century Gothic"/>
              </a:defRPr>
            </a:pPr>
            <a:r>
              <a:t>Man is no different than animals - 3:19-21 </a:t>
            </a:r>
          </a:p>
          <a:p>
            <a:pPr lvl="1" marL="1206500" indent="-685800" algn="l">
              <a:spcBef>
                <a:spcPts val="1200"/>
              </a:spcBef>
              <a:buClrTx/>
              <a:buSzPct val="80000"/>
              <a:buBlip>
                <a:blip r:embed="rId4"/>
              </a:buBlip>
              <a:defRPr sz="3200">
                <a:solidFill>
                  <a:srgbClr val="000000"/>
                </a:solidFill>
                <a:latin typeface="Century Gothic"/>
                <a:ea typeface="Century Gothic"/>
                <a:cs typeface="Century Gothic"/>
                <a:sym typeface="Century Gothic"/>
              </a:defRPr>
            </a:pPr>
            <a:r>
              <a:t>The dead know nothing and they have no more reward - 9:5-6</a:t>
            </a:r>
          </a:p>
          <a:p>
            <a:pPr lvl="1" marL="1206500" indent="-685800" algn="l">
              <a:spcBef>
                <a:spcPts val="1200"/>
              </a:spcBef>
              <a:buClrTx/>
              <a:buSzPct val="80000"/>
              <a:buBlip>
                <a:blip r:embed="rId4"/>
              </a:buBlip>
              <a:defRPr sz="3200">
                <a:solidFill>
                  <a:srgbClr val="000000"/>
                </a:solidFill>
                <a:latin typeface="Century Gothic"/>
                <a:ea typeface="Century Gothic"/>
                <a:cs typeface="Century Gothic"/>
                <a:sym typeface="Century Gothic"/>
              </a:defRPr>
            </a:pPr>
            <a:r>
              <a:t>IF LIFE UNDER THE SUN IS ALL THERE IS - THEN LIFE IS MEANINGLESS - WITHOUT PURPOSE - WITHOUT HOPE</a:t>
            </a:r>
          </a:p>
          <a:p>
            <a:pPr lvl="1" marL="1206500" indent="-685800" algn="l">
              <a:spcBef>
                <a:spcPts val="1200"/>
              </a:spcBef>
              <a:buClrTx/>
              <a:buSzPct val="80000"/>
              <a:buBlip>
                <a:blip r:embed="rId4"/>
              </a:buBlip>
              <a:defRPr sz="3200">
                <a:solidFill>
                  <a:srgbClr val="000000"/>
                </a:solidFill>
                <a:latin typeface="Century Gothic"/>
                <a:ea typeface="Century Gothic"/>
                <a:cs typeface="Century Gothic"/>
                <a:sym typeface="Century Gothic"/>
              </a:defRPr>
            </a:pPr>
            <a:r>
              <a:t>BUT LIFE UNDER THE SUN IS NOT ALL THERE IS!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1">
                                            <p:txEl>
                                              <p:pRg st="1" end="1"/>
                                            </p:txEl>
                                          </p:spTgt>
                                        </p:tgtEl>
                                        <p:attrNameLst>
                                          <p:attrName>style.visibility</p:attrName>
                                        </p:attrNameLst>
                                      </p:cBhvr>
                                      <p:to>
                                        <p:strVal val="visible"/>
                                      </p:to>
                                    </p:set>
                                    <p:animEffect filter="fade" transition="in">
                                      <p:cBhvr>
                                        <p:cTn id="7" dur="1500"/>
                                        <p:tgtEl>
                                          <p:spTgt spid="2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1">
                                            <p:txEl>
                                              <p:pRg st="2" end="2"/>
                                            </p:txEl>
                                          </p:spTgt>
                                        </p:tgtEl>
                                        <p:attrNameLst>
                                          <p:attrName>style.visibility</p:attrName>
                                        </p:attrNameLst>
                                      </p:cBhvr>
                                      <p:to>
                                        <p:strVal val="visible"/>
                                      </p:to>
                                    </p:set>
                                    <p:animEffect filter="fade" transition="in">
                                      <p:cBhvr>
                                        <p:cTn id="12" dur="1500"/>
                                        <p:tgtEl>
                                          <p:spTgt spid="2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1">
                                            <p:txEl>
                                              <p:pRg st="3" end="3"/>
                                            </p:txEl>
                                          </p:spTgt>
                                        </p:tgtEl>
                                        <p:attrNameLst>
                                          <p:attrName>style.visibility</p:attrName>
                                        </p:attrNameLst>
                                      </p:cBhvr>
                                      <p:to>
                                        <p:strVal val="visible"/>
                                      </p:to>
                                    </p:set>
                                    <p:animEffect filter="fade" transition="in">
                                      <p:cBhvr>
                                        <p:cTn id="17" dur="1500"/>
                                        <p:tgtEl>
                                          <p:spTgt spid="2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71">
                                            <p:txEl>
                                              <p:pRg st="4" end="4"/>
                                            </p:txEl>
                                          </p:spTgt>
                                        </p:tgtEl>
                                        <p:attrNameLst>
                                          <p:attrName>style.visibility</p:attrName>
                                        </p:attrNameLst>
                                      </p:cBhvr>
                                      <p:to>
                                        <p:strVal val="visible"/>
                                      </p:to>
                                    </p:set>
                                    <p:animEffect filter="fade" transition="in">
                                      <p:cBhvr>
                                        <p:cTn id="22" dur="1500"/>
                                        <p:tgtEl>
                                          <p:spTgt spid="2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5" name="image.png"/>
          <p:cNvGrpSpPr/>
          <p:nvPr/>
        </p:nvGrpSpPr>
        <p:grpSpPr>
          <a:xfrm>
            <a:off x="176599" y="2859336"/>
            <a:ext cx="4878896" cy="6745389"/>
            <a:chOff x="0" y="0"/>
            <a:chExt cx="4878895" cy="6745388"/>
          </a:xfrm>
        </p:grpSpPr>
        <p:pic>
          <p:nvPicPr>
            <p:cNvPr id="274"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273"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276"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77" name="He claims the gift of wisdom (12:9)…"/>
          <p:cNvSpPr txBox="1"/>
          <p:nvPr/>
        </p:nvSpPr>
        <p:spPr>
          <a:xfrm>
            <a:off x="5156340" y="3042688"/>
            <a:ext cx="7579990"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He claims the gift of wisdom (12:9)</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term </a:t>
            </a:r>
            <a:r>
              <a:rPr b="1"/>
              <a:t>wisdom</a:t>
            </a:r>
            <a:r>
              <a:t> (chakham) implies that which is from above, taught by God.</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He was a teacher of “</a:t>
            </a:r>
            <a:r>
              <a:rPr b="1"/>
              <a:t>knowledge</a:t>
            </a:r>
            <a:r>
              <a:t>” — His public teaching was proof of his ability to function as a leader of godly thought — His careful words speak for themselves.</a:t>
            </a:r>
          </a:p>
        </p:txBody>
      </p:sp>
      <p:sp>
        <p:nvSpPr>
          <p:cNvPr id="278" name="Ecclesiastes 12:9 (NKJV)…"/>
          <p:cNvSpPr txBox="1"/>
          <p:nvPr/>
        </p:nvSpPr>
        <p:spPr>
          <a:xfrm>
            <a:off x="577697" y="3460711"/>
            <a:ext cx="4076701" cy="5542639"/>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12:9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9</a:t>
            </a:r>
            <a:r>
              <a:t> And moreover, because the Preacher was wise, he still taught the people knowledge; yes, he pondered and sought out </a:t>
            </a:r>
            <a:r>
              <a:rPr i="1"/>
              <a:t>and</a:t>
            </a:r>
            <a:r>
              <a:t> set in order many proverbs.</a:t>
            </a:r>
          </a:p>
        </p:txBody>
      </p:sp>
      <p:sp>
        <p:nvSpPr>
          <p:cNvPr id="279" name="His Credentials to Speak (12:9–11)"/>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 His Credentials to Speak (12:9–11)</a:t>
            </a:r>
          </a:p>
        </p:txBody>
      </p:sp>
      <p:sp>
        <p:nvSpPr>
          <p:cNvPr id="280"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7">
                                            <p:txEl>
                                              <p:pRg st="1" end="1"/>
                                            </p:txEl>
                                          </p:spTgt>
                                        </p:tgtEl>
                                        <p:attrNameLst>
                                          <p:attrName>style.visibility</p:attrName>
                                        </p:attrNameLst>
                                      </p:cBhvr>
                                      <p:to>
                                        <p:strVal val="visible"/>
                                      </p:to>
                                    </p:set>
                                    <p:animEffect filter="wipe(left)" transition="in">
                                      <p:cBhvr>
                                        <p:cTn id="7" dur="500"/>
                                        <p:tgtEl>
                                          <p:spTgt spid="2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7">
                                            <p:txEl>
                                              <p:pRg st="2" end="2"/>
                                            </p:txEl>
                                          </p:spTgt>
                                        </p:tgtEl>
                                        <p:attrNameLst>
                                          <p:attrName>style.visibility</p:attrName>
                                        </p:attrNameLst>
                                      </p:cBhvr>
                                      <p:to>
                                        <p:strVal val="visible"/>
                                      </p:to>
                                    </p:set>
                                    <p:animEffect filter="wipe(left)" transition="in">
                                      <p:cBhvr>
                                        <p:cTn id="12" dur="500"/>
                                        <p:tgtEl>
                                          <p:spTgt spid="2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4" name="image.png"/>
          <p:cNvGrpSpPr/>
          <p:nvPr/>
        </p:nvGrpSpPr>
        <p:grpSpPr>
          <a:xfrm>
            <a:off x="176599" y="2859336"/>
            <a:ext cx="4878896" cy="6745389"/>
            <a:chOff x="0" y="0"/>
            <a:chExt cx="4878895" cy="6745388"/>
          </a:xfrm>
        </p:grpSpPr>
        <p:pic>
          <p:nvPicPr>
            <p:cNvPr id="283"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282"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285"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86" name="He sought acceptable words (12:10)…"/>
          <p:cNvSpPr txBox="1"/>
          <p:nvPr/>
        </p:nvSpPr>
        <p:spPr>
          <a:xfrm>
            <a:off x="5156340" y="3042688"/>
            <a:ext cx="7579990" cy="641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He sought acceptable words (12:10)</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He carefully sought out the best and most accurate terms for conveying his message.</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word “upright” (yosher) suggests he personally believed all he wrote. - </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What he wrote consisted of “words of truth,” i.e., it was objectively true (12:10).</a:t>
            </a:r>
          </a:p>
        </p:txBody>
      </p:sp>
      <p:sp>
        <p:nvSpPr>
          <p:cNvPr id="287" name="Ecclesiastes 12:10 (NKJV)…"/>
          <p:cNvSpPr txBox="1"/>
          <p:nvPr/>
        </p:nvSpPr>
        <p:spPr>
          <a:xfrm>
            <a:off x="577697" y="4552285"/>
            <a:ext cx="4076701" cy="4450440"/>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12:10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10</a:t>
            </a:r>
            <a:r>
              <a:t> The Preacher sought to find acceptable words; and </a:t>
            </a:r>
            <a:r>
              <a:rPr i="1"/>
              <a:t>what was</a:t>
            </a:r>
            <a:r>
              <a:t> written </a:t>
            </a:r>
            <a:r>
              <a:rPr i="1"/>
              <a:t>was</a:t>
            </a:r>
            <a:r>
              <a:t> upright—words of truth.</a:t>
            </a:r>
          </a:p>
        </p:txBody>
      </p:sp>
      <p:sp>
        <p:nvSpPr>
          <p:cNvPr id="288" name="His Claims about His Book (12:10–11)"/>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sp>
        <p:nvSpPr>
          <p:cNvPr id="289"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5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wipe(left)" transition="in">
                                      <p:cBhvr>
                                        <p:cTn id="12" dur="5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6">
                                            <p:txEl>
                                              <p:pRg st="3" end="3"/>
                                            </p:txEl>
                                          </p:spTgt>
                                        </p:tgtEl>
                                        <p:attrNameLst>
                                          <p:attrName>style.visibility</p:attrName>
                                        </p:attrNameLst>
                                      </p:cBhvr>
                                      <p:to>
                                        <p:strVal val="visible"/>
                                      </p:to>
                                    </p:set>
                                    <p:animEffect filter="wipe(left)" transition="in">
                                      <p:cBhvr>
                                        <p:cTn id="17" dur="500"/>
                                        <p:tgtEl>
                                          <p:spTgt spid="2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3" name="image.png"/>
          <p:cNvGrpSpPr/>
          <p:nvPr/>
        </p:nvGrpSpPr>
        <p:grpSpPr>
          <a:xfrm>
            <a:off x="176599" y="2859336"/>
            <a:ext cx="4878896" cy="6745389"/>
            <a:chOff x="0" y="0"/>
            <a:chExt cx="4878895" cy="6745388"/>
          </a:xfrm>
        </p:grpSpPr>
        <p:pic>
          <p:nvPicPr>
            <p:cNvPr id="292"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291"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294"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95" name="Koheleth classifies his book with other wisdom books (12:11)…"/>
          <p:cNvSpPr txBox="1"/>
          <p:nvPr/>
        </p:nvSpPr>
        <p:spPr>
          <a:xfrm>
            <a:off x="5156340" y="3042688"/>
            <a:ext cx="7579990"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Koheleth classifies his book with other wisdom books (12:11)</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They are “</a:t>
            </a:r>
            <a:r>
              <a:rPr b="1"/>
              <a:t>goads</a:t>
            </a:r>
            <a:r>
              <a:t>.” — a rod with an iron spike, or sharpened at the end, used in driving oxen. </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Words of wisdom  restrain from error and urge in the right direction.  - The pain which truth inflicts is for our good and not for evil.</a:t>
            </a:r>
          </a:p>
        </p:txBody>
      </p:sp>
      <p:sp>
        <p:nvSpPr>
          <p:cNvPr id="296" name="Ecclesiastes 12:11 (NKJV)…"/>
          <p:cNvSpPr txBox="1"/>
          <p:nvPr/>
        </p:nvSpPr>
        <p:spPr>
          <a:xfrm>
            <a:off x="577697" y="4101101"/>
            <a:ext cx="4076701" cy="4996540"/>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12:11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11</a:t>
            </a:r>
            <a:r>
              <a:t> The words of the wise are like goads, and the words of scholars are like well-driven nails, given by one Shepherd.</a:t>
            </a:r>
          </a:p>
        </p:txBody>
      </p:sp>
      <p:sp>
        <p:nvSpPr>
          <p:cNvPr id="297" name="His Claims about His Book (12:10–11)"/>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sp>
        <p:nvSpPr>
          <p:cNvPr id="298"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5">
                                            <p:bg/>
                                          </p:spTgt>
                                        </p:tgtEl>
                                        <p:attrNameLst>
                                          <p:attrName>style.visibility</p:attrName>
                                        </p:attrNameLst>
                                      </p:cBhvr>
                                      <p:to>
                                        <p:strVal val="visible"/>
                                      </p:to>
                                    </p:set>
                                    <p:animEffect filter="wipe(left)" transition="in">
                                      <p:cBhvr>
                                        <p:cTn id="7" dur="500"/>
                                        <p:tgtEl>
                                          <p:spTgt spid="29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95">
                                            <p:txEl>
                                              <p:pRg st="0" end="0"/>
                                            </p:txEl>
                                          </p:spTgt>
                                        </p:tgtEl>
                                        <p:attrNameLst>
                                          <p:attrName>style.visibility</p:attrName>
                                        </p:attrNameLst>
                                      </p:cBhvr>
                                      <p:to>
                                        <p:strVal val="visible"/>
                                      </p:to>
                                    </p:set>
                                    <p:animEffect filter="wipe(left)" transition="in">
                                      <p:cBhvr>
                                        <p:cTn id="10" dur="500"/>
                                        <p:tgtEl>
                                          <p:spTgt spid="2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95">
                                            <p:txEl>
                                              <p:pRg st="1" end="1"/>
                                            </p:txEl>
                                          </p:spTgt>
                                        </p:tgtEl>
                                        <p:attrNameLst>
                                          <p:attrName>style.visibility</p:attrName>
                                        </p:attrNameLst>
                                      </p:cBhvr>
                                      <p:to>
                                        <p:strVal val="visible"/>
                                      </p:to>
                                    </p:set>
                                    <p:animEffect filter="wipe(left)" transition="in">
                                      <p:cBhvr>
                                        <p:cTn id="15" dur="500"/>
                                        <p:tgtEl>
                                          <p:spTgt spid="2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95">
                                            <p:txEl>
                                              <p:pRg st="2" end="2"/>
                                            </p:txEl>
                                          </p:spTgt>
                                        </p:tgtEl>
                                        <p:attrNameLst>
                                          <p:attrName>style.visibility</p:attrName>
                                        </p:attrNameLst>
                                      </p:cBhvr>
                                      <p:to>
                                        <p:strVal val="visible"/>
                                      </p:to>
                                    </p:set>
                                    <p:animEffect filter="wipe(left)" transition="in">
                                      <p:cBhvr>
                                        <p:cTn id="20" dur="500"/>
                                        <p:tgtEl>
                                          <p:spTgt spid="2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2" name="image.png"/>
          <p:cNvGrpSpPr/>
          <p:nvPr/>
        </p:nvGrpSpPr>
        <p:grpSpPr>
          <a:xfrm>
            <a:off x="176599" y="2859336"/>
            <a:ext cx="4878896" cy="6745389"/>
            <a:chOff x="0" y="0"/>
            <a:chExt cx="4878895" cy="6745388"/>
          </a:xfrm>
        </p:grpSpPr>
        <p:pic>
          <p:nvPicPr>
            <p:cNvPr id="301"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00"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03"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04" name="Koheleth classifies his book with other wisdom books (12:11)…"/>
          <p:cNvSpPr txBox="1"/>
          <p:nvPr/>
        </p:nvSpPr>
        <p:spPr>
          <a:xfrm>
            <a:off x="5156340" y="3042688"/>
            <a:ext cx="7579990"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Koheleth classifies his book with other wisdom books (12:11)</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words of the wise “are like well-driven nails.” — They are established, substantial, secure — Truth is NOT vacillating  </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one shepherd is Yahweh — Solomon spoke the words given to him by God — (cf. Gen 48:15; Ps 23:1).</a:t>
            </a:r>
          </a:p>
        </p:txBody>
      </p:sp>
      <p:sp>
        <p:nvSpPr>
          <p:cNvPr id="305" name="Ecclesiastes 12:11 (NKJV)…"/>
          <p:cNvSpPr txBox="1"/>
          <p:nvPr/>
        </p:nvSpPr>
        <p:spPr>
          <a:xfrm>
            <a:off x="577697" y="4101101"/>
            <a:ext cx="4076701" cy="4996540"/>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12:11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11</a:t>
            </a:r>
            <a:r>
              <a:t> The words of the wise are like goads, and the words of scholars are like well-driven nails, given by one Shepherd.</a:t>
            </a:r>
          </a:p>
        </p:txBody>
      </p:sp>
      <p:sp>
        <p:nvSpPr>
          <p:cNvPr id="306" name="His Claims about His Book (12:10–11)"/>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sp>
        <p:nvSpPr>
          <p:cNvPr id="307"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animEffect filter="wipe(left)" transition="in">
                                      <p:cBhvr>
                                        <p:cTn id="7" dur="500"/>
                                        <p:tgtEl>
                                          <p:spTgt spid="3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4">
                                            <p:txEl>
                                              <p:pRg st="0" end="0"/>
                                            </p:txEl>
                                          </p:spTgt>
                                        </p:tgtEl>
                                        <p:attrNameLst>
                                          <p:attrName>style.visibility</p:attrName>
                                        </p:attrNameLst>
                                      </p:cBhvr>
                                      <p:to>
                                        <p:strVal val="visible"/>
                                      </p:to>
                                    </p:set>
                                    <p:animEffect filter="wipe(left)" transition="in">
                                      <p:cBhvr>
                                        <p:cTn id="10" dur="500"/>
                                        <p:tgtEl>
                                          <p:spTgt spid="3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4">
                                            <p:txEl>
                                              <p:pRg st="1" end="1"/>
                                            </p:txEl>
                                          </p:spTgt>
                                        </p:tgtEl>
                                        <p:attrNameLst>
                                          <p:attrName>style.visibility</p:attrName>
                                        </p:attrNameLst>
                                      </p:cBhvr>
                                      <p:to>
                                        <p:strVal val="visible"/>
                                      </p:to>
                                    </p:set>
                                    <p:animEffect filter="wipe(left)" transition="in">
                                      <p:cBhvr>
                                        <p:cTn id="15" dur="500"/>
                                        <p:tgtEl>
                                          <p:spTgt spid="3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4">
                                            <p:txEl>
                                              <p:pRg st="2" end="2"/>
                                            </p:txEl>
                                          </p:spTgt>
                                        </p:tgtEl>
                                        <p:attrNameLst>
                                          <p:attrName>style.visibility</p:attrName>
                                        </p:attrNameLst>
                                      </p:cBhvr>
                                      <p:to>
                                        <p:strVal val="visible"/>
                                      </p:to>
                                    </p:set>
                                    <p:animEffect filter="wipe(left)" transition="in">
                                      <p:cBhvr>
                                        <p:cTn id="20" dur="500"/>
                                        <p:tgtEl>
                                          <p:spTgt spid="30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1" name="image.png"/>
          <p:cNvGrpSpPr/>
          <p:nvPr/>
        </p:nvGrpSpPr>
        <p:grpSpPr>
          <a:xfrm>
            <a:off x="176599" y="2859336"/>
            <a:ext cx="4878896" cy="6745389"/>
            <a:chOff x="0" y="0"/>
            <a:chExt cx="4878895" cy="6745388"/>
          </a:xfrm>
        </p:grpSpPr>
        <p:pic>
          <p:nvPicPr>
            <p:cNvPr id="310"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09"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12"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13" name="Not ALL Knowledge Is Helpful — (12:12)…"/>
          <p:cNvSpPr txBox="1"/>
          <p:nvPr/>
        </p:nvSpPr>
        <p:spPr>
          <a:xfrm>
            <a:off x="5156340" y="3042688"/>
            <a:ext cx="7579990"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Not ALL Knowledge Is Helpful — (12:12)</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ESV renders verse 12 “My son, beware of anything beyond these.”</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warning here is against the unprofitable reading of these contradictory and confusing works of men which were not built upon the foundation of the fear of Yahweh.</a:t>
            </a:r>
          </a:p>
        </p:txBody>
      </p:sp>
      <p:sp>
        <p:nvSpPr>
          <p:cNvPr id="314" name="Ecclesiastes 12:12 (NKJV)…"/>
          <p:cNvSpPr txBox="1"/>
          <p:nvPr/>
        </p:nvSpPr>
        <p:spPr>
          <a:xfrm>
            <a:off x="577697" y="4101101"/>
            <a:ext cx="4076701" cy="4996540"/>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12:12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12</a:t>
            </a:r>
            <a:r>
              <a:t> And further, my son, be admonished by these. Of making many books </a:t>
            </a:r>
            <a:r>
              <a:rPr i="1"/>
              <a:t>there is</a:t>
            </a:r>
            <a:r>
              <a:t> no end, and much study </a:t>
            </a:r>
            <a:r>
              <a:rPr i="1"/>
              <a:t>is</a:t>
            </a:r>
            <a:r>
              <a:t> wearisome to the flesh.</a:t>
            </a:r>
          </a:p>
        </p:txBody>
      </p:sp>
      <p:sp>
        <p:nvSpPr>
          <p:cNvPr id="315" name="His Claims about His Book (12:10–11)"/>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sp>
        <p:nvSpPr>
          <p:cNvPr id="316"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bg/>
                                          </p:spTgt>
                                        </p:tgtEl>
                                        <p:attrNameLst>
                                          <p:attrName>style.visibility</p:attrName>
                                        </p:attrNameLst>
                                      </p:cBhvr>
                                      <p:to>
                                        <p:strVal val="visible"/>
                                      </p:to>
                                    </p:set>
                                    <p:animEffect filter="wipe(left)" transition="in">
                                      <p:cBhvr>
                                        <p:cTn id="7" dur="500"/>
                                        <p:tgtEl>
                                          <p:spTgt spid="31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3">
                                            <p:txEl>
                                              <p:pRg st="0" end="0"/>
                                            </p:txEl>
                                          </p:spTgt>
                                        </p:tgtEl>
                                        <p:attrNameLst>
                                          <p:attrName>style.visibility</p:attrName>
                                        </p:attrNameLst>
                                      </p:cBhvr>
                                      <p:to>
                                        <p:strVal val="visible"/>
                                      </p:to>
                                    </p:set>
                                    <p:animEffect filter="wipe(left)" transition="in">
                                      <p:cBhvr>
                                        <p:cTn id="10" dur="500"/>
                                        <p:tgtEl>
                                          <p:spTgt spid="3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3">
                                            <p:txEl>
                                              <p:pRg st="1" end="1"/>
                                            </p:txEl>
                                          </p:spTgt>
                                        </p:tgtEl>
                                        <p:attrNameLst>
                                          <p:attrName>style.visibility</p:attrName>
                                        </p:attrNameLst>
                                      </p:cBhvr>
                                      <p:to>
                                        <p:strVal val="visible"/>
                                      </p:to>
                                    </p:set>
                                    <p:animEffect filter="wipe(left)" transition="in">
                                      <p:cBhvr>
                                        <p:cTn id="15" dur="500"/>
                                        <p:tgtEl>
                                          <p:spTgt spid="3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3">
                                            <p:txEl>
                                              <p:pRg st="2" end="2"/>
                                            </p:txEl>
                                          </p:spTgt>
                                        </p:tgtEl>
                                        <p:attrNameLst>
                                          <p:attrName>style.visibility</p:attrName>
                                        </p:attrNameLst>
                                      </p:cBhvr>
                                      <p:to>
                                        <p:strVal val="visible"/>
                                      </p:to>
                                    </p:set>
                                    <p:animEffect filter="wipe(left)" transition="in">
                                      <p:cBhvr>
                                        <p:cTn id="20" dur="500"/>
                                        <p:tgtEl>
                                          <p:spTgt spid="31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0" name="image.png"/>
          <p:cNvGrpSpPr/>
          <p:nvPr/>
        </p:nvGrpSpPr>
        <p:grpSpPr>
          <a:xfrm>
            <a:off x="176599" y="2859336"/>
            <a:ext cx="4878896" cy="6745389"/>
            <a:chOff x="0" y="0"/>
            <a:chExt cx="4878895" cy="6745388"/>
          </a:xfrm>
        </p:grpSpPr>
        <p:pic>
          <p:nvPicPr>
            <p:cNvPr id="319"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18"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21"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22" name="Not ALL Knowledge Is Helpful — (12:12)…"/>
          <p:cNvSpPr txBox="1"/>
          <p:nvPr/>
        </p:nvSpPr>
        <p:spPr>
          <a:xfrm>
            <a:off x="5156340" y="3042688"/>
            <a:ext cx="7579990"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Not ALL Knowledge Is Helpful — (12:12)</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“Much study is a weariness of the flesh.” — one may weary his brain by protracted study of the “many books," but still not necessarily gain any insight into the problems of the universe or guidance for daily living (12:12).</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W should make the word of God our chief object of study. </a:t>
            </a:r>
          </a:p>
        </p:txBody>
      </p:sp>
      <p:sp>
        <p:nvSpPr>
          <p:cNvPr id="323" name="Ecclesiastes 12:12 (NKJV)…"/>
          <p:cNvSpPr txBox="1"/>
          <p:nvPr/>
        </p:nvSpPr>
        <p:spPr>
          <a:xfrm>
            <a:off x="577697" y="4101101"/>
            <a:ext cx="4076701" cy="4996540"/>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12:12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12</a:t>
            </a:r>
            <a:r>
              <a:t> And further, my son, be admonished by these. Of making many books </a:t>
            </a:r>
            <a:r>
              <a:rPr i="1"/>
              <a:t>there is</a:t>
            </a:r>
            <a:r>
              <a:t> no end, and much study </a:t>
            </a:r>
            <a:r>
              <a:rPr i="1"/>
              <a:t>is</a:t>
            </a:r>
            <a:r>
              <a:t> wearisome to the flesh.</a:t>
            </a:r>
          </a:p>
        </p:txBody>
      </p:sp>
      <p:sp>
        <p:nvSpPr>
          <p:cNvPr id="324" name="Admonition Regarding Study (12:12)"/>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4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Admonition Regarding Study (12:12)</a:t>
            </a:r>
          </a:p>
        </p:txBody>
      </p:sp>
      <p:sp>
        <p:nvSpPr>
          <p:cNvPr id="325"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bg/>
                                          </p:spTgt>
                                        </p:tgtEl>
                                        <p:attrNameLst>
                                          <p:attrName>style.visibility</p:attrName>
                                        </p:attrNameLst>
                                      </p:cBhvr>
                                      <p:to>
                                        <p:strVal val="visible"/>
                                      </p:to>
                                    </p:set>
                                    <p:animEffect filter="wipe(left)" transition="in">
                                      <p:cBhvr>
                                        <p:cTn id="7" dur="500"/>
                                        <p:tgtEl>
                                          <p:spTgt spid="32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2">
                                            <p:txEl>
                                              <p:pRg st="0" end="0"/>
                                            </p:txEl>
                                          </p:spTgt>
                                        </p:tgtEl>
                                        <p:attrNameLst>
                                          <p:attrName>style.visibility</p:attrName>
                                        </p:attrNameLst>
                                      </p:cBhvr>
                                      <p:to>
                                        <p:strVal val="visible"/>
                                      </p:to>
                                    </p:set>
                                    <p:animEffect filter="wipe(left)" transition="in">
                                      <p:cBhvr>
                                        <p:cTn id="10" dur="500"/>
                                        <p:tgtEl>
                                          <p:spTgt spid="3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2">
                                            <p:txEl>
                                              <p:pRg st="1" end="1"/>
                                            </p:txEl>
                                          </p:spTgt>
                                        </p:tgtEl>
                                        <p:attrNameLst>
                                          <p:attrName>style.visibility</p:attrName>
                                        </p:attrNameLst>
                                      </p:cBhvr>
                                      <p:to>
                                        <p:strVal val="visible"/>
                                      </p:to>
                                    </p:set>
                                    <p:animEffect filter="wipe(left)" transition="in">
                                      <p:cBhvr>
                                        <p:cTn id="15" dur="500"/>
                                        <p:tgtEl>
                                          <p:spTgt spid="3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2">
                                            <p:txEl>
                                              <p:pRg st="2" end="2"/>
                                            </p:txEl>
                                          </p:spTgt>
                                        </p:tgtEl>
                                        <p:attrNameLst>
                                          <p:attrName>style.visibility</p:attrName>
                                        </p:attrNameLst>
                                      </p:cBhvr>
                                      <p:to>
                                        <p:strVal val="visible"/>
                                      </p:to>
                                    </p:set>
                                    <p:animEffect filter="wipe(left)" transition="in">
                                      <p:cBhvr>
                                        <p:cTn id="20" dur="500"/>
                                        <p:tgtEl>
                                          <p:spTgt spid="3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9" name="image.png"/>
          <p:cNvGrpSpPr/>
          <p:nvPr/>
        </p:nvGrpSpPr>
        <p:grpSpPr>
          <a:xfrm>
            <a:off x="176599" y="2859336"/>
            <a:ext cx="4878896" cy="6745389"/>
            <a:chOff x="0" y="0"/>
            <a:chExt cx="4878895" cy="6745388"/>
          </a:xfrm>
        </p:grpSpPr>
        <p:pic>
          <p:nvPicPr>
            <p:cNvPr id="328"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27"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30"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31" name="KOHELETH’S CONCLUSION — (12:13,1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 (12:13,14)</a:t>
            </a:r>
          </a:p>
        </p:txBody>
      </p:sp>
      <p:sp>
        <p:nvSpPr>
          <p:cNvPr id="332"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333" name="Ecclesiastes 12:13–14 (NKJV)…"/>
          <p:cNvSpPr txBox="1"/>
          <p:nvPr/>
        </p:nvSpPr>
        <p:spPr>
          <a:xfrm>
            <a:off x="5224806" y="3113926"/>
            <a:ext cx="7502014"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600"/>
              </a:spcBef>
              <a:buClrTx/>
              <a:defRPr b="1" sz="4000">
                <a:solidFill>
                  <a:srgbClr val="000000"/>
                </a:solidFill>
                <a:latin typeface="Century Gothic"/>
                <a:ea typeface="Century Gothic"/>
                <a:cs typeface="Century Gothic"/>
                <a:sym typeface="Century Gothic"/>
              </a:defRPr>
            </a:pPr>
            <a:r>
              <a:t>Ecclesiastes 12:13–14 (NKJV) </a:t>
            </a:r>
          </a:p>
          <a:p>
            <a:pPr defTabSz="457200">
              <a:buClrTx/>
              <a:defRPr sz="4000">
                <a:solidFill>
                  <a:srgbClr val="000000"/>
                </a:solidFill>
                <a:latin typeface="Century Gothic"/>
                <a:ea typeface="Century Gothic"/>
                <a:cs typeface="Century Gothic"/>
                <a:sym typeface="Century Gothic"/>
              </a:defRPr>
            </a:pP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7" name="image.png"/>
          <p:cNvGrpSpPr/>
          <p:nvPr/>
        </p:nvGrpSpPr>
        <p:grpSpPr>
          <a:xfrm>
            <a:off x="176599" y="2859336"/>
            <a:ext cx="4878896" cy="6745389"/>
            <a:chOff x="0" y="0"/>
            <a:chExt cx="4878895" cy="6745388"/>
          </a:xfrm>
        </p:grpSpPr>
        <p:pic>
          <p:nvPicPr>
            <p:cNvPr id="336"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35"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38"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39" name="KOHELETH’S CONCLUSION — (12:13,1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 (12:13,14)</a:t>
            </a:r>
          </a:p>
        </p:txBody>
      </p:sp>
      <p:sp>
        <p:nvSpPr>
          <p:cNvPr id="340"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341" name="The conclusion of the whole matter: — (12:13)…"/>
          <p:cNvSpPr txBox="1"/>
          <p:nvPr/>
        </p:nvSpPr>
        <p:spPr>
          <a:xfrm>
            <a:off x="5156340" y="3042688"/>
            <a:ext cx="7579990" cy="641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The conclusion of the whole matter: — (12:13)</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teaching of the whole book of Ecclesiastes is now gathered up in two powerful sentences. </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They guard against the possible misconceptions some may draw from the book.</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They put everything into its proper perspective.</a:t>
            </a:r>
          </a:p>
        </p:txBody>
      </p:sp>
      <p:sp>
        <p:nvSpPr>
          <p:cNvPr id="342" name="Ecclesiastes 12:13 (NKJV)…"/>
          <p:cNvSpPr txBox="1"/>
          <p:nvPr/>
        </p:nvSpPr>
        <p:spPr>
          <a:xfrm>
            <a:off x="577697" y="4581394"/>
            <a:ext cx="4076701" cy="4648201"/>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wipe(left)" transition="in">
                                      <p:cBhvr>
                                        <p:cTn id="7" dur="500"/>
                                        <p:tgtEl>
                                          <p:spTgt spid="3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1">
                                            <p:txEl>
                                              <p:pRg st="2" end="2"/>
                                            </p:txEl>
                                          </p:spTgt>
                                        </p:tgtEl>
                                        <p:attrNameLst>
                                          <p:attrName>style.visibility</p:attrName>
                                        </p:attrNameLst>
                                      </p:cBhvr>
                                      <p:to>
                                        <p:strVal val="visible"/>
                                      </p:to>
                                    </p:set>
                                    <p:animEffect filter="wipe(left)" transition="in">
                                      <p:cBhvr>
                                        <p:cTn id="12" dur="500"/>
                                        <p:tgtEl>
                                          <p:spTgt spid="3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1">
                                            <p:txEl>
                                              <p:pRg st="3" end="3"/>
                                            </p:txEl>
                                          </p:spTgt>
                                        </p:tgtEl>
                                        <p:attrNameLst>
                                          <p:attrName>style.visibility</p:attrName>
                                        </p:attrNameLst>
                                      </p:cBhvr>
                                      <p:to>
                                        <p:strVal val="visible"/>
                                      </p:to>
                                    </p:set>
                                    <p:animEffect filter="wipe(left)" transition="in">
                                      <p:cBhvr>
                                        <p:cTn id="17" dur="500"/>
                                        <p:tgtEl>
                                          <p:spTgt spid="3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209"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10"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11"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12"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13"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214" name="Life is frequently disappointing, unfair, oppressive, tragic, and seemingly without point or meaning."/>
          <p:cNvSpPr txBox="1"/>
          <p:nvPr/>
        </p:nvSpPr>
        <p:spPr>
          <a:xfrm>
            <a:off x="689643" y="4331381"/>
            <a:ext cx="8385965" cy="40386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ClrTx/>
              <a:buSzPct val="60000"/>
              <a:buBlip>
                <a:blip r:embed="rId4"/>
              </a:buBlip>
              <a:defRPr sz="51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Life is frequently </a:t>
            </a:r>
            <a:r>
              <a:rPr b="1"/>
              <a:t>disappointing</a:t>
            </a:r>
            <a:r>
              <a:t>, </a:t>
            </a:r>
            <a:r>
              <a:rPr b="1"/>
              <a:t>unfair</a:t>
            </a:r>
            <a:r>
              <a:t>, </a:t>
            </a:r>
            <a:r>
              <a:rPr b="1"/>
              <a:t>oppressive</a:t>
            </a:r>
            <a:r>
              <a:t>, </a:t>
            </a:r>
            <a:r>
              <a:rPr b="1"/>
              <a:t>tragic</a:t>
            </a:r>
            <a:r>
              <a:t>, and </a:t>
            </a:r>
            <a:r>
              <a:rPr u="sng"/>
              <a:t>seemingly</a:t>
            </a:r>
            <a:r>
              <a:t> </a:t>
            </a:r>
            <a:r>
              <a:rPr b="1"/>
              <a:t>without point or meaning</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6" name="image.png"/>
          <p:cNvGrpSpPr/>
          <p:nvPr/>
        </p:nvGrpSpPr>
        <p:grpSpPr>
          <a:xfrm>
            <a:off x="176599" y="2859336"/>
            <a:ext cx="4878896" cy="6745389"/>
            <a:chOff x="0" y="0"/>
            <a:chExt cx="4878895" cy="6745388"/>
          </a:xfrm>
        </p:grpSpPr>
        <p:pic>
          <p:nvPicPr>
            <p:cNvPr id="345"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44"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47"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48" name="KOHELETH’S CONCLUSION — (12:13,1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 (12:13,14)</a:t>
            </a:r>
          </a:p>
        </p:txBody>
      </p:sp>
      <p:sp>
        <p:nvSpPr>
          <p:cNvPr id="349"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350" name="The conclusion of the whole matter: — (12:13)…"/>
          <p:cNvSpPr txBox="1"/>
          <p:nvPr/>
        </p:nvSpPr>
        <p:spPr>
          <a:xfrm>
            <a:off x="5156340" y="3042688"/>
            <a:ext cx="7579990" cy="641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The conclusion of the whole matter: — (12:13)</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To "fear God” is, to revere God, to hold Him in awe — This is the beginning of wisdom and knowledge — Pr 1:7; 9:10 </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Reverence grows out of faith in WHO God is — Ez 1:26-28</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This reverence will help keep us on the right track — Deut 10:12; Pr 10:27; 23:17</a:t>
            </a:r>
          </a:p>
        </p:txBody>
      </p:sp>
      <p:sp>
        <p:nvSpPr>
          <p:cNvPr id="351" name="Ecclesiastes 12:13 (NKJV)…"/>
          <p:cNvSpPr txBox="1"/>
          <p:nvPr/>
        </p:nvSpPr>
        <p:spPr>
          <a:xfrm>
            <a:off x="577697" y="4581394"/>
            <a:ext cx="4076701" cy="4648201"/>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Effect filter="wipe(left)" transition="in">
                                      <p:cBhvr>
                                        <p:cTn id="7" dur="500"/>
                                        <p:tgtEl>
                                          <p:spTgt spid="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0">
                                            <p:txEl>
                                              <p:pRg st="2" end="2"/>
                                            </p:txEl>
                                          </p:spTgt>
                                        </p:tgtEl>
                                        <p:attrNameLst>
                                          <p:attrName>style.visibility</p:attrName>
                                        </p:attrNameLst>
                                      </p:cBhvr>
                                      <p:to>
                                        <p:strVal val="visible"/>
                                      </p:to>
                                    </p:set>
                                    <p:animEffect filter="wipe(left)" transition="in">
                                      <p:cBhvr>
                                        <p:cTn id="12" dur="500"/>
                                        <p:tgtEl>
                                          <p:spTgt spid="3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0">
                                            <p:txEl>
                                              <p:pRg st="3" end="3"/>
                                            </p:txEl>
                                          </p:spTgt>
                                        </p:tgtEl>
                                        <p:attrNameLst>
                                          <p:attrName>style.visibility</p:attrName>
                                        </p:attrNameLst>
                                      </p:cBhvr>
                                      <p:to>
                                        <p:strVal val="visible"/>
                                      </p:to>
                                    </p:set>
                                    <p:animEffect filter="wipe(left)" transition="in">
                                      <p:cBhvr>
                                        <p:cTn id="17" dur="500"/>
                                        <p:tgtEl>
                                          <p:spTgt spid="35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5" name="image.png"/>
          <p:cNvGrpSpPr/>
          <p:nvPr/>
        </p:nvGrpSpPr>
        <p:grpSpPr>
          <a:xfrm>
            <a:off x="176599" y="2859336"/>
            <a:ext cx="4878896" cy="6745389"/>
            <a:chOff x="0" y="0"/>
            <a:chExt cx="4878895" cy="6745388"/>
          </a:xfrm>
        </p:grpSpPr>
        <p:pic>
          <p:nvPicPr>
            <p:cNvPr id="354"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53"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56"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57" name="KOHELETH’S CONCLUSION — (12:13,1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 (12:13,14)</a:t>
            </a:r>
          </a:p>
        </p:txBody>
      </p:sp>
      <p:sp>
        <p:nvSpPr>
          <p:cNvPr id="358"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359" name="The conclusion of the whole matter: — (12:13)…"/>
          <p:cNvSpPr txBox="1"/>
          <p:nvPr/>
        </p:nvSpPr>
        <p:spPr>
          <a:xfrm>
            <a:off x="5156340" y="3042688"/>
            <a:ext cx="7579990"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500">
                <a:solidFill>
                  <a:srgbClr val="000000"/>
                </a:solidFill>
                <a:latin typeface="Century Gothic"/>
                <a:ea typeface="Century Gothic"/>
                <a:cs typeface="Century Gothic"/>
                <a:sym typeface="Century Gothic"/>
              </a:defRPr>
            </a:pPr>
            <a:r>
              <a:t>The conclusion of the whole matter: — (12:13)</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OBEDIENCE is the REAL test of our respect for God and how much we REALLY value Him — - Deut 13:4; 30:16 ; Jn 14:15 ; 1Jn 2:3-4; 5:3</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To reverently obey God, "walking in the fear of the Lord" (Ac 9:31), is the whole purpose of EVERY human. </a:t>
            </a:r>
          </a:p>
        </p:txBody>
      </p:sp>
      <p:sp>
        <p:nvSpPr>
          <p:cNvPr id="360" name="Ecclesiastes 12:13 (NKJV)…"/>
          <p:cNvSpPr txBox="1"/>
          <p:nvPr/>
        </p:nvSpPr>
        <p:spPr>
          <a:xfrm>
            <a:off x="577697" y="4581394"/>
            <a:ext cx="4076701" cy="4648201"/>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bg/>
                                          </p:spTgt>
                                        </p:tgtEl>
                                        <p:attrNameLst>
                                          <p:attrName>style.visibility</p:attrName>
                                        </p:attrNameLst>
                                      </p:cBhvr>
                                      <p:to>
                                        <p:strVal val="visible"/>
                                      </p:to>
                                    </p:set>
                                    <p:animEffect filter="wipe(left)" transition="in">
                                      <p:cBhvr>
                                        <p:cTn id="7" dur="500"/>
                                        <p:tgtEl>
                                          <p:spTgt spid="35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9">
                                            <p:txEl>
                                              <p:pRg st="0" end="0"/>
                                            </p:txEl>
                                          </p:spTgt>
                                        </p:tgtEl>
                                        <p:attrNameLst>
                                          <p:attrName>style.visibility</p:attrName>
                                        </p:attrNameLst>
                                      </p:cBhvr>
                                      <p:to>
                                        <p:strVal val="visible"/>
                                      </p:to>
                                    </p:set>
                                    <p:animEffect filter="wipe(left)" transition="in">
                                      <p:cBhvr>
                                        <p:cTn id="10" dur="500"/>
                                        <p:tgtEl>
                                          <p:spTgt spid="3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9">
                                            <p:txEl>
                                              <p:pRg st="1" end="1"/>
                                            </p:txEl>
                                          </p:spTgt>
                                        </p:tgtEl>
                                        <p:attrNameLst>
                                          <p:attrName>style.visibility</p:attrName>
                                        </p:attrNameLst>
                                      </p:cBhvr>
                                      <p:to>
                                        <p:strVal val="visible"/>
                                      </p:to>
                                    </p:set>
                                    <p:animEffect filter="wipe(left)" transition="in">
                                      <p:cBhvr>
                                        <p:cTn id="15" dur="500"/>
                                        <p:tgtEl>
                                          <p:spTgt spid="3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9">
                                            <p:txEl>
                                              <p:pRg st="2" end="2"/>
                                            </p:txEl>
                                          </p:spTgt>
                                        </p:tgtEl>
                                        <p:attrNameLst>
                                          <p:attrName>style.visibility</p:attrName>
                                        </p:attrNameLst>
                                      </p:cBhvr>
                                      <p:to>
                                        <p:strVal val="visible"/>
                                      </p:to>
                                    </p:set>
                                    <p:animEffect filter="wipe(left)" transition="in">
                                      <p:cBhvr>
                                        <p:cTn id="20" dur="500"/>
                                        <p:tgtEl>
                                          <p:spTgt spid="3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4" name="image.png"/>
          <p:cNvGrpSpPr/>
          <p:nvPr/>
        </p:nvGrpSpPr>
        <p:grpSpPr>
          <a:xfrm>
            <a:off x="176599" y="2859336"/>
            <a:ext cx="4878896" cy="6745389"/>
            <a:chOff x="0" y="0"/>
            <a:chExt cx="4878895" cy="6745388"/>
          </a:xfrm>
        </p:grpSpPr>
        <p:pic>
          <p:nvPicPr>
            <p:cNvPr id="363"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62"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65"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66" name="KOHELETH’S CONCLUSION — (12:13,1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 (12:13,14)</a:t>
            </a:r>
          </a:p>
        </p:txBody>
      </p:sp>
      <p:sp>
        <p:nvSpPr>
          <p:cNvPr id="367"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368" name="The Final Judgment (12:14)…"/>
          <p:cNvSpPr txBox="1"/>
          <p:nvPr/>
        </p:nvSpPr>
        <p:spPr>
          <a:xfrm>
            <a:off x="5156340" y="3042688"/>
            <a:ext cx="7579990" cy="648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100">
                <a:solidFill>
                  <a:srgbClr val="000000"/>
                </a:solidFill>
                <a:latin typeface="Century Gothic"/>
                <a:ea typeface="Century Gothic"/>
                <a:cs typeface="Century Gothic"/>
                <a:sym typeface="Century Gothic"/>
              </a:defRPr>
            </a:pPr>
            <a:r>
              <a:t>The Final Judgment (12:14)</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whole purpose of man in “fearing God and keeping His commandments” is grounded upon the solemn fact of the future judgment — (12:14; 2 Cor. 5:10; Rom. 2:5-11; 2 Pet 3:10-14; 2 Thes. 1:7-9; Acts 17:30</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The inequities of life will be resolved &amp; remedied in the final judgment under the eye of the omniscient and unerring God.</a:t>
            </a:r>
          </a:p>
        </p:txBody>
      </p:sp>
      <p:sp>
        <p:nvSpPr>
          <p:cNvPr id="369" name="Ecclesiastes 12:14 (NKJV)…"/>
          <p:cNvSpPr txBox="1"/>
          <p:nvPr/>
        </p:nvSpPr>
        <p:spPr>
          <a:xfrm>
            <a:off x="577697" y="4581394"/>
            <a:ext cx="4076701" cy="4450439"/>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bg/>
                                          </p:spTgt>
                                        </p:tgtEl>
                                        <p:attrNameLst>
                                          <p:attrName>style.visibility</p:attrName>
                                        </p:attrNameLst>
                                      </p:cBhvr>
                                      <p:to>
                                        <p:strVal val="visible"/>
                                      </p:to>
                                    </p:set>
                                    <p:animEffect filter="wipe(left)" transition="in">
                                      <p:cBhvr>
                                        <p:cTn id="7" dur="500"/>
                                        <p:tgtEl>
                                          <p:spTgt spid="36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8">
                                            <p:txEl>
                                              <p:pRg st="0" end="0"/>
                                            </p:txEl>
                                          </p:spTgt>
                                        </p:tgtEl>
                                        <p:attrNameLst>
                                          <p:attrName>style.visibility</p:attrName>
                                        </p:attrNameLst>
                                      </p:cBhvr>
                                      <p:to>
                                        <p:strVal val="visible"/>
                                      </p:to>
                                    </p:set>
                                    <p:animEffect filter="wipe(left)" transition="in">
                                      <p:cBhvr>
                                        <p:cTn id="10" dur="500"/>
                                        <p:tgtEl>
                                          <p:spTgt spid="3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8">
                                            <p:txEl>
                                              <p:pRg st="1" end="1"/>
                                            </p:txEl>
                                          </p:spTgt>
                                        </p:tgtEl>
                                        <p:attrNameLst>
                                          <p:attrName>style.visibility</p:attrName>
                                        </p:attrNameLst>
                                      </p:cBhvr>
                                      <p:to>
                                        <p:strVal val="visible"/>
                                      </p:to>
                                    </p:set>
                                    <p:animEffect filter="wipe(left)" transition="in">
                                      <p:cBhvr>
                                        <p:cTn id="15" dur="500"/>
                                        <p:tgtEl>
                                          <p:spTgt spid="3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8">
                                            <p:txEl>
                                              <p:pRg st="2" end="2"/>
                                            </p:txEl>
                                          </p:spTgt>
                                        </p:tgtEl>
                                        <p:attrNameLst>
                                          <p:attrName>style.visibility</p:attrName>
                                        </p:attrNameLst>
                                      </p:cBhvr>
                                      <p:to>
                                        <p:strVal val="visible"/>
                                      </p:to>
                                    </p:set>
                                    <p:animEffect filter="wipe(left)" transition="in">
                                      <p:cBhvr>
                                        <p:cTn id="20" dur="500"/>
                                        <p:tgtEl>
                                          <p:spTgt spid="3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3" name="image.png"/>
          <p:cNvGrpSpPr/>
          <p:nvPr/>
        </p:nvGrpSpPr>
        <p:grpSpPr>
          <a:xfrm>
            <a:off x="176599" y="2859336"/>
            <a:ext cx="4878896" cy="6745389"/>
            <a:chOff x="0" y="0"/>
            <a:chExt cx="4878895" cy="6745388"/>
          </a:xfrm>
        </p:grpSpPr>
        <p:pic>
          <p:nvPicPr>
            <p:cNvPr id="372"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371"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374"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75" name="KOHELETH’S CONCLUSION — (12:13,14)"/>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58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 (12:13,14)</a:t>
            </a:r>
          </a:p>
        </p:txBody>
      </p:sp>
      <p:sp>
        <p:nvSpPr>
          <p:cNvPr id="376"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377" name="The Final Judgment (12:14)…"/>
          <p:cNvSpPr txBox="1"/>
          <p:nvPr/>
        </p:nvSpPr>
        <p:spPr>
          <a:xfrm>
            <a:off x="5156340" y="3042688"/>
            <a:ext cx="7579990"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ClrTx/>
              <a:buSzPct val="80000"/>
              <a:buBlip>
                <a:blip r:embed="rId5"/>
              </a:buBlip>
              <a:defRPr b="1" sz="4100">
                <a:solidFill>
                  <a:srgbClr val="000000"/>
                </a:solidFill>
                <a:latin typeface="Century Gothic"/>
                <a:ea typeface="Century Gothic"/>
                <a:cs typeface="Century Gothic"/>
                <a:sym typeface="Century Gothic"/>
              </a:defRPr>
            </a:pPr>
            <a:r>
              <a:t>The Final Judgment (12:14)</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On that day “every secret thing” will be exposed (12:14).</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In which every “secret” work will be judged - (Rom 2:16)</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All hidden works of darkness will be exposed — 1 Co. 4:5</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Everything now covered will be revealed — Lu. 12:1, 2. </a:t>
            </a:r>
          </a:p>
          <a:p>
            <a:pPr lvl="1" marL="1206500" indent="-685800" algn="l">
              <a:spcBef>
                <a:spcPts val="1200"/>
              </a:spcBef>
              <a:buClrTx/>
              <a:buSzPct val="80000"/>
              <a:buBlip>
                <a:blip r:embed="rId6"/>
              </a:buBlip>
              <a:defRPr sz="3200">
                <a:solidFill>
                  <a:srgbClr val="000000"/>
                </a:solidFill>
                <a:latin typeface="Century Gothic"/>
                <a:ea typeface="Century Gothic"/>
                <a:cs typeface="Century Gothic"/>
                <a:sym typeface="Century Gothic"/>
              </a:defRPr>
            </a:pPr>
            <a:r>
              <a:t>No hiding from our all knowing creator — Heb 4:13; 10:31</a:t>
            </a:r>
          </a:p>
        </p:txBody>
      </p:sp>
      <p:sp>
        <p:nvSpPr>
          <p:cNvPr id="378" name="Ecclesiastes 12:14 (NKJV)…"/>
          <p:cNvSpPr txBox="1"/>
          <p:nvPr/>
        </p:nvSpPr>
        <p:spPr>
          <a:xfrm>
            <a:off x="577697" y="4581394"/>
            <a:ext cx="4076701" cy="4450439"/>
          </a:xfrm>
          <a:prstGeom prst="rect">
            <a:avLst/>
          </a:prstGeom>
          <a:ln w="12700">
            <a:miter lim="400000"/>
          </a:ln>
          <a:effectLst>
            <a:outerShdw sx="100000" sy="100000" kx="0" ky="0" algn="b" rotWithShape="0" blurRad="63500" dist="63500" dir="20669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defTabSz="457200">
              <a:buClrTx/>
              <a:defRPr sz="37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7">
                                            <p:txEl>
                                              <p:pRg st="1" end="1"/>
                                            </p:txEl>
                                          </p:spTgt>
                                        </p:tgtEl>
                                        <p:attrNameLst>
                                          <p:attrName>style.visibility</p:attrName>
                                        </p:attrNameLst>
                                      </p:cBhvr>
                                      <p:to>
                                        <p:strVal val="visible"/>
                                      </p:to>
                                    </p:set>
                                    <p:animEffect filter="wipe(left)" transition="in">
                                      <p:cBhvr>
                                        <p:cTn id="7" dur="500"/>
                                        <p:tgtEl>
                                          <p:spTgt spid="3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7">
                                            <p:txEl>
                                              <p:pRg st="2" end="2"/>
                                            </p:txEl>
                                          </p:spTgt>
                                        </p:tgtEl>
                                        <p:attrNameLst>
                                          <p:attrName>style.visibility</p:attrName>
                                        </p:attrNameLst>
                                      </p:cBhvr>
                                      <p:to>
                                        <p:strVal val="visible"/>
                                      </p:to>
                                    </p:set>
                                    <p:animEffect filter="wipe(left)" transition="in">
                                      <p:cBhvr>
                                        <p:cTn id="12" dur="500"/>
                                        <p:tgtEl>
                                          <p:spTgt spid="3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7">
                                            <p:txEl>
                                              <p:pRg st="3" end="3"/>
                                            </p:txEl>
                                          </p:spTgt>
                                        </p:tgtEl>
                                        <p:attrNameLst>
                                          <p:attrName>style.visibility</p:attrName>
                                        </p:attrNameLst>
                                      </p:cBhvr>
                                      <p:to>
                                        <p:strVal val="visible"/>
                                      </p:to>
                                    </p:set>
                                    <p:animEffect filter="wipe(left)" transition="in">
                                      <p:cBhvr>
                                        <p:cTn id="17" dur="500"/>
                                        <p:tgtEl>
                                          <p:spTgt spid="3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7">
                                            <p:txEl>
                                              <p:pRg st="4" end="4"/>
                                            </p:txEl>
                                          </p:spTgt>
                                        </p:tgtEl>
                                        <p:attrNameLst>
                                          <p:attrName>style.visibility</p:attrName>
                                        </p:attrNameLst>
                                      </p:cBhvr>
                                      <p:to>
                                        <p:strVal val="visible"/>
                                      </p:to>
                                    </p:set>
                                    <p:animEffect filter="wipe(left)" transition="in">
                                      <p:cBhvr>
                                        <p:cTn id="22" dur="500"/>
                                        <p:tgtEl>
                                          <p:spTgt spid="37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77">
                                            <p:txEl>
                                              <p:pRg st="5" end="5"/>
                                            </p:txEl>
                                          </p:spTgt>
                                        </p:tgtEl>
                                        <p:attrNameLst>
                                          <p:attrName>style.visibility</p:attrName>
                                        </p:attrNameLst>
                                      </p:cBhvr>
                                      <p:to>
                                        <p:strVal val="visible"/>
                                      </p:to>
                                    </p:set>
                                    <p:animEffect filter="wipe(left)" transition="in">
                                      <p:cBhvr>
                                        <p:cTn id="27" dur="500"/>
                                        <p:tgtEl>
                                          <p:spTgt spid="37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7"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381"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pic>
        <p:nvPicPr>
          <p:cNvPr id="382"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383"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84" name="ARE WE INVESTING our resources, time, efforts, &amp; abilities IN THINGS which will LAST ETERNALLY or in things that will PERISH?"/>
          <p:cNvSpPr txBox="1"/>
          <p:nvPr/>
        </p:nvSpPr>
        <p:spPr>
          <a:xfrm>
            <a:off x="145561" y="4931124"/>
            <a:ext cx="9195759" cy="4229101"/>
          </a:xfrm>
          <a:prstGeom prst="rect">
            <a:avLst/>
          </a:prstGeom>
          <a:ln w="12700">
            <a:miter lim="400000"/>
          </a:ln>
          <a:effectLst>
            <a:outerShdw sx="100000" sy="100000" kx="0" ky="0" algn="b" rotWithShape="0" blurRad="63500" dist="83429" dir="5400000">
              <a:srgbClr val="000000">
                <a:alpha val="979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66000"/>
              <a:buBlip>
                <a:blip r:embed="rId4"/>
              </a:buBlip>
              <a:defRPr sz="53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rPr b="1"/>
              <a:t>ARE WE INVESTING</a:t>
            </a:r>
            <a:r>
              <a:t> our resources, time, efforts, &amp; abilities </a:t>
            </a:r>
            <a:r>
              <a:rPr b="1"/>
              <a:t>IN THINGS</a:t>
            </a:r>
            <a:r>
              <a:t> which will </a:t>
            </a:r>
            <a:r>
              <a:rPr b="1"/>
              <a:t>LAST </a:t>
            </a:r>
            <a:r>
              <a:rPr b="1">
                <a:solidFill>
                  <a:srgbClr val="9CCED5"/>
                </a:solidFill>
              </a:rPr>
              <a:t>ETERNALLY</a:t>
            </a:r>
            <a:r>
              <a:t> or in things that will </a:t>
            </a:r>
            <a:r>
              <a:rPr b="1">
                <a:solidFill>
                  <a:srgbClr val="FFCE57"/>
                </a:solidFill>
              </a:rPr>
              <a:t>PERISH</a:t>
            </a:r>
            <a:r>
              <a:t>?</a:t>
            </a:r>
          </a:p>
        </p:txBody>
      </p:sp>
      <p:sp>
        <p:nvSpPr>
          <p:cNvPr id="385" name="FEAR GOD &amp; KEEP HIS COMMANDMENTS!"/>
          <p:cNvSpPr/>
          <p:nvPr/>
        </p:nvSpPr>
        <p:spPr>
          <a:xfrm>
            <a:off x="306680" y="2565846"/>
            <a:ext cx="8873520" cy="19558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6300">
                <a:solidFill>
                  <a:srgbClr val="000000"/>
                </a:solidFill>
                <a:latin typeface="Gill Sans Light"/>
                <a:ea typeface="Gill Sans Light"/>
                <a:cs typeface="Gill Sans Light"/>
                <a:sym typeface="Gill Sans Light"/>
              </a:defRPr>
            </a:lvl1pPr>
          </a:lstStyle>
          <a:p>
            <a:pPr/>
            <a:r>
              <a:t>FEAR GOD &amp; KEEP HIS COMMANDMENTS!</a:t>
            </a:r>
          </a:p>
        </p:txBody>
      </p:sp>
      <p:sp>
        <p:nvSpPr>
          <p:cNvPr id="386" name="(Ecclesiastes 12:9-14)"/>
          <p:cNvSpPr txBox="1"/>
          <p:nvPr/>
        </p:nvSpPr>
        <p:spPr>
          <a:xfrm>
            <a:off x="4472381" y="1249800"/>
            <a:ext cx="406003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000000"/>
                </a:solidFill>
              </a:defRPr>
            </a:lvl1pPr>
          </a:lstStyle>
          <a:p>
            <a:pPr/>
            <a:r>
              <a:t>(Ecclesiastes 12:9-14)</a:t>
            </a:r>
          </a:p>
        </p:txBody>
      </p:sp>
      <p:sp>
        <p:nvSpPr>
          <p:cNvPr id="387" name="“The WHOLE DUTY of MAN”"/>
          <p:cNvSpPr txBox="1"/>
          <p:nvPr/>
        </p:nvSpPr>
        <p:spPr>
          <a:xfrm>
            <a:off x="295498" y="528452"/>
            <a:ext cx="12413804" cy="901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5500">
                <a:solidFill>
                  <a:srgbClr val="000000"/>
                </a:solidFill>
              </a:defRPr>
            </a:lvl1pPr>
          </a:lstStyle>
          <a:p>
            <a:pPr/>
            <a:r>
              <a:t>“The WHOLE DUTY of MAN”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390"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pic>
        <p:nvPicPr>
          <p:cNvPr id="391"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392"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393" name="FEAR GOD &amp; KEEP HIS COMMANDMENTS!"/>
          <p:cNvSpPr/>
          <p:nvPr/>
        </p:nvSpPr>
        <p:spPr>
          <a:xfrm>
            <a:off x="306680" y="2565846"/>
            <a:ext cx="8873520" cy="19558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6300">
                <a:solidFill>
                  <a:srgbClr val="000000"/>
                </a:solidFill>
                <a:latin typeface="Gill Sans Light"/>
                <a:ea typeface="Gill Sans Light"/>
                <a:cs typeface="Gill Sans Light"/>
                <a:sym typeface="Gill Sans Light"/>
              </a:defRPr>
            </a:lvl1pPr>
          </a:lstStyle>
          <a:p>
            <a:pPr/>
            <a:r>
              <a:t>FEAR GOD &amp; KEEP HIS COMMANDMENTS!</a:t>
            </a:r>
          </a:p>
        </p:txBody>
      </p:sp>
      <p:sp>
        <p:nvSpPr>
          <p:cNvPr id="394" name="(Ecclesiastes 12:9-14)"/>
          <p:cNvSpPr txBox="1"/>
          <p:nvPr/>
        </p:nvSpPr>
        <p:spPr>
          <a:xfrm>
            <a:off x="4472381" y="1249800"/>
            <a:ext cx="406003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000000"/>
                </a:solidFill>
              </a:defRPr>
            </a:lvl1pPr>
          </a:lstStyle>
          <a:p>
            <a:pPr/>
            <a:r>
              <a:t>(Ecclesiastes 12:9-14)</a:t>
            </a:r>
          </a:p>
        </p:txBody>
      </p:sp>
      <p:sp>
        <p:nvSpPr>
          <p:cNvPr id="395" name="“The WHOLE DUTY of MAN”"/>
          <p:cNvSpPr txBox="1"/>
          <p:nvPr/>
        </p:nvSpPr>
        <p:spPr>
          <a:xfrm>
            <a:off x="295498" y="528452"/>
            <a:ext cx="12413804" cy="901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5500">
                <a:solidFill>
                  <a:srgbClr val="000000"/>
                </a:solidFill>
              </a:defRPr>
            </a:lvl1pPr>
          </a:lstStyle>
          <a:p>
            <a:pPr/>
            <a:r>
              <a:t>“The WHOLE DUTY of MAN”</a:t>
            </a:r>
          </a:p>
        </p:txBody>
      </p:sp>
      <p:sp>
        <p:nvSpPr>
          <p:cNvPr id="396" name="The Preacher has demonstrated that  life from an earthly perspective alone is truly vanity!…"/>
          <p:cNvSpPr txBox="1"/>
          <p:nvPr/>
        </p:nvSpPr>
        <p:spPr>
          <a:xfrm>
            <a:off x="145561" y="4757397"/>
            <a:ext cx="9195759" cy="4673601"/>
          </a:xfrm>
          <a:prstGeom prst="rect">
            <a:avLst/>
          </a:prstGeom>
          <a:ln w="12700">
            <a:miter lim="400000"/>
          </a:ln>
          <a:effectLst>
            <a:outerShdw sx="100000" sy="100000" kx="0" ky="0" algn="b" rotWithShape="0" blurRad="63500" dist="83429" dir="5400000">
              <a:srgbClr val="000000">
                <a:alpha val="979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The Preacher has demonstrated that  life from an earthly perspective alone is truly vanity!</a:t>
            </a:r>
          </a:p>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Has taught us that by fearing God and keeping His commandments, one can endure the vanities and perplexities of life, and enjoy the good things in life!</a:t>
            </a:r>
          </a:p>
          <a:p>
            <a:pPr marL="685800" indent="-685800" algn="l" defTabSz="457200">
              <a:spcBef>
                <a:spcPts val="800"/>
              </a:spcBef>
              <a:buSzPct val="66000"/>
              <a:buBlip>
                <a:blip r:embed="rId4"/>
              </a:buBlip>
              <a:defRPr sz="3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We will give an account to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96">
                                            <p:txEl>
                                              <p:pRg st="1" end="1"/>
                                            </p:txEl>
                                          </p:spTgt>
                                        </p:tgtEl>
                                        <p:attrNameLst>
                                          <p:attrName>style.visibility</p:attrName>
                                        </p:attrNameLst>
                                      </p:cBhvr>
                                      <p:to>
                                        <p:strVal val="visible"/>
                                      </p:to>
                                    </p:set>
                                    <p:anim calcmode="lin" valueType="num">
                                      <p:cBhvr>
                                        <p:cTn id="7" dur="2500" fill="hold"/>
                                        <p:tgtEl>
                                          <p:spTgt spid="396">
                                            <p:txEl>
                                              <p:pRg st="1" end="1"/>
                                            </p:txEl>
                                          </p:spTgt>
                                        </p:tgtEl>
                                        <p:attrNameLst>
                                          <p:attrName>ppt_w</p:attrName>
                                        </p:attrNameLst>
                                      </p:cBhvr>
                                      <p:tavLst>
                                        <p:tav tm="0">
                                          <p:val>
                                            <p:fltVal val="0"/>
                                          </p:val>
                                        </p:tav>
                                        <p:tav tm="100000">
                                          <p:val>
                                            <p:strVal val="#ppt_w"/>
                                          </p:val>
                                        </p:tav>
                                      </p:tavLst>
                                    </p:anim>
                                    <p:anim calcmode="lin" valueType="num">
                                      <p:cBhvr>
                                        <p:cTn id="8" dur="2500" fill="hold"/>
                                        <p:tgtEl>
                                          <p:spTgt spid="3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96">
                                            <p:txEl>
                                              <p:pRg st="2" end="2"/>
                                            </p:txEl>
                                          </p:spTgt>
                                        </p:tgtEl>
                                        <p:attrNameLst>
                                          <p:attrName>style.visibility</p:attrName>
                                        </p:attrNameLst>
                                      </p:cBhvr>
                                      <p:to>
                                        <p:strVal val="visible"/>
                                      </p:to>
                                    </p:set>
                                    <p:anim calcmode="lin" valueType="num">
                                      <p:cBhvr>
                                        <p:cTn id="13" dur="2500" fill="hold"/>
                                        <p:tgtEl>
                                          <p:spTgt spid="396">
                                            <p:txEl>
                                              <p:pRg st="2" end="2"/>
                                            </p:txEl>
                                          </p:spTgt>
                                        </p:tgtEl>
                                        <p:attrNameLst>
                                          <p:attrName>ppt_w</p:attrName>
                                        </p:attrNameLst>
                                      </p:cBhvr>
                                      <p:tavLst>
                                        <p:tav tm="0">
                                          <p:val>
                                            <p:fltVal val="0"/>
                                          </p:val>
                                        </p:tav>
                                        <p:tav tm="100000">
                                          <p:val>
                                            <p:strVal val="#ppt_w"/>
                                          </p:val>
                                        </p:tav>
                                      </p:tavLst>
                                    </p:anim>
                                    <p:anim calcmode="lin" valueType="num">
                                      <p:cBhvr>
                                        <p:cTn id="14" dur="2500" fill="hold"/>
                                        <p:tgtEl>
                                          <p:spTgt spid="39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98" name="65th St church of Christ - Nov 14, 2004"/>
          <p:cNvSpPr txBox="1"/>
          <p:nvPr/>
        </p:nvSpPr>
        <p:spPr>
          <a:xfrm>
            <a:off x="7586133" y="9320107"/>
            <a:ext cx="5418667" cy="3870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buClrTx/>
              <a:defRPr sz="1800">
                <a:solidFill>
                  <a:srgbClr val="000000"/>
                </a:solidFill>
                <a:latin typeface="Times New Roman"/>
                <a:ea typeface="Times New Roman"/>
                <a:cs typeface="Times New Roman"/>
                <a:sym typeface="Times New Roman"/>
              </a:defRPr>
            </a:lvl1pPr>
          </a:lstStyle>
          <a:p>
            <a:pPr/>
            <a:r>
              <a:t>65th St church of Christ - Nov 14, 2004</a:t>
            </a:r>
          </a:p>
        </p:txBody>
      </p:sp>
      <p:sp>
        <p:nvSpPr>
          <p:cNvPr id="399"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0" name="Title"/>
          <p:cNvSpPr txBox="1"/>
          <p:nvPr>
            <p:ph type="title"/>
          </p:nvPr>
        </p:nvSpPr>
        <p:spPr>
          <a:xfrm>
            <a:off x="650239" y="390595"/>
            <a:ext cx="11704322" cy="1625601"/>
          </a:xfrm>
          <a:prstGeom prst="rect">
            <a:avLst/>
          </a:prstGeom>
        </p:spPr>
        <p:txBody>
          <a:bodyPr/>
          <a:lstStyle/>
          <a:p>
            <a:pPr/>
          </a:p>
        </p:txBody>
      </p:sp>
      <p:sp>
        <p:nvSpPr>
          <p:cNvPr id="401" name="Body"/>
          <p:cNvSpPr txBox="1"/>
          <p:nvPr>
            <p:ph type="body" idx="1"/>
          </p:nvPr>
        </p:nvSpPr>
        <p:spPr>
          <a:prstGeom prst="rect">
            <a:avLst/>
          </a:prstGeom>
        </p:spPr>
        <p:txBody>
          <a:bodyPr/>
          <a:lstStyle/>
          <a:p>
            <a:pPr>
              <a:buChar char="•"/>
            </a:pPr>
          </a:p>
        </p:txBody>
      </p:sp>
      <p:sp>
        <p:nvSpPr>
          <p:cNvPr id="402" name="Don McClain"/>
          <p:cNvSpPr txBox="1"/>
          <p:nvPr/>
        </p:nvSpPr>
        <p:spPr>
          <a:xfrm>
            <a:off x="-1" y="9320107"/>
            <a:ext cx="3034455" cy="3870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buClrTx/>
              <a:defRPr sz="1800">
                <a:solidFill>
                  <a:srgbClr val="000000"/>
                </a:solidFill>
                <a:latin typeface="Times New Roman"/>
                <a:ea typeface="Times New Roman"/>
                <a:cs typeface="Times New Roman"/>
                <a:sym typeface="Times New Roman"/>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Rounded Rectangle"/>
          <p:cNvSpPr/>
          <p:nvPr/>
        </p:nvSpPr>
        <p:spPr>
          <a:xfrm>
            <a:off x="295498" y="4489633"/>
            <a:ext cx="12413804" cy="2022861"/>
          </a:xfrm>
          <a:prstGeom prst="roundRect">
            <a:avLst>
              <a:gd name="adj" fmla="val 9417"/>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407" name="Image"/>
          <p:cNvGrpSpPr/>
          <p:nvPr/>
        </p:nvGrpSpPr>
        <p:grpSpPr>
          <a:xfrm>
            <a:off x="185842" y="155353"/>
            <a:ext cx="12633116" cy="3853419"/>
            <a:chOff x="0" y="0"/>
            <a:chExt cx="12633114" cy="3853418"/>
          </a:xfrm>
        </p:grpSpPr>
        <p:pic>
          <p:nvPicPr>
            <p:cNvPr id="406" name="Image" descr="Image"/>
            <p:cNvPicPr>
              <a:picLocks noChangeAspect="1"/>
            </p:cNvPicPr>
            <p:nvPr/>
          </p:nvPicPr>
          <p:blipFill>
            <a:blip r:embed="rId3">
              <a:extLst/>
            </a:blip>
            <a:stretch>
              <a:fillRect/>
            </a:stretch>
          </p:blipFill>
          <p:spPr>
            <a:xfrm>
              <a:off x="342900" y="342900"/>
              <a:ext cx="11947315" cy="3154919"/>
            </a:xfrm>
            <a:prstGeom prst="rect">
              <a:avLst/>
            </a:prstGeom>
            <a:ln>
              <a:noFill/>
            </a:ln>
            <a:effectLst/>
          </p:spPr>
        </p:pic>
        <p:pic>
          <p:nvPicPr>
            <p:cNvPr id="405" name="Image" descr="Image"/>
            <p:cNvPicPr>
              <a:picLocks noChangeAspect="0"/>
            </p:cNvPicPr>
            <p:nvPr/>
          </p:nvPicPr>
          <p:blipFill>
            <a:blip r:embed="rId4">
              <a:extLst/>
            </a:blip>
            <a:stretch>
              <a:fillRect/>
            </a:stretch>
          </p:blipFill>
          <p:spPr>
            <a:xfrm>
              <a:off x="0" y="0"/>
              <a:ext cx="12633115" cy="3853419"/>
            </a:xfrm>
            <a:prstGeom prst="rect">
              <a:avLst/>
            </a:prstGeom>
            <a:effectLst/>
          </p:spPr>
        </p:pic>
      </p:grpSp>
      <p:sp>
        <p:nvSpPr>
          <p:cNvPr id="408" name="“The WHOLE DUTY of MAN”"/>
          <p:cNvSpPr txBox="1"/>
          <p:nvPr/>
        </p:nvSpPr>
        <p:spPr>
          <a:xfrm>
            <a:off x="295498" y="4749207"/>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pic>
        <p:nvPicPr>
          <p:cNvPr id="409" name="Image" descr="Image"/>
          <p:cNvPicPr>
            <a:picLocks noChangeAspect="1"/>
          </p:cNvPicPr>
          <p:nvPr/>
        </p:nvPicPr>
        <p:blipFill>
          <a:blip r:embed="rId5">
            <a:extLst/>
          </a:blip>
          <a:srcRect l="5" t="45458" r="19" b="47687"/>
          <a:stretch>
            <a:fillRect/>
          </a:stretch>
        </p:blipFill>
        <p:spPr>
          <a:xfrm flipH="1" rot="10800000">
            <a:off x="291584" y="6263319"/>
            <a:ext cx="12421632" cy="664158"/>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pic>
        <p:nvPicPr>
          <p:cNvPr id="410" name="Image" descr="Image"/>
          <p:cNvPicPr>
            <a:picLocks noChangeAspect="1"/>
          </p:cNvPicPr>
          <p:nvPr/>
        </p:nvPicPr>
        <p:blipFill>
          <a:blip r:embed="rId5">
            <a:extLst/>
          </a:blip>
          <a:srcRect l="5" t="45458" r="19" b="47687"/>
          <a:stretch>
            <a:fillRect/>
          </a:stretch>
        </p:blipFill>
        <p:spPr>
          <a:xfrm>
            <a:off x="291584" y="4046910"/>
            <a:ext cx="12421632" cy="664159"/>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1"/>
                  <a:pt x="1948" y="6628"/>
                </a:cubicBezTo>
                <a:lnTo>
                  <a:pt x="1933" y="8217"/>
                </a:lnTo>
                <a:lnTo>
                  <a:pt x="1700" y="8229"/>
                </a:lnTo>
                <a:cubicBezTo>
                  <a:pt x="1474" y="8242"/>
                  <a:pt x="1466" y="8273"/>
                  <a:pt x="1383" y="9442"/>
                </a:cubicBezTo>
                <a:cubicBezTo>
                  <a:pt x="1264" y="11130"/>
                  <a:pt x="1219" y="11300"/>
                  <a:pt x="1150" y="10339"/>
                </a:cubicBezTo>
                <a:cubicBezTo>
                  <a:pt x="1040" y="8805"/>
                  <a:pt x="1098" y="6329"/>
                  <a:pt x="1225" y="7174"/>
                </a:cubicBezTo>
                <a:cubicBezTo>
                  <a:pt x="1300" y="7676"/>
                  <a:pt x="1309" y="7190"/>
                  <a:pt x="1240" y="6337"/>
                </a:cubicBezTo>
                <a:cubicBezTo>
                  <a:pt x="1177" y="5557"/>
                  <a:pt x="1094" y="5571"/>
                  <a:pt x="1044" y="6373"/>
                </a:cubicBezTo>
                <a:cubicBezTo>
                  <a:pt x="989" y="7260"/>
                  <a:pt x="990" y="9744"/>
                  <a:pt x="1048" y="10752"/>
                </a:cubicBezTo>
                <a:cubicBezTo>
                  <a:pt x="1090" y="11498"/>
                  <a:pt x="1107" y="11584"/>
                  <a:pt x="1222" y="11673"/>
                </a:cubicBezTo>
                <a:cubicBezTo>
                  <a:pt x="1272" y="11712"/>
                  <a:pt x="1276" y="11833"/>
                  <a:pt x="1270" y="13444"/>
                </a:cubicBezTo>
                <a:cubicBezTo>
                  <a:pt x="1266" y="14399"/>
                  <a:pt x="1255" y="15330"/>
                  <a:pt x="1246" y="15506"/>
                </a:cubicBezTo>
                <a:cubicBezTo>
                  <a:pt x="1236" y="15682"/>
                  <a:pt x="1176" y="15000"/>
                  <a:pt x="1112" y="14002"/>
                </a:cubicBezTo>
                <a:cubicBezTo>
                  <a:pt x="825" y="9498"/>
                  <a:pt x="547" y="9211"/>
                  <a:pt x="436" y="13286"/>
                </a:cubicBezTo>
                <a:cubicBezTo>
                  <a:pt x="390" y="14943"/>
                  <a:pt x="388" y="14961"/>
                  <a:pt x="337" y="14366"/>
                </a:cubicBezTo>
                <a:cubicBezTo>
                  <a:pt x="308" y="14032"/>
                  <a:pt x="248" y="13759"/>
                  <a:pt x="204" y="13759"/>
                </a:cubicBezTo>
                <a:cubicBezTo>
                  <a:pt x="28" y="13759"/>
                  <a:pt x="-65" y="16890"/>
                  <a:pt x="53" y="18841"/>
                </a:cubicBezTo>
                <a:cubicBezTo>
                  <a:pt x="101" y="19647"/>
                  <a:pt x="119" y="19711"/>
                  <a:pt x="188" y="19399"/>
                </a:cubicBezTo>
                <a:cubicBezTo>
                  <a:pt x="242" y="19156"/>
                  <a:pt x="274" y="18741"/>
                  <a:pt x="287" y="18101"/>
                </a:cubicBezTo>
                <a:cubicBezTo>
                  <a:pt x="306" y="17202"/>
                  <a:pt x="305" y="17188"/>
                  <a:pt x="266" y="17810"/>
                </a:cubicBezTo>
                <a:cubicBezTo>
                  <a:pt x="212" y="18670"/>
                  <a:pt x="168" y="18633"/>
                  <a:pt x="119" y="17689"/>
                </a:cubicBezTo>
                <a:cubicBezTo>
                  <a:pt x="87" y="17054"/>
                  <a:pt x="84" y="16749"/>
                  <a:pt x="104" y="15967"/>
                </a:cubicBezTo>
                <a:cubicBezTo>
                  <a:pt x="131" y="14924"/>
                  <a:pt x="211" y="14393"/>
                  <a:pt x="290" y="14742"/>
                </a:cubicBezTo>
                <a:cubicBezTo>
                  <a:pt x="318" y="14865"/>
                  <a:pt x="372" y="15756"/>
                  <a:pt x="412" y="16719"/>
                </a:cubicBezTo>
                <a:cubicBezTo>
                  <a:pt x="519" y="19358"/>
                  <a:pt x="619" y="20076"/>
                  <a:pt x="758" y="19217"/>
                </a:cubicBezTo>
                <a:cubicBezTo>
                  <a:pt x="904" y="18322"/>
                  <a:pt x="914" y="13444"/>
                  <a:pt x="770" y="13444"/>
                </a:cubicBezTo>
                <a:cubicBezTo>
                  <a:pt x="739" y="13444"/>
                  <a:pt x="739" y="13516"/>
                  <a:pt x="771" y="14148"/>
                </a:cubicBezTo>
                <a:cubicBezTo>
                  <a:pt x="824" y="15172"/>
                  <a:pt x="816" y="16363"/>
                  <a:pt x="750" y="17277"/>
                </a:cubicBezTo>
                <a:cubicBezTo>
                  <a:pt x="674" y="18330"/>
                  <a:pt x="628" y="18290"/>
                  <a:pt x="547" y="17083"/>
                </a:cubicBezTo>
                <a:cubicBezTo>
                  <a:pt x="437" y="15448"/>
                  <a:pt x="459" y="12525"/>
                  <a:pt x="589" y="11334"/>
                </a:cubicBezTo>
                <a:cubicBezTo>
                  <a:pt x="725" y="10096"/>
                  <a:pt x="868" y="11081"/>
                  <a:pt x="1092" y="14802"/>
                </a:cubicBezTo>
                <a:cubicBezTo>
                  <a:pt x="1295" y="18153"/>
                  <a:pt x="1443" y="19382"/>
                  <a:pt x="1619" y="19156"/>
                </a:cubicBezTo>
                <a:cubicBezTo>
                  <a:pt x="1726" y="19020"/>
                  <a:pt x="1760" y="18792"/>
                  <a:pt x="1809" y="17907"/>
                </a:cubicBezTo>
                <a:cubicBezTo>
                  <a:pt x="1860" y="16982"/>
                  <a:pt x="1861" y="16884"/>
                  <a:pt x="1820" y="17252"/>
                </a:cubicBezTo>
                <a:cubicBezTo>
                  <a:pt x="1734" y="18027"/>
                  <a:pt x="1660" y="17763"/>
                  <a:pt x="1581" y="16379"/>
                </a:cubicBezTo>
                <a:cubicBezTo>
                  <a:pt x="1483" y="14651"/>
                  <a:pt x="1480" y="12843"/>
                  <a:pt x="1570" y="11055"/>
                </a:cubicBezTo>
                <a:cubicBezTo>
                  <a:pt x="1627" y="9924"/>
                  <a:pt x="1645" y="9804"/>
                  <a:pt x="1760" y="9794"/>
                </a:cubicBezTo>
                <a:cubicBezTo>
                  <a:pt x="1900" y="9781"/>
                  <a:pt x="1893" y="9688"/>
                  <a:pt x="1979" y="13371"/>
                </a:cubicBezTo>
                <a:cubicBezTo>
                  <a:pt x="2019" y="15118"/>
                  <a:pt x="2156" y="17597"/>
                  <a:pt x="2269" y="18623"/>
                </a:cubicBezTo>
                <a:cubicBezTo>
                  <a:pt x="2306" y="18962"/>
                  <a:pt x="2388" y="19498"/>
                  <a:pt x="2452" y="19799"/>
                </a:cubicBezTo>
                <a:cubicBezTo>
                  <a:pt x="2688" y="20921"/>
                  <a:pt x="2871" y="20207"/>
                  <a:pt x="3172" y="16998"/>
                </a:cubicBezTo>
                <a:cubicBezTo>
                  <a:pt x="3414" y="14422"/>
                  <a:pt x="3624" y="12680"/>
                  <a:pt x="3694" y="12680"/>
                </a:cubicBezTo>
                <a:cubicBezTo>
                  <a:pt x="3767" y="12680"/>
                  <a:pt x="3851" y="14253"/>
                  <a:pt x="3841" y="15433"/>
                </a:cubicBezTo>
                <a:cubicBezTo>
                  <a:pt x="3831" y="16685"/>
                  <a:pt x="3721" y="17370"/>
                  <a:pt x="3682" y="16428"/>
                </a:cubicBezTo>
                <a:cubicBezTo>
                  <a:pt x="3642" y="15468"/>
                  <a:pt x="3627" y="15599"/>
                  <a:pt x="3627" y="16901"/>
                </a:cubicBezTo>
                <a:cubicBezTo>
                  <a:pt x="3627" y="18193"/>
                  <a:pt x="3676" y="18853"/>
                  <a:pt x="3773" y="18853"/>
                </a:cubicBezTo>
                <a:cubicBezTo>
                  <a:pt x="3959" y="18853"/>
                  <a:pt x="4014" y="14665"/>
                  <a:pt x="3853" y="12801"/>
                </a:cubicBezTo>
                <a:cubicBezTo>
                  <a:pt x="3748" y="11592"/>
                  <a:pt x="3635" y="11935"/>
                  <a:pt x="3395" y="14220"/>
                </a:cubicBezTo>
                <a:cubicBezTo>
                  <a:pt x="3018" y="17805"/>
                  <a:pt x="3018" y="17809"/>
                  <a:pt x="2883" y="17592"/>
                </a:cubicBezTo>
                <a:cubicBezTo>
                  <a:pt x="2731" y="17350"/>
                  <a:pt x="2680" y="16889"/>
                  <a:pt x="2342" y="12801"/>
                </a:cubicBezTo>
                <a:cubicBezTo>
                  <a:pt x="2045" y="9198"/>
                  <a:pt x="2037" y="8949"/>
                  <a:pt x="2116" y="5925"/>
                </a:cubicBezTo>
                <a:cubicBezTo>
                  <a:pt x="2171" y="3835"/>
                  <a:pt x="2237" y="2893"/>
                  <a:pt x="2327" y="2893"/>
                </a:cubicBezTo>
                <a:cubicBezTo>
                  <a:pt x="2464" y="2893"/>
                  <a:pt x="2540" y="5286"/>
                  <a:pt x="2454" y="6956"/>
                </a:cubicBezTo>
                <a:cubicBezTo>
                  <a:pt x="2411" y="7808"/>
                  <a:pt x="2360" y="7861"/>
                  <a:pt x="2303" y="7101"/>
                </a:cubicBezTo>
                <a:cubicBezTo>
                  <a:pt x="2244" y="6306"/>
                  <a:pt x="2228" y="6371"/>
                  <a:pt x="2228" y="7429"/>
                </a:cubicBezTo>
                <a:cubicBezTo>
                  <a:pt x="2228" y="8898"/>
                  <a:pt x="2294" y="9999"/>
                  <a:pt x="2397" y="10242"/>
                </a:cubicBezTo>
                <a:cubicBezTo>
                  <a:pt x="2587" y="10691"/>
                  <a:pt x="2706" y="8529"/>
                  <a:pt x="2679" y="5100"/>
                </a:cubicBezTo>
                <a:cubicBezTo>
                  <a:pt x="2662" y="2829"/>
                  <a:pt x="2614" y="1695"/>
                  <a:pt x="2498" y="697"/>
                </a:cubicBezTo>
                <a:cubicBezTo>
                  <a:pt x="2437" y="176"/>
                  <a:pt x="2375" y="-41"/>
                  <a:pt x="2316" y="6"/>
                </a:cubicBezTo>
                <a:close/>
                <a:moveTo>
                  <a:pt x="19207" y="6"/>
                </a:moveTo>
                <a:cubicBezTo>
                  <a:pt x="19148" y="-41"/>
                  <a:pt x="19087" y="176"/>
                  <a:pt x="19026" y="697"/>
                </a:cubicBezTo>
                <a:cubicBezTo>
                  <a:pt x="18909" y="1695"/>
                  <a:pt x="18863" y="2829"/>
                  <a:pt x="18845" y="5100"/>
                </a:cubicBezTo>
                <a:cubicBezTo>
                  <a:pt x="18818" y="8529"/>
                  <a:pt x="18937" y="10691"/>
                  <a:pt x="19127" y="10242"/>
                </a:cubicBezTo>
                <a:cubicBezTo>
                  <a:pt x="19230" y="9999"/>
                  <a:pt x="19295" y="8898"/>
                  <a:pt x="19295" y="7429"/>
                </a:cubicBezTo>
                <a:cubicBezTo>
                  <a:pt x="19295" y="6371"/>
                  <a:pt x="19281" y="6306"/>
                  <a:pt x="19221" y="7101"/>
                </a:cubicBezTo>
                <a:cubicBezTo>
                  <a:pt x="19166" y="7838"/>
                  <a:pt x="19123" y="7816"/>
                  <a:pt x="19073" y="7028"/>
                </a:cubicBezTo>
                <a:cubicBezTo>
                  <a:pt x="18979" y="5520"/>
                  <a:pt x="19057" y="2893"/>
                  <a:pt x="19197" y="2893"/>
                </a:cubicBezTo>
                <a:cubicBezTo>
                  <a:pt x="19287" y="2893"/>
                  <a:pt x="19354" y="3835"/>
                  <a:pt x="19408" y="5925"/>
                </a:cubicBezTo>
                <a:cubicBezTo>
                  <a:pt x="19487" y="8953"/>
                  <a:pt x="19478" y="9185"/>
                  <a:pt x="19177" y="12850"/>
                </a:cubicBezTo>
                <a:cubicBezTo>
                  <a:pt x="19028" y="14666"/>
                  <a:pt x="18863" y="16496"/>
                  <a:pt x="18811" y="16913"/>
                </a:cubicBezTo>
                <a:cubicBezTo>
                  <a:pt x="18663" y="18097"/>
                  <a:pt x="18524" y="17920"/>
                  <a:pt x="18355" y="16331"/>
                </a:cubicBezTo>
                <a:cubicBezTo>
                  <a:pt x="17953" y="12537"/>
                  <a:pt x="17907" y="12175"/>
                  <a:pt x="17817" y="12171"/>
                </a:cubicBezTo>
                <a:cubicBezTo>
                  <a:pt x="17657" y="12162"/>
                  <a:pt x="17550" y="14166"/>
                  <a:pt x="17580" y="16610"/>
                </a:cubicBezTo>
                <a:cubicBezTo>
                  <a:pt x="17616" y="19465"/>
                  <a:pt x="17897" y="19722"/>
                  <a:pt x="17897" y="16901"/>
                </a:cubicBezTo>
                <a:cubicBezTo>
                  <a:pt x="17897" y="15599"/>
                  <a:pt x="17882" y="15468"/>
                  <a:pt x="17842" y="16428"/>
                </a:cubicBezTo>
                <a:cubicBezTo>
                  <a:pt x="17819" y="16968"/>
                  <a:pt x="17802" y="17019"/>
                  <a:pt x="17752" y="16707"/>
                </a:cubicBezTo>
                <a:cubicBezTo>
                  <a:pt x="17670" y="16204"/>
                  <a:pt x="17658" y="14840"/>
                  <a:pt x="17724" y="13602"/>
                </a:cubicBezTo>
                <a:cubicBezTo>
                  <a:pt x="17812" y="11957"/>
                  <a:pt x="17918" y="12496"/>
                  <a:pt x="18301" y="16488"/>
                </a:cubicBezTo>
                <a:cubicBezTo>
                  <a:pt x="18433" y="17867"/>
                  <a:pt x="18596" y="19303"/>
                  <a:pt x="18662" y="19690"/>
                </a:cubicBezTo>
                <a:cubicBezTo>
                  <a:pt x="18981" y="21559"/>
                  <a:pt x="19430" y="18361"/>
                  <a:pt x="19545" y="13383"/>
                </a:cubicBezTo>
                <a:cubicBezTo>
                  <a:pt x="19631" y="9676"/>
                  <a:pt x="19624" y="9781"/>
                  <a:pt x="19764" y="9794"/>
                </a:cubicBezTo>
                <a:cubicBezTo>
                  <a:pt x="19879" y="9804"/>
                  <a:pt x="19896" y="9924"/>
                  <a:pt x="19953" y="11055"/>
                </a:cubicBezTo>
                <a:cubicBezTo>
                  <a:pt x="20044" y="12843"/>
                  <a:pt x="20040" y="14651"/>
                  <a:pt x="19942" y="16379"/>
                </a:cubicBezTo>
                <a:cubicBezTo>
                  <a:pt x="19864" y="17763"/>
                  <a:pt x="19790" y="18027"/>
                  <a:pt x="19704" y="17252"/>
                </a:cubicBezTo>
                <a:cubicBezTo>
                  <a:pt x="19663" y="16884"/>
                  <a:pt x="19665" y="16982"/>
                  <a:pt x="19715" y="17907"/>
                </a:cubicBezTo>
                <a:cubicBezTo>
                  <a:pt x="19764" y="18792"/>
                  <a:pt x="19798" y="19020"/>
                  <a:pt x="19905" y="19156"/>
                </a:cubicBezTo>
                <a:cubicBezTo>
                  <a:pt x="20082" y="19382"/>
                  <a:pt x="20230" y="18153"/>
                  <a:pt x="20432" y="14802"/>
                </a:cubicBezTo>
                <a:cubicBezTo>
                  <a:pt x="20656" y="11081"/>
                  <a:pt x="20799" y="10096"/>
                  <a:pt x="20934" y="11334"/>
                </a:cubicBezTo>
                <a:cubicBezTo>
                  <a:pt x="21065" y="12525"/>
                  <a:pt x="21086" y="15448"/>
                  <a:pt x="20976" y="17083"/>
                </a:cubicBezTo>
                <a:cubicBezTo>
                  <a:pt x="20895" y="18290"/>
                  <a:pt x="20850" y="18330"/>
                  <a:pt x="20774" y="17277"/>
                </a:cubicBezTo>
                <a:cubicBezTo>
                  <a:pt x="20708" y="16363"/>
                  <a:pt x="20700" y="15172"/>
                  <a:pt x="20752" y="14148"/>
                </a:cubicBezTo>
                <a:cubicBezTo>
                  <a:pt x="20785" y="13516"/>
                  <a:pt x="20785" y="13444"/>
                  <a:pt x="20754" y="13444"/>
                </a:cubicBezTo>
                <a:cubicBezTo>
                  <a:pt x="20610" y="13444"/>
                  <a:pt x="20620" y="18322"/>
                  <a:pt x="20766" y="19217"/>
                </a:cubicBezTo>
                <a:cubicBezTo>
                  <a:pt x="20906" y="20076"/>
                  <a:pt x="21005" y="19358"/>
                  <a:pt x="21113" y="16719"/>
                </a:cubicBezTo>
                <a:cubicBezTo>
                  <a:pt x="21152" y="15756"/>
                  <a:pt x="21207" y="14865"/>
                  <a:pt x="21234" y="14742"/>
                </a:cubicBezTo>
                <a:cubicBezTo>
                  <a:pt x="21369" y="14146"/>
                  <a:pt x="21483" y="16142"/>
                  <a:pt x="21404" y="17689"/>
                </a:cubicBezTo>
                <a:cubicBezTo>
                  <a:pt x="21356" y="18633"/>
                  <a:pt x="21311" y="18670"/>
                  <a:pt x="21258" y="17810"/>
                </a:cubicBezTo>
                <a:cubicBezTo>
                  <a:pt x="21219" y="17188"/>
                  <a:pt x="21218" y="17204"/>
                  <a:pt x="21237" y="18101"/>
                </a:cubicBezTo>
                <a:cubicBezTo>
                  <a:pt x="21249" y="18682"/>
                  <a:pt x="21283" y="19181"/>
                  <a:pt x="21326" y="19399"/>
                </a:cubicBezTo>
                <a:cubicBezTo>
                  <a:pt x="21417" y="19859"/>
                  <a:pt x="21510" y="18726"/>
                  <a:pt x="21520" y="17058"/>
                </a:cubicBezTo>
                <a:cubicBezTo>
                  <a:pt x="21535" y="14374"/>
                  <a:pt x="21329" y="12785"/>
                  <a:pt x="21181" y="14451"/>
                </a:cubicBezTo>
                <a:cubicBezTo>
                  <a:pt x="21136" y="14968"/>
                  <a:pt x="21131" y="14905"/>
                  <a:pt x="21091" y="13323"/>
                </a:cubicBezTo>
                <a:cubicBezTo>
                  <a:pt x="20988" y="9206"/>
                  <a:pt x="20708" y="9485"/>
                  <a:pt x="20413" y="14002"/>
                </a:cubicBezTo>
                <a:cubicBezTo>
                  <a:pt x="20348" y="14993"/>
                  <a:pt x="20287" y="15664"/>
                  <a:pt x="20278" y="15494"/>
                </a:cubicBezTo>
                <a:cubicBezTo>
                  <a:pt x="20269" y="15323"/>
                  <a:pt x="20257" y="14399"/>
                  <a:pt x="20254" y="13444"/>
                </a:cubicBezTo>
                <a:cubicBezTo>
                  <a:pt x="20248" y="11833"/>
                  <a:pt x="20252" y="11712"/>
                  <a:pt x="20302" y="11673"/>
                </a:cubicBezTo>
                <a:cubicBezTo>
                  <a:pt x="20418" y="11584"/>
                  <a:pt x="20434" y="11498"/>
                  <a:pt x="20476" y="10752"/>
                </a:cubicBezTo>
                <a:cubicBezTo>
                  <a:pt x="20530" y="9796"/>
                  <a:pt x="20534" y="7424"/>
                  <a:pt x="20483" y="6434"/>
                </a:cubicBezTo>
                <a:cubicBezTo>
                  <a:pt x="20439" y="5571"/>
                  <a:pt x="20349" y="5531"/>
                  <a:pt x="20283" y="6337"/>
                </a:cubicBezTo>
                <a:cubicBezTo>
                  <a:pt x="20214" y="7190"/>
                  <a:pt x="20224" y="7676"/>
                  <a:pt x="20299" y="7174"/>
                </a:cubicBezTo>
                <a:cubicBezTo>
                  <a:pt x="20426" y="6329"/>
                  <a:pt x="20484" y="8805"/>
                  <a:pt x="20373" y="10339"/>
                </a:cubicBezTo>
                <a:cubicBezTo>
                  <a:pt x="20304" y="11300"/>
                  <a:pt x="20259" y="11130"/>
                  <a:pt x="20140" y="9442"/>
                </a:cubicBezTo>
                <a:cubicBezTo>
                  <a:pt x="20058" y="8273"/>
                  <a:pt x="20050" y="8242"/>
                  <a:pt x="19823" y="8229"/>
                </a:cubicBezTo>
                <a:lnTo>
                  <a:pt x="19592" y="8217"/>
                </a:lnTo>
                <a:lnTo>
                  <a:pt x="19576" y="6628"/>
                </a:lnTo>
                <a:cubicBezTo>
                  <a:pt x="19538" y="2681"/>
                  <a:pt x="19384" y="148"/>
                  <a:pt x="19207" y="6"/>
                </a:cubicBezTo>
                <a:close/>
                <a:moveTo>
                  <a:pt x="2099" y="11928"/>
                </a:moveTo>
                <a:cubicBezTo>
                  <a:pt x="2125" y="11940"/>
                  <a:pt x="2183" y="12501"/>
                  <a:pt x="2303" y="13832"/>
                </a:cubicBezTo>
                <a:cubicBezTo>
                  <a:pt x="2417" y="15099"/>
                  <a:pt x="2567" y="16606"/>
                  <a:pt x="2637" y="17167"/>
                </a:cubicBezTo>
                <a:cubicBezTo>
                  <a:pt x="2706" y="17729"/>
                  <a:pt x="2777" y="18286"/>
                  <a:pt x="2793" y="18417"/>
                </a:cubicBezTo>
                <a:cubicBezTo>
                  <a:pt x="2809" y="18547"/>
                  <a:pt x="2821" y="18823"/>
                  <a:pt x="2820" y="19035"/>
                </a:cubicBezTo>
                <a:cubicBezTo>
                  <a:pt x="2818" y="19510"/>
                  <a:pt x="2609" y="19680"/>
                  <a:pt x="2534" y="19266"/>
                </a:cubicBezTo>
                <a:cubicBezTo>
                  <a:pt x="2445" y="18770"/>
                  <a:pt x="2304" y="17410"/>
                  <a:pt x="2232" y="16343"/>
                </a:cubicBezTo>
                <a:cubicBezTo>
                  <a:pt x="2146" y="15062"/>
                  <a:pt x="2067" y="12825"/>
                  <a:pt x="2083" y="12098"/>
                </a:cubicBezTo>
                <a:cubicBezTo>
                  <a:pt x="2085" y="11989"/>
                  <a:pt x="2090" y="11924"/>
                  <a:pt x="2099" y="11928"/>
                </a:cubicBezTo>
                <a:close/>
                <a:moveTo>
                  <a:pt x="19425" y="12219"/>
                </a:moveTo>
                <a:cubicBezTo>
                  <a:pt x="19457" y="12234"/>
                  <a:pt x="19447" y="12871"/>
                  <a:pt x="19399" y="14148"/>
                </a:cubicBezTo>
                <a:cubicBezTo>
                  <a:pt x="19325" y="16115"/>
                  <a:pt x="19107" y="18675"/>
                  <a:pt x="18967" y="19205"/>
                </a:cubicBezTo>
                <a:cubicBezTo>
                  <a:pt x="18832" y="19719"/>
                  <a:pt x="18734" y="19743"/>
                  <a:pt x="18718" y="19266"/>
                </a:cubicBezTo>
                <a:cubicBezTo>
                  <a:pt x="18703" y="18844"/>
                  <a:pt x="18721" y="18614"/>
                  <a:pt x="18881" y="17264"/>
                </a:cubicBezTo>
                <a:cubicBezTo>
                  <a:pt x="18947" y="16707"/>
                  <a:pt x="19093" y="15261"/>
                  <a:pt x="19206" y="14051"/>
                </a:cubicBezTo>
                <a:cubicBezTo>
                  <a:pt x="19322" y="12807"/>
                  <a:pt x="19394" y="12204"/>
                  <a:pt x="19425" y="12219"/>
                </a:cubicBezTo>
                <a:close/>
                <a:moveTo>
                  <a:pt x="10783" y="14220"/>
                </a:moveTo>
                <a:cubicBezTo>
                  <a:pt x="6318" y="14220"/>
                  <a:pt x="4064" y="14352"/>
                  <a:pt x="4064" y="14608"/>
                </a:cubicBezTo>
                <a:cubicBezTo>
                  <a:pt x="4064" y="14865"/>
                  <a:pt x="6318" y="14997"/>
                  <a:pt x="10783" y="14997"/>
                </a:cubicBezTo>
                <a:cubicBezTo>
                  <a:pt x="15248" y="14997"/>
                  <a:pt x="17503" y="14865"/>
                  <a:pt x="17503" y="14608"/>
                </a:cubicBezTo>
                <a:cubicBezTo>
                  <a:pt x="17503" y="14352"/>
                  <a:pt x="15248" y="14220"/>
                  <a:pt x="10783" y="14220"/>
                </a:cubicBezTo>
                <a:close/>
              </a:path>
            </a:pathLst>
          </a:custGeom>
          <a:ln w="12700">
            <a:miter lim="400000"/>
          </a:ln>
          <a:effectLst>
            <a:outerShdw sx="100000" sy="100000" kx="0" ky="0" algn="b" rotWithShape="0" blurRad="63500" dist="25400" dir="5400000">
              <a:srgbClr val="000000">
                <a:alpha val="50000"/>
              </a:srgbClr>
            </a:outerShdw>
          </a:effectLst>
        </p:spPr>
      </p:pic>
      <p:sp>
        <p:nvSpPr>
          <p:cNvPr id="411" name="(Ecclesiastes 12:9-14)"/>
          <p:cNvSpPr txBox="1"/>
          <p:nvPr/>
        </p:nvSpPr>
        <p:spPr>
          <a:xfrm>
            <a:off x="4472381" y="5790646"/>
            <a:ext cx="406003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(Ecclesiastes 12:9-14)</a:t>
            </a:r>
          </a:p>
        </p:txBody>
      </p:sp>
      <p:pic>
        <p:nvPicPr>
          <p:cNvPr id="412" name="Charts by Don McClain… Charts by Don McClain&#10;Preached July 21, 2019&#10;West 65th Street church of Christ/ P.O. Box 190062 / Little Rock AR 72219 / 501-568-1062&#10;Prepared using Keynote&#10;Email – donmcclain@sbcglobal.net  &#10;Our Website: w65stchurchofchrist.com " descr="Charts by Don McClain… Charts by Don McClainPreached July 21, 2019West 65th Street church of Christ/ P.O. Box 190062 / Little Rock AR 72219 / 501-568-1062Prepared using KeynoteEmail – donmcclain@sbcglobal.net  Our Website: w65stchurchofchrist.com "/>
          <p:cNvPicPr>
            <a:picLocks noChangeAspect="0"/>
          </p:cNvPicPr>
          <p:nvPr/>
        </p:nvPicPr>
        <p:blipFill>
          <a:blip r:embed="rId6">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2 Chronicles 34:1–7 (NKJV)…"/>
          <p:cNvSpPr txBox="1"/>
          <p:nvPr/>
        </p:nvSpPr>
        <p:spPr>
          <a:xfrm>
            <a:off x="681132" y="298449"/>
            <a:ext cx="11642536" cy="918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sz="4700">
                <a:solidFill>
                  <a:srgbClr val="000000"/>
                </a:solidFill>
                <a:latin typeface="Thames Nude Roman"/>
                <a:ea typeface="Thames Nude Roman"/>
                <a:cs typeface="Thames Nude Roman"/>
                <a:sym typeface="Thames Nude Roman"/>
              </a:defRPr>
            </a:pPr>
            <a:r>
              <a:t>2 Chronicles 34:1–7 (NKJV) </a:t>
            </a:r>
          </a:p>
          <a:p>
            <a:pPr defTabSz="457200">
              <a:buClrTx/>
              <a:defRPr sz="4800">
                <a:solidFill>
                  <a:srgbClr val="000000"/>
                </a:solidFill>
                <a:latin typeface="Adelon"/>
                <a:ea typeface="Adelon"/>
                <a:cs typeface="Adelon"/>
                <a:sym typeface="Adelon"/>
              </a:defRPr>
            </a:pPr>
            <a:r>
              <a:rPr baseline="31999"/>
              <a:t>1</a:t>
            </a:r>
            <a:r>
              <a:t> Josiah </a:t>
            </a:r>
            <a:r>
              <a:t>was</a:t>
            </a:r>
            <a:r>
              <a:t> eight years old when he became king, and he reigned thirty-one years in Jerusalem. </a:t>
            </a:r>
            <a:r>
              <a:rPr baseline="31999"/>
              <a:t>2</a:t>
            </a:r>
            <a:r>
              <a:t> And he did </a:t>
            </a:r>
            <a:r>
              <a:t>what was</a:t>
            </a:r>
            <a:r>
              <a:t> right in the sight of the Lord, and walked in the ways of his father David; </a:t>
            </a:r>
            <a:r>
              <a:t>he</a:t>
            </a:r>
            <a:r>
              <a:t> did </a:t>
            </a:r>
            <a:r>
              <a:t>not</a:t>
            </a:r>
            <a:r>
              <a:t> turn aside to the right hand or to the left. </a:t>
            </a:r>
            <a:r>
              <a:rPr baseline="31999"/>
              <a:t>3</a:t>
            </a:r>
            <a:r>
              <a:t> For in the eighth year of his reign, while he was still young, he began to seek the God of his father David; and in the twelfth year he began to purge Judah and Jerusalem of the high places, the wooden images, the carved images, and the molded images.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217"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18"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19"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20"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21"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222" name="BUT, we should NOT take the message of Ecclesiastes to be predominately negative!…"/>
          <p:cNvSpPr txBox="1"/>
          <p:nvPr/>
        </p:nvSpPr>
        <p:spPr>
          <a:xfrm>
            <a:off x="206818" y="4331381"/>
            <a:ext cx="9328375" cy="43307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100"/>
              </a:spcBef>
              <a:buClrTx/>
              <a:buSzPct val="55000"/>
              <a:buBlip>
                <a:blip r:embed="rId4"/>
              </a:buBlip>
              <a:defRPr sz="43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BUT, we should NOT take the message of Ecclesiastes to be predominately negative!</a:t>
            </a:r>
          </a:p>
          <a:p>
            <a:pPr marL="685800" indent="-685800" algn="l">
              <a:spcBef>
                <a:spcPts val="2100"/>
              </a:spcBef>
              <a:buClrTx/>
              <a:buSzPct val="55000"/>
              <a:buBlip>
                <a:blip r:embed="rId4"/>
              </a:buBlip>
              <a:defRPr sz="43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wise man points us away from worthless things to the things in life that </a:t>
            </a:r>
            <a:r>
              <a:rPr b="1"/>
              <a:t>REALLY</a:t>
            </a:r>
            <a:r>
              <a:t> </a:t>
            </a:r>
            <a:r>
              <a:rPr b="1"/>
              <a:t>MATTER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22">
                                            <p:txEl>
                                              <p:pRg st="1" end="1"/>
                                            </p:txEl>
                                          </p:spTgt>
                                        </p:tgtEl>
                                        <p:attrNameLst>
                                          <p:attrName>style.visibility</p:attrName>
                                        </p:attrNameLst>
                                      </p:cBhvr>
                                      <p:to>
                                        <p:strVal val="visible"/>
                                      </p:to>
                                    </p:set>
                                    <p:animEffect filter="wipe(up)" transition="in">
                                      <p:cBhvr>
                                        <p:cTn id="7" dur="1000"/>
                                        <p:tgtEl>
                                          <p:spTgt spid="22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225"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26"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27"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28"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29" name="The main focus of the book is the VANITY of of material, earthly things — 1:1-11:9…"/>
          <p:cNvSpPr txBox="1"/>
          <p:nvPr/>
        </p:nvSpPr>
        <p:spPr>
          <a:xfrm>
            <a:off x="145561" y="3999647"/>
            <a:ext cx="9195759" cy="5181601"/>
          </a:xfrm>
          <a:prstGeom prst="rect">
            <a:avLst/>
          </a:prstGeom>
          <a:ln w="12700">
            <a:miter lim="400000"/>
          </a:ln>
          <a:effectLst>
            <a:outerShdw sx="100000" sy="100000" kx="0" ky="0" algn="b" rotWithShape="0" blurRad="63500" dist="83429" dir="5400000">
              <a:srgbClr val="000000">
                <a:alpha val="9795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66000"/>
              <a:buBlip>
                <a:blip r:embed="rId4"/>
              </a:buBlip>
              <a:defRPr sz="4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The main focus of the book is the VANITY of of material, earthly things — 1:1-11:9 </a:t>
            </a:r>
          </a:p>
          <a:p>
            <a:pPr marL="685800" indent="-685800" algn="l" defTabSz="457200">
              <a:spcBef>
                <a:spcPts val="1500"/>
              </a:spcBef>
              <a:buSzPct val="66000"/>
              <a:buBlip>
                <a:blip r:embed="rId4"/>
              </a:buBlip>
              <a:defRPr sz="45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The main point of the book is the importance of serving God throughout life — cf. 11:9-12:1, 13-14</a:t>
            </a:r>
          </a:p>
        </p:txBody>
      </p:sp>
      <p:sp>
        <p:nvSpPr>
          <p:cNvPr id="230"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9">
                                            <p:bg/>
                                          </p:spTgt>
                                        </p:tgtEl>
                                        <p:attrNameLst>
                                          <p:attrName>style.visibility</p:attrName>
                                        </p:attrNameLst>
                                      </p:cBhvr>
                                      <p:to>
                                        <p:strVal val="visible"/>
                                      </p:to>
                                    </p:set>
                                    <p:anim calcmode="lin" valueType="num">
                                      <p:cBhvr>
                                        <p:cTn id="7" dur="2500" fill="hold"/>
                                        <p:tgtEl>
                                          <p:spTgt spid="229">
                                            <p:bg/>
                                          </p:spTgt>
                                        </p:tgtEl>
                                        <p:attrNameLst>
                                          <p:attrName>ppt_w</p:attrName>
                                        </p:attrNameLst>
                                      </p:cBhvr>
                                      <p:tavLst>
                                        <p:tav tm="0">
                                          <p:val>
                                            <p:fltVal val="0"/>
                                          </p:val>
                                        </p:tav>
                                        <p:tav tm="100000">
                                          <p:val>
                                            <p:strVal val="#ppt_w"/>
                                          </p:val>
                                        </p:tav>
                                      </p:tavLst>
                                    </p:anim>
                                    <p:anim calcmode="lin" valueType="num">
                                      <p:cBhvr>
                                        <p:cTn id="8" dur="2500" fill="hold"/>
                                        <p:tgtEl>
                                          <p:spTgt spid="229">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229">
                                            <p:txEl>
                                              <p:pRg st="0" end="0"/>
                                            </p:txEl>
                                          </p:spTgt>
                                        </p:tgtEl>
                                        <p:attrNameLst>
                                          <p:attrName>style.visibility</p:attrName>
                                        </p:attrNameLst>
                                      </p:cBhvr>
                                      <p:to>
                                        <p:strVal val="visible"/>
                                      </p:to>
                                    </p:set>
                                    <p:anim calcmode="lin" valueType="num">
                                      <p:cBhvr>
                                        <p:cTn id="11" dur="2500" fill="hold"/>
                                        <p:tgtEl>
                                          <p:spTgt spid="229">
                                            <p:txEl>
                                              <p:pRg st="0" end="0"/>
                                            </p:txEl>
                                          </p:spTgt>
                                        </p:tgtEl>
                                        <p:attrNameLst>
                                          <p:attrName>ppt_w</p:attrName>
                                        </p:attrNameLst>
                                      </p:cBhvr>
                                      <p:tavLst>
                                        <p:tav tm="0">
                                          <p:val>
                                            <p:fltVal val="0"/>
                                          </p:val>
                                        </p:tav>
                                        <p:tav tm="100000">
                                          <p:val>
                                            <p:strVal val="#ppt_w"/>
                                          </p:val>
                                        </p:tav>
                                      </p:tavLst>
                                    </p:anim>
                                    <p:anim calcmode="lin" valueType="num">
                                      <p:cBhvr>
                                        <p:cTn id="12" dur="2500" fill="hold"/>
                                        <p:tgtEl>
                                          <p:spTgt spid="22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229">
                                            <p:txEl>
                                              <p:pRg st="1" end="1"/>
                                            </p:txEl>
                                          </p:spTgt>
                                        </p:tgtEl>
                                        <p:attrNameLst>
                                          <p:attrName>style.visibility</p:attrName>
                                        </p:attrNameLst>
                                      </p:cBhvr>
                                      <p:to>
                                        <p:strVal val="visible"/>
                                      </p:to>
                                    </p:set>
                                    <p:anim calcmode="lin" valueType="num">
                                      <p:cBhvr>
                                        <p:cTn id="17" dur="2500" fill="hold"/>
                                        <p:tgtEl>
                                          <p:spTgt spid="229">
                                            <p:txEl>
                                              <p:pRg st="1" end="1"/>
                                            </p:txEl>
                                          </p:spTgt>
                                        </p:tgtEl>
                                        <p:attrNameLst>
                                          <p:attrName>ppt_w</p:attrName>
                                        </p:attrNameLst>
                                      </p:cBhvr>
                                      <p:tavLst>
                                        <p:tav tm="0">
                                          <p:val>
                                            <p:fltVal val="0"/>
                                          </p:val>
                                        </p:tav>
                                        <p:tav tm="100000">
                                          <p:val>
                                            <p:strVal val="#ppt_w"/>
                                          </p:val>
                                        </p:tav>
                                      </p:tavLst>
                                    </p:anim>
                                    <p:anim calcmode="lin" valueType="num">
                                      <p:cBhvr>
                                        <p:cTn id="18" dur="2500" fill="hold"/>
                                        <p:tgtEl>
                                          <p:spTgt spid="22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233"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34"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35"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36"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37" name="“Life under the sun”"/>
          <p:cNvSpPr/>
          <p:nvPr/>
        </p:nvSpPr>
        <p:spPr>
          <a:xfrm>
            <a:off x="306680" y="2464246"/>
            <a:ext cx="8873520" cy="1295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sz="8100">
                <a:solidFill>
                  <a:srgbClr val="000000"/>
                </a:solidFill>
                <a:latin typeface="Gill Sans Light"/>
                <a:ea typeface="Gill Sans Light"/>
                <a:cs typeface="Gill Sans Light"/>
                <a:sym typeface="Gill Sans Light"/>
              </a:defRPr>
            </a:lvl1pPr>
          </a:lstStyle>
          <a:p>
            <a:pPr/>
            <a:r>
              <a:t>“Life under the sun”</a:t>
            </a:r>
          </a:p>
        </p:txBody>
      </p:sp>
      <p:sp>
        <p:nvSpPr>
          <p:cNvPr id="238" name="The last 2 chapters emphasize the need to INVEST our resources, time, efforts, &amp; abilities toward that which will LAST instead of towards things that will PERISH — 12:7…"/>
          <p:cNvSpPr txBox="1"/>
          <p:nvPr/>
        </p:nvSpPr>
        <p:spPr>
          <a:xfrm>
            <a:off x="242924" y="3830297"/>
            <a:ext cx="8211609" cy="58547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last 2 chapters emphasize the need to </a:t>
            </a:r>
            <a:r>
              <a:rPr b="1"/>
              <a:t>INVEST</a:t>
            </a:r>
            <a:r>
              <a:t> our resources, time, efforts, &amp; abilities toward that which will </a:t>
            </a:r>
            <a:r>
              <a:rPr b="1"/>
              <a:t>LAST</a:t>
            </a:r>
            <a:r>
              <a:t> instead of towards things that will </a:t>
            </a:r>
            <a:r>
              <a:rPr b="1"/>
              <a:t>PERISH</a:t>
            </a:r>
            <a:r>
              <a:t> — 12:7</a:t>
            </a:r>
          </a:p>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God will hold us all accountable to our </a:t>
            </a:r>
            <a:r>
              <a:rPr b="1"/>
              <a:t>PURPOSE</a:t>
            </a:r>
            <a:r>
              <a:t> in the end. — 12:13,14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8">
                                            <p:txEl>
                                              <p:pRg st="1" end="1"/>
                                            </p:txEl>
                                          </p:spTgt>
                                        </p:tgtEl>
                                        <p:attrNameLst>
                                          <p:attrName>style.visibility</p:attrName>
                                        </p:attrNameLst>
                                      </p:cBhvr>
                                      <p:to>
                                        <p:strVal val="visible"/>
                                      </p:to>
                                    </p:set>
                                    <p:animEffect filter="wipe(left)" transition="in">
                                      <p:cBhvr>
                                        <p:cTn id="7" dur="1500"/>
                                        <p:tgtEl>
                                          <p:spTgt spid="23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age" descr="Image"/>
          <p:cNvPicPr>
            <a:picLocks noChangeAspect="1"/>
          </p:cNvPicPr>
          <p:nvPr>
            <p:ph type="pic" idx="13"/>
          </p:nvPr>
        </p:nvPicPr>
        <p:blipFill>
          <a:blip r:embed="rId2">
            <a:extLst/>
          </a:blip>
          <a:srcRect l="4067" t="793" r="14622" b="17479"/>
          <a:stretch>
            <a:fillRect/>
          </a:stretch>
        </p:blipFill>
        <p:spPr>
          <a:xfrm>
            <a:off x="0" y="0"/>
            <a:ext cx="13004800" cy="9753600"/>
          </a:xfrm>
          <a:prstGeom prst="rect">
            <a:avLst/>
          </a:prstGeom>
        </p:spPr>
      </p:pic>
      <p:sp>
        <p:nvSpPr>
          <p:cNvPr id="241" name="Rounded Rectangle"/>
          <p:cNvSpPr/>
          <p:nvPr/>
        </p:nvSpPr>
        <p:spPr>
          <a:xfrm>
            <a:off x="1127422" y="459311"/>
            <a:ext cx="10749956" cy="1433202"/>
          </a:xfrm>
          <a:prstGeom prst="roundRect">
            <a:avLst>
              <a:gd name="adj" fmla="val 50000"/>
            </a:avLst>
          </a:prstGeom>
          <a:solidFill>
            <a:srgbClr val="FFFFFF">
              <a:alpha val="55934"/>
            </a:srgbClr>
          </a:solidFill>
          <a:ln w="12700">
            <a:miter lim="400000"/>
          </a:ln>
        </p:spPr>
        <p:txBody>
          <a:bodyPr lIns="50800" tIns="50800" rIns="50800" bIns="50800" anchor="ctr"/>
          <a:lstStyle/>
          <a:p>
            <a:pPr>
              <a:buClrTx/>
              <a:defRPr sz="4000">
                <a:solidFill>
                  <a:srgbClr val="FFFFFF"/>
                </a:solidFill>
                <a:effectLst>
                  <a:outerShdw sx="100000" sy="100000" kx="0" ky="0" algn="b" rotWithShape="0" blurRad="38100" dist="12700" dir="5400000">
                    <a:srgbClr val="000000">
                      <a:alpha val="50000"/>
                    </a:srgbClr>
                  </a:outerShdw>
                </a:effectLst>
              </a:defRPr>
            </a:pPr>
          </a:p>
        </p:txBody>
      </p:sp>
      <p:sp>
        <p:nvSpPr>
          <p:cNvPr id="242" name="&quot;The  Words  of The  Preacher&quot;"/>
          <p:cNvSpPr txBox="1"/>
          <p:nvPr/>
        </p:nvSpPr>
        <p:spPr>
          <a:xfrm>
            <a:off x="1062372" y="601305"/>
            <a:ext cx="10880056" cy="10287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6300">
                <a:solidFill>
                  <a:srgbClr val="000000"/>
                </a:solidFill>
              </a:defRPr>
            </a:lvl1pPr>
          </a:lstStyle>
          <a:p>
            <a:pPr/>
            <a:r>
              <a:t>"The  Words  of The  Preacher" </a:t>
            </a:r>
          </a:p>
        </p:txBody>
      </p:sp>
      <p:pic>
        <p:nvPicPr>
          <p:cNvPr id="243" name="Image" descr="Image"/>
          <p:cNvPicPr>
            <a:picLocks noChangeAspect="1"/>
          </p:cNvPicPr>
          <p:nvPr/>
        </p:nvPicPr>
        <p:blipFill>
          <a:blip r:embed="rId3">
            <a:extLst/>
          </a:blip>
          <a:srcRect l="5" t="45458" r="19" b="47687"/>
          <a:stretch>
            <a:fillRect/>
          </a:stretch>
        </p:blipFill>
        <p:spPr>
          <a:xfrm flipH="1" rot="10800000">
            <a:off x="1091499" y="1751456"/>
            <a:ext cx="10821802" cy="578641"/>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pic>
        <p:nvPicPr>
          <p:cNvPr id="244" name="Image" descr="Image"/>
          <p:cNvPicPr>
            <a:picLocks noChangeAspect="1"/>
          </p:cNvPicPr>
          <p:nvPr/>
        </p:nvPicPr>
        <p:blipFill>
          <a:blip r:embed="rId3">
            <a:extLst/>
          </a:blip>
          <a:srcRect l="5" t="45458" r="19" b="47687"/>
          <a:stretch>
            <a:fillRect/>
          </a:stretch>
        </p:blipFill>
        <p:spPr>
          <a:xfrm>
            <a:off x="1091499" y="2815"/>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45" name="The last 7 verses — 12:9-14"/>
          <p:cNvSpPr/>
          <p:nvPr/>
        </p:nvSpPr>
        <p:spPr>
          <a:xfrm>
            <a:off x="306680" y="2654746"/>
            <a:ext cx="9141467" cy="914401"/>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01600" dist="1016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Tx/>
              <a:defRPr b="1" sz="5100">
                <a:solidFill>
                  <a:srgbClr val="000000"/>
                </a:solidFill>
                <a:latin typeface="Century Gothic"/>
                <a:ea typeface="Century Gothic"/>
                <a:cs typeface="Century Gothic"/>
                <a:sym typeface="Century Gothic"/>
              </a:defRPr>
            </a:lvl1pPr>
          </a:lstStyle>
          <a:p>
            <a:pPr/>
            <a:r>
              <a:t>The last 7 verses — 12:9-14</a:t>
            </a:r>
          </a:p>
        </p:txBody>
      </p:sp>
      <p:sp>
        <p:nvSpPr>
          <p:cNvPr id="246" name="Restatement of the result of the Preacher's search for meaning - 12:8…"/>
          <p:cNvSpPr txBox="1"/>
          <p:nvPr/>
        </p:nvSpPr>
        <p:spPr>
          <a:xfrm>
            <a:off x="242924" y="3830297"/>
            <a:ext cx="8211609" cy="5511801"/>
          </a:xfrm>
          <a:prstGeom prst="rect">
            <a:avLst/>
          </a:prstGeom>
          <a:ln w="12700">
            <a:miter lim="400000"/>
          </a:ln>
          <a:effectLst>
            <a:outerShdw sx="100000" sy="100000" kx="0" ky="0" algn="b" rotWithShape="0" blurRad="177800" dist="127615"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Restatement of the result of the Preacher's search for meaning - 12:8</a:t>
            </a:r>
          </a:p>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value of wisdom, and a warning against the wrong kind of study - 12:9- 12</a:t>
            </a:r>
          </a:p>
          <a:p>
            <a:pPr marL="685799" indent="-685799" algn="l">
              <a:spcBef>
                <a:spcPts val="2100"/>
              </a:spcBef>
              <a:buClrTx/>
              <a:buSzPct val="52999"/>
              <a:buBlip>
                <a:blip r:embed="rId4"/>
              </a:buBlip>
              <a:defRPr sz="39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grand conclusion — The REAL purpose of life - 12:13-14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animEffect filter="wipe(left)" transition="in">
                                      <p:cBhvr>
                                        <p:cTn id="7" dur="1500"/>
                                        <p:tgtEl>
                                          <p:spTgt spid="24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6">
                                            <p:txEl>
                                              <p:pRg st="0" end="0"/>
                                            </p:txEl>
                                          </p:spTgt>
                                        </p:tgtEl>
                                        <p:attrNameLst>
                                          <p:attrName>style.visibility</p:attrName>
                                        </p:attrNameLst>
                                      </p:cBhvr>
                                      <p:to>
                                        <p:strVal val="visible"/>
                                      </p:to>
                                    </p:set>
                                    <p:animEffect filter="wipe(left)" transition="in">
                                      <p:cBhvr>
                                        <p:cTn id="10" dur="1500"/>
                                        <p:tgtEl>
                                          <p:spTgt spid="2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6">
                                            <p:txEl>
                                              <p:pRg st="1" end="1"/>
                                            </p:txEl>
                                          </p:spTgt>
                                        </p:tgtEl>
                                        <p:attrNameLst>
                                          <p:attrName>style.visibility</p:attrName>
                                        </p:attrNameLst>
                                      </p:cBhvr>
                                      <p:to>
                                        <p:strVal val="visible"/>
                                      </p:to>
                                    </p:set>
                                    <p:animEffect filter="wipe(left)" transition="in">
                                      <p:cBhvr>
                                        <p:cTn id="15" dur="1500"/>
                                        <p:tgtEl>
                                          <p:spTgt spid="2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6">
                                            <p:txEl>
                                              <p:pRg st="2" end="2"/>
                                            </p:txEl>
                                          </p:spTgt>
                                        </p:tgtEl>
                                        <p:attrNameLst>
                                          <p:attrName>style.visibility</p:attrName>
                                        </p:attrNameLst>
                                      </p:cBhvr>
                                      <p:to>
                                        <p:strVal val="visible"/>
                                      </p:to>
                                    </p:set>
                                    <p:animEffect filter="wipe(left)" transition="in">
                                      <p:cBhvr>
                                        <p:cTn id="20" dur="1500"/>
                                        <p:tgtEl>
                                          <p:spTgt spid="2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Ecclesiastes 12:9–14 (NKJV)…"/>
          <p:cNvSpPr txBox="1"/>
          <p:nvPr/>
        </p:nvSpPr>
        <p:spPr>
          <a:xfrm>
            <a:off x="501327" y="425449"/>
            <a:ext cx="12002146" cy="9075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6000">
                <a:solidFill>
                  <a:srgbClr val="000000"/>
                </a:solidFill>
                <a:latin typeface="Times New Roman"/>
                <a:ea typeface="Times New Roman"/>
                <a:cs typeface="Times New Roman"/>
                <a:sym typeface="Times New Roman"/>
              </a:defRPr>
            </a:pPr>
            <a:r>
              <a:t>Ecclesiastes 12:9–14 (NKJV) </a:t>
            </a:r>
          </a:p>
          <a:p>
            <a:pPr defTabSz="457200">
              <a:buClrTx/>
              <a:defRPr sz="5600">
                <a:solidFill>
                  <a:srgbClr val="000000"/>
                </a:solidFill>
                <a:latin typeface="Times New Roman"/>
                <a:ea typeface="Times New Roman"/>
                <a:cs typeface="Times New Roman"/>
                <a:sym typeface="Times New Roman"/>
              </a:defRPr>
            </a:pPr>
            <a:r>
              <a:rPr baseline="31999"/>
              <a:t>9</a:t>
            </a:r>
            <a:r>
              <a:t> And moreover, because the Preacher was wise, he still taught the people knowledge; yes, he pondered and sought out </a:t>
            </a:r>
            <a:r>
              <a:rPr i="1"/>
              <a:t>and</a:t>
            </a:r>
            <a:r>
              <a:t> set in order many proverbs. </a:t>
            </a:r>
            <a:r>
              <a:rPr baseline="31999"/>
              <a:t>10</a:t>
            </a:r>
            <a:r>
              <a:t> The Preacher sought to find acceptable words; and </a:t>
            </a:r>
            <a:r>
              <a:rPr i="1"/>
              <a:t>what was</a:t>
            </a:r>
            <a:r>
              <a:t> written </a:t>
            </a:r>
            <a:r>
              <a:rPr i="1"/>
              <a:t>was</a:t>
            </a:r>
            <a:r>
              <a:t> upright—words of truth. </a:t>
            </a:r>
            <a:r>
              <a:rPr baseline="31999"/>
              <a:t>11</a:t>
            </a:r>
            <a:r>
              <a:t> The words of the wise are like goads, and the words of scholars are like well-driven nails, given by one Shepherd.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Ecclesiastes 12:9–14 (NKJV)…"/>
          <p:cNvSpPr txBox="1"/>
          <p:nvPr/>
        </p:nvSpPr>
        <p:spPr>
          <a:xfrm>
            <a:off x="501327" y="425449"/>
            <a:ext cx="12002146" cy="86052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800"/>
              </a:spcBef>
              <a:buClrTx/>
              <a:defRPr b="1" sz="6000">
                <a:solidFill>
                  <a:srgbClr val="000000"/>
                </a:solidFill>
                <a:latin typeface="Times New Roman"/>
                <a:ea typeface="Times New Roman"/>
                <a:cs typeface="Times New Roman"/>
                <a:sym typeface="Times New Roman"/>
              </a:defRPr>
            </a:pPr>
            <a:r>
              <a:t>Ecclesiastes 12:9–14 (NKJV) </a:t>
            </a:r>
          </a:p>
          <a:p>
            <a:pPr defTabSz="457200">
              <a:spcBef>
                <a:spcPts val="1800"/>
              </a:spcBef>
              <a:buClrTx/>
              <a:defRPr sz="5700">
                <a:solidFill>
                  <a:srgbClr val="000000"/>
                </a:solidFill>
                <a:latin typeface="Times New Roman"/>
                <a:ea typeface="Times New Roman"/>
                <a:cs typeface="Times New Roman"/>
                <a:sym typeface="Times New Roman"/>
              </a:defRPr>
            </a:pPr>
            <a:r>
              <a:rPr baseline="31999"/>
              <a:t>12</a:t>
            </a:r>
            <a:r>
              <a:t> And further, my son, be admonished by these. Of making many books </a:t>
            </a:r>
            <a:r>
              <a:rPr i="1"/>
              <a:t>there is</a:t>
            </a:r>
            <a:r>
              <a:t> no end, and much study </a:t>
            </a:r>
            <a:r>
              <a:rPr i="1"/>
              <a:t>is</a:t>
            </a:r>
            <a:r>
              <a:t> wearisome to the flesh. </a:t>
            </a: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4" name="image.png"/>
          <p:cNvGrpSpPr/>
          <p:nvPr/>
        </p:nvGrpSpPr>
        <p:grpSpPr>
          <a:xfrm>
            <a:off x="176599" y="2859336"/>
            <a:ext cx="4878896" cy="6745389"/>
            <a:chOff x="0" y="0"/>
            <a:chExt cx="4878895" cy="6745388"/>
          </a:xfrm>
        </p:grpSpPr>
        <p:pic>
          <p:nvPicPr>
            <p:cNvPr id="253" name="image.png" descr="image.png"/>
            <p:cNvPicPr>
              <a:picLocks noChangeAspect="0"/>
            </p:cNvPicPr>
            <p:nvPr/>
          </p:nvPicPr>
          <p:blipFill>
            <a:blip r:embed="rId2">
              <a:extLst/>
            </a:blip>
            <a:srcRect l="24118" t="19035" r="13327" b="11386"/>
            <a:stretch>
              <a:fillRect/>
            </a:stretch>
          </p:blipFill>
          <p:spPr>
            <a:xfrm>
              <a:off x="342900" y="342900"/>
              <a:ext cx="4193096" cy="6046888"/>
            </a:xfrm>
            <a:prstGeom prst="rect">
              <a:avLst/>
            </a:prstGeom>
            <a:ln>
              <a:noFill/>
            </a:ln>
            <a:effectLst/>
          </p:spPr>
        </p:pic>
        <p:pic>
          <p:nvPicPr>
            <p:cNvPr id="252" name="image.png" descr="image.png"/>
            <p:cNvPicPr>
              <a:picLocks noChangeAspect="0"/>
            </p:cNvPicPr>
            <p:nvPr/>
          </p:nvPicPr>
          <p:blipFill>
            <a:blip r:embed="rId3">
              <a:extLst/>
            </a:blip>
            <a:stretch>
              <a:fillRect/>
            </a:stretch>
          </p:blipFill>
          <p:spPr>
            <a:xfrm>
              <a:off x="0" y="-1"/>
              <a:ext cx="4878896" cy="6745390"/>
            </a:xfrm>
            <a:prstGeom prst="rect">
              <a:avLst/>
            </a:prstGeom>
            <a:effectLst/>
          </p:spPr>
        </p:pic>
      </p:grpSp>
      <p:pic>
        <p:nvPicPr>
          <p:cNvPr id="255" name="Image" descr="Image"/>
          <p:cNvPicPr>
            <a:picLocks noChangeAspect="1"/>
          </p:cNvPicPr>
          <p:nvPr/>
        </p:nvPicPr>
        <p:blipFill>
          <a:blip r:embed="rId4">
            <a:extLst/>
          </a:blip>
          <a:srcRect l="5" t="45458" r="19" b="47687"/>
          <a:stretch>
            <a:fillRect/>
          </a:stretch>
        </p:blipFill>
        <p:spPr>
          <a:xfrm flipH="1" rot="10800000">
            <a:off x="1091499" y="1180242"/>
            <a:ext cx="10821802" cy="578640"/>
          </a:xfrm>
          <a:custGeom>
            <a:avLst/>
            <a:gdLst/>
            <a:ahLst/>
            <a:cxnLst>
              <a:cxn ang="0">
                <a:pos x="wd2" y="hd2"/>
              </a:cxn>
              <a:cxn ang="5400000">
                <a:pos x="wd2" y="hd2"/>
              </a:cxn>
              <a:cxn ang="10800000">
                <a:pos x="wd2" y="hd2"/>
              </a:cxn>
              <a:cxn ang="16200000">
                <a:pos x="wd2" y="hd2"/>
              </a:cxn>
            </a:cxnLst>
            <a:rect l="0" t="0" r="r" b="b"/>
            <a:pathLst>
              <a:path w="21520" h="20296" fill="norm" stroke="1" extrusionOk="0">
                <a:moveTo>
                  <a:pt x="2316" y="6"/>
                </a:moveTo>
                <a:cubicBezTo>
                  <a:pt x="2139" y="148"/>
                  <a:pt x="1986" y="2685"/>
                  <a:pt x="1948" y="6632"/>
                </a:cubicBezTo>
                <a:lnTo>
                  <a:pt x="1933" y="8219"/>
                </a:lnTo>
                <a:lnTo>
                  <a:pt x="1701" y="8233"/>
                </a:lnTo>
                <a:cubicBezTo>
                  <a:pt x="1474" y="8247"/>
                  <a:pt x="1466" y="8275"/>
                  <a:pt x="1383" y="9444"/>
                </a:cubicBezTo>
                <a:cubicBezTo>
                  <a:pt x="1264" y="11133"/>
                  <a:pt x="1219" y="11296"/>
                  <a:pt x="1150" y="10335"/>
                </a:cubicBezTo>
                <a:cubicBezTo>
                  <a:pt x="1039" y="8801"/>
                  <a:pt x="1098" y="6331"/>
                  <a:pt x="1225" y="7175"/>
                </a:cubicBezTo>
                <a:cubicBezTo>
                  <a:pt x="1300" y="7677"/>
                  <a:pt x="1309" y="7193"/>
                  <a:pt x="1240" y="6340"/>
                </a:cubicBezTo>
                <a:cubicBezTo>
                  <a:pt x="1177" y="5560"/>
                  <a:pt x="1095" y="5580"/>
                  <a:pt x="1045" y="6382"/>
                </a:cubicBezTo>
                <a:cubicBezTo>
                  <a:pt x="989" y="7268"/>
                  <a:pt x="991" y="9745"/>
                  <a:pt x="1048" y="10753"/>
                </a:cubicBezTo>
                <a:cubicBezTo>
                  <a:pt x="1090" y="11500"/>
                  <a:pt x="1107" y="11582"/>
                  <a:pt x="1222" y="11672"/>
                </a:cubicBezTo>
                <a:cubicBezTo>
                  <a:pt x="1273" y="11711"/>
                  <a:pt x="1276" y="11843"/>
                  <a:pt x="1270" y="13454"/>
                </a:cubicBezTo>
                <a:cubicBezTo>
                  <a:pt x="1266" y="14408"/>
                  <a:pt x="1255" y="15324"/>
                  <a:pt x="1245" y="15500"/>
                </a:cubicBezTo>
                <a:cubicBezTo>
                  <a:pt x="1236" y="15676"/>
                  <a:pt x="1176" y="15009"/>
                  <a:pt x="1113" y="14010"/>
                </a:cubicBezTo>
                <a:cubicBezTo>
                  <a:pt x="825" y="9506"/>
                  <a:pt x="547" y="9211"/>
                  <a:pt x="435" y="13287"/>
                </a:cubicBezTo>
                <a:cubicBezTo>
                  <a:pt x="390" y="14943"/>
                  <a:pt x="388" y="14953"/>
                  <a:pt x="337" y="14358"/>
                </a:cubicBezTo>
                <a:cubicBezTo>
                  <a:pt x="308" y="14025"/>
                  <a:pt x="248" y="13760"/>
                  <a:pt x="204" y="13760"/>
                </a:cubicBezTo>
                <a:cubicBezTo>
                  <a:pt x="28" y="13760"/>
                  <a:pt x="-65" y="16890"/>
                  <a:pt x="53" y="18841"/>
                </a:cubicBezTo>
                <a:cubicBezTo>
                  <a:pt x="101" y="19647"/>
                  <a:pt x="119" y="19709"/>
                  <a:pt x="188" y="19398"/>
                </a:cubicBezTo>
                <a:cubicBezTo>
                  <a:pt x="243" y="19155"/>
                  <a:pt x="274" y="18742"/>
                  <a:pt x="287" y="18103"/>
                </a:cubicBezTo>
                <a:cubicBezTo>
                  <a:pt x="306" y="17204"/>
                  <a:pt x="305" y="17188"/>
                  <a:pt x="266" y="17811"/>
                </a:cubicBezTo>
                <a:cubicBezTo>
                  <a:pt x="212" y="18670"/>
                  <a:pt x="168" y="18629"/>
                  <a:pt x="120" y="17686"/>
                </a:cubicBezTo>
                <a:cubicBezTo>
                  <a:pt x="87" y="17050"/>
                  <a:pt x="84" y="16742"/>
                  <a:pt x="104" y="15959"/>
                </a:cubicBezTo>
                <a:cubicBezTo>
                  <a:pt x="131" y="14917"/>
                  <a:pt x="211" y="14399"/>
                  <a:pt x="289" y="14748"/>
                </a:cubicBezTo>
                <a:cubicBezTo>
                  <a:pt x="317" y="14871"/>
                  <a:pt x="372" y="15762"/>
                  <a:pt x="411" y="16725"/>
                </a:cubicBezTo>
                <a:cubicBezTo>
                  <a:pt x="518" y="19365"/>
                  <a:pt x="618" y="20076"/>
                  <a:pt x="757" y="19217"/>
                </a:cubicBezTo>
                <a:cubicBezTo>
                  <a:pt x="903" y="18321"/>
                  <a:pt x="914" y="13454"/>
                  <a:pt x="770" y="13454"/>
                </a:cubicBezTo>
                <a:cubicBezTo>
                  <a:pt x="739" y="13454"/>
                  <a:pt x="738" y="13518"/>
                  <a:pt x="771" y="14150"/>
                </a:cubicBezTo>
                <a:cubicBezTo>
                  <a:pt x="823" y="15174"/>
                  <a:pt x="815" y="16368"/>
                  <a:pt x="750" y="17282"/>
                </a:cubicBezTo>
                <a:cubicBezTo>
                  <a:pt x="674" y="18335"/>
                  <a:pt x="629" y="18280"/>
                  <a:pt x="548" y="17073"/>
                </a:cubicBezTo>
                <a:cubicBezTo>
                  <a:pt x="437" y="15439"/>
                  <a:pt x="458" y="12529"/>
                  <a:pt x="589" y="11338"/>
                </a:cubicBezTo>
                <a:cubicBezTo>
                  <a:pt x="724" y="10100"/>
                  <a:pt x="868" y="11082"/>
                  <a:pt x="1092" y="14804"/>
                </a:cubicBezTo>
                <a:cubicBezTo>
                  <a:pt x="1294" y="18155"/>
                  <a:pt x="1442" y="19386"/>
                  <a:pt x="1619" y="19161"/>
                </a:cubicBezTo>
                <a:cubicBezTo>
                  <a:pt x="1725" y="19025"/>
                  <a:pt x="1760" y="18793"/>
                  <a:pt x="1809" y="17908"/>
                </a:cubicBezTo>
                <a:cubicBezTo>
                  <a:pt x="1860" y="16983"/>
                  <a:pt x="1861" y="16886"/>
                  <a:pt x="1820" y="17254"/>
                </a:cubicBezTo>
                <a:cubicBezTo>
                  <a:pt x="1734" y="18029"/>
                  <a:pt x="1660" y="17761"/>
                  <a:pt x="1581" y="16377"/>
                </a:cubicBezTo>
                <a:cubicBezTo>
                  <a:pt x="1484" y="14649"/>
                  <a:pt x="1480" y="12834"/>
                  <a:pt x="1570" y="11045"/>
                </a:cubicBezTo>
                <a:cubicBezTo>
                  <a:pt x="1628" y="9914"/>
                  <a:pt x="1645" y="9803"/>
                  <a:pt x="1760" y="9792"/>
                </a:cubicBezTo>
                <a:cubicBezTo>
                  <a:pt x="1899" y="9780"/>
                  <a:pt x="1893" y="9687"/>
                  <a:pt x="1978" y="13370"/>
                </a:cubicBezTo>
                <a:cubicBezTo>
                  <a:pt x="2019" y="15117"/>
                  <a:pt x="2156" y="17593"/>
                  <a:pt x="2269" y="18618"/>
                </a:cubicBezTo>
                <a:cubicBezTo>
                  <a:pt x="2306" y="18958"/>
                  <a:pt x="2389" y="19501"/>
                  <a:pt x="2452" y="19802"/>
                </a:cubicBezTo>
                <a:cubicBezTo>
                  <a:pt x="2688" y="20923"/>
                  <a:pt x="2871" y="20199"/>
                  <a:pt x="3172" y="16990"/>
                </a:cubicBezTo>
                <a:cubicBezTo>
                  <a:pt x="3413" y="14413"/>
                  <a:pt x="3624" y="12674"/>
                  <a:pt x="3694" y="12674"/>
                </a:cubicBezTo>
                <a:cubicBezTo>
                  <a:pt x="3767" y="12674"/>
                  <a:pt x="3851" y="14251"/>
                  <a:pt x="3841" y="15430"/>
                </a:cubicBezTo>
                <a:cubicBezTo>
                  <a:pt x="3831" y="16682"/>
                  <a:pt x="3721" y="17375"/>
                  <a:pt x="3682" y="16433"/>
                </a:cubicBezTo>
                <a:cubicBezTo>
                  <a:pt x="3642" y="15473"/>
                  <a:pt x="3627" y="15604"/>
                  <a:pt x="3627" y="16906"/>
                </a:cubicBezTo>
                <a:cubicBezTo>
                  <a:pt x="3627" y="18198"/>
                  <a:pt x="3675" y="18841"/>
                  <a:pt x="3773" y="18841"/>
                </a:cubicBezTo>
                <a:cubicBezTo>
                  <a:pt x="3959" y="18841"/>
                  <a:pt x="4014" y="14663"/>
                  <a:pt x="3853" y="12799"/>
                </a:cubicBezTo>
                <a:cubicBezTo>
                  <a:pt x="3748" y="11590"/>
                  <a:pt x="3635" y="11934"/>
                  <a:pt x="3395" y="14219"/>
                </a:cubicBezTo>
                <a:cubicBezTo>
                  <a:pt x="3018" y="17804"/>
                  <a:pt x="3018" y="17805"/>
                  <a:pt x="2883" y="17588"/>
                </a:cubicBezTo>
                <a:cubicBezTo>
                  <a:pt x="2731" y="17346"/>
                  <a:pt x="2679" y="16887"/>
                  <a:pt x="2342" y="12799"/>
                </a:cubicBezTo>
                <a:cubicBezTo>
                  <a:pt x="2045" y="9196"/>
                  <a:pt x="2037" y="8947"/>
                  <a:pt x="2116" y="5922"/>
                </a:cubicBezTo>
                <a:cubicBezTo>
                  <a:pt x="2170" y="3833"/>
                  <a:pt x="2237" y="2888"/>
                  <a:pt x="2326" y="2888"/>
                </a:cubicBezTo>
                <a:cubicBezTo>
                  <a:pt x="2464" y="2888"/>
                  <a:pt x="2540" y="5283"/>
                  <a:pt x="2454" y="6953"/>
                </a:cubicBezTo>
                <a:cubicBezTo>
                  <a:pt x="2411" y="7805"/>
                  <a:pt x="2360" y="7865"/>
                  <a:pt x="2303" y="7106"/>
                </a:cubicBezTo>
                <a:cubicBezTo>
                  <a:pt x="2243" y="6310"/>
                  <a:pt x="2229" y="6382"/>
                  <a:pt x="2229" y="7440"/>
                </a:cubicBezTo>
                <a:cubicBezTo>
                  <a:pt x="2229" y="8910"/>
                  <a:pt x="2295" y="10008"/>
                  <a:pt x="2397" y="10252"/>
                </a:cubicBezTo>
                <a:cubicBezTo>
                  <a:pt x="2587" y="10701"/>
                  <a:pt x="2706" y="8530"/>
                  <a:pt x="2679" y="5101"/>
                </a:cubicBezTo>
                <a:cubicBezTo>
                  <a:pt x="2662" y="2830"/>
                  <a:pt x="2614" y="1685"/>
                  <a:pt x="2498" y="688"/>
                </a:cubicBezTo>
                <a:cubicBezTo>
                  <a:pt x="2437" y="167"/>
                  <a:pt x="2375" y="-41"/>
                  <a:pt x="2316" y="6"/>
                </a:cubicBezTo>
                <a:close/>
                <a:moveTo>
                  <a:pt x="19207" y="6"/>
                </a:moveTo>
                <a:cubicBezTo>
                  <a:pt x="19148" y="-41"/>
                  <a:pt x="19087" y="167"/>
                  <a:pt x="19026" y="688"/>
                </a:cubicBezTo>
                <a:cubicBezTo>
                  <a:pt x="18909" y="1685"/>
                  <a:pt x="18863" y="2830"/>
                  <a:pt x="18845" y="5101"/>
                </a:cubicBezTo>
                <a:cubicBezTo>
                  <a:pt x="18818" y="8530"/>
                  <a:pt x="18937" y="10701"/>
                  <a:pt x="19127" y="10252"/>
                </a:cubicBezTo>
                <a:cubicBezTo>
                  <a:pt x="19230" y="10008"/>
                  <a:pt x="19296" y="8910"/>
                  <a:pt x="19296" y="7440"/>
                </a:cubicBezTo>
                <a:cubicBezTo>
                  <a:pt x="19296" y="6382"/>
                  <a:pt x="19280" y="6310"/>
                  <a:pt x="19221" y="7106"/>
                </a:cubicBezTo>
                <a:cubicBezTo>
                  <a:pt x="19165" y="7842"/>
                  <a:pt x="19122" y="7824"/>
                  <a:pt x="19073" y="7036"/>
                </a:cubicBezTo>
                <a:cubicBezTo>
                  <a:pt x="18979" y="5528"/>
                  <a:pt x="19057" y="2888"/>
                  <a:pt x="19197" y="2888"/>
                </a:cubicBezTo>
                <a:cubicBezTo>
                  <a:pt x="19287" y="2888"/>
                  <a:pt x="19353" y="3833"/>
                  <a:pt x="19408" y="5922"/>
                </a:cubicBezTo>
                <a:cubicBezTo>
                  <a:pt x="19486" y="8951"/>
                  <a:pt x="19479" y="9190"/>
                  <a:pt x="19177" y="12855"/>
                </a:cubicBezTo>
                <a:cubicBezTo>
                  <a:pt x="19028" y="14671"/>
                  <a:pt x="18863" y="16504"/>
                  <a:pt x="18811" y="16920"/>
                </a:cubicBezTo>
                <a:cubicBezTo>
                  <a:pt x="18663" y="18104"/>
                  <a:pt x="18524" y="17924"/>
                  <a:pt x="18356" y="16335"/>
                </a:cubicBezTo>
                <a:cubicBezTo>
                  <a:pt x="17954" y="12541"/>
                  <a:pt x="17906" y="12178"/>
                  <a:pt x="17817" y="12173"/>
                </a:cubicBezTo>
                <a:cubicBezTo>
                  <a:pt x="17657" y="12164"/>
                  <a:pt x="17550" y="14157"/>
                  <a:pt x="17581" y="16600"/>
                </a:cubicBezTo>
                <a:cubicBezTo>
                  <a:pt x="17616" y="19455"/>
                  <a:pt x="17897" y="19727"/>
                  <a:pt x="17897" y="16906"/>
                </a:cubicBezTo>
                <a:cubicBezTo>
                  <a:pt x="17897" y="15604"/>
                  <a:pt x="17882" y="15473"/>
                  <a:pt x="17842" y="16433"/>
                </a:cubicBezTo>
                <a:cubicBezTo>
                  <a:pt x="17819" y="16973"/>
                  <a:pt x="17802" y="17023"/>
                  <a:pt x="17752" y="16711"/>
                </a:cubicBezTo>
                <a:cubicBezTo>
                  <a:pt x="17671" y="16209"/>
                  <a:pt x="17658" y="14845"/>
                  <a:pt x="17724" y="13607"/>
                </a:cubicBezTo>
                <a:cubicBezTo>
                  <a:pt x="17812" y="11962"/>
                  <a:pt x="17918" y="12497"/>
                  <a:pt x="18301" y="16488"/>
                </a:cubicBezTo>
                <a:cubicBezTo>
                  <a:pt x="18433" y="17867"/>
                  <a:pt x="18596" y="19303"/>
                  <a:pt x="18662" y="19690"/>
                </a:cubicBezTo>
                <a:cubicBezTo>
                  <a:pt x="18981" y="21559"/>
                  <a:pt x="19430" y="18362"/>
                  <a:pt x="19545" y="13384"/>
                </a:cubicBezTo>
                <a:cubicBezTo>
                  <a:pt x="19631" y="9676"/>
                  <a:pt x="19624" y="9780"/>
                  <a:pt x="19764" y="9792"/>
                </a:cubicBezTo>
                <a:cubicBezTo>
                  <a:pt x="19879" y="9803"/>
                  <a:pt x="19896" y="9914"/>
                  <a:pt x="19953" y="11045"/>
                </a:cubicBezTo>
                <a:cubicBezTo>
                  <a:pt x="20044" y="12834"/>
                  <a:pt x="20041" y="14649"/>
                  <a:pt x="19943" y="16377"/>
                </a:cubicBezTo>
                <a:cubicBezTo>
                  <a:pt x="19864" y="17761"/>
                  <a:pt x="19790" y="18029"/>
                  <a:pt x="19704" y="17254"/>
                </a:cubicBezTo>
                <a:cubicBezTo>
                  <a:pt x="19663" y="16886"/>
                  <a:pt x="19665" y="16983"/>
                  <a:pt x="19715" y="17908"/>
                </a:cubicBezTo>
                <a:cubicBezTo>
                  <a:pt x="19764" y="18793"/>
                  <a:pt x="19798" y="19025"/>
                  <a:pt x="19905" y="19161"/>
                </a:cubicBezTo>
                <a:cubicBezTo>
                  <a:pt x="20081" y="19386"/>
                  <a:pt x="20229" y="18155"/>
                  <a:pt x="20431" y="14804"/>
                </a:cubicBezTo>
                <a:cubicBezTo>
                  <a:pt x="20656" y="11082"/>
                  <a:pt x="20799" y="10100"/>
                  <a:pt x="20935" y="11338"/>
                </a:cubicBezTo>
                <a:cubicBezTo>
                  <a:pt x="21065" y="12529"/>
                  <a:pt x="21087" y="15439"/>
                  <a:pt x="20977" y="17073"/>
                </a:cubicBezTo>
                <a:cubicBezTo>
                  <a:pt x="20895" y="18280"/>
                  <a:pt x="20850" y="18335"/>
                  <a:pt x="20774" y="17282"/>
                </a:cubicBezTo>
                <a:cubicBezTo>
                  <a:pt x="20708" y="16368"/>
                  <a:pt x="20700" y="15174"/>
                  <a:pt x="20752" y="14150"/>
                </a:cubicBezTo>
                <a:cubicBezTo>
                  <a:pt x="20785" y="13518"/>
                  <a:pt x="20785" y="13454"/>
                  <a:pt x="20754" y="13454"/>
                </a:cubicBezTo>
                <a:cubicBezTo>
                  <a:pt x="20610" y="13454"/>
                  <a:pt x="20620" y="18321"/>
                  <a:pt x="20766" y="19217"/>
                </a:cubicBezTo>
                <a:cubicBezTo>
                  <a:pt x="20906" y="20076"/>
                  <a:pt x="21005" y="19365"/>
                  <a:pt x="21112" y="16725"/>
                </a:cubicBezTo>
                <a:cubicBezTo>
                  <a:pt x="21152" y="15762"/>
                  <a:pt x="21206" y="14871"/>
                  <a:pt x="21234" y="14748"/>
                </a:cubicBezTo>
                <a:cubicBezTo>
                  <a:pt x="21368" y="14153"/>
                  <a:pt x="21484" y="16139"/>
                  <a:pt x="21404" y="17686"/>
                </a:cubicBezTo>
                <a:cubicBezTo>
                  <a:pt x="21356" y="18629"/>
                  <a:pt x="21311" y="18670"/>
                  <a:pt x="21258" y="17811"/>
                </a:cubicBezTo>
                <a:cubicBezTo>
                  <a:pt x="21219" y="17188"/>
                  <a:pt x="21218" y="17206"/>
                  <a:pt x="21237" y="18103"/>
                </a:cubicBezTo>
                <a:cubicBezTo>
                  <a:pt x="21249" y="18684"/>
                  <a:pt x="21283" y="19180"/>
                  <a:pt x="21326" y="19398"/>
                </a:cubicBezTo>
                <a:cubicBezTo>
                  <a:pt x="21417" y="19858"/>
                  <a:pt x="21510" y="18726"/>
                  <a:pt x="21520" y="17059"/>
                </a:cubicBezTo>
                <a:cubicBezTo>
                  <a:pt x="21535" y="14375"/>
                  <a:pt x="21329" y="12776"/>
                  <a:pt x="21182" y="14442"/>
                </a:cubicBezTo>
                <a:cubicBezTo>
                  <a:pt x="21136" y="14960"/>
                  <a:pt x="21131" y="14896"/>
                  <a:pt x="21091" y="13314"/>
                </a:cubicBezTo>
                <a:cubicBezTo>
                  <a:pt x="20988" y="9198"/>
                  <a:pt x="20708" y="9493"/>
                  <a:pt x="20412" y="14010"/>
                </a:cubicBezTo>
                <a:cubicBezTo>
                  <a:pt x="20347" y="15001"/>
                  <a:pt x="20287" y="15657"/>
                  <a:pt x="20277" y="15486"/>
                </a:cubicBezTo>
                <a:cubicBezTo>
                  <a:pt x="20268" y="15315"/>
                  <a:pt x="20257" y="14408"/>
                  <a:pt x="20254" y="13454"/>
                </a:cubicBezTo>
                <a:cubicBezTo>
                  <a:pt x="20248" y="11843"/>
                  <a:pt x="20252" y="11711"/>
                  <a:pt x="20302" y="11672"/>
                </a:cubicBezTo>
                <a:cubicBezTo>
                  <a:pt x="20417" y="11582"/>
                  <a:pt x="20434" y="11500"/>
                  <a:pt x="20476" y="10753"/>
                </a:cubicBezTo>
                <a:cubicBezTo>
                  <a:pt x="20530" y="9797"/>
                  <a:pt x="20534" y="7427"/>
                  <a:pt x="20483" y="6438"/>
                </a:cubicBezTo>
                <a:cubicBezTo>
                  <a:pt x="20439" y="5574"/>
                  <a:pt x="20349" y="5534"/>
                  <a:pt x="20284" y="6340"/>
                </a:cubicBezTo>
                <a:cubicBezTo>
                  <a:pt x="20215" y="7193"/>
                  <a:pt x="20223" y="7677"/>
                  <a:pt x="20299" y="7175"/>
                </a:cubicBezTo>
                <a:cubicBezTo>
                  <a:pt x="20425" y="6331"/>
                  <a:pt x="20484" y="8801"/>
                  <a:pt x="20374" y="10335"/>
                </a:cubicBezTo>
                <a:cubicBezTo>
                  <a:pt x="20304" y="11296"/>
                  <a:pt x="20259" y="11133"/>
                  <a:pt x="20140" y="9444"/>
                </a:cubicBezTo>
                <a:cubicBezTo>
                  <a:pt x="20058" y="8275"/>
                  <a:pt x="20050" y="8247"/>
                  <a:pt x="19824" y="8233"/>
                </a:cubicBezTo>
                <a:lnTo>
                  <a:pt x="19592" y="8219"/>
                </a:lnTo>
                <a:lnTo>
                  <a:pt x="19576" y="6632"/>
                </a:lnTo>
                <a:cubicBezTo>
                  <a:pt x="19538" y="2685"/>
                  <a:pt x="19384" y="148"/>
                  <a:pt x="19207" y="6"/>
                </a:cubicBezTo>
                <a:close/>
                <a:moveTo>
                  <a:pt x="2099" y="11936"/>
                </a:moveTo>
                <a:cubicBezTo>
                  <a:pt x="2125" y="11948"/>
                  <a:pt x="2183" y="12498"/>
                  <a:pt x="2303" y="13829"/>
                </a:cubicBezTo>
                <a:cubicBezTo>
                  <a:pt x="2417" y="15097"/>
                  <a:pt x="2567" y="16595"/>
                  <a:pt x="2637" y="17157"/>
                </a:cubicBezTo>
                <a:cubicBezTo>
                  <a:pt x="2706" y="17718"/>
                  <a:pt x="2777" y="18293"/>
                  <a:pt x="2793" y="18423"/>
                </a:cubicBezTo>
                <a:cubicBezTo>
                  <a:pt x="2809" y="18554"/>
                  <a:pt x="2821" y="18824"/>
                  <a:pt x="2821" y="19036"/>
                </a:cubicBezTo>
                <a:cubicBezTo>
                  <a:pt x="2819" y="19511"/>
                  <a:pt x="2609" y="19673"/>
                  <a:pt x="2534" y="19259"/>
                </a:cubicBezTo>
                <a:cubicBezTo>
                  <a:pt x="2445" y="18763"/>
                  <a:pt x="2304" y="17416"/>
                  <a:pt x="2233" y="16349"/>
                </a:cubicBezTo>
                <a:cubicBezTo>
                  <a:pt x="2146" y="15069"/>
                  <a:pt x="2067" y="12817"/>
                  <a:pt x="2083" y="12089"/>
                </a:cubicBezTo>
                <a:cubicBezTo>
                  <a:pt x="2085" y="11981"/>
                  <a:pt x="2091" y="11932"/>
                  <a:pt x="2099" y="11936"/>
                </a:cubicBezTo>
                <a:close/>
                <a:moveTo>
                  <a:pt x="19425" y="12215"/>
                </a:moveTo>
                <a:cubicBezTo>
                  <a:pt x="19456" y="12230"/>
                  <a:pt x="19447" y="12873"/>
                  <a:pt x="19399" y="14150"/>
                </a:cubicBezTo>
                <a:cubicBezTo>
                  <a:pt x="19325" y="16117"/>
                  <a:pt x="19107" y="18673"/>
                  <a:pt x="18967" y="19203"/>
                </a:cubicBezTo>
                <a:cubicBezTo>
                  <a:pt x="18832" y="19717"/>
                  <a:pt x="18735" y="19736"/>
                  <a:pt x="18718" y="19259"/>
                </a:cubicBezTo>
                <a:cubicBezTo>
                  <a:pt x="18703" y="18837"/>
                  <a:pt x="18720" y="18618"/>
                  <a:pt x="18880" y="17268"/>
                </a:cubicBezTo>
                <a:cubicBezTo>
                  <a:pt x="18947" y="16711"/>
                  <a:pt x="19093" y="15263"/>
                  <a:pt x="19206" y="14052"/>
                </a:cubicBezTo>
                <a:cubicBezTo>
                  <a:pt x="19321" y="12809"/>
                  <a:pt x="19394" y="12199"/>
                  <a:pt x="19425" y="12215"/>
                </a:cubicBezTo>
                <a:close/>
                <a:moveTo>
                  <a:pt x="10783" y="14219"/>
                </a:moveTo>
                <a:cubicBezTo>
                  <a:pt x="6318" y="14219"/>
                  <a:pt x="4064" y="14353"/>
                  <a:pt x="4064" y="14609"/>
                </a:cubicBezTo>
                <a:cubicBezTo>
                  <a:pt x="4064" y="14865"/>
                  <a:pt x="6318" y="14985"/>
                  <a:pt x="10783" y="14985"/>
                </a:cubicBezTo>
                <a:cubicBezTo>
                  <a:pt x="15248" y="14985"/>
                  <a:pt x="17503" y="14865"/>
                  <a:pt x="17503" y="14609"/>
                </a:cubicBezTo>
                <a:cubicBezTo>
                  <a:pt x="17503" y="14353"/>
                  <a:pt x="15248" y="14219"/>
                  <a:pt x="10783" y="14219"/>
                </a:cubicBezTo>
                <a:close/>
              </a:path>
            </a:pathLst>
          </a:custGeom>
          <a:ln w="12700">
            <a:miter lim="400000"/>
          </a:ln>
          <a:effectLst>
            <a:outerShdw sx="100000" sy="100000" kx="0" ky="0" algn="b" rotWithShape="0" blurRad="63500" dist="25400" dir="5400000">
              <a:srgbClr val="000000">
                <a:alpha val="50000"/>
              </a:srgbClr>
            </a:outerShdw>
          </a:effectLst>
        </p:spPr>
      </p:pic>
      <p:sp>
        <p:nvSpPr>
          <p:cNvPr id="256" name="The Preacher’s Conclusion (12:8)"/>
          <p:cNvSpPr/>
          <p:nvPr/>
        </p:nvSpPr>
        <p:spPr>
          <a:xfrm>
            <a:off x="242471" y="1693203"/>
            <a:ext cx="12519858" cy="1110354"/>
          </a:xfrm>
          <a:prstGeom prst="roundRect">
            <a:avLst>
              <a:gd name="adj" fmla="val 17157"/>
            </a:avLst>
          </a:prstGeom>
          <a:solidFill>
            <a:schemeClr val="accent5">
              <a:hueOff val="74999"/>
              <a:satOff val="18651"/>
              <a:lumOff val="-19807"/>
            </a:schemeClr>
          </a:solidFill>
          <a:ln w="12700">
            <a:miter lim="400000"/>
          </a:ln>
          <a:effectLst>
            <a:outerShdw sx="100000" sy="100000" kx="0" ky="0" algn="b" rotWithShape="0" blurRad="165100" dist="137691" dir="206693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buClrTx/>
              <a:defRPr sz="6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The Preacher’s Conclusion (12:8)</a:t>
            </a:r>
          </a:p>
        </p:txBody>
      </p:sp>
      <p:sp>
        <p:nvSpPr>
          <p:cNvPr id="257" name="“The WHOLE DUTY of MAN”"/>
          <p:cNvSpPr txBox="1"/>
          <p:nvPr/>
        </p:nvSpPr>
        <p:spPr>
          <a:xfrm>
            <a:off x="295498" y="251920"/>
            <a:ext cx="12413804" cy="1003301"/>
          </a:xfrm>
          <a:prstGeom prst="rect">
            <a:avLst/>
          </a:prstGeom>
          <a:ln w="12700">
            <a:miter lim="400000"/>
          </a:ln>
          <a:effectLst>
            <a:outerShdw sx="100000" sy="100000" kx="0" ky="0" algn="b" rotWithShape="0" blurRad="254000" dist="151513" dir="5400000">
              <a:srgbClr val="000000">
                <a:alpha val="48677"/>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6100">
                <a:solidFill>
                  <a:srgbClr val="000000"/>
                </a:solidFill>
              </a:defRPr>
            </a:lvl1pPr>
          </a:lstStyle>
          <a:p>
            <a:pPr/>
            <a:r>
              <a:t>“The WHOLE DUTY of MAN”</a:t>
            </a:r>
          </a:p>
        </p:txBody>
      </p:sp>
      <p:sp>
        <p:nvSpPr>
          <p:cNvPr id="258" name="Ecclesiastes 12:8 (NKJV)…"/>
          <p:cNvSpPr txBox="1"/>
          <p:nvPr/>
        </p:nvSpPr>
        <p:spPr>
          <a:xfrm>
            <a:off x="5257524" y="3196730"/>
            <a:ext cx="7357904"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buClrTx/>
              <a:defRPr b="1" sz="5800">
                <a:solidFill>
                  <a:srgbClr val="000000"/>
                </a:solidFill>
                <a:latin typeface="Century Gothic"/>
                <a:ea typeface="Century Gothic"/>
                <a:cs typeface="Century Gothic"/>
                <a:sym typeface="Century Gothic"/>
              </a:defRPr>
            </a:pPr>
            <a:r>
              <a:t>Ecclesiastes 12:8 (NKJV)</a:t>
            </a:r>
          </a:p>
          <a:p>
            <a:pPr defTabSz="457200">
              <a:buClrTx/>
              <a:defRPr sz="5800">
                <a:solidFill>
                  <a:srgbClr val="000000"/>
                </a:solidFill>
                <a:latin typeface="Century Gothic"/>
                <a:ea typeface="Century Gothic"/>
                <a:cs typeface="Century Gothic"/>
                <a:sym typeface="Century Gothic"/>
              </a:defRPr>
            </a:pPr>
            <a:r>
              <a:rPr baseline="31999"/>
              <a:t>8</a:t>
            </a:r>
            <a:r>
              <a:t> “Vanity of vanities,” says the Preacher, “All </a:t>
            </a:r>
            <a:r>
              <a:rPr i="1"/>
              <a:t>is</a:t>
            </a:r>
            <a:r>
              <a:t> vanity.”</a:t>
            </a:r>
          </a:p>
          <a:p>
            <a:pPr defTabSz="457200">
              <a:buClrTx/>
              <a:defRPr sz="3600">
                <a:solidFill>
                  <a:srgbClr val="000000"/>
                </a:solidFill>
                <a:latin typeface="Century Gothic"/>
                <a:ea typeface="Century Gothic"/>
                <a:cs typeface="Century Gothic"/>
                <a:sym typeface="Century Gothic"/>
              </a:defRPr>
            </a:pPr>
            <a:r>
              <a:t>(cf. 1:2, 14; 2:17; 4:4)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A29A85"/>
          </a:buClr>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