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b="def" i="def"/>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b="def" i="def"/>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b="def" i="def"/>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b="def" i="def"/>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b="def" i="def"/>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016000" y="2032000"/>
            <a:ext cx="10972800" cy="32258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12" name="Body Level One…"/>
          <p:cNvSpPr txBox="1"/>
          <p:nvPr>
            <p:ph type="body" sz="quarter" idx="1"/>
          </p:nvPr>
        </p:nvSpPr>
        <p:spPr>
          <a:xfrm>
            <a:off x="1016000" y="5359400"/>
            <a:ext cx="10972800" cy="12319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596900"/>
          </a:xfrm>
          <a:prstGeom prst="rect">
            <a:avLst/>
          </a:prstGeom>
        </p:spPr>
        <p:txBody>
          <a:bodyPr anchor="t">
            <a:spAutoFit/>
          </a:bodyPr>
          <a:lstStyle>
            <a:lvl1pPr marL="0" indent="0" algn="ctr">
              <a:spcBef>
                <a:spcPts val="0"/>
              </a:spcBef>
              <a:buClrTx/>
              <a:buSzTx/>
              <a:buNone/>
              <a:defRPr sz="3400">
                <a:solidFill>
                  <a:srgbClr val="A29A85"/>
                </a:solidFill>
              </a:defRPr>
            </a:lvl1pPr>
          </a:lstStyle>
          <a:p>
            <a:pPr/>
            <a:r>
              <a:t>-Johnny Appleseed</a:t>
            </a:r>
          </a:p>
        </p:txBody>
      </p:sp>
      <p:sp>
        <p:nvSpPr>
          <p:cNvPr id="94" name="“Type a quote here.”"/>
          <p:cNvSpPr/>
          <p:nvPr>
            <p:ph type="body" sz="quarter" idx="14"/>
          </p:nvPr>
        </p:nvSpPr>
        <p:spPr>
          <a:xfrm>
            <a:off x="1270000" y="4210050"/>
            <a:ext cx="10464800" cy="800100"/>
          </a:xfrm>
          <a:prstGeom prst="rect">
            <a:avLst/>
          </a:prstGeom>
        </p:spPr>
        <p:txBody>
          <a:bodyPr>
            <a:spAutoFit/>
          </a:bodyPr>
          <a:lstStyle>
            <a:lvl1pPr marL="0" indent="0" algn="ctr">
              <a:spcBef>
                <a:spcPts val="3800"/>
              </a:spcBef>
              <a:buClrTx/>
              <a:buSzTx/>
              <a:buNone/>
              <a:defRPr i="1" sz="4800">
                <a:latin typeface="Baskerville SemiBold"/>
                <a:ea typeface="Baskerville SemiBold"/>
                <a:cs typeface="Baskerville SemiBold"/>
                <a:sym typeface="Baskerville SemiBold"/>
              </a:defRPr>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12700"/>
            <a:ext cx="13004800" cy="9783945"/>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xfrm>
            <a:off x="1016000" y="2768600"/>
            <a:ext cx="109728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13"/>
          </p:nvPr>
        </p:nvSpPr>
        <p:spPr>
          <a:xfrm>
            <a:off x="2819400" y="609600"/>
            <a:ext cx="7624687" cy="9532412"/>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028700" y="6743700"/>
            <a:ext cx="10972800" cy="15240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22" name="Body Level One…"/>
          <p:cNvSpPr txBox="1"/>
          <p:nvPr>
            <p:ph type="body" sz="quarter" idx="1"/>
          </p:nvPr>
        </p:nvSpPr>
        <p:spPr>
          <a:xfrm>
            <a:off x="1028700" y="8255000"/>
            <a:ext cx="10972800" cy="11938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txBox="1"/>
          <p:nvPr>
            <p:ph type="title"/>
          </p:nvPr>
        </p:nvSpPr>
        <p:spPr>
          <a:xfrm>
            <a:off x="1016000" y="3263900"/>
            <a:ext cx="10972800" cy="3225800"/>
          </a:xfrm>
          <a:prstGeom prst="rect">
            <a:avLst/>
          </a:prstGeom>
        </p:spPr>
        <p:txBody>
          <a:bodyPr/>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31"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sz="half" idx="13"/>
          </p:nvPr>
        </p:nvSpPr>
        <p:spPr>
          <a:xfrm>
            <a:off x="7543800" y="2044700"/>
            <a:ext cx="4513115" cy="5642313"/>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762000" y="2311400"/>
            <a:ext cx="6324600" cy="31877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40" name="Body Level One…"/>
          <p:cNvSpPr txBox="1"/>
          <p:nvPr>
            <p:ph type="body" sz="quarter" idx="1"/>
          </p:nvPr>
        </p:nvSpPr>
        <p:spPr>
          <a:xfrm>
            <a:off x="762000" y="5626100"/>
            <a:ext cx="6324600" cy="32385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1016000" y="2768600"/>
            <a:ext cx="109728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7289800" y="2806700"/>
            <a:ext cx="4513115" cy="5642313"/>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half" idx="13"/>
          </p:nvPr>
        </p:nvSpPr>
        <p:spPr>
          <a:xfrm>
            <a:off x="7366182" y="4112966"/>
            <a:ext cx="4749801" cy="5880101"/>
          </a:xfrm>
          <a:prstGeom prst="rect">
            <a:avLst/>
          </a:prstGeom>
          <a:ln w="9525">
            <a:round/>
          </a:ln>
        </p:spPr>
        <p:txBody>
          <a:bodyPr lIns="91439" tIns="45719" rIns="91439" bIns="45719" anchor="t">
            <a:noAutofit/>
          </a:bodyPr>
          <a:lstStyle/>
          <a:p>
            <a:pPr/>
          </a:p>
        </p:txBody>
      </p:sp>
      <p:sp>
        <p:nvSpPr>
          <p:cNvPr id="84" name="Image"/>
          <p:cNvSpPr/>
          <p:nvPr>
            <p:ph type="pic" sz="quarter" idx="14"/>
          </p:nvPr>
        </p:nvSpPr>
        <p:spPr>
          <a:xfrm>
            <a:off x="7391582" y="889015"/>
            <a:ext cx="4792551" cy="3064584"/>
          </a:xfrm>
          <a:prstGeom prst="rect">
            <a:avLst/>
          </a:prstGeom>
          <a:ln w="9525">
            <a:round/>
          </a:ln>
        </p:spPr>
        <p:txBody>
          <a:bodyPr lIns="91439" tIns="45719" rIns="91439" bIns="45719" anchor="t">
            <a:noAutofit/>
          </a:bodyPr>
          <a:lstStyle/>
          <a:p>
            <a:pPr/>
          </a:p>
        </p:txBody>
      </p:sp>
      <p:sp>
        <p:nvSpPr>
          <p:cNvPr id="85" name="Image"/>
          <p:cNvSpPr/>
          <p:nvPr>
            <p:ph type="pic" idx="15"/>
          </p:nvPr>
        </p:nvSpPr>
        <p:spPr>
          <a:xfrm>
            <a:off x="-1498600" y="927100"/>
            <a:ext cx="10449225" cy="7861300"/>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xfrm>
            <a:off x="6324599" y="9004300"/>
            <a:ext cx="342901" cy="36830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016000" y="1270000"/>
            <a:ext cx="10972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016000" y="546100"/>
            <a:ext cx="10972800" cy="185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defRPr sz="1800">
                <a:latin typeface="Cochin"/>
                <a:ea typeface="Cochin"/>
                <a:cs typeface="Cochin"/>
                <a:sym typeface="Coc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p:cNvSpPr txBox="1"/>
          <p:nvPr>
            <p:ph type="ctrTitle"/>
          </p:nvPr>
        </p:nvSpPr>
        <p:spPr>
          <a:prstGeom prst="rect">
            <a:avLst/>
          </a:prstGeom>
        </p:spPr>
        <p:txBody>
          <a:bodyPr/>
          <a:lstStyle/>
          <a:p>
            <a:pPr/>
          </a:p>
        </p:txBody>
      </p:sp>
      <p:sp>
        <p:nvSpPr>
          <p:cNvPr id="129" name="Body"/>
          <p:cNvSpPr txBox="1"/>
          <p:nvPr>
            <p:ph type="subTitle" sz="quarter" idx="1"/>
          </p:nvPr>
        </p:nvSpPr>
        <p:spPr>
          <a:prstGeom prst="rect">
            <a:avLst/>
          </a:prstGeom>
        </p:spPr>
        <p:txBody>
          <a:bodyPr/>
          <a:lstStyle/>
          <a:p>
            <a:pPr/>
          </a:p>
        </p:txBody>
      </p:sp>
      <p:pic>
        <p:nvPicPr>
          <p:cNvPr id="130" name="Image" descr="Image"/>
          <p:cNvPicPr>
            <a:picLocks noChangeAspect="0"/>
          </p:cNvPicPr>
          <p:nvPr/>
        </p:nvPicPr>
        <p:blipFill>
          <a:blip r:embed="rId2">
            <a:extLst/>
          </a:blip>
          <a:stretch>
            <a:fillRect/>
          </a:stretch>
        </p:blipFill>
        <p:spPr>
          <a:xfrm>
            <a:off x="-27384" y="-46566"/>
            <a:ext cx="13059569" cy="9846732"/>
          </a:xfrm>
          <a:prstGeom prst="rect">
            <a:avLst/>
          </a:prstGeom>
          <a:effectLst>
            <a:outerShdw sx="100000" sy="100000" kx="0" ky="0" algn="b" rotWithShape="0" blurRad="63500" dist="25400" dir="5400000">
              <a:srgbClr val="000000">
                <a:alpha val="50000"/>
              </a:srgbClr>
            </a:outerShdw>
          </a:effectLst>
        </p:spPr>
      </p:pic>
      <p:sp>
        <p:nvSpPr>
          <p:cNvPr id="131" name="The “Bible Speaks” Series…"/>
          <p:cNvSpPr txBox="1"/>
          <p:nvPr/>
        </p:nvSpPr>
        <p:spPr>
          <a:xfrm>
            <a:off x="2939343" y="622300"/>
            <a:ext cx="71261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solidFill>
                  <a:srgbClr val="DCDDE0"/>
                </a:solidFill>
                <a:effectLst>
                  <a:outerShdw sx="100000" sy="100000" kx="0" ky="0" algn="b" rotWithShape="0" blurRad="127000" dist="63500" dir="3128200">
                    <a:srgbClr val="000000"/>
                  </a:outerShdw>
                </a:effectLst>
              </a:defRPr>
            </a:pPr>
            <a:r>
              <a:t>The “Bible Speaks” Series</a:t>
            </a:r>
          </a:p>
          <a:p>
            <a:pPr>
              <a:defRPr i="1">
                <a:solidFill>
                  <a:srgbClr val="DCDDE0"/>
                </a:solidFill>
                <a:effectLst>
                  <a:outerShdw sx="100000" sy="100000" kx="0" ky="0" algn="b" rotWithShape="0" blurRad="127000" dist="63500" dir="3128200">
                    <a:srgbClr val="000000"/>
                  </a:outerShdw>
                </a:effectLst>
              </a:defRPr>
            </a:pPr>
            <a:r>
              <a:t>A Study Book for Teachers &amp; Students</a:t>
            </a:r>
          </a:p>
        </p:txBody>
      </p:sp>
      <p:sp>
        <p:nvSpPr>
          <p:cNvPr id="132" name="Robert Harkrider"/>
          <p:cNvSpPr txBox="1"/>
          <p:nvPr/>
        </p:nvSpPr>
        <p:spPr>
          <a:xfrm>
            <a:off x="8995922" y="8642349"/>
            <a:ext cx="3242556"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DCDDE0"/>
                </a:solidFill>
                <a:effectLst>
                  <a:outerShdw sx="100000" sy="100000" kx="0" ky="0" algn="b" rotWithShape="0" blurRad="127000" dist="63500" dir="3128200">
                    <a:srgbClr val="000000"/>
                  </a:outerShdw>
                </a:effectLst>
              </a:defRPr>
            </a:lvl1pPr>
          </a:lstStyle>
          <a:p>
            <a:pPr/>
            <a:r>
              <a:t>Robert Harkrider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181" name="Let Us Draw Near With A Sincere Heart of Faith - (10:19-22)…"/>
          <p:cNvSpPr/>
          <p:nvPr/>
        </p:nvSpPr>
        <p:spPr>
          <a:xfrm>
            <a:off x="5576539" y="2831041"/>
            <a:ext cx="7139783" cy="6344445"/>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1"/>
              <a:defRPr sz="3300">
                <a:solidFill>
                  <a:srgbClr val="000000"/>
                </a:solidFill>
              </a:defRPr>
            </a:pPr>
            <a:r>
              <a:rPr>
                <a:latin typeface="Denmark"/>
                <a:ea typeface="Denmark"/>
                <a:cs typeface="Denmark"/>
                <a:sym typeface="Denmark"/>
              </a:rPr>
              <a:t>Christ has inaugurated a new &amp; living way - 10:19,20</a:t>
            </a:r>
            <a:endParaRPr i="1"/>
          </a:p>
          <a:p>
            <a:pPr lvl="1" marL="838200" indent="-419100" algn="l">
              <a:spcBef>
                <a:spcPts val="900"/>
              </a:spcBef>
              <a:buClr>
                <a:srgbClr val="A29A85"/>
              </a:buClr>
              <a:buSzPct val="100000"/>
              <a:buChar char="•"/>
              <a:defRPr sz="3200">
                <a:solidFill>
                  <a:srgbClr val="000000"/>
                </a:solidFill>
              </a:defRPr>
            </a:pPr>
            <a:r>
              <a:rPr b="1"/>
              <a:t>New</a:t>
            </a:r>
            <a:r>
              <a:t> (</a:t>
            </a:r>
            <a:r>
              <a:rPr i="1"/>
              <a:t>prosphatos</a:t>
            </a:r>
            <a:r>
              <a:t>) – lately slaughtered, freshly killed (Strong’s)  - b. of fresh events or newly arrived people: “</a:t>
            </a:r>
            <a:r>
              <a:rPr i="1"/>
              <a:t>not there before</a:t>
            </a:r>
            <a:r>
              <a:t>,” “</a:t>
            </a:r>
            <a:r>
              <a:rPr i="1"/>
              <a:t>new</a:t>
            </a:r>
            <a:r>
              <a:t>,” “</a:t>
            </a:r>
            <a:r>
              <a:rPr i="1"/>
              <a:t>fresh</a:t>
            </a:r>
            <a:r>
              <a:t>” - (TDNT)</a:t>
            </a:r>
          </a:p>
          <a:p>
            <a:pPr lvl="1" marL="838200" indent="-419100" algn="l">
              <a:spcBef>
                <a:spcPts val="900"/>
              </a:spcBef>
              <a:buClr>
                <a:srgbClr val="A29A85"/>
              </a:buClr>
              <a:buSzPct val="100000"/>
              <a:buChar char="•"/>
              <a:defRPr sz="3200">
                <a:solidFill>
                  <a:srgbClr val="000000"/>
                </a:solidFill>
              </a:defRPr>
            </a:pPr>
            <a:r>
              <a:rPr b="1"/>
              <a:t>Living way –</a:t>
            </a:r>
            <a:r>
              <a:t> living is zao “</a:t>
            </a:r>
            <a:r>
              <a:rPr i="1"/>
              <a:t>to enjoy real life</a:t>
            </a:r>
            <a:r>
              <a:t>” (Strong’s) used in 1Pet 2:4,5 describing Christians as living stones - Jesus is the </a:t>
            </a:r>
            <a:r>
              <a:rPr i="1"/>
              <a:t>WAY &amp; the LIFE</a:t>
            </a:r>
            <a:r>
              <a:t>  - Jn 14:6</a:t>
            </a:r>
          </a:p>
        </p:txBody>
      </p:sp>
      <p:pic>
        <p:nvPicPr>
          <p:cNvPr id="182" name="Hebrews 10:19–20 (NKJV)… Hebrews 10:19–20 (NKJV)&#10;19 Therefore, brethren, having boldness to enter the Holiest by the blood of Jesus, 20 by a new and living way which He consecrated for us, through the veil, that is, His flesh," descr="Hebrews 10:19–20 (NKJV)… Hebrews 10:19–20 (NKJV)19 Therefore, brethren, having boldness to enter the Holiest by the blood of Jesus, 20 by a new and living way which He consecrated for us, through the veil, that is, His flesh,"/>
          <p:cNvPicPr>
            <a:picLocks noChangeAspect="0"/>
          </p:cNvPicPr>
          <p:nvPr/>
        </p:nvPicPr>
        <p:blipFill>
          <a:blip r:embed="rId3">
            <a:extLst/>
          </a:blip>
          <a:stretch>
            <a:fillRect/>
          </a:stretch>
        </p:blipFill>
        <p:spPr>
          <a:xfrm>
            <a:off x="-37121" y="2512250"/>
            <a:ext cx="5743535" cy="6858001"/>
          </a:xfrm>
          <a:prstGeom prst="rect">
            <a:avLst/>
          </a:prstGeom>
        </p:spPr>
      </p:pic>
      <p:pic>
        <p:nvPicPr>
          <p:cNvPr id="183"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184"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185"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1">
                                            <p:txEl>
                                              <p:pRg st="2" end="2"/>
                                            </p:txEl>
                                          </p:spTgt>
                                        </p:tgtEl>
                                        <p:attrNameLst>
                                          <p:attrName>style.visibility</p:attrName>
                                        </p:attrNameLst>
                                      </p:cBhvr>
                                      <p:to>
                                        <p:strVal val="visible"/>
                                      </p:to>
                                    </p:set>
                                    <p:animEffect filter="wipe(left)" transition="in">
                                      <p:cBhvr>
                                        <p:cTn id="7" dur="1500"/>
                                        <p:tgtEl>
                                          <p:spTgt spid="18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81">
                                            <p:txEl>
                                              <p:pRg st="3" end="3"/>
                                            </p:txEl>
                                          </p:spTgt>
                                        </p:tgtEl>
                                        <p:attrNameLst>
                                          <p:attrName>style.visibility</p:attrName>
                                        </p:attrNameLst>
                                      </p:cBhvr>
                                      <p:to>
                                        <p:strVal val="visible"/>
                                      </p:to>
                                    </p:set>
                                    <p:animEffect filter="wipe(left)" transition="in">
                                      <p:cBhvr>
                                        <p:cTn id="12" dur="1500"/>
                                        <p:tgtEl>
                                          <p:spTgt spid="18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188" name="Let Us Draw Near With A Sincere Heart of Faith - (10:19-22)…"/>
          <p:cNvSpPr/>
          <p:nvPr/>
        </p:nvSpPr>
        <p:spPr>
          <a:xfrm>
            <a:off x="5576539" y="2831041"/>
            <a:ext cx="7139783" cy="62738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1"/>
              <a:defRPr sz="3300">
                <a:solidFill>
                  <a:srgbClr val="000000"/>
                </a:solidFill>
              </a:defRPr>
            </a:pPr>
            <a:r>
              <a:rPr>
                <a:latin typeface="Denmark"/>
                <a:ea typeface="Denmark"/>
                <a:cs typeface="Denmark"/>
                <a:sym typeface="Denmark"/>
              </a:rPr>
              <a:t>Christ has inaugurated a new &amp; living way - 10:19,20</a:t>
            </a:r>
            <a:endParaRPr i="1"/>
          </a:p>
          <a:p>
            <a:pPr lvl="1" marL="838200" indent="-419100" algn="l">
              <a:spcBef>
                <a:spcPts val="900"/>
              </a:spcBef>
              <a:buClr>
                <a:srgbClr val="A29A85"/>
              </a:buClr>
              <a:buSzPct val="100000"/>
              <a:buChar char="•"/>
              <a:defRPr sz="3200">
                <a:solidFill>
                  <a:srgbClr val="000000"/>
                </a:solidFill>
              </a:defRPr>
            </a:pPr>
            <a:r>
              <a:t>Not a contrast between two ways - but the way &amp; no way - &amp; between life &amp; death. - (</a:t>
            </a:r>
            <a:r>
              <a:rPr i="1"/>
              <a:t>Jn 14:6; Acts 4:12</a:t>
            </a:r>
            <a:r>
              <a:t>)</a:t>
            </a:r>
          </a:p>
          <a:p>
            <a:pPr lvl="1" marL="838200" indent="-419100" algn="l">
              <a:spcBef>
                <a:spcPts val="900"/>
              </a:spcBef>
              <a:buClr>
                <a:srgbClr val="A29A85"/>
              </a:buClr>
              <a:buSzPct val="100000"/>
              <a:buChar char="•"/>
              <a:defRPr i="1" sz="3200">
                <a:solidFill>
                  <a:srgbClr val="000000"/>
                </a:solidFill>
              </a:defRPr>
            </a:pPr>
            <a:r>
              <a:t>“It is by the offering of the body of Jesus; … in his body he made an atonement for sin, and that with his body raised up from the dead he has ascended to heaven, that we have access now to the throne of mercy.” - Barnes</a:t>
            </a:r>
          </a:p>
        </p:txBody>
      </p:sp>
      <p:pic>
        <p:nvPicPr>
          <p:cNvPr id="189" name="Hebrews 10:19–20 (NKJV)… Hebrews 10:19–20 (NKJV)&#10;19 Therefore, brethren, having boldness to enter the Holiest by the blood of Jesus, 20 by a new and living way which He consecrated for us, through the veil, that is, His flesh," descr="Hebrews 10:19–20 (NKJV)… Hebrews 10:19–20 (NKJV)19 Therefore, brethren, having boldness to enter the Holiest by the blood of Jesus, 20 by a new and living way which He consecrated for us, through the veil, that is, His flesh,"/>
          <p:cNvPicPr>
            <a:picLocks noChangeAspect="0"/>
          </p:cNvPicPr>
          <p:nvPr/>
        </p:nvPicPr>
        <p:blipFill>
          <a:blip r:embed="rId3">
            <a:extLst/>
          </a:blip>
          <a:stretch>
            <a:fillRect/>
          </a:stretch>
        </p:blipFill>
        <p:spPr>
          <a:xfrm>
            <a:off x="-37121" y="2512250"/>
            <a:ext cx="5743535" cy="6858001"/>
          </a:xfrm>
          <a:prstGeom prst="rect">
            <a:avLst/>
          </a:prstGeom>
        </p:spPr>
      </p:pic>
      <p:pic>
        <p:nvPicPr>
          <p:cNvPr id="190"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191"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192"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8">
                                            <p:txEl>
                                              <p:pRg st="2" end="2"/>
                                            </p:txEl>
                                          </p:spTgt>
                                        </p:tgtEl>
                                        <p:attrNameLst>
                                          <p:attrName>style.visibility</p:attrName>
                                        </p:attrNameLst>
                                      </p:cBhvr>
                                      <p:to>
                                        <p:strVal val="visible"/>
                                      </p:to>
                                    </p:set>
                                    <p:animEffect filter="wipe(left)" transition="in">
                                      <p:cBhvr>
                                        <p:cTn id="7" dur="1500"/>
                                        <p:tgtEl>
                                          <p:spTgt spid="18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88">
                                            <p:txEl>
                                              <p:pRg st="3" end="3"/>
                                            </p:txEl>
                                          </p:spTgt>
                                        </p:tgtEl>
                                        <p:attrNameLst>
                                          <p:attrName>style.visibility</p:attrName>
                                        </p:attrNameLst>
                                      </p:cBhvr>
                                      <p:to>
                                        <p:strVal val="visible"/>
                                      </p:to>
                                    </p:set>
                                    <p:animEffect filter="wipe(left)" transition="in">
                                      <p:cBhvr>
                                        <p:cTn id="12" dur="1500"/>
                                        <p:tgtEl>
                                          <p:spTgt spid="18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195" name="Let Us Draw Near With A Sincere Heart of Faith - (10:19-22)…"/>
          <p:cNvSpPr/>
          <p:nvPr/>
        </p:nvSpPr>
        <p:spPr>
          <a:xfrm>
            <a:off x="5576539" y="2831041"/>
            <a:ext cx="7139783" cy="629285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2"/>
              <a:defRPr sz="3200">
                <a:solidFill>
                  <a:srgbClr val="000000"/>
                </a:solidFill>
              </a:defRPr>
            </a:pPr>
            <a:r>
              <a:rPr>
                <a:latin typeface="Denmark"/>
                <a:ea typeface="Denmark"/>
                <a:cs typeface="Denmark"/>
                <a:sym typeface="Denmark"/>
              </a:rPr>
              <a:t>Let us draw near in full assurance of faith - 10:21.22</a:t>
            </a:r>
            <a:endParaRPr i="1"/>
          </a:p>
          <a:p>
            <a:pPr lvl="1" marL="838200" indent="-419100" algn="l">
              <a:spcBef>
                <a:spcPts val="900"/>
              </a:spcBef>
              <a:buClr>
                <a:srgbClr val="A29A85"/>
              </a:buClr>
              <a:buSzPct val="100000"/>
              <a:buChar char="•"/>
              <a:defRPr sz="3200">
                <a:solidFill>
                  <a:srgbClr val="000000"/>
                </a:solidFill>
              </a:defRPr>
            </a:pPr>
            <a:r>
              <a:t>Jesus is the “</a:t>
            </a:r>
            <a:r>
              <a:rPr b="1" i="1"/>
              <a:t>High Priest over the house of God</a:t>
            </a:r>
            <a:r>
              <a:t>” (</a:t>
            </a:r>
            <a:r>
              <a:rPr i="1"/>
              <a:t>ch</a:t>
            </a:r>
            <a:r>
              <a:t>. 2:17; 3:1; 4:14–16; 6:20; 7:25,26; 8:1) - Faithful Christians  are the house of God, i.e., the church - (Heb 3:3-6; 12:22,23; Eph 2:19-22; 1 Tim 3:15; 1 Pet 4:17)</a:t>
            </a:r>
          </a:p>
          <a:p>
            <a:pPr lvl="1" marL="838200" indent="-419100" algn="l">
              <a:spcBef>
                <a:spcPts val="900"/>
              </a:spcBef>
              <a:buClr>
                <a:srgbClr val="A29A85"/>
              </a:buClr>
              <a:buSzPct val="100000"/>
              <a:buChar char="•"/>
              <a:defRPr sz="3200">
                <a:solidFill>
                  <a:srgbClr val="000000"/>
                </a:solidFill>
              </a:defRPr>
            </a:pPr>
            <a:r>
              <a:rPr b="1"/>
              <a:t>Let us draw near</a:t>
            </a:r>
            <a:r>
              <a:t> - knowing access is possible, do it! - (Heb 4:16; 7:19)</a:t>
            </a:r>
          </a:p>
        </p:txBody>
      </p:sp>
      <p:pic>
        <p:nvPicPr>
          <p:cNvPr id="196" name="Hebrews 10:21–22 (NKJV)… Hebrews 10:21–22 (NKJV)&#10;21 and having a High Priest over the house of God, 22 let us draw near with a true heart in full assurance of faith, having our hearts sprinkled from an evil conscience and our bodies washed with pure water." descr="Hebrews 10:21–22 (NKJV)… Hebrews 10:21–22 (NKJV)21 and having a High Priest over the house of God, 22 let us draw near with a true heart in full assurance of faith, having our hearts sprinkled from an evil conscience and our bodies washed with pure water."/>
          <p:cNvPicPr>
            <a:picLocks noChangeAspect="0"/>
          </p:cNvPicPr>
          <p:nvPr/>
        </p:nvPicPr>
        <p:blipFill>
          <a:blip r:embed="rId3">
            <a:extLst/>
          </a:blip>
          <a:stretch>
            <a:fillRect/>
          </a:stretch>
        </p:blipFill>
        <p:spPr>
          <a:xfrm>
            <a:off x="-37121" y="2512250"/>
            <a:ext cx="5743535" cy="6896101"/>
          </a:xfrm>
          <a:prstGeom prst="rect">
            <a:avLst/>
          </a:prstGeom>
        </p:spPr>
      </p:pic>
      <p:pic>
        <p:nvPicPr>
          <p:cNvPr id="197"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198"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199"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5">
                                            <p:txEl>
                                              <p:pRg st="2" end="2"/>
                                            </p:txEl>
                                          </p:spTgt>
                                        </p:tgtEl>
                                        <p:attrNameLst>
                                          <p:attrName>style.visibility</p:attrName>
                                        </p:attrNameLst>
                                      </p:cBhvr>
                                      <p:to>
                                        <p:strVal val="visible"/>
                                      </p:to>
                                    </p:set>
                                    <p:animEffect filter="wipe(left)" transition="in">
                                      <p:cBhvr>
                                        <p:cTn id="7" dur="1500"/>
                                        <p:tgtEl>
                                          <p:spTgt spid="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95">
                                            <p:txEl>
                                              <p:pRg st="3" end="3"/>
                                            </p:txEl>
                                          </p:spTgt>
                                        </p:tgtEl>
                                        <p:attrNameLst>
                                          <p:attrName>style.visibility</p:attrName>
                                        </p:attrNameLst>
                                      </p:cBhvr>
                                      <p:to>
                                        <p:strVal val="visible"/>
                                      </p:to>
                                    </p:set>
                                    <p:animEffect filter="wipe(left)" transition="in">
                                      <p:cBhvr>
                                        <p:cTn id="12" dur="1500"/>
                                        <p:tgtEl>
                                          <p:spTgt spid="19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02" name="Let Us Draw Near With A Sincere Heart of Faith - (10:19-22)…"/>
          <p:cNvSpPr/>
          <p:nvPr/>
        </p:nvSpPr>
        <p:spPr>
          <a:xfrm>
            <a:off x="5576539" y="2831041"/>
            <a:ext cx="7139783" cy="6293645"/>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2"/>
              <a:defRPr sz="3200">
                <a:solidFill>
                  <a:srgbClr val="000000"/>
                </a:solidFill>
              </a:defRPr>
            </a:pPr>
            <a:r>
              <a:rPr>
                <a:latin typeface="Denmark"/>
                <a:ea typeface="Denmark"/>
                <a:cs typeface="Denmark"/>
                <a:sym typeface="Denmark"/>
              </a:rPr>
              <a:t>Let us draw near in full assurance of faith - 10:21.22</a:t>
            </a:r>
            <a:endParaRPr i="1"/>
          </a:p>
          <a:p>
            <a:pPr lvl="1" marL="838200" indent="-419100" algn="l">
              <a:spcBef>
                <a:spcPts val="900"/>
              </a:spcBef>
              <a:buClr>
                <a:srgbClr val="A29A85"/>
              </a:buClr>
              <a:buSzPct val="100000"/>
              <a:buChar char="•"/>
              <a:defRPr sz="3200">
                <a:solidFill>
                  <a:srgbClr val="000000"/>
                </a:solidFill>
              </a:defRPr>
            </a:pPr>
            <a:r>
              <a:rPr b="1"/>
              <a:t>With a true heart</a:t>
            </a:r>
            <a:r>
              <a:t>.—“</a:t>
            </a:r>
            <a:r>
              <a:rPr i="1"/>
              <a:t>True</a:t>
            </a:r>
            <a:r>
              <a:t>,” the word used in </a:t>
            </a:r>
            <a:r>
              <a:rPr i="1"/>
              <a:t>Heb 8:2; 9:24</a:t>
            </a:r>
            <a:r>
              <a:t>, a real—i.e., a sincere heart. </a:t>
            </a:r>
          </a:p>
          <a:p>
            <a:pPr lvl="1" marL="838200" indent="-419100" algn="l">
              <a:spcBef>
                <a:spcPts val="900"/>
              </a:spcBef>
              <a:buClr>
                <a:srgbClr val="A29A85"/>
              </a:buClr>
              <a:buSzPct val="100000"/>
              <a:buChar char="•"/>
              <a:defRPr sz="3200">
                <a:solidFill>
                  <a:srgbClr val="000000"/>
                </a:solidFill>
              </a:defRPr>
            </a:pPr>
            <a:r>
              <a:t>“</a:t>
            </a:r>
            <a:r>
              <a:rPr b="1"/>
              <a:t>In full assurance of faith”</a:t>
            </a:r>
            <a:r>
              <a:t> —As in Heb 6 we read of “</a:t>
            </a:r>
            <a:r>
              <a:rPr i="1"/>
              <a:t>full assurance</a:t>
            </a:r>
            <a:r>
              <a:t>,” or rather, “</a:t>
            </a:r>
            <a:r>
              <a:rPr i="1"/>
              <a:t>fulness of hope</a:t>
            </a:r>
            <a:r>
              <a:t>,” so here </a:t>
            </a:r>
            <a:r>
              <a:rPr i="1"/>
              <a:t>fulness of faith </a:t>
            </a:r>
            <a:r>
              <a:t>- We know God will do what He promises - (</a:t>
            </a:r>
            <a:r>
              <a:rPr i="1"/>
              <a:t>Heb 4:16; Rom 4:19-21</a:t>
            </a:r>
            <a:r>
              <a:t>)</a:t>
            </a:r>
          </a:p>
        </p:txBody>
      </p:sp>
      <p:pic>
        <p:nvPicPr>
          <p:cNvPr id="203" name="Hebrews 10:21–22 (NKJV)… Hebrews 10:21–22 (NKJV)&#10;21 and having a High Priest over the house of God, 22 let us draw near with a true heart in full assurance of faith, having our hearts sprinkled from an evil conscience and our bodies washed with pure water." descr="Hebrews 10:21–22 (NKJV)… Hebrews 10:21–22 (NKJV)21 and having a High Priest over the house of God, 22 let us draw near with a true heart in full assurance of faith, having our hearts sprinkled from an evil conscience and our bodies washed with pure water."/>
          <p:cNvPicPr>
            <a:picLocks noChangeAspect="0"/>
          </p:cNvPicPr>
          <p:nvPr/>
        </p:nvPicPr>
        <p:blipFill>
          <a:blip r:embed="rId3">
            <a:extLst/>
          </a:blip>
          <a:stretch>
            <a:fillRect/>
          </a:stretch>
        </p:blipFill>
        <p:spPr>
          <a:xfrm>
            <a:off x="-37121" y="2512250"/>
            <a:ext cx="5743535" cy="6896101"/>
          </a:xfrm>
          <a:prstGeom prst="rect">
            <a:avLst/>
          </a:prstGeom>
        </p:spPr>
      </p:pic>
      <p:pic>
        <p:nvPicPr>
          <p:cNvPr id="204"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05"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06"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2">
                                            <p:txEl>
                                              <p:pRg st="2" end="2"/>
                                            </p:txEl>
                                          </p:spTgt>
                                        </p:tgtEl>
                                        <p:attrNameLst>
                                          <p:attrName>style.visibility</p:attrName>
                                        </p:attrNameLst>
                                      </p:cBhvr>
                                      <p:to>
                                        <p:strVal val="visible"/>
                                      </p:to>
                                    </p:set>
                                    <p:animEffect filter="wipe(left)" transition="in">
                                      <p:cBhvr>
                                        <p:cTn id="7" dur="1500"/>
                                        <p:tgtEl>
                                          <p:spTgt spid="2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02">
                                            <p:txEl>
                                              <p:pRg st="3" end="3"/>
                                            </p:txEl>
                                          </p:spTgt>
                                        </p:tgtEl>
                                        <p:attrNameLst>
                                          <p:attrName>style.visibility</p:attrName>
                                        </p:attrNameLst>
                                      </p:cBhvr>
                                      <p:to>
                                        <p:strVal val="visible"/>
                                      </p:to>
                                    </p:set>
                                    <p:animEffect filter="wipe(left)" transition="in">
                                      <p:cBhvr>
                                        <p:cTn id="12" dur="1500"/>
                                        <p:tgtEl>
                                          <p:spTgt spid="20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09" name="Let Us Draw Near With A Sincere Heart of Faith - (10:19-22)…"/>
          <p:cNvSpPr/>
          <p:nvPr/>
        </p:nvSpPr>
        <p:spPr>
          <a:xfrm>
            <a:off x="5576539" y="2831041"/>
            <a:ext cx="7139783" cy="570587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3"/>
              <a:defRPr sz="3200">
                <a:solidFill>
                  <a:srgbClr val="000000"/>
                </a:solidFill>
              </a:defRPr>
            </a:pPr>
            <a:r>
              <a:rPr>
                <a:latin typeface="Denmark"/>
                <a:ea typeface="Denmark"/>
                <a:cs typeface="Denmark"/>
                <a:sym typeface="Denmark"/>
              </a:rPr>
              <a:t>Our hearts sprinkled &amp; our bodies washed - 10:22</a:t>
            </a:r>
            <a:endParaRPr i="1"/>
          </a:p>
          <a:p>
            <a:pPr lvl="1" marL="838200" indent="-419100" algn="l">
              <a:spcBef>
                <a:spcPts val="900"/>
              </a:spcBef>
              <a:buClr>
                <a:srgbClr val="A29A85"/>
              </a:buClr>
              <a:buSzPct val="100000"/>
              <a:buChar char="•"/>
              <a:defRPr sz="3200">
                <a:solidFill>
                  <a:srgbClr val="000000"/>
                </a:solidFill>
              </a:defRPr>
            </a:pPr>
            <a:r>
              <a:rPr b="1"/>
              <a:t>Having our hearts sprinkled from an evil conscience</a:t>
            </a:r>
            <a:r>
              <a:t>.—As the priests were sprinkled with the sacrificial blood and washed with water before ministering, more-so have we who have been sprinkled with the blood of Jesus. - (</a:t>
            </a:r>
            <a:r>
              <a:rPr i="1"/>
              <a:t>Heb 12:9</a:t>
            </a:r>
            <a:r>
              <a:t>)</a:t>
            </a:r>
          </a:p>
        </p:txBody>
      </p:sp>
      <p:pic>
        <p:nvPicPr>
          <p:cNvPr id="210" name="Hebrews 10:21–22 (NKJV)… Hebrews 10:21–22 (NKJV)&#10;21 and having a High Priest over the house of God, 22 let us draw near with a true heart in full assurance of faith, having our hearts sprinkled from an evil conscience and our bodies washed with pure water." descr="Hebrews 10:21–22 (NKJV)… Hebrews 10:21–22 (NKJV)21 and having a High Priest over the house of God, 22 let us draw near with a true heart in full assurance of faith, having our hearts sprinkled from an evil conscience and our bodies washed with pure water."/>
          <p:cNvPicPr>
            <a:picLocks noChangeAspect="0"/>
          </p:cNvPicPr>
          <p:nvPr/>
        </p:nvPicPr>
        <p:blipFill>
          <a:blip r:embed="rId3">
            <a:extLst/>
          </a:blip>
          <a:stretch>
            <a:fillRect/>
          </a:stretch>
        </p:blipFill>
        <p:spPr>
          <a:xfrm>
            <a:off x="-37121" y="2512250"/>
            <a:ext cx="5743535" cy="6896101"/>
          </a:xfrm>
          <a:prstGeom prst="rect">
            <a:avLst/>
          </a:prstGeom>
        </p:spPr>
      </p:pic>
      <p:pic>
        <p:nvPicPr>
          <p:cNvPr id="211"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12"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13"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9">
                                            <p:txEl>
                                              <p:pRg st="2" end="2"/>
                                            </p:txEl>
                                          </p:spTgt>
                                        </p:tgtEl>
                                        <p:attrNameLst>
                                          <p:attrName>style.visibility</p:attrName>
                                        </p:attrNameLst>
                                      </p:cBhvr>
                                      <p:to>
                                        <p:strVal val="visible"/>
                                      </p:to>
                                    </p:set>
                                    <p:animEffect filter="wipe(left)" transition="in">
                                      <p:cBhvr>
                                        <p:cTn id="7" dur="1500"/>
                                        <p:tgtEl>
                                          <p:spTgt spid="20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16" name="Let Us Draw Near With A Sincere Heart of Faith - (10:19-22)…"/>
          <p:cNvSpPr/>
          <p:nvPr/>
        </p:nvSpPr>
        <p:spPr>
          <a:xfrm>
            <a:off x="5576539" y="2831041"/>
            <a:ext cx="7139783" cy="674727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3"/>
              <a:defRPr sz="3200">
                <a:solidFill>
                  <a:srgbClr val="000000"/>
                </a:solidFill>
              </a:defRPr>
            </a:pPr>
            <a:r>
              <a:rPr>
                <a:latin typeface="Denmark"/>
                <a:ea typeface="Denmark"/>
                <a:cs typeface="Denmark"/>
                <a:sym typeface="Denmark"/>
              </a:rPr>
              <a:t>Our hearts sprinkled &amp; our bodies washed - 10:22</a:t>
            </a:r>
            <a:endParaRPr i="1"/>
          </a:p>
          <a:p>
            <a:pPr lvl="1" marL="838200" indent="-419100" algn="l">
              <a:spcBef>
                <a:spcPts val="900"/>
              </a:spcBef>
              <a:buClr>
                <a:srgbClr val="A29A85"/>
              </a:buClr>
              <a:buSzPct val="100000"/>
              <a:buChar char="•"/>
              <a:defRPr sz="3200">
                <a:solidFill>
                  <a:srgbClr val="000000"/>
                </a:solidFill>
              </a:defRPr>
            </a:pPr>
            <a:r>
              <a:t>Obedience is the action of sincere, (</a:t>
            </a:r>
            <a:r>
              <a:rPr i="1"/>
              <a:t>real</a:t>
            </a:r>
            <a:r>
              <a:t>) faith, (</a:t>
            </a:r>
            <a:r>
              <a:rPr i="1"/>
              <a:t>James 2:14-26; Heb 11:6</a:t>
            </a:r>
            <a:r>
              <a:t>) - We draw near to God in Jesus when we humbly submit to His will - (</a:t>
            </a:r>
            <a:r>
              <a:rPr i="1"/>
              <a:t>James 4:7-10; 1 Pet 1:22,23)</a:t>
            </a:r>
          </a:p>
          <a:p>
            <a:pPr lvl="1" marL="838200" indent="-419100" algn="l">
              <a:spcBef>
                <a:spcPts val="900"/>
              </a:spcBef>
              <a:buClr>
                <a:srgbClr val="A29A85"/>
              </a:buClr>
              <a:buSzPct val="100000"/>
              <a:buChar char="•"/>
              <a:defRPr sz="3200">
                <a:solidFill>
                  <a:srgbClr val="000000"/>
                </a:solidFill>
              </a:defRPr>
            </a:pPr>
            <a:r>
              <a:rPr b="1"/>
              <a:t>Our hearts sprinkled from an evil conscience</a:t>
            </a:r>
            <a:r>
              <a:t> - Jesus’ blood cleanses our hearts &amp; conscience - (</a:t>
            </a:r>
            <a:r>
              <a:rPr i="1"/>
              <a:t>Heb 12:24; 9:14; Eph 1:7; Rev 1:5</a:t>
            </a:r>
            <a:r>
              <a:t>)</a:t>
            </a:r>
          </a:p>
        </p:txBody>
      </p:sp>
      <p:pic>
        <p:nvPicPr>
          <p:cNvPr id="217" name="Hebrews 10:21–22 (NKJV)… Hebrews 10:21–22 (NKJV)&#10;21 and having a High Priest over the house of God, 22 let us draw near with a true heart in full assurance of faith, having our hearts sprinkled from an evil conscience and our bodies washed with pure water." descr="Hebrews 10:21–22 (NKJV)… Hebrews 10:21–22 (NKJV)21 and having a High Priest over the house of God, 22 let us draw near with a true heart in full assurance of faith, having our hearts sprinkled from an evil conscience and our bodies washed with pure water."/>
          <p:cNvPicPr>
            <a:picLocks noChangeAspect="0"/>
          </p:cNvPicPr>
          <p:nvPr/>
        </p:nvPicPr>
        <p:blipFill>
          <a:blip r:embed="rId3">
            <a:extLst/>
          </a:blip>
          <a:stretch>
            <a:fillRect/>
          </a:stretch>
        </p:blipFill>
        <p:spPr>
          <a:xfrm>
            <a:off x="-37121" y="2512250"/>
            <a:ext cx="5743535" cy="6896101"/>
          </a:xfrm>
          <a:prstGeom prst="rect">
            <a:avLst/>
          </a:prstGeom>
        </p:spPr>
      </p:pic>
      <p:pic>
        <p:nvPicPr>
          <p:cNvPr id="218"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19"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20"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6">
                                            <p:txEl>
                                              <p:pRg st="2" end="2"/>
                                            </p:txEl>
                                          </p:spTgt>
                                        </p:tgtEl>
                                        <p:attrNameLst>
                                          <p:attrName>style.visibility</p:attrName>
                                        </p:attrNameLst>
                                      </p:cBhvr>
                                      <p:to>
                                        <p:strVal val="visible"/>
                                      </p:to>
                                    </p:set>
                                    <p:animEffect filter="wipe(left)" transition="in">
                                      <p:cBhvr>
                                        <p:cTn id="7" dur="1500"/>
                                        <p:tgtEl>
                                          <p:spTgt spid="2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16">
                                            <p:txEl>
                                              <p:pRg st="3" end="3"/>
                                            </p:txEl>
                                          </p:spTgt>
                                        </p:tgtEl>
                                        <p:attrNameLst>
                                          <p:attrName>style.visibility</p:attrName>
                                        </p:attrNameLst>
                                      </p:cBhvr>
                                      <p:to>
                                        <p:strVal val="visible"/>
                                      </p:to>
                                    </p:set>
                                    <p:animEffect filter="wipe(left)" transition="in">
                                      <p:cBhvr>
                                        <p:cTn id="12" dur="1500"/>
                                        <p:tgtEl>
                                          <p:spTgt spid="21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23" name="Let Us Draw Near With A Sincere Heart of Faith - (10:19-22)…"/>
          <p:cNvSpPr/>
          <p:nvPr/>
        </p:nvSpPr>
        <p:spPr>
          <a:xfrm>
            <a:off x="5576539" y="2831041"/>
            <a:ext cx="7139783" cy="673457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3"/>
              <a:defRPr sz="3200">
                <a:solidFill>
                  <a:srgbClr val="000000"/>
                </a:solidFill>
              </a:defRPr>
            </a:pPr>
            <a:r>
              <a:rPr>
                <a:latin typeface="Denmark"/>
                <a:ea typeface="Denmark"/>
                <a:cs typeface="Denmark"/>
                <a:sym typeface="Denmark"/>
              </a:rPr>
              <a:t>Our hearts sprinkled &amp; our bodies washed - 10:22</a:t>
            </a:r>
            <a:endParaRPr i="1"/>
          </a:p>
          <a:p>
            <a:pPr lvl="1" marL="838200" indent="-419100" algn="l">
              <a:spcBef>
                <a:spcPts val="900"/>
              </a:spcBef>
              <a:buClr>
                <a:srgbClr val="A29A85"/>
              </a:buClr>
              <a:buSzPct val="100000"/>
              <a:buChar char="•"/>
              <a:defRPr sz="3200">
                <a:solidFill>
                  <a:srgbClr val="000000"/>
                </a:solidFill>
              </a:defRPr>
            </a:pPr>
            <a:r>
              <a:rPr b="1"/>
              <a:t>Our bodies washed with pure water.</a:t>
            </a:r>
            <a:r>
              <a:t> - a reference to baptism - (</a:t>
            </a:r>
            <a:r>
              <a:rPr i="1"/>
              <a:t>Most expositors refer to baptism. The most significant passage in that direction is 1 Pet. 3:21; comp. Eph. 5:26; Tit. 3:5 - Vincent’s Word Studies</a:t>
            </a:r>
            <a:r>
              <a:t>)</a:t>
            </a:r>
          </a:p>
          <a:p>
            <a:pPr lvl="1" marL="838200" indent="-419100" algn="l">
              <a:spcBef>
                <a:spcPts val="900"/>
              </a:spcBef>
              <a:buClr>
                <a:srgbClr val="A29A85"/>
              </a:buClr>
              <a:buSzPct val="100000"/>
              <a:buChar char="•"/>
              <a:defRPr sz="3200">
                <a:solidFill>
                  <a:srgbClr val="000000"/>
                </a:solidFill>
              </a:defRPr>
            </a:pPr>
            <a:r>
              <a:t>Notice that we “draw near to God” with a “ full assurance of faith” through BOTH.</a:t>
            </a:r>
          </a:p>
        </p:txBody>
      </p:sp>
      <p:pic>
        <p:nvPicPr>
          <p:cNvPr id="224" name="Hebrews 10:21–22 (NKJV)… Hebrews 10:21–22 (NKJV)&#10;21 and having a High Priest over the house of God, 22 let us draw near with a true heart in full assurance of faith, having our hearts sprinkled from an evil conscience and our bodies washed with pure water." descr="Hebrews 10:21–22 (NKJV)… Hebrews 10:21–22 (NKJV)21 and having a High Priest over the house of God, 22 let us draw near with a true heart in full assurance of faith, having our hearts sprinkled from an evil conscience and our bodies washed with pure water."/>
          <p:cNvPicPr>
            <a:picLocks noChangeAspect="0"/>
          </p:cNvPicPr>
          <p:nvPr/>
        </p:nvPicPr>
        <p:blipFill>
          <a:blip r:embed="rId3">
            <a:extLst/>
          </a:blip>
          <a:stretch>
            <a:fillRect/>
          </a:stretch>
        </p:blipFill>
        <p:spPr>
          <a:xfrm>
            <a:off x="-37121" y="2512250"/>
            <a:ext cx="5743535" cy="6896101"/>
          </a:xfrm>
          <a:prstGeom prst="rect">
            <a:avLst/>
          </a:prstGeom>
        </p:spPr>
      </p:pic>
      <p:pic>
        <p:nvPicPr>
          <p:cNvPr id="225"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26"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27"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3">
                                            <p:txEl>
                                              <p:pRg st="2" end="2"/>
                                            </p:txEl>
                                          </p:spTgt>
                                        </p:tgtEl>
                                        <p:attrNameLst>
                                          <p:attrName>style.visibility</p:attrName>
                                        </p:attrNameLst>
                                      </p:cBhvr>
                                      <p:to>
                                        <p:strVal val="visible"/>
                                      </p:to>
                                    </p:set>
                                    <p:animEffect filter="wipe(left)" transition="in">
                                      <p:cBhvr>
                                        <p:cTn id="7" dur="1500"/>
                                        <p:tgtEl>
                                          <p:spTgt spid="2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3">
                                            <p:txEl>
                                              <p:pRg st="3" end="3"/>
                                            </p:txEl>
                                          </p:spTgt>
                                        </p:tgtEl>
                                        <p:attrNameLst>
                                          <p:attrName>style.visibility</p:attrName>
                                        </p:attrNameLst>
                                      </p:cBhvr>
                                      <p:to>
                                        <p:strVal val="visible"/>
                                      </p:to>
                                    </p:set>
                                    <p:animEffect filter="wipe(left)" transition="in">
                                      <p:cBhvr>
                                        <p:cTn id="12" dur="1500"/>
                                        <p:tgtEl>
                                          <p:spTgt spid="22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30" name="Let Us Draw Near With A Sincere Heart of Faith - (10:19-22)…"/>
          <p:cNvSpPr/>
          <p:nvPr/>
        </p:nvSpPr>
        <p:spPr>
          <a:xfrm>
            <a:off x="5576539" y="2831041"/>
            <a:ext cx="7139783" cy="6756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3"/>
              <a:defRPr sz="3200">
                <a:solidFill>
                  <a:srgbClr val="000000"/>
                </a:solidFill>
              </a:defRPr>
            </a:pPr>
            <a:r>
              <a:rPr>
                <a:latin typeface="Denmark"/>
                <a:ea typeface="Denmark"/>
                <a:cs typeface="Denmark"/>
                <a:sym typeface="Denmark"/>
              </a:rPr>
              <a:t>Our hearts sprinkled &amp; our bodies washed - 10:22</a:t>
            </a:r>
            <a:endParaRPr i="1"/>
          </a:p>
          <a:p>
            <a:pPr lvl="1" marL="838200" indent="-419100" algn="l">
              <a:spcBef>
                <a:spcPts val="900"/>
              </a:spcBef>
              <a:buClr>
                <a:srgbClr val="A29A85"/>
              </a:buClr>
              <a:buSzPct val="100000"/>
              <a:buChar char="•"/>
              <a:defRPr sz="3200">
                <a:solidFill>
                  <a:srgbClr val="000000"/>
                </a:solidFill>
              </a:defRPr>
            </a:pPr>
            <a:r>
              <a:t>The hearts are cleansed &amp; body washed in the same act - (1 Pet 3:21; Eph 5:26; Titus 3:5; John 3:5; Rom 6:3-6; Col. 2:12)</a:t>
            </a:r>
          </a:p>
          <a:p>
            <a:pPr lvl="1" marL="838200" indent="-419100" algn="l">
              <a:spcBef>
                <a:spcPts val="900"/>
              </a:spcBef>
              <a:buClr>
                <a:srgbClr val="A29A85"/>
              </a:buClr>
              <a:buSzPct val="100000"/>
              <a:buChar char="•"/>
              <a:defRPr sz="3200">
                <a:solidFill>
                  <a:srgbClr val="000000"/>
                </a:solidFill>
              </a:defRPr>
            </a:pPr>
            <a:r>
              <a:t>When immersed in water in penitent faith, the blood of Jesus is applied - our conscience is cleansed - our sins are washed away - we are raised with Christ - Col 2:12,13; Rom 6:3-6 </a:t>
            </a:r>
          </a:p>
        </p:txBody>
      </p:sp>
      <p:pic>
        <p:nvPicPr>
          <p:cNvPr id="231" name="Hebrews 10:21–22 (NKJV)… Hebrews 10:21–22 (NKJV)&#10;21 and having a High Priest over the house of God, 22 let us draw near with a true heart in full assurance of faith, having our hearts sprinkled from an evil conscience and our bodies washed with pure water." descr="Hebrews 10:21–22 (NKJV)… Hebrews 10:21–22 (NKJV)21 and having a High Priest over the house of God, 22 let us draw near with a true heart in full assurance of faith, having our hearts sprinkled from an evil conscience and our bodies washed with pure water."/>
          <p:cNvPicPr>
            <a:picLocks noChangeAspect="0"/>
          </p:cNvPicPr>
          <p:nvPr/>
        </p:nvPicPr>
        <p:blipFill>
          <a:blip r:embed="rId3">
            <a:extLst/>
          </a:blip>
          <a:stretch>
            <a:fillRect/>
          </a:stretch>
        </p:blipFill>
        <p:spPr>
          <a:xfrm>
            <a:off x="-37121" y="2512250"/>
            <a:ext cx="5743535" cy="6896101"/>
          </a:xfrm>
          <a:prstGeom prst="rect">
            <a:avLst/>
          </a:prstGeom>
        </p:spPr>
      </p:pic>
      <p:pic>
        <p:nvPicPr>
          <p:cNvPr id="232"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33"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34"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0">
                                            <p:txEl>
                                              <p:pRg st="2" end="2"/>
                                            </p:txEl>
                                          </p:spTgt>
                                        </p:tgtEl>
                                        <p:attrNameLst>
                                          <p:attrName>style.visibility</p:attrName>
                                        </p:attrNameLst>
                                      </p:cBhvr>
                                      <p:to>
                                        <p:strVal val="visible"/>
                                      </p:to>
                                    </p:set>
                                    <p:animEffect filter="wipe(left)" transition="in">
                                      <p:cBhvr>
                                        <p:cTn id="7" dur="1500"/>
                                        <p:tgtEl>
                                          <p:spTgt spid="2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30">
                                            <p:txEl>
                                              <p:pRg st="3" end="3"/>
                                            </p:txEl>
                                          </p:spTgt>
                                        </p:tgtEl>
                                        <p:attrNameLst>
                                          <p:attrName>style.visibility</p:attrName>
                                        </p:attrNameLst>
                                      </p:cBhvr>
                                      <p:to>
                                        <p:strVal val="visible"/>
                                      </p:to>
                                    </p:set>
                                    <p:animEffect filter="wipe(left)" transition="in">
                                      <p:cBhvr>
                                        <p:cTn id="12" dur="1500"/>
                                        <p:tgtEl>
                                          <p:spTgt spid="23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37" name="Let Us Hold Fast The Confession of Our Faith - (10:23)…"/>
          <p:cNvSpPr/>
          <p:nvPr/>
        </p:nvSpPr>
        <p:spPr>
          <a:xfrm>
            <a:off x="5576539" y="2831041"/>
            <a:ext cx="7139783" cy="6402190"/>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2"/>
              <a:defRPr sz="4000">
                <a:solidFill>
                  <a:srgbClr val="000000"/>
                </a:solidFill>
              </a:defRPr>
            </a:pPr>
            <a:r>
              <a:rPr i="1"/>
              <a:t>Let Us Hold Fast The Confession of Our Faith - (10:23) </a:t>
            </a:r>
          </a:p>
          <a:p>
            <a:pPr lvl="1" marL="963929" indent="-582929" algn="l">
              <a:spcBef>
                <a:spcPts val="900"/>
              </a:spcBef>
              <a:buSzPct val="100000"/>
              <a:buAutoNum type="alphaUcPeriod" startAt="1"/>
              <a:defRPr sz="3200">
                <a:solidFill>
                  <a:srgbClr val="000000"/>
                </a:solidFill>
              </a:defRPr>
            </a:pPr>
            <a:r>
              <a:rPr>
                <a:latin typeface="Denmark"/>
                <a:ea typeface="Denmark"/>
                <a:cs typeface="Denmark"/>
                <a:sym typeface="Denmark"/>
              </a:rPr>
              <a:t>The Confession of Our Hope</a:t>
            </a:r>
            <a:endParaRPr i="1"/>
          </a:p>
          <a:p>
            <a:pPr lvl="1" marL="838200" indent="-419100" algn="l">
              <a:spcBef>
                <a:spcPts val="900"/>
              </a:spcBef>
              <a:buClr>
                <a:srgbClr val="A29A85"/>
              </a:buClr>
              <a:buSzPct val="100000"/>
              <a:buChar char="•"/>
              <a:defRPr sz="3200">
                <a:solidFill>
                  <a:srgbClr val="000000"/>
                </a:solidFill>
              </a:defRPr>
            </a:pPr>
            <a:r>
              <a:t>The KJV has “profession of </a:t>
            </a:r>
            <a:r>
              <a:rPr i="1"/>
              <a:t>our</a:t>
            </a:r>
            <a:r>
              <a:t> faith” - but scholars agree that the best rendering is “hope” - (cf 3:6)</a:t>
            </a:r>
          </a:p>
          <a:p>
            <a:pPr lvl="1" marL="838200" indent="-419100" algn="l">
              <a:spcBef>
                <a:spcPts val="900"/>
              </a:spcBef>
              <a:buClr>
                <a:srgbClr val="A29A85"/>
              </a:buClr>
              <a:buSzPct val="100000"/>
              <a:buChar char="•"/>
              <a:defRPr sz="3200">
                <a:solidFill>
                  <a:srgbClr val="000000"/>
                </a:solidFill>
              </a:defRPr>
            </a:pPr>
            <a:r>
              <a:rPr b="1" i="1"/>
              <a:t>Hope, </a:t>
            </a:r>
            <a:r>
              <a:rPr i="1"/>
              <a:t>our anchor,</a:t>
            </a:r>
            <a:r>
              <a:t> (6:19) rests on faith, &amp; quickens </a:t>
            </a:r>
            <a:r>
              <a:rPr i="1"/>
              <a:t>faith,</a:t>
            </a:r>
            <a:r>
              <a:t> - is the ground of our bold </a:t>
            </a:r>
            <a:r>
              <a:rPr i="1"/>
              <a:t>confession</a:t>
            </a:r>
            <a:r>
              <a:t> (11:1; Mat 10:32,33; 1 Pe 3:15). </a:t>
            </a:r>
          </a:p>
          <a:p>
            <a:pPr lvl="1" marL="838200" indent="-419100" algn="l">
              <a:spcBef>
                <a:spcPts val="900"/>
              </a:spcBef>
              <a:buClr>
                <a:srgbClr val="A29A85"/>
              </a:buClr>
              <a:buSzPct val="100000"/>
              <a:buChar char="•"/>
              <a:defRPr sz="3200">
                <a:solidFill>
                  <a:srgbClr val="000000"/>
                </a:solidFill>
              </a:defRPr>
            </a:pPr>
            <a:r>
              <a:t>Hope is similarly (Heb 10:22) connected with </a:t>
            </a:r>
            <a:r>
              <a:rPr i="1"/>
              <a:t>purification</a:t>
            </a:r>
            <a:r>
              <a:t> (1 Jn 3:3).</a:t>
            </a:r>
          </a:p>
        </p:txBody>
      </p:sp>
      <p:pic>
        <p:nvPicPr>
          <p:cNvPr id="238" name="Hebrews 10:23 (NKJV)… Hebrews 10:23 (NKJV)&#10;23 Let us hold fast the confession of our hope without wavering, for He who promised is faithful." descr="Hebrews 10:23 (NKJV)… Hebrews 10:23 (NKJV)23 Let us hold fast the confession of our hope without wavering, for He who promised is faithful."/>
          <p:cNvPicPr>
            <a:picLocks noChangeAspect="0"/>
          </p:cNvPicPr>
          <p:nvPr/>
        </p:nvPicPr>
        <p:blipFill>
          <a:blip r:embed="rId3">
            <a:extLst/>
          </a:blip>
          <a:stretch>
            <a:fillRect/>
          </a:stretch>
        </p:blipFill>
        <p:spPr>
          <a:xfrm>
            <a:off x="-37121" y="2512250"/>
            <a:ext cx="5743535" cy="6731001"/>
          </a:xfrm>
          <a:prstGeom prst="rect">
            <a:avLst/>
          </a:prstGeom>
        </p:spPr>
      </p:pic>
      <p:pic>
        <p:nvPicPr>
          <p:cNvPr id="239"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40"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41"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7">
                                            <p:txEl>
                                              <p:pRg st="2" end="2"/>
                                            </p:txEl>
                                          </p:spTgt>
                                        </p:tgtEl>
                                        <p:attrNameLst>
                                          <p:attrName>style.visibility</p:attrName>
                                        </p:attrNameLst>
                                      </p:cBhvr>
                                      <p:to>
                                        <p:strVal val="visible"/>
                                      </p:to>
                                    </p:set>
                                    <p:animEffect filter="wipe(left)" transition="in">
                                      <p:cBhvr>
                                        <p:cTn id="7" dur="1500"/>
                                        <p:tgtEl>
                                          <p:spTgt spid="2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37">
                                            <p:txEl>
                                              <p:pRg st="3" end="3"/>
                                            </p:txEl>
                                          </p:spTgt>
                                        </p:tgtEl>
                                        <p:attrNameLst>
                                          <p:attrName>style.visibility</p:attrName>
                                        </p:attrNameLst>
                                      </p:cBhvr>
                                      <p:to>
                                        <p:strVal val="visible"/>
                                      </p:to>
                                    </p:set>
                                    <p:animEffect filter="wipe(left)" transition="in">
                                      <p:cBhvr>
                                        <p:cTn id="12" dur="1500"/>
                                        <p:tgtEl>
                                          <p:spTgt spid="23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37">
                                            <p:txEl>
                                              <p:pRg st="4" end="4"/>
                                            </p:txEl>
                                          </p:spTgt>
                                        </p:tgtEl>
                                        <p:attrNameLst>
                                          <p:attrName>style.visibility</p:attrName>
                                        </p:attrNameLst>
                                      </p:cBhvr>
                                      <p:to>
                                        <p:strVal val="visible"/>
                                      </p:to>
                                    </p:set>
                                    <p:animEffect filter="wipe(left)" transition="in">
                                      <p:cBhvr>
                                        <p:cTn id="17" dur="1500"/>
                                        <p:tgtEl>
                                          <p:spTgt spid="23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7"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44" name="Let Us Hold Fast The Confession of Our Faith - (10:23)…"/>
          <p:cNvSpPr/>
          <p:nvPr/>
        </p:nvSpPr>
        <p:spPr>
          <a:xfrm>
            <a:off x="5576539" y="2831041"/>
            <a:ext cx="7139783" cy="67310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2"/>
              <a:defRPr sz="4000">
                <a:solidFill>
                  <a:srgbClr val="000000"/>
                </a:solidFill>
              </a:defRPr>
            </a:pPr>
            <a:r>
              <a:rPr i="1"/>
              <a:t>Let Us Hold Fast The Confession of Our Faith - (10:23) </a:t>
            </a:r>
          </a:p>
          <a:p>
            <a:pPr lvl="1" marL="963929" indent="-582929" algn="l">
              <a:spcBef>
                <a:spcPts val="900"/>
              </a:spcBef>
              <a:buSzPct val="100000"/>
              <a:buAutoNum type="alphaUcPeriod" startAt="2"/>
              <a:defRPr sz="3200">
                <a:solidFill>
                  <a:srgbClr val="000000"/>
                </a:solidFill>
              </a:defRPr>
            </a:pPr>
            <a:r>
              <a:rPr>
                <a:latin typeface="Denmark"/>
                <a:ea typeface="Denmark"/>
                <a:cs typeface="Denmark"/>
                <a:sym typeface="Denmark"/>
              </a:rPr>
              <a:t>Let Us Not Waver</a:t>
            </a:r>
            <a:endParaRPr i="1"/>
          </a:p>
          <a:p>
            <a:pPr lvl="1" marL="838200" indent="-419100" algn="l">
              <a:spcBef>
                <a:spcPts val="900"/>
              </a:spcBef>
              <a:buClr>
                <a:srgbClr val="A29A85"/>
              </a:buClr>
              <a:buSzPct val="100000"/>
              <a:buChar char="•"/>
              <a:defRPr sz="3200">
                <a:solidFill>
                  <a:srgbClr val="000000"/>
                </a:solidFill>
              </a:defRPr>
            </a:pPr>
            <a:r>
              <a:rPr i="1"/>
              <a:t>H</a:t>
            </a:r>
            <a:r>
              <a:t>old unswervingly to the hope we profess with full confidence (</a:t>
            </a:r>
            <a:r>
              <a:rPr i="1"/>
              <a:t>Heb 3:14; 1 Cor 15:58; Luke 9:23-26, 62; Gal 5:1; Rev 3:11</a:t>
            </a:r>
            <a:r>
              <a:t>)</a:t>
            </a:r>
          </a:p>
          <a:p>
            <a:pPr lvl="1" marL="838200" indent="-419100" algn="l">
              <a:spcBef>
                <a:spcPts val="900"/>
              </a:spcBef>
              <a:buClr>
                <a:srgbClr val="A29A85"/>
              </a:buClr>
              <a:buSzPct val="100000"/>
              <a:buChar char="•"/>
              <a:defRPr sz="3200">
                <a:solidFill>
                  <a:srgbClr val="000000"/>
                </a:solidFill>
              </a:defRPr>
            </a:pPr>
            <a:r>
              <a:t>God is faithful to His promises (</a:t>
            </a:r>
            <a:r>
              <a:rPr i="1"/>
              <a:t>Heb 6:17, 18; 11:11; 1 Co 1:9; 10:13; 1 Th 5:24; 2 Th 3:3; cf, Jn 12:26</a:t>
            </a:r>
            <a:r>
              <a:t>); keep our grip tight on what God has promised, a better &amp; enduring possession in heaven - (</a:t>
            </a:r>
            <a:r>
              <a:rPr i="1"/>
              <a:t>Heb 32-35; 2 Cor 4:14-5:7</a:t>
            </a:r>
            <a:r>
              <a:t>).</a:t>
            </a:r>
          </a:p>
        </p:txBody>
      </p:sp>
      <p:pic>
        <p:nvPicPr>
          <p:cNvPr id="245" name="Hebrews 10:23 (NKJV)… Hebrews 10:23 (NKJV)&#10;23 Let us hold fast the confession of our hope without wavering, for He who promised is faithful." descr="Hebrews 10:23 (NKJV)… Hebrews 10:23 (NKJV)23 Let us hold fast the confession of our hope without wavering, for He who promised is faithful."/>
          <p:cNvPicPr>
            <a:picLocks noChangeAspect="0"/>
          </p:cNvPicPr>
          <p:nvPr/>
        </p:nvPicPr>
        <p:blipFill>
          <a:blip r:embed="rId3">
            <a:extLst/>
          </a:blip>
          <a:stretch>
            <a:fillRect/>
          </a:stretch>
        </p:blipFill>
        <p:spPr>
          <a:xfrm>
            <a:off x="-37121" y="2512250"/>
            <a:ext cx="5743535" cy="6731001"/>
          </a:xfrm>
          <a:prstGeom prst="rect">
            <a:avLst/>
          </a:prstGeom>
        </p:spPr>
      </p:pic>
      <p:pic>
        <p:nvPicPr>
          <p:cNvPr id="246"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47"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48"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4">
                                            <p:txEl>
                                              <p:pRg st="2" end="2"/>
                                            </p:txEl>
                                          </p:spTgt>
                                        </p:tgtEl>
                                        <p:attrNameLst>
                                          <p:attrName>style.visibility</p:attrName>
                                        </p:attrNameLst>
                                      </p:cBhvr>
                                      <p:to>
                                        <p:strVal val="visible"/>
                                      </p:to>
                                    </p:set>
                                    <p:animEffect filter="wipe(left)" transition="in">
                                      <p:cBhvr>
                                        <p:cTn id="7" dur="1500"/>
                                        <p:tgtEl>
                                          <p:spTgt spid="24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44">
                                            <p:txEl>
                                              <p:pRg st="3" end="3"/>
                                            </p:txEl>
                                          </p:spTgt>
                                        </p:tgtEl>
                                        <p:attrNameLst>
                                          <p:attrName>style.visibility</p:attrName>
                                        </p:attrNameLst>
                                      </p:cBhvr>
                                      <p:to>
                                        <p:strVal val="visible"/>
                                      </p:to>
                                    </p:set>
                                    <p:animEffect filter="wipe(left)" transition="in">
                                      <p:cBhvr>
                                        <p:cTn id="12" dur="1500"/>
                                        <p:tgtEl>
                                          <p:spTgt spid="24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35"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36" name="I. The Superiority of Christ As God’s Spokesman - Hebrews 1:1-4:11"/>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 The Superiority of Christ As God’s Spokesman - Hebrews 1:1-4:11</a:t>
            </a:r>
          </a:p>
        </p:txBody>
      </p:sp>
      <p:sp>
        <p:nvSpPr>
          <p:cNvPr id="137" name="Lesson 1 - 1:1-3 - God Has Spoken o Us Through His Son - 1…"/>
          <p:cNvSpPr/>
          <p:nvPr/>
        </p:nvSpPr>
        <p:spPr>
          <a:xfrm>
            <a:off x="4615276" y="2777753"/>
            <a:ext cx="7845723" cy="6375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1600"/>
              </a:spcBef>
              <a:buClr>
                <a:srgbClr val="A29A85"/>
              </a:buClr>
              <a:buSzPct val="100000"/>
              <a:buChar char="•"/>
              <a:defRPr sz="3800">
                <a:solidFill>
                  <a:srgbClr val="000000"/>
                </a:solidFill>
              </a:defRPr>
            </a:pPr>
            <a:r>
              <a:rPr i="1"/>
              <a:t>Lesson 1 - 1:1-3</a:t>
            </a:r>
            <a:r>
              <a:t> - God Has Spoken o Us Through His Son - 1</a:t>
            </a:r>
          </a:p>
          <a:p>
            <a:pPr marL="419100" indent="-419100" algn="l">
              <a:spcBef>
                <a:spcPts val="1600"/>
              </a:spcBef>
              <a:buClr>
                <a:srgbClr val="A29A85"/>
              </a:buClr>
              <a:buSzPct val="100000"/>
              <a:buChar char="•"/>
              <a:defRPr sz="3800">
                <a:solidFill>
                  <a:srgbClr val="000000"/>
                </a:solidFill>
              </a:defRPr>
            </a:pPr>
            <a:r>
              <a:rPr i="1"/>
              <a:t>Lesson 2 - 1:4-2:4</a:t>
            </a:r>
            <a:r>
              <a:t> - The Position of Christ Superior To Angels - 7</a:t>
            </a:r>
          </a:p>
          <a:p>
            <a:pPr marL="419100" indent="-419100" algn="l">
              <a:spcBef>
                <a:spcPts val="1600"/>
              </a:spcBef>
              <a:buClr>
                <a:srgbClr val="A29A85"/>
              </a:buClr>
              <a:buSzPct val="100000"/>
              <a:buChar char="•"/>
              <a:defRPr sz="3800">
                <a:solidFill>
                  <a:srgbClr val="000000"/>
                </a:solidFill>
              </a:defRPr>
            </a:pPr>
            <a:r>
              <a:rPr i="1"/>
              <a:t>Lesson 3 - 2:5-18</a:t>
            </a:r>
            <a:r>
              <a:t> - A Savior Made Perfect Through Suffering - 12</a:t>
            </a:r>
          </a:p>
          <a:p>
            <a:pPr marL="419100" indent="-419100" algn="l">
              <a:spcBef>
                <a:spcPts val="1600"/>
              </a:spcBef>
              <a:buClr>
                <a:srgbClr val="A29A85"/>
              </a:buClr>
              <a:buSzPct val="100000"/>
              <a:buChar char="•"/>
              <a:defRPr sz="3800">
                <a:solidFill>
                  <a:srgbClr val="000000"/>
                </a:solidFill>
              </a:defRPr>
            </a:pPr>
            <a:r>
              <a:rPr i="1"/>
              <a:t>Lesson 4 - 3:1-19</a:t>
            </a:r>
            <a:r>
              <a:t> - Christ Is Greater Than Moses - 18</a:t>
            </a:r>
          </a:p>
          <a:p>
            <a:pPr marL="419100" indent="-419100" algn="l">
              <a:spcBef>
                <a:spcPts val="1600"/>
              </a:spcBef>
              <a:buClr>
                <a:srgbClr val="A29A85"/>
              </a:buClr>
              <a:buSzPct val="100000"/>
              <a:buChar char="•"/>
              <a:defRPr sz="3800">
                <a:solidFill>
                  <a:srgbClr val="000000"/>
                </a:solidFill>
              </a:defRPr>
            </a:pPr>
            <a:r>
              <a:rPr i="1"/>
              <a:t>Lesson 5 - 4:1-11</a:t>
            </a:r>
            <a:r>
              <a:t> - The Christian Sabbath - 23</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51" name="Let Us Consider How Stimulate Others To Love - (10:24,25)…"/>
          <p:cNvSpPr/>
          <p:nvPr/>
        </p:nvSpPr>
        <p:spPr>
          <a:xfrm>
            <a:off x="5576539" y="2831041"/>
            <a:ext cx="7139783" cy="687427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000">
                <a:solidFill>
                  <a:srgbClr val="000000"/>
                </a:solidFill>
              </a:defRPr>
            </a:pPr>
            <a:r>
              <a:rPr i="1"/>
              <a:t>Let Us Consider How Stimulate Others To Love - (10:24,25) </a:t>
            </a:r>
          </a:p>
          <a:p>
            <a:pPr lvl="1" marL="963929" indent="-582929" algn="l">
              <a:spcBef>
                <a:spcPts val="900"/>
              </a:spcBef>
              <a:buSzPct val="100000"/>
              <a:buAutoNum type="alphaUcPeriod" startAt="1"/>
              <a:defRPr sz="3200">
                <a:solidFill>
                  <a:srgbClr val="000000"/>
                </a:solidFill>
              </a:defRPr>
            </a:pPr>
            <a:r>
              <a:rPr>
                <a:latin typeface="Denmark"/>
                <a:ea typeface="Denmark"/>
                <a:cs typeface="Denmark"/>
                <a:sym typeface="Denmark"/>
              </a:rPr>
              <a:t>Let Us Consider Others</a:t>
            </a:r>
            <a:endParaRPr i="1"/>
          </a:p>
          <a:p>
            <a:pPr lvl="1" marL="838200" indent="-419100" algn="l">
              <a:spcBef>
                <a:spcPts val="900"/>
              </a:spcBef>
              <a:buClr>
                <a:srgbClr val="A29A85"/>
              </a:buClr>
              <a:buSzPct val="100000"/>
              <a:buChar char="•"/>
              <a:defRPr sz="3200">
                <a:solidFill>
                  <a:srgbClr val="000000"/>
                </a:solidFill>
              </a:defRPr>
            </a:pPr>
            <a:r>
              <a:rPr b="1"/>
              <a:t>Let us consider</a:t>
            </a:r>
            <a:r>
              <a:t>- Present (</a:t>
            </a:r>
            <a:r>
              <a:rPr i="1"/>
              <a:t>keep on doing so</a:t>
            </a:r>
            <a:r>
              <a:t>) active volitive subjunctive of κατανοεω [katanoeō]. The verb used about Jesus in 3:1.</a:t>
            </a:r>
          </a:p>
          <a:p>
            <a:pPr lvl="1" marL="838200" indent="-419100" algn="l">
              <a:spcBef>
                <a:spcPts val="900"/>
              </a:spcBef>
              <a:buClr>
                <a:srgbClr val="A29A85"/>
              </a:buClr>
              <a:buSzPct val="100000"/>
              <a:buChar char="•"/>
              <a:defRPr sz="3200">
                <a:solidFill>
                  <a:srgbClr val="000000"/>
                </a:solidFill>
              </a:defRPr>
            </a:pPr>
            <a:r>
              <a:t>With the mind attentively fixed on “one another” - Take careful note of each other’s spiritual welfare.  -</a:t>
            </a:r>
          </a:p>
          <a:p>
            <a:pPr lvl="1" marL="838200" indent="-419100" algn="l">
              <a:spcBef>
                <a:spcPts val="900"/>
              </a:spcBef>
              <a:buClr>
                <a:srgbClr val="A29A85"/>
              </a:buClr>
              <a:buSzPct val="100000"/>
              <a:buChar char="•"/>
              <a:defRPr sz="3200">
                <a:solidFill>
                  <a:srgbClr val="000000"/>
                </a:solidFill>
              </a:defRPr>
            </a:pPr>
            <a:r>
              <a:t>We are to be </a:t>
            </a:r>
            <a:r>
              <a:rPr i="1"/>
              <a:t>OTHERS-CENTERED</a:t>
            </a:r>
            <a:r>
              <a:t> - not self-centered - (</a:t>
            </a:r>
            <a:r>
              <a:rPr i="1"/>
              <a:t>Rom 12:15,16; Gal 6:1-5</a:t>
            </a:r>
            <a:r>
              <a:t>)</a:t>
            </a:r>
          </a:p>
        </p:txBody>
      </p:sp>
      <p:pic>
        <p:nvPicPr>
          <p:cNvPr id="252" name="Hebrews 10:24–25 (NKJV)… Hebrews 10:24–25 (NKJV)&#10;24 And let us consider one another in order to stir up love and good works, 25 not forsaking the assembling of ourselves together, as is the manner of some, but exhorting one another, and so much the more as you see the Day approaching." descr="Hebrews 10:24–25 (NKJV)… Hebrews 10:24–25 (NKJV)24 And let us consider one another in order to stir up love and good works, 25 not forsaking the assembling of ourselves together, as is the manner of some, but exhorting one another, and so much the more as you see the Day approaching."/>
          <p:cNvPicPr>
            <a:picLocks noChangeAspect="0"/>
          </p:cNvPicPr>
          <p:nvPr/>
        </p:nvPicPr>
        <p:blipFill>
          <a:blip r:embed="rId3">
            <a:extLst/>
          </a:blip>
          <a:stretch>
            <a:fillRect/>
          </a:stretch>
        </p:blipFill>
        <p:spPr>
          <a:xfrm>
            <a:off x="-37121" y="2512250"/>
            <a:ext cx="5743535" cy="6845301"/>
          </a:xfrm>
          <a:prstGeom prst="rect">
            <a:avLst/>
          </a:prstGeom>
        </p:spPr>
      </p:pic>
      <p:pic>
        <p:nvPicPr>
          <p:cNvPr id="253"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54"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55"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1">
                                            <p:txEl>
                                              <p:pRg st="2" end="2"/>
                                            </p:txEl>
                                          </p:spTgt>
                                        </p:tgtEl>
                                        <p:attrNameLst>
                                          <p:attrName>style.visibility</p:attrName>
                                        </p:attrNameLst>
                                      </p:cBhvr>
                                      <p:to>
                                        <p:strVal val="visible"/>
                                      </p:to>
                                    </p:set>
                                    <p:animEffect filter="wipe(left)" transition="in">
                                      <p:cBhvr>
                                        <p:cTn id="7" dur="1500"/>
                                        <p:tgtEl>
                                          <p:spTgt spid="2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51">
                                            <p:txEl>
                                              <p:pRg st="3" end="3"/>
                                            </p:txEl>
                                          </p:spTgt>
                                        </p:tgtEl>
                                        <p:attrNameLst>
                                          <p:attrName>style.visibility</p:attrName>
                                        </p:attrNameLst>
                                      </p:cBhvr>
                                      <p:to>
                                        <p:strVal val="visible"/>
                                      </p:to>
                                    </p:set>
                                    <p:animEffect filter="wipe(left)" transition="in">
                                      <p:cBhvr>
                                        <p:cTn id="12" dur="1500"/>
                                        <p:tgtEl>
                                          <p:spTgt spid="2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51">
                                            <p:txEl>
                                              <p:pRg st="4" end="4"/>
                                            </p:txEl>
                                          </p:spTgt>
                                        </p:tgtEl>
                                        <p:attrNameLst>
                                          <p:attrName>style.visibility</p:attrName>
                                        </p:attrNameLst>
                                      </p:cBhvr>
                                      <p:to>
                                        <p:strVal val="visible"/>
                                      </p:to>
                                    </p:set>
                                    <p:animEffect filter="wipe(left)" transition="in">
                                      <p:cBhvr>
                                        <p:cTn id="17" dur="1500"/>
                                        <p:tgtEl>
                                          <p:spTgt spid="25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58" name="Let Us Consider How Stimulate Others To Love - (10:24,25)…"/>
          <p:cNvSpPr/>
          <p:nvPr/>
        </p:nvSpPr>
        <p:spPr>
          <a:xfrm>
            <a:off x="5576539" y="2831041"/>
            <a:ext cx="7139783" cy="640437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000">
                <a:solidFill>
                  <a:srgbClr val="000000"/>
                </a:solidFill>
              </a:defRPr>
            </a:pPr>
            <a:r>
              <a:rPr i="1"/>
              <a:t>Let Us Consider How Stimulate Others To Love - (10:24,25) </a:t>
            </a:r>
          </a:p>
          <a:p>
            <a:pPr lvl="1" marL="963929" indent="-582929" algn="l">
              <a:spcBef>
                <a:spcPts val="900"/>
              </a:spcBef>
              <a:buSzPct val="100000"/>
              <a:buAutoNum type="alphaUcPeriod" startAt="1"/>
              <a:defRPr sz="3200">
                <a:solidFill>
                  <a:srgbClr val="000000"/>
                </a:solidFill>
              </a:defRPr>
            </a:pPr>
            <a:r>
              <a:rPr>
                <a:latin typeface="Denmark"/>
                <a:ea typeface="Denmark"/>
                <a:cs typeface="Denmark"/>
                <a:sym typeface="Denmark"/>
              </a:rPr>
              <a:t>Let Us Consider Others</a:t>
            </a:r>
            <a:endParaRPr i="1"/>
          </a:p>
          <a:p>
            <a:pPr lvl="1" marL="838200" indent="-419100" algn="l">
              <a:spcBef>
                <a:spcPts val="900"/>
              </a:spcBef>
              <a:buClr>
                <a:srgbClr val="A29A85"/>
              </a:buClr>
              <a:buSzPct val="100000"/>
              <a:buChar char="•"/>
              <a:defRPr b="1" sz="3200">
                <a:solidFill>
                  <a:srgbClr val="000000"/>
                </a:solidFill>
              </a:defRPr>
            </a:pPr>
            <a:r>
              <a:t>To provoke - </a:t>
            </a:r>
            <a:r>
              <a:rPr b="0"/>
              <a:t>(εἰς παροξυσμὸν). Lit. </a:t>
            </a:r>
            <a:r>
              <a:rPr b="0" i="1"/>
              <a:t>with a view to incitement</a:t>
            </a:r>
            <a:r>
              <a:rPr b="0"/>
              <a:t>.  to </a:t>
            </a:r>
            <a:r>
              <a:rPr b="0" i="1"/>
              <a:t>stimulate</a:t>
            </a:r>
            <a:r>
              <a:rPr b="0"/>
              <a:t>. In Acts 15:39, the </a:t>
            </a:r>
            <a:r>
              <a:rPr b="0" i="1"/>
              <a:t>result</a:t>
            </a:r>
            <a:r>
              <a:rPr b="0"/>
              <a:t> of provocation; </a:t>
            </a:r>
            <a:r>
              <a:rPr b="0" i="1"/>
              <a:t>irritation</a:t>
            </a:r>
            <a:r>
              <a:rPr b="0"/>
              <a:t> or </a:t>
            </a:r>
            <a:r>
              <a:rPr b="0" i="1"/>
              <a:t>contention</a:t>
            </a:r>
            <a:r>
              <a:rPr b="0"/>
              <a:t>. - (Rom 11:14) </a:t>
            </a:r>
            <a:endParaRPr b="0"/>
          </a:p>
          <a:p>
            <a:pPr lvl="1" marL="838200" indent="-419100" algn="l">
              <a:spcBef>
                <a:spcPts val="900"/>
              </a:spcBef>
              <a:buClr>
                <a:srgbClr val="A29A85"/>
              </a:buClr>
              <a:buSzPct val="100000"/>
              <a:buChar char="•"/>
              <a:defRPr b="1" sz="3200">
                <a:solidFill>
                  <a:srgbClr val="000000"/>
                </a:solidFill>
              </a:defRPr>
            </a:pPr>
            <a:r>
              <a:rPr b="0"/>
              <a:t>Paul seeks to stir up the Corinthians by the example of the Macedonians (2 Cor. 8:1–8; 9:2).</a:t>
            </a:r>
            <a:endParaRPr b="0"/>
          </a:p>
          <a:p>
            <a:pPr lvl="1" marL="838200" indent="-419100" algn="l">
              <a:spcBef>
                <a:spcPts val="900"/>
              </a:spcBef>
              <a:buClr>
                <a:srgbClr val="A29A85"/>
              </a:buClr>
              <a:buSzPct val="100000"/>
              <a:buChar char="•"/>
              <a:defRPr b="1" sz="3200">
                <a:solidFill>
                  <a:srgbClr val="000000"/>
                </a:solidFill>
              </a:defRPr>
            </a:pPr>
            <a:r>
              <a:rPr b="0"/>
              <a:t>To stir others to love &amp; good works is an act of love itself - (1 Jn 3:18) </a:t>
            </a:r>
          </a:p>
        </p:txBody>
      </p:sp>
      <p:pic>
        <p:nvPicPr>
          <p:cNvPr id="259" name="Hebrews 10:24–25 (NKJV)… Hebrews 10:24–25 (NKJV)&#10;24 And let us consider one another in order to stir up love and good works, 25 not forsaking the assembling of ourselves together, as is the manner of some, but exhorting one another, and so much the more as you see the Day approaching." descr="Hebrews 10:24–25 (NKJV)… Hebrews 10:24–25 (NKJV)24 And let us consider one another in order to stir up love and good works, 25 not forsaking the assembling of ourselves together, as is the manner of some, but exhorting one another, and so much the more as you see the Day approaching."/>
          <p:cNvPicPr>
            <a:picLocks noChangeAspect="0"/>
          </p:cNvPicPr>
          <p:nvPr/>
        </p:nvPicPr>
        <p:blipFill>
          <a:blip r:embed="rId3">
            <a:extLst/>
          </a:blip>
          <a:stretch>
            <a:fillRect/>
          </a:stretch>
        </p:blipFill>
        <p:spPr>
          <a:xfrm>
            <a:off x="-37121" y="2512250"/>
            <a:ext cx="5743535" cy="6845301"/>
          </a:xfrm>
          <a:prstGeom prst="rect">
            <a:avLst/>
          </a:prstGeom>
        </p:spPr>
      </p:pic>
      <p:pic>
        <p:nvPicPr>
          <p:cNvPr id="260"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61"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62"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8">
                                            <p:txEl>
                                              <p:pRg st="2" end="2"/>
                                            </p:txEl>
                                          </p:spTgt>
                                        </p:tgtEl>
                                        <p:attrNameLst>
                                          <p:attrName>style.visibility</p:attrName>
                                        </p:attrNameLst>
                                      </p:cBhvr>
                                      <p:to>
                                        <p:strVal val="visible"/>
                                      </p:to>
                                    </p:set>
                                    <p:animEffect filter="wipe(left)" transition="in">
                                      <p:cBhvr>
                                        <p:cTn id="7" dur="1500"/>
                                        <p:tgtEl>
                                          <p:spTgt spid="2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58">
                                            <p:txEl>
                                              <p:pRg st="3" end="3"/>
                                            </p:txEl>
                                          </p:spTgt>
                                        </p:tgtEl>
                                        <p:attrNameLst>
                                          <p:attrName>style.visibility</p:attrName>
                                        </p:attrNameLst>
                                      </p:cBhvr>
                                      <p:to>
                                        <p:strVal val="visible"/>
                                      </p:to>
                                    </p:set>
                                    <p:animEffect filter="wipe(left)" transition="in">
                                      <p:cBhvr>
                                        <p:cTn id="12" dur="1500"/>
                                        <p:tgtEl>
                                          <p:spTgt spid="2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58">
                                            <p:txEl>
                                              <p:pRg st="4" end="4"/>
                                            </p:txEl>
                                          </p:spTgt>
                                        </p:tgtEl>
                                        <p:attrNameLst>
                                          <p:attrName>style.visibility</p:attrName>
                                        </p:attrNameLst>
                                      </p:cBhvr>
                                      <p:to>
                                        <p:strVal val="visible"/>
                                      </p:to>
                                    </p:set>
                                    <p:animEffect filter="wipe(left)" transition="in">
                                      <p:cBhvr>
                                        <p:cTn id="17" dur="1500"/>
                                        <p:tgtEl>
                                          <p:spTgt spid="25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65" name="Let Us Consider How Stimulate Others To Love - (10:24,25)…"/>
          <p:cNvSpPr/>
          <p:nvPr/>
        </p:nvSpPr>
        <p:spPr>
          <a:xfrm>
            <a:off x="5576539" y="2831041"/>
            <a:ext cx="7139783" cy="64008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000">
                <a:solidFill>
                  <a:srgbClr val="000000"/>
                </a:solidFill>
              </a:defRPr>
            </a:pPr>
            <a:r>
              <a:rPr i="1"/>
              <a:t>Let Us Consider How Stimulate Others To Love - (10:24,25) </a:t>
            </a:r>
          </a:p>
          <a:p>
            <a:pPr lvl="1" marL="963929" indent="-582929" algn="l">
              <a:spcBef>
                <a:spcPts val="900"/>
              </a:spcBef>
              <a:buSzPct val="100000"/>
              <a:buAutoNum type="alphaUcPeriod" startAt="2"/>
              <a:defRPr sz="3200">
                <a:solidFill>
                  <a:srgbClr val="000000"/>
                </a:solidFill>
                <a:latin typeface="Denmark"/>
                <a:ea typeface="Denmark"/>
                <a:cs typeface="Denmark"/>
                <a:sym typeface="Denmark"/>
              </a:defRPr>
            </a:pPr>
            <a:r>
              <a:t>Not</a:t>
            </a:r>
            <a:r>
              <a:t> forsaking the assembling of ourselves together, </a:t>
            </a:r>
          </a:p>
          <a:p>
            <a:pPr lvl="1" marL="838200" indent="-419100" algn="l">
              <a:spcBef>
                <a:spcPts val="900"/>
              </a:spcBef>
              <a:buClr>
                <a:srgbClr val="A29A85"/>
              </a:buClr>
              <a:buSzPct val="100000"/>
              <a:buChar char="•"/>
              <a:defRPr b="1" sz="3200">
                <a:solidFill>
                  <a:srgbClr val="000000"/>
                </a:solidFill>
              </a:defRPr>
            </a:pPr>
            <a:r>
              <a:rPr b="0"/>
              <a:t>Stirring others to love &amp; good works is done by assembling together. </a:t>
            </a:r>
            <a:endParaRPr b="0"/>
          </a:p>
          <a:p>
            <a:pPr lvl="1" marL="838200" indent="-419100" algn="l">
              <a:spcBef>
                <a:spcPts val="900"/>
              </a:spcBef>
              <a:buClr>
                <a:srgbClr val="A29A85"/>
              </a:buClr>
              <a:buSzPct val="100000"/>
              <a:buChar char="•"/>
              <a:defRPr b="1" sz="3200">
                <a:solidFill>
                  <a:srgbClr val="000000"/>
                </a:solidFill>
              </a:defRPr>
            </a:pPr>
            <a:r>
              <a:rPr b="0"/>
              <a:t>Assembling together has a two-fold purpose - primarily to worship God, but through worshipping God together we encourage &amp; edify each other. If we “</a:t>
            </a:r>
            <a:r>
              <a:rPr b="0" i="1"/>
              <a:t>forsake</a:t>
            </a:r>
            <a:r>
              <a:rPr b="0"/>
              <a:t>” we discourage. </a:t>
            </a:r>
            <a:endParaRPr b="0"/>
          </a:p>
          <a:p>
            <a:pPr lvl="1" marL="838200" indent="-419100" algn="l">
              <a:spcBef>
                <a:spcPts val="900"/>
              </a:spcBef>
              <a:buClr>
                <a:srgbClr val="A29A85"/>
              </a:buClr>
              <a:buSzPct val="100000"/>
              <a:buChar char="•"/>
              <a:defRPr b="1" sz="3200">
                <a:solidFill>
                  <a:srgbClr val="000000"/>
                </a:solidFill>
              </a:defRPr>
            </a:pPr>
            <a:r>
              <a:rPr b="0"/>
              <a:t>We have positive duties to fulfill.</a:t>
            </a:r>
          </a:p>
        </p:txBody>
      </p:sp>
      <p:pic>
        <p:nvPicPr>
          <p:cNvPr id="266" name="Hebrews 10:24–25 (NKJV)… Hebrews 10:24–25 (NKJV)&#10;24 And let us consider one another in order to stir up love and good works, 25 not forsaking the assembling of ourselves together, as is the manner of some, but exhorting one another, and so much the more as you see the Day approaching." descr="Hebrews 10:24–25 (NKJV)… Hebrews 10:24–25 (NKJV)24 And let us consider one another in order to stir up love and good works, 25 not forsaking the assembling of ourselves together, as is the manner of some, but exhorting one another, and so much the more as you see the Day approaching."/>
          <p:cNvPicPr>
            <a:picLocks noChangeAspect="0"/>
          </p:cNvPicPr>
          <p:nvPr/>
        </p:nvPicPr>
        <p:blipFill>
          <a:blip r:embed="rId3">
            <a:extLst/>
          </a:blip>
          <a:stretch>
            <a:fillRect/>
          </a:stretch>
        </p:blipFill>
        <p:spPr>
          <a:xfrm>
            <a:off x="-37121" y="2512250"/>
            <a:ext cx="5743535" cy="6845301"/>
          </a:xfrm>
          <a:prstGeom prst="rect">
            <a:avLst/>
          </a:prstGeom>
        </p:spPr>
      </p:pic>
      <p:pic>
        <p:nvPicPr>
          <p:cNvPr id="267"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68"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69"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5">
                                            <p:txEl>
                                              <p:pRg st="2" end="2"/>
                                            </p:txEl>
                                          </p:spTgt>
                                        </p:tgtEl>
                                        <p:attrNameLst>
                                          <p:attrName>style.visibility</p:attrName>
                                        </p:attrNameLst>
                                      </p:cBhvr>
                                      <p:to>
                                        <p:strVal val="visible"/>
                                      </p:to>
                                    </p:set>
                                    <p:animEffect filter="wipe(left)" transition="in">
                                      <p:cBhvr>
                                        <p:cTn id="7" dur="1500"/>
                                        <p:tgtEl>
                                          <p:spTgt spid="26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65">
                                            <p:txEl>
                                              <p:pRg st="3" end="3"/>
                                            </p:txEl>
                                          </p:spTgt>
                                        </p:tgtEl>
                                        <p:attrNameLst>
                                          <p:attrName>style.visibility</p:attrName>
                                        </p:attrNameLst>
                                      </p:cBhvr>
                                      <p:to>
                                        <p:strVal val="visible"/>
                                      </p:to>
                                    </p:set>
                                    <p:animEffect filter="wipe(left)" transition="in">
                                      <p:cBhvr>
                                        <p:cTn id="12" dur="1500"/>
                                        <p:tgtEl>
                                          <p:spTgt spid="26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65">
                                            <p:txEl>
                                              <p:pRg st="4" end="4"/>
                                            </p:txEl>
                                          </p:spTgt>
                                        </p:tgtEl>
                                        <p:attrNameLst>
                                          <p:attrName>style.visibility</p:attrName>
                                        </p:attrNameLst>
                                      </p:cBhvr>
                                      <p:to>
                                        <p:strVal val="visible"/>
                                      </p:to>
                                    </p:set>
                                    <p:animEffect filter="wipe(left)" transition="in">
                                      <p:cBhvr>
                                        <p:cTn id="17" dur="1500"/>
                                        <p:tgtEl>
                                          <p:spTgt spid="26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5"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72" name="Let Us Consider How Stimulate Others To Love - (10:24,25)…"/>
          <p:cNvSpPr/>
          <p:nvPr/>
        </p:nvSpPr>
        <p:spPr>
          <a:xfrm>
            <a:off x="5576539" y="2831041"/>
            <a:ext cx="7139783" cy="668377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000">
                <a:solidFill>
                  <a:srgbClr val="000000"/>
                </a:solidFill>
              </a:defRPr>
            </a:pPr>
            <a:r>
              <a:rPr i="1"/>
              <a:t>Let Us Consider How Stimulate Others To Love - (10:24,25) </a:t>
            </a:r>
          </a:p>
          <a:p>
            <a:pPr lvl="1" marL="963929" indent="-582929" algn="l">
              <a:spcBef>
                <a:spcPts val="900"/>
              </a:spcBef>
              <a:buSzPct val="100000"/>
              <a:buAutoNum type="alphaUcPeriod" startAt="2"/>
              <a:defRPr sz="3200">
                <a:solidFill>
                  <a:srgbClr val="000000"/>
                </a:solidFill>
                <a:latin typeface="Denmark"/>
                <a:ea typeface="Denmark"/>
                <a:cs typeface="Denmark"/>
                <a:sym typeface="Denmark"/>
              </a:defRPr>
            </a:pPr>
            <a:r>
              <a:t>Not</a:t>
            </a:r>
            <a:r>
              <a:t> forsaking the assembling of ourselves together, </a:t>
            </a:r>
          </a:p>
          <a:p>
            <a:pPr lvl="1" marL="838200" indent="-419100" algn="l">
              <a:spcBef>
                <a:spcPts val="400"/>
              </a:spcBef>
              <a:buClr>
                <a:srgbClr val="A29A85"/>
              </a:buClr>
              <a:buSzPct val="100000"/>
              <a:buChar char="•"/>
              <a:defRPr b="1" sz="3200">
                <a:solidFill>
                  <a:srgbClr val="000000"/>
                </a:solidFill>
              </a:defRPr>
            </a:pPr>
            <a:r>
              <a:t>Forsake</a:t>
            </a:r>
            <a:r>
              <a:rPr b="0"/>
              <a:t> - carries the meaning of choosing not to do what otherwise one can do.</a:t>
            </a:r>
            <a:endParaRPr b="0"/>
          </a:p>
          <a:p>
            <a:pPr lvl="1" marL="838200" indent="-419100" algn="l">
              <a:spcBef>
                <a:spcPts val="400"/>
              </a:spcBef>
              <a:buClr>
                <a:srgbClr val="A29A85"/>
              </a:buClr>
              <a:buSzPct val="100000"/>
              <a:buChar char="•"/>
              <a:defRPr b="1" sz="3200">
                <a:solidFill>
                  <a:srgbClr val="000000"/>
                </a:solidFill>
              </a:defRPr>
            </a:pPr>
            <a:r>
              <a:rPr b="0"/>
              <a:t>Attitude, not merely attendance, is uppermost. God knows when circumstances prevent one from assembling. </a:t>
            </a:r>
            <a:endParaRPr b="0"/>
          </a:p>
          <a:p>
            <a:pPr lvl="1" marL="838200" indent="-419100" algn="l">
              <a:spcBef>
                <a:spcPts val="400"/>
              </a:spcBef>
              <a:buClr>
                <a:srgbClr val="A29A85"/>
              </a:buClr>
              <a:buSzPct val="100000"/>
              <a:buChar char="•"/>
              <a:defRPr b="1" sz="3200">
                <a:solidFill>
                  <a:srgbClr val="000000"/>
                </a:solidFill>
              </a:defRPr>
            </a:pPr>
            <a:r>
              <a:rPr b="0"/>
              <a:t>Discuss the issue of a casual attitude - Mal 1:10</a:t>
            </a:r>
          </a:p>
        </p:txBody>
      </p:sp>
      <p:pic>
        <p:nvPicPr>
          <p:cNvPr id="273" name="Hebrews 10:24–25 (NKJV)… Hebrews 10:24–25 (NKJV)&#10;24 And let us consider one another in order to stir up love and good works, 25 not forsaking the assembling of ourselves together, as is the manner of some, but exhorting one another, and so much the more as you see the Day approaching." descr="Hebrews 10:24–25 (NKJV)… Hebrews 10:24–25 (NKJV)24 And let us consider one another in order to stir up love and good works, 25 not forsaking the assembling of ourselves together, as is the manner of some, but exhorting one another, and so much the more as you see the Day approaching."/>
          <p:cNvPicPr>
            <a:picLocks noChangeAspect="0"/>
          </p:cNvPicPr>
          <p:nvPr/>
        </p:nvPicPr>
        <p:blipFill>
          <a:blip r:embed="rId3">
            <a:extLst/>
          </a:blip>
          <a:stretch>
            <a:fillRect/>
          </a:stretch>
        </p:blipFill>
        <p:spPr>
          <a:xfrm>
            <a:off x="-37121" y="2512250"/>
            <a:ext cx="5743535" cy="6845301"/>
          </a:xfrm>
          <a:prstGeom prst="rect">
            <a:avLst/>
          </a:prstGeom>
        </p:spPr>
      </p:pic>
      <p:pic>
        <p:nvPicPr>
          <p:cNvPr id="274"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75"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76"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2">
                                            <p:txEl>
                                              <p:pRg st="2" end="2"/>
                                            </p:txEl>
                                          </p:spTgt>
                                        </p:tgtEl>
                                        <p:attrNameLst>
                                          <p:attrName>style.visibility</p:attrName>
                                        </p:attrNameLst>
                                      </p:cBhvr>
                                      <p:to>
                                        <p:strVal val="visible"/>
                                      </p:to>
                                    </p:set>
                                    <p:animEffect filter="wipe(left)" transition="in">
                                      <p:cBhvr>
                                        <p:cTn id="7" dur="1500"/>
                                        <p:tgtEl>
                                          <p:spTgt spid="27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72">
                                            <p:txEl>
                                              <p:pRg st="3" end="3"/>
                                            </p:txEl>
                                          </p:spTgt>
                                        </p:tgtEl>
                                        <p:attrNameLst>
                                          <p:attrName>style.visibility</p:attrName>
                                        </p:attrNameLst>
                                      </p:cBhvr>
                                      <p:to>
                                        <p:strVal val="visible"/>
                                      </p:to>
                                    </p:set>
                                    <p:animEffect filter="wipe(left)" transition="in">
                                      <p:cBhvr>
                                        <p:cTn id="12" dur="1500"/>
                                        <p:tgtEl>
                                          <p:spTgt spid="27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72">
                                            <p:txEl>
                                              <p:pRg st="4" end="4"/>
                                            </p:txEl>
                                          </p:spTgt>
                                        </p:tgtEl>
                                        <p:attrNameLst>
                                          <p:attrName>style.visibility</p:attrName>
                                        </p:attrNameLst>
                                      </p:cBhvr>
                                      <p:to>
                                        <p:strVal val="visible"/>
                                      </p:to>
                                    </p:set>
                                    <p:animEffect filter="wipe(left)" transition="in">
                                      <p:cBhvr>
                                        <p:cTn id="17" dur="1500"/>
                                        <p:tgtEl>
                                          <p:spTgt spid="27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2"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79" name="Let Us Consider How Stimulate Others To Love - (10:24,25)…"/>
          <p:cNvSpPr/>
          <p:nvPr/>
        </p:nvSpPr>
        <p:spPr>
          <a:xfrm>
            <a:off x="5576539" y="2831041"/>
            <a:ext cx="7139783" cy="63119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000">
                <a:solidFill>
                  <a:srgbClr val="000000"/>
                </a:solidFill>
              </a:defRPr>
            </a:pPr>
            <a:r>
              <a:rPr i="1"/>
              <a:t>Let Us Consider How Stimulate Others To Love - (10:24,25) </a:t>
            </a:r>
          </a:p>
          <a:p>
            <a:pPr lvl="1" marL="963929" indent="-582929" algn="l">
              <a:spcBef>
                <a:spcPts val="900"/>
              </a:spcBef>
              <a:buSzPct val="100000"/>
              <a:buAutoNum type="alphaUcPeriod" startAt="3"/>
              <a:defRPr sz="3200">
                <a:solidFill>
                  <a:srgbClr val="000000"/>
                </a:solidFill>
                <a:latin typeface="Denmark"/>
                <a:ea typeface="Denmark"/>
                <a:cs typeface="Denmark"/>
                <a:sym typeface="Denmark"/>
              </a:defRPr>
            </a:pPr>
            <a:r>
              <a:t>All the more as you see the day approaching</a:t>
            </a:r>
          </a:p>
          <a:p>
            <a:pPr lvl="1" marL="838200" indent="-419100" algn="l">
              <a:spcBef>
                <a:spcPts val="400"/>
              </a:spcBef>
              <a:buClr>
                <a:srgbClr val="A29A85"/>
              </a:buClr>
              <a:buSzPct val="100000"/>
              <a:buChar char="•"/>
              <a:defRPr b="1" sz="3200">
                <a:solidFill>
                  <a:srgbClr val="000000"/>
                </a:solidFill>
              </a:defRPr>
            </a:pPr>
            <a:r>
              <a:t>Which “day” is meant?</a:t>
            </a:r>
          </a:p>
          <a:p>
            <a:pPr lvl="2" marL="1181100" indent="-419100" algn="l">
              <a:spcBef>
                <a:spcPts val="400"/>
              </a:spcBef>
              <a:buClr>
                <a:srgbClr val="A29A85"/>
              </a:buClr>
              <a:buSzPct val="100000"/>
              <a:buChar char="•"/>
              <a:defRPr sz="3200">
                <a:solidFill>
                  <a:srgbClr val="000000"/>
                </a:solidFill>
              </a:defRPr>
            </a:pPr>
            <a:r>
              <a:t>The second coming of Christ? - 2 Thes 1:7-9; 1 Cor. 15; 2 Pet 3:10-14</a:t>
            </a:r>
          </a:p>
          <a:p>
            <a:pPr lvl="2" marL="1181100" indent="-419100" algn="l">
              <a:spcBef>
                <a:spcPts val="400"/>
              </a:spcBef>
              <a:buClr>
                <a:srgbClr val="A29A85"/>
              </a:buClr>
              <a:buSzPct val="100000"/>
              <a:buChar char="•"/>
              <a:defRPr sz="3200">
                <a:solidFill>
                  <a:srgbClr val="000000"/>
                </a:solidFill>
              </a:defRPr>
            </a:pPr>
            <a:r>
              <a:t>Destruction of Jerusalem? - 8:13; Mat 24</a:t>
            </a:r>
          </a:p>
          <a:p>
            <a:pPr lvl="2" marL="1181100" indent="-419100" algn="l">
              <a:spcBef>
                <a:spcPts val="400"/>
              </a:spcBef>
              <a:buClr>
                <a:srgbClr val="A29A85"/>
              </a:buClr>
              <a:buSzPct val="100000"/>
              <a:buChar char="•"/>
              <a:defRPr sz="3200">
                <a:solidFill>
                  <a:srgbClr val="000000"/>
                </a:solidFill>
              </a:defRPr>
            </a:pPr>
            <a:r>
              <a:t>First day of the week - 10:25; Act 20:7; 1 Cor 16:1,2</a:t>
            </a:r>
          </a:p>
          <a:p>
            <a:pPr lvl="2" marL="1181100" indent="-419100" algn="l">
              <a:spcBef>
                <a:spcPts val="400"/>
              </a:spcBef>
              <a:buClr>
                <a:srgbClr val="A29A85"/>
              </a:buClr>
              <a:buSzPct val="100000"/>
              <a:buChar char="•"/>
              <a:defRPr sz="3200">
                <a:solidFill>
                  <a:srgbClr val="000000"/>
                </a:solidFill>
              </a:defRPr>
            </a:pPr>
            <a:r>
              <a:t>The day of death - 9:27</a:t>
            </a:r>
          </a:p>
        </p:txBody>
      </p:sp>
      <p:pic>
        <p:nvPicPr>
          <p:cNvPr id="280" name="Hebrews 10:24–25 (NKJV)… Hebrews 10:24–25 (NKJV)&#10;24 And let us consider one another in order to stir up love and good works, 25 not forsaking the assembling of ourselves together, as is the manner of some, but exhorting one another, and so much the more as you see the Day approaching." descr="Hebrews 10:24–25 (NKJV)… Hebrews 10:24–25 (NKJV)24 And let us consider one another in order to stir up love and good works, 25 not forsaking the assembling of ourselves together, as is the manner of some, but exhorting one another, and so much the more as you see the Day approaching."/>
          <p:cNvPicPr>
            <a:picLocks noChangeAspect="0"/>
          </p:cNvPicPr>
          <p:nvPr/>
        </p:nvPicPr>
        <p:blipFill>
          <a:blip r:embed="rId3">
            <a:extLst/>
          </a:blip>
          <a:stretch>
            <a:fillRect/>
          </a:stretch>
        </p:blipFill>
        <p:spPr>
          <a:xfrm>
            <a:off x="-37121" y="2512250"/>
            <a:ext cx="5743535" cy="6845301"/>
          </a:xfrm>
          <a:prstGeom prst="rect">
            <a:avLst/>
          </a:prstGeom>
        </p:spPr>
      </p:pic>
      <p:pic>
        <p:nvPicPr>
          <p:cNvPr id="281"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82"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83"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9">
                                            <p:txEl>
                                              <p:pRg st="2" end="2"/>
                                            </p:txEl>
                                          </p:spTgt>
                                        </p:tgtEl>
                                        <p:attrNameLst>
                                          <p:attrName>style.visibility</p:attrName>
                                        </p:attrNameLst>
                                      </p:cBhvr>
                                      <p:to>
                                        <p:strVal val="visible"/>
                                      </p:to>
                                    </p:set>
                                    <p:animEffect filter="wipe(left)" transition="in">
                                      <p:cBhvr>
                                        <p:cTn id="7" dur="1500"/>
                                        <p:tgtEl>
                                          <p:spTgt spid="2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79">
                                            <p:txEl>
                                              <p:pRg st="3" end="3"/>
                                            </p:txEl>
                                          </p:spTgt>
                                        </p:tgtEl>
                                        <p:attrNameLst>
                                          <p:attrName>style.visibility</p:attrName>
                                        </p:attrNameLst>
                                      </p:cBhvr>
                                      <p:to>
                                        <p:strVal val="visible"/>
                                      </p:to>
                                    </p:set>
                                    <p:animEffect filter="wipe(left)" transition="in">
                                      <p:cBhvr>
                                        <p:cTn id="12" dur="1500"/>
                                        <p:tgtEl>
                                          <p:spTgt spid="2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79">
                                            <p:txEl>
                                              <p:pRg st="4" end="4"/>
                                            </p:txEl>
                                          </p:spTgt>
                                        </p:tgtEl>
                                        <p:attrNameLst>
                                          <p:attrName>style.visibility</p:attrName>
                                        </p:attrNameLst>
                                      </p:cBhvr>
                                      <p:to>
                                        <p:strVal val="visible"/>
                                      </p:to>
                                    </p:set>
                                    <p:animEffect filter="wipe(left)" transition="in">
                                      <p:cBhvr>
                                        <p:cTn id="17" dur="1500"/>
                                        <p:tgtEl>
                                          <p:spTgt spid="2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79">
                                            <p:txEl>
                                              <p:pRg st="5" end="5"/>
                                            </p:txEl>
                                          </p:spTgt>
                                        </p:tgtEl>
                                        <p:attrNameLst>
                                          <p:attrName>style.visibility</p:attrName>
                                        </p:attrNameLst>
                                      </p:cBhvr>
                                      <p:to>
                                        <p:strVal val="visible"/>
                                      </p:to>
                                    </p:set>
                                    <p:animEffect filter="wipe(left)" transition="in">
                                      <p:cBhvr>
                                        <p:cTn id="22" dur="1500"/>
                                        <p:tgtEl>
                                          <p:spTgt spid="2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279">
                                            <p:txEl>
                                              <p:pRg st="6" end="6"/>
                                            </p:txEl>
                                          </p:spTgt>
                                        </p:tgtEl>
                                        <p:attrNameLst>
                                          <p:attrName>style.visibility</p:attrName>
                                        </p:attrNameLst>
                                      </p:cBhvr>
                                      <p:to>
                                        <p:strVal val="visible"/>
                                      </p:to>
                                    </p:set>
                                    <p:animEffect filter="wipe(left)" transition="in">
                                      <p:cBhvr>
                                        <p:cTn id="27" dur="1500"/>
                                        <p:tgtEl>
                                          <p:spTgt spid="279">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86" name="Let Us Consider How to Stimulate Others To Love - (10:24,25)…"/>
          <p:cNvSpPr/>
          <p:nvPr/>
        </p:nvSpPr>
        <p:spPr>
          <a:xfrm>
            <a:off x="5576539" y="2831041"/>
            <a:ext cx="7139783" cy="66675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000">
                <a:solidFill>
                  <a:srgbClr val="000000"/>
                </a:solidFill>
              </a:defRPr>
            </a:pPr>
            <a:r>
              <a:rPr i="1"/>
              <a:t>Let Us Consider How to Stimulate Others To Love - (10:24,25) </a:t>
            </a:r>
          </a:p>
          <a:p>
            <a:pPr lvl="1" marL="963929" indent="-582929" algn="l">
              <a:spcBef>
                <a:spcPts val="900"/>
              </a:spcBef>
              <a:buSzPct val="100000"/>
              <a:buAutoNum type="alphaUcPeriod" startAt="3"/>
              <a:defRPr sz="3200">
                <a:solidFill>
                  <a:srgbClr val="000000"/>
                </a:solidFill>
                <a:latin typeface="Denmark"/>
                <a:ea typeface="Denmark"/>
                <a:cs typeface="Denmark"/>
                <a:sym typeface="Denmark"/>
              </a:defRPr>
            </a:pPr>
            <a:r>
              <a:t>All the more as you see the day approaching</a:t>
            </a:r>
          </a:p>
          <a:p>
            <a:pPr lvl="1" marL="838200" indent="-419100" algn="l">
              <a:spcBef>
                <a:spcPts val="400"/>
              </a:spcBef>
              <a:buClr>
                <a:srgbClr val="A29A85"/>
              </a:buClr>
              <a:buSzPct val="100000"/>
              <a:buChar char="•"/>
              <a:defRPr sz="3200">
                <a:solidFill>
                  <a:srgbClr val="000000"/>
                </a:solidFill>
              </a:defRPr>
            </a:pPr>
            <a:r>
              <a:t>The lesson of preparedness &amp; watchfulness is a very urgent one - </a:t>
            </a:r>
            <a:r>
              <a:rPr i="1"/>
              <a:t>assembling together plays an important part of our being prepared! </a:t>
            </a:r>
            <a:r>
              <a:t>- 24</a:t>
            </a:r>
          </a:p>
          <a:p>
            <a:pPr lvl="2" marL="1181100" indent="-419100" algn="l">
              <a:spcBef>
                <a:spcPts val="400"/>
              </a:spcBef>
              <a:buClr>
                <a:srgbClr val="A29A85"/>
              </a:buClr>
              <a:buSzPct val="100000"/>
              <a:buChar char="•"/>
              <a:defRPr sz="3200">
                <a:solidFill>
                  <a:srgbClr val="000000"/>
                </a:solidFill>
              </a:defRPr>
            </a:pPr>
            <a:r>
              <a:t>We need to be provoked to be diligent in love &amp; good works - Eph 4:12-16; 1 Cor 12:14-20</a:t>
            </a:r>
          </a:p>
          <a:p>
            <a:pPr lvl="2" marL="1181100" indent="-419100" algn="l">
              <a:spcBef>
                <a:spcPts val="400"/>
              </a:spcBef>
              <a:buClr>
                <a:srgbClr val="A29A85"/>
              </a:buClr>
              <a:buSzPct val="100000"/>
              <a:buChar char="•"/>
              <a:defRPr sz="3200">
                <a:solidFill>
                  <a:srgbClr val="000000"/>
                </a:solidFill>
              </a:defRPr>
            </a:pPr>
            <a:r>
              <a:t>Our attitude towards assembling says much about our  faith &amp; love </a:t>
            </a:r>
          </a:p>
        </p:txBody>
      </p:sp>
      <p:pic>
        <p:nvPicPr>
          <p:cNvPr id="287" name="Hebrews 10:24–25 (NKJV)… Hebrews 10:24–25 (NKJV)&#10;24 And let us consider one another in order to stir up love and good works, 25 not forsaking the assembling of ourselves together, as is the manner of some, but exhorting one another, and so much the more as you see the Day approaching." descr="Hebrews 10:24–25 (NKJV)… Hebrews 10:24–25 (NKJV)24 And let us consider one another in order to stir up love and good works, 25 not forsaking the assembling of ourselves together, as is the manner of some, but exhorting one another, and so much the more as you see the Day approaching."/>
          <p:cNvPicPr>
            <a:picLocks noChangeAspect="0"/>
          </p:cNvPicPr>
          <p:nvPr/>
        </p:nvPicPr>
        <p:blipFill>
          <a:blip r:embed="rId3">
            <a:extLst/>
          </a:blip>
          <a:stretch>
            <a:fillRect/>
          </a:stretch>
        </p:blipFill>
        <p:spPr>
          <a:xfrm>
            <a:off x="-37121" y="2512250"/>
            <a:ext cx="5743535" cy="6845301"/>
          </a:xfrm>
          <a:prstGeom prst="rect">
            <a:avLst/>
          </a:prstGeom>
        </p:spPr>
      </p:pic>
      <p:pic>
        <p:nvPicPr>
          <p:cNvPr id="288"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289"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90"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6">
                                            <p:txEl>
                                              <p:pRg st="2" end="2"/>
                                            </p:txEl>
                                          </p:spTgt>
                                        </p:tgtEl>
                                        <p:attrNameLst>
                                          <p:attrName>style.visibility</p:attrName>
                                        </p:attrNameLst>
                                      </p:cBhvr>
                                      <p:to>
                                        <p:strVal val="visible"/>
                                      </p:to>
                                    </p:set>
                                    <p:animEffect filter="wipe(left)" transition="in">
                                      <p:cBhvr>
                                        <p:cTn id="7" dur="1500"/>
                                        <p:tgtEl>
                                          <p:spTgt spid="2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86">
                                            <p:txEl>
                                              <p:pRg st="3" end="3"/>
                                            </p:txEl>
                                          </p:spTgt>
                                        </p:tgtEl>
                                        <p:attrNameLst>
                                          <p:attrName>style.visibility</p:attrName>
                                        </p:attrNameLst>
                                      </p:cBhvr>
                                      <p:to>
                                        <p:strVal val="visible"/>
                                      </p:to>
                                    </p:set>
                                    <p:animEffect filter="wipe(left)" transition="in">
                                      <p:cBhvr>
                                        <p:cTn id="12" dur="1500"/>
                                        <p:tgtEl>
                                          <p:spTgt spid="28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86">
                                            <p:txEl>
                                              <p:pRg st="4" end="4"/>
                                            </p:txEl>
                                          </p:spTgt>
                                        </p:tgtEl>
                                        <p:attrNameLst>
                                          <p:attrName>style.visibility</p:attrName>
                                        </p:attrNameLst>
                                      </p:cBhvr>
                                      <p:to>
                                        <p:strVal val="visible"/>
                                      </p:to>
                                    </p:set>
                                    <p:animEffect filter="wipe(left)" transition="in">
                                      <p:cBhvr>
                                        <p:cTn id="17" dur="1500"/>
                                        <p:tgtEl>
                                          <p:spTgt spid="28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293" name="Study Questions For Hebrews 10:19-25…"/>
          <p:cNvSpPr/>
          <p:nvPr/>
        </p:nvSpPr>
        <p:spPr>
          <a:xfrm>
            <a:off x="4035234" y="2743761"/>
            <a:ext cx="8636373" cy="6045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1900"/>
              </a:spcBef>
              <a:buClr>
                <a:srgbClr val="A29A85"/>
              </a:buClr>
              <a:buSzPct val="100000"/>
              <a:buChar char="•"/>
              <a:defRPr i="1" sz="4300">
                <a:solidFill>
                  <a:srgbClr val="000000"/>
                </a:solidFill>
              </a:defRPr>
            </a:pPr>
            <a:r>
              <a:t>Study Questions For Hebrews 10:19-25</a:t>
            </a:r>
          </a:p>
          <a:p>
            <a:pPr marL="617220" indent="-617220" algn="l">
              <a:spcBef>
                <a:spcPts val="1800"/>
              </a:spcBef>
              <a:buSzPct val="100000"/>
              <a:buAutoNum type="arabicPeriod" startAt="1"/>
              <a:defRPr sz="3600">
                <a:solidFill>
                  <a:srgbClr val="000000"/>
                </a:solidFill>
              </a:defRPr>
            </a:pPr>
            <a:r>
              <a:t>By the blood of Christ we have boldness to do what?</a:t>
            </a:r>
          </a:p>
          <a:p>
            <a:pPr marL="617220" indent="-617220" algn="l">
              <a:spcBef>
                <a:spcPts val="1800"/>
              </a:spcBef>
              <a:buSzPct val="100000"/>
              <a:buAutoNum type="arabicPeriod" startAt="1"/>
              <a:defRPr sz="3600">
                <a:solidFill>
                  <a:srgbClr val="000000"/>
                </a:solidFill>
              </a:defRPr>
            </a:pPr>
            <a:r>
              <a:t>Our high priest, Jesus Christ, is over what?</a:t>
            </a:r>
          </a:p>
          <a:p>
            <a:pPr marL="617220" indent="-617220" algn="l">
              <a:spcBef>
                <a:spcPts val="1800"/>
              </a:spcBef>
              <a:buSzPct val="100000"/>
              <a:buAutoNum type="arabicPeriod" startAt="1"/>
              <a:defRPr sz="3600">
                <a:solidFill>
                  <a:srgbClr val="000000"/>
                </a:solidFill>
              </a:defRPr>
            </a:pPr>
            <a:r>
              <a:t>What should we hold fast?</a:t>
            </a:r>
          </a:p>
          <a:p>
            <a:pPr marL="617220" indent="-617220" algn="l">
              <a:spcBef>
                <a:spcPts val="1800"/>
              </a:spcBef>
              <a:buSzPct val="100000"/>
              <a:buAutoNum type="arabicPeriod" startAt="1"/>
              <a:defRPr sz="3600">
                <a:solidFill>
                  <a:srgbClr val="000000"/>
                </a:solidFill>
              </a:defRPr>
            </a:pPr>
            <a:r>
              <a:t>What serves as our strength that we should not waver?</a:t>
            </a:r>
          </a:p>
          <a:p>
            <a:pPr marL="617220" indent="-617220" algn="l">
              <a:spcBef>
                <a:spcPts val="1800"/>
              </a:spcBef>
              <a:buSzPct val="100000"/>
              <a:buAutoNum type="arabicPeriod" startAt="1"/>
              <a:defRPr sz="3600">
                <a:solidFill>
                  <a:srgbClr val="000000"/>
                </a:solidFill>
              </a:defRPr>
            </a:pPr>
            <a:r>
              <a:t>In what way should we “consider one another?”</a:t>
            </a:r>
          </a:p>
        </p:txBody>
      </p:sp>
      <p:sp>
        <p:nvSpPr>
          <p:cNvPr id="294" name="Answer Giving Scriptural References"/>
          <p:cNvSpPr/>
          <p:nvPr/>
        </p:nvSpPr>
        <p:spPr>
          <a:xfrm>
            <a:off x="354070" y="2861733"/>
            <a:ext cx="3473070" cy="30480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Answer Giving Scriptural References</a:t>
            </a:r>
          </a:p>
        </p:txBody>
      </p:sp>
      <p:pic>
        <p:nvPicPr>
          <p:cNvPr id="295"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96"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297"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3">
                                            <p:txEl>
                                              <p:pRg st="1" end="1"/>
                                            </p:txEl>
                                          </p:spTgt>
                                        </p:tgtEl>
                                        <p:attrNameLst>
                                          <p:attrName>style.visibility</p:attrName>
                                        </p:attrNameLst>
                                      </p:cBhvr>
                                      <p:to>
                                        <p:strVal val="visible"/>
                                      </p:to>
                                    </p:set>
                                    <p:animEffect filter="wipe(left)" transition="in">
                                      <p:cBhvr>
                                        <p:cTn id="7" dur="1500"/>
                                        <p:tgtEl>
                                          <p:spTgt spid="2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93">
                                            <p:txEl>
                                              <p:pRg st="2" end="2"/>
                                            </p:txEl>
                                          </p:spTgt>
                                        </p:tgtEl>
                                        <p:attrNameLst>
                                          <p:attrName>style.visibility</p:attrName>
                                        </p:attrNameLst>
                                      </p:cBhvr>
                                      <p:to>
                                        <p:strVal val="visible"/>
                                      </p:to>
                                    </p:set>
                                    <p:animEffect filter="wipe(left)" transition="in">
                                      <p:cBhvr>
                                        <p:cTn id="12" dur="1500"/>
                                        <p:tgtEl>
                                          <p:spTgt spid="2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93">
                                            <p:txEl>
                                              <p:pRg st="3" end="3"/>
                                            </p:txEl>
                                          </p:spTgt>
                                        </p:tgtEl>
                                        <p:attrNameLst>
                                          <p:attrName>style.visibility</p:attrName>
                                        </p:attrNameLst>
                                      </p:cBhvr>
                                      <p:to>
                                        <p:strVal val="visible"/>
                                      </p:to>
                                    </p:set>
                                    <p:animEffect filter="wipe(left)" transition="in">
                                      <p:cBhvr>
                                        <p:cTn id="17" dur="1500"/>
                                        <p:tgtEl>
                                          <p:spTgt spid="29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93">
                                            <p:txEl>
                                              <p:pRg st="4" end="4"/>
                                            </p:txEl>
                                          </p:spTgt>
                                        </p:tgtEl>
                                        <p:attrNameLst>
                                          <p:attrName>style.visibility</p:attrName>
                                        </p:attrNameLst>
                                      </p:cBhvr>
                                      <p:to>
                                        <p:strVal val="visible"/>
                                      </p:to>
                                    </p:set>
                                    <p:animEffect filter="wipe(left)" transition="in">
                                      <p:cBhvr>
                                        <p:cTn id="22" dur="1500"/>
                                        <p:tgtEl>
                                          <p:spTgt spid="29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293">
                                            <p:txEl>
                                              <p:pRg st="5" end="5"/>
                                            </p:txEl>
                                          </p:spTgt>
                                        </p:tgtEl>
                                        <p:attrNameLst>
                                          <p:attrName>style.visibility</p:attrName>
                                        </p:attrNameLst>
                                      </p:cBhvr>
                                      <p:to>
                                        <p:strVal val="visible"/>
                                      </p:to>
                                    </p:set>
                                    <p:animEffect filter="wipe(left)" transition="in">
                                      <p:cBhvr>
                                        <p:cTn id="27" dur="1500"/>
                                        <p:tgtEl>
                                          <p:spTgt spid="29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3"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300" name="Study Questions For Hebrews 10:19-25…"/>
          <p:cNvSpPr/>
          <p:nvPr/>
        </p:nvSpPr>
        <p:spPr>
          <a:xfrm>
            <a:off x="4035234" y="2743761"/>
            <a:ext cx="8636373" cy="5867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1900"/>
              </a:spcBef>
              <a:buClr>
                <a:srgbClr val="A29A85"/>
              </a:buClr>
              <a:buSzPct val="100000"/>
              <a:buChar char="•"/>
              <a:defRPr i="1" sz="4300">
                <a:solidFill>
                  <a:srgbClr val="000000"/>
                </a:solidFill>
              </a:defRPr>
            </a:pPr>
            <a:r>
              <a:t>Study Questions For Hebrews 10:19-25</a:t>
            </a:r>
          </a:p>
          <a:p>
            <a:pPr marL="617220" indent="-617220" algn="l">
              <a:spcBef>
                <a:spcPts val="2500"/>
              </a:spcBef>
              <a:buSzPct val="100000"/>
              <a:buAutoNum type="arabicPeriod" startAt="6"/>
              <a:defRPr sz="3500">
                <a:solidFill>
                  <a:srgbClr val="000000"/>
                </a:solidFill>
              </a:defRPr>
            </a:pPr>
            <a:r>
              <a:t>What has the Lord “consecrated for us?”</a:t>
            </a:r>
          </a:p>
          <a:p>
            <a:pPr marL="617220" indent="-617220" algn="l">
              <a:spcBef>
                <a:spcPts val="2500"/>
              </a:spcBef>
              <a:buSzPct val="100000"/>
              <a:buAutoNum type="arabicPeriod" startAt="6"/>
              <a:defRPr sz="3500">
                <a:solidFill>
                  <a:srgbClr val="000000"/>
                </a:solidFill>
              </a:defRPr>
            </a:pPr>
            <a:r>
              <a:t>We should draw near with what kind of heart?</a:t>
            </a:r>
          </a:p>
          <a:p>
            <a:pPr marL="617220" indent="-617220" algn="l">
              <a:spcBef>
                <a:spcPts val="2500"/>
              </a:spcBef>
              <a:buSzPct val="100000"/>
              <a:buAutoNum type="arabicPeriod" startAt="6"/>
              <a:defRPr sz="3500">
                <a:solidFill>
                  <a:srgbClr val="000000"/>
                </a:solidFill>
              </a:defRPr>
            </a:pPr>
            <a:r>
              <a:t>With what must our bodies be washed?</a:t>
            </a:r>
          </a:p>
          <a:p>
            <a:pPr marL="617220" indent="-617220" algn="l">
              <a:spcBef>
                <a:spcPts val="2500"/>
              </a:spcBef>
              <a:buSzPct val="100000"/>
              <a:buAutoNum type="arabicPeriod" startAt="6"/>
              <a:defRPr sz="3500">
                <a:solidFill>
                  <a:srgbClr val="000000"/>
                </a:solidFill>
              </a:defRPr>
            </a:pPr>
            <a:r>
              <a:t>What was the “manner of some?”</a:t>
            </a:r>
          </a:p>
          <a:p>
            <a:pPr marL="617220" indent="-617220" algn="l">
              <a:spcBef>
                <a:spcPts val="2500"/>
              </a:spcBef>
              <a:buSzPct val="100000"/>
              <a:buAutoNum type="arabicPeriod" startAt="6"/>
              <a:defRPr sz="3500">
                <a:solidFill>
                  <a:srgbClr val="000000"/>
                </a:solidFill>
              </a:defRPr>
            </a:pPr>
            <a:r>
              <a:t>Instead of forsaking the assembling, what ought we to do?</a:t>
            </a:r>
          </a:p>
        </p:txBody>
      </p:sp>
      <p:sp>
        <p:nvSpPr>
          <p:cNvPr id="301" name="Answer Giving Scriptural References"/>
          <p:cNvSpPr/>
          <p:nvPr/>
        </p:nvSpPr>
        <p:spPr>
          <a:xfrm>
            <a:off x="354070" y="2861733"/>
            <a:ext cx="3473070" cy="30480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Answer Giving Scriptural References</a:t>
            </a:r>
          </a:p>
        </p:txBody>
      </p:sp>
      <p:pic>
        <p:nvPicPr>
          <p:cNvPr id="302"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03"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304"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0">
                                            <p:txEl>
                                              <p:pRg st="1" end="1"/>
                                            </p:txEl>
                                          </p:spTgt>
                                        </p:tgtEl>
                                        <p:attrNameLst>
                                          <p:attrName>style.visibility</p:attrName>
                                        </p:attrNameLst>
                                      </p:cBhvr>
                                      <p:to>
                                        <p:strVal val="visible"/>
                                      </p:to>
                                    </p:set>
                                    <p:animEffect filter="wipe(left)" transition="in">
                                      <p:cBhvr>
                                        <p:cTn id="7" dur="1500"/>
                                        <p:tgtEl>
                                          <p:spTgt spid="3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00">
                                            <p:txEl>
                                              <p:pRg st="2" end="2"/>
                                            </p:txEl>
                                          </p:spTgt>
                                        </p:tgtEl>
                                        <p:attrNameLst>
                                          <p:attrName>style.visibility</p:attrName>
                                        </p:attrNameLst>
                                      </p:cBhvr>
                                      <p:to>
                                        <p:strVal val="visible"/>
                                      </p:to>
                                    </p:set>
                                    <p:animEffect filter="wipe(left)" transition="in">
                                      <p:cBhvr>
                                        <p:cTn id="12" dur="1500"/>
                                        <p:tgtEl>
                                          <p:spTgt spid="3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00">
                                            <p:txEl>
                                              <p:pRg st="3" end="3"/>
                                            </p:txEl>
                                          </p:spTgt>
                                        </p:tgtEl>
                                        <p:attrNameLst>
                                          <p:attrName>style.visibility</p:attrName>
                                        </p:attrNameLst>
                                      </p:cBhvr>
                                      <p:to>
                                        <p:strVal val="visible"/>
                                      </p:to>
                                    </p:set>
                                    <p:animEffect filter="wipe(left)" transition="in">
                                      <p:cBhvr>
                                        <p:cTn id="17" dur="1500"/>
                                        <p:tgtEl>
                                          <p:spTgt spid="3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00">
                                            <p:txEl>
                                              <p:pRg st="4" end="4"/>
                                            </p:txEl>
                                          </p:spTgt>
                                        </p:tgtEl>
                                        <p:attrNameLst>
                                          <p:attrName>style.visibility</p:attrName>
                                        </p:attrNameLst>
                                      </p:cBhvr>
                                      <p:to>
                                        <p:strVal val="visible"/>
                                      </p:to>
                                    </p:set>
                                    <p:animEffect filter="wipe(left)" transition="in">
                                      <p:cBhvr>
                                        <p:cTn id="22" dur="1500"/>
                                        <p:tgtEl>
                                          <p:spTgt spid="3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300">
                                            <p:txEl>
                                              <p:pRg st="5" end="5"/>
                                            </p:txEl>
                                          </p:spTgt>
                                        </p:tgtEl>
                                        <p:attrNameLst>
                                          <p:attrName>style.visibility</p:attrName>
                                        </p:attrNameLst>
                                      </p:cBhvr>
                                      <p:to>
                                        <p:strVal val="visible"/>
                                      </p:to>
                                    </p:set>
                                    <p:animEffect filter="wipe(left)" transition="in">
                                      <p:cBhvr>
                                        <p:cTn id="27" dur="1500"/>
                                        <p:tgtEl>
                                          <p:spTgt spid="30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0"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6"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307" name="Study Questions For Hebrews 10:19-25…"/>
          <p:cNvSpPr/>
          <p:nvPr/>
        </p:nvSpPr>
        <p:spPr>
          <a:xfrm>
            <a:off x="3570494" y="2692961"/>
            <a:ext cx="9101113" cy="62357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1900"/>
              </a:spcBef>
              <a:buClr>
                <a:srgbClr val="A29A85"/>
              </a:buClr>
              <a:buSzPct val="100000"/>
              <a:buChar char="•"/>
              <a:defRPr i="1" sz="4300">
                <a:solidFill>
                  <a:srgbClr val="000000"/>
                </a:solidFill>
              </a:defRPr>
            </a:pPr>
            <a:r>
              <a:t>Study Questions For Hebrews 10:19-25</a:t>
            </a:r>
          </a:p>
          <a:p>
            <a:pPr marL="617220" indent="-617220" algn="l">
              <a:spcBef>
                <a:spcPts val="1600"/>
              </a:spcBef>
              <a:buSzPct val="100000"/>
              <a:buAutoNum type="arabicPeriod" startAt="1"/>
              <a:defRPr sz="3400">
                <a:solidFill>
                  <a:srgbClr val="000000"/>
                </a:solidFill>
              </a:defRPr>
            </a:pPr>
            <a:r>
              <a:t>_______ Hebrews teaches baptism can be in the form of sprinkling.</a:t>
            </a:r>
          </a:p>
          <a:p>
            <a:pPr marL="617220" indent="-617220" algn="l">
              <a:spcBef>
                <a:spcPts val="1600"/>
              </a:spcBef>
              <a:buSzPct val="100000"/>
              <a:buAutoNum type="arabicPeriod" startAt="1"/>
              <a:defRPr sz="3400">
                <a:solidFill>
                  <a:srgbClr val="000000"/>
                </a:solidFill>
              </a:defRPr>
            </a:pPr>
            <a:r>
              <a:t>_______  We must hold fast the profession of our faith.</a:t>
            </a:r>
          </a:p>
          <a:p>
            <a:pPr marL="617220" indent="-617220" algn="l">
              <a:spcBef>
                <a:spcPts val="1600"/>
              </a:spcBef>
              <a:buSzPct val="100000"/>
              <a:buAutoNum type="arabicPeriod" startAt="1"/>
              <a:defRPr sz="3400">
                <a:solidFill>
                  <a:srgbClr val="000000"/>
                </a:solidFill>
              </a:defRPr>
            </a:pPr>
            <a:r>
              <a:t>_______  We need not bother about others, only work to save ourselves.</a:t>
            </a:r>
          </a:p>
          <a:p>
            <a:pPr marL="617220" indent="-617220" algn="l">
              <a:spcBef>
                <a:spcPts val="1600"/>
              </a:spcBef>
              <a:buSzPct val="100000"/>
              <a:buAutoNum type="arabicPeriod" startAt="1"/>
              <a:defRPr sz="3400">
                <a:solidFill>
                  <a:srgbClr val="000000"/>
                </a:solidFill>
              </a:defRPr>
            </a:pPr>
            <a:r>
              <a:t>_______  We must not forsake the “assembly.”</a:t>
            </a:r>
          </a:p>
          <a:p>
            <a:pPr marL="617220" indent="-617220" algn="l">
              <a:spcBef>
                <a:spcPts val="1600"/>
              </a:spcBef>
              <a:buSzPct val="100000"/>
              <a:buAutoNum type="arabicPeriod" startAt="1"/>
              <a:defRPr sz="3400">
                <a:solidFill>
                  <a:srgbClr val="000000"/>
                </a:solidFill>
              </a:defRPr>
            </a:pPr>
            <a:r>
              <a:t>_______ We must “consider one another” and “exhort one another.”</a:t>
            </a:r>
          </a:p>
        </p:txBody>
      </p:sp>
      <p:sp>
        <p:nvSpPr>
          <p:cNvPr id="308" name="True…"/>
          <p:cNvSpPr/>
          <p:nvPr/>
        </p:nvSpPr>
        <p:spPr>
          <a:xfrm>
            <a:off x="354070" y="3230033"/>
            <a:ext cx="3473070" cy="2311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1" sz="5000">
                <a:solidFill>
                  <a:srgbClr val="AA4A5A"/>
                </a:solidFill>
              </a:defRPr>
            </a:pPr>
            <a:r>
              <a:t>True</a:t>
            </a:r>
          </a:p>
          <a:p>
            <a:pPr>
              <a:defRPr b="1" sz="5000">
                <a:solidFill>
                  <a:srgbClr val="AA4A5A"/>
                </a:solidFill>
              </a:defRPr>
            </a:pPr>
            <a:r>
              <a:t>or </a:t>
            </a:r>
          </a:p>
          <a:p>
            <a:pPr>
              <a:defRPr b="1" sz="5000">
                <a:solidFill>
                  <a:srgbClr val="AA4A5A"/>
                </a:solidFill>
              </a:defRPr>
            </a:pPr>
            <a:r>
              <a:t>False</a:t>
            </a:r>
          </a:p>
        </p:txBody>
      </p:sp>
      <p:pic>
        <p:nvPicPr>
          <p:cNvPr id="309"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10"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311"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7">
                                            <p:txEl>
                                              <p:pRg st="2" end="2"/>
                                            </p:txEl>
                                          </p:spTgt>
                                        </p:tgtEl>
                                        <p:attrNameLst>
                                          <p:attrName>style.visibility</p:attrName>
                                        </p:attrNameLst>
                                      </p:cBhvr>
                                      <p:to>
                                        <p:strVal val="visible"/>
                                      </p:to>
                                    </p:set>
                                    <p:animEffect filter="wipe(left)" transition="in">
                                      <p:cBhvr>
                                        <p:cTn id="7" dur="1500"/>
                                        <p:tgtEl>
                                          <p:spTgt spid="3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07">
                                            <p:txEl>
                                              <p:pRg st="3" end="3"/>
                                            </p:txEl>
                                          </p:spTgt>
                                        </p:tgtEl>
                                        <p:attrNameLst>
                                          <p:attrName>style.visibility</p:attrName>
                                        </p:attrNameLst>
                                      </p:cBhvr>
                                      <p:to>
                                        <p:strVal val="visible"/>
                                      </p:to>
                                    </p:set>
                                    <p:animEffect filter="wipe(left)" transition="in">
                                      <p:cBhvr>
                                        <p:cTn id="12" dur="1500"/>
                                        <p:tgtEl>
                                          <p:spTgt spid="30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07">
                                            <p:txEl>
                                              <p:pRg st="4" end="4"/>
                                            </p:txEl>
                                          </p:spTgt>
                                        </p:tgtEl>
                                        <p:attrNameLst>
                                          <p:attrName>style.visibility</p:attrName>
                                        </p:attrNameLst>
                                      </p:cBhvr>
                                      <p:to>
                                        <p:strVal val="visible"/>
                                      </p:to>
                                    </p:set>
                                    <p:animEffect filter="wipe(left)" transition="in">
                                      <p:cBhvr>
                                        <p:cTn id="17" dur="1500"/>
                                        <p:tgtEl>
                                          <p:spTgt spid="3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07">
                                            <p:txEl>
                                              <p:pRg st="5" end="5"/>
                                            </p:txEl>
                                          </p:spTgt>
                                        </p:tgtEl>
                                        <p:attrNameLst>
                                          <p:attrName>style.visibility</p:attrName>
                                        </p:attrNameLst>
                                      </p:cBhvr>
                                      <p:to>
                                        <p:strVal val="visible"/>
                                      </p:to>
                                    </p:set>
                                    <p:animEffect filter="wipe(left)" transition="in">
                                      <p:cBhvr>
                                        <p:cTn id="22" dur="1500"/>
                                        <p:tgtEl>
                                          <p:spTgt spid="30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7"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314" name="Find every New Testament passage where being “washed” is stated in relationship to salvation and determine to what practice this must have reference."/>
          <p:cNvSpPr/>
          <p:nvPr/>
        </p:nvSpPr>
        <p:spPr>
          <a:xfrm>
            <a:off x="4055872" y="2986119"/>
            <a:ext cx="8493498" cy="29591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419100" indent="-419100" algn="l">
              <a:spcBef>
                <a:spcPts val="5800"/>
              </a:spcBef>
              <a:buClr>
                <a:srgbClr val="A29A85"/>
              </a:buClr>
              <a:buSzPct val="100000"/>
              <a:buChar char="•"/>
              <a:defRPr sz="3900">
                <a:solidFill>
                  <a:srgbClr val="000000"/>
                </a:solidFill>
              </a:defRPr>
            </a:lvl1pPr>
          </a:lstStyle>
          <a:p>
            <a:pPr/>
            <a:r>
              <a:t>Find every New Testament passage where being “washed” is stated in relationship to salvation and determine to what practice this must have reference.</a:t>
            </a:r>
          </a:p>
        </p:txBody>
      </p:sp>
      <p:sp>
        <p:nvSpPr>
          <p:cNvPr id="315" name="Research"/>
          <p:cNvSpPr/>
          <p:nvPr/>
        </p:nvSpPr>
        <p:spPr>
          <a:xfrm>
            <a:off x="337137" y="3499410"/>
            <a:ext cx="3473070" cy="838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Research</a:t>
            </a:r>
          </a:p>
        </p:txBody>
      </p:sp>
      <p:sp>
        <p:nvSpPr>
          <p:cNvPr id="316" name="Thought Question"/>
          <p:cNvSpPr/>
          <p:nvPr/>
        </p:nvSpPr>
        <p:spPr>
          <a:xfrm>
            <a:off x="337137" y="6534711"/>
            <a:ext cx="3473070" cy="15748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Thought Question</a:t>
            </a:r>
          </a:p>
        </p:txBody>
      </p:sp>
      <p:sp>
        <p:nvSpPr>
          <p:cNvPr id="317" name="Does Hebrews 10:25 teach that it is a sin to miss the services of the church? Explain your answer."/>
          <p:cNvSpPr txBox="1"/>
          <p:nvPr/>
        </p:nvSpPr>
        <p:spPr>
          <a:xfrm>
            <a:off x="3984434" y="6414061"/>
            <a:ext cx="8636373" cy="18161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377189" indent="-377189" algn="l">
              <a:spcBef>
                <a:spcPts val="5800"/>
              </a:spcBef>
              <a:buClr>
                <a:srgbClr val="A29A85"/>
              </a:buClr>
              <a:buSzPct val="100000"/>
              <a:buChar char="•"/>
              <a:defRPr sz="3900">
                <a:solidFill>
                  <a:srgbClr val="000000"/>
                </a:solidFill>
              </a:defRPr>
            </a:lvl1pPr>
          </a:lstStyle>
          <a:p>
            <a:pPr/>
            <a:r>
              <a:t>Does Hebrews 10:25 teach that it is a sin to miss the services of the church? Explain your answer.</a:t>
            </a:r>
          </a:p>
        </p:txBody>
      </p:sp>
      <p:pic>
        <p:nvPicPr>
          <p:cNvPr id="318"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19"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320"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4">
                                            <p:bg/>
                                          </p:spTgt>
                                        </p:tgtEl>
                                        <p:attrNameLst>
                                          <p:attrName>style.visibility</p:attrName>
                                        </p:attrNameLst>
                                      </p:cBhvr>
                                      <p:to>
                                        <p:strVal val="visible"/>
                                      </p:to>
                                    </p:set>
                                    <p:animEffect filter="wipe(left)" transition="in">
                                      <p:cBhvr>
                                        <p:cTn id="7" dur="1500"/>
                                        <p:tgtEl>
                                          <p:spTgt spid="31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14">
                                            <p:txEl>
                                              <p:pRg st="0" end="0"/>
                                            </p:txEl>
                                          </p:spTgt>
                                        </p:tgtEl>
                                        <p:attrNameLst>
                                          <p:attrName>style.visibility</p:attrName>
                                        </p:attrNameLst>
                                      </p:cBhvr>
                                      <p:to>
                                        <p:strVal val="visible"/>
                                      </p:to>
                                    </p:set>
                                    <p:animEffect filter="wipe(left)" transition="in">
                                      <p:cBhvr>
                                        <p:cTn id="10" dur="1500"/>
                                        <p:tgtEl>
                                          <p:spTgt spid="3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317"/>
                                        </p:tgtEl>
                                        <p:attrNameLst>
                                          <p:attrName>style.visibility</p:attrName>
                                        </p:attrNameLst>
                                      </p:cBhvr>
                                      <p:to>
                                        <p:strVal val="visible"/>
                                      </p:to>
                                    </p:set>
                                    <p:animEffect filter="fade" transition="in">
                                      <p:cBhvr>
                                        <p:cTn id="15" dur="1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2"/>
      <p:bldP build="p" bldLvl="5" animBg="1" rev="0" advAuto="0" spid="31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40"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41" name="II. The Superiority of Christ As High Priest - Hebrews 4:12-7:28"/>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II. The Superiority of Christ As High Priest - Hebrews 4:12-7:28</a:t>
            </a:r>
          </a:p>
        </p:txBody>
      </p:sp>
      <p:sp>
        <p:nvSpPr>
          <p:cNvPr id="142" name="Lesson 6 - 4:12-16 - Let Us Come Boldly To The Throne of Grace - 28…"/>
          <p:cNvSpPr/>
          <p:nvPr/>
        </p:nvSpPr>
        <p:spPr>
          <a:xfrm>
            <a:off x="4615276" y="2777753"/>
            <a:ext cx="7845723" cy="66167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3400">
                <a:solidFill>
                  <a:srgbClr val="000000"/>
                </a:solidFill>
              </a:defRPr>
            </a:pPr>
            <a:r>
              <a:rPr i="1"/>
              <a:t>Lesson 6 - 4:12-16</a:t>
            </a:r>
            <a:r>
              <a:t> - Let Us Come Boldly To The Throne of Grace - 28</a:t>
            </a:r>
          </a:p>
          <a:p>
            <a:pPr marL="419100" indent="-419100" algn="l">
              <a:spcBef>
                <a:spcPts val="900"/>
              </a:spcBef>
              <a:buClr>
                <a:srgbClr val="A29A85"/>
              </a:buClr>
              <a:buSzPct val="100000"/>
              <a:buChar char="•"/>
              <a:defRPr sz="3400">
                <a:solidFill>
                  <a:srgbClr val="000000"/>
                </a:solidFill>
              </a:defRPr>
            </a:pPr>
            <a:r>
              <a:rPr i="1"/>
              <a:t>Lesson 7 - 5:1-10</a:t>
            </a:r>
            <a:r>
              <a:t> - Christ Our Great High Priest - 33</a:t>
            </a:r>
          </a:p>
          <a:p>
            <a:pPr marL="419100" indent="-419100" algn="l">
              <a:spcBef>
                <a:spcPts val="900"/>
              </a:spcBef>
              <a:buClr>
                <a:srgbClr val="A29A85"/>
              </a:buClr>
              <a:buSzPct val="100000"/>
              <a:buChar char="•"/>
              <a:defRPr sz="3400">
                <a:solidFill>
                  <a:srgbClr val="000000"/>
                </a:solidFill>
              </a:defRPr>
            </a:pPr>
            <a:r>
              <a:rPr i="1"/>
              <a:t>Lesson 8 - 5:11-6:8</a:t>
            </a:r>
            <a:r>
              <a:t> - Dangers of Immaturity &amp; Apostasy - 38</a:t>
            </a:r>
          </a:p>
          <a:p>
            <a:pPr marL="419100" indent="-419100" algn="l">
              <a:spcBef>
                <a:spcPts val="900"/>
              </a:spcBef>
              <a:buClr>
                <a:srgbClr val="A29A85"/>
              </a:buClr>
              <a:buSzPct val="100000"/>
              <a:buChar char="•"/>
              <a:defRPr sz="3400">
                <a:solidFill>
                  <a:srgbClr val="000000"/>
                </a:solidFill>
              </a:defRPr>
            </a:pPr>
            <a:r>
              <a:rPr i="1"/>
              <a:t>Lesson 9 - 6:9-20</a:t>
            </a:r>
            <a:r>
              <a:t> - Hope, The Anchor of Our Souls - 44</a:t>
            </a:r>
          </a:p>
          <a:p>
            <a:pPr marL="419100" indent="-419100" algn="l">
              <a:spcBef>
                <a:spcPts val="900"/>
              </a:spcBef>
              <a:buClr>
                <a:srgbClr val="A29A85"/>
              </a:buClr>
              <a:buSzPct val="100000"/>
              <a:buChar char="•"/>
              <a:defRPr sz="3400">
                <a:solidFill>
                  <a:srgbClr val="000000"/>
                </a:solidFill>
              </a:defRPr>
            </a:pPr>
            <a:r>
              <a:rPr i="1"/>
              <a:t>Lesson 10 - 7:1-17</a:t>
            </a:r>
            <a:r>
              <a:t> - How Could Christ Be A High Priest? - 49</a:t>
            </a:r>
          </a:p>
          <a:p>
            <a:pPr marL="419100" indent="-419100" algn="l">
              <a:spcBef>
                <a:spcPts val="900"/>
              </a:spcBef>
              <a:buClr>
                <a:srgbClr val="A29A85"/>
              </a:buClr>
              <a:buSzPct val="100000"/>
              <a:buChar char="•"/>
              <a:defRPr sz="3400">
                <a:solidFill>
                  <a:srgbClr val="000000"/>
                </a:solidFill>
              </a:defRPr>
            </a:pPr>
            <a:r>
              <a:rPr i="1"/>
              <a:t>Lesson 11 - 7:18-28</a:t>
            </a:r>
            <a:r>
              <a:t> - What Christ’s Priesthood Means to Christians - 54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2" name="Image" descr="Image"/>
          <p:cNvPicPr>
            <a:picLocks noChangeAspect="0"/>
          </p:cNvPicPr>
          <p:nvPr/>
        </p:nvPicPr>
        <p:blipFill>
          <a:blip r:embed="rId2">
            <a:extLst/>
          </a:blip>
          <a:stretch>
            <a:fillRect/>
          </a:stretch>
        </p:blipFill>
        <p:spPr>
          <a:xfrm>
            <a:off x="0" y="-1"/>
            <a:ext cx="13004800" cy="9753601"/>
          </a:xfrm>
          <a:prstGeom prst="rect">
            <a:avLst/>
          </a:prstGeom>
          <a:ln w="12700">
            <a:miter lim="400000"/>
          </a:ln>
        </p:spPr>
      </p:pic>
      <p:pic>
        <p:nvPicPr>
          <p:cNvPr id="323" name="Image" descr="Image"/>
          <p:cNvPicPr>
            <a:picLocks noChangeAspect="0"/>
          </p:cNvPicPr>
          <p:nvPr/>
        </p:nvPicPr>
        <p:blipFill>
          <a:blip r:embed="rId3">
            <a:extLst/>
          </a:blip>
          <a:stretch>
            <a:fillRect/>
          </a:stretch>
        </p:blipFill>
        <p:spPr>
          <a:xfrm>
            <a:off x="46566" y="59266"/>
            <a:ext cx="6745155" cy="2283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45"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46" name="III. The Superiority of The New Covenant of Christ - Hebrews 8:1-10:18"/>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III. The Superiority of The New Covenant of Christ - Hebrews 8:1-10:18</a:t>
            </a:r>
          </a:p>
        </p:txBody>
      </p:sp>
      <p:sp>
        <p:nvSpPr>
          <p:cNvPr id="147" name="Lesson 12 - 8:1-6 - Christ Is Mediator of a Better Covenant - 59…"/>
          <p:cNvSpPr/>
          <p:nvPr/>
        </p:nvSpPr>
        <p:spPr>
          <a:xfrm>
            <a:off x="4848043" y="2492003"/>
            <a:ext cx="7612956" cy="69215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600"/>
              </a:spcBef>
              <a:buClr>
                <a:srgbClr val="A29A85"/>
              </a:buClr>
              <a:buSzPct val="100000"/>
              <a:buChar char="•"/>
              <a:defRPr sz="3400">
                <a:solidFill>
                  <a:srgbClr val="000000"/>
                </a:solidFill>
              </a:defRPr>
            </a:pPr>
            <a:r>
              <a:rPr i="1"/>
              <a:t>Lesson 12 - 8:1-6</a:t>
            </a:r>
            <a:r>
              <a:t> - Christ Is Mediator of a Better Covenant - 59</a:t>
            </a:r>
          </a:p>
          <a:p>
            <a:pPr marL="419100" indent="-419100" algn="l">
              <a:spcBef>
                <a:spcPts val="600"/>
              </a:spcBef>
              <a:buClr>
                <a:srgbClr val="A29A85"/>
              </a:buClr>
              <a:buSzPct val="100000"/>
              <a:buChar char="•"/>
              <a:defRPr sz="3400">
                <a:solidFill>
                  <a:srgbClr val="000000"/>
                </a:solidFill>
              </a:defRPr>
            </a:pPr>
            <a:r>
              <a:rPr i="1"/>
              <a:t>Lesson 13 - 8:7-13</a:t>
            </a:r>
            <a:r>
              <a:t> - What Makes The New Covenant So Great? - 66</a:t>
            </a:r>
          </a:p>
          <a:p>
            <a:pPr marL="419100" indent="-419100" algn="l">
              <a:spcBef>
                <a:spcPts val="600"/>
              </a:spcBef>
              <a:buClr>
                <a:srgbClr val="A29A85"/>
              </a:buClr>
              <a:buSzPct val="100000"/>
              <a:buChar char="•"/>
              <a:defRPr sz="3400">
                <a:solidFill>
                  <a:srgbClr val="000000"/>
                </a:solidFill>
              </a:defRPr>
            </a:pPr>
            <a:r>
              <a:rPr i="1"/>
              <a:t>Lesson 14 - 9:1-10</a:t>
            </a:r>
            <a:r>
              <a:t> - Why Follow Only The “Figure of the True”? - 72</a:t>
            </a:r>
          </a:p>
          <a:p>
            <a:pPr marL="419100" indent="-419100" algn="l">
              <a:spcBef>
                <a:spcPts val="600"/>
              </a:spcBef>
              <a:buClr>
                <a:srgbClr val="A29A85"/>
              </a:buClr>
              <a:buSzPct val="100000"/>
              <a:buChar char="•"/>
              <a:defRPr sz="3400">
                <a:solidFill>
                  <a:srgbClr val="000000"/>
                </a:solidFill>
              </a:defRPr>
            </a:pPr>
            <a:r>
              <a:rPr i="1"/>
              <a:t>Lesson 15 - 9:11-17</a:t>
            </a:r>
            <a:r>
              <a:t> - Three Great Provisions By His Blood of the New Covenant - 79</a:t>
            </a:r>
          </a:p>
          <a:p>
            <a:pPr marL="419100" indent="-419100" algn="l">
              <a:spcBef>
                <a:spcPts val="600"/>
              </a:spcBef>
              <a:buClr>
                <a:srgbClr val="A29A85"/>
              </a:buClr>
              <a:buSzPct val="100000"/>
              <a:buChar char="•"/>
              <a:defRPr sz="3400">
                <a:solidFill>
                  <a:srgbClr val="000000"/>
                </a:solidFill>
              </a:defRPr>
            </a:pPr>
            <a:r>
              <a:rPr i="1"/>
              <a:t>Lesson 16 - 9:18-28</a:t>
            </a:r>
            <a:r>
              <a:t> - Why Was A Blood Sacrifice Necessary? - 86</a:t>
            </a:r>
          </a:p>
          <a:p>
            <a:pPr marL="419100" indent="-419100" algn="l">
              <a:spcBef>
                <a:spcPts val="600"/>
              </a:spcBef>
              <a:buClr>
                <a:srgbClr val="A29A85"/>
              </a:buClr>
              <a:buSzPct val="100000"/>
              <a:buChar char="•"/>
              <a:defRPr sz="3400">
                <a:solidFill>
                  <a:srgbClr val="000000"/>
                </a:solidFill>
              </a:defRPr>
            </a:pPr>
            <a:r>
              <a:rPr i="1"/>
              <a:t>Lesson 17 - 10:1-18</a:t>
            </a:r>
            <a:r>
              <a:t> - Christ The Fulfillment of the Law - 92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50"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51" name="IV. Exhortations To Steadfastness In Christ - Hebrews 10:19-13:25"/>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IV. Exhortations To Steadfastness In Christ - Hebrews 10:19-13:25</a:t>
            </a:r>
          </a:p>
        </p:txBody>
      </p:sp>
      <p:sp>
        <p:nvSpPr>
          <p:cNvPr id="152" name="Lesson 18 - 10:19-25 - Faith, Hope &amp; Love - 98…"/>
          <p:cNvSpPr/>
          <p:nvPr/>
        </p:nvSpPr>
        <p:spPr>
          <a:xfrm>
            <a:off x="4864976" y="2803153"/>
            <a:ext cx="7612957" cy="63246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1000"/>
              </a:spcBef>
              <a:buClr>
                <a:srgbClr val="A29A85"/>
              </a:buClr>
              <a:buSzPct val="100000"/>
              <a:buChar char="•"/>
              <a:defRPr sz="3900">
                <a:solidFill>
                  <a:srgbClr val="000000"/>
                </a:solidFill>
              </a:defRPr>
            </a:pPr>
            <a:r>
              <a:rPr i="1"/>
              <a:t>Lesson 18 - 10:19-25</a:t>
            </a:r>
            <a:r>
              <a:t> - Faith, Hope &amp; Love - 98</a:t>
            </a:r>
          </a:p>
          <a:p>
            <a:pPr marL="419100" indent="-419100" algn="l">
              <a:spcBef>
                <a:spcPts val="1000"/>
              </a:spcBef>
              <a:buClr>
                <a:srgbClr val="A29A85"/>
              </a:buClr>
              <a:buSzPct val="100000"/>
              <a:buChar char="•"/>
              <a:defRPr sz="3900">
                <a:solidFill>
                  <a:srgbClr val="000000"/>
                </a:solidFill>
              </a:defRPr>
            </a:pPr>
            <a:r>
              <a:rPr i="1"/>
              <a:t>Lesson 19 - 10:25-39</a:t>
            </a:r>
            <a:r>
              <a:t> - What If One Turns Away From Christ? - 105</a:t>
            </a:r>
          </a:p>
          <a:p>
            <a:pPr marL="419100" indent="-419100" algn="l">
              <a:spcBef>
                <a:spcPts val="1000"/>
              </a:spcBef>
              <a:buClr>
                <a:srgbClr val="A29A85"/>
              </a:buClr>
              <a:buSzPct val="100000"/>
              <a:buChar char="•"/>
              <a:defRPr sz="3900">
                <a:solidFill>
                  <a:srgbClr val="000000"/>
                </a:solidFill>
              </a:defRPr>
            </a:pPr>
            <a:r>
              <a:rPr i="1"/>
              <a:t>Lesson 20 - 11:1-7</a:t>
            </a:r>
            <a:r>
              <a:t> - Faith Essential To Please God - 112</a:t>
            </a:r>
          </a:p>
          <a:p>
            <a:pPr marL="419100" indent="-419100" algn="l">
              <a:spcBef>
                <a:spcPts val="1000"/>
              </a:spcBef>
              <a:buClr>
                <a:srgbClr val="A29A85"/>
              </a:buClr>
              <a:buSzPct val="100000"/>
              <a:buChar char="•"/>
              <a:defRPr sz="3900">
                <a:solidFill>
                  <a:srgbClr val="000000"/>
                </a:solidFill>
              </a:defRPr>
            </a:pPr>
            <a:r>
              <a:rPr i="1"/>
              <a:t>Lesson 21 - 11:8-22</a:t>
            </a:r>
            <a:r>
              <a:t> - He Looked For A City - 119</a:t>
            </a:r>
          </a:p>
          <a:p>
            <a:pPr marL="419100" indent="-419100" algn="l">
              <a:spcBef>
                <a:spcPts val="1000"/>
              </a:spcBef>
              <a:buClr>
                <a:srgbClr val="A29A85"/>
              </a:buClr>
              <a:buSzPct val="100000"/>
              <a:buChar char="•"/>
              <a:defRPr sz="3900">
                <a:solidFill>
                  <a:srgbClr val="000000"/>
                </a:solidFill>
              </a:defRPr>
            </a:pPr>
            <a:r>
              <a:rPr i="1"/>
              <a:t>Lesson 22 - 11:23-40</a:t>
            </a:r>
            <a:r>
              <a:t> - The World Was Not Worthy of Them - 125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55"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56" name="Lesson 23 - 12:1-13 - Running The Race By Faith - 130…"/>
          <p:cNvSpPr/>
          <p:nvPr/>
        </p:nvSpPr>
        <p:spPr>
          <a:xfrm>
            <a:off x="4848043" y="2777753"/>
            <a:ext cx="7612956" cy="59055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2700"/>
              </a:spcBef>
              <a:buClr>
                <a:srgbClr val="A29A85"/>
              </a:buClr>
              <a:buSzPct val="100000"/>
              <a:buChar char="•"/>
              <a:defRPr sz="4100">
                <a:solidFill>
                  <a:srgbClr val="000000"/>
                </a:solidFill>
              </a:defRPr>
            </a:pPr>
            <a:r>
              <a:rPr i="1"/>
              <a:t>Lesson 23 - 12:1-13</a:t>
            </a:r>
            <a:r>
              <a:t> - Running The Race By Faith - 130</a:t>
            </a:r>
          </a:p>
          <a:p>
            <a:pPr marL="419100" indent="-419100" algn="l">
              <a:spcBef>
                <a:spcPts val="2700"/>
              </a:spcBef>
              <a:buClr>
                <a:srgbClr val="A29A85"/>
              </a:buClr>
              <a:buSzPct val="100000"/>
              <a:buChar char="•"/>
              <a:defRPr sz="4100">
                <a:solidFill>
                  <a:srgbClr val="000000"/>
                </a:solidFill>
              </a:defRPr>
            </a:pPr>
            <a:r>
              <a:rPr i="1"/>
              <a:t>Lesson 24 - 12:14-29</a:t>
            </a:r>
            <a:r>
              <a:t> - Refuse Not Him That Speaketh - 137</a:t>
            </a:r>
          </a:p>
          <a:p>
            <a:pPr marL="419100" indent="-419100" algn="l">
              <a:spcBef>
                <a:spcPts val="2700"/>
              </a:spcBef>
              <a:buClr>
                <a:srgbClr val="A29A85"/>
              </a:buClr>
              <a:buSzPct val="100000"/>
              <a:buChar char="•"/>
              <a:defRPr sz="4100">
                <a:solidFill>
                  <a:srgbClr val="000000"/>
                </a:solidFill>
              </a:defRPr>
            </a:pPr>
            <a:r>
              <a:rPr i="1"/>
              <a:t>Lesson 25 - 13:1-14</a:t>
            </a:r>
            <a:r>
              <a:t> - Let Us Go Out Side The Camp - 144</a:t>
            </a:r>
          </a:p>
          <a:p>
            <a:pPr marL="419100" indent="-419100" algn="l">
              <a:spcBef>
                <a:spcPts val="2700"/>
              </a:spcBef>
              <a:buClr>
                <a:srgbClr val="A29A85"/>
              </a:buClr>
              <a:buSzPct val="100000"/>
              <a:buChar char="•"/>
              <a:defRPr sz="4100">
                <a:solidFill>
                  <a:srgbClr val="000000"/>
                </a:solidFill>
              </a:defRPr>
            </a:pPr>
            <a:r>
              <a:rPr i="1"/>
              <a:t>Lesson 26 - 13:15-25</a:t>
            </a:r>
            <a:r>
              <a:t> - Continually Offer Praise To God - 151</a:t>
            </a:r>
          </a:p>
        </p:txBody>
      </p:sp>
      <p:sp>
        <p:nvSpPr>
          <p:cNvPr id="157" name="IV. Exhortations To Steadfastness In Christ - Hebrews 10:19-13:25"/>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IV. Exhortations To Steadfastness In Christ - Hebrews 10:19-13:25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pic>
        <p:nvPicPr>
          <p:cNvPr id="160"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161"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162"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
        <p:nvSpPr>
          <p:cNvPr id="163" name="Introduction…"/>
          <p:cNvSpPr/>
          <p:nvPr/>
        </p:nvSpPr>
        <p:spPr>
          <a:xfrm>
            <a:off x="5036481" y="2857002"/>
            <a:ext cx="7772257" cy="63246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700"/>
              </a:spcBef>
              <a:buClr>
                <a:srgbClr val="A29A85"/>
              </a:buClr>
              <a:buSzPct val="100000"/>
              <a:buChar char="•"/>
              <a:defRPr sz="5500">
                <a:solidFill>
                  <a:srgbClr val="000000"/>
                </a:solidFill>
              </a:defRPr>
            </a:pPr>
            <a:r>
              <a:rPr i="1"/>
              <a:t>Introduction</a:t>
            </a:r>
          </a:p>
          <a:p>
            <a:pPr lvl="1" marL="838200" indent="-419100" algn="l">
              <a:spcBef>
                <a:spcPts val="700"/>
              </a:spcBef>
              <a:buClr>
                <a:srgbClr val="A29A85"/>
              </a:buClr>
              <a:buSzPct val="100000"/>
              <a:buChar char="•"/>
              <a:defRPr sz="3200">
                <a:solidFill>
                  <a:srgbClr val="000000"/>
                </a:solidFill>
              </a:defRPr>
            </a:pPr>
            <a:r>
              <a:t>The Hebrew writer has presented forceful doctrinal arguments supporting the necessity for, &amp; the all sufficient sacrifice of Christ. </a:t>
            </a:r>
          </a:p>
          <a:p>
            <a:pPr lvl="1" marL="838200" indent="-419100" algn="l">
              <a:spcBef>
                <a:spcPts val="700"/>
              </a:spcBef>
              <a:buClr>
                <a:srgbClr val="A29A85"/>
              </a:buClr>
              <a:buSzPct val="100000"/>
              <a:buChar char="•"/>
              <a:defRPr sz="3200">
                <a:solidFill>
                  <a:srgbClr val="000000"/>
                </a:solidFill>
              </a:defRPr>
            </a:pPr>
            <a:r>
              <a:t>At this point, exhortations &amp; warnings are given as the focus shifts to encouraging them to remain faithful through the various trials they will facing.</a:t>
            </a:r>
          </a:p>
          <a:p>
            <a:pPr lvl="1" marL="838200" indent="-419100" algn="l">
              <a:spcBef>
                <a:spcPts val="700"/>
              </a:spcBef>
              <a:buClr>
                <a:srgbClr val="A29A85"/>
              </a:buClr>
              <a:buSzPct val="100000"/>
              <a:buChar char="•"/>
              <a:defRPr sz="3200">
                <a:solidFill>
                  <a:srgbClr val="000000"/>
                </a:solidFill>
              </a:defRPr>
            </a:pPr>
            <a:r>
              <a:t>Three terms that best summarize the foundational stands enabling us to remain strong - faith, hope &amp; love - 1 Cor 13:13</a:t>
            </a:r>
          </a:p>
        </p:txBody>
      </p:sp>
      <p:pic>
        <p:nvPicPr>
          <p:cNvPr id="164" name="Image" descr="Image"/>
          <p:cNvPicPr>
            <a:picLocks noChangeAspect="0"/>
          </p:cNvPicPr>
          <p:nvPr/>
        </p:nvPicPr>
        <p:blipFill>
          <a:blip r:embed="rId4">
            <a:extLst/>
          </a:blip>
          <a:stretch>
            <a:fillRect/>
          </a:stretch>
        </p:blipFill>
        <p:spPr>
          <a:xfrm>
            <a:off x="90950" y="2846255"/>
            <a:ext cx="4994739" cy="6633171"/>
          </a:xfrm>
          <a:prstGeom prst="rect">
            <a:avLst/>
          </a:prstGeom>
          <a:effectLst>
            <a:outerShdw sx="100000" sy="100000" kx="0" ky="0" algn="b" rotWithShape="0" blurRad="152400" dist="103156" dir="2923668">
              <a:srgbClr val="000000">
                <a:alpha val="42135"/>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3">
                                            <p:txEl>
                                              <p:pRg st="1" end="1"/>
                                            </p:txEl>
                                          </p:spTgt>
                                        </p:tgtEl>
                                        <p:attrNameLst>
                                          <p:attrName>style.visibility</p:attrName>
                                        </p:attrNameLst>
                                      </p:cBhvr>
                                      <p:to>
                                        <p:strVal val="visible"/>
                                      </p:to>
                                    </p:set>
                                    <p:animEffect filter="wipe(left)" transition="in">
                                      <p:cBhvr>
                                        <p:cTn id="7" dur="1500"/>
                                        <p:tgtEl>
                                          <p:spTgt spid="1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63">
                                            <p:txEl>
                                              <p:pRg st="2" end="2"/>
                                            </p:txEl>
                                          </p:spTgt>
                                        </p:tgtEl>
                                        <p:attrNameLst>
                                          <p:attrName>style.visibility</p:attrName>
                                        </p:attrNameLst>
                                      </p:cBhvr>
                                      <p:to>
                                        <p:strVal val="visible"/>
                                      </p:to>
                                    </p:set>
                                    <p:animEffect filter="wipe(left)" transition="in">
                                      <p:cBhvr>
                                        <p:cTn id="12" dur="1500"/>
                                        <p:tgtEl>
                                          <p:spTgt spid="1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163">
                                            <p:txEl>
                                              <p:pRg st="3" end="3"/>
                                            </p:txEl>
                                          </p:spTgt>
                                        </p:tgtEl>
                                        <p:attrNameLst>
                                          <p:attrName>style.visibility</p:attrName>
                                        </p:attrNameLst>
                                      </p:cBhvr>
                                      <p:to>
                                        <p:strVal val="visible"/>
                                      </p:to>
                                    </p:set>
                                    <p:animEffect filter="wipe(left)" transition="in">
                                      <p:cBhvr>
                                        <p:cTn id="17" dur="1500"/>
                                        <p:tgtEl>
                                          <p:spTgt spid="16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167" name="Let Us Draw Near With A Sincere Heart of Faith - (10:19-22)…"/>
          <p:cNvSpPr/>
          <p:nvPr/>
        </p:nvSpPr>
        <p:spPr>
          <a:xfrm>
            <a:off x="5576539" y="2831041"/>
            <a:ext cx="7139783" cy="6344445"/>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1"/>
              <a:defRPr sz="3300">
                <a:solidFill>
                  <a:srgbClr val="000000"/>
                </a:solidFill>
              </a:defRPr>
            </a:pPr>
            <a:r>
              <a:rPr>
                <a:latin typeface="Denmark"/>
                <a:ea typeface="Denmark"/>
                <a:cs typeface="Denmark"/>
                <a:sym typeface="Denmark"/>
              </a:rPr>
              <a:t>Christ has inaugurated a new &amp; living way - 10:19,20</a:t>
            </a:r>
            <a:endParaRPr i="1"/>
          </a:p>
          <a:p>
            <a:pPr lvl="1" marL="838200" indent="-419100" algn="l">
              <a:spcBef>
                <a:spcPts val="900"/>
              </a:spcBef>
              <a:buClr>
                <a:srgbClr val="A29A85"/>
              </a:buClr>
              <a:buSzPct val="100000"/>
              <a:buChar char="•"/>
              <a:defRPr sz="3200">
                <a:solidFill>
                  <a:srgbClr val="000000"/>
                </a:solidFill>
              </a:defRPr>
            </a:pPr>
            <a:r>
              <a:rPr b="1"/>
              <a:t>Therefore</a:t>
            </a:r>
            <a:r>
              <a:t>—i.e., seeing the afore mentioned things are true - (</a:t>
            </a:r>
            <a:r>
              <a:rPr i="1"/>
              <a:t>Heb 9:11-12, 23; 10:13-18</a:t>
            </a:r>
            <a:r>
              <a:t>). </a:t>
            </a:r>
          </a:p>
          <a:p>
            <a:pPr lvl="1" marL="838200" indent="-419100" algn="l">
              <a:spcBef>
                <a:spcPts val="900"/>
              </a:spcBef>
              <a:buClr>
                <a:srgbClr val="A29A85"/>
              </a:buClr>
              <a:buSzPct val="100000"/>
              <a:buChar char="•"/>
              <a:defRPr sz="3200">
                <a:solidFill>
                  <a:srgbClr val="000000"/>
                </a:solidFill>
              </a:defRPr>
            </a:pPr>
            <a:r>
              <a:t>B</a:t>
            </a:r>
            <a:r>
              <a:rPr b="1"/>
              <a:t>oldness</a:t>
            </a:r>
            <a:r>
              <a:t>—“</a:t>
            </a:r>
            <a:r>
              <a:rPr i="1"/>
              <a:t>free confidence,</a:t>
            </a:r>
            <a:r>
              <a:t>” grounded on the consciousness that our sins have been forgiven “</a:t>
            </a:r>
            <a:r>
              <a:rPr i="1"/>
              <a:t>by the blood of Jesus</a:t>
            </a:r>
            <a:r>
              <a:t>” - (</a:t>
            </a:r>
            <a:r>
              <a:rPr i="1"/>
              <a:t>Heb 3:6; 4:14–16; cf. Heb 10:22, 23</a:t>
            </a:r>
            <a:r>
              <a:t>)</a:t>
            </a:r>
          </a:p>
        </p:txBody>
      </p:sp>
      <p:pic>
        <p:nvPicPr>
          <p:cNvPr id="168" name="Hebrews 10:19–20 (NKJV)… Hebrews 10:19–20 (NKJV)&#10;19 Therefore, brethren, having boldness to enter the Holiest by the blood of Jesus, 20 by a new and living way which He consecrated for us, through the veil, that is, His flesh," descr="Hebrews 10:19–20 (NKJV)… Hebrews 10:19–20 (NKJV)19 Therefore, brethren, having boldness to enter the Holiest by the blood of Jesus, 20 by a new and living way which He consecrated for us, through the veil, that is, His flesh,"/>
          <p:cNvPicPr>
            <a:picLocks noChangeAspect="0"/>
          </p:cNvPicPr>
          <p:nvPr/>
        </p:nvPicPr>
        <p:blipFill>
          <a:blip r:embed="rId3">
            <a:extLst/>
          </a:blip>
          <a:stretch>
            <a:fillRect/>
          </a:stretch>
        </p:blipFill>
        <p:spPr>
          <a:xfrm>
            <a:off x="-37121" y="2512250"/>
            <a:ext cx="5743535" cy="6858001"/>
          </a:xfrm>
          <a:prstGeom prst="rect">
            <a:avLst/>
          </a:prstGeom>
        </p:spPr>
      </p:pic>
      <p:pic>
        <p:nvPicPr>
          <p:cNvPr id="169"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170"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171"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7">
                                            <p:txEl>
                                              <p:pRg st="2" end="2"/>
                                            </p:txEl>
                                          </p:spTgt>
                                        </p:tgtEl>
                                        <p:attrNameLst>
                                          <p:attrName>style.visibility</p:attrName>
                                        </p:attrNameLst>
                                      </p:cBhvr>
                                      <p:to>
                                        <p:strVal val="visible"/>
                                      </p:to>
                                    </p:set>
                                    <p:animEffect filter="wipe(left)" transition="in">
                                      <p:cBhvr>
                                        <p:cTn id="7" dur="1500"/>
                                        <p:tgtEl>
                                          <p:spTgt spid="1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67">
                                            <p:txEl>
                                              <p:pRg st="3" end="3"/>
                                            </p:txEl>
                                          </p:spTgt>
                                        </p:tgtEl>
                                        <p:attrNameLst>
                                          <p:attrName>style.visibility</p:attrName>
                                        </p:attrNameLst>
                                      </p:cBhvr>
                                      <p:to>
                                        <p:strVal val="visible"/>
                                      </p:to>
                                    </p:set>
                                    <p:animEffect filter="wipe(left)" transition="in">
                                      <p:cBhvr>
                                        <p:cTn id="12" dur="1500"/>
                                        <p:tgtEl>
                                          <p:spTgt spid="16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Rounded Rectangle" descr="Rounded Rectangle"/>
          <p:cNvPicPr>
            <a:picLocks noChangeAspect="0"/>
          </p:cNvPicPr>
          <p:nvPr/>
        </p:nvPicPr>
        <p:blipFill>
          <a:blip r:embed="rId2">
            <a:extLst/>
          </a:blip>
          <a:stretch>
            <a:fillRect/>
          </a:stretch>
        </p:blipFill>
        <p:spPr>
          <a:xfrm>
            <a:off x="6334389" y="821975"/>
            <a:ext cx="6519004" cy="1573944"/>
          </a:xfrm>
          <a:prstGeom prst="rect">
            <a:avLst/>
          </a:prstGeom>
          <a:effectLst>
            <a:outerShdw sx="100000" sy="100000" kx="0" ky="0" algn="b" rotWithShape="0" blurRad="190500" dist="63500" dir="5400000">
              <a:srgbClr val="000000">
                <a:alpha val="58317"/>
              </a:srgbClr>
            </a:outerShdw>
          </a:effectLst>
        </p:spPr>
      </p:pic>
      <p:sp>
        <p:nvSpPr>
          <p:cNvPr id="174" name="Let Us Draw Near With A Sincere Heart of Faith - (10:19-22)…"/>
          <p:cNvSpPr/>
          <p:nvPr/>
        </p:nvSpPr>
        <p:spPr>
          <a:xfrm>
            <a:off x="5576539" y="2831041"/>
            <a:ext cx="7139783" cy="6344445"/>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000">
                <a:solidFill>
                  <a:srgbClr val="000000"/>
                </a:solidFill>
              </a:defRPr>
            </a:pPr>
            <a:r>
              <a:rPr i="1"/>
              <a:t>Let Us Draw Near With A Sincere Heart of Faith - (10:19-22) </a:t>
            </a:r>
          </a:p>
          <a:p>
            <a:pPr lvl="1" marL="963929" indent="-582929" algn="l">
              <a:spcBef>
                <a:spcPts val="900"/>
              </a:spcBef>
              <a:buSzPct val="100000"/>
              <a:buAutoNum type="alphaUcPeriod" startAt="1"/>
              <a:defRPr sz="3300">
                <a:solidFill>
                  <a:srgbClr val="000000"/>
                </a:solidFill>
              </a:defRPr>
            </a:pPr>
            <a:r>
              <a:rPr>
                <a:latin typeface="Denmark"/>
                <a:ea typeface="Denmark"/>
                <a:cs typeface="Denmark"/>
                <a:sym typeface="Denmark"/>
              </a:rPr>
              <a:t>Christ has inaugurated a new &amp; living way - 10:19,20</a:t>
            </a:r>
            <a:endParaRPr i="1"/>
          </a:p>
          <a:p>
            <a:pPr lvl="1" marL="838200" indent="-419100" algn="l">
              <a:spcBef>
                <a:spcPts val="900"/>
              </a:spcBef>
              <a:buClr>
                <a:srgbClr val="A29A85"/>
              </a:buClr>
              <a:buSzPct val="100000"/>
              <a:buChar char="•"/>
              <a:defRPr sz="3200">
                <a:solidFill>
                  <a:srgbClr val="000000"/>
                </a:solidFill>
              </a:defRPr>
            </a:pPr>
            <a:r>
              <a:rPr b="1"/>
              <a:t>To enter into the holiest</a:t>
            </a:r>
            <a:r>
              <a:t> — i.e., God’s very presence. - Eph 2:18; 3:12.</a:t>
            </a:r>
          </a:p>
          <a:p>
            <a:pPr lvl="1" marL="838200" indent="-419100" algn="l">
              <a:spcBef>
                <a:spcPts val="900"/>
              </a:spcBef>
              <a:buClr>
                <a:srgbClr val="A29A85"/>
              </a:buClr>
              <a:buSzPct val="100000"/>
              <a:buChar char="•"/>
              <a:defRPr sz="3200">
                <a:solidFill>
                  <a:srgbClr val="000000"/>
                </a:solidFill>
              </a:defRPr>
            </a:pPr>
            <a:r>
              <a:t>“</a:t>
            </a:r>
            <a:r>
              <a:rPr b="1"/>
              <a:t>Through the veil …</a:t>
            </a:r>
            <a:r>
              <a:t>” – The high priest passed through the veil to enter into the presence of  God, (</a:t>
            </a:r>
            <a:r>
              <a:rPr i="1"/>
              <a:t>Mt. 27:51</a:t>
            </a:r>
            <a:r>
              <a:t>).  Jesus entered through the veil of His flesh - making a “</a:t>
            </a:r>
            <a:r>
              <a:rPr i="1"/>
              <a:t>new</a:t>
            </a:r>
            <a:r>
              <a:t>” &amp; “</a:t>
            </a:r>
            <a:r>
              <a:rPr i="1"/>
              <a:t>living</a:t>
            </a:r>
            <a:r>
              <a:t>” way - (</a:t>
            </a:r>
            <a:r>
              <a:rPr i="1"/>
              <a:t>Heb 5:8.9; 1 Pet 3:18</a:t>
            </a:r>
            <a:r>
              <a:t>)</a:t>
            </a:r>
          </a:p>
        </p:txBody>
      </p:sp>
      <p:pic>
        <p:nvPicPr>
          <p:cNvPr id="175" name="Hebrews 10:19–20 (NKJV)… Hebrews 10:19–20 (NKJV)&#10;19 Therefore, brethren, having boldness to enter the Holiest by the blood of Jesus, 20 by a new and living way which He consecrated for us, through the veil, that is, His flesh," descr="Hebrews 10:19–20 (NKJV)… Hebrews 10:19–20 (NKJV)19 Therefore, brethren, having boldness to enter the Holiest by the blood of Jesus, 20 by a new and living way which He consecrated for us, through the veil, that is, His flesh,"/>
          <p:cNvPicPr>
            <a:picLocks noChangeAspect="0"/>
          </p:cNvPicPr>
          <p:nvPr/>
        </p:nvPicPr>
        <p:blipFill>
          <a:blip r:embed="rId3">
            <a:extLst/>
          </a:blip>
          <a:stretch>
            <a:fillRect/>
          </a:stretch>
        </p:blipFill>
        <p:spPr>
          <a:xfrm>
            <a:off x="-37121" y="2512250"/>
            <a:ext cx="5743535" cy="6858001"/>
          </a:xfrm>
          <a:prstGeom prst="rect">
            <a:avLst/>
          </a:prstGeom>
        </p:spPr>
      </p:pic>
      <p:pic>
        <p:nvPicPr>
          <p:cNvPr id="176" name="Image" descr="Image"/>
          <p:cNvPicPr>
            <a:picLocks noChangeAspect="0"/>
          </p:cNvPicPr>
          <p:nvPr/>
        </p:nvPicPr>
        <p:blipFill>
          <a:blip r:embed="rId4">
            <a:extLst/>
          </a:blip>
          <a:stretch>
            <a:fillRect/>
          </a:stretch>
        </p:blipFill>
        <p:spPr>
          <a:xfrm>
            <a:off x="-173567" y="414866"/>
            <a:ext cx="7139782" cy="2388162"/>
          </a:xfrm>
          <a:prstGeom prst="rect">
            <a:avLst/>
          </a:prstGeom>
        </p:spPr>
      </p:pic>
      <p:sp>
        <p:nvSpPr>
          <p:cNvPr id="177" name="The “Bible Speaks” Series - A Study Book for Teachers &amp; Students Lesson 18 - 10:19-25  pg  98–104"/>
          <p:cNvSpPr txBox="1"/>
          <p:nvPr/>
        </p:nvSpPr>
        <p:spPr>
          <a:xfrm>
            <a:off x="-180157" y="-28576"/>
            <a:ext cx="12907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18 - 10:19-25  pg  98–104</a:t>
            </a:r>
          </a:p>
        </p:txBody>
      </p:sp>
      <p:sp>
        <p:nvSpPr>
          <p:cNvPr id="178" name="Faith, Hope And Love - 10:19-25"/>
          <p:cNvSpPr/>
          <p:nvPr/>
        </p:nvSpPr>
        <p:spPr>
          <a:xfrm>
            <a:off x="6581913" y="943467"/>
            <a:ext cx="6277956" cy="133096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700">
                <a:solidFill>
                  <a:srgbClr val="AA4A5A"/>
                </a:solidFill>
                <a:latin typeface="Grunge Face"/>
                <a:ea typeface="Grunge Face"/>
                <a:cs typeface="Grunge Face"/>
                <a:sym typeface="Grunge Face"/>
              </a:defRPr>
            </a:lvl1pPr>
          </a:lstStyle>
          <a:p>
            <a:pPr/>
            <a:r>
              <a:t>Faith, Hope And Love - 10:19-25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4">
                                            <p:txEl>
                                              <p:pRg st="2" end="2"/>
                                            </p:txEl>
                                          </p:spTgt>
                                        </p:tgtEl>
                                        <p:attrNameLst>
                                          <p:attrName>style.visibility</p:attrName>
                                        </p:attrNameLst>
                                      </p:cBhvr>
                                      <p:to>
                                        <p:strVal val="visible"/>
                                      </p:to>
                                    </p:set>
                                    <p:animEffect filter="wipe(left)" transition="in">
                                      <p:cBhvr>
                                        <p:cTn id="7" dur="1500"/>
                                        <p:tgtEl>
                                          <p:spTgt spid="17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74">
                                            <p:txEl>
                                              <p:pRg st="3" end="3"/>
                                            </p:txEl>
                                          </p:spTgt>
                                        </p:tgtEl>
                                        <p:attrNameLst>
                                          <p:attrName>style.visibility</p:attrName>
                                        </p:attrNameLst>
                                      </p:cBhvr>
                                      <p:to>
                                        <p:strVal val="visible"/>
                                      </p:to>
                                    </p:set>
                                    <p:animEffect filter="wipe(left)" transition="in">
                                      <p:cBhvr>
                                        <p:cTn id="12" dur="1500"/>
                                        <p:tgtEl>
                                          <p:spTgt spid="17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