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12700"/>
            <a:ext cx="13004800" cy="9783945"/>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13"/>
          </p:nvPr>
        </p:nvSpPr>
        <p:spPr>
          <a:xfrm>
            <a:off x="2819400" y="609600"/>
            <a:ext cx="7624687" cy="9532412"/>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half" idx="13"/>
          </p:nvPr>
        </p:nvSpPr>
        <p:spPr>
          <a:xfrm>
            <a:off x="7543800" y="2044700"/>
            <a:ext cx="4513115" cy="5642313"/>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7289800" y="2806700"/>
            <a:ext cx="4513115" cy="5642313"/>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half" idx="13"/>
          </p:nvPr>
        </p:nvSpPr>
        <p:spPr>
          <a:xfrm>
            <a:off x="7366182" y="4112966"/>
            <a:ext cx="4749801" cy="58801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1582" y="889015"/>
            <a:ext cx="4792551" cy="3064584"/>
          </a:xfrm>
          <a:prstGeom prst="rect">
            <a:avLst/>
          </a:prstGeom>
          <a:ln w="9525">
            <a:round/>
          </a:ln>
        </p:spPr>
        <p:txBody>
          <a:bodyPr lIns="91439" tIns="45719" rIns="91439" bIns="45719" anchor="t">
            <a:noAutofit/>
          </a:bodyPr>
          <a:lstStyle/>
          <a:p>
            <a:pPr/>
          </a:p>
        </p:txBody>
      </p:sp>
      <p:sp>
        <p:nvSpPr>
          <p:cNvPr id="85" name="Image"/>
          <p:cNvSpPr/>
          <p:nvPr>
            <p:ph type="pic" idx="15"/>
          </p:nvPr>
        </p:nvSpPr>
        <p:spPr>
          <a:xfrm>
            <a:off x="-1498600" y="927100"/>
            <a:ext cx="10449225"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image" Target="../media/image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13.png"/><Relationship Id="rId4"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2.tif"/><Relationship Id="rId5"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Title"/>
          <p:cNvSpPr txBox="1"/>
          <p:nvPr>
            <p:ph type="ctrTitle"/>
          </p:nvPr>
        </p:nvSpPr>
        <p:spPr>
          <a:prstGeom prst="rect">
            <a:avLst/>
          </a:prstGeom>
        </p:spPr>
        <p:txBody>
          <a:bodyPr/>
          <a:lstStyle/>
          <a:p>
            <a:pPr/>
          </a:p>
        </p:txBody>
      </p:sp>
      <p:sp>
        <p:nvSpPr>
          <p:cNvPr id="129" name="Body"/>
          <p:cNvSpPr txBox="1"/>
          <p:nvPr>
            <p:ph type="subTitle" sz="quarter" idx="1"/>
          </p:nvPr>
        </p:nvSpPr>
        <p:spPr>
          <a:prstGeom prst="rect">
            <a:avLst/>
          </a:prstGeom>
        </p:spPr>
        <p:txBody>
          <a:bodyPr/>
          <a:lstStyle/>
          <a:p>
            <a:pPr/>
          </a:p>
        </p:txBody>
      </p:sp>
      <p:pic>
        <p:nvPicPr>
          <p:cNvPr id="130" name="Image" descr="Image"/>
          <p:cNvPicPr>
            <a:picLocks noChangeAspect="0"/>
          </p:cNvPicPr>
          <p:nvPr/>
        </p:nvPicPr>
        <p:blipFill>
          <a:blip r:embed="rId2">
            <a:extLst/>
          </a:blip>
          <a:stretch>
            <a:fillRect/>
          </a:stretch>
        </p:blipFill>
        <p:spPr>
          <a:xfrm>
            <a:off x="-27384" y="-46566"/>
            <a:ext cx="13059569" cy="9846732"/>
          </a:xfrm>
          <a:prstGeom prst="rect">
            <a:avLst/>
          </a:prstGeom>
          <a:effectLst>
            <a:outerShdw sx="100000" sy="100000" kx="0" ky="0" algn="b" rotWithShape="0" blurRad="63500" dist="25400" dir="5400000">
              <a:srgbClr val="000000">
                <a:alpha val="50000"/>
              </a:srgbClr>
            </a:outerShdw>
          </a:effectLst>
        </p:spPr>
      </p:pic>
      <p:sp>
        <p:nvSpPr>
          <p:cNvPr id="131" name="The “Bible Speaks” Series…"/>
          <p:cNvSpPr txBox="1"/>
          <p:nvPr/>
        </p:nvSpPr>
        <p:spPr>
          <a:xfrm>
            <a:off x="2939343" y="622300"/>
            <a:ext cx="7126115"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a:solidFill>
                  <a:srgbClr val="DCDDE0"/>
                </a:solidFill>
                <a:effectLst>
                  <a:outerShdw sx="100000" sy="100000" kx="0" ky="0" algn="b" rotWithShape="0" blurRad="127000" dist="63500" dir="3128200">
                    <a:srgbClr val="000000"/>
                  </a:outerShdw>
                </a:effectLst>
              </a:defRPr>
            </a:pPr>
            <a:r>
              <a:t>The “Bible Speaks” Series</a:t>
            </a:r>
          </a:p>
          <a:p>
            <a:pPr>
              <a:defRPr i="1">
                <a:solidFill>
                  <a:srgbClr val="DCDDE0"/>
                </a:solidFill>
                <a:effectLst>
                  <a:outerShdw sx="100000" sy="100000" kx="0" ky="0" algn="b" rotWithShape="0" blurRad="127000" dist="63500" dir="3128200">
                    <a:srgbClr val="000000"/>
                  </a:outerShdw>
                </a:effectLst>
              </a:defRPr>
            </a:pPr>
            <a:r>
              <a:t>A Study Book for Teachers &amp; Students</a:t>
            </a:r>
          </a:p>
        </p:txBody>
      </p:sp>
      <p:sp>
        <p:nvSpPr>
          <p:cNvPr id="132" name="Robert Harkrider"/>
          <p:cNvSpPr txBox="1"/>
          <p:nvPr/>
        </p:nvSpPr>
        <p:spPr>
          <a:xfrm>
            <a:off x="8995922" y="8642349"/>
            <a:ext cx="3242556"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rgbClr val="DCDDE0"/>
                </a:solidFill>
                <a:effectLst>
                  <a:outerShdw sx="100000" sy="100000" kx="0" ky="0" algn="b" rotWithShape="0" blurRad="127000" dist="63500" dir="3128200">
                    <a:srgbClr val="000000"/>
                  </a:outerShdw>
                </a:effectLst>
              </a:defRPr>
            </a:lvl1pPr>
          </a:lstStyle>
          <a:p>
            <a:pPr/>
            <a:r>
              <a:t>Robert Harkrider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183" name="Exhortations To Remember - (1-7)…"/>
          <p:cNvSpPr/>
          <p:nvPr/>
        </p:nvSpPr>
        <p:spPr>
          <a:xfrm>
            <a:off x="4794364" y="2831041"/>
            <a:ext cx="7921958" cy="66421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1"/>
              <a:defRPr sz="3400">
                <a:solidFill>
                  <a:srgbClr val="000000"/>
                </a:solidFill>
              </a:defRPr>
            </a:pPr>
            <a:r>
              <a:rPr>
                <a:latin typeface="Denmark"/>
                <a:ea typeface="Denmark"/>
                <a:cs typeface="Denmark"/>
                <a:sym typeface="Denmark"/>
              </a:rPr>
              <a:t>Remember to manifest love - 1-3</a:t>
            </a:r>
            <a:endParaRPr i="1"/>
          </a:p>
          <a:p>
            <a:pPr lvl="1" marL="838200" indent="-419100" algn="l">
              <a:spcBef>
                <a:spcPts val="900"/>
              </a:spcBef>
              <a:buClr>
                <a:srgbClr val="A29A85"/>
              </a:buClr>
              <a:buSzPct val="100000"/>
              <a:buChar char="•"/>
              <a:defRPr sz="3400">
                <a:solidFill>
                  <a:srgbClr val="000000"/>
                </a:solidFill>
              </a:defRPr>
            </a:pPr>
            <a:r>
              <a:t>In those days of persecution, scattered &amp; destitute brethren were dependent on brethren opening their homes -  </a:t>
            </a:r>
          </a:p>
          <a:p>
            <a:pPr lvl="1" marL="838200" indent="-419100" algn="l">
              <a:spcBef>
                <a:spcPts val="900"/>
              </a:spcBef>
              <a:buClr>
                <a:srgbClr val="A29A85"/>
              </a:buClr>
              <a:buSzPct val="100000"/>
              <a:buChar char="•"/>
              <a:defRPr sz="3400">
                <a:solidFill>
                  <a:srgbClr val="000000"/>
                </a:solidFill>
              </a:defRPr>
            </a:pPr>
            <a:r>
              <a:t>“</a:t>
            </a:r>
            <a:r>
              <a:rPr i="1"/>
              <a:t>For by so doing some have unwittingly entertained angels.</a:t>
            </a:r>
            <a:r>
              <a:t>” As did Abraham (Gen 18:2 ff), — and Lot - Gen. 19; — Gideon - Judges 6:11-23; — The parents of Samson - Judges 13:3-21</a:t>
            </a:r>
          </a:p>
          <a:p>
            <a:pPr lvl="1" marL="838200" indent="-419100" algn="l">
              <a:spcBef>
                <a:spcPts val="900"/>
              </a:spcBef>
              <a:buClr>
                <a:srgbClr val="A29A85"/>
              </a:buClr>
              <a:buSzPct val="100000"/>
              <a:buChar char="•"/>
              <a:defRPr sz="3400">
                <a:solidFill>
                  <a:srgbClr val="000000"/>
                </a:solidFill>
              </a:defRPr>
            </a:pPr>
            <a:r>
              <a:t>Christians also have the opportunity to teach the gospel - Gal 6:10</a:t>
            </a:r>
          </a:p>
        </p:txBody>
      </p:sp>
      <p:pic>
        <p:nvPicPr>
          <p:cNvPr id="184" name="Hebrews 13:1–2 (NKJV)… Hebrews 13:1–2 (NKJV)&#10;1 Let brotherly love continue. 2 Do not forget to entertain strangers, for by so doing some have unwittingly entertained angels." descr="Hebrews 13:1–2 (NKJV)… Hebrews 13:1–2 (NKJV)1 Let brotherly love continue. 2 Do not forget to entertain strangers, for by so doing some have unwittingly entertained angels."/>
          <p:cNvPicPr>
            <a:picLocks noChangeAspect="0"/>
          </p:cNvPicPr>
          <p:nvPr/>
        </p:nvPicPr>
        <p:blipFill>
          <a:blip r:embed="rId3">
            <a:extLst/>
          </a:blip>
          <a:stretch>
            <a:fillRect/>
          </a:stretch>
        </p:blipFill>
        <p:spPr>
          <a:xfrm>
            <a:off x="-37121" y="2316691"/>
            <a:ext cx="4803007" cy="6883401"/>
          </a:xfrm>
          <a:prstGeom prst="rect">
            <a:avLst/>
          </a:prstGeom>
        </p:spPr>
      </p:pic>
      <p:pic>
        <p:nvPicPr>
          <p:cNvPr id="185"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186"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187"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3">
                                            <p:txEl>
                                              <p:pRg st="2" end="2"/>
                                            </p:txEl>
                                          </p:spTgt>
                                        </p:tgtEl>
                                        <p:attrNameLst>
                                          <p:attrName>style.visibility</p:attrName>
                                        </p:attrNameLst>
                                      </p:cBhvr>
                                      <p:to>
                                        <p:strVal val="visible"/>
                                      </p:to>
                                    </p:set>
                                    <p:animEffect filter="wipe(left)" transition="in">
                                      <p:cBhvr>
                                        <p:cTn id="7" dur="1500"/>
                                        <p:tgtEl>
                                          <p:spTgt spid="18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83">
                                            <p:txEl>
                                              <p:pRg st="3" end="3"/>
                                            </p:txEl>
                                          </p:spTgt>
                                        </p:tgtEl>
                                        <p:attrNameLst>
                                          <p:attrName>style.visibility</p:attrName>
                                        </p:attrNameLst>
                                      </p:cBhvr>
                                      <p:to>
                                        <p:strVal val="visible"/>
                                      </p:to>
                                    </p:set>
                                    <p:animEffect filter="wipe(left)" transition="in">
                                      <p:cBhvr>
                                        <p:cTn id="12" dur="1500"/>
                                        <p:tgtEl>
                                          <p:spTgt spid="18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83">
                                            <p:txEl>
                                              <p:pRg st="4" end="4"/>
                                            </p:txEl>
                                          </p:spTgt>
                                        </p:tgtEl>
                                        <p:attrNameLst>
                                          <p:attrName>style.visibility</p:attrName>
                                        </p:attrNameLst>
                                      </p:cBhvr>
                                      <p:to>
                                        <p:strVal val="visible"/>
                                      </p:to>
                                    </p:set>
                                    <p:animEffect filter="wipe(left)" transition="in">
                                      <p:cBhvr>
                                        <p:cTn id="17" dur="1500"/>
                                        <p:tgtEl>
                                          <p:spTgt spid="18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190" name="Exhortations To Remember - (1-7)…"/>
          <p:cNvSpPr/>
          <p:nvPr/>
        </p:nvSpPr>
        <p:spPr>
          <a:xfrm>
            <a:off x="4794364" y="2831041"/>
            <a:ext cx="7921958" cy="6502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1"/>
              <a:defRPr sz="3400">
                <a:solidFill>
                  <a:srgbClr val="000000"/>
                </a:solidFill>
              </a:defRPr>
            </a:pPr>
            <a:r>
              <a:rPr>
                <a:latin typeface="Denmark"/>
                <a:ea typeface="Denmark"/>
                <a:cs typeface="Denmark"/>
                <a:sym typeface="Denmark"/>
              </a:rPr>
              <a:t>Remember to manifest love - 1-3</a:t>
            </a:r>
            <a:endParaRPr i="1"/>
          </a:p>
          <a:p>
            <a:pPr lvl="1" marL="838200" indent="-419100" algn="l">
              <a:spcBef>
                <a:spcPts val="900"/>
              </a:spcBef>
              <a:buClr>
                <a:srgbClr val="A29A85"/>
              </a:buClr>
              <a:buSzPct val="100000"/>
              <a:buChar char="•"/>
              <a:defRPr sz="3300">
                <a:solidFill>
                  <a:srgbClr val="000000"/>
                </a:solidFill>
              </a:defRPr>
            </a:pPr>
            <a:r>
              <a:rPr i="1"/>
              <a:t>“Remember the prisoners” -</a:t>
            </a:r>
            <a:r>
              <a:t> Another manifestation of brotherly love. - Acts 24:23; 2 Tim 1:16</a:t>
            </a:r>
          </a:p>
          <a:p>
            <a:pPr lvl="1" marL="838200" indent="-419100" algn="l">
              <a:spcBef>
                <a:spcPts val="900"/>
              </a:spcBef>
              <a:buClr>
                <a:srgbClr val="A29A85"/>
              </a:buClr>
              <a:buSzPct val="100000"/>
              <a:buChar char="•"/>
              <a:defRPr sz="3300">
                <a:solidFill>
                  <a:srgbClr val="000000"/>
                </a:solidFill>
              </a:defRPr>
            </a:pPr>
            <a:r>
              <a:t>“</a:t>
            </a:r>
            <a:r>
              <a:rPr i="1"/>
              <a:t>The prisoners referred to are those imprisoned for Christ's sake. The Christian must enter into full sympathy with all his suffering brethren.</a:t>
            </a:r>
            <a:r>
              <a:t>” - B.W. Johnson</a:t>
            </a:r>
          </a:p>
          <a:p>
            <a:pPr lvl="1" marL="838200" indent="-419100" algn="l">
              <a:spcBef>
                <a:spcPts val="900"/>
              </a:spcBef>
              <a:buClr>
                <a:srgbClr val="A29A85"/>
              </a:buClr>
              <a:buSzPct val="100000"/>
              <a:buChar char="•"/>
              <a:defRPr sz="3300">
                <a:solidFill>
                  <a:srgbClr val="000000"/>
                </a:solidFill>
              </a:defRPr>
            </a:pPr>
            <a:r>
              <a:t>Sympathizing with “</a:t>
            </a:r>
            <a:r>
              <a:rPr i="1"/>
              <a:t>those who are mistreated</a:t>
            </a:r>
            <a:r>
              <a:t>” - Heb 10:23 - what if we were in the same condition - 1 Cor 12:26</a:t>
            </a:r>
          </a:p>
        </p:txBody>
      </p:sp>
      <p:pic>
        <p:nvPicPr>
          <p:cNvPr id="191" name="Hebrews 13:3 (NKJV)… Hebrews 13:3 (NKJV)&#10;3 Remember the prisoners as if chained with them—those who are mistreated—since you yourselves are in the body also." descr="Hebrews 13:3 (NKJV)… Hebrews 13:3 (NKJV)3 Remember the prisoners as if chained with them—those who are mistreated—since you yourselves are in the body also."/>
          <p:cNvPicPr>
            <a:picLocks noChangeAspect="0"/>
          </p:cNvPicPr>
          <p:nvPr/>
        </p:nvPicPr>
        <p:blipFill>
          <a:blip r:embed="rId3">
            <a:extLst/>
          </a:blip>
          <a:stretch>
            <a:fillRect/>
          </a:stretch>
        </p:blipFill>
        <p:spPr>
          <a:xfrm>
            <a:off x="-37121" y="2316691"/>
            <a:ext cx="4803007" cy="7264401"/>
          </a:xfrm>
          <a:prstGeom prst="rect">
            <a:avLst/>
          </a:prstGeom>
        </p:spPr>
      </p:pic>
      <p:pic>
        <p:nvPicPr>
          <p:cNvPr id="192"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193"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194"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0">
                                            <p:txEl>
                                              <p:pRg st="2" end="2"/>
                                            </p:txEl>
                                          </p:spTgt>
                                        </p:tgtEl>
                                        <p:attrNameLst>
                                          <p:attrName>style.visibility</p:attrName>
                                        </p:attrNameLst>
                                      </p:cBhvr>
                                      <p:to>
                                        <p:strVal val="visible"/>
                                      </p:to>
                                    </p:set>
                                    <p:animEffect filter="wipe(left)" transition="in">
                                      <p:cBhvr>
                                        <p:cTn id="7" dur="1500"/>
                                        <p:tgtEl>
                                          <p:spTgt spid="19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0">
                                            <p:txEl>
                                              <p:pRg st="3" end="3"/>
                                            </p:txEl>
                                          </p:spTgt>
                                        </p:tgtEl>
                                        <p:attrNameLst>
                                          <p:attrName>style.visibility</p:attrName>
                                        </p:attrNameLst>
                                      </p:cBhvr>
                                      <p:to>
                                        <p:strVal val="visible"/>
                                      </p:to>
                                    </p:set>
                                    <p:animEffect filter="wipe(left)" transition="in">
                                      <p:cBhvr>
                                        <p:cTn id="12" dur="1500"/>
                                        <p:tgtEl>
                                          <p:spTgt spid="19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90">
                                            <p:txEl>
                                              <p:pRg st="4" end="4"/>
                                            </p:txEl>
                                          </p:spTgt>
                                        </p:tgtEl>
                                        <p:attrNameLst>
                                          <p:attrName>style.visibility</p:attrName>
                                        </p:attrNameLst>
                                      </p:cBhvr>
                                      <p:to>
                                        <p:strVal val="visible"/>
                                      </p:to>
                                    </p:set>
                                    <p:animEffect filter="wipe(left)" transition="in">
                                      <p:cBhvr>
                                        <p:cTn id="17" dur="1500"/>
                                        <p:tgtEl>
                                          <p:spTgt spid="19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197" name="Exhortations To Remember - (1-7)…"/>
          <p:cNvSpPr/>
          <p:nvPr/>
        </p:nvSpPr>
        <p:spPr>
          <a:xfrm>
            <a:off x="4794364" y="2831041"/>
            <a:ext cx="7921958" cy="68707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1"/>
              <a:defRPr sz="3400">
                <a:solidFill>
                  <a:srgbClr val="000000"/>
                </a:solidFill>
              </a:defRPr>
            </a:pPr>
            <a:r>
              <a:rPr>
                <a:latin typeface="Denmark"/>
                <a:ea typeface="Denmark"/>
                <a:cs typeface="Denmark"/>
                <a:sym typeface="Denmark"/>
              </a:rPr>
              <a:t>Remember to manifest love - 1-3</a:t>
            </a:r>
            <a:endParaRPr i="1"/>
          </a:p>
          <a:p>
            <a:pPr lvl="1" marL="838200" indent="-419100" algn="l">
              <a:spcBef>
                <a:spcPts val="900"/>
              </a:spcBef>
              <a:buClr>
                <a:srgbClr val="A29A85"/>
              </a:buClr>
              <a:buSzPct val="100000"/>
              <a:buChar char="•"/>
              <a:defRPr sz="3300">
                <a:solidFill>
                  <a:srgbClr val="000000"/>
                </a:solidFill>
              </a:defRPr>
            </a:pPr>
            <a:r>
              <a:rPr i="1"/>
              <a:t>“[as being yourselves also in the body] </a:t>
            </a:r>
            <a:r>
              <a:t>And therefore as being yourselves liable to similar maltreatment. “In the body” does not mean “in the body of the Church,” but “human beings, born to suffer.</a:t>
            </a:r>
            <a:r>
              <a:rPr i="1"/>
              <a:t>” — Cambridge Bible for Schools and Colleges</a:t>
            </a:r>
            <a:endParaRPr i="1"/>
          </a:p>
          <a:p>
            <a:pPr lvl="1" marL="838200" indent="-419100" algn="l">
              <a:spcBef>
                <a:spcPts val="900"/>
              </a:spcBef>
              <a:buClr>
                <a:srgbClr val="A29A85"/>
              </a:buClr>
              <a:buSzPct val="100000"/>
              <a:buChar char="•"/>
              <a:defRPr sz="3300">
                <a:solidFill>
                  <a:srgbClr val="000000"/>
                </a:solidFill>
              </a:defRPr>
            </a:pPr>
            <a:r>
              <a:rPr i="1"/>
              <a:t>“As being yourselves also in the body”- </a:t>
            </a:r>
            <a:r>
              <a:t>As subject like them to bodily sufferings. Not in the body - the church, which would require the article —  in the sense of being still alive, only in 2 Cor 12:2</a:t>
            </a:r>
            <a:r>
              <a:rPr i="1"/>
              <a:t>.</a:t>
            </a:r>
          </a:p>
        </p:txBody>
      </p:sp>
      <p:pic>
        <p:nvPicPr>
          <p:cNvPr id="198" name="Hebrews 13:3 (NKJV)… Hebrews 13:3 (NKJV)&#10;3 Remember the prisoners as if chained with them—those who are mistreated—since you yourselves are in the body also." descr="Hebrews 13:3 (NKJV)… Hebrews 13:3 (NKJV)3 Remember the prisoners as if chained with them—those who are mistreated—since you yourselves are in the body also."/>
          <p:cNvPicPr>
            <a:picLocks noChangeAspect="0"/>
          </p:cNvPicPr>
          <p:nvPr/>
        </p:nvPicPr>
        <p:blipFill>
          <a:blip r:embed="rId3">
            <a:extLst/>
          </a:blip>
          <a:stretch>
            <a:fillRect/>
          </a:stretch>
        </p:blipFill>
        <p:spPr>
          <a:xfrm>
            <a:off x="-37121" y="2316691"/>
            <a:ext cx="4803007" cy="7264401"/>
          </a:xfrm>
          <a:prstGeom prst="rect">
            <a:avLst/>
          </a:prstGeom>
        </p:spPr>
      </p:pic>
      <p:pic>
        <p:nvPicPr>
          <p:cNvPr id="199"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200"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01"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7">
                                            <p:txEl>
                                              <p:pRg st="2" end="2"/>
                                            </p:txEl>
                                          </p:spTgt>
                                        </p:tgtEl>
                                        <p:attrNameLst>
                                          <p:attrName>style.visibility</p:attrName>
                                        </p:attrNameLst>
                                      </p:cBhvr>
                                      <p:to>
                                        <p:strVal val="visible"/>
                                      </p:to>
                                    </p:set>
                                    <p:animEffect filter="wipe(left)" transition="in">
                                      <p:cBhvr>
                                        <p:cTn id="7" dur="1500"/>
                                        <p:tgtEl>
                                          <p:spTgt spid="19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7">
                                            <p:txEl>
                                              <p:pRg st="3" end="3"/>
                                            </p:txEl>
                                          </p:spTgt>
                                        </p:tgtEl>
                                        <p:attrNameLst>
                                          <p:attrName>style.visibility</p:attrName>
                                        </p:attrNameLst>
                                      </p:cBhvr>
                                      <p:to>
                                        <p:strVal val="visible"/>
                                      </p:to>
                                    </p:set>
                                    <p:animEffect filter="wipe(left)" transition="in">
                                      <p:cBhvr>
                                        <p:cTn id="12" dur="1500"/>
                                        <p:tgtEl>
                                          <p:spTgt spid="19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04" name="Exhortations To Remember - (1-7)…"/>
          <p:cNvSpPr/>
          <p:nvPr/>
        </p:nvSpPr>
        <p:spPr>
          <a:xfrm>
            <a:off x="4794364" y="2831041"/>
            <a:ext cx="7921958" cy="64008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1"/>
              <a:defRPr sz="3400">
                <a:solidFill>
                  <a:srgbClr val="000000"/>
                </a:solidFill>
              </a:defRPr>
            </a:pPr>
            <a:r>
              <a:rPr>
                <a:latin typeface="Denmark"/>
                <a:ea typeface="Denmark"/>
                <a:cs typeface="Denmark"/>
                <a:sym typeface="Denmark"/>
              </a:rPr>
              <a:t>Remember to manifest love - 1-3</a:t>
            </a:r>
            <a:endParaRPr i="1"/>
          </a:p>
          <a:p>
            <a:pPr lvl="1" marL="838200" indent="-419100" algn="l">
              <a:spcBef>
                <a:spcPts val="900"/>
              </a:spcBef>
              <a:buClr>
                <a:srgbClr val="A29A85"/>
              </a:buClr>
              <a:buSzPct val="100000"/>
              <a:buChar char="•"/>
              <a:defRPr sz="3300">
                <a:solidFill>
                  <a:srgbClr val="000000"/>
                </a:solidFill>
              </a:defRPr>
            </a:pPr>
            <a:r>
              <a:t>We are to sympathize with all the oppressed, the suffering, and the sad; We are command to love our neighbor as ourselves (Mat 22:38)</a:t>
            </a:r>
          </a:p>
          <a:p>
            <a:pPr lvl="1" marL="838200" indent="-419100" algn="l">
              <a:spcBef>
                <a:spcPts val="900"/>
              </a:spcBef>
              <a:buClr>
                <a:srgbClr val="A29A85"/>
              </a:buClr>
              <a:buSzPct val="100000"/>
              <a:buChar char="•"/>
              <a:defRPr sz="3300">
                <a:solidFill>
                  <a:srgbClr val="000000"/>
                </a:solidFill>
              </a:defRPr>
            </a:pPr>
            <a:r>
              <a:t>Despite what most commentators say regarding those whom we are to remember who are in chains &amp; mistreated - the context clearly is speaking specifically of fellow Christians. - (brotherly love, vs 1)</a:t>
            </a:r>
          </a:p>
        </p:txBody>
      </p:sp>
      <p:pic>
        <p:nvPicPr>
          <p:cNvPr id="205" name="Hebrews 13:3 (NKJV)… Hebrews 13:3 (NKJV)&#10;3 Remember the prisoners as if chained with them—those who are mistreated—since you yourselves are in the body also." descr="Hebrews 13:3 (NKJV)… Hebrews 13:3 (NKJV)3 Remember the prisoners as if chained with them—those who are mistreated—since you yourselves are in the body also."/>
          <p:cNvPicPr>
            <a:picLocks noChangeAspect="0"/>
          </p:cNvPicPr>
          <p:nvPr/>
        </p:nvPicPr>
        <p:blipFill>
          <a:blip r:embed="rId3">
            <a:extLst/>
          </a:blip>
          <a:stretch>
            <a:fillRect/>
          </a:stretch>
        </p:blipFill>
        <p:spPr>
          <a:xfrm>
            <a:off x="-37121" y="2316691"/>
            <a:ext cx="4803007" cy="7264401"/>
          </a:xfrm>
          <a:prstGeom prst="rect">
            <a:avLst/>
          </a:prstGeom>
        </p:spPr>
      </p:pic>
      <p:pic>
        <p:nvPicPr>
          <p:cNvPr id="206"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207"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08"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4">
                                            <p:txEl>
                                              <p:pRg st="2" end="2"/>
                                            </p:txEl>
                                          </p:spTgt>
                                        </p:tgtEl>
                                        <p:attrNameLst>
                                          <p:attrName>style.visibility</p:attrName>
                                        </p:attrNameLst>
                                      </p:cBhvr>
                                      <p:to>
                                        <p:strVal val="visible"/>
                                      </p:to>
                                    </p:set>
                                    <p:animEffect filter="wipe(left)" transition="in">
                                      <p:cBhvr>
                                        <p:cTn id="7" dur="1500"/>
                                        <p:tgtEl>
                                          <p:spTgt spid="20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4">
                                            <p:txEl>
                                              <p:pRg st="3" end="3"/>
                                            </p:txEl>
                                          </p:spTgt>
                                        </p:tgtEl>
                                        <p:attrNameLst>
                                          <p:attrName>style.visibility</p:attrName>
                                        </p:attrNameLst>
                                      </p:cBhvr>
                                      <p:to>
                                        <p:strVal val="visible"/>
                                      </p:to>
                                    </p:set>
                                    <p:animEffect filter="wipe(left)" transition="in">
                                      <p:cBhvr>
                                        <p:cTn id="12" dur="1500"/>
                                        <p:tgtEl>
                                          <p:spTgt spid="20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11" name="Exhortations To Remember - (1-7)…"/>
          <p:cNvSpPr/>
          <p:nvPr/>
        </p:nvSpPr>
        <p:spPr>
          <a:xfrm>
            <a:off x="4794364" y="2831041"/>
            <a:ext cx="7921958" cy="63627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2"/>
              <a:defRPr sz="3300">
                <a:solidFill>
                  <a:srgbClr val="000000"/>
                </a:solidFill>
              </a:defRPr>
            </a:pPr>
            <a:r>
              <a:rPr>
                <a:latin typeface="Denmark"/>
                <a:ea typeface="Denmark"/>
                <a:cs typeface="Denmark"/>
                <a:sym typeface="Denmark"/>
              </a:rPr>
              <a:t>Keep Honor In Your Marriage - 4</a:t>
            </a:r>
            <a:endParaRPr i="1"/>
          </a:p>
          <a:p>
            <a:pPr lvl="1" marL="838200" indent="-419100" algn="l">
              <a:spcBef>
                <a:spcPts val="900"/>
              </a:spcBef>
              <a:buClr>
                <a:srgbClr val="A29A85"/>
              </a:buClr>
              <a:buSzPct val="100000"/>
              <a:buChar char="•"/>
              <a:defRPr sz="3200">
                <a:solidFill>
                  <a:srgbClr val="000000"/>
                </a:solidFill>
              </a:defRPr>
            </a:pPr>
            <a:r>
              <a:t>God designed and ordained marriage for man’s good, (Gen 2:18,24). It should be highly prized and held as sacred.</a:t>
            </a:r>
          </a:p>
          <a:p>
            <a:pPr lvl="1" marL="838200" indent="-419100" algn="l">
              <a:spcBef>
                <a:spcPts val="900"/>
              </a:spcBef>
              <a:buClr>
                <a:srgbClr val="A29A85"/>
              </a:buClr>
              <a:buSzPct val="100000"/>
              <a:buChar char="•"/>
              <a:defRPr sz="3200">
                <a:solidFill>
                  <a:srgbClr val="000000"/>
                </a:solidFill>
              </a:defRPr>
            </a:pPr>
            <a:r>
              <a:t>Sexual relations are confined, by God, to the scripturally approved marriage relationship - (</a:t>
            </a:r>
            <a:r>
              <a:rPr i="1"/>
              <a:t>sexual immorality, i.e., fornication, is ANY and every sexual relationship outside of a scriptural marriage</a:t>
            </a:r>
            <a:r>
              <a:t>) - 1 Cor 7:2-7</a:t>
            </a:r>
          </a:p>
          <a:p>
            <a:pPr lvl="1" marL="838200" indent="-419100" algn="l">
              <a:spcBef>
                <a:spcPts val="900"/>
              </a:spcBef>
              <a:buClr>
                <a:srgbClr val="A29A85"/>
              </a:buClr>
              <a:buSzPct val="100000"/>
              <a:buChar char="•"/>
              <a:defRPr sz="3200">
                <a:solidFill>
                  <a:srgbClr val="000000"/>
                </a:solidFill>
              </a:defRPr>
            </a:pPr>
            <a:r>
              <a:t>“</a:t>
            </a:r>
            <a:r>
              <a:rPr i="1"/>
              <a:t>Fornicators &amp; adulterers God will judge</a:t>
            </a:r>
            <a:r>
              <a:t>” - 1 Co. 6:9; Ga. 5:19; Ep. 5:5; Re 21:8; 22:15</a:t>
            </a:r>
          </a:p>
        </p:txBody>
      </p:sp>
      <p:pic>
        <p:nvPicPr>
          <p:cNvPr id="212" name="Hebrews 13:4 (NKJV)… Hebrews 13:4 (NKJV)&#10;4 Marriage is honorable among all, and the bed undefiled; but fornicators and adulterers God will judge." descr="Hebrews 13:4 (NKJV)… Hebrews 13:4 (NKJV)4 Marriage is honorable among all, and the bed undefiled; but fornicators and adulterers God will judge."/>
          <p:cNvPicPr>
            <a:picLocks noChangeAspect="0"/>
          </p:cNvPicPr>
          <p:nvPr/>
        </p:nvPicPr>
        <p:blipFill>
          <a:blip r:embed="rId3">
            <a:extLst/>
          </a:blip>
          <a:stretch>
            <a:fillRect/>
          </a:stretch>
        </p:blipFill>
        <p:spPr>
          <a:xfrm>
            <a:off x="-37121" y="2316691"/>
            <a:ext cx="4803007" cy="6616701"/>
          </a:xfrm>
          <a:prstGeom prst="rect">
            <a:avLst/>
          </a:prstGeom>
        </p:spPr>
      </p:pic>
      <p:pic>
        <p:nvPicPr>
          <p:cNvPr id="213"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214"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15"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1">
                                            <p:txEl>
                                              <p:pRg st="2" end="2"/>
                                            </p:txEl>
                                          </p:spTgt>
                                        </p:tgtEl>
                                        <p:attrNameLst>
                                          <p:attrName>style.visibility</p:attrName>
                                        </p:attrNameLst>
                                      </p:cBhvr>
                                      <p:to>
                                        <p:strVal val="visible"/>
                                      </p:to>
                                    </p:set>
                                    <p:animEffect filter="wipe(left)" transition="in">
                                      <p:cBhvr>
                                        <p:cTn id="7" dur="1500"/>
                                        <p:tgtEl>
                                          <p:spTgt spid="2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1">
                                            <p:txEl>
                                              <p:pRg st="3" end="3"/>
                                            </p:txEl>
                                          </p:spTgt>
                                        </p:tgtEl>
                                        <p:attrNameLst>
                                          <p:attrName>style.visibility</p:attrName>
                                        </p:attrNameLst>
                                      </p:cBhvr>
                                      <p:to>
                                        <p:strVal val="visible"/>
                                      </p:to>
                                    </p:set>
                                    <p:animEffect filter="wipe(left)" transition="in">
                                      <p:cBhvr>
                                        <p:cTn id="12" dur="1500"/>
                                        <p:tgtEl>
                                          <p:spTgt spid="2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1">
                                            <p:txEl>
                                              <p:pRg st="4" end="4"/>
                                            </p:txEl>
                                          </p:spTgt>
                                        </p:tgtEl>
                                        <p:attrNameLst>
                                          <p:attrName>style.visibility</p:attrName>
                                        </p:attrNameLst>
                                      </p:cBhvr>
                                      <p:to>
                                        <p:strVal val="visible"/>
                                      </p:to>
                                    </p:set>
                                    <p:animEffect filter="wipe(left)" transition="in">
                                      <p:cBhvr>
                                        <p:cTn id="17" dur="1500"/>
                                        <p:tgtEl>
                                          <p:spTgt spid="21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18" name="Exhortations To Remember - (1-7)…"/>
          <p:cNvSpPr/>
          <p:nvPr/>
        </p:nvSpPr>
        <p:spPr>
          <a:xfrm>
            <a:off x="4794364" y="2831041"/>
            <a:ext cx="7921958" cy="6502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2"/>
              <a:defRPr sz="3300">
                <a:solidFill>
                  <a:srgbClr val="000000"/>
                </a:solidFill>
              </a:defRPr>
            </a:pPr>
            <a:r>
              <a:rPr>
                <a:latin typeface="Denmark"/>
                <a:ea typeface="Denmark"/>
                <a:cs typeface="Denmark"/>
                <a:sym typeface="Denmark"/>
              </a:rPr>
              <a:t>Keep Honor In Your Marriage - 4</a:t>
            </a:r>
            <a:endParaRPr i="1"/>
          </a:p>
          <a:p>
            <a:pPr lvl="1" marL="838200" indent="-419100" algn="l">
              <a:spcBef>
                <a:spcPts val="900"/>
              </a:spcBef>
              <a:buClr>
                <a:srgbClr val="A29A85"/>
              </a:buClr>
              <a:buSzPct val="100000"/>
              <a:buChar char="•"/>
              <a:defRPr sz="3300">
                <a:solidFill>
                  <a:srgbClr val="000000"/>
                </a:solidFill>
              </a:defRPr>
            </a:pPr>
            <a:r>
              <a:t>Marriage is so sacred, only one cause is given by which one may put away their spouse - “fornication” - Mat 19:3-9</a:t>
            </a:r>
          </a:p>
          <a:p>
            <a:pPr lvl="1" marL="838200" indent="-419100" algn="l">
              <a:spcBef>
                <a:spcPts val="900"/>
              </a:spcBef>
              <a:buClr>
                <a:srgbClr val="A29A85"/>
              </a:buClr>
              <a:buSzPct val="100000"/>
              <a:buChar char="•"/>
              <a:defRPr sz="3300">
                <a:solidFill>
                  <a:srgbClr val="000000"/>
                </a:solidFill>
              </a:defRPr>
            </a:pPr>
            <a:r>
              <a:t>Divorce is consistently taught against in the New Testament - 1 Cor 7:10,11</a:t>
            </a:r>
          </a:p>
          <a:p>
            <a:pPr lvl="1" marL="838200" indent="-419100" algn="l">
              <a:spcBef>
                <a:spcPts val="900"/>
              </a:spcBef>
              <a:buClr>
                <a:srgbClr val="A29A85"/>
              </a:buClr>
              <a:buSzPct val="100000"/>
              <a:buChar char="•"/>
              <a:defRPr sz="3300">
                <a:solidFill>
                  <a:srgbClr val="000000"/>
                </a:solidFill>
              </a:defRPr>
            </a:pPr>
            <a:r>
              <a:t>If anyone divorces their spouse for any cause other than fornication, and marries another, that very union is called an adulterous union - Mat 5:32; 19:9; Mark 10:11,12; Luke 16:18; Rom 7:1-3; </a:t>
            </a:r>
          </a:p>
        </p:txBody>
      </p:sp>
      <p:pic>
        <p:nvPicPr>
          <p:cNvPr id="219" name="Hebrews 13:4 (NKJV)… Hebrews 13:4 (NKJV)&#10;4 Marriage is honorable among all, and the bed undefiled; but fornicators and adulterers God will judge." descr="Hebrews 13:4 (NKJV)… Hebrews 13:4 (NKJV)4 Marriage is honorable among all, and the bed undefiled; but fornicators and adulterers God will judge."/>
          <p:cNvPicPr>
            <a:picLocks noChangeAspect="0"/>
          </p:cNvPicPr>
          <p:nvPr/>
        </p:nvPicPr>
        <p:blipFill>
          <a:blip r:embed="rId3">
            <a:extLst/>
          </a:blip>
          <a:stretch>
            <a:fillRect/>
          </a:stretch>
        </p:blipFill>
        <p:spPr>
          <a:xfrm>
            <a:off x="-37121" y="2316691"/>
            <a:ext cx="4803007" cy="6616701"/>
          </a:xfrm>
          <a:prstGeom prst="rect">
            <a:avLst/>
          </a:prstGeom>
        </p:spPr>
      </p:pic>
      <p:pic>
        <p:nvPicPr>
          <p:cNvPr id="220"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221"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22"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8">
                                            <p:txEl>
                                              <p:pRg st="2" end="2"/>
                                            </p:txEl>
                                          </p:spTgt>
                                        </p:tgtEl>
                                        <p:attrNameLst>
                                          <p:attrName>style.visibility</p:attrName>
                                        </p:attrNameLst>
                                      </p:cBhvr>
                                      <p:to>
                                        <p:strVal val="visible"/>
                                      </p:to>
                                    </p:set>
                                    <p:animEffect filter="wipe(left)" transition="in">
                                      <p:cBhvr>
                                        <p:cTn id="7" dur="1500"/>
                                        <p:tgtEl>
                                          <p:spTgt spid="2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8">
                                            <p:txEl>
                                              <p:pRg st="3" end="3"/>
                                            </p:txEl>
                                          </p:spTgt>
                                        </p:tgtEl>
                                        <p:attrNameLst>
                                          <p:attrName>style.visibility</p:attrName>
                                        </p:attrNameLst>
                                      </p:cBhvr>
                                      <p:to>
                                        <p:strVal val="visible"/>
                                      </p:to>
                                    </p:set>
                                    <p:animEffect filter="wipe(left)" transition="in">
                                      <p:cBhvr>
                                        <p:cTn id="12" dur="1500"/>
                                        <p:tgtEl>
                                          <p:spTgt spid="21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8">
                                            <p:txEl>
                                              <p:pRg st="4" end="4"/>
                                            </p:txEl>
                                          </p:spTgt>
                                        </p:tgtEl>
                                        <p:attrNameLst>
                                          <p:attrName>style.visibility</p:attrName>
                                        </p:attrNameLst>
                                      </p:cBhvr>
                                      <p:to>
                                        <p:strVal val="visible"/>
                                      </p:to>
                                    </p:set>
                                    <p:animEffect filter="wipe(left)" transition="in">
                                      <p:cBhvr>
                                        <p:cTn id="17" dur="1500"/>
                                        <p:tgtEl>
                                          <p:spTgt spid="21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25" name="Exhortations To Remember - (1-7)…"/>
          <p:cNvSpPr/>
          <p:nvPr/>
        </p:nvSpPr>
        <p:spPr>
          <a:xfrm>
            <a:off x="4794364" y="2831041"/>
            <a:ext cx="7921958" cy="56007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3"/>
              <a:defRPr sz="3500">
                <a:solidFill>
                  <a:srgbClr val="000000"/>
                </a:solidFill>
              </a:defRPr>
            </a:pPr>
            <a:r>
              <a:rPr>
                <a:latin typeface="Denmark"/>
                <a:ea typeface="Denmark"/>
                <a:cs typeface="Denmark"/>
                <a:sym typeface="Denmark"/>
              </a:rPr>
              <a:t>Keep Yourself From Covetousness - 5,6</a:t>
            </a:r>
            <a:endParaRPr i="1"/>
          </a:p>
          <a:p>
            <a:pPr lvl="1" marL="838200" indent="-419100" algn="l">
              <a:spcBef>
                <a:spcPts val="900"/>
              </a:spcBef>
              <a:buClr>
                <a:srgbClr val="A29A85"/>
              </a:buClr>
              <a:buSzPct val="100000"/>
              <a:buChar char="•"/>
              <a:defRPr sz="3300">
                <a:solidFill>
                  <a:srgbClr val="000000"/>
                </a:solidFill>
              </a:defRPr>
            </a:pPr>
            <a:r>
              <a:t>Covetousness is a deceptive sin and is NOT confined to the wealthy -  Lu. 8:14; 12:15–21; 16:13, 14; Ro. 1:29.</a:t>
            </a:r>
          </a:p>
          <a:p>
            <a:pPr lvl="1" marL="838200" indent="-419100" algn="l">
              <a:spcBef>
                <a:spcPts val="900"/>
              </a:spcBef>
              <a:buClr>
                <a:srgbClr val="A29A85"/>
              </a:buClr>
              <a:buSzPct val="100000"/>
              <a:buChar char="•"/>
              <a:defRPr sz="3300">
                <a:solidFill>
                  <a:srgbClr val="000000"/>
                </a:solidFill>
              </a:defRPr>
            </a:pPr>
            <a:r>
              <a:t>A form of idolatry - Col. 3:5</a:t>
            </a:r>
          </a:p>
          <a:p>
            <a:pPr lvl="1" marL="838200" indent="-419100" algn="l">
              <a:spcBef>
                <a:spcPts val="900"/>
              </a:spcBef>
              <a:buClr>
                <a:srgbClr val="A29A85"/>
              </a:buClr>
              <a:buSzPct val="100000"/>
              <a:buChar char="•"/>
              <a:defRPr sz="3300">
                <a:solidFill>
                  <a:srgbClr val="000000"/>
                </a:solidFill>
              </a:defRPr>
            </a:pPr>
            <a:r>
              <a:t>Having things &amp; money not in and of itself sinful - covetousness is an attitude of greed - 1 Tim 6:9,10,17-19; </a:t>
            </a:r>
          </a:p>
        </p:txBody>
      </p:sp>
      <p:pic>
        <p:nvPicPr>
          <p:cNvPr id="226" name="Hebrews 13:5–6 (NKJV)… Hebrews 13:5–6 (NKJV)&#10;5 Let your conduct be without covetousness; be content with such things as you have. For He Himself has said, “I will never leave you nor forsake you.” 6 So we may boldly say: “The Lord is my helper; I will not fear. What can man do to me?”" descr="Hebrews 13:5–6 (NKJV)… Hebrews 13:5–6 (NKJV)5 Let your conduct be without covetousness; be content with such things as you have. For He Himself has said, “I will never leave you nor forsake you.” 6 So we may boldly say: “The Lord is my helper; I will not fear. What can man do to me?”"/>
          <p:cNvPicPr>
            <a:picLocks noChangeAspect="0"/>
          </p:cNvPicPr>
          <p:nvPr/>
        </p:nvPicPr>
        <p:blipFill>
          <a:blip r:embed="rId3">
            <a:extLst/>
          </a:blip>
          <a:stretch>
            <a:fillRect/>
          </a:stretch>
        </p:blipFill>
        <p:spPr>
          <a:xfrm>
            <a:off x="-37121" y="2316691"/>
            <a:ext cx="4803007" cy="6883401"/>
          </a:xfrm>
          <a:prstGeom prst="rect">
            <a:avLst/>
          </a:prstGeom>
        </p:spPr>
      </p:pic>
      <p:pic>
        <p:nvPicPr>
          <p:cNvPr id="227"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228"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29"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5">
                                            <p:txEl>
                                              <p:pRg st="2" end="2"/>
                                            </p:txEl>
                                          </p:spTgt>
                                        </p:tgtEl>
                                        <p:attrNameLst>
                                          <p:attrName>style.visibility</p:attrName>
                                        </p:attrNameLst>
                                      </p:cBhvr>
                                      <p:to>
                                        <p:strVal val="visible"/>
                                      </p:to>
                                    </p:set>
                                    <p:animEffect filter="wipe(left)" transition="in">
                                      <p:cBhvr>
                                        <p:cTn id="7" dur="1500"/>
                                        <p:tgtEl>
                                          <p:spTgt spid="22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5">
                                            <p:txEl>
                                              <p:pRg st="3" end="3"/>
                                            </p:txEl>
                                          </p:spTgt>
                                        </p:tgtEl>
                                        <p:attrNameLst>
                                          <p:attrName>style.visibility</p:attrName>
                                        </p:attrNameLst>
                                      </p:cBhvr>
                                      <p:to>
                                        <p:strVal val="visible"/>
                                      </p:to>
                                    </p:set>
                                    <p:animEffect filter="wipe(left)" transition="in">
                                      <p:cBhvr>
                                        <p:cTn id="12" dur="1500"/>
                                        <p:tgtEl>
                                          <p:spTgt spid="22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5">
                                            <p:txEl>
                                              <p:pRg st="4" end="4"/>
                                            </p:txEl>
                                          </p:spTgt>
                                        </p:tgtEl>
                                        <p:attrNameLst>
                                          <p:attrName>style.visibility</p:attrName>
                                        </p:attrNameLst>
                                      </p:cBhvr>
                                      <p:to>
                                        <p:strVal val="visible"/>
                                      </p:to>
                                    </p:set>
                                    <p:animEffect filter="wipe(left)" transition="in">
                                      <p:cBhvr>
                                        <p:cTn id="17" dur="1500"/>
                                        <p:tgtEl>
                                          <p:spTgt spid="22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32" name="Exhortations To Remember - (1-7)…"/>
          <p:cNvSpPr/>
          <p:nvPr/>
        </p:nvSpPr>
        <p:spPr>
          <a:xfrm>
            <a:off x="4794364" y="2831041"/>
            <a:ext cx="7921958" cy="63373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3"/>
              <a:defRPr sz="3500">
                <a:solidFill>
                  <a:srgbClr val="000000"/>
                </a:solidFill>
              </a:defRPr>
            </a:pPr>
            <a:r>
              <a:rPr>
                <a:latin typeface="Denmark"/>
                <a:ea typeface="Denmark"/>
                <a:cs typeface="Denmark"/>
                <a:sym typeface="Denmark"/>
              </a:rPr>
              <a:t>Keep Yourself From Covetousness - 5,6</a:t>
            </a:r>
            <a:endParaRPr i="1"/>
          </a:p>
          <a:p>
            <a:pPr lvl="1" marL="838200" indent="-419100" algn="l">
              <a:spcBef>
                <a:spcPts val="900"/>
              </a:spcBef>
              <a:buClr>
                <a:srgbClr val="A29A85"/>
              </a:buClr>
              <a:buSzPct val="100000"/>
              <a:buChar char="•"/>
              <a:defRPr sz="3200">
                <a:solidFill>
                  <a:srgbClr val="000000"/>
                </a:solidFill>
              </a:defRPr>
            </a:pPr>
            <a:r>
              <a:t>Not wrong to seek to improve ones earthly condition as long as we are faithful to God, accepting the consequences, as they are. - 1 Tim 6:6-8; Phili 4:11.</a:t>
            </a:r>
          </a:p>
          <a:p>
            <a:pPr lvl="1" marL="838200" indent="-419100" algn="l">
              <a:spcBef>
                <a:spcPts val="900"/>
              </a:spcBef>
              <a:buClr>
                <a:srgbClr val="A29A85"/>
              </a:buClr>
              <a:buSzPct val="100000"/>
              <a:buChar char="•"/>
              <a:defRPr sz="3200">
                <a:solidFill>
                  <a:srgbClr val="000000"/>
                </a:solidFill>
              </a:defRPr>
            </a:pPr>
            <a:r>
              <a:t>We must TRUST in God who will never leave us or forsake us - He will always, &amp; in every circumstance provide that which we need - Gen 28:15; Deut 31:6-8; Josh 1:5; 1 Chron 28:20; Psalm 118:6</a:t>
            </a:r>
          </a:p>
        </p:txBody>
      </p:sp>
      <p:pic>
        <p:nvPicPr>
          <p:cNvPr id="233" name="Hebrews 13:5–6 (NKJV)… Hebrews 13:5–6 (NKJV)&#10;5 Let your conduct be without covetousness; be content with such things as you have. For He Himself has said, “I will never leave you nor forsake you.” 6 So we may boldly say: “The Lord is my helper; I will not fear. What can man do to me?”" descr="Hebrews 13:5–6 (NKJV)… Hebrews 13:5–6 (NKJV)5 Let your conduct be without covetousness; be content with such things as you have. For He Himself has said, “I will never leave you nor forsake you.” 6 So we may boldly say: “The Lord is my helper; I will not fear. What can man do to me?”"/>
          <p:cNvPicPr>
            <a:picLocks noChangeAspect="0"/>
          </p:cNvPicPr>
          <p:nvPr/>
        </p:nvPicPr>
        <p:blipFill>
          <a:blip r:embed="rId3">
            <a:extLst/>
          </a:blip>
          <a:stretch>
            <a:fillRect/>
          </a:stretch>
        </p:blipFill>
        <p:spPr>
          <a:xfrm>
            <a:off x="-37121" y="2316691"/>
            <a:ext cx="4803007" cy="6883401"/>
          </a:xfrm>
          <a:prstGeom prst="rect">
            <a:avLst/>
          </a:prstGeom>
        </p:spPr>
      </p:pic>
      <p:pic>
        <p:nvPicPr>
          <p:cNvPr id="234"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235"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36"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2">
                                            <p:txEl>
                                              <p:pRg st="2" end="2"/>
                                            </p:txEl>
                                          </p:spTgt>
                                        </p:tgtEl>
                                        <p:attrNameLst>
                                          <p:attrName>style.visibility</p:attrName>
                                        </p:attrNameLst>
                                      </p:cBhvr>
                                      <p:to>
                                        <p:strVal val="visible"/>
                                      </p:to>
                                    </p:set>
                                    <p:animEffect filter="wipe(left)" transition="in">
                                      <p:cBhvr>
                                        <p:cTn id="7" dur="1500"/>
                                        <p:tgtEl>
                                          <p:spTgt spid="23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2">
                                            <p:txEl>
                                              <p:pRg st="3" end="3"/>
                                            </p:txEl>
                                          </p:spTgt>
                                        </p:tgtEl>
                                        <p:attrNameLst>
                                          <p:attrName>style.visibility</p:attrName>
                                        </p:attrNameLst>
                                      </p:cBhvr>
                                      <p:to>
                                        <p:strVal val="visible"/>
                                      </p:to>
                                    </p:set>
                                    <p:animEffect filter="wipe(left)" transition="in">
                                      <p:cBhvr>
                                        <p:cTn id="12" dur="1500"/>
                                        <p:tgtEl>
                                          <p:spTgt spid="23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39" name="Exhortations To Remember - (1-7)…"/>
          <p:cNvSpPr/>
          <p:nvPr/>
        </p:nvSpPr>
        <p:spPr>
          <a:xfrm>
            <a:off x="4794364" y="2831041"/>
            <a:ext cx="7921958" cy="64516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4"/>
              <a:defRPr sz="3500">
                <a:solidFill>
                  <a:srgbClr val="000000"/>
                </a:solidFill>
              </a:defRPr>
            </a:pPr>
            <a:r>
              <a:rPr>
                <a:latin typeface="Denmark"/>
                <a:ea typeface="Denmark"/>
                <a:cs typeface="Denmark"/>
                <a:sym typeface="Denmark"/>
              </a:rPr>
              <a:t>Imitate Those Who Rule Over You - 13:7</a:t>
            </a:r>
            <a:endParaRPr i="1"/>
          </a:p>
          <a:p>
            <a:pPr lvl="1" marL="838200" indent="-419100" algn="l">
              <a:spcBef>
                <a:spcPts val="900"/>
              </a:spcBef>
              <a:buClr>
                <a:srgbClr val="A29A85"/>
              </a:buClr>
              <a:buSzPct val="100000"/>
              <a:buChar char="•"/>
              <a:defRPr sz="3200">
                <a:solidFill>
                  <a:srgbClr val="000000"/>
                </a:solidFill>
              </a:defRPr>
            </a:pPr>
            <a:r>
              <a:t>Remember your leaders - “</a:t>
            </a:r>
            <a:r>
              <a:rPr i="1"/>
              <a:t>who rule over you</a:t>
            </a:r>
            <a:r>
              <a:t>” - 3 times in this chapter - (vss 17, 24)</a:t>
            </a:r>
          </a:p>
          <a:p>
            <a:pPr lvl="1" marL="838200" indent="-419100" algn="l">
              <a:spcBef>
                <a:spcPts val="900"/>
              </a:spcBef>
              <a:buClr>
                <a:srgbClr val="A29A85"/>
              </a:buClr>
              <a:buSzPct val="100000"/>
              <a:buChar char="•"/>
              <a:defRPr sz="3200">
                <a:solidFill>
                  <a:srgbClr val="000000"/>
                </a:solidFill>
              </a:defRPr>
            </a:pPr>
            <a:r>
              <a:t>First, respect them, (1 Thes 5:13), remembering their counsel; instructions; &amp; their example - note the results of their faith - (6:12; Heb 11; 12:1)</a:t>
            </a:r>
          </a:p>
          <a:p>
            <a:pPr lvl="1" marL="838200" indent="-419100" algn="l">
              <a:spcBef>
                <a:spcPts val="900"/>
              </a:spcBef>
              <a:buClr>
                <a:srgbClr val="A29A85"/>
              </a:buClr>
              <a:buSzPct val="100000"/>
              <a:buChar char="•"/>
              <a:defRPr sz="3200">
                <a:solidFill>
                  <a:srgbClr val="000000"/>
                </a:solidFill>
              </a:defRPr>
            </a:pPr>
            <a:r>
              <a:t>Discuss the difference between what the Hebrew writer exhorts here, with the actions rebuked in 1 Cor 1:12; 4:6.</a:t>
            </a:r>
          </a:p>
        </p:txBody>
      </p:sp>
      <p:pic>
        <p:nvPicPr>
          <p:cNvPr id="240" name="Hebrews 13:7 (NKJV)… Hebrews 13:7 (NKJV)&#10;7 Remember those who rule over you, who have spoken the word of God to you, whose faith follow, considering the outcome of their conduct." descr="Hebrews 13:7 (NKJV)… Hebrews 13:7 (NKJV)7 Remember those who rule over you, who have spoken the word of God to you, whose faith follow, considering the outcome of their conduct."/>
          <p:cNvPicPr>
            <a:picLocks noChangeAspect="0"/>
          </p:cNvPicPr>
          <p:nvPr/>
        </p:nvPicPr>
        <p:blipFill>
          <a:blip r:embed="rId3">
            <a:extLst/>
          </a:blip>
          <a:stretch>
            <a:fillRect/>
          </a:stretch>
        </p:blipFill>
        <p:spPr>
          <a:xfrm>
            <a:off x="-37121" y="2316691"/>
            <a:ext cx="4803007" cy="6883401"/>
          </a:xfrm>
          <a:prstGeom prst="rect">
            <a:avLst/>
          </a:prstGeom>
        </p:spPr>
      </p:pic>
      <p:pic>
        <p:nvPicPr>
          <p:cNvPr id="241"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242"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43"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2" end="2"/>
                                            </p:txEl>
                                          </p:spTgt>
                                        </p:tgtEl>
                                        <p:attrNameLst>
                                          <p:attrName>style.visibility</p:attrName>
                                        </p:attrNameLst>
                                      </p:cBhvr>
                                      <p:to>
                                        <p:strVal val="visible"/>
                                      </p:to>
                                    </p:set>
                                    <p:animEffect filter="wipe(left)" transition="in">
                                      <p:cBhvr>
                                        <p:cTn id="7" dur="1500"/>
                                        <p:tgtEl>
                                          <p:spTgt spid="23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9">
                                            <p:txEl>
                                              <p:pRg st="3" end="3"/>
                                            </p:txEl>
                                          </p:spTgt>
                                        </p:tgtEl>
                                        <p:attrNameLst>
                                          <p:attrName>style.visibility</p:attrName>
                                        </p:attrNameLst>
                                      </p:cBhvr>
                                      <p:to>
                                        <p:strVal val="visible"/>
                                      </p:to>
                                    </p:set>
                                    <p:animEffect filter="wipe(left)" transition="in">
                                      <p:cBhvr>
                                        <p:cTn id="12" dur="1500"/>
                                        <p:tgtEl>
                                          <p:spTgt spid="23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9">
                                            <p:txEl>
                                              <p:pRg st="4" end="4"/>
                                            </p:txEl>
                                          </p:spTgt>
                                        </p:tgtEl>
                                        <p:attrNameLst>
                                          <p:attrName>style.visibility</p:attrName>
                                        </p:attrNameLst>
                                      </p:cBhvr>
                                      <p:to>
                                        <p:strVal val="visible"/>
                                      </p:to>
                                    </p:set>
                                    <p:animEffect filter="wipe(left)" transition="in">
                                      <p:cBhvr>
                                        <p:cTn id="17" dur="1500"/>
                                        <p:tgtEl>
                                          <p:spTgt spid="23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46" name="Let Us Go Forth Unto Jesus - (8-14)…"/>
          <p:cNvSpPr/>
          <p:nvPr/>
        </p:nvSpPr>
        <p:spPr>
          <a:xfrm>
            <a:off x="4794364" y="2831041"/>
            <a:ext cx="7921958" cy="66421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2"/>
              <a:defRPr>
                <a:solidFill>
                  <a:srgbClr val="000000"/>
                </a:solidFill>
              </a:defRPr>
            </a:pPr>
            <a:r>
              <a:rPr i="1"/>
              <a:t>Let Us Go Forth Unto Jesus - (8-14) </a:t>
            </a:r>
          </a:p>
          <a:p>
            <a:pPr lvl="1" marL="800100" indent="-558800" algn="l">
              <a:spcBef>
                <a:spcPts val="900"/>
              </a:spcBef>
              <a:buSzPct val="100000"/>
              <a:buAutoNum type="alphaUcPeriod" startAt="1"/>
              <a:defRPr sz="3500">
                <a:solidFill>
                  <a:srgbClr val="000000"/>
                </a:solidFill>
              </a:defRPr>
            </a:pPr>
            <a:r>
              <a:rPr>
                <a:latin typeface="Denmark"/>
                <a:ea typeface="Denmark"/>
                <a:cs typeface="Denmark"/>
                <a:sym typeface="Denmark"/>
              </a:rPr>
              <a:t>Jesus Is Constant &amp; Unchangeable - (13:8,9)</a:t>
            </a:r>
            <a:endParaRPr i="1"/>
          </a:p>
          <a:p>
            <a:pPr lvl="1" marL="838200" indent="-419100" algn="l">
              <a:spcBef>
                <a:spcPts val="900"/>
              </a:spcBef>
              <a:buClr>
                <a:srgbClr val="A29A85"/>
              </a:buClr>
              <a:buSzPct val="100000"/>
              <a:buChar char="•"/>
              <a:defRPr sz="3200">
                <a:solidFill>
                  <a:srgbClr val="000000"/>
                </a:solidFill>
              </a:defRPr>
            </a:pPr>
            <a:r>
              <a:rPr i="1"/>
              <a:t>“</a:t>
            </a:r>
            <a:r>
              <a:t>Their leaders believed that Jesus is The Christ—the Messiah. The readers were tempted to surrender this faith and to return to Judaism which denied Jesus’s messiahship (</a:t>
            </a:r>
            <a:r>
              <a:rPr i="1"/>
              <a:t>comp. ch. 10:29</a:t>
            </a:r>
            <a:r>
              <a:t>). Hence the writer says, “</a:t>
            </a:r>
            <a:r>
              <a:rPr i="1"/>
              <a:t>hold fast and imitate their faith in Jesus as the Christ. He is ever the same. He must be to you, to-day, what he was to them, yesterday, and will be forever to the heavenly hosts—Christ</a:t>
            </a:r>
            <a:r>
              <a:t>.” Vincent, M. R. (1887). Word studies</a:t>
            </a:r>
          </a:p>
        </p:txBody>
      </p:sp>
      <p:pic>
        <p:nvPicPr>
          <p:cNvPr id="247" name="Hebrews 13:8–9 (NKJV)… Hebrews 13:8–9 (NKJV)&#10;8 Jesus Christ is the same yesterday, today, and forever. 9 Do not be carried about with various and strange doctrines. For it is good that the heart be established by grace, not with foods which have not profited those who have been occupied with them." descr="Hebrews 13:8–9 (NKJV)… Hebrews 13:8–9 (NKJV)8 Jesus Christ is the same yesterday, today, and forever. 9 Do not be carried about with various and strange doctrines. For it is good that the heart be established by grace, not with foods which have not profited those who have been occupied with them."/>
          <p:cNvPicPr>
            <a:picLocks noChangeAspect="0"/>
          </p:cNvPicPr>
          <p:nvPr/>
        </p:nvPicPr>
        <p:blipFill>
          <a:blip r:embed="rId3">
            <a:extLst/>
          </a:blip>
          <a:stretch>
            <a:fillRect/>
          </a:stretch>
        </p:blipFill>
        <p:spPr>
          <a:xfrm>
            <a:off x="-37121" y="2316691"/>
            <a:ext cx="4803007" cy="7594601"/>
          </a:xfrm>
          <a:prstGeom prst="rect">
            <a:avLst/>
          </a:prstGeom>
        </p:spPr>
      </p:pic>
      <p:pic>
        <p:nvPicPr>
          <p:cNvPr id="248"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249"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50"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6">
                                            <p:txEl>
                                              <p:pRg st="2" end="2"/>
                                            </p:txEl>
                                          </p:spTgt>
                                        </p:tgtEl>
                                        <p:attrNameLst>
                                          <p:attrName>style.visibility</p:attrName>
                                        </p:attrNameLst>
                                      </p:cBhvr>
                                      <p:to>
                                        <p:strVal val="visible"/>
                                      </p:to>
                                    </p:set>
                                    <p:animEffect filter="wipe(left)" transition="in">
                                      <p:cBhvr>
                                        <p:cTn id="7" dur="1500"/>
                                        <p:tgtEl>
                                          <p:spTgt spid="2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Image" descr="Image"/>
          <p:cNvPicPr>
            <a:picLocks noChangeAspect="1"/>
          </p:cNvPicPr>
          <p:nvPr/>
        </p:nvPicPr>
        <p:blipFill>
          <a:blip r:embed="rId2">
            <a:extLst/>
          </a:blip>
          <a:stretch>
            <a:fillRect/>
          </a:stretch>
        </p:blipFill>
        <p:spPr>
          <a:xfrm rot="21300000">
            <a:off x="421847" y="3220265"/>
            <a:ext cx="3675567" cy="5490377"/>
          </a:xfrm>
          <a:prstGeom prst="rect">
            <a:avLst/>
          </a:prstGeom>
          <a:ln w="12700">
            <a:miter lim="400000"/>
          </a:ln>
          <a:effectLst>
            <a:outerShdw sx="100000" sy="100000" kx="0" ky="0" algn="b" rotWithShape="0" blurRad="152400" dist="103156" dir="2923668">
              <a:srgbClr val="000000">
                <a:alpha val="74125"/>
              </a:srgbClr>
            </a:outerShdw>
          </a:effectLst>
        </p:spPr>
      </p:pic>
      <p:sp>
        <p:nvSpPr>
          <p:cNvPr id="135" name="The “Bible Speaks” Series - A Study Book for Teachers &amp; Students"/>
          <p:cNvSpPr txBox="1"/>
          <p:nvPr/>
        </p:nvSpPr>
        <p:spPr>
          <a:xfrm>
            <a:off x="333751" y="287866"/>
            <a:ext cx="830716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a:t>
            </a:r>
          </a:p>
        </p:txBody>
      </p:sp>
      <p:sp>
        <p:nvSpPr>
          <p:cNvPr id="136" name="I. The Superiority of Christ As God’s Spokesman - Hebrews 1:1-4:11"/>
          <p:cNvSpPr/>
          <p:nvPr/>
        </p:nvSpPr>
        <p:spPr>
          <a:xfrm>
            <a:off x="241140" y="1113710"/>
            <a:ext cx="12522520" cy="1346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AA4A5A"/>
                </a:solidFill>
              </a:defRPr>
            </a:lvl1pPr>
          </a:lstStyle>
          <a:p>
            <a:pPr/>
            <a:r>
              <a:t>I. The Superiority of Christ As God’s Spokesman - Hebrews 1:1-4:11</a:t>
            </a:r>
          </a:p>
        </p:txBody>
      </p:sp>
      <p:sp>
        <p:nvSpPr>
          <p:cNvPr id="137" name="Lesson 1 - 1:1-3 - God Has Spoken o Us Through His Son - 1…"/>
          <p:cNvSpPr/>
          <p:nvPr/>
        </p:nvSpPr>
        <p:spPr>
          <a:xfrm>
            <a:off x="4615276" y="2777753"/>
            <a:ext cx="7845723" cy="6375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1600"/>
              </a:spcBef>
              <a:buClr>
                <a:srgbClr val="A29A85"/>
              </a:buClr>
              <a:buSzPct val="100000"/>
              <a:buChar char="•"/>
              <a:defRPr sz="3800">
                <a:solidFill>
                  <a:srgbClr val="000000"/>
                </a:solidFill>
              </a:defRPr>
            </a:pPr>
            <a:r>
              <a:rPr i="1"/>
              <a:t>Lesson 1 - 1:1-3</a:t>
            </a:r>
            <a:r>
              <a:t> - God Has Spoken o Us Through His Son - 1</a:t>
            </a:r>
          </a:p>
          <a:p>
            <a:pPr marL="419100" indent="-419100" algn="l">
              <a:spcBef>
                <a:spcPts val="1600"/>
              </a:spcBef>
              <a:buClr>
                <a:srgbClr val="A29A85"/>
              </a:buClr>
              <a:buSzPct val="100000"/>
              <a:buChar char="•"/>
              <a:defRPr sz="3800">
                <a:solidFill>
                  <a:srgbClr val="000000"/>
                </a:solidFill>
              </a:defRPr>
            </a:pPr>
            <a:r>
              <a:rPr i="1"/>
              <a:t>Lesson 2 - 1:4-2:4</a:t>
            </a:r>
            <a:r>
              <a:t> - The Position of Christ Superior To Angels - 7</a:t>
            </a:r>
          </a:p>
          <a:p>
            <a:pPr marL="419100" indent="-419100" algn="l">
              <a:spcBef>
                <a:spcPts val="1600"/>
              </a:spcBef>
              <a:buClr>
                <a:srgbClr val="A29A85"/>
              </a:buClr>
              <a:buSzPct val="100000"/>
              <a:buChar char="•"/>
              <a:defRPr sz="3800">
                <a:solidFill>
                  <a:srgbClr val="000000"/>
                </a:solidFill>
              </a:defRPr>
            </a:pPr>
            <a:r>
              <a:rPr i="1"/>
              <a:t>Lesson 3 - 2:5-18</a:t>
            </a:r>
            <a:r>
              <a:t> - A Savior Made Perfect Through Suffering - 12</a:t>
            </a:r>
          </a:p>
          <a:p>
            <a:pPr marL="419100" indent="-419100" algn="l">
              <a:spcBef>
                <a:spcPts val="1600"/>
              </a:spcBef>
              <a:buClr>
                <a:srgbClr val="A29A85"/>
              </a:buClr>
              <a:buSzPct val="100000"/>
              <a:buChar char="•"/>
              <a:defRPr sz="3800">
                <a:solidFill>
                  <a:srgbClr val="000000"/>
                </a:solidFill>
              </a:defRPr>
            </a:pPr>
            <a:r>
              <a:rPr i="1"/>
              <a:t>Lesson 4 - 3:1-19</a:t>
            </a:r>
            <a:r>
              <a:t> - Christ Is Greater Than Moses - 18</a:t>
            </a:r>
          </a:p>
          <a:p>
            <a:pPr marL="419100" indent="-419100" algn="l">
              <a:spcBef>
                <a:spcPts val="1600"/>
              </a:spcBef>
              <a:buClr>
                <a:srgbClr val="A29A85"/>
              </a:buClr>
              <a:buSzPct val="100000"/>
              <a:buChar char="•"/>
              <a:defRPr sz="3800">
                <a:solidFill>
                  <a:srgbClr val="000000"/>
                </a:solidFill>
              </a:defRPr>
            </a:pPr>
            <a:r>
              <a:rPr i="1"/>
              <a:t>Lesson 5 - 4:1-11</a:t>
            </a:r>
            <a:r>
              <a:t> - The Christian Sabbath - 23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53" name="Let Us Go Forth Unto Jesus - (8-14)…"/>
          <p:cNvSpPr/>
          <p:nvPr/>
        </p:nvSpPr>
        <p:spPr>
          <a:xfrm>
            <a:off x="4794364" y="2831041"/>
            <a:ext cx="7921958" cy="63119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2"/>
              <a:defRPr>
                <a:solidFill>
                  <a:srgbClr val="000000"/>
                </a:solidFill>
              </a:defRPr>
            </a:pPr>
            <a:r>
              <a:rPr i="1"/>
              <a:t>Let Us Go Forth Unto Jesus - (8-14) </a:t>
            </a:r>
          </a:p>
          <a:p>
            <a:pPr lvl="1" marL="800100" indent="-558800" algn="l">
              <a:spcBef>
                <a:spcPts val="900"/>
              </a:spcBef>
              <a:buSzPct val="100000"/>
              <a:buAutoNum type="alphaUcPeriod" startAt="1"/>
              <a:defRPr sz="3500">
                <a:solidFill>
                  <a:srgbClr val="000000"/>
                </a:solidFill>
              </a:defRPr>
            </a:pPr>
            <a:r>
              <a:rPr>
                <a:latin typeface="Denmark"/>
                <a:ea typeface="Denmark"/>
                <a:cs typeface="Denmark"/>
                <a:sym typeface="Denmark"/>
              </a:rPr>
              <a:t>Jesus Is Constant &amp; Unchangeable - (13:8,9)</a:t>
            </a:r>
            <a:endParaRPr i="1"/>
          </a:p>
          <a:p>
            <a:pPr lvl="1" marL="838200" indent="-419100" algn="l">
              <a:spcBef>
                <a:spcPts val="900"/>
              </a:spcBef>
              <a:buClr>
                <a:srgbClr val="A29A85"/>
              </a:buClr>
              <a:buSzPct val="100000"/>
              <a:buChar char="•"/>
              <a:defRPr sz="3200">
                <a:solidFill>
                  <a:srgbClr val="000000"/>
                </a:solidFill>
              </a:defRPr>
            </a:pPr>
            <a:r>
              <a:t>The argument here is for their perseverance in following Christ - is founded on the “immutability” of the Redeemer. - (</a:t>
            </a:r>
            <a:r>
              <a:rPr i="1"/>
              <a:t>His faithfulness - Not condition</a:t>
            </a:r>
            <a:r>
              <a:t>)</a:t>
            </a:r>
          </a:p>
          <a:p>
            <a:pPr lvl="1" marL="838200" indent="-419100" algn="l">
              <a:spcBef>
                <a:spcPts val="900"/>
              </a:spcBef>
              <a:buClr>
                <a:srgbClr val="A29A85"/>
              </a:buClr>
              <a:buSzPct val="100000"/>
              <a:buChar char="•"/>
              <a:defRPr sz="3200">
                <a:solidFill>
                  <a:srgbClr val="000000"/>
                </a:solidFill>
              </a:defRPr>
            </a:pPr>
            <a:r>
              <a:t>“Forever” (εἰς τους αἰωνας [eis tous aiōnas]) - ETERNITY - Jesus Christ is eternally “</a:t>
            </a:r>
            <a:r>
              <a:rPr i="1"/>
              <a:t>the same</a:t>
            </a:r>
            <a:r>
              <a:t>” (1:12) &amp; the revelation of God (1:1f.) is final and never to be superseded or supplemented - </a:t>
            </a:r>
          </a:p>
        </p:txBody>
      </p:sp>
      <p:pic>
        <p:nvPicPr>
          <p:cNvPr id="254"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255"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56"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pic>
        <p:nvPicPr>
          <p:cNvPr id="257" name="Hebrews 13:8–9 (NKJV)… Hebrews 13:8–9 (NKJV)&#10;8 Jesus Christ is the same yesterday, today, and forever. 9 Do not be carried about with various and strange doctrines. For it is good that the heart be established by grace, not with foods which have not profited those who have been occupied with them." descr="Hebrews 13:8–9 (NKJV)… Hebrews 13:8–9 (NKJV)8 Jesus Christ is the same yesterday, today, and forever. 9 Do not be carried about with various and strange doctrines. For it is good that the heart be established by grace, not with foods which have not profited those who have been occupied with them."/>
          <p:cNvPicPr>
            <a:picLocks noChangeAspect="0"/>
          </p:cNvPicPr>
          <p:nvPr/>
        </p:nvPicPr>
        <p:blipFill>
          <a:blip r:embed="rId4">
            <a:extLst/>
          </a:blip>
          <a:stretch>
            <a:fillRect/>
          </a:stretch>
        </p:blipFill>
        <p:spPr>
          <a:xfrm>
            <a:off x="-37121" y="2316691"/>
            <a:ext cx="4803007" cy="7594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txEl>
                                              <p:pRg st="2" end="2"/>
                                            </p:txEl>
                                          </p:spTgt>
                                        </p:tgtEl>
                                        <p:attrNameLst>
                                          <p:attrName>style.visibility</p:attrName>
                                        </p:attrNameLst>
                                      </p:cBhvr>
                                      <p:to>
                                        <p:strVal val="visible"/>
                                      </p:to>
                                    </p:set>
                                    <p:animEffect filter="wipe(left)" transition="in">
                                      <p:cBhvr>
                                        <p:cTn id="7" dur="1500"/>
                                        <p:tgtEl>
                                          <p:spTgt spid="25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3">
                                            <p:txEl>
                                              <p:pRg st="3" end="3"/>
                                            </p:txEl>
                                          </p:spTgt>
                                        </p:tgtEl>
                                        <p:attrNameLst>
                                          <p:attrName>style.visibility</p:attrName>
                                        </p:attrNameLst>
                                      </p:cBhvr>
                                      <p:to>
                                        <p:strVal val="visible"/>
                                      </p:to>
                                    </p:set>
                                    <p:animEffect filter="wipe(left)" transition="in">
                                      <p:cBhvr>
                                        <p:cTn id="12" dur="1500"/>
                                        <p:tgtEl>
                                          <p:spTgt spid="25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60" name="Let Us Go Forth Unto Jesus - (8-14)…"/>
          <p:cNvSpPr/>
          <p:nvPr/>
        </p:nvSpPr>
        <p:spPr>
          <a:xfrm>
            <a:off x="4794364" y="2831041"/>
            <a:ext cx="7921958" cy="62611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2"/>
              <a:defRPr>
                <a:solidFill>
                  <a:srgbClr val="000000"/>
                </a:solidFill>
              </a:defRPr>
            </a:pPr>
            <a:r>
              <a:rPr i="1"/>
              <a:t>Let Us Go Forth Unto Jesus - (8-14) </a:t>
            </a:r>
          </a:p>
          <a:p>
            <a:pPr lvl="1" marL="800100" indent="-558800" algn="l">
              <a:spcBef>
                <a:spcPts val="900"/>
              </a:spcBef>
              <a:buSzPct val="100000"/>
              <a:buAutoNum type="alphaUcPeriod" startAt="2"/>
              <a:defRPr sz="3500">
                <a:solidFill>
                  <a:srgbClr val="000000"/>
                </a:solidFill>
              </a:defRPr>
            </a:pPr>
            <a:r>
              <a:rPr>
                <a:latin typeface="Denmark"/>
                <a:ea typeface="Denmark"/>
                <a:cs typeface="Denmark"/>
                <a:sym typeface="Denmark"/>
              </a:rPr>
              <a:t>Jesus is Our Altar - (9,10)</a:t>
            </a:r>
            <a:endParaRPr i="1"/>
          </a:p>
          <a:p>
            <a:pPr lvl="1" marL="838200" indent="-419100" algn="l">
              <a:spcBef>
                <a:spcPts val="900"/>
              </a:spcBef>
              <a:buClr>
                <a:srgbClr val="A29A85"/>
              </a:buClr>
              <a:buSzPct val="100000"/>
              <a:buChar char="•"/>
              <a:defRPr sz="3200">
                <a:solidFill>
                  <a:srgbClr val="000000"/>
                </a:solidFill>
              </a:defRPr>
            </a:pPr>
            <a:r>
              <a:t>New doctrines which conflict with the unchanging message about Jesus Christ should be rejected. - Many such warnings are found in the NT - Gal 1:6-9; Col 2:8; Eph 4:14; 2 Pet 2:1,2</a:t>
            </a:r>
          </a:p>
          <a:p>
            <a:pPr lvl="1" marL="838200" indent="-419100" algn="l">
              <a:spcBef>
                <a:spcPts val="900"/>
              </a:spcBef>
              <a:buClr>
                <a:srgbClr val="A29A85"/>
              </a:buClr>
              <a:buSzPct val="100000"/>
              <a:buChar char="•"/>
              <a:defRPr sz="3200">
                <a:solidFill>
                  <a:srgbClr val="000000"/>
                </a:solidFill>
              </a:defRPr>
            </a:pPr>
            <a:r>
              <a:t>The author’s reference here to all kinds of strange teachings would certainly include that being spread by the Judaizers, but would also include any error which is taught - (Col. 2:8; 2 Tim 2:17,18; etc.)</a:t>
            </a:r>
          </a:p>
        </p:txBody>
      </p:sp>
      <p:pic>
        <p:nvPicPr>
          <p:cNvPr id="261"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262"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63"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pic>
        <p:nvPicPr>
          <p:cNvPr id="264" name="Hebrews 13:8–9 (NKJV)… Hebrews 13:8–9 (NKJV)&#10;8 Jesus Christ is the same yesterday, today, and forever. 9 Do not be carried about with various and strange doctrines. For it is good that the heart be established by grace, not with foods which have not profited those who have been occupied with them." descr="Hebrews 13:8–9 (NKJV)… Hebrews 13:8–9 (NKJV)8 Jesus Christ is the same yesterday, today, and forever. 9 Do not be carried about with various and strange doctrines. For it is good that the heart be established by grace, not with foods which have not profited those who have been occupied with them."/>
          <p:cNvPicPr>
            <a:picLocks noChangeAspect="0"/>
          </p:cNvPicPr>
          <p:nvPr/>
        </p:nvPicPr>
        <p:blipFill>
          <a:blip r:embed="rId4">
            <a:extLst/>
          </a:blip>
          <a:stretch>
            <a:fillRect/>
          </a:stretch>
        </p:blipFill>
        <p:spPr>
          <a:xfrm>
            <a:off x="-37121" y="2316691"/>
            <a:ext cx="4803007" cy="7594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0">
                                            <p:txEl>
                                              <p:pRg st="2" end="2"/>
                                            </p:txEl>
                                          </p:spTgt>
                                        </p:tgtEl>
                                        <p:attrNameLst>
                                          <p:attrName>style.visibility</p:attrName>
                                        </p:attrNameLst>
                                      </p:cBhvr>
                                      <p:to>
                                        <p:strVal val="visible"/>
                                      </p:to>
                                    </p:set>
                                    <p:animEffect filter="wipe(left)" transition="in">
                                      <p:cBhvr>
                                        <p:cTn id="7" dur="1500"/>
                                        <p:tgtEl>
                                          <p:spTgt spid="26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0">
                                            <p:txEl>
                                              <p:pRg st="3" end="3"/>
                                            </p:txEl>
                                          </p:spTgt>
                                        </p:tgtEl>
                                        <p:attrNameLst>
                                          <p:attrName>style.visibility</p:attrName>
                                        </p:attrNameLst>
                                      </p:cBhvr>
                                      <p:to>
                                        <p:strVal val="visible"/>
                                      </p:to>
                                    </p:set>
                                    <p:animEffect filter="wipe(left)" transition="in">
                                      <p:cBhvr>
                                        <p:cTn id="12" dur="1500"/>
                                        <p:tgtEl>
                                          <p:spTgt spid="26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67" name="Let Us Go Forth Unto Jesus - (8-14)…"/>
          <p:cNvSpPr/>
          <p:nvPr/>
        </p:nvSpPr>
        <p:spPr>
          <a:xfrm>
            <a:off x="4794364" y="2831041"/>
            <a:ext cx="7921958" cy="6375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2"/>
              <a:defRPr>
                <a:solidFill>
                  <a:srgbClr val="000000"/>
                </a:solidFill>
              </a:defRPr>
            </a:pPr>
            <a:r>
              <a:rPr i="1"/>
              <a:t>Let Us Go Forth Unto Jesus - (8-14) </a:t>
            </a:r>
          </a:p>
          <a:p>
            <a:pPr lvl="1" marL="800100" indent="-558800" algn="l">
              <a:spcBef>
                <a:spcPts val="900"/>
              </a:spcBef>
              <a:buSzPct val="100000"/>
              <a:buAutoNum type="alphaUcPeriod" startAt="2"/>
              <a:defRPr sz="3500">
                <a:solidFill>
                  <a:srgbClr val="000000"/>
                </a:solidFill>
              </a:defRPr>
            </a:pPr>
            <a:r>
              <a:rPr>
                <a:latin typeface="Denmark"/>
                <a:ea typeface="Denmark"/>
                <a:cs typeface="Denmark"/>
                <a:sym typeface="Denmark"/>
              </a:rPr>
              <a:t>Jesus is Our Altar - (9,10)</a:t>
            </a:r>
            <a:endParaRPr i="1"/>
          </a:p>
          <a:p>
            <a:pPr lvl="1" marL="838200" indent="-419100" algn="l">
              <a:spcBef>
                <a:spcPts val="900"/>
              </a:spcBef>
              <a:buClr>
                <a:srgbClr val="A29A85"/>
              </a:buClr>
              <a:buSzPct val="100000"/>
              <a:buChar char="•"/>
              <a:defRPr sz="3200">
                <a:solidFill>
                  <a:srgbClr val="000000"/>
                </a:solidFill>
              </a:defRPr>
            </a:pPr>
            <a:r>
              <a:t>A contrast is intended by the writer, between v 8 and v 9. </a:t>
            </a:r>
          </a:p>
          <a:p>
            <a:pPr lvl="1" marL="838200" indent="-419100" algn="l">
              <a:spcBef>
                <a:spcPts val="900"/>
              </a:spcBef>
              <a:buClr>
                <a:srgbClr val="A29A85"/>
              </a:buClr>
              <a:buSzPct val="100000"/>
              <a:buChar char="•"/>
              <a:defRPr sz="3200">
                <a:solidFill>
                  <a:srgbClr val="000000"/>
                </a:solidFill>
              </a:defRPr>
            </a:pPr>
            <a:r>
              <a:t>In contrast to the fluid and changing configurations of “</a:t>
            </a:r>
            <a:r>
              <a:rPr i="1"/>
              <a:t>strange teachings</a:t>
            </a:r>
            <a:r>
              <a:t>” (v 9), the truth concerning Jesus Christ never changes (v 8).</a:t>
            </a:r>
          </a:p>
          <a:p>
            <a:pPr lvl="1" marL="838200" indent="-419100" algn="l">
              <a:spcBef>
                <a:spcPts val="900"/>
              </a:spcBef>
              <a:buClr>
                <a:srgbClr val="A29A85"/>
              </a:buClr>
              <a:buSzPct val="100000"/>
              <a:buChar char="•"/>
              <a:defRPr sz="3200">
                <a:solidFill>
                  <a:srgbClr val="000000"/>
                </a:solidFill>
              </a:defRPr>
            </a:pPr>
            <a:r>
              <a:t>The word that the former leaders proclaimed is now threatened by teaching that is inconsistent with the message the community received.</a:t>
            </a:r>
          </a:p>
        </p:txBody>
      </p:sp>
      <p:pic>
        <p:nvPicPr>
          <p:cNvPr id="268"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269"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70"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pic>
        <p:nvPicPr>
          <p:cNvPr id="271" name="Hebrews 13:8–9 (NKJV)… Hebrews 13:8–9 (NKJV)&#10;8 Jesus Christ is the same yesterday, today, and forever. 9 Do not be carried about with various and strange doctrines. For it is good that the heart be established by grace, not with foods which have not profited those who have been occupied with them." descr="Hebrews 13:8–9 (NKJV)… Hebrews 13:8–9 (NKJV)8 Jesus Christ is the same yesterday, today, and forever. 9 Do not be carried about with various and strange doctrines. For it is good that the heart be established by grace, not with foods which have not profited those who have been occupied with them."/>
          <p:cNvPicPr>
            <a:picLocks noChangeAspect="0"/>
          </p:cNvPicPr>
          <p:nvPr/>
        </p:nvPicPr>
        <p:blipFill>
          <a:blip r:embed="rId4">
            <a:extLst/>
          </a:blip>
          <a:stretch>
            <a:fillRect/>
          </a:stretch>
        </p:blipFill>
        <p:spPr>
          <a:xfrm>
            <a:off x="-37121" y="2316691"/>
            <a:ext cx="4803007" cy="7594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7">
                                            <p:txEl>
                                              <p:pRg st="2" end="2"/>
                                            </p:txEl>
                                          </p:spTgt>
                                        </p:tgtEl>
                                        <p:attrNameLst>
                                          <p:attrName>style.visibility</p:attrName>
                                        </p:attrNameLst>
                                      </p:cBhvr>
                                      <p:to>
                                        <p:strVal val="visible"/>
                                      </p:to>
                                    </p:set>
                                    <p:animEffect filter="wipe(left)" transition="in">
                                      <p:cBhvr>
                                        <p:cTn id="7" dur="1500"/>
                                        <p:tgtEl>
                                          <p:spTgt spid="26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7">
                                            <p:txEl>
                                              <p:pRg st="3" end="3"/>
                                            </p:txEl>
                                          </p:spTgt>
                                        </p:tgtEl>
                                        <p:attrNameLst>
                                          <p:attrName>style.visibility</p:attrName>
                                        </p:attrNameLst>
                                      </p:cBhvr>
                                      <p:to>
                                        <p:strVal val="visible"/>
                                      </p:to>
                                    </p:set>
                                    <p:animEffect filter="wipe(left)" transition="in">
                                      <p:cBhvr>
                                        <p:cTn id="12" dur="1500"/>
                                        <p:tgtEl>
                                          <p:spTgt spid="26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7">
                                            <p:txEl>
                                              <p:pRg st="4" end="4"/>
                                            </p:txEl>
                                          </p:spTgt>
                                        </p:tgtEl>
                                        <p:attrNameLst>
                                          <p:attrName>style.visibility</p:attrName>
                                        </p:attrNameLst>
                                      </p:cBhvr>
                                      <p:to>
                                        <p:strVal val="visible"/>
                                      </p:to>
                                    </p:set>
                                    <p:animEffect filter="wipe(left)" transition="in">
                                      <p:cBhvr>
                                        <p:cTn id="17" dur="1500"/>
                                        <p:tgtEl>
                                          <p:spTgt spid="26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pic>
        <p:nvPicPr>
          <p:cNvPr id="274"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275"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76"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graphicFrame>
        <p:nvGraphicFramePr>
          <p:cNvPr id="277" name="Table"/>
          <p:cNvGraphicFramePr/>
          <p:nvPr/>
        </p:nvGraphicFramePr>
        <p:xfrm>
          <a:off x="517492" y="2744819"/>
          <a:ext cx="11976166" cy="7950796"/>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6831376"/>
                <a:gridCol w="5138440"/>
              </a:tblGrid>
              <a:tr h="1324074">
                <a:tc>
                  <a:txBody>
                    <a:bodyPr/>
                    <a:lstStyle/>
                    <a:p>
                      <a:pPr algn="l" defTabSz="457200">
                        <a:defRPr i="1" sz="4100">
                          <a:solidFill>
                            <a:srgbClr val="DCDDE0"/>
                          </a:solidFill>
                          <a:effectLst>
                            <a:outerShdw sx="100000" sy="100000" kx="0" ky="0" algn="b" rotWithShape="0" blurRad="50800" dist="63500" dir="3097485">
                              <a:srgbClr val="000000"/>
                            </a:outerShdw>
                          </a:effectLst>
                          <a:latin typeface="Helvetica"/>
                          <a:ea typeface="Helvetica"/>
                          <a:cs typeface="Helvetica"/>
                          <a:sym typeface="Helvetica"/>
                        </a:defRPr>
                      </a:pPr>
                      <a:r>
                        <a:t>Exhortation</a:t>
                      </a:r>
                      <a:r>
                        <a:rPr i="0"/>
                        <a:t> (v 7)</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solidFill>
                      <a:srgbClr val="945200"/>
                    </a:solidFill>
                  </a:tcPr>
                </a:tc>
                <a:tc>
                  <a:txBody>
                    <a:bodyPr/>
                    <a:lstStyle/>
                    <a:p>
                      <a:pPr algn="l" defTabSz="457200">
                        <a:defRPr i="1" sz="4100">
                          <a:solidFill>
                            <a:srgbClr val="DCDDE0"/>
                          </a:solidFill>
                          <a:effectLst>
                            <a:outerShdw sx="100000" sy="100000" kx="0" ky="0" algn="b" rotWithShape="0" blurRad="63500" dist="63500" dir="4347071">
                              <a:srgbClr val="000000"/>
                            </a:outerShdw>
                          </a:effectLst>
                          <a:latin typeface="Helvetica"/>
                          <a:ea typeface="Helvetica"/>
                          <a:cs typeface="Helvetica"/>
                          <a:sym typeface="Helvetica"/>
                        </a:defRPr>
                      </a:pPr>
                      <a:r>
                        <a:t>Warning</a:t>
                      </a:r>
                      <a:r>
                        <a:rPr i="0"/>
                        <a:t> (v 9)</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solidFill>
                      <a:srgbClr val="945200"/>
                    </a:solidFill>
                  </a:tcPr>
                </a:tc>
              </a:tr>
              <a:tr h="1059490">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A	 Remember, imitate</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tcPr>
                </a:tc>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A´	Do not allow yourselves to be led away</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tcPr>
                </a:tc>
              </a:tr>
              <a:tr h="1238613">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B	your former leaders</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solidFill>
                      <a:srgbClr val="D6D6D6"/>
                    </a:solidFill>
                  </a:tcPr>
                </a:tc>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B´	strange [itinerant preachers]</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solidFill>
                      <a:srgbClr val="D6D6D6"/>
                    </a:solidFill>
                  </a:tcPr>
                </a:tc>
              </a:tr>
              <a:tr h="1066502">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C	the [one] word of God</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tcPr>
                </a:tc>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C´	diverse [human] teachings</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tcPr>
                </a:tc>
              </a:tr>
              <a:tr h="1337964">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D	Consider the accomplishment of their conduct</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solidFill>
                      <a:srgbClr val="D6D6D6"/>
                    </a:solidFill>
                  </a:tcPr>
                </a:tc>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D’	their adherents are not benefited</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solidFill>
                      <a:srgbClr val="D6D6D6"/>
                    </a:solidFill>
                  </a:tcPr>
                </a:tc>
              </a:tr>
              <a:tr h="742850">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E	their faith</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tcPr>
                </a:tc>
                <a:tc>
                  <a:txBody>
                    <a:bodyPr/>
                    <a:lstStyle/>
                    <a:p>
                      <a:pPr marL="228600" marR="457200" indent="-228600" defTabSz="914400">
                        <a:tabLst>
                          <a:tab pos="228600" algn="l"/>
                        </a:tabLst>
                        <a:defRPr>
                          <a:solidFill>
                            <a:srgbClr val="000000"/>
                          </a:solidFill>
                        </a:defRPr>
                      </a:pPr>
                      <a:r>
                        <a:rPr sz="3400">
                          <a:solidFill>
                            <a:srgbClr val="635F51"/>
                          </a:solidFill>
                          <a:latin typeface="Times New Roman"/>
                          <a:ea typeface="Times New Roman"/>
                          <a:cs typeface="Times New Roman"/>
                          <a:sym typeface="Times New Roman"/>
                        </a:rPr>
                        <a:t>E´	foods</a:t>
                      </a:r>
                    </a:p>
                  </a:txBody>
                  <a:tcPr marL="63500" marR="63500" marT="0" marB="0" anchor="ctr" anchorCtr="0" horzOverflow="overflow">
                    <a:lnL w="38100">
                      <a:solidFill>
                        <a:srgbClr val="5F5857"/>
                      </a:solidFill>
                      <a:miter lim="400000"/>
                    </a:lnL>
                    <a:lnR w="38100">
                      <a:solidFill>
                        <a:srgbClr val="5F5857"/>
                      </a:solidFill>
                      <a:miter lim="400000"/>
                    </a:lnR>
                    <a:lnT w="38100">
                      <a:solidFill>
                        <a:srgbClr val="5F5857"/>
                      </a:solidFill>
                      <a:miter lim="400000"/>
                    </a:lnT>
                    <a:lnB w="38100">
                      <a:solidFill>
                        <a:srgbClr val="5F5857"/>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80" name="Let Us Go Forth Unto Jesus - (8-14)…"/>
          <p:cNvSpPr/>
          <p:nvPr/>
        </p:nvSpPr>
        <p:spPr>
          <a:xfrm>
            <a:off x="4794364" y="2831041"/>
            <a:ext cx="7921958" cy="68453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2"/>
              <a:defRPr>
                <a:solidFill>
                  <a:srgbClr val="000000"/>
                </a:solidFill>
              </a:defRPr>
            </a:pPr>
            <a:r>
              <a:rPr i="1"/>
              <a:t>Let Us Go Forth Unto Jesus - (8-14) </a:t>
            </a:r>
          </a:p>
          <a:p>
            <a:pPr lvl="1" marL="800100" indent="-558800" algn="l">
              <a:spcBef>
                <a:spcPts val="900"/>
              </a:spcBef>
              <a:buSzPct val="100000"/>
              <a:buAutoNum type="alphaUcPeriod" startAt="2"/>
              <a:defRPr sz="3500">
                <a:solidFill>
                  <a:srgbClr val="000000"/>
                </a:solidFill>
              </a:defRPr>
            </a:pPr>
            <a:r>
              <a:rPr>
                <a:latin typeface="Denmark"/>
                <a:ea typeface="Denmark"/>
                <a:cs typeface="Denmark"/>
                <a:sym typeface="Denmark"/>
              </a:rPr>
              <a:t>Jesus is Our Altar - (9,10)</a:t>
            </a:r>
            <a:endParaRPr i="1"/>
          </a:p>
          <a:p>
            <a:pPr lvl="1" marL="812800" indent="-419100" algn="l">
              <a:spcBef>
                <a:spcPts val="900"/>
              </a:spcBef>
              <a:buClr>
                <a:srgbClr val="A29A85"/>
              </a:buClr>
              <a:buSzPct val="100000"/>
              <a:buChar char="•"/>
              <a:defRPr sz="3200">
                <a:solidFill>
                  <a:srgbClr val="000000"/>
                </a:solidFill>
              </a:defRPr>
            </a:pPr>
            <a:r>
              <a:t>“</a:t>
            </a:r>
            <a:r>
              <a:rPr i="1"/>
              <a:t>We have an altar</a:t>
            </a:r>
            <a:r>
              <a:t>,” (v 10) - The word “altar” here is used figuratively of Jesus. The Hebrew Christians should realize it is not them who are shut out of God’s presence, but the unbeliever - </a:t>
            </a:r>
          </a:p>
          <a:p>
            <a:pPr lvl="1" marL="812800" indent="-419100" algn="l">
              <a:spcBef>
                <a:spcPts val="900"/>
              </a:spcBef>
              <a:buClr>
                <a:srgbClr val="A29A85"/>
              </a:buClr>
              <a:buSzPct val="100000"/>
              <a:buChar char="•"/>
              <a:defRPr sz="3200">
                <a:solidFill>
                  <a:srgbClr val="000000"/>
                </a:solidFill>
              </a:defRPr>
            </a:pPr>
            <a:r>
              <a:t>The Jewish priest ate meat sacrificed on material altars - which could not help them - Lev 6:25,26; 7:15</a:t>
            </a:r>
          </a:p>
          <a:p>
            <a:pPr lvl="1" marL="812800" indent="-419100" algn="l">
              <a:spcBef>
                <a:spcPts val="900"/>
              </a:spcBef>
              <a:buClr>
                <a:srgbClr val="A29A85"/>
              </a:buClr>
              <a:buSzPct val="100000"/>
              <a:buChar char="•"/>
              <a:defRPr sz="3200">
                <a:solidFill>
                  <a:srgbClr val="000000"/>
                </a:solidFill>
              </a:defRPr>
            </a:pPr>
            <a:r>
              <a:t>But grace in Christ provides inner, spiritual nourishment &amp; strength - 13:9; 1 Cor 9:13; Heb. 10:1-4, 11, 19-23; </a:t>
            </a:r>
          </a:p>
        </p:txBody>
      </p:sp>
      <p:pic>
        <p:nvPicPr>
          <p:cNvPr id="281"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282"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83"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pic>
        <p:nvPicPr>
          <p:cNvPr id="284" name="Hebrews 13:10 (NKJV)… Hebrews 13:10 (NKJV)&#10;10 We have an altar from which those who serve the tabernacle have no right to eat." descr="Hebrews 13:10 (NKJV)… Hebrews 13:10 (NKJV)10 We have an altar from which those who serve the tabernacle have no right to eat."/>
          <p:cNvPicPr>
            <a:picLocks noChangeAspect="0"/>
          </p:cNvPicPr>
          <p:nvPr/>
        </p:nvPicPr>
        <p:blipFill>
          <a:blip r:embed="rId4">
            <a:extLst/>
          </a:blip>
          <a:stretch>
            <a:fillRect/>
          </a:stretch>
        </p:blipFill>
        <p:spPr>
          <a:xfrm>
            <a:off x="-37121" y="2316691"/>
            <a:ext cx="4803007" cy="6426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0">
                                            <p:txEl>
                                              <p:pRg st="2" end="2"/>
                                            </p:txEl>
                                          </p:spTgt>
                                        </p:tgtEl>
                                        <p:attrNameLst>
                                          <p:attrName>style.visibility</p:attrName>
                                        </p:attrNameLst>
                                      </p:cBhvr>
                                      <p:to>
                                        <p:strVal val="visible"/>
                                      </p:to>
                                    </p:set>
                                    <p:animEffect filter="wipe(left)" transition="in">
                                      <p:cBhvr>
                                        <p:cTn id="7" dur="1500"/>
                                        <p:tgtEl>
                                          <p:spTgt spid="28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0">
                                            <p:txEl>
                                              <p:pRg st="3" end="3"/>
                                            </p:txEl>
                                          </p:spTgt>
                                        </p:tgtEl>
                                        <p:attrNameLst>
                                          <p:attrName>style.visibility</p:attrName>
                                        </p:attrNameLst>
                                      </p:cBhvr>
                                      <p:to>
                                        <p:strVal val="visible"/>
                                      </p:to>
                                    </p:set>
                                    <p:animEffect filter="wipe(left)" transition="in">
                                      <p:cBhvr>
                                        <p:cTn id="12" dur="1500"/>
                                        <p:tgtEl>
                                          <p:spTgt spid="28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0">
                                            <p:txEl>
                                              <p:pRg st="4" end="4"/>
                                            </p:txEl>
                                          </p:spTgt>
                                        </p:tgtEl>
                                        <p:attrNameLst>
                                          <p:attrName>style.visibility</p:attrName>
                                        </p:attrNameLst>
                                      </p:cBhvr>
                                      <p:to>
                                        <p:strVal val="visible"/>
                                      </p:to>
                                    </p:set>
                                    <p:animEffect filter="wipe(left)" transition="in">
                                      <p:cBhvr>
                                        <p:cTn id="17" dur="1500"/>
                                        <p:tgtEl>
                                          <p:spTgt spid="28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87" name="Let Us Go Forth Unto Jesus - (8-14)…"/>
          <p:cNvSpPr/>
          <p:nvPr/>
        </p:nvSpPr>
        <p:spPr>
          <a:xfrm>
            <a:off x="4794364" y="2831041"/>
            <a:ext cx="7921958" cy="67818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2"/>
              <a:defRPr>
                <a:solidFill>
                  <a:srgbClr val="000000"/>
                </a:solidFill>
              </a:defRPr>
            </a:pPr>
            <a:r>
              <a:rPr i="1"/>
              <a:t>Let Us Go Forth Unto Jesus - (8-14) </a:t>
            </a:r>
          </a:p>
          <a:p>
            <a:pPr lvl="1" marL="800100" indent="-558800" algn="l">
              <a:spcBef>
                <a:spcPts val="900"/>
              </a:spcBef>
              <a:buSzPct val="100000"/>
              <a:buAutoNum type="alphaUcPeriod" startAt="3"/>
              <a:defRPr sz="3500">
                <a:solidFill>
                  <a:srgbClr val="000000"/>
                </a:solidFill>
              </a:defRPr>
            </a:pPr>
            <a:r>
              <a:rPr>
                <a:latin typeface="Denmark"/>
                <a:ea typeface="Denmark"/>
                <a:cs typeface="Denmark"/>
                <a:sym typeface="Denmark"/>
              </a:rPr>
              <a:t>Jesus Suffered Outside the Gate - (11-12)</a:t>
            </a:r>
            <a:endParaRPr i="1"/>
          </a:p>
          <a:p>
            <a:pPr lvl="1" marL="838200" indent="-419100" algn="l">
              <a:spcBef>
                <a:spcPts val="900"/>
              </a:spcBef>
              <a:buClr>
                <a:srgbClr val="A29A85"/>
              </a:buClr>
              <a:buSzPct val="100000"/>
              <a:buChar char="•"/>
              <a:defRPr sz="3200">
                <a:solidFill>
                  <a:srgbClr val="000000"/>
                </a:solidFill>
              </a:defRPr>
            </a:pPr>
            <a:r>
              <a:t>The sacrifices slain for a sin offering on the day of atonement - the blood was carried by the high priest before the mercy seat, but the bodies were burned without the camp (Lev 4:12,21; 16:27)</a:t>
            </a:r>
          </a:p>
          <a:p>
            <a:pPr lvl="1" marL="838200" indent="-419100" algn="l">
              <a:spcBef>
                <a:spcPts val="900"/>
              </a:spcBef>
              <a:buClr>
                <a:srgbClr val="A29A85"/>
              </a:buClr>
              <a:buSzPct val="100000"/>
              <a:buChar char="•"/>
              <a:defRPr sz="3200">
                <a:solidFill>
                  <a:srgbClr val="000000"/>
                </a:solidFill>
              </a:defRPr>
            </a:pPr>
            <a:r>
              <a:t>Wherefore Jesus also. In order to cleanse his people by becoming the complete atonement he was willing, as a sin offering, to be led without the gate and to suffer there. - (Heb 9:12-14,28; 12:2; 1 Pet 2:24)</a:t>
            </a:r>
          </a:p>
        </p:txBody>
      </p:sp>
      <p:pic>
        <p:nvPicPr>
          <p:cNvPr id="288"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289"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90"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pic>
        <p:nvPicPr>
          <p:cNvPr id="291" name="Hebrews 13:11–12 (NKJV)… Hebrews 13:11–12 (NKJV)&#10;11 For the bodies of those animals, whose blood is brought into the sanctuary by the high priest for sin, are burned outside the camp. 12 Therefore Jesus also, that He might sanctify the people with His own blood, suffered outside the gate." descr="Hebrews 13:11–12 (NKJV)… Hebrews 13:11–12 (NKJV)11 For the bodies of those animals, whose blood is brought into the sanctuary by the high priest for sin, are burned outside the camp. 12 Therefore Jesus also, that He might sanctify the people with His own blood, suffered outside the gate."/>
          <p:cNvPicPr>
            <a:picLocks noChangeAspect="0"/>
          </p:cNvPicPr>
          <p:nvPr/>
        </p:nvPicPr>
        <p:blipFill>
          <a:blip r:embed="rId4">
            <a:extLst/>
          </a:blip>
          <a:stretch>
            <a:fillRect/>
          </a:stretch>
        </p:blipFill>
        <p:spPr>
          <a:xfrm>
            <a:off x="-37121" y="2316691"/>
            <a:ext cx="4803007" cy="7645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7">
                                            <p:txEl>
                                              <p:pRg st="2" end="2"/>
                                            </p:txEl>
                                          </p:spTgt>
                                        </p:tgtEl>
                                        <p:attrNameLst>
                                          <p:attrName>style.visibility</p:attrName>
                                        </p:attrNameLst>
                                      </p:cBhvr>
                                      <p:to>
                                        <p:strVal val="visible"/>
                                      </p:to>
                                    </p:set>
                                    <p:animEffect filter="wipe(left)" transition="in">
                                      <p:cBhvr>
                                        <p:cTn id="7" dur="1500"/>
                                        <p:tgtEl>
                                          <p:spTgt spid="28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7">
                                            <p:txEl>
                                              <p:pRg st="3" end="3"/>
                                            </p:txEl>
                                          </p:spTgt>
                                        </p:tgtEl>
                                        <p:attrNameLst>
                                          <p:attrName>style.visibility</p:attrName>
                                        </p:attrNameLst>
                                      </p:cBhvr>
                                      <p:to>
                                        <p:strVal val="visible"/>
                                      </p:to>
                                    </p:set>
                                    <p:animEffect filter="wipe(left)" transition="in">
                                      <p:cBhvr>
                                        <p:cTn id="12" dur="1500"/>
                                        <p:tgtEl>
                                          <p:spTgt spid="2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294" name="Let Us Go Forth Unto Jesus - (8-14)…"/>
          <p:cNvSpPr/>
          <p:nvPr/>
        </p:nvSpPr>
        <p:spPr>
          <a:xfrm>
            <a:off x="4794364" y="2831041"/>
            <a:ext cx="7921958" cy="67818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2"/>
              <a:defRPr>
                <a:solidFill>
                  <a:srgbClr val="000000"/>
                </a:solidFill>
              </a:defRPr>
            </a:pPr>
            <a:r>
              <a:rPr i="1"/>
              <a:t>Let Us Go Forth Unto Jesus - (8-14) </a:t>
            </a:r>
          </a:p>
          <a:p>
            <a:pPr lvl="1" marL="800100" indent="-558800" algn="l">
              <a:spcBef>
                <a:spcPts val="900"/>
              </a:spcBef>
              <a:buSzPct val="100000"/>
              <a:buAutoNum type="alphaUcPeriod" startAt="3"/>
              <a:defRPr sz="3500">
                <a:solidFill>
                  <a:srgbClr val="000000"/>
                </a:solidFill>
              </a:defRPr>
            </a:pPr>
            <a:r>
              <a:rPr>
                <a:latin typeface="Denmark"/>
                <a:ea typeface="Denmark"/>
                <a:cs typeface="Denmark"/>
                <a:sym typeface="Denmark"/>
              </a:rPr>
              <a:t>Are You Willing To Bear His Reproach? - (13; Luke 9:26)</a:t>
            </a:r>
            <a:endParaRPr i="1"/>
          </a:p>
          <a:p>
            <a:pPr lvl="1" marL="838200" indent="-419100" algn="l">
              <a:spcBef>
                <a:spcPts val="900"/>
              </a:spcBef>
              <a:buClr>
                <a:srgbClr val="A29A85"/>
              </a:buClr>
              <a:buSzPct val="100000"/>
              <a:buChar char="•"/>
              <a:defRPr sz="3200">
                <a:solidFill>
                  <a:srgbClr val="000000"/>
                </a:solidFill>
              </a:defRPr>
            </a:pPr>
            <a:r>
              <a:t>For these early Hebrew Christians, much suffering &amp; hardship would be experienced because they were identified with Jesus the Christ - Who was crucified as a criminal in the eyes of the unbelievers. </a:t>
            </a:r>
          </a:p>
          <a:p>
            <a:pPr lvl="1" marL="838200" indent="-419100" algn="l">
              <a:spcBef>
                <a:spcPts val="900"/>
              </a:spcBef>
              <a:buClr>
                <a:srgbClr val="A29A85"/>
              </a:buClr>
              <a:buSzPct val="100000"/>
              <a:buChar char="•"/>
              <a:defRPr sz="3200">
                <a:solidFill>
                  <a:srgbClr val="000000"/>
                </a:solidFill>
              </a:defRPr>
            </a:pPr>
            <a:r>
              <a:t>The meaning here is, that we should be willing to regard ourselves as identified with the Lord Jesus, and to bear the same shame and reproaches which he did - 11:26; 12:3; Mt 5:11; 16:24; Acts 5:41 . . .</a:t>
            </a:r>
          </a:p>
        </p:txBody>
      </p:sp>
      <p:pic>
        <p:nvPicPr>
          <p:cNvPr id="295"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296"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297"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pic>
        <p:nvPicPr>
          <p:cNvPr id="298" name="Hebrews 13:13 (NKJV)… Hebrews 13:13 (NKJV)&#10;13 Therefore let us go forth to Him, outside the camp, bearing His reproach." descr="Hebrews 13:13 (NKJV)… Hebrews 13:13 (NKJV)13 Therefore let us go forth to Him, outside the camp, bearing His reproach."/>
          <p:cNvPicPr>
            <a:picLocks noChangeAspect="0"/>
          </p:cNvPicPr>
          <p:nvPr/>
        </p:nvPicPr>
        <p:blipFill>
          <a:blip r:embed="rId4">
            <a:extLst/>
          </a:blip>
          <a:stretch>
            <a:fillRect/>
          </a:stretch>
        </p:blipFill>
        <p:spPr>
          <a:xfrm>
            <a:off x="-37121" y="2316691"/>
            <a:ext cx="4803007" cy="6731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txEl>
                                              <p:pRg st="2" end="2"/>
                                            </p:txEl>
                                          </p:spTgt>
                                        </p:tgtEl>
                                        <p:attrNameLst>
                                          <p:attrName>style.visibility</p:attrName>
                                        </p:attrNameLst>
                                      </p:cBhvr>
                                      <p:to>
                                        <p:strVal val="visible"/>
                                      </p:to>
                                    </p:set>
                                    <p:animEffect filter="wipe(left)" transition="in">
                                      <p:cBhvr>
                                        <p:cTn id="7" dur="1500"/>
                                        <p:tgtEl>
                                          <p:spTgt spid="29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4">
                                            <p:txEl>
                                              <p:pRg st="3" end="3"/>
                                            </p:txEl>
                                          </p:spTgt>
                                        </p:tgtEl>
                                        <p:attrNameLst>
                                          <p:attrName>style.visibility</p:attrName>
                                        </p:attrNameLst>
                                      </p:cBhvr>
                                      <p:to>
                                        <p:strVal val="visible"/>
                                      </p:to>
                                    </p:set>
                                    <p:animEffect filter="wipe(left)" transition="in">
                                      <p:cBhvr>
                                        <p:cTn id="12" dur="1500"/>
                                        <p:tgtEl>
                                          <p:spTgt spid="29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301" name="We Have Here No Continuing City - (14)…"/>
          <p:cNvSpPr/>
          <p:nvPr/>
        </p:nvSpPr>
        <p:spPr>
          <a:xfrm>
            <a:off x="4794364" y="2831041"/>
            <a:ext cx="7921958" cy="67183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3"/>
              <a:defRPr sz="3700">
                <a:solidFill>
                  <a:srgbClr val="000000"/>
                </a:solidFill>
              </a:defRPr>
            </a:pPr>
            <a:r>
              <a:rPr i="1"/>
              <a:t>We Have Here No Continuing City - (14) </a:t>
            </a:r>
          </a:p>
          <a:p>
            <a:pPr lvl="1" marL="800100" indent="-558800" algn="l">
              <a:spcBef>
                <a:spcPts val="900"/>
              </a:spcBef>
              <a:buSzPct val="100000"/>
              <a:buAutoNum type="alphaUcPeriod" startAt="1"/>
              <a:defRPr sz="3500">
                <a:solidFill>
                  <a:srgbClr val="000000"/>
                </a:solidFill>
              </a:defRPr>
            </a:pPr>
            <a:r>
              <a:rPr>
                <a:latin typeface="Denmark"/>
                <a:ea typeface="Denmark"/>
                <a:cs typeface="Denmark"/>
                <a:sym typeface="Denmark"/>
              </a:rPr>
              <a:t>We are but strangers &amp; pilgrims - 11:13,14</a:t>
            </a:r>
            <a:endParaRPr i="1"/>
          </a:p>
          <a:p>
            <a:pPr lvl="1" marL="838200" indent="-419100" algn="l">
              <a:spcBef>
                <a:spcPts val="900"/>
              </a:spcBef>
              <a:buClr>
                <a:srgbClr val="A29A85"/>
              </a:buClr>
              <a:buSzPct val="100000"/>
              <a:buChar char="•"/>
              <a:defRPr sz="3200">
                <a:solidFill>
                  <a:srgbClr val="000000"/>
                </a:solidFill>
              </a:defRPr>
            </a:pPr>
            <a:r>
              <a:t>Their permanent home was not Jerusalem, but heaven, even if they were exiled from the city where they dwelt, and made wanderers in the earth - they would demonstrate, as their fathers had - they were looking for a city who’s builder &amp; maker is God - Heb 4:9; 11:10,13-16; 2 Cor 4:17,18; 5:1-8; Phili 3:20.</a:t>
            </a:r>
          </a:p>
          <a:p>
            <a:pPr lvl="1" marL="838200" indent="-419100" algn="l">
              <a:spcBef>
                <a:spcPts val="900"/>
              </a:spcBef>
              <a:buClr>
                <a:srgbClr val="A29A85"/>
              </a:buClr>
              <a:buSzPct val="100000"/>
              <a:buChar char="•"/>
              <a:defRPr sz="3200">
                <a:solidFill>
                  <a:srgbClr val="000000"/>
                </a:solidFill>
              </a:defRPr>
            </a:pPr>
            <a:r>
              <a:t>Our affections MUST be heavenly - Col 3:1,2; 2 Pet 3:13,14 </a:t>
            </a:r>
          </a:p>
        </p:txBody>
      </p:sp>
      <p:pic>
        <p:nvPicPr>
          <p:cNvPr id="302"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303"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304"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pic>
        <p:nvPicPr>
          <p:cNvPr id="305" name="Hebrews 13:14 (NKJV)… Hebrews 13:14 (NKJV)&#10;14 For here we have no continuing city, but we seek the one to come." descr="Hebrews 13:14 (NKJV)… Hebrews 13:14 (NKJV)14 For here we have no continuing city, but we seek the one to come."/>
          <p:cNvPicPr>
            <a:picLocks noChangeAspect="0"/>
          </p:cNvPicPr>
          <p:nvPr/>
        </p:nvPicPr>
        <p:blipFill>
          <a:blip r:embed="rId4">
            <a:extLst/>
          </a:blip>
          <a:stretch>
            <a:fillRect/>
          </a:stretch>
        </p:blipFill>
        <p:spPr>
          <a:xfrm>
            <a:off x="-37121" y="2316691"/>
            <a:ext cx="4803007" cy="6934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1">
                                            <p:txEl>
                                              <p:pRg st="2" end="2"/>
                                            </p:txEl>
                                          </p:spTgt>
                                        </p:tgtEl>
                                        <p:attrNameLst>
                                          <p:attrName>style.visibility</p:attrName>
                                        </p:attrNameLst>
                                      </p:cBhvr>
                                      <p:to>
                                        <p:strVal val="visible"/>
                                      </p:to>
                                    </p:set>
                                    <p:animEffect filter="wipe(left)" transition="in">
                                      <p:cBhvr>
                                        <p:cTn id="7" dur="1500"/>
                                        <p:tgtEl>
                                          <p:spTgt spid="30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1">
                                            <p:txEl>
                                              <p:pRg st="3" end="3"/>
                                            </p:txEl>
                                          </p:spTgt>
                                        </p:tgtEl>
                                        <p:attrNameLst>
                                          <p:attrName>style.visibility</p:attrName>
                                        </p:attrNameLst>
                                      </p:cBhvr>
                                      <p:to>
                                        <p:strVal val="visible"/>
                                      </p:to>
                                    </p:set>
                                    <p:animEffect filter="wipe(left)" transition="in">
                                      <p:cBhvr>
                                        <p:cTn id="12" dur="1500"/>
                                        <p:tgtEl>
                                          <p:spTgt spid="30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308" name="We Have Here No Continuing City - (14)…"/>
          <p:cNvSpPr/>
          <p:nvPr/>
        </p:nvSpPr>
        <p:spPr>
          <a:xfrm>
            <a:off x="4794364" y="2831041"/>
            <a:ext cx="7921958" cy="63627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3"/>
              <a:defRPr sz="3700">
                <a:solidFill>
                  <a:srgbClr val="000000"/>
                </a:solidFill>
              </a:defRPr>
            </a:pPr>
            <a:r>
              <a:rPr i="1"/>
              <a:t>We Have Here No Continuing City - (14) </a:t>
            </a:r>
          </a:p>
          <a:p>
            <a:pPr lvl="1" marL="800100" indent="-558800" algn="l">
              <a:spcBef>
                <a:spcPts val="900"/>
              </a:spcBef>
              <a:buSzPct val="100000"/>
              <a:buAutoNum type="alphaUcPeriod" startAt="1"/>
              <a:defRPr sz="3500">
                <a:solidFill>
                  <a:srgbClr val="000000"/>
                </a:solidFill>
              </a:defRPr>
            </a:pPr>
            <a:r>
              <a:rPr>
                <a:latin typeface="Denmark"/>
                <a:ea typeface="Denmark"/>
                <a:cs typeface="Denmark"/>
                <a:sym typeface="Denmark"/>
              </a:rPr>
              <a:t>We are but strangers &amp; pilgrims - 11:13,14</a:t>
            </a:r>
            <a:endParaRPr i="1"/>
          </a:p>
          <a:p>
            <a:pPr lvl="1" marL="838200" indent="-419100" algn="l">
              <a:spcBef>
                <a:spcPts val="900"/>
              </a:spcBef>
              <a:buClr>
                <a:srgbClr val="A29A85"/>
              </a:buClr>
              <a:buSzPct val="100000"/>
              <a:buChar char="•"/>
              <a:defRPr sz="3200">
                <a:solidFill>
                  <a:srgbClr val="000000"/>
                </a:solidFill>
              </a:defRPr>
            </a:pPr>
            <a:r>
              <a:t>We are looking for a city whose builder and maker is God - 11:10</a:t>
            </a:r>
          </a:p>
          <a:p>
            <a:pPr lvl="1" marL="838200" indent="-419100" algn="l">
              <a:spcBef>
                <a:spcPts val="900"/>
              </a:spcBef>
              <a:buClr>
                <a:srgbClr val="A29A85"/>
              </a:buClr>
              <a:buSzPct val="100000"/>
              <a:buChar char="•"/>
              <a:defRPr sz="3200">
                <a:solidFill>
                  <a:srgbClr val="000000"/>
                </a:solidFill>
              </a:defRPr>
            </a:pPr>
            <a:r>
              <a:t>Our sights are set on a better land than this world can provide - heaven - 1 Pet 1:3-9</a:t>
            </a:r>
          </a:p>
          <a:p>
            <a:pPr lvl="1" marL="838200" indent="-419100" algn="l">
              <a:spcBef>
                <a:spcPts val="900"/>
              </a:spcBef>
              <a:buClr>
                <a:srgbClr val="A29A85"/>
              </a:buClr>
              <a:buSzPct val="100000"/>
              <a:buChar char="•"/>
              <a:defRPr sz="3200">
                <a:solidFill>
                  <a:srgbClr val="000000"/>
                </a:solidFill>
              </a:defRPr>
            </a:pPr>
            <a:r>
              <a:t>If we are willing to go outside the camp with Jesus, leaving behind doctrinal errors &amp; corruptions of the flesh, we will secure for ourselves a place in the heavenly city.</a:t>
            </a:r>
          </a:p>
        </p:txBody>
      </p:sp>
      <p:pic>
        <p:nvPicPr>
          <p:cNvPr id="309"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310"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311"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pic>
        <p:nvPicPr>
          <p:cNvPr id="312" name="Hebrews 13:14 (NKJV)… Hebrews 13:14 (NKJV)&#10;14 For here we have no continuing city, but we seek the one to come." descr="Hebrews 13:14 (NKJV)… Hebrews 13:14 (NKJV)14 For here we have no continuing city, but we seek the one to come."/>
          <p:cNvPicPr>
            <a:picLocks noChangeAspect="0"/>
          </p:cNvPicPr>
          <p:nvPr/>
        </p:nvPicPr>
        <p:blipFill>
          <a:blip r:embed="rId4">
            <a:extLst/>
          </a:blip>
          <a:stretch>
            <a:fillRect/>
          </a:stretch>
        </p:blipFill>
        <p:spPr>
          <a:xfrm>
            <a:off x="-37121" y="2316691"/>
            <a:ext cx="4803007" cy="6934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8">
                                            <p:txEl>
                                              <p:pRg st="2" end="2"/>
                                            </p:txEl>
                                          </p:spTgt>
                                        </p:tgtEl>
                                        <p:attrNameLst>
                                          <p:attrName>style.visibility</p:attrName>
                                        </p:attrNameLst>
                                      </p:cBhvr>
                                      <p:to>
                                        <p:strVal val="visible"/>
                                      </p:to>
                                    </p:set>
                                    <p:animEffect filter="wipe(left)" transition="in">
                                      <p:cBhvr>
                                        <p:cTn id="7" dur="1500"/>
                                        <p:tgtEl>
                                          <p:spTgt spid="30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8">
                                            <p:txEl>
                                              <p:pRg st="3" end="3"/>
                                            </p:txEl>
                                          </p:spTgt>
                                        </p:tgtEl>
                                        <p:attrNameLst>
                                          <p:attrName>style.visibility</p:attrName>
                                        </p:attrNameLst>
                                      </p:cBhvr>
                                      <p:to>
                                        <p:strVal val="visible"/>
                                      </p:to>
                                    </p:set>
                                    <p:animEffect filter="wipe(left)" transition="in">
                                      <p:cBhvr>
                                        <p:cTn id="12" dur="1500"/>
                                        <p:tgtEl>
                                          <p:spTgt spid="30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8">
                                            <p:txEl>
                                              <p:pRg st="4" end="4"/>
                                            </p:txEl>
                                          </p:spTgt>
                                        </p:tgtEl>
                                        <p:attrNameLst>
                                          <p:attrName>style.visibility</p:attrName>
                                        </p:attrNameLst>
                                      </p:cBhvr>
                                      <p:to>
                                        <p:strVal val="visible"/>
                                      </p:to>
                                    </p:set>
                                    <p:animEffect filter="wipe(left)" transition="in">
                                      <p:cBhvr>
                                        <p:cTn id="17" dur="1500"/>
                                        <p:tgtEl>
                                          <p:spTgt spid="30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315" name="Study Questions For Hebrews 12:14-29…"/>
          <p:cNvSpPr/>
          <p:nvPr/>
        </p:nvSpPr>
        <p:spPr>
          <a:xfrm>
            <a:off x="4035234" y="2743761"/>
            <a:ext cx="8636373" cy="5969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1900"/>
              </a:spcBef>
              <a:buClr>
                <a:srgbClr val="A29A85"/>
              </a:buClr>
              <a:buSzPct val="100000"/>
              <a:buChar char="•"/>
              <a:defRPr i="1" sz="4300">
                <a:solidFill>
                  <a:srgbClr val="000000"/>
                </a:solidFill>
              </a:defRPr>
            </a:pPr>
            <a:r>
              <a:t>Study Questions For Hebrews 12:14-29</a:t>
            </a:r>
          </a:p>
          <a:p>
            <a:pPr marL="667264" indent="-667264" algn="l">
              <a:spcBef>
                <a:spcPts val="1800"/>
              </a:spcBef>
              <a:buSzPct val="100000"/>
              <a:buAutoNum type="arabicPeriod" startAt="1"/>
              <a:defRPr sz="4000">
                <a:solidFill>
                  <a:srgbClr val="000000"/>
                </a:solidFill>
              </a:defRPr>
            </a:pPr>
            <a:r>
              <a:t>In what way should we remember those in bonds and suffering adversity?</a:t>
            </a:r>
          </a:p>
          <a:p>
            <a:pPr marL="667264" indent="-667264" algn="l">
              <a:spcBef>
                <a:spcPts val="1800"/>
              </a:spcBef>
              <a:buSzPct val="100000"/>
              <a:buAutoNum type="arabicPeriod" startAt="1"/>
              <a:defRPr sz="4000">
                <a:solidFill>
                  <a:srgbClr val="000000"/>
                </a:solidFill>
              </a:defRPr>
            </a:pPr>
            <a:r>
              <a:t>What promise helps us to be content?</a:t>
            </a:r>
          </a:p>
          <a:p>
            <a:pPr marL="667264" indent="-667264" algn="l">
              <a:spcBef>
                <a:spcPts val="1800"/>
              </a:spcBef>
              <a:buSzPct val="100000"/>
              <a:buAutoNum type="arabicPeriod" startAt="1"/>
              <a:defRPr sz="4000">
                <a:solidFill>
                  <a:srgbClr val="000000"/>
                </a:solidFill>
              </a:defRPr>
            </a:pPr>
            <a:r>
              <a:t>Why did Jesus suffer “</a:t>
            </a:r>
            <a:r>
              <a:rPr i="1"/>
              <a:t>without the gate</a:t>
            </a:r>
            <a:r>
              <a:t>”?</a:t>
            </a:r>
          </a:p>
          <a:p>
            <a:pPr marL="667264" indent="-667264" algn="l">
              <a:spcBef>
                <a:spcPts val="1800"/>
              </a:spcBef>
              <a:buSzPct val="100000"/>
              <a:buAutoNum type="arabicPeriod" startAt="1"/>
              <a:defRPr sz="4000">
                <a:solidFill>
                  <a:srgbClr val="000000"/>
                </a:solidFill>
              </a:defRPr>
            </a:pPr>
            <a:r>
              <a:t>What does he exhort to “</a:t>
            </a:r>
            <a:r>
              <a:rPr i="1"/>
              <a:t>let … continue</a:t>
            </a:r>
            <a:r>
              <a:t>”?</a:t>
            </a:r>
          </a:p>
          <a:p>
            <a:pPr marL="667264" indent="-667264" algn="l">
              <a:spcBef>
                <a:spcPts val="1800"/>
              </a:spcBef>
              <a:buSzPct val="100000"/>
              <a:buAutoNum type="arabicPeriod" startAt="1"/>
              <a:defRPr sz="4000">
                <a:solidFill>
                  <a:srgbClr val="000000"/>
                </a:solidFill>
              </a:defRPr>
            </a:pPr>
            <a:r>
              <a:t>Why should we entertain strangers?</a:t>
            </a:r>
          </a:p>
        </p:txBody>
      </p:sp>
      <p:sp>
        <p:nvSpPr>
          <p:cNvPr id="316" name="Answer Giving Scriptural References"/>
          <p:cNvSpPr/>
          <p:nvPr/>
        </p:nvSpPr>
        <p:spPr>
          <a:xfrm>
            <a:off x="354070" y="2861733"/>
            <a:ext cx="3473070" cy="3048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000">
                <a:solidFill>
                  <a:srgbClr val="AA4A5A"/>
                </a:solidFill>
              </a:defRPr>
            </a:lvl1pPr>
          </a:lstStyle>
          <a:p>
            <a:pPr/>
            <a:r>
              <a:t>Answer Giving Scriptural References</a:t>
            </a:r>
          </a:p>
        </p:txBody>
      </p:sp>
      <p:pic>
        <p:nvPicPr>
          <p:cNvPr id="317"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318"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319"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5">
                                            <p:txEl>
                                              <p:pRg st="1" end="1"/>
                                            </p:txEl>
                                          </p:spTgt>
                                        </p:tgtEl>
                                        <p:attrNameLst>
                                          <p:attrName>style.visibility</p:attrName>
                                        </p:attrNameLst>
                                      </p:cBhvr>
                                      <p:to>
                                        <p:strVal val="visible"/>
                                      </p:to>
                                    </p:set>
                                    <p:animEffect filter="wipe(left)" transition="in">
                                      <p:cBhvr>
                                        <p:cTn id="7" dur="1500"/>
                                        <p:tgtEl>
                                          <p:spTgt spid="3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5">
                                            <p:txEl>
                                              <p:pRg st="2" end="2"/>
                                            </p:txEl>
                                          </p:spTgt>
                                        </p:tgtEl>
                                        <p:attrNameLst>
                                          <p:attrName>style.visibility</p:attrName>
                                        </p:attrNameLst>
                                      </p:cBhvr>
                                      <p:to>
                                        <p:strVal val="visible"/>
                                      </p:to>
                                    </p:set>
                                    <p:animEffect filter="wipe(left)" transition="in">
                                      <p:cBhvr>
                                        <p:cTn id="12" dur="1500"/>
                                        <p:tgtEl>
                                          <p:spTgt spid="3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5">
                                            <p:txEl>
                                              <p:pRg st="3" end="3"/>
                                            </p:txEl>
                                          </p:spTgt>
                                        </p:tgtEl>
                                        <p:attrNameLst>
                                          <p:attrName>style.visibility</p:attrName>
                                        </p:attrNameLst>
                                      </p:cBhvr>
                                      <p:to>
                                        <p:strVal val="visible"/>
                                      </p:to>
                                    </p:set>
                                    <p:animEffect filter="wipe(left)" transition="in">
                                      <p:cBhvr>
                                        <p:cTn id="17" dur="1500"/>
                                        <p:tgtEl>
                                          <p:spTgt spid="3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15">
                                            <p:txEl>
                                              <p:pRg st="4" end="4"/>
                                            </p:txEl>
                                          </p:spTgt>
                                        </p:tgtEl>
                                        <p:attrNameLst>
                                          <p:attrName>style.visibility</p:attrName>
                                        </p:attrNameLst>
                                      </p:cBhvr>
                                      <p:to>
                                        <p:strVal val="visible"/>
                                      </p:to>
                                    </p:set>
                                    <p:animEffect filter="wipe(left)" transition="in">
                                      <p:cBhvr>
                                        <p:cTn id="22" dur="1500"/>
                                        <p:tgtEl>
                                          <p:spTgt spid="3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15">
                                            <p:txEl>
                                              <p:pRg st="5" end="5"/>
                                            </p:txEl>
                                          </p:spTgt>
                                        </p:tgtEl>
                                        <p:attrNameLst>
                                          <p:attrName>style.visibility</p:attrName>
                                        </p:attrNameLst>
                                      </p:cBhvr>
                                      <p:to>
                                        <p:strVal val="visible"/>
                                      </p:to>
                                    </p:set>
                                    <p:animEffect filter="wipe(left)" transition="in">
                                      <p:cBhvr>
                                        <p:cTn id="27" dur="1500"/>
                                        <p:tgtEl>
                                          <p:spTgt spid="31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Image" descr="Image"/>
          <p:cNvPicPr>
            <a:picLocks noChangeAspect="1"/>
          </p:cNvPicPr>
          <p:nvPr/>
        </p:nvPicPr>
        <p:blipFill>
          <a:blip r:embed="rId2">
            <a:extLst/>
          </a:blip>
          <a:stretch>
            <a:fillRect/>
          </a:stretch>
        </p:blipFill>
        <p:spPr>
          <a:xfrm rot="21300000">
            <a:off x="421847" y="3220265"/>
            <a:ext cx="3675567" cy="5490377"/>
          </a:xfrm>
          <a:prstGeom prst="rect">
            <a:avLst/>
          </a:prstGeom>
          <a:ln w="12700">
            <a:miter lim="400000"/>
          </a:ln>
          <a:effectLst>
            <a:outerShdw sx="100000" sy="100000" kx="0" ky="0" algn="b" rotWithShape="0" blurRad="152400" dist="103156" dir="2923668">
              <a:srgbClr val="000000">
                <a:alpha val="74125"/>
              </a:srgbClr>
            </a:outerShdw>
          </a:effectLst>
        </p:spPr>
      </p:pic>
      <p:sp>
        <p:nvSpPr>
          <p:cNvPr id="140" name="The “Bible Speaks” Series - A Study Book for Teachers &amp; Students"/>
          <p:cNvSpPr txBox="1"/>
          <p:nvPr/>
        </p:nvSpPr>
        <p:spPr>
          <a:xfrm>
            <a:off x="333751" y="287866"/>
            <a:ext cx="830716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a:t>
            </a:r>
          </a:p>
        </p:txBody>
      </p:sp>
      <p:sp>
        <p:nvSpPr>
          <p:cNvPr id="141" name="II. The Superiority of Christ As High Priest - Hebrews 4:12-7:28"/>
          <p:cNvSpPr/>
          <p:nvPr/>
        </p:nvSpPr>
        <p:spPr>
          <a:xfrm>
            <a:off x="241140" y="1113710"/>
            <a:ext cx="12522520" cy="1346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AA4A5A"/>
                </a:solidFill>
              </a:defRPr>
            </a:lvl1pPr>
          </a:lstStyle>
          <a:p>
            <a:pPr/>
            <a:r>
              <a:t>II. The Superiority of Christ As High Priest - Hebrews 4:12-7:28</a:t>
            </a:r>
          </a:p>
        </p:txBody>
      </p:sp>
      <p:sp>
        <p:nvSpPr>
          <p:cNvPr id="142" name="Lesson 6 - 4:12-16 - Let Us Come Boldly To The Throne of Grace - 28…"/>
          <p:cNvSpPr/>
          <p:nvPr/>
        </p:nvSpPr>
        <p:spPr>
          <a:xfrm>
            <a:off x="4615276" y="2777753"/>
            <a:ext cx="7845723" cy="66167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900"/>
              </a:spcBef>
              <a:buClr>
                <a:srgbClr val="A29A85"/>
              </a:buClr>
              <a:buSzPct val="100000"/>
              <a:buChar char="•"/>
              <a:defRPr sz="3400">
                <a:solidFill>
                  <a:srgbClr val="000000"/>
                </a:solidFill>
              </a:defRPr>
            </a:pPr>
            <a:r>
              <a:rPr i="1"/>
              <a:t>Lesson 6 - 4:12-16</a:t>
            </a:r>
            <a:r>
              <a:t> - Let Us Come Boldly To The Throne of Grace - 28</a:t>
            </a:r>
          </a:p>
          <a:p>
            <a:pPr marL="419100" indent="-419100" algn="l">
              <a:spcBef>
                <a:spcPts val="900"/>
              </a:spcBef>
              <a:buClr>
                <a:srgbClr val="A29A85"/>
              </a:buClr>
              <a:buSzPct val="100000"/>
              <a:buChar char="•"/>
              <a:defRPr sz="3400">
                <a:solidFill>
                  <a:srgbClr val="000000"/>
                </a:solidFill>
              </a:defRPr>
            </a:pPr>
            <a:r>
              <a:rPr i="1"/>
              <a:t>Lesson 7 - 5:1-10</a:t>
            </a:r>
            <a:r>
              <a:t> - Christ Our Great High Priest - 33</a:t>
            </a:r>
          </a:p>
          <a:p>
            <a:pPr marL="419100" indent="-419100" algn="l">
              <a:spcBef>
                <a:spcPts val="900"/>
              </a:spcBef>
              <a:buClr>
                <a:srgbClr val="A29A85"/>
              </a:buClr>
              <a:buSzPct val="100000"/>
              <a:buChar char="•"/>
              <a:defRPr sz="3400">
                <a:solidFill>
                  <a:srgbClr val="000000"/>
                </a:solidFill>
              </a:defRPr>
            </a:pPr>
            <a:r>
              <a:rPr i="1"/>
              <a:t>Lesson 8 - 5:11-6:8</a:t>
            </a:r>
            <a:r>
              <a:t> - Dangers of Immaturity &amp; Apostasy - 38</a:t>
            </a:r>
          </a:p>
          <a:p>
            <a:pPr marL="419100" indent="-419100" algn="l">
              <a:spcBef>
                <a:spcPts val="900"/>
              </a:spcBef>
              <a:buClr>
                <a:srgbClr val="A29A85"/>
              </a:buClr>
              <a:buSzPct val="100000"/>
              <a:buChar char="•"/>
              <a:defRPr sz="3400">
                <a:solidFill>
                  <a:srgbClr val="000000"/>
                </a:solidFill>
              </a:defRPr>
            </a:pPr>
            <a:r>
              <a:rPr i="1"/>
              <a:t>Lesson 9 - 6:9-20</a:t>
            </a:r>
            <a:r>
              <a:t> - Hope, The Anchor of Our Souls - 44</a:t>
            </a:r>
          </a:p>
          <a:p>
            <a:pPr marL="419100" indent="-419100" algn="l">
              <a:spcBef>
                <a:spcPts val="900"/>
              </a:spcBef>
              <a:buClr>
                <a:srgbClr val="A29A85"/>
              </a:buClr>
              <a:buSzPct val="100000"/>
              <a:buChar char="•"/>
              <a:defRPr sz="3400">
                <a:solidFill>
                  <a:srgbClr val="000000"/>
                </a:solidFill>
              </a:defRPr>
            </a:pPr>
            <a:r>
              <a:rPr i="1"/>
              <a:t>Lesson 10 - 7:1-17</a:t>
            </a:r>
            <a:r>
              <a:t> - How Could Christ Be A High Priest? - 49</a:t>
            </a:r>
          </a:p>
          <a:p>
            <a:pPr marL="419100" indent="-419100" algn="l">
              <a:spcBef>
                <a:spcPts val="900"/>
              </a:spcBef>
              <a:buClr>
                <a:srgbClr val="A29A85"/>
              </a:buClr>
              <a:buSzPct val="100000"/>
              <a:buChar char="•"/>
              <a:defRPr sz="3400">
                <a:solidFill>
                  <a:srgbClr val="000000"/>
                </a:solidFill>
              </a:defRPr>
            </a:pPr>
            <a:r>
              <a:rPr i="1"/>
              <a:t>Lesson 11 - 7:18-28</a:t>
            </a:r>
            <a:r>
              <a:t> - What Christ’s Priesthood Means to Christians - 54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322" name="Study Questions For Hebrews 12:14-29…"/>
          <p:cNvSpPr/>
          <p:nvPr/>
        </p:nvSpPr>
        <p:spPr>
          <a:xfrm>
            <a:off x="4035234" y="2743761"/>
            <a:ext cx="8636373" cy="65786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1900"/>
              </a:spcBef>
              <a:buClr>
                <a:srgbClr val="A29A85"/>
              </a:buClr>
              <a:buSzPct val="100000"/>
              <a:buChar char="•"/>
              <a:defRPr i="1" sz="4300">
                <a:solidFill>
                  <a:srgbClr val="000000"/>
                </a:solidFill>
              </a:defRPr>
            </a:pPr>
            <a:r>
              <a:t>Study Questions For Hebrews 12:14-29</a:t>
            </a:r>
          </a:p>
          <a:p>
            <a:pPr marL="617219" indent="-617219" algn="l">
              <a:spcBef>
                <a:spcPts val="2500"/>
              </a:spcBef>
              <a:buSzPct val="100000"/>
              <a:buAutoNum type="arabicPeriod" startAt="6"/>
              <a:defRPr sz="3700">
                <a:solidFill>
                  <a:srgbClr val="000000"/>
                </a:solidFill>
              </a:defRPr>
            </a:pPr>
            <a:r>
              <a:t>What may we “</a:t>
            </a:r>
            <a:r>
              <a:rPr i="1"/>
              <a:t>boldly</a:t>
            </a:r>
            <a:r>
              <a:t>” say?</a:t>
            </a:r>
          </a:p>
          <a:p>
            <a:pPr marL="617219" indent="-617219" algn="l">
              <a:spcBef>
                <a:spcPts val="2500"/>
              </a:spcBef>
              <a:buSzPct val="100000"/>
              <a:buAutoNum type="arabicPeriod" startAt="6"/>
              <a:defRPr sz="3700">
                <a:solidFill>
                  <a:srgbClr val="000000"/>
                </a:solidFill>
              </a:defRPr>
            </a:pPr>
            <a:r>
              <a:t>What do we not have here that we seek?</a:t>
            </a:r>
          </a:p>
          <a:p>
            <a:pPr marL="617219" indent="-617219" algn="l">
              <a:spcBef>
                <a:spcPts val="2500"/>
              </a:spcBef>
              <a:buSzPct val="100000"/>
              <a:buAutoNum type="arabicPeriod" startAt="6"/>
              <a:defRPr sz="3700">
                <a:solidFill>
                  <a:srgbClr val="000000"/>
                </a:solidFill>
              </a:defRPr>
            </a:pPr>
            <a:r>
              <a:t>What does he say about marriage?</a:t>
            </a:r>
          </a:p>
          <a:p>
            <a:pPr marL="617219" indent="-617219" algn="l">
              <a:spcBef>
                <a:spcPts val="2500"/>
              </a:spcBef>
              <a:buSzPct val="100000"/>
              <a:buAutoNum type="arabicPeriod" startAt="6"/>
              <a:defRPr sz="3700">
                <a:solidFill>
                  <a:srgbClr val="000000"/>
                </a:solidFill>
              </a:defRPr>
            </a:pPr>
            <a:r>
              <a:t>What three words describe our relationship toward those who have the rune over us?</a:t>
            </a:r>
          </a:p>
          <a:p>
            <a:pPr marL="617219" indent="-617219" algn="l">
              <a:spcBef>
                <a:spcPts val="2500"/>
              </a:spcBef>
              <a:buSzPct val="100000"/>
              <a:buAutoNum type="arabicPeriod" startAt="6"/>
              <a:defRPr sz="3700">
                <a:solidFill>
                  <a:srgbClr val="000000"/>
                </a:solidFill>
              </a:defRPr>
            </a:pPr>
            <a:r>
              <a:t>It is good for our hearts to established with what?</a:t>
            </a:r>
          </a:p>
        </p:txBody>
      </p:sp>
      <p:sp>
        <p:nvSpPr>
          <p:cNvPr id="323" name="Answer Giving Scriptural References"/>
          <p:cNvSpPr/>
          <p:nvPr/>
        </p:nvSpPr>
        <p:spPr>
          <a:xfrm>
            <a:off x="354070" y="2861733"/>
            <a:ext cx="3473070" cy="3048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000">
                <a:solidFill>
                  <a:srgbClr val="AA4A5A"/>
                </a:solidFill>
              </a:defRPr>
            </a:lvl1pPr>
          </a:lstStyle>
          <a:p>
            <a:pPr/>
            <a:r>
              <a:t>Answer Giving Scriptural References</a:t>
            </a:r>
          </a:p>
        </p:txBody>
      </p:sp>
      <p:pic>
        <p:nvPicPr>
          <p:cNvPr id="324"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325"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326"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2">
                                            <p:txEl>
                                              <p:pRg st="1" end="1"/>
                                            </p:txEl>
                                          </p:spTgt>
                                        </p:tgtEl>
                                        <p:attrNameLst>
                                          <p:attrName>style.visibility</p:attrName>
                                        </p:attrNameLst>
                                      </p:cBhvr>
                                      <p:to>
                                        <p:strVal val="visible"/>
                                      </p:to>
                                    </p:set>
                                    <p:animEffect filter="wipe(left)" transition="in">
                                      <p:cBhvr>
                                        <p:cTn id="7" dur="1500"/>
                                        <p:tgtEl>
                                          <p:spTgt spid="3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2">
                                            <p:txEl>
                                              <p:pRg st="2" end="2"/>
                                            </p:txEl>
                                          </p:spTgt>
                                        </p:tgtEl>
                                        <p:attrNameLst>
                                          <p:attrName>style.visibility</p:attrName>
                                        </p:attrNameLst>
                                      </p:cBhvr>
                                      <p:to>
                                        <p:strVal val="visible"/>
                                      </p:to>
                                    </p:set>
                                    <p:animEffect filter="wipe(left)" transition="in">
                                      <p:cBhvr>
                                        <p:cTn id="12" dur="1500"/>
                                        <p:tgtEl>
                                          <p:spTgt spid="3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2">
                                            <p:txEl>
                                              <p:pRg st="3" end="3"/>
                                            </p:txEl>
                                          </p:spTgt>
                                        </p:tgtEl>
                                        <p:attrNameLst>
                                          <p:attrName>style.visibility</p:attrName>
                                        </p:attrNameLst>
                                      </p:cBhvr>
                                      <p:to>
                                        <p:strVal val="visible"/>
                                      </p:to>
                                    </p:set>
                                    <p:animEffect filter="wipe(left)" transition="in">
                                      <p:cBhvr>
                                        <p:cTn id="17" dur="1500"/>
                                        <p:tgtEl>
                                          <p:spTgt spid="3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22">
                                            <p:txEl>
                                              <p:pRg st="4" end="4"/>
                                            </p:txEl>
                                          </p:spTgt>
                                        </p:tgtEl>
                                        <p:attrNameLst>
                                          <p:attrName>style.visibility</p:attrName>
                                        </p:attrNameLst>
                                      </p:cBhvr>
                                      <p:to>
                                        <p:strVal val="visible"/>
                                      </p:to>
                                    </p:set>
                                    <p:animEffect filter="wipe(left)" transition="in">
                                      <p:cBhvr>
                                        <p:cTn id="22" dur="1500"/>
                                        <p:tgtEl>
                                          <p:spTgt spid="3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22">
                                            <p:txEl>
                                              <p:pRg st="5" end="5"/>
                                            </p:txEl>
                                          </p:spTgt>
                                        </p:tgtEl>
                                        <p:attrNameLst>
                                          <p:attrName>style.visibility</p:attrName>
                                        </p:attrNameLst>
                                      </p:cBhvr>
                                      <p:to>
                                        <p:strVal val="visible"/>
                                      </p:to>
                                    </p:set>
                                    <p:animEffect filter="wipe(left)" transition="in">
                                      <p:cBhvr>
                                        <p:cTn id="27" dur="1500"/>
                                        <p:tgtEl>
                                          <p:spTgt spid="32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329" name="Study Questions For Hebrews 12:14-29…"/>
          <p:cNvSpPr/>
          <p:nvPr/>
        </p:nvSpPr>
        <p:spPr>
          <a:xfrm>
            <a:off x="3570494" y="2692961"/>
            <a:ext cx="9101113" cy="62357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1900"/>
              </a:spcBef>
              <a:buClr>
                <a:srgbClr val="A29A85"/>
              </a:buClr>
              <a:buSzPct val="100000"/>
              <a:buChar char="•"/>
              <a:defRPr i="1" sz="4300">
                <a:solidFill>
                  <a:srgbClr val="000000"/>
                </a:solidFill>
              </a:defRPr>
            </a:pPr>
            <a:r>
              <a:t>Study Questions For Hebrews 12:14-29</a:t>
            </a:r>
          </a:p>
          <a:p>
            <a:pPr marL="617220" indent="-617220" algn="l">
              <a:spcBef>
                <a:spcPts val="1600"/>
              </a:spcBef>
              <a:buSzPct val="100000"/>
              <a:buAutoNum type="arabicPeriod" startAt="1"/>
              <a:defRPr sz="3400">
                <a:solidFill>
                  <a:srgbClr val="000000"/>
                </a:solidFill>
              </a:defRPr>
            </a:pPr>
            <a:r>
              <a:t>_______ Some have entertained angels unawares.</a:t>
            </a:r>
          </a:p>
          <a:p>
            <a:pPr marL="617220" indent="-617220" algn="l">
              <a:spcBef>
                <a:spcPts val="1600"/>
              </a:spcBef>
              <a:buSzPct val="100000"/>
              <a:buAutoNum type="arabicPeriod" startAt="1"/>
              <a:defRPr sz="3400">
                <a:solidFill>
                  <a:srgbClr val="000000"/>
                </a:solidFill>
              </a:defRPr>
            </a:pPr>
            <a:r>
              <a:t>_______  Whoremongers and adulterers will be condemned by God.</a:t>
            </a:r>
          </a:p>
          <a:p>
            <a:pPr marL="617220" indent="-617220" algn="l">
              <a:spcBef>
                <a:spcPts val="1600"/>
              </a:spcBef>
              <a:buSzPct val="100000"/>
              <a:buAutoNum type="arabicPeriod" startAt="1"/>
              <a:defRPr sz="3400">
                <a:solidFill>
                  <a:srgbClr val="000000"/>
                </a:solidFill>
              </a:defRPr>
            </a:pPr>
            <a:r>
              <a:t>_______  One cannot be “carried away” by strange doctrines.</a:t>
            </a:r>
          </a:p>
          <a:p>
            <a:pPr marL="617220" indent="-617220" algn="l">
              <a:spcBef>
                <a:spcPts val="1600"/>
              </a:spcBef>
              <a:buSzPct val="100000"/>
              <a:buAutoNum type="arabicPeriod" startAt="1"/>
              <a:defRPr sz="3400">
                <a:solidFill>
                  <a:srgbClr val="000000"/>
                </a:solidFill>
              </a:defRPr>
            </a:pPr>
            <a:r>
              <a:t>_______  We should bear reproach with Christ.</a:t>
            </a:r>
          </a:p>
          <a:p>
            <a:pPr marL="617219" indent="-617219" algn="l">
              <a:spcBef>
                <a:spcPts val="1600"/>
              </a:spcBef>
              <a:buSzPct val="100000"/>
              <a:buAutoNum type="arabicPeriod" startAt="1"/>
              <a:defRPr sz="3400">
                <a:solidFill>
                  <a:srgbClr val="000000"/>
                </a:solidFill>
              </a:defRPr>
            </a:pPr>
            <a:r>
              <a:t>_______ We should live as though earth is our home.</a:t>
            </a:r>
          </a:p>
        </p:txBody>
      </p:sp>
      <p:sp>
        <p:nvSpPr>
          <p:cNvPr id="330" name="True…"/>
          <p:cNvSpPr/>
          <p:nvPr/>
        </p:nvSpPr>
        <p:spPr>
          <a:xfrm>
            <a:off x="354070" y="3230033"/>
            <a:ext cx="3473070" cy="2311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5000">
                <a:solidFill>
                  <a:srgbClr val="AA4A5A"/>
                </a:solidFill>
              </a:defRPr>
            </a:pPr>
            <a:r>
              <a:t>True</a:t>
            </a:r>
          </a:p>
          <a:p>
            <a:pPr>
              <a:defRPr b="1" sz="5000">
                <a:solidFill>
                  <a:srgbClr val="AA4A5A"/>
                </a:solidFill>
              </a:defRPr>
            </a:pPr>
            <a:r>
              <a:t>or </a:t>
            </a:r>
          </a:p>
          <a:p>
            <a:pPr>
              <a:defRPr b="1" sz="5000">
                <a:solidFill>
                  <a:srgbClr val="AA4A5A"/>
                </a:solidFill>
              </a:defRPr>
            </a:pPr>
            <a:r>
              <a:t>False</a:t>
            </a:r>
          </a:p>
        </p:txBody>
      </p:sp>
      <p:pic>
        <p:nvPicPr>
          <p:cNvPr id="331"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332"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333"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9">
                                            <p:txEl>
                                              <p:pRg st="2" end="2"/>
                                            </p:txEl>
                                          </p:spTgt>
                                        </p:tgtEl>
                                        <p:attrNameLst>
                                          <p:attrName>style.visibility</p:attrName>
                                        </p:attrNameLst>
                                      </p:cBhvr>
                                      <p:to>
                                        <p:strVal val="visible"/>
                                      </p:to>
                                    </p:set>
                                    <p:animEffect filter="wipe(left)" transition="in">
                                      <p:cBhvr>
                                        <p:cTn id="7" dur="1500"/>
                                        <p:tgtEl>
                                          <p:spTgt spid="32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9">
                                            <p:txEl>
                                              <p:pRg st="3" end="3"/>
                                            </p:txEl>
                                          </p:spTgt>
                                        </p:tgtEl>
                                        <p:attrNameLst>
                                          <p:attrName>style.visibility</p:attrName>
                                        </p:attrNameLst>
                                      </p:cBhvr>
                                      <p:to>
                                        <p:strVal val="visible"/>
                                      </p:to>
                                    </p:set>
                                    <p:animEffect filter="wipe(left)" transition="in">
                                      <p:cBhvr>
                                        <p:cTn id="12" dur="1500"/>
                                        <p:tgtEl>
                                          <p:spTgt spid="32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9">
                                            <p:txEl>
                                              <p:pRg st="4" end="4"/>
                                            </p:txEl>
                                          </p:spTgt>
                                        </p:tgtEl>
                                        <p:attrNameLst>
                                          <p:attrName>style.visibility</p:attrName>
                                        </p:attrNameLst>
                                      </p:cBhvr>
                                      <p:to>
                                        <p:strVal val="visible"/>
                                      </p:to>
                                    </p:set>
                                    <p:animEffect filter="wipe(left)" transition="in">
                                      <p:cBhvr>
                                        <p:cTn id="17" dur="1500"/>
                                        <p:tgtEl>
                                          <p:spTgt spid="32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29">
                                            <p:txEl>
                                              <p:pRg st="5" end="5"/>
                                            </p:txEl>
                                          </p:spTgt>
                                        </p:tgtEl>
                                        <p:attrNameLst>
                                          <p:attrName>style.visibility</p:attrName>
                                        </p:attrNameLst>
                                      </p:cBhvr>
                                      <p:to>
                                        <p:strVal val="visible"/>
                                      </p:to>
                                    </p:set>
                                    <p:animEffect filter="wipe(left)" transition="in">
                                      <p:cBhvr>
                                        <p:cTn id="22" dur="1500"/>
                                        <p:tgtEl>
                                          <p:spTgt spid="32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9"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336" name="Find at least three references in the New Testament that refer to angels helping Christians."/>
          <p:cNvSpPr/>
          <p:nvPr/>
        </p:nvSpPr>
        <p:spPr>
          <a:xfrm>
            <a:off x="4055872" y="3296210"/>
            <a:ext cx="8493498" cy="18161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19100" indent="-419100" algn="l">
              <a:spcBef>
                <a:spcPts val="5800"/>
              </a:spcBef>
              <a:buClr>
                <a:srgbClr val="A29A85"/>
              </a:buClr>
              <a:buSzPct val="100000"/>
              <a:buChar char="•"/>
              <a:defRPr sz="3900">
                <a:solidFill>
                  <a:srgbClr val="000000"/>
                </a:solidFill>
              </a:defRPr>
            </a:lvl1pPr>
          </a:lstStyle>
          <a:p>
            <a:pPr/>
            <a:r>
              <a:t>Find at least three references in the New Testament that refer to angels helping Christians.</a:t>
            </a:r>
          </a:p>
        </p:txBody>
      </p:sp>
      <p:sp>
        <p:nvSpPr>
          <p:cNvPr id="337" name="Research"/>
          <p:cNvSpPr/>
          <p:nvPr/>
        </p:nvSpPr>
        <p:spPr>
          <a:xfrm>
            <a:off x="337137" y="3499410"/>
            <a:ext cx="3473070" cy="838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000">
                <a:solidFill>
                  <a:srgbClr val="AA4A5A"/>
                </a:solidFill>
              </a:defRPr>
            </a:lvl1pPr>
          </a:lstStyle>
          <a:p>
            <a:pPr/>
            <a:r>
              <a:t>Research</a:t>
            </a:r>
          </a:p>
        </p:txBody>
      </p:sp>
      <p:sp>
        <p:nvSpPr>
          <p:cNvPr id="338" name="Thought Question"/>
          <p:cNvSpPr/>
          <p:nvPr/>
        </p:nvSpPr>
        <p:spPr>
          <a:xfrm>
            <a:off x="337137" y="6534711"/>
            <a:ext cx="3473070" cy="15748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000">
                <a:solidFill>
                  <a:srgbClr val="AA4A5A"/>
                </a:solidFill>
              </a:defRPr>
            </a:lvl1pPr>
          </a:lstStyle>
          <a:p>
            <a:pPr/>
            <a:r>
              <a:t>Thought Question</a:t>
            </a:r>
          </a:p>
        </p:txBody>
      </p:sp>
      <p:sp>
        <p:nvSpPr>
          <p:cNvPr id="339" name="Since Jesus Christ is “the same yesterday and today, and forever” (13:8), does this prove miracles can still be worked today? Explain your answer."/>
          <p:cNvSpPr txBox="1"/>
          <p:nvPr/>
        </p:nvSpPr>
        <p:spPr>
          <a:xfrm>
            <a:off x="3984434" y="6128311"/>
            <a:ext cx="8636373" cy="23876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marL="377189" indent="-377189" algn="l">
              <a:spcBef>
                <a:spcPts val="5800"/>
              </a:spcBef>
              <a:buClr>
                <a:srgbClr val="A29A85"/>
              </a:buClr>
              <a:buSzPct val="100000"/>
              <a:buChar char="•"/>
              <a:defRPr sz="3900">
                <a:solidFill>
                  <a:srgbClr val="000000"/>
                </a:solidFill>
              </a:defRPr>
            </a:lvl1pPr>
          </a:lstStyle>
          <a:p>
            <a:pPr/>
            <a:r>
              <a:t>Since Jesus Christ is “the same yesterday and today, and forever” (13:8), does this prove miracles can still be worked today? Explain your answer.</a:t>
            </a:r>
          </a:p>
        </p:txBody>
      </p:sp>
      <p:pic>
        <p:nvPicPr>
          <p:cNvPr id="340"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341"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342"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6">
                                            <p:bg/>
                                          </p:spTgt>
                                        </p:tgtEl>
                                        <p:attrNameLst>
                                          <p:attrName>style.visibility</p:attrName>
                                        </p:attrNameLst>
                                      </p:cBhvr>
                                      <p:to>
                                        <p:strVal val="visible"/>
                                      </p:to>
                                    </p:set>
                                    <p:animEffect filter="wipe(left)" transition="in">
                                      <p:cBhvr>
                                        <p:cTn id="7" dur="1500"/>
                                        <p:tgtEl>
                                          <p:spTgt spid="33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6">
                                            <p:txEl>
                                              <p:pRg st="0" end="0"/>
                                            </p:txEl>
                                          </p:spTgt>
                                        </p:tgtEl>
                                        <p:attrNameLst>
                                          <p:attrName>style.visibility</p:attrName>
                                        </p:attrNameLst>
                                      </p:cBhvr>
                                      <p:to>
                                        <p:strVal val="visible"/>
                                      </p:to>
                                    </p:set>
                                    <p:animEffect filter="wipe(left)" transition="in">
                                      <p:cBhvr>
                                        <p:cTn id="10" dur="1500"/>
                                        <p:tgtEl>
                                          <p:spTgt spid="3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2" fill="hold">
                                  <p:stCondLst>
                                    <p:cond delay="0"/>
                                  </p:stCondLst>
                                  <p:iterate type="el" backwards="0">
                                    <p:tmAbs val="0"/>
                                  </p:iterate>
                                  <p:childTnLst>
                                    <p:set>
                                      <p:cBhvr>
                                        <p:cTn id="14" fill="hold"/>
                                        <p:tgtEl>
                                          <p:spTgt spid="339"/>
                                        </p:tgtEl>
                                        <p:attrNameLst>
                                          <p:attrName>style.visibility</p:attrName>
                                        </p:attrNameLst>
                                      </p:cBhvr>
                                      <p:to>
                                        <p:strVal val="visible"/>
                                      </p:to>
                                    </p:set>
                                    <p:animEffect filter="fade" transition="in">
                                      <p:cBhvr>
                                        <p:cTn id="15" dur="15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2"/>
      <p:bldP build="p" bldLvl="5" animBg="1" rev="0" advAuto="0" spid="336"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 descr="Image"/>
          <p:cNvPicPr>
            <a:picLocks noChangeAspect="0"/>
          </p:cNvPicPr>
          <p:nvPr/>
        </p:nvPicPr>
        <p:blipFill>
          <a:blip r:embed="rId2">
            <a:extLst/>
          </a:blip>
          <a:stretch>
            <a:fillRect/>
          </a:stretch>
        </p:blipFill>
        <p:spPr>
          <a:xfrm>
            <a:off x="0" y="-1"/>
            <a:ext cx="13004800" cy="9753601"/>
          </a:xfrm>
          <a:prstGeom prst="rect">
            <a:avLst/>
          </a:prstGeom>
          <a:ln w="12700">
            <a:miter lim="400000"/>
          </a:ln>
        </p:spPr>
      </p:pic>
      <p:pic>
        <p:nvPicPr>
          <p:cNvPr id="345" name="Image" descr="Image"/>
          <p:cNvPicPr>
            <a:picLocks noChangeAspect="0"/>
          </p:cNvPicPr>
          <p:nvPr/>
        </p:nvPicPr>
        <p:blipFill>
          <a:blip r:embed="rId3">
            <a:extLst/>
          </a:blip>
          <a:stretch>
            <a:fillRect/>
          </a:stretch>
        </p:blipFill>
        <p:spPr>
          <a:xfrm>
            <a:off x="46566" y="59266"/>
            <a:ext cx="6745155" cy="22830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2">
            <a:extLst/>
          </a:blip>
          <a:stretch>
            <a:fillRect/>
          </a:stretch>
        </p:blipFill>
        <p:spPr>
          <a:xfrm rot="21300000">
            <a:off x="421847" y="3220265"/>
            <a:ext cx="3675567" cy="5490377"/>
          </a:xfrm>
          <a:prstGeom prst="rect">
            <a:avLst/>
          </a:prstGeom>
          <a:ln w="12700">
            <a:miter lim="400000"/>
          </a:ln>
          <a:effectLst>
            <a:outerShdw sx="100000" sy="100000" kx="0" ky="0" algn="b" rotWithShape="0" blurRad="152400" dist="103156" dir="2923668">
              <a:srgbClr val="000000">
                <a:alpha val="74125"/>
              </a:srgbClr>
            </a:outerShdw>
          </a:effectLst>
        </p:spPr>
      </p:pic>
      <p:sp>
        <p:nvSpPr>
          <p:cNvPr id="145" name="The “Bible Speaks” Series - A Study Book for Teachers &amp; Students"/>
          <p:cNvSpPr txBox="1"/>
          <p:nvPr/>
        </p:nvSpPr>
        <p:spPr>
          <a:xfrm>
            <a:off x="333751" y="287866"/>
            <a:ext cx="830716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a:t>
            </a:r>
          </a:p>
        </p:txBody>
      </p:sp>
      <p:sp>
        <p:nvSpPr>
          <p:cNvPr id="146" name="III. The Superiority of The New Covenant of Christ - Hebrews 8:1-10:18"/>
          <p:cNvSpPr/>
          <p:nvPr/>
        </p:nvSpPr>
        <p:spPr>
          <a:xfrm>
            <a:off x="241140" y="1113710"/>
            <a:ext cx="12522520" cy="1346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AA4A5A"/>
                </a:solidFill>
              </a:defRPr>
            </a:lvl1pPr>
          </a:lstStyle>
          <a:p>
            <a:pPr/>
            <a:r>
              <a:t>III. The Superiority of The New Covenant of Christ - Hebrews 8:1-10:18</a:t>
            </a:r>
          </a:p>
        </p:txBody>
      </p:sp>
      <p:sp>
        <p:nvSpPr>
          <p:cNvPr id="147" name="Lesson 12 - 8:1-6 - Christ Is Mediator of a Better Covenant - 59…"/>
          <p:cNvSpPr/>
          <p:nvPr/>
        </p:nvSpPr>
        <p:spPr>
          <a:xfrm>
            <a:off x="4848043" y="2492003"/>
            <a:ext cx="7612956" cy="69215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600"/>
              </a:spcBef>
              <a:buClr>
                <a:srgbClr val="A29A85"/>
              </a:buClr>
              <a:buSzPct val="100000"/>
              <a:buChar char="•"/>
              <a:defRPr sz="3400">
                <a:solidFill>
                  <a:srgbClr val="000000"/>
                </a:solidFill>
              </a:defRPr>
            </a:pPr>
            <a:r>
              <a:rPr i="1"/>
              <a:t>Lesson 12 - 8:1-6</a:t>
            </a:r>
            <a:r>
              <a:t> - Christ Is Mediator of a Better Covenant - 59</a:t>
            </a:r>
          </a:p>
          <a:p>
            <a:pPr marL="419100" indent="-419100" algn="l">
              <a:spcBef>
                <a:spcPts val="600"/>
              </a:spcBef>
              <a:buClr>
                <a:srgbClr val="A29A85"/>
              </a:buClr>
              <a:buSzPct val="100000"/>
              <a:buChar char="•"/>
              <a:defRPr sz="3400">
                <a:solidFill>
                  <a:srgbClr val="000000"/>
                </a:solidFill>
              </a:defRPr>
            </a:pPr>
            <a:r>
              <a:rPr i="1"/>
              <a:t>Lesson 13 - 8:7-13</a:t>
            </a:r>
            <a:r>
              <a:t> - What Makes The New Covenant So Great? - 66</a:t>
            </a:r>
          </a:p>
          <a:p>
            <a:pPr marL="419100" indent="-419100" algn="l">
              <a:spcBef>
                <a:spcPts val="600"/>
              </a:spcBef>
              <a:buClr>
                <a:srgbClr val="A29A85"/>
              </a:buClr>
              <a:buSzPct val="100000"/>
              <a:buChar char="•"/>
              <a:defRPr sz="3400">
                <a:solidFill>
                  <a:srgbClr val="000000"/>
                </a:solidFill>
              </a:defRPr>
            </a:pPr>
            <a:r>
              <a:rPr i="1"/>
              <a:t>Lesson 14 - 9:1-10</a:t>
            </a:r>
            <a:r>
              <a:t> - Why Follow Only The “Figure of the True”? - 72</a:t>
            </a:r>
          </a:p>
          <a:p>
            <a:pPr marL="419100" indent="-419100" algn="l">
              <a:spcBef>
                <a:spcPts val="600"/>
              </a:spcBef>
              <a:buClr>
                <a:srgbClr val="A29A85"/>
              </a:buClr>
              <a:buSzPct val="100000"/>
              <a:buChar char="•"/>
              <a:defRPr sz="3400">
                <a:solidFill>
                  <a:srgbClr val="000000"/>
                </a:solidFill>
              </a:defRPr>
            </a:pPr>
            <a:r>
              <a:rPr i="1"/>
              <a:t>Lesson 15 - 9:11-17</a:t>
            </a:r>
            <a:r>
              <a:t> - Three Great Provisions By His Blood of the New Covenant - 79</a:t>
            </a:r>
          </a:p>
          <a:p>
            <a:pPr marL="419100" indent="-419100" algn="l">
              <a:spcBef>
                <a:spcPts val="600"/>
              </a:spcBef>
              <a:buClr>
                <a:srgbClr val="A29A85"/>
              </a:buClr>
              <a:buSzPct val="100000"/>
              <a:buChar char="•"/>
              <a:defRPr sz="3400">
                <a:solidFill>
                  <a:srgbClr val="000000"/>
                </a:solidFill>
              </a:defRPr>
            </a:pPr>
            <a:r>
              <a:rPr i="1"/>
              <a:t>Lesson 16 - 9:18-28</a:t>
            </a:r>
            <a:r>
              <a:t> - Why Was A Blood Sacrifice Necessary? - 86</a:t>
            </a:r>
          </a:p>
          <a:p>
            <a:pPr marL="419100" indent="-419100" algn="l">
              <a:spcBef>
                <a:spcPts val="600"/>
              </a:spcBef>
              <a:buClr>
                <a:srgbClr val="A29A85"/>
              </a:buClr>
              <a:buSzPct val="100000"/>
              <a:buChar char="•"/>
              <a:defRPr sz="3400">
                <a:solidFill>
                  <a:srgbClr val="000000"/>
                </a:solidFill>
              </a:defRPr>
            </a:pPr>
            <a:r>
              <a:rPr i="1"/>
              <a:t>Lesson 17 - 10:1-18</a:t>
            </a:r>
            <a:r>
              <a:t> - Christ The Fulfillment of the Law - 92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Image" descr="Image"/>
          <p:cNvPicPr>
            <a:picLocks noChangeAspect="1"/>
          </p:cNvPicPr>
          <p:nvPr/>
        </p:nvPicPr>
        <p:blipFill>
          <a:blip r:embed="rId2">
            <a:extLst/>
          </a:blip>
          <a:stretch>
            <a:fillRect/>
          </a:stretch>
        </p:blipFill>
        <p:spPr>
          <a:xfrm rot="21300000">
            <a:off x="421847" y="3220265"/>
            <a:ext cx="3675567" cy="5490377"/>
          </a:xfrm>
          <a:prstGeom prst="rect">
            <a:avLst/>
          </a:prstGeom>
          <a:ln w="12700">
            <a:miter lim="400000"/>
          </a:ln>
          <a:effectLst>
            <a:outerShdw sx="100000" sy="100000" kx="0" ky="0" algn="b" rotWithShape="0" blurRad="152400" dist="103156" dir="2923668">
              <a:srgbClr val="000000">
                <a:alpha val="74125"/>
              </a:srgbClr>
            </a:outerShdw>
          </a:effectLst>
        </p:spPr>
      </p:pic>
      <p:sp>
        <p:nvSpPr>
          <p:cNvPr id="150" name="The “Bible Speaks” Series - A Study Book for Teachers &amp; Students"/>
          <p:cNvSpPr txBox="1"/>
          <p:nvPr/>
        </p:nvSpPr>
        <p:spPr>
          <a:xfrm>
            <a:off x="333751" y="287866"/>
            <a:ext cx="830716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a:t>
            </a:r>
          </a:p>
        </p:txBody>
      </p:sp>
      <p:sp>
        <p:nvSpPr>
          <p:cNvPr id="151" name="IV. Exhortations To Steadfastness In Christ - Hebrews 10:19-13:25"/>
          <p:cNvSpPr/>
          <p:nvPr/>
        </p:nvSpPr>
        <p:spPr>
          <a:xfrm>
            <a:off x="241140" y="1113710"/>
            <a:ext cx="12522520" cy="1346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AA4A5A"/>
                </a:solidFill>
              </a:defRPr>
            </a:lvl1pPr>
          </a:lstStyle>
          <a:p>
            <a:pPr/>
            <a:r>
              <a:t>IV. Exhortations To Steadfastness In Christ - Hebrews 10:19-13:25</a:t>
            </a:r>
          </a:p>
        </p:txBody>
      </p:sp>
      <p:sp>
        <p:nvSpPr>
          <p:cNvPr id="152" name="Lesson 18 - 10:19-25 - Faith, Hope &amp; Love - 98…"/>
          <p:cNvSpPr/>
          <p:nvPr/>
        </p:nvSpPr>
        <p:spPr>
          <a:xfrm>
            <a:off x="4401029" y="2921686"/>
            <a:ext cx="8127704" cy="63246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1000"/>
              </a:spcBef>
              <a:buClr>
                <a:srgbClr val="A29A85"/>
              </a:buClr>
              <a:buSzPct val="100000"/>
              <a:buChar char="•"/>
              <a:defRPr sz="3900">
                <a:solidFill>
                  <a:srgbClr val="000000"/>
                </a:solidFill>
              </a:defRPr>
            </a:pPr>
            <a:r>
              <a:rPr i="1"/>
              <a:t>Lesson 18 - 10:19-25</a:t>
            </a:r>
            <a:r>
              <a:t> - Faith, Hope &amp; Love - 98</a:t>
            </a:r>
          </a:p>
          <a:p>
            <a:pPr marL="419100" indent="-419100" algn="l">
              <a:spcBef>
                <a:spcPts val="1000"/>
              </a:spcBef>
              <a:buClr>
                <a:srgbClr val="A29A85"/>
              </a:buClr>
              <a:buSzPct val="100000"/>
              <a:buChar char="•"/>
              <a:defRPr sz="3900">
                <a:solidFill>
                  <a:srgbClr val="000000"/>
                </a:solidFill>
              </a:defRPr>
            </a:pPr>
            <a:r>
              <a:rPr i="1"/>
              <a:t>Lesson 19 - 10:25-39</a:t>
            </a:r>
            <a:r>
              <a:t> - What If One Turns Away From Christ? - 105</a:t>
            </a:r>
          </a:p>
          <a:p>
            <a:pPr marL="419100" indent="-419100" algn="l">
              <a:spcBef>
                <a:spcPts val="1000"/>
              </a:spcBef>
              <a:buClr>
                <a:srgbClr val="A29A85"/>
              </a:buClr>
              <a:buSzPct val="100000"/>
              <a:buChar char="•"/>
              <a:defRPr sz="3900">
                <a:solidFill>
                  <a:srgbClr val="000000"/>
                </a:solidFill>
              </a:defRPr>
            </a:pPr>
            <a:r>
              <a:rPr i="1"/>
              <a:t>Lesson 20 - 11:1-7</a:t>
            </a:r>
            <a:r>
              <a:t> - Faith Essential To Please God - 112</a:t>
            </a:r>
          </a:p>
          <a:p>
            <a:pPr marL="419100" indent="-419100" algn="l">
              <a:spcBef>
                <a:spcPts val="1000"/>
              </a:spcBef>
              <a:buClr>
                <a:srgbClr val="A29A85"/>
              </a:buClr>
              <a:buSzPct val="100000"/>
              <a:buChar char="•"/>
              <a:defRPr sz="3900">
                <a:solidFill>
                  <a:srgbClr val="000000"/>
                </a:solidFill>
              </a:defRPr>
            </a:pPr>
            <a:r>
              <a:rPr i="1"/>
              <a:t>Lesson 21 - 11:8-22</a:t>
            </a:r>
            <a:r>
              <a:t> - He Looked For A City - 119</a:t>
            </a:r>
          </a:p>
          <a:p>
            <a:pPr marL="419100" indent="-419100" algn="l">
              <a:spcBef>
                <a:spcPts val="1000"/>
              </a:spcBef>
              <a:buClr>
                <a:srgbClr val="A29A85"/>
              </a:buClr>
              <a:buSzPct val="100000"/>
              <a:buChar char="•"/>
              <a:defRPr sz="3900">
                <a:solidFill>
                  <a:srgbClr val="000000"/>
                </a:solidFill>
              </a:defRPr>
            </a:pPr>
            <a:r>
              <a:rPr i="1"/>
              <a:t>Lesson 22 - 11:23-40</a:t>
            </a:r>
            <a:r>
              <a:t> - The World Was Not Worthy of Them - 125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Image" descr="Image"/>
          <p:cNvPicPr>
            <a:picLocks noChangeAspect="1"/>
          </p:cNvPicPr>
          <p:nvPr/>
        </p:nvPicPr>
        <p:blipFill>
          <a:blip r:embed="rId2">
            <a:extLst/>
          </a:blip>
          <a:stretch>
            <a:fillRect/>
          </a:stretch>
        </p:blipFill>
        <p:spPr>
          <a:xfrm rot="21300000">
            <a:off x="421847" y="3220265"/>
            <a:ext cx="3675567" cy="5490377"/>
          </a:xfrm>
          <a:prstGeom prst="rect">
            <a:avLst/>
          </a:prstGeom>
          <a:ln w="12700">
            <a:miter lim="400000"/>
          </a:ln>
          <a:effectLst>
            <a:outerShdw sx="100000" sy="100000" kx="0" ky="0" algn="b" rotWithShape="0" blurRad="152400" dist="103156" dir="2923668">
              <a:srgbClr val="000000">
                <a:alpha val="74125"/>
              </a:srgbClr>
            </a:outerShdw>
          </a:effectLst>
        </p:spPr>
      </p:pic>
      <p:sp>
        <p:nvSpPr>
          <p:cNvPr id="155" name="The “Bible Speaks” Series - A Study Book for Teachers &amp; Students"/>
          <p:cNvSpPr txBox="1"/>
          <p:nvPr/>
        </p:nvSpPr>
        <p:spPr>
          <a:xfrm>
            <a:off x="333751" y="287866"/>
            <a:ext cx="830716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a:t>
            </a:r>
          </a:p>
        </p:txBody>
      </p:sp>
      <p:sp>
        <p:nvSpPr>
          <p:cNvPr id="156" name="Lesson 23 - 12:1-13 - Running The Race By Faith - 130…"/>
          <p:cNvSpPr/>
          <p:nvPr/>
        </p:nvSpPr>
        <p:spPr>
          <a:xfrm>
            <a:off x="4848043" y="2777753"/>
            <a:ext cx="7612956" cy="59055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2700"/>
              </a:spcBef>
              <a:buClr>
                <a:srgbClr val="A29A85"/>
              </a:buClr>
              <a:buSzPct val="100000"/>
              <a:buChar char="•"/>
              <a:defRPr sz="4100">
                <a:solidFill>
                  <a:srgbClr val="000000"/>
                </a:solidFill>
              </a:defRPr>
            </a:pPr>
            <a:r>
              <a:rPr i="1"/>
              <a:t>Lesson 23 - 12:1-13</a:t>
            </a:r>
            <a:r>
              <a:t> - Running The Race By Faith - 130</a:t>
            </a:r>
          </a:p>
          <a:p>
            <a:pPr marL="419100" indent="-419100" algn="l">
              <a:spcBef>
                <a:spcPts val="2700"/>
              </a:spcBef>
              <a:buClr>
                <a:srgbClr val="A29A85"/>
              </a:buClr>
              <a:buSzPct val="100000"/>
              <a:buChar char="•"/>
              <a:defRPr sz="4100">
                <a:solidFill>
                  <a:srgbClr val="000000"/>
                </a:solidFill>
              </a:defRPr>
            </a:pPr>
            <a:r>
              <a:rPr i="1"/>
              <a:t>Lesson 24 - 12:14-29</a:t>
            </a:r>
            <a:r>
              <a:t> - Refuse Not Him That Speaketh - 137</a:t>
            </a:r>
          </a:p>
          <a:p>
            <a:pPr marL="419100" indent="-419100" algn="l">
              <a:spcBef>
                <a:spcPts val="2700"/>
              </a:spcBef>
              <a:buClr>
                <a:srgbClr val="A29A85"/>
              </a:buClr>
              <a:buSzPct val="100000"/>
              <a:buChar char="•"/>
              <a:defRPr b="1" sz="4100">
                <a:solidFill>
                  <a:srgbClr val="000000"/>
                </a:solidFill>
              </a:defRPr>
            </a:pPr>
            <a:r>
              <a:rPr i="1"/>
              <a:t>Lesson 25 - 13:1-14</a:t>
            </a:r>
            <a:r>
              <a:t> - Let Us Go Out Side The Camp - 144</a:t>
            </a:r>
          </a:p>
          <a:p>
            <a:pPr marL="419100" indent="-419100" algn="l">
              <a:spcBef>
                <a:spcPts val="2700"/>
              </a:spcBef>
              <a:buClr>
                <a:srgbClr val="A29A85"/>
              </a:buClr>
              <a:buSzPct val="100000"/>
              <a:buChar char="•"/>
              <a:defRPr sz="4100">
                <a:solidFill>
                  <a:srgbClr val="000000"/>
                </a:solidFill>
              </a:defRPr>
            </a:pPr>
            <a:r>
              <a:rPr i="1"/>
              <a:t>Lesson 26 - 13:15-25</a:t>
            </a:r>
            <a:r>
              <a:t> - Continually Offer Praise To God - 151</a:t>
            </a:r>
          </a:p>
        </p:txBody>
      </p:sp>
      <p:sp>
        <p:nvSpPr>
          <p:cNvPr id="157" name="IV. Exhortations To Steadfastness In Christ - Hebrews 10:19-13:25"/>
          <p:cNvSpPr/>
          <p:nvPr/>
        </p:nvSpPr>
        <p:spPr>
          <a:xfrm>
            <a:off x="241140" y="1113710"/>
            <a:ext cx="12522520" cy="1346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AA4A5A"/>
                </a:solidFill>
              </a:defRPr>
            </a:lvl1pPr>
          </a:lstStyle>
          <a:p>
            <a:pPr/>
            <a:r>
              <a:t>IV. Exhortations To Steadfastness In Christ - Hebrews 10:19-13:25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Image" descr="Image"/>
          <p:cNvPicPr>
            <a:picLocks noChangeAspect="0"/>
          </p:cNvPicPr>
          <p:nvPr/>
        </p:nvPicPr>
        <p:blipFill>
          <a:blip r:embed="rId2">
            <a:extLst/>
          </a:blip>
          <a:stretch>
            <a:fillRect/>
          </a:stretch>
        </p:blipFill>
        <p:spPr>
          <a:xfrm>
            <a:off x="-282649" y="1173732"/>
            <a:ext cx="13570098" cy="8780952"/>
          </a:xfrm>
          <a:prstGeom prst="rect">
            <a:avLst/>
          </a:prstGeom>
        </p:spPr>
      </p:pic>
      <p:pic>
        <p:nvPicPr>
          <p:cNvPr id="160" name="Rounded Rectangle" descr="Rounded Rectangle"/>
          <p:cNvPicPr>
            <a:picLocks noChangeAspect="0"/>
          </p:cNvPicPr>
          <p:nvPr/>
        </p:nvPicPr>
        <p:blipFill>
          <a:blip r:embed="rId3">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pic>
        <p:nvPicPr>
          <p:cNvPr id="161"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162" name="Running The Race By Faith…"/>
          <p:cNvSpPr txBox="1"/>
          <p:nvPr/>
        </p:nvSpPr>
        <p:spPr>
          <a:xfrm>
            <a:off x="169701" y="6568016"/>
            <a:ext cx="12665398" cy="2679701"/>
          </a:xfrm>
          <a:prstGeom prst="rect">
            <a:avLst/>
          </a:prstGeom>
          <a:ln w="12700">
            <a:miter lim="400000"/>
          </a:ln>
          <a:effectLst>
            <a:outerShdw sx="100000" sy="100000" kx="0" ky="0" algn="b" rotWithShape="0" blurRad="152400" dist="103156" dir="2923668">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600">
                <a:solidFill>
                  <a:srgbClr val="FFFFFF"/>
                </a:solidFill>
                <a:effectLst>
                  <a:outerShdw sx="100000" sy="100000" kx="0" ky="0" algn="b" rotWithShape="0" blurRad="12700" dist="63500" dir="3488746">
                    <a:srgbClr val="000000"/>
                  </a:outerShdw>
                </a:effectLst>
                <a:latin typeface="Denmark"/>
                <a:ea typeface="Denmark"/>
                <a:cs typeface="Denmark"/>
                <a:sym typeface="Denmark"/>
              </a:defRPr>
            </a:pPr>
            <a:r>
              <a:t>Running The Race By Faith</a:t>
            </a:r>
          </a:p>
          <a:p>
            <a:pPr>
              <a:defRPr sz="3200">
                <a:solidFill>
                  <a:srgbClr val="FFFFFF"/>
                </a:solidFill>
                <a:effectLst>
                  <a:outerShdw sx="100000" sy="100000" kx="0" ky="0" algn="b" rotWithShape="0" blurRad="12700" dist="63500" dir="3488746">
                    <a:srgbClr val="000000"/>
                  </a:outerShdw>
                </a:effectLst>
                <a:latin typeface="Denmark"/>
                <a:ea typeface="Denmark"/>
                <a:cs typeface="Denmark"/>
                <a:sym typeface="Denmark"/>
              </a:defRPr>
            </a:pPr>
            <a:r>
              <a:t>There is a GREAT cloud of witnesses</a:t>
            </a:r>
          </a:p>
          <a:p>
            <a:pPr>
              <a:defRPr sz="3200">
                <a:solidFill>
                  <a:srgbClr val="FFFFFF"/>
                </a:solidFill>
                <a:effectLst>
                  <a:outerShdw sx="100000" sy="100000" kx="0" ky="0" algn="b" rotWithShape="0" blurRad="12700" dist="63500" dir="3488746">
                    <a:srgbClr val="000000"/>
                  </a:outerShdw>
                </a:effectLst>
                <a:latin typeface="Denmark"/>
                <a:ea typeface="Denmark"/>
                <a:cs typeface="Denmark"/>
                <a:sym typeface="Denmark"/>
              </a:defRPr>
            </a:pPr>
            <a:r>
              <a:t>We MUST Look To Jesus</a:t>
            </a:r>
          </a:p>
          <a:p>
            <a:pPr>
              <a:defRPr sz="3200">
                <a:solidFill>
                  <a:srgbClr val="FFFFFF"/>
                </a:solidFill>
                <a:effectLst>
                  <a:outerShdw sx="100000" sy="100000" kx="0" ky="0" algn="b" rotWithShape="0" blurRad="12700" dist="63500" dir="3488746">
                    <a:srgbClr val="000000"/>
                  </a:outerShdw>
                </a:effectLst>
                <a:latin typeface="Denmark"/>
                <a:ea typeface="Denmark"/>
                <a:cs typeface="Denmark"/>
                <a:sym typeface="Denmark"/>
              </a:defRPr>
            </a:pPr>
            <a:r>
              <a:t>Must Endure Chastening</a:t>
            </a:r>
          </a:p>
          <a:p>
            <a:pPr>
              <a:defRPr sz="3200">
                <a:solidFill>
                  <a:srgbClr val="FFFFFF"/>
                </a:solidFill>
                <a:effectLst>
                  <a:outerShdw sx="100000" sy="100000" kx="0" ky="0" algn="b" rotWithShape="0" blurRad="12700" dist="63500" dir="3488746">
                    <a:srgbClr val="000000"/>
                  </a:outerShdw>
                </a:effectLst>
                <a:latin typeface="Denmark"/>
                <a:ea typeface="Denmark"/>
                <a:cs typeface="Denmark"/>
                <a:sym typeface="Denmark"/>
              </a:defRPr>
            </a:pPr>
            <a:r>
              <a:t>Must Take Heed To The Lord Jesus</a:t>
            </a:r>
          </a:p>
        </p:txBody>
      </p:sp>
      <p:sp>
        <p:nvSpPr>
          <p:cNvPr id="163"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164"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pic>
        <p:nvPicPr>
          <p:cNvPr id="167" name="Image" descr="Image"/>
          <p:cNvPicPr>
            <a:picLocks noChangeAspect="0"/>
          </p:cNvPicPr>
          <p:nvPr/>
        </p:nvPicPr>
        <p:blipFill>
          <a:blip r:embed="rId3">
            <a:extLst/>
          </a:blip>
          <a:stretch>
            <a:fillRect/>
          </a:stretch>
        </p:blipFill>
        <p:spPr>
          <a:xfrm>
            <a:off x="-173567" y="414866"/>
            <a:ext cx="7139782" cy="2388162"/>
          </a:xfrm>
          <a:prstGeom prst="rect">
            <a:avLst/>
          </a:prstGeom>
        </p:spPr>
      </p:pic>
      <p:sp>
        <p:nvSpPr>
          <p:cNvPr id="168" name="Introduction…"/>
          <p:cNvSpPr/>
          <p:nvPr/>
        </p:nvSpPr>
        <p:spPr>
          <a:xfrm>
            <a:off x="7017858" y="2706719"/>
            <a:ext cx="5406067" cy="6629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600"/>
              </a:spcBef>
              <a:defRPr sz="3600">
                <a:solidFill>
                  <a:srgbClr val="000000"/>
                </a:solidFill>
              </a:defRPr>
            </a:pPr>
            <a:r>
              <a:rPr i="1"/>
              <a:t>Introduction</a:t>
            </a:r>
          </a:p>
          <a:p>
            <a:pPr marL="419100" indent="-419100" algn="l">
              <a:spcBef>
                <a:spcPts val="600"/>
              </a:spcBef>
              <a:buClr>
                <a:srgbClr val="A29A85"/>
              </a:buClr>
              <a:buSzPct val="100000"/>
              <a:buChar char="•"/>
              <a:defRPr sz="3600">
                <a:solidFill>
                  <a:srgbClr val="000000"/>
                </a:solidFill>
              </a:defRPr>
            </a:pPr>
            <a:r>
              <a:t>Various Exhortations</a:t>
            </a:r>
          </a:p>
          <a:p>
            <a:pPr lvl="1" marL="838200" indent="-419100" algn="l">
              <a:spcBef>
                <a:spcPts val="600"/>
              </a:spcBef>
              <a:buClr>
                <a:srgbClr val="A29A85"/>
              </a:buClr>
              <a:buSzPct val="100000"/>
              <a:buChar char="•"/>
              <a:defRPr sz="3200">
                <a:solidFill>
                  <a:srgbClr val="000000"/>
                </a:solidFill>
              </a:defRPr>
            </a:pPr>
            <a:r>
              <a:t>Brotherly love - (1) </a:t>
            </a:r>
          </a:p>
          <a:p>
            <a:pPr lvl="1" marL="838200" indent="-419100" algn="l">
              <a:spcBef>
                <a:spcPts val="600"/>
              </a:spcBef>
              <a:buClr>
                <a:srgbClr val="A29A85"/>
              </a:buClr>
              <a:buSzPct val="100000"/>
              <a:buChar char="•"/>
              <a:defRPr sz="3200">
                <a:solidFill>
                  <a:srgbClr val="000000"/>
                </a:solidFill>
              </a:defRPr>
            </a:pPr>
            <a:r>
              <a:t>Hospitality - (2)</a:t>
            </a:r>
          </a:p>
          <a:p>
            <a:pPr lvl="1" marL="838200" indent="-419100" algn="l">
              <a:spcBef>
                <a:spcPts val="600"/>
              </a:spcBef>
              <a:buClr>
                <a:srgbClr val="A29A85"/>
              </a:buClr>
              <a:buSzPct val="100000"/>
              <a:buChar char="•"/>
              <a:defRPr sz="3200">
                <a:solidFill>
                  <a:srgbClr val="000000"/>
                </a:solidFill>
              </a:defRPr>
            </a:pPr>
            <a:r>
              <a:t>Care for those in bonds -(3) </a:t>
            </a:r>
          </a:p>
          <a:p>
            <a:pPr lvl="1" marL="838200" indent="-419100" algn="l">
              <a:spcBef>
                <a:spcPts val="600"/>
              </a:spcBef>
              <a:buClr>
                <a:srgbClr val="A29A85"/>
              </a:buClr>
              <a:buSzPct val="100000"/>
              <a:buChar char="•"/>
              <a:defRPr sz="3200">
                <a:solidFill>
                  <a:srgbClr val="000000"/>
                </a:solidFill>
              </a:defRPr>
            </a:pPr>
            <a:r>
              <a:t>Fidelity in marriage - (4) </a:t>
            </a:r>
          </a:p>
          <a:p>
            <a:pPr lvl="1" marL="838200" indent="-419100" algn="l">
              <a:spcBef>
                <a:spcPts val="600"/>
              </a:spcBef>
              <a:buClr>
                <a:srgbClr val="A29A85"/>
              </a:buClr>
              <a:buSzPct val="100000"/>
              <a:buChar char="•"/>
              <a:defRPr sz="3200">
                <a:solidFill>
                  <a:srgbClr val="000000"/>
                </a:solidFill>
              </a:defRPr>
            </a:pPr>
            <a:r>
              <a:t>Contentment - (5-6) </a:t>
            </a:r>
          </a:p>
          <a:p>
            <a:pPr lvl="1" marL="838200" indent="-419100" algn="l">
              <a:spcBef>
                <a:spcPts val="600"/>
              </a:spcBef>
              <a:buClr>
                <a:srgbClr val="A29A85"/>
              </a:buClr>
              <a:buSzPct val="100000"/>
              <a:buChar char="•"/>
              <a:defRPr sz="3200">
                <a:solidFill>
                  <a:srgbClr val="000000"/>
                </a:solidFill>
              </a:defRPr>
            </a:pPr>
            <a:r>
              <a:t>Submission to those in authority - (7-8)</a:t>
            </a:r>
          </a:p>
          <a:p>
            <a:pPr lvl="1" marL="838200" indent="-419100" algn="l">
              <a:spcBef>
                <a:spcPts val="600"/>
              </a:spcBef>
              <a:buClr>
                <a:srgbClr val="A29A85"/>
              </a:buClr>
              <a:buSzPct val="100000"/>
              <a:buChar char="•"/>
              <a:defRPr sz="3200">
                <a:solidFill>
                  <a:srgbClr val="000000"/>
                </a:solidFill>
              </a:defRPr>
            </a:pPr>
            <a:r>
              <a:t>Stability in doctrines - (9) </a:t>
            </a:r>
          </a:p>
          <a:p>
            <a:pPr marL="419100" indent="-419100" algn="l">
              <a:spcBef>
                <a:spcPts val="600"/>
              </a:spcBef>
              <a:buClr>
                <a:srgbClr val="A29A85"/>
              </a:buClr>
              <a:buSzPct val="100000"/>
              <a:buChar char="•"/>
              <a:defRPr sz="3600">
                <a:solidFill>
                  <a:srgbClr val="000000"/>
                </a:solidFill>
              </a:defRPr>
            </a:pPr>
            <a:r>
              <a:t>Keep before you Christ's reproach - (10-14)</a:t>
            </a:r>
          </a:p>
        </p:txBody>
      </p:sp>
      <p:sp>
        <p:nvSpPr>
          <p:cNvPr id="169"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grpSp>
        <p:nvGrpSpPr>
          <p:cNvPr id="172" name="Image"/>
          <p:cNvGrpSpPr/>
          <p:nvPr/>
        </p:nvGrpSpPr>
        <p:grpSpPr>
          <a:xfrm>
            <a:off x="149522" y="2877870"/>
            <a:ext cx="6493604" cy="6507164"/>
            <a:chOff x="0" y="0"/>
            <a:chExt cx="6493602" cy="6507162"/>
          </a:xfrm>
        </p:grpSpPr>
        <p:pic>
          <p:nvPicPr>
            <p:cNvPr id="171" name="Image" descr="Image"/>
            <p:cNvPicPr>
              <a:picLocks noChangeAspect="0"/>
            </p:cNvPicPr>
            <p:nvPr/>
          </p:nvPicPr>
          <p:blipFill>
            <a:blip r:embed="rId4">
              <a:extLst/>
            </a:blip>
            <a:stretch>
              <a:fillRect/>
            </a:stretch>
          </p:blipFill>
          <p:spPr>
            <a:xfrm>
              <a:off x="342900" y="342900"/>
              <a:ext cx="5807803" cy="5808663"/>
            </a:xfrm>
            <a:prstGeom prst="rect">
              <a:avLst/>
            </a:prstGeom>
            <a:ln>
              <a:noFill/>
            </a:ln>
            <a:effectLst/>
          </p:spPr>
        </p:pic>
        <p:pic>
          <p:nvPicPr>
            <p:cNvPr id="170" name="Image" descr="Image"/>
            <p:cNvPicPr>
              <a:picLocks noChangeAspect="0"/>
            </p:cNvPicPr>
            <p:nvPr/>
          </p:nvPicPr>
          <p:blipFill>
            <a:blip r:embed="rId5">
              <a:extLst/>
            </a:blip>
            <a:stretch>
              <a:fillRect/>
            </a:stretch>
          </p:blipFill>
          <p:spPr>
            <a:xfrm>
              <a:off x="0" y="0"/>
              <a:ext cx="6493603" cy="6507163"/>
            </a:xfrm>
            <a:prstGeom prst="rect">
              <a:avLst/>
            </a:prstGeom>
            <a:effectLst/>
          </p:spPr>
        </p:pic>
      </p:grpSp>
      <p:sp>
        <p:nvSpPr>
          <p:cNvPr id="173"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8">
                                            <p:txEl>
                                              <p:pRg st="1" end="1"/>
                                            </p:txEl>
                                          </p:spTgt>
                                        </p:tgtEl>
                                        <p:attrNameLst>
                                          <p:attrName>style.visibility</p:attrName>
                                        </p:attrNameLst>
                                      </p:cBhvr>
                                      <p:to>
                                        <p:strVal val="visible"/>
                                      </p:to>
                                    </p:set>
                                    <p:animEffect filter="wipe(left)" transition="in">
                                      <p:cBhvr>
                                        <p:cTn id="7" dur="1500"/>
                                        <p:tgtEl>
                                          <p:spTgt spid="1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68">
                                            <p:txEl>
                                              <p:pRg st="2" end="2"/>
                                            </p:txEl>
                                          </p:spTgt>
                                        </p:tgtEl>
                                        <p:attrNameLst>
                                          <p:attrName>style.visibility</p:attrName>
                                        </p:attrNameLst>
                                      </p:cBhvr>
                                      <p:to>
                                        <p:strVal val="visible"/>
                                      </p:to>
                                    </p:set>
                                    <p:animEffect filter="wipe(left)" transition="in">
                                      <p:cBhvr>
                                        <p:cTn id="12" dur="1500"/>
                                        <p:tgtEl>
                                          <p:spTgt spid="1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68">
                                            <p:txEl>
                                              <p:pRg st="3" end="3"/>
                                            </p:txEl>
                                          </p:spTgt>
                                        </p:tgtEl>
                                        <p:attrNameLst>
                                          <p:attrName>style.visibility</p:attrName>
                                        </p:attrNameLst>
                                      </p:cBhvr>
                                      <p:to>
                                        <p:strVal val="visible"/>
                                      </p:to>
                                    </p:set>
                                    <p:animEffect filter="wipe(left)" transition="in">
                                      <p:cBhvr>
                                        <p:cTn id="17" dur="1500"/>
                                        <p:tgtEl>
                                          <p:spTgt spid="16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68">
                                            <p:txEl>
                                              <p:pRg st="4" end="4"/>
                                            </p:txEl>
                                          </p:spTgt>
                                        </p:tgtEl>
                                        <p:attrNameLst>
                                          <p:attrName>style.visibility</p:attrName>
                                        </p:attrNameLst>
                                      </p:cBhvr>
                                      <p:to>
                                        <p:strVal val="visible"/>
                                      </p:to>
                                    </p:set>
                                    <p:animEffect filter="wipe(left)" transition="in">
                                      <p:cBhvr>
                                        <p:cTn id="22" dur="1500"/>
                                        <p:tgtEl>
                                          <p:spTgt spid="16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168">
                                            <p:txEl>
                                              <p:pRg st="5" end="5"/>
                                            </p:txEl>
                                          </p:spTgt>
                                        </p:tgtEl>
                                        <p:attrNameLst>
                                          <p:attrName>style.visibility</p:attrName>
                                        </p:attrNameLst>
                                      </p:cBhvr>
                                      <p:to>
                                        <p:strVal val="visible"/>
                                      </p:to>
                                    </p:set>
                                    <p:animEffect filter="wipe(left)" transition="in">
                                      <p:cBhvr>
                                        <p:cTn id="27" dur="1500"/>
                                        <p:tgtEl>
                                          <p:spTgt spid="16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168">
                                            <p:txEl>
                                              <p:pRg st="6" end="6"/>
                                            </p:txEl>
                                          </p:spTgt>
                                        </p:tgtEl>
                                        <p:attrNameLst>
                                          <p:attrName>style.visibility</p:attrName>
                                        </p:attrNameLst>
                                      </p:cBhvr>
                                      <p:to>
                                        <p:strVal val="visible"/>
                                      </p:to>
                                    </p:set>
                                    <p:animEffect filter="wipe(left)" transition="in">
                                      <p:cBhvr>
                                        <p:cTn id="32" dur="1500"/>
                                        <p:tgtEl>
                                          <p:spTgt spid="16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168">
                                            <p:txEl>
                                              <p:pRg st="7" end="7"/>
                                            </p:txEl>
                                          </p:spTgt>
                                        </p:tgtEl>
                                        <p:attrNameLst>
                                          <p:attrName>style.visibility</p:attrName>
                                        </p:attrNameLst>
                                      </p:cBhvr>
                                      <p:to>
                                        <p:strVal val="visible"/>
                                      </p:to>
                                    </p:set>
                                    <p:animEffect filter="wipe(left)" transition="in">
                                      <p:cBhvr>
                                        <p:cTn id="37" dur="1500"/>
                                        <p:tgtEl>
                                          <p:spTgt spid="16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1" fill="hold">
                                  <p:stCondLst>
                                    <p:cond delay="0"/>
                                  </p:stCondLst>
                                  <p:iterate type="el" backwards="0">
                                    <p:tmAbs val="0"/>
                                  </p:iterate>
                                  <p:childTnLst>
                                    <p:set>
                                      <p:cBhvr>
                                        <p:cTn id="41" fill="hold"/>
                                        <p:tgtEl>
                                          <p:spTgt spid="168">
                                            <p:txEl>
                                              <p:pRg st="8" end="8"/>
                                            </p:txEl>
                                          </p:spTgt>
                                        </p:tgtEl>
                                        <p:attrNameLst>
                                          <p:attrName>style.visibility</p:attrName>
                                        </p:attrNameLst>
                                      </p:cBhvr>
                                      <p:to>
                                        <p:strVal val="visible"/>
                                      </p:to>
                                    </p:set>
                                    <p:animEffect filter="wipe(left)" transition="in">
                                      <p:cBhvr>
                                        <p:cTn id="42" dur="1500"/>
                                        <p:tgtEl>
                                          <p:spTgt spid="168">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1" fill="hold">
                                  <p:stCondLst>
                                    <p:cond delay="0"/>
                                  </p:stCondLst>
                                  <p:iterate type="el" backwards="0">
                                    <p:tmAbs val="0"/>
                                  </p:iterate>
                                  <p:childTnLst>
                                    <p:set>
                                      <p:cBhvr>
                                        <p:cTn id="46" fill="hold"/>
                                        <p:tgtEl>
                                          <p:spTgt spid="168">
                                            <p:txEl>
                                              <p:pRg st="9" end="9"/>
                                            </p:txEl>
                                          </p:spTgt>
                                        </p:tgtEl>
                                        <p:attrNameLst>
                                          <p:attrName>style.visibility</p:attrName>
                                        </p:attrNameLst>
                                      </p:cBhvr>
                                      <p:to>
                                        <p:strVal val="visible"/>
                                      </p:to>
                                    </p:set>
                                    <p:animEffect filter="wipe(left)" transition="in">
                                      <p:cBhvr>
                                        <p:cTn id="47" dur="1500"/>
                                        <p:tgtEl>
                                          <p:spTgt spid="168">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Rounded Rectangle" descr="Rounded Rectangle"/>
          <p:cNvPicPr>
            <a:picLocks noChangeAspect="0"/>
          </p:cNvPicPr>
          <p:nvPr/>
        </p:nvPicPr>
        <p:blipFill>
          <a:blip r:embed="rId2">
            <a:extLst/>
          </a:blip>
          <a:stretch>
            <a:fillRect/>
          </a:stretch>
        </p:blipFill>
        <p:spPr>
          <a:xfrm>
            <a:off x="6334389" y="821975"/>
            <a:ext cx="6519004" cy="1573944"/>
          </a:xfrm>
          <a:prstGeom prst="rect">
            <a:avLst/>
          </a:prstGeom>
          <a:effectLst>
            <a:outerShdw sx="100000" sy="100000" kx="0" ky="0" algn="b" rotWithShape="0" blurRad="190500" dist="63500" dir="5400000">
              <a:srgbClr val="000000">
                <a:alpha val="58317"/>
              </a:srgbClr>
            </a:outerShdw>
          </a:effectLst>
        </p:spPr>
      </p:pic>
      <p:sp>
        <p:nvSpPr>
          <p:cNvPr id="176" name="Exhortations To Remember - (1-7)…"/>
          <p:cNvSpPr/>
          <p:nvPr/>
        </p:nvSpPr>
        <p:spPr>
          <a:xfrm>
            <a:off x="4794364" y="2831041"/>
            <a:ext cx="7921958" cy="61468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300">
                <a:solidFill>
                  <a:srgbClr val="000000"/>
                </a:solidFill>
              </a:defRPr>
            </a:pPr>
            <a:r>
              <a:rPr i="1"/>
              <a:t>Exhortations To Remember - (1-7) </a:t>
            </a:r>
          </a:p>
          <a:p>
            <a:pPr lvl="1" marL="800100" indent="-558800" algn="l">
              <a:spcBef>
                <a:spcPts val="900"/>
              </a:spcBef>
              <a:buSzPct val="100000"/>
              <a:buAutoNum type="alphaUcPeriod" startAt="1"/>
              <a:defRPr sz="3400">
                <a:solidFill>
                  <a:srgbClr val="000000"/>
                </a:solidFill>
              </a:defRPr>
            </a:pPr>
            <a:r>
              <a:rPr>
                <a:latin typeface="Denmark"/>
                <a:ea typeface="Denmark"/>
                <a:cs typeface="Denmark"/>
                <a:sym typeface="Denmark"/>
              </a:rPr>
              <a:t>Remember to manifest love - 1-3</a:t>
            </a:r>
            <a:endParaRPr i="1"/>
          </a:p>
          <a:p>
            <a:pPr lvl="1" marL="838200" indent="-419100" algn="l">
              <a:spcBef>
                <a:spcPts val="900"/>
              </a:spcBef>
              <a:buClr>
                <a:srgbClr val="A29A85"/>
              </a:buClr>
              <a:buSzPct val="100000"/>
              <a:buChar char="•"/>
              <a:defRPr sz="3500">
                <a:solidFill>
                  <a:srgbClr val="000000"/>
                </a:solidFill>
              </a:defRPr>
            </a:pPr>
            <a:r>
              <a:rPr i="1"/>
              <a:t>Let brotherly love continue</a:t>
            </a:r>
            <a:r>
              <a:t> - (φιλαδελφία μενέτω). Φιλαδελφία - It is imperative that we cultivate a genuine concern &amp; care for one another - Rom. 12:10; 1 Th. 4:9; 1 Pet 1:22; 2 Pet 1:7</a:t>
            </a:r>
          </a:p>
          <a:p>
            <a:pPr lvl="1" marL="838200" indent="-419100" algn="l">
              <a:spcBef>
                <a:spcPts val="900"/>
              </a:spcBef>
              <a:buClr>
                <a:srgbClr val="A29A85"/>
              </a:buClr>
              <a:buSzPct val="100000"/>
              <a:buChar char="•"/>
              <a:defRPr sz="3500">
                <a:solidFill>
                  <a:srgbClr val="000000"/>
                </a:solidFill>
              </a:defRPr>
            </a:pPr>
            <a:r>
              <a:rPr i="1"/>
              <a:t>Do not forget to entertain strangers</a:t>
            </a:r>
            <a:r>
              <a:t> - willing to take in and provide for others - Rom. 12:13; 1 Tim. 3:2; Tit. 1:8; 1 Pet. 4:9</a:t>
            </a:r>
          </a:p>
        </p:txBody>
      </p:sp>
      <p:pic>
        <p:nvPicPr>
          <p:cNvPr id="177" name="Hebrews 13:1–2 (NKJV)… Hebrews 13:1–2 (NKJV)&#10;1 Let brotherly love continue. 2 Do not forget to entertain strangers, for by so doing some have unwittingly entertained angels." descr="Hebrews 13:1–2 (NKJV)… Hebrews 13:1–2 (NKJV)1 Let brotherly love continue. 2 Do not forget to entertain strangers, for by so doing some have unwittingly entertained angels."/>
          <p:cNvPicPr>
            <a:picLocks noChangeAspect="0"/>
          </p:cNvPicPr>
          <p:nvPr/>
        </p:nvPicPr>
        <p:blipFill>
          <a:blip r:embed="rId3">
            <a:extLst/>
          </a:blip>
          <a:stretch>
            <a:fillRect/>
          </a:stretch>
        </p:blipFill>
        <p:spPr>
          <a:xfrm>
            <a:off x="-37121" y="2316691"/>
            <a:ext cx="4803007" cy="6883401"/>
          </a:xfrm>
          <a:prstGeom prst="rect">
            <a:avLst/>
          </a:prstGeom>
        </p:spPr>
      </p:pic>
      <p:pic>
        <p:nvPicPr>
          <p:cNvPr id="178" name="Image" descr="Image"/>
          <p:cNvPicPr>
            <a:picLocks noChangeAspect="0"/>
          </p:cNvPicPr>
          <p:nvPr/>
        </p:nvPicPr>
        <p:blipFill>
          <a:blip r:embed="rId4">
            <a:extLst/>
          </a:blip>
          <a:stretch>
            <a:fillRect/>
          </a:stretch>
        </p:blipFill>
        <p:spPr>
          <a:xfrm>
            <a:off x="-173567" y="414866"/>
            <a:ext cx="7139782" cy="2388162"/>
          </a:xfrm>
          <a:prstGeom prst="rect">
            <a:avLst/>
          </a:prstGeom>
        </p:spPr>
      </p:pic>
      <p:sp>
        <p:nvSpPr>
          <p:cNvPr id="179" name="The “Bible Speaks” Series - A Study Book for Teachers &amp; Students Lesson 25 - pgs 144-150"/>
          <p:cNvSpPr txBox="1"/>
          <p:nvPr/>
        </p:nvSpPr>
        <p:spPr>
          <a:xfrm>
            <a:off x="678764" y="-22226"/>
            <a:ext cx="1119007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700">
                <a:solidFill>
                  <a:srgbClr val="000000"/>
                </a:solidFill>
                <a:effectLst>
                  <a:outerShdw sx="100000" sy="100000" kx="0" ky="0" algn="b" rotWithShape="0" blurRad="127000" dist="63500" dir="3128200">
                    <a:srgbClr val="000000"/>
                  </a:outerShdw>
                </a:effectLst>
              </a:defRPr>
            </a:lvl1pPr>
          </a:lstStyle>
          <a:p>
            <a:pPr/>
            <a:r>
              <a:t>The “Bible Speaks” Series - A Study Book for Teachers &amp; Students Lesson 25 - pgs 144-150</a:t>
            </a:r>
          </a:p>
        </p:txBody>
      </p:sp>
      <p:sp>
        <p:nvSpPr>
          <p:cNvPr id="180" name="Let Us Go Out Side The Camp - 13:1-14"/>
          <p:cNvSpPr/>
          <p:nvPr/>
        </p:nvSpPr>
        <p:spPr>
          <a:xfrm>
            <a:off x="6581913" y="999347"/>
            <a:ext cx="6277956" cy="1219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4300">
                <a:solidFill>
                  <a:srgbClr val="AA4A5A"/>
                </a:solidFill>
                <a:latin typeface="Grunge Face"/>
                <a:ea typeface="Grunge Face"/>
                <a:cs typeface="Grunge Face"/>
                <a:sym typeface="Grunge Face"/>
              </a:defRPr>
            </a:lvl1pPr>
          </a:lstStyle>
          <a:p>
            <a:pPr/>
            <a:r>
              <a:t>Let Us Go Out Side The Camp - 13:1-14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6">
                                            <p:txEl>
                                              <p:pRg st="2" end="2"/>
                                            </p:txEl>
                                          </p:spTgt>
                                        </p:tgtEl>
                                        <p:attrNameLst>
                                          <p:attrName>style.visibility</p:attrName>
                                        </p:attrNameLst>
                                      </p:cBhvr>
                                      <p:to>
                                        <p:strVal val="visible"/>
                                      </p:to>
                                    </p:set>
                                    <p:animEffect filter="wipe(left)" transition="in">
                                      <p:cBhvr>
                                        <p:cTn id="7" dur="1500"/>
                                        <p:tgtEl>
                                          <p:spTgt spid="17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76">
                                            <p:txEl>
                                              <p:pRg st="3" end="3"/>
                                            </p:txEl>
                                          </p:spTgt>
                                        </p:tgtEl>
                                        <p:attrNameLst>
                                          <p:attrName>style.visibility</p:attrName>
                                        </p:attrNameLst>
                                      </p:cBhvr>
                                      <p:to>
                                        <p:strVal val="visible"/>
                                      </p:to>
                                    </p:set>
                                    <p:animEffect filter="wipe(left)" transition="in">
                                      <p:cBhvr>
                                        <p:cTn id="12" dur="1500"/>
                                        <p:tgtEl>
                                          <p:spTgt spid="1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