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 name="Shape 205"/>
          <p:cNvSpPr/>
          <p:nvPr>
            <p:ph type="sldImg"/>
          </p:nvPr>
        </p:nvSpPr>
        <p:spPr>
          <a:xfrm>
            <a:off x="1143000" y="685800"/>
            <a:ext cx="4572000" cy="3429000"/>
          </a:xfrm>
          <a:prstGeom prst="rect">
            <a:avLst/>
          </a:prstGeom>
        </p:spPr>
        <p:txBody>
          <a:bodyPr/>
          <a:lstStyle/>
          <a:p>
            <a:pPr/>
          </a:p>
        </p:txBody>
      </p:sp>
      <p:sp>
        <p:nvSpPr>
          <p:cNvPr id="206" name="Shape 20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C1"/>
            </a:gs>
          </a:gsLst>
          <a:path path="circle">
            <a:fillToRect l="50000" t="50000" r="50000" b="50000"/>
          </a:path>
        </a:gra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9970346" y="-1"/>
            <a:ext cx="3034454" cy="396749"/>
          </a:xfrm>
          <a:prstGeom prst="rect">
            <a:avLst/>
          </a:prstGeom>
        </p:spPr>
        <p:txBody>
          <a:bodyPr wrap="square" lIns="65023" tIns="65023" rIns="65023" bIns="65023" anchor="t"/>
          <a:lstStyle>
            <a:lvl1pPr algn="r" defTabSz="1300480">
              <a:defRPr>
                <a:solidFill>
                  <a:srgbClr val="000000"/>
                </a:solidFill>
                <a:latin typeface="Humanst521 BT"/>
                <a:ea typeface="Humanst521 BT"/>
                <a:cs typeface="Humanst521 BT"/>
                <a:sym typeface="Humanst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9"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5"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5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a:ea typeface="Lucida Sans"/>
                <a:cs typeface="Lucida Sans"/>
                <a:sym typeface="Lucida Sans"/>
              </a:defRPr>
            </a:lvl1pPr>
          </a:lstStyle>
          <a:p>
            <a:pPr/>
            <a:r>
              <a:t>Title Text</a:t>
            </a:r>
          </a:p>
        </p:txBody>
      </p:sp>
      <p:sp>
        <p:nvSpPr>
          <p:cNvPr id="16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8"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5.png"/><Relationship Id="rId4" Type="http://schemas.openxmlformats.org/officeDocument/2006/relationships/image" Target="../media/image5.tif"/><Relationship Id="rId5" Type="http://schemas.openxmlformats.org/officeDocument/2006/relationships/image" Target="../media/image6.png"/><Relationship Id="rId6" Type="http://schemas.openxmlformats.org/officeDocument/2006/relationships/image" Target="../media/image6.tif"/><Relationship Id="rId7" Type="http://schemas.openxmlformats.org/officeDocument/2006/relationships/image" Target="../media/image7.png"/><Relationship Id="rId8" Type="http://schemas.openxmlformats.org/officeDocument/2006/relationships/image" Target="../media/image7.tif"/><Relationship Id="rId9"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2.png"/><Relationship Id="rId4"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2.tif"/><Relationship Id="rId4" Type="http://schemas.openxmlformats.org/officeDocument/2006/relationships/image" Target="../media/image20.png"/><Relationship Id="rId5" Type="http://schemas.openxmlformats.org/officeDocument/2006/relationships/image" Target="../media/image13.tif"/><Relationship Id="rId6"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Relationship Id="rId3" Type="http://schemas.openxmlformats.org/officeDocument/2006/relationships/image" Target="../media/image22.png"/><Relationship Id="rId4"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tif"/><Relationship Id="rId3"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1.png"/><Relationship Id="rId6" Type="http://schemas.openxmlformats.org/officeDocument/2006/relationships/image" Target="../media/image2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6.tif"/><Relationship Id="rId4" Type="http://schemas.openxmlformats.org/officeDocument/2006/relationships/image" Target="../media/image11.png"/><Relationship Id="rId5"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6.tif"/><Relationship Id="rId4" Type="http://schemas.openxmlformats.org/officeDocument/2006/relationships/image" Target="../media/image11.png"/><Relationship Id="rId5"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9.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16.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7.tif"/><Relationship Id="rId4" Type="http://schemas.openxmlformats.org/officeDocument/2006/relationships/image" Target="../media/image11.png"/><Relationship Id="rId5"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tif"/><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2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31.png"/><Relationship Id="rId5"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8.tif"/><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0.tif"/><Relationship Id="rId4" Type="http://schemas.openxmlformats.org/officeDocument/2006/relationships/image" Target="../media/image21.tif"/><Relationship Id="rId5" Type="http://schemas.openxmlformats.org/officeDocument/2006/relationships/image" Target="../media/image19.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4.png"/><Relationship Id="rId6" Type="http://schemas.openxmlformats.org/officeDocument/2006/relationships/image" Target="../media/image3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2.tif"/><Relationship Id="rId4" Type="http://schemas.openxmlformats.org/officeDocument/2006/relationships/image" Target="../media/image36.png"/><Relationship Id="rId5" Type="http://schemas.openxmlformats.org/officeDocument/2006/relationships/image" Target="../media/image3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tif"/><Relationship Id="rId3" Type="http://schemas.openxmlformats.org/officeDocument/2006/relationships/image" Target="../media/image6.png"/><Relationship Id="rId4" Type="http://schemas.openxmlformats.org/officeDocument/2006/relationships/image" Target="../media/image9.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3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40.png"/><Relationship Id="rId5" Type="http://schemas.openxmlformats.org/officeDocument/2006/relationships/image" Target="../media/image12.png"/><Relationship Id="rId6" Type="http://schemas.openxmlformats.org/officeDocument/2006/relationships/image" Target="../media/image4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3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4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3.png"/><Relationship Id="rId6" Type="http://schemas.openxmlformats.org/officeDocument/2006/relationships/image" Target="../media/image3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4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11.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23.tif"/><Relationship Id="rId9" Type="http://schemas.openxmlformats.org/officeDocument/2006/relationships/image" Target="../media/image24.tif"/><Relationship Id="rId10" Type="http://schemas.openxmlformats.org/officeDocument/2006/relationships/image" Target="../media/image25.tif"/><Relationship Id="rId11" Type="http://schemas.openxmlformats.org/officeDocument/2006/relationships/image" Target="../media/image26.tif"/><Relationship Id="rId12" Type="http://schemas.openxmlformats.org/officeDocument/2006/relationships/image" Target="../media/image4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44.pn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5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4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tif"/><Relationship Id="rId3" Type="http://schemas.openxmlformats.org/officeDocument/2006/relationships/image" Target="../media/image3.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tif"/><Relationship Id="rId3" Type="http://schemas.openxmlformats.org/officeDocument/2006/relationships/image" Target="../media/image5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5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4.png"/><Relationship Id="rId6" Type="http://schemas.openxmlformats.org/officeDocument/2006/relationships/image" Target="../media/image53.png"/><Relationship Id="rId7" Type="http://schemas.openxmlformats.org/officeDocument/2006/relationships/image" Target="../media/image5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5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4.png"/><Relationship Id="rId6" Type="http://schemas.openxmlformats.org/officeDocument/2006/relationships/image" Target="../media/image54.png"/><Relationship Id="rId7" Type="http://schemas.openxmlformats.org/officeDocument/2006/relationships/image" Target="../media/image5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5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12.png"/><Relationship Id="rId5" Type="http://schemas.openxmlformats.org/officeDocument/2006/relationships/image" Target="../media/image34.png"/><Relationship Id="rId6" Type="http://schemas.openxmlformats.org/officeDocument/2006/relationships/image" Target="../media/image55.png"/><Relationship Id="rId7" Type="http://schemas.openxmlformats.org/officeDocument/2006/relationships/image" Target="../media/image5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6.png"/><Relationship Id="rId4" Type="http://schemas.openxmlformats.org/officeDocument/2006/relationships/image" Target="../media/image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11.png"/><Relationship Id="rId4" Type="http://schemas.openxmlformats.org/officeDocument/2006/relationships/image" Target="../media/image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11.png"/><Relationship Id="rId4" Type="http://schemas.openxmlformats.org/officeDocument/2006/relationships/image" Target="../media/image8.jpe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5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11.png"/><Relationship Id="rId4" Type="http://schemas.openxmlformats.org/officeDocument/2006/relationships/image" Target="../media/image8.jpeg"/><Relationship Id="rId5" Type="http://schemas.openxmlformats.org/officeDocument/2006/relationships/image" Target="../media/image12.png"/><Relationship Id="rId6" Type="http://schemas.openxmlformats.org/officeDocument/2006/relationships/image" Target="../media/image58.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6.png"/><Relationship Id="rId4" Type="http://schemas.openxmlformats.org/officeDocument/2006/relationships/image" Target="../media/image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0.tif"/><Relationship Id="rId4" Type="http://schemas.openxmlformats.org/officeDocument/2006/relationships/image" Target="../media/image21.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6.png"/><Relationship Id="rId4" Type="http://schemas.openxmlformats.org/officeDocument/2006/relationships/image" Target="../media/image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6.png"/><Relationship Id="rId4" Type="http://schemas.openxmlformats.org/officeDocument/2006/relationships/image" Target="../media/image8.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56.png"/><Relationship Id="rId4" Type="http://schemas.openxmlformats.org/officeDocument/2006/relationships/image" Target="../media/image8.jpe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5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1.png"/><Relationship Id="rId5" Type="http://schemas.openxmlformats.org/officeDocument/2006/relationships/image" Target="../media/image6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2.png"/><Relationship Id="rId5" Type="http://schemas.openxmlformats.org/officeDocument/2006/relationships/image" Target="../media/image6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3.png"/><Relationship Id="rId6" Type="http://schemas.openxmlformats.org/officeDocument/2006/relationships/image" Target="../media/image60.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4.png"/><Relationship Id="rId6" Type="http://schemas.openxmlformats.org/officeDocument/2006/relationships/image" Target="../media/image60.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5.png"/><Relationship Id="rId6" Type="http://schemas.openxmlformats.org/officeDocument/2006/relationships/image" Target="../media/image60.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6.png"/><Relationship Id="rId6" Type="http://schemas.openxmlformats.org/officeDocument/2006/relationships/image" Target="../media/image6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7.png"/><Relationship Id="rId6" Type="http://schemas.openxmlformats.org/officeDocument/2006/relationships/image" Target="../media/image6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8.png"/><Relationship Id="rId6" Type="http://schemas.openxmlformats.org/officeDocument/2006/relationships/image" Target="../media/image60.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69.png"/><Relationship Id="rId6" Type="http://schemas.openxmlformats.org/officeDocument/2006/relationships/image" Target="../media/image60.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34.png"/><Relationship Id="rId5" Type="http://schemas.openxmlformats.org/officeDocument/2006/relationships/image" Target="../media/image70.png"/><Relationship Id="rId6" Type="http://schemas.openxmlformats.org/officeDocument/2006/relationships/image" Target="../media/image60.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71.png"/><Relationship Id="rId5" Type="http://schemas.openxmlformats.org/officeDocument/2006/relationships/image" Target="../media/image6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72.png"/><Relationship Id="rId5" Type="http://schemas.openxmlformats.org/officeDocument/2006/relationships/image" Target="../media/image6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 Id="rId5" Type="http://schemas.openxmlformats.org/officeDocument/2006/relationships/image" Target="../media/image12.png"/><Relationship Id="rId6" Type="http://schemas.openxmlformats.org/officeDocument/2006/relationships/image" Target="../media/image7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 Id="rId5" Type="http://schemas.openxmlformats.org/officeDocument/2006/relationships/image" Target="../media/image12.png"/><Relationship Id="rId6" Type="http://schemas.openxmlformats.org/officeDocument/2006/relationships/image" Target="../media/image34.png"/><Relationship Id="rId7" Type="http://schemas.openxmlformats.org/officeDocument/2006/relationships/image" Target="../media/image74.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5.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tif"/><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12.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 Id="rId5" Type="http://schemas.openxmlformats.org/officeDocument/2006/relationships/image" Target="../media/image12.png"/><Relationship Id="rId6" Type="http://schemas.openxmlformats.org/officeDocument/2006/relationships/image" Target="../media/image78.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 Id="rId5" Type="http://schemas.openxmlformats.org/officeDocument/2006/relationships/image" Target="../media/image12.png"/><Relationship Id="rId6" Type="http://schemas.openxmlformats.org/officeDocument/2006/relationships/image" Target="../media/image79.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60.png"/><Relationship Id="rId5" Type="http://schemas.openxmlformats.org/officeDocument/2006/relationships/image" Target="../media/image12.png"/><Relationship Id="rId6" Type="http://schemas.openxmlformats.org/officeDocument/2006/relationships/image" Target="../media/image80.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10.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s://www.w65stchurchofchrist.com" TargetMode="Externa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09" name="Implications of"/>
          <p:cNvSpPr txBox="1"/>
          <p:nvPr/>
        </p:nvSpPr>
        <p:spPr>
          <a:xfrm>
            <a:off x="2237711" y="5308938"/>
            <a:ext cx="8529379"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10" name="Image" descr="Image"/>
          <p:cNvPicPr>
            <a:picLocks noChangeAspect="1"/>
          </p:cNvPicPr>
          <p:nvPr/>
        </p:nvPicPr>
        <p:blipFill>
          <a:blip r:embed="rId3">
            <a:extLst/>
          </a:blip>
          <a:stretch>
            <a:fillRect/>
          </a:stretch>
        </p:blipFill>
        <p:spPr>
          <a:xfrm>
            <a:off x="322526" y="6661579"/>
            <a:ext cx="12359748" cy="1032337"/>
          </a:xfrm>
          <a:prstGeom prst="rect">
            <a:avLst/>
          </a:prstGeom>
          <a:ln w="12700">
            <a:miter lim="400000"/>
          </a:ln>
          <a:effectLst>
            <a:outerShdw sx="100000" sy="100000" kx="0" ky="0" algn="b" rotWithShape="0" blurRad="190500" dist="65655" dir="2147338">
              <a:srgbClr val="000000">
                <a:alpha val="97621"/>
              </a:srgbClr>
            </a:outerShdw>
          </a:effectLst>
        </p:spPr>
      </p:pic>
      <p:sp>
        <p:nvSpPr>
          <p:cNvPr id="211" name="(1 Corinthians 15)"/>
          <p:cNvSpPr txBox="1"/>
          <p:nvPr/>
        </p:nvSpPr>
        <p:spPr>
          <a:xfrm>
            <a:off x="4821047" y="8957985"/>
            <a:ext cx="336270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600"/>
              </a:spcBef>
              <a:defRPr sz="35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(1 Corinthians 15)</a:t>
            </a:r>
          </a:p>
        </p:txBody>
      </p:sp>
      <p:sp>
        <p:nvSpPr>
          <p:cNvPr id="212" name="&gt;&gt;&gt;&gt; OUR RESURRECTION &lt;&lt;&lt;&lt;"/>
          <p:cNvSpPr txBox="1"/>
          <p:nvPr/>
        </p:nvSpPr>
        <p:spPr>
          <a:xfrm>
            <a:off x="391014" y="7868750"/>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99"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00"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303" name="We can CHOOSE SALVATION or REJECT IT"/>
          <p:cNvGrpSpPr/>
          <p:nvPr/>
        </p:nvGrpSpPr>
        <p:grpSpPr>
          <a:xfrm>
            <a:off x="244403" y="241212"/>
            <a:ext cx="5677848" cy="1460501"/>
            <a:chOff x="0" y="0"/>
            <a:chExt cx="5677847" cy="1460500"/>
          </a:xfrm>
        </p:grpSpPr>
        <p:sp>
          <p:nvSpPr>
            <p:cNvPr id="302"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301"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304"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305" name="1 Corinthians 6:13–14 (NKJV)…"/>
          <p:cNvSpPr txBox="1"/>
          <p:nvPr/>
        </p:nvSpPr>
        <p:spPr>
          <a:xfrm>
            <a:off x="269327" y="5827573"/>
            <a:ext cx="12466146" cy="37624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1 Corinthians 6:13–14 (NKJV) </a:t>
            </a:r>
          </a:p>
          <a:p>
            <a:pPr defTabSz="457200">
              <a:defRPr sz="4100">
                <a:solidFill>
                  <a:srgbClr val="000000"/>
                </a:solidFill>
                <a:latin typeface="Times New Roman"/>
                <a:ea typeface="Times New Roman"/>
                <a:cs typeface="Times New Roman"/>
                <a:sym typeface="Times New Roman"/>
              </a:defRPr>
            </a:pPr>
            <a:r>
              <a:rPr baseline="31999"/>
              <a:t>13</a:t>
            </a:r>
            <a:r>
              <a:t> Foods for the stomach and the stomach for foods, but God will destroy both it and them. Now the body </a:t>
            </a:r>
            <a:r>
              <a:rPr i="1"/>
              <a:t>is</a:t>
            </a:r>
            <a:r>
              <a:t> not for sexual immorality but for the Lord, and the Lord for the body. </a:t>
            </a:r>
            <a:r>
              <a:rPr baseline="31999"/>
              <a:t>14</a:t>
            </a:r>
            <a:r>
              <a:t> And God both raised up the Lord and will also raise us up by His power.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2 Corinthians 4:13–5:8 (NKJV)…"/>
          <p:cNvSpPr txBox="1"/>
          <p:nvPr/>
        </p:nvSpPr>
        <p:spPr>
          <a:xfrm>
            <a:off x="245071" y="97367"/>
            <a:ext cx="12514658" cy="8833310"/>
          </a:xfrm>
          <a:prstGeom prst="rect">
            <a:avLst/>
          </a:prstGeom>
          <a:ln w="12700">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7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2 Corinthians 4:13–5:8 (NKJV) </a:t>
            </a:r>
          </a:p>
          <a:p>
            <a:pPr defTabSz="457200">
              <a:defRPr sz="58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5</a:t>
            </a:r>
            <a:r>
              <a:t> Now He who has prepared us for this very thing </a:t>
            </a:r>
            <a:r>
              <a:rPr i="1"/>
              <a:t>is</a:t>
            </a:r>
            <a:r>
              <a:t> God, who also has given us the Spirit as a guarantee. </a:t>
            </a:r>
            <a:r>
              <a:rPr baseline="31999"/>
              <a:t>6</a:t>
            </a:r>
            <a:r>
              <a:t> So </a:t>
            </a:r>
            <a:r>
              <a:rPr i="1"/>
              <a:t>we are</a:t>
            </a:r>
            <a:r>
              <a:t> always confident, knowing that while we are at home in the body we are absent from the Lord. </a:t>
            </a:r>
            <a:r>
              <a:rPr baseline="31999"/>
              <a:t>7</a:t>
            </a:r>
            <a:r>
              <a:t> For we walk by faith, not by sight. </a:t>
            </a:r>
            <a:r>
              <a:rPr baseline="31999"/>
              <a:t>8</a:t>
            </a:r>
            <a:r>
              <a:t> We are confident, yes, well pleased rather to be absent from the body and to be present with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308"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09"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312" name="We can CHOOSE SALVATION or REJECT IT"/>
          <p:cNvGrpSpPr/>
          <p:nvPr/>
        </p:nvGrpSpPr>
        <p:grpSpPr>
          <a:xfrm>
            <a:off x="244403" y="241212"/>
            <a:ext cx="5677848" cy="1460501"/>
            <a:chOff x="0" y="0"/>
            <a:chExt cx="5677847" cy="1460500"/>
          </a:xfrm>
        </p:grpSpPr>
        <p:sp>
          <p:nvSpPr>
            <p:cNvPr id="311"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310"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313"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314" name="Philippians 3:10–11 (NKJV)…"/>
          <p:cNvSpPr txBox="1"/>
          <p:nvPr/>
        </p:nvSpPr>
        <p:spPr>
          <a:xfrm>
            <a:off x="269327" y="6132373"/>
            <a:ext cx="12466146" cy="31528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Philippians 3:10–11 (NKJV) </a:t>
            </a:r>
          </a:p>
          <a:p>
            <a:pPr defTabSz="457200">
              <a:defRPr sz="4100">
                <a:solidFill>
                  <a:srgbClr val="000000"/>
                </a:solidFill>
                <a:latin typeface="Times New Roman"/>
                <a:ea typeface="Times New Roman"/>
                <a:cs typeface="Times New Roman"/>
                <a:sym typeface="Times New Roman"/>
              </a:defRPr>
            </a:pPr>
            <a:r>
              <a:rPr baseline="31999"/>
              <a:t>10</a:t>
            </a:r>
            <a:r>
              <a:t> that I may know Him and the power of His resurrection, and the fellowship of His sufferings, being conformed to His death, </a:t>
            </a:r>
            <a:r>
              <a:rPr baseline="31999"/>
              <a:t>11</a:t>
            </a:r>
            <a:r>
              <a:t> if, by any means, I may attain to the resurrection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317"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18"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321" name="We can CHOOSE SALVATION or REJECT IT"/>
          <p:cNvGrpSpPr/>
          <p:nvPr/>
        </p:nvGrpSpPr>
        <p:grpSpPr>
          <a:xfrm>
            <a:off x="244403" y="241212"/>
            <a:ext cx="5677848" cy="1460501"/>
            <a:chOff x="0" y="0"/>
            <a:chExt cx="5677847" cy="1460500"/>
          </a:xfrm>
        </p:grpSpPr>
        <p:sp>
          <p:nvSpPr>
            <p:cNvPr id="320"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319"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322"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323" name="Philippians 3:20–21 (NKJV)…"/>
          <p:cNvSpPr txBox="1"/>
          <p:nvPr/>
        </p:nvSpPr>
        <p:spPr>
          <a:xfrm>
            <a:off x="269327" y="5827573"/>
            <a:ext cx="12466146" cy="37624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Philippians 3:20–21 (NKJV) </a:t>
            </a:r>
          </a:p>
          <a:p>
            <a:pPr defTabSz="457200">
              <a:defRPr sz="4100">
                <a:solidFill>
                  <a:srgbClr val="000000"/>
                </a:solidFill>
                <a:latin typeface="Times New Roman"/>
                <a:ea typeface="Times New Roman"/>
                <a:cs typeface="Times New Roman"/>
                <a:sym typeface="Times New Roman"/>
              </a:defRPr>
            </a:pPr>
            <a:r>
              <a:rPr baseline="31999"/>
              <a:t>20</a:t>
            </a:r>
            <a:r>
              <a:t> For our citizenship is in heaven, from which we also eagerly wait for the Savior, the Lord Jesus Christ, </a:t>
            </a:r>
            <a:r>
              <a:rPr baseline="31999"/>
              <a:t>21</a:t>
            </a:r>
            <a:r>
              <a:t> who will transform our lowly body that it may be conformed to His glorious body, according to the working by which He is able even to subdue all things to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326"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27"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330" name="We can CHOOSE SALVATION or REJECT IT"/>
          <p:cNvGrpSpPr/>
          <p:nvPr/>
        </p:nvGrpSpPr>
        <p:grpSpPr>
          <a:xfrm>
            <a:off x="244403" y="241212"/>
            <a:ext cx="5677848" cy="1460501"/>
            <a:chOff x="0" y="0"/>
            <a:chExt cx="5677847" cy="1460500"/>
          </a:xfrm>
        </p:grpSpPr>
        <p:sp>
          <p:nvSpPr>
            <p:cNvPr id="329"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328"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331"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332" name="1 Thessalonians 4:13–15 (NKJV)…"/>
          <p:cNvSpPr txBox="1"/>
          <p:nvPr/>
        </p:nvSpPr>
        <p:spPr>
          <a:xfrm>
            <a:off x="269327" y="5825955"/>
            <a:ext cx="12466146" cy="3765718"/>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1 Thessalonians 4:13–15 (NKJV) </a:t>
            </a:r>
          </a:p>
          <a:p>
            <a:pPr defTabSz="457200">
              <a:defRPr sz="3500">
                <a:solidFill>
                  <a:srgbClr val="000000"/>
                </a:solidFill>
                <a:latin typeface="Times New Roman"/>
                <a:ea typeface="Times New Roman"/>
                <a:cs typeface="Times New Roman"/>
                <a:sym typeface="Times New Roman"/>
              </a:defRPr>
            </a:pPr>
            <a:r>
              <a:rPr baseline="31999"/>
              <a:t>13</a:t>
            </a:r>
            <a:r>
              <a:t> But I do not want you to be ignorant, brethren, concerning those who have fallen asleep, lest you sorrow as others who have no hope. </a:t>
            </a:r>
            <a:r>
              <a:rPr baseline="31999"/>
              <a:t>14</a:t>
            </a:r>
            <a:r>
              <a:t> For if we believe that Jesus died and rose again, even so God will bring with Him those who sleep in Jesus. </a:t>
            </a:r>
            <a:r>
              <a:rPr baseline="31999"/>
              <a:t>15</a:t>
            </a:r>
            <a:r>
              <a:t> For this we say to you by the word of the Lord, that we who are alive </a:t>
            </a:r>
            <a:r>
              <a:rPr i="1"/>
              <a:t>and</a:t>
            </a:r>
            <a:r>
              <a:t> remain until the coming of the Lord will by no means precede those who are asleep.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335"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336"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339" name="We can CHOOSE SALVATION or REJECT IT"/>
          <p:cNvGrpSpPr/>
          <p:nvPr/>
        </p:nvGrpSpPr>
        <p:grpSpPr>
          <a:xfrm>
            <a:off x="244403" y="241212"/>
            <a:ext cx="5677848" cy="1460501"/>
            <a:chOff x="0" y="0"/>
            <a:chExt cx="5677847" cy="1460500"/>
          </a:xfrm>
        </p:grpSpPr>
        <p:sp>
          <p:nvSpPr>
            <p:cNvPr id="338"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337"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340"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341" name="BY FAR, THE MOST COMPREHENSIVE TREATMENT OF OUR RESURRECTION IS FOUND IN 1 CORINTHIANS 15"/>
          <p:cNvSpPr txBox="1"/>
          <p:nvPr/>
        </p:nvSpPr>
        <p:spPr>
          <a:xfrm>
            <a:off x="269327" y="6629292"/>
            <a:ext cx="12466146" cy="2159044"/>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4700">
                <a:solidFill>
                  <a:srgbClr val="000000"/>
                </a:solidFill>
                <a:latin typeface="Times New Roman"/>
                <a:ea typeface="Times New Roman"/>
                <a:cs typeface="Times New Roman"/>
                <a:sym typeface="Times New Roman"/>
              </a:defRPr>
            </a:lvl1pPr>
          </a:lstStyle>
          <a:p>
            <a:pPr/>
            <a:r>
              <a:t>BY FAR, THE MOST COMPREHENSIVE TREATMENT OF OUR RESURRECTION IS FOUND IN 1 CORINTHIANS 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46" name="The Foundation of our Hope is the Resurrection of Christ"/>
          <p:cNvGrpSpPr/>
          <p:nvPr/>
        </p:nvGrpSpPr>
        <p:grpSpPr>
          <a:xfrm>
            <a:off x="-136385" y="1058059"/>
            <a:ext cx="13277570" cy="1285749"/>
            <a:chOff x="0" y="0"/>
            <a:chExt cx="13277569" cy="1285747"/>
          </a:xfrm>
        </p:grpSpPr>
        <p:sp>
          <p:nvSpPr>
            <p:cNvPr id="345"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44"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347" name="1 Corinthians 15:1–11 (NASB95)…"/>
          <p:cNvSpPr txBox="1"/>
          <p:nvPr/>
        </p:nvSpPr>
        <p:spPr>
          <a:xfrm>
            <a:off x="46791" y="2286460"/>
            <a:ext cx="5291563" cy="7103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15:1–11 (NASB95) </a:t>
            </a:r>
          </a:p>
          <a:p>
            <a:pPr defTabSz="457200">
              <a:spcBef>
                <a:spcPts val="700"/>
              </a:spcBef>
              <a:defRPr sz="3900">
                <a:solidFill>
                  <a:srgbClr val="000000"/>
                </a:solidFill>
                <a:latin typeface="Times New Roman"/>
                <a:ea typeface="Times New Roman"/>
                <a:cs typeface="Times New Roman"/>
                <a:sym typeface="Times New Roman"/>
              </a:defRPr>
            </a:pPr>
            <a:r>
              <a:rPr baseline="31999"/>
              <a:t>1</a:t>
            </a:r>
            <a:r>
              <a:t> Now I make known to you, brethren, the gospel which I preached to you, which also you received, in which also you stand, </a:t>
            </a:r>
            <a:r>
              <a:rPr baseline="31999"/>
              <a:t>2</a:t>
            </a:r>
            <a:r>
              <a:t> by which also you are saved, if you hold fast the word which I preached to you, unless you believed in vain. </a:t>
            </a:r>
          </a:p>
        </p:txBody>
      </p:sp>
      <p:grpSp>
        <p:nvGrpSpPr>
          <p:cNvPr id="350" name="They had “received” &amp; were presently “standing” in the “gospel” of the resurrected Christ (15:1-2).…"/>
          <p:cNvGrpSpPr/>
          <p:nvPr/>
        </p:nvGrpSpPr>
        <p:grpSpPr>
          <a:xfrm>
            <a:off x="5091645" y="2071107"/>
            <a:ext cx="8198054" cy="7531101"/>
            <a:chOff x="0" y="0"/>
            <a:chExt cx="8198052" cy="7531100"/>
          </a:xfrm>
        </p:grpSpPr>
        <p:sp>
          <p:nvSpPr>
            <p:cNvPr id="349" name="They had “received” &amp; were presently “standing” in the “gospel” of the resurrected Christ (15:1-2).…"/>
            <p:cNvSpPr txBox="1"/>
            <p:nvPr/>
          </p:nvSpPr>
          <p:spPr>
            <a:xfrm>
              <a:off x="914400" y="876300"/>
              <a:ext cx="6470853" cy="5867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500">
                  <a:solidFill>
                    <a:srgbClr val="000000"/>
                  </a:solidFill>
                  <a:latin typeface="Century Gothic"/>
                  <a:ea typeface="Century Gothic"/>
                  <a:cs typeface="Century Gothic"/>
                  <a:sym typeface="Century Gothic"/>
                </a:defRPr>
              </a:pPr>
              <a:r>
                <a:t>They had “received” &amp; were presently “standing” in the “gospel” of the resurrected Christ (15:1-2).</a:t>
              </a:r>
            </a:p>
            <a:p>
              <a:pPr marL="685799" indent="-685799" algn="l">
                <a:spcBef>
                  <a:spcPts val="2200"/>
                </a:spcBef>
                <a:buSzPct val="80000"/>
                <a:buBlip>
                  <a:blip r:embed="rId3"/>
                </a:buBlip>
                <a:defRPr sz="3500">
                  <a:solidFill>
                    <a:srgbClr val="000000"/>
                  </a:solidFill>
                  <a:latin typeface="Century Gothic"/>
                  <a:ea typeface="Century Gothic"/>
                  <a:cs typeface="Century Gothic"/>
                  <a:sym typeface="Century Gothic"/>
                </a:defRPr>
              </a:pPr>
              <a:r>
                <a:t>It was this very gospel of the death, burial and resurrection of Christ that saved them and to which they were encouraged to “hold fast” (15:2).</a:t>
              </a:r>
            </a:p>
          </p:txBody>
        </p:sp>
        <p:pic>
          <p:nvPicPr>
            <p:cNvPr id="348" name="They had “received” &amp; were presently “standing” in the “gospel” of the resurrected Christ (15:1-2).… They had “received” &amp; were presently “standing” in the “gospel” of the resurrected Christ (15:1-2).&#10;It was this very gospel of the death, burial and resurrection of Christ that saved them and to which they were encouraged to “hold fast” (15:2)." descr="They had “received” &amp; were presently “standing” in the “gospel” of the resurrected Christ (15:1-2).… They had “received” &amp; were presently “standing” in the “gospel” of the resurrected Christ (15:1-2).It was this very gospel of the death, burial and resurrection of Christ that saved them and to which they were encouraged to “hold fast” (15:2)."/>
            <p:cNvPicPr>
              <a:picLocks noChangeAspect="0"/>
            </p:cNvPicPr>
            <p:nvPr/>
          </p:nvPicPr>
          <p:blipFill>
            <a:blip r:embed="rId4">
              <a:extLst/>
            </a:blip>
            <a:stretch>
              <a:fillRect/>
            </a:stretch>
          </p:blipFill>
          <p:spPr>
            <a:xfrm>
              <a:off x="0" y="0"/>
              <a:ext cx="8198053" cy="753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tgtEl>
                                        <p:attrNameLst>
                                          <p:attrName>style.visibility</p:attrName>
                                        </p:attrNameLst>
                                      </p:cBhvr>
                                      <p:to>
                                        <p:strVal val="visible"/>
                                      </p:to>
                                    </p:set>
                                    <p:animEffect filter="fade" transition="in">
                                      <p:cBhvr>
                                        <p:cTn id="7" dur="1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55" name="The Foundation of our Hope is the Resurrection of Christ"/>
          <p:cNvGrpSpPr/>
          <p:nvPr/>
        </p:nvGrpSpPr>
        <p:grpSpPr>
          <a:xfrm>
            <a:off x="-136385" y="1058059"/>
            <a:ext cx="13277570" cy="1285749"/>
            <a:chOff x="0" y="0"/>
            <a:chExt cx="13277569" cy="1285747"/>
          </a:xfrm>
        </p:grpSpPr>
        <p:sp>
          <p:nvSpPr>
            <p:cNvPr id="354"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53"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358" name="If one believes in the BODILY resurrection of Christ, one should have no problem believing in his/her own future bodily resurrection (15:12)."/>
          <p:cNvGrpSpPr/>
          <p:nvPr/>
        </p:nvGrpSpPr>
        <p:grpSpPr>
          <a:xfrm>
            <a:off x="5091645" y="2071107"/>
            <a:ext cx="8198054" cy="4914901"/>
            <a:chOff x="0" y="0"/>
            <a:chExt cx="8198052" cy="4914900"/>
          </a:xfrm>
        </p:grpSpPr>
        <p:sp>
          <p:nvSpPr>
            <p:cNvPr id="357" name="If one believes in the BODILY resurrection of Christ, one should have no problem believing in his/her own future bodily resurrection (15:12)."/>
            <p:cNvSpPr txBox="1"/>
            <p:nvPr/>
          </p:nvSpPr>
          <p:spPr>
            <a:xfrm>
              <a:off x="914400" y="876300"/>
              <a:ext cx="6470853" cy="3251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2200"/>
                </a:spcBef>
                <a:buSzPct val="80000"/>
                <a:buBlip>
                  <a:blip r:embed="rId3"/>
                </a:buBlip>
                <a:defRPr sz="3400">
                  <a:solidFill>
                    <a:srgbClr val="000000"/>
                  </a:solidFill>
                  <a:latin typeface="Century Gothic"/>
                  <a:ea typeface="Century Gothic"/>
                  <a:cs typeface="Century Gothic"/>
                  <a:sym typeface="Century Gothic"/>
                </a:defRPr>
              </a:lvl1pPr>
            </a:lstStyle>
            <a:p>
              <a:pPr/>
              <a:r>
                <a:t>If one believes in the BODILY resurrection of Christ, one should have no problem believing in his/her own future bodily resurrection (15:12).</a:t>
              </a:r>
            </a:p>
          </p:txBody>
        </p:sp>
        <p:pic>
          <p:nvPicPr>
            <p:cNvPr id="356" name="If one believes in the BODILY resurrection of Christ, one should have no problem believing in his/her own future bodily resurrection (15:12). If one believes in the BODILY resurrection of Christ, one should have no problem believing in his/her own future bodily resurrection (15:12)." descr="If one believes in the BODILY resurrection of Christ, one should have no problem believing in his/her own future bodily resurrection (15:12). If one believes in the BODILY resurrection of Christ, one should have no problem believing in his/her own future bodily resurrection (15:12)."/>
            <p:cNvPicPr>
              <a:picLocks noChangeAspect="0"/>
            </p:cNvPicPr>
            <p:nvPr/>
          </p:nvPicPr>
          <p:blipFill>
            <a:blip r:embed="rId4">
              <a:extLst/>
            </a:blip>
            <a:stretch>
              <a:fillRect/>
            </a:stretch>
          </p:blipFill>
          <p:spPr>
            <a:xfrm>
              <a:off x="0" y="0"/>
              <a:ext cx="8198053" cy="4914900"/>
            </a:xfrm>
            <a:prstGeom prst="rect">
              <a:avLst/>
            </a:prstGeom>
            <a:effectLst/>
          </p:spPr>
        </p:pic>
      </p:grpSp>
      <p:sp>
        <p:nvSpPr>
          <p:cNvPr id="359" name="12 Now if Christ is preached that He has been raised from the dead, how do some among you say that there is no resurrection of the dead?"/>
          <p:cNvSpPr txBox="1"/>
          <p:nvPr/>
        </p:nvSpPr>
        <p:spPr>
          <a:xfrm>
            <a:off x="5857455" y="6933609"/>
            <a:ext cx="6666435" cy="2197101"/>
          </a:xfrm>
          <a:prstGeom prst="rect">
            <a:avLst/>
          </a:prstGeom>
          <a:solidFill>
            <a:schemeClr val="accent6">
              <a:satOff val="1848"/>
              <a:lumOff val="-15262"/>
            </a:schemeClr>
          </a:solidFill>
          <a:ln w="114300">
            <a:solidFill>
              <a:srgbClr val="D6D6D6"/>
            </a:solidFill>
            <a:miter lim="400000"/>
          </a:ln>
          <a:effectLst>
            <a:outerShdw sx="100000" sy="100000" kx="0" ky="0" algn="b" rotWithShape="0" blurRad="355600" dist="177800" dir="3413990">
              <a:srgbClr val="000000">
                <a:alpha val="411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FFFFFF"/>
                </a:solidFill>
              </a:defRPr>
            </a:pPr>
            <a:r>
              <a:rPr baseline="31999"/>
              <a:t>12 </a:t>
            </a:r>
            <a:r>
              <a:t>Now if Christ is preached that He has been raised from the dead, how do some among you say that there is no resurrection of the dead?</a:t>
            </a:r>
          </a:p>
        </p:txBody>
      </p:sp>
      <p:sp>
        <p:nvSpPr>
          <p:cNvPr id="360" name="1 Corinthians 15:1–11 (NASB95)…"/>
          <p:cNvSpPr txBox="1"/>
          <p:nvPr/>
        </p:nvSpPr>
        <p:spPr>
          <a:xfrm>
            <a:off x="46791" y="2286460"/>
            <a:ext cx="5291563" cy="7103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15:1–11 (NASB95) </a:t>
            </a:r>
          </a:p>
          <a:p>
            <a:pPr defTabSz="457200">
              <a:spcBef>
                <a:spcPts val="700"/>
              </a:spcBef>
              <a:defRPr sz="3900">
                <a:solidFill>
                  <a:srgbClr val="000000"/>
                </a:solidFill>
                <a:latin typeface="Times New Roman"/>
                <a:ea typeface="Times New Roman"/>
                <a:cs typeface="Times New Roman"/>
                <a:sym typeface="Times New Roman"/>
              </a:defRPr>
            </a:pPr>
            <a:r>
              <a:rPr baseline="31999"/>
              <a:t>1</a:t>
            </a:r>
            <a:r>
              <a:t> Now I make known to you, brethren, the gospel which I preached to you, which also you received, in which also you stand, </a:t>
            </a:r>
            <a:r>
              <a:rPr baseline="31999"/>
              <a:t>2</a:t>
            </a:r>
            <a:r>
              <a:t> by which also you are saved, if you hold fast the word which I preached to you, unless you believed in vain.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65" name="The Foundation of our Hope is the Resurrection of Christ"/>
          <p:cNvGrpSpPr/>
          <p:nvPr/>
        </p:nvGrpSpPr>
        <p:grpSpPr>
          <a:xfrm>
            <a:off x="-136385" y="1058059"/>
            <a:ext cx="13277570" cy="1285749"/>
            <a:chOff x="0" y="0"/>
            <a:chExt cx="13277569" cy="1285747"/>
          </a:xfrm>
        </p:grpSpPr>
        <p:sp>
          <p:nvSpPr>
            <p:cNvPr id="364"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63"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368" name="Paul “received” this message from God (Galatians 1:11, 12; cf. I Corinthians 11:23).…"/>
          <p:cNvGrpSpPr/>
          <p:nvPr/>
        </p:nvGrpSpPr>
        <p:grpSpPr>
          <a:xfrm>
            <a:off x="5091645" y="2071107"/>
            <a:ext cx="8198054" cy="7797801"/>
            <a:chOff x="0" y="0"/>
            <a:chExt cx="8198052" cy="7797800"/>
          </a:xfrm>
        </p:grpSpPr>
        <p:sp>
          <p:nvSpPr>
            <p:cNvPr id="367" name="Paul “received” this message from God (Galatians 1:11, 12; cf. I Corinthians 11:23).…"/>
            <p:cNvSpPr txBox="1"/>
            <p:nvPr/>
          </p:nvSpPr>
          <p:spPr>
            <a:xfrm>
              <a:off x="914400" y="876300"/>
              <a:ext cx="6470853" cy="6134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400">
                  <a:solidFill>
                    <a:srgbClr val="000000"/>
                  </a:solidFill>
                  <a:latin typeface="Century Gothic"/>
                  <a:ea typeface="Century Gothic"/>
                  <a:cs typeface="Century Gothic"/>
                  <a:sym typeface="Century Gothic"/>
                </a:defRPr>
              </a:pPr>
              <a:r>
                <a:t>Paul “received” this message from God (Galatians 1:11, 12; cf. I Corinthians 11:23). </a:t>
              </a:r>
            </a:p>
            <a:p>
              <a:pPr marL="685799" indent="-685799" algn="l">
                <a:spcBef>
                  <a:spcPts val="2200"/>
                </a:spcBef>
                <a:buSzPct val="80000"/>
                <a:buBlip>
                  <a:blip r:embed="rId3"/>
                </a:buBlip>
                <a:defRPr sz="3400">
                  <a:solidFill>
                    <a:srgbClr val="000000"/>
                  </a:solidFill>
                  <a:latin typeface="Century Gothic"/>
                  <a:ea typeface="Century Gothic"/>
                  <a:cs typeface="Century Gothic"/>
                  <a:sym typeface="Century Gothic"/>
                </a:defRPr>
              </a:pPr>
              <a:r>
                <a:t>Christ died for our sins,” “was buried,” (proof of death) and was “raised” – “according to the scriptures” (15:3, 4; Luke 24:25-27; Acts 2:25-36; Psalm 22; Isaiah 53).</a:t>
              </a:r>
            </a:p>
          </p:txBody>
        </p:sp>
        <p:pic>
          <p:nvPicPr>
            <p:cNvPr id="366" name="Paul “received” this message from God (Galatians 1:11, 12; cf. I Corinthians 11:23).… Paul “received” this message from God (Galatians 1:11, 12; cf. I Corinthians 11:23). &#10;Christ died for our sins,” “was buried,” (proof of death) and was “raised” – “according to the scriptures” (15:3, 4; Luke 24:25-27; Acts 2:25-36; Psalm 22; Isaiah 53)." descr="Paul “received” this message from God (Galatians 1:11, 12; cf. I Corinthians 11:23).… Paul “received” this message from God (Galatians 1:11, 12; cf. I Corinthians 11:23). Christ died for our sins,” “was buried,” (proof of death) and was “raised” – “according to the scriptures” (15:3, 4; Luke 24:25-27; Acts 2:25-36; Psalm 22; Isaiah 53)."/>
            <p:cNvPicPr>
              <a:picLocks noChangeAspect="0"/>
            </p:cNvPicPr>
            <p:nvPr/>
          </p:nvPicPr>
          <p:blipFill>
            <a:blip r:embed="rId4">
              <a:extLst/>
            </a:blip>
            <a:stretch>
              <a:fillRect/>
            </a:stretch>
          </p:blipFill>
          <p:spPr>
            <a:xfrm>
              <a:off x="0" y="0"/>
              <a:ext cx="8198053" cy="7797800"/>
            </a:xfrm>
            <a:prstGeom prst="rect">
              <a:avLst/>
            </a:prstGeom>
            <a:effectLst/>
          </p:spPr>
        </p:pic>
      </p:grpSp>
      <p:sp>
        <p:nvSpPr>
          <p:cNvPr id="369" name="1 Corinthians 15:1–11 (NASB95)…"/>
          <p:cNvSpPr txBox="1"/>
          <p:nvPr/>
        </p:nvSpPr>
        <p:spPr>
          <a:xfrm>
            <a:off x="46791" y="2286460"/>
            <a:ext cx="5291563" cy="71036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15:1–11 (NASB95) </a:t>
            </a:r>
          </a:p>
          <a:p>
            <a:pPr defTabSz="457200">
              <a:spcBef>
                <a:spcPts val="700"/>
              </a:spcBef>
              <a:defRPr sz="3900">
                <a:solidFill>
                  <a:srgbClr val="000000"/>
                </a:solidFill>
                <a:latin typeface="Times New Roman"/>
                <a:ea typeface="Times New Roman"/>
                <a:cs typeface="Times New Roman"/>
                <a:sym typeface="Times New Roman"/>
              </a:defRPr>
            </a:pPr>
            <a:r>
              <a:rPr baseline="31999"/>
              <a:t>3</a:t>
            </a:r>
            <a:r>
              <a:t> For I delivered to you as of first importance what I also received, that Christ died for our sins according to the Scriptures, </a:t>
            </a:r>
            <a:r>
              <a:rPr baseline="31999"/>
              <a:t>4</a:t>
            </a:r>
            <a:r>
              <a:t> and that He was buried, and that He was raised on the third day according to the Scriptures,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wipe(left)" transition="in">
                                      <p:cBhvr>
                                        <p:cTn id="7" dur="5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74" name="The Foundation of our Hope is the Resurrection of Christ"/>
          <p:cNvGrpSpPr/>
          <p:nvPr/>
        </p:nvGrpSpPr>
        <p:grpSpPr>
          <a:xfrm>
            <a:off x="-136385" y="1058059"/>
            <a:ext cx="13277570" cy="1285749"/>
            <a:chOff x="0" y="0"/>
            <a:chExt cx="13277569" cy="1285747"/>
          </a:xfrm>
        </p:grpSpPr>
        <p:sp>
          <p:nvSpPr>
            <p:cNvPr id="373"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72"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377" name="“He appeared to Cephas” and the “apostles …” (5-8) –…"/>
          <p:cNvGrpSpPr/>
          <p:nvPr/>
        </p:nvGrpSpPr>
        <p:grpSpPr>
          <a:xfrm>
            <a:off x="5091645" y="2071107"/>
            <a:ext cx="8198054" cy="7785101"/>
            <a:chOff x="0" y="0"/>
            <a:chExt cx="8198052" cy="7785100"/>
          </a:xfrm>
        </p:grpSpPr>
        <p:sp>
          <p:nvSpPr>
            <p:cNvPr id="376" name="“He appeared to Cephas” and the “apostles …” (5-8) –…"/>
            <p:cNvSpPr txBox="1"/>
            <p:nvPr/>
          </p:nvSpPr>
          <p:spPr>
            <a:xfrm>
              <a:off x="914400" y="876300"/>
              <a:ext cx="6470853" cy="6121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4100">
                  <a:solidFill>
                    <a:srgbClr val="000000"/>
                  </a:solidFill>
                  <a:latin typeface="Century Gothic"/>
                  <a:ea typeface="Century Gothic"/>
                  <a:cs typeface="Century Gothic"/>
                  <a:sym typeface="Century Gothic"/>
                </a:defRPr>
              </a:pPr>
              <a:r>
                <a:t>“He appeared to Cephas” and the “apostles …” (5-8) – </a:t>
              </a:r>
            </a:p>
            <a:p>
              <a:pPr marL="685799" indent="-685799" algn="l">
                <a:spcBef>
                  <a:spcPts val="2200"/>
                </a:spcBef>
                <a:buSzPct val="80000"/>
                <a:buBlip>
                  <a:blip r:embed="rId3"/>
                </a:buBlip>
                <a:defRPr sz="4100">
                  <a:solidFill>
                    <a:srgbClr val="000000"/>
                  </a:solidFill>
                  <a:latin typeface="Century Gothic"/>
                  <a:ea typeface="Century Gothic"/>
                  <a:cs typeface="Century Gothic"/>
                  <a:sym typeface="Century Gothic"/>
                </a:defRPr>
              </a:pPr>
              <a:r>
                <a:t>Paul’s affirmation of the irrefutable fact of the bodily resurrection of Christ affirms the reality of a bodily resurrection for all.</a:t>
              </a:r>
            </a:p>
          </p:txBody>
        </p:sp>
        <p:pic>
          <p:nvPicPr>
            <p:cNvPr id="375" name="“He appeared to Cephas” and the “apostles …” (5-8) –… “He appeared to Cephas” and the “apostles …” (5-8) – &#10;Paul’s affirmation of the irrefutable fact of the bodily resurrection of Christ affirms the reality of a bodily resurrection for all." descr="“He appeared to Cephas” and the “apostles …” (5-8) –… “He appeared to Cephas” and the “apostles …” (5-8) – Paul’s affirmation of the irrefutable fact of the bodily resurrection of Christ affirms the reality of a bodily resurrection for all."/>
            <p:cNvPicPr>
              <a:picLocks noChangeAspect="0"/>
            </p:cNvPicPr>
            <p:nvPr/>
          </p:nvPicPr>
          <p:blipFill>
            <a:blip r:embed="rId4">
              <a:extLst/>
            </a:blip>
            <a:stretch>
              <a:fillRect/>
            </a:stretch>
          </p:blipFill>
          <p:spPr>
            <a:xfrm>
              <a:off x="0" y="0"/>
              <a:ext cx="8198053" cy="7785100"/>
            </a:xfrm>
            <a:prstGeom prst="rect">
              <a:avLst/>
            </a:prstGeom>
            <a:effectLst/>
          </p:spPr>
        </p:pic>
      </p:grpSp>
      <p:sp>
        <p:nvSpPr>
          <p:cNvPr id="378" name="1 Corinthians 15:1–11 (NASB95)…"/>
          <p:cNvSpPr txBox="1"/>
          <p:nvPr/>
        </p:nvSpPr>
        <p:spPr>
          <a:xfrm>
            <a:off x="46791" y="2286460"/>
            <a:ext cx="5291563" cy="6699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15:1–11 (NASB95) </a:t>
            </a:r>
          </a:p>
          <a:p>
            <a:pPr defTabSz="457200">
              <a:spcBef>
                <a:spcPts val="700"/>
              </a:spcBef>
              <a:defRPr sz="3400">
                <a:solidFill>
                  <a:srgbClr val="000000"/>
                </a:solidFill>
                <a:latin typeface="Times New Roman"/>
                <a:ea typeface="Times New Roman"/>
                <a:cs typeface="Times New Roman"/>
                <a:sym typeface="Times New Roman"/>
              </a:defRPr>
            </a:pPr>
            <a:r>
              <a:rPr baseline="31999"/>
              <a:t>5</a:t>
            </a:r>
            <a:r>
              <a:t> and that He appeared to Cephas, then to the twelve. </a:t>
            </a:r>
            <a:r>
              <a:rPr baseline="31999"/>
              <a:t>6</a:t>
            </a:r>
            <a:r>
              <a:t> After that He appeared to more than five hundred brethren at one time, most of whom remain until now, but some have fallen asleep; </a:t>
            </a:r>
            <a:r>
              <a:rPr baseline="31999"/>
              <a:t>7</a:t>
            </a:r>
            <a:r>
              <a:t> then He appeared to James, then to all the apostles; </a:t>
            </a:r>
            <a:r>
              <a:rPr baseline="31999"/>
              <a:t>8</a:t>
            </a:r>
            <a:r>
              <a:t> and last of all, as to one untimely born, He appeared to me also.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7"/>
                                        </p:tgtEl>
                                        <p:attrNameLst>
                                          <p:attrName>style.visibility</p:attrName>
                                        </p:attrNameLst>
                                      </p:cBhvr>
                                      <p:to>
                                        <p:strVal val="visible"/>
                                      </p:to>
                                    </p:set>
                                    <p:animEffect filter="wipe(left)" transition="in">
                                      <p:cBhvr>
                                        <p:cTn id="7"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83" name="The Foundation of our Hope is the Resurrection of Christ"/>
          <p:cNvGrpSpPr/>
          <p:nvPr/>
        </p:nvGrpSpPr>
        <p:grpSpPr>
          <a:xfrm>
            <a:off x="-136385" y="1058059"/>
            <a:ext cx="13277570" cy="1285749"/>
            <a:chOff x="0" y="0"/>
            <a:chExt cx="13277569" cy="1285747"/>
          </a:xfrm>
        </p:grpSpPr>
        <p:sp>
          <p:nvSpPr>
            <p:cNvPr id="382"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81"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386" name="Paul preached what he had seen on the road to Damascus, and the Corinthians believed him - 15:8-11; Acts 9:3–8; 22:6–11; 26:12–18.…"/>
          <p:cNvGrpSpPr/>
          <p:nvPr/>
        </p:nvGrpSpPr>
        <p:grpSpPr>
          <a:xfrm>
            <a:off x="5091645" y="2071107"/>
            <a:ext cx="8198054" cy="7785101"/>
            <a:chOff x="0" y="0"/>
            <a:chExt cx="8198052" cy="7785100"/>
          </a:xfrm>
        </p:grpSpPr>
        <p:sp>
          <p:nvSpPr>
            <p:cNvPr id="385" name="Paul preached what he had seen on the road to Damascus, and the Corinthians believed him - 15:8-11; Acts 9:3–8; 22:6–11; 26:12–18.…"/>
            <p:cNvSpPr txBox="1"/>
            <p:nvPr/>
          </p:nvSpPr>
          <p:spPr>
            <a:xfrm>
              <a:off x="914400" y="876300"/>
              <a:ext cx="6470853" cy="6121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700">
                  <a:solidFill>
                    <a:srgbClr val="000000"/>
                  </a:solidFill>
                  <a:latin typeface="Century Gothic"/>
                  <a:ea typeface="Century Gothic"/>
                  <a:cs typeface="Century Gothic"/>
                  <a:sym typeface="Century Gothic"/>
                </a:defRPr>
              </a:pPr>
              <a:r>
                <a:t>Paul preached what he had seen on the road to Damascus, and the Corinthians believed him - 15:8-11; Acts 9:3–8; 22:6–11; 26:12–18.</a:t>
              </a:r>
            </a:p>
            <a:p>
              <a:pPr marL="685799" indent="-685799" algn="l">
                <a:spcBef>
                  <a:spcPts val="2200"/>
                </a:spcBef>
                <a:buSzPct val="80000"/>
                <a:buBlip>
                  <a:blip r:embed="rId3"/>
                </a:buBlip>
                <a:defRPr sz="3700">
                  <a:solidFill>
                    <a:srgbClr val="000000"/>
                  </a:solidFill>
                  <a:latin typeface="Century Gothic"/>
                  <a:ea typeface="Century Gothic"/>
                  <a:cs typeface="Century Gothic"/>
                  <a:sym typeface="Century Gothic"/>
                </a:defRPr>
              </a:pPr>
              <a:r>
                <a:t>Paul saw the resurrected Jesus (just as the other apostles had) — 1 Cor. 9:1; John 20:27-29 </a:t>
              </a:r>
            </a:p>
          </p:txBody>
        </p:sp>
        <p:pic>
          <p:nvPicPr>
            <p:cNvPr id="384" name="Paul preached what he had seen on the road to Damascus, and the Corinthians believed him - 15:8-11; Acts 9:3–8; 22:6–11; 26:12–18.… Paul preached what he had seen on the road to Damascus, and the Corinthians believed him - 15:8-11; Acts 9:3–8; 22:6–11; 26:12–18.&#10;Paul saw the resurrected Jesus (just as the other apostles had) — 1 Cor. 9:1; John 20:27-29 " descr="Paul preached what he had seen on the road to Damascus, and the Corinthians believed him - 15:8-11; Acts 9:3–8; 22:6–11; 26:12–18.… Paul preached what he had seen on the road to Damascus, and the Corinthians believed him - 15:8-11; Acts 9:3–8; 22:6–11; 26:12–18.Paul saw the resurrected Jesus (just as the other apostles had) — 1 Cor. 9:1; John 20:27-29 "/>
            <p:cNvPicPr>
              <a:picLocks noChangeAspect="0"/>
            </p:cNvPicPr>
            <p:nvPr/>
          </p:nvPicPr>
          <p:blipFill>
            <a:blip r:embed="rId4">
              <a:extLst/>
            </a:blip>
            <a:stretch>
              <a:fillRect/>
            </a:stretch>
          </p:blipFill>
          <p:spPr>
            <a:xfrm>
              <a:off x="0" y="0"/>
              <a:ext cx="8198053" cy="7785100"/>
            </a:xfrm>
            <a:prstGeom prst="rect">
              <a:avLst/>
            </a:prstGeom>
            <a:effectLst/>
          </p:spPr>
        </p:pic>
      </p:grpSp>
      <p:sp>
        <p:nvSpPr>
          <p:cNvPr id="387" name="1 Corinthians 15:1–11 (NASB95)…"/>
          <p:cNvSpPr txBox="1"/>
          <p:nvPr/>
        </p:nvSpPr>
        <p:spPr>
          <a:xfrm>
            <a:off x="89106" y="2448309"/>
            <a:ext cx="5466649" cy="7030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15:1–11 (NASB95) </a:t>
            </a:r>
          </a:p>
          <a:p>
            <a:pPr defTabSz="457200">
              <a:spcBef>
                <a:spcPts val="700"/>
              </a:spcBef>
              <a:defRPr sz="3300">
                <a:solidFill>
                  <a:srgbClr val="000000"/>
                </a:solidFill>
                <a:latin typeface="Times New Roman"/>
                <a:ea typeface="Times New Roman"/>
                <a:cs typeface="Times New Roman"/>
                <a:sym typeface="Times New Roman"/>
              </a:defRPr>
            </a:pPr>
            <a:r>
              <a:rPr baseline="31999"/>
              <a:t>9</a:t>
            </a:r>
            <a:r>
              <a:t> For I am the least of the apostles, and not fit to be called an apostle, because I persecuted the church of God. </a:t>
            </a:r>
            <a:r>
              <a:rPr baseline="31999"/>
              <a:t>10</a:t>
            </a:r>
            <a:r>
              <a:t> But by the grace of God I am what I am, and His grace toward me did not prove vain; but I labored even more than all of them, yet not I, but the grace of God with me. </a:t>
            </a:r>
            <a:r>
              <a:rPr baseline="31999"/>
              <a:t>11</a:t>
            </a:r>
            <a:r>
              <a:t> Whether then </a:t>
            </a:r>
            <a:r>
              <a:rPr i="1"/>
              <a:t>it was</a:t>
            </a:r>
            <a:r>
              <a:t> I or they, so we preach and so you believed.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6"/>
                                        </p:tgtEl>
                                        <p:attrNameLst>
                                          <p:attrName>style.visibility</p:attrName>
                                        </p:attrNameLst>
                                      </p:cBhvr>
                                      <p:to>
                                        <p:strVal val="visible"/>
                                      </p:to>
                                    </p:set>
                                    <p:animEffect filter="wipe(left)" transition="in">
                                      <p:cBhvr>
                                        <p:cTn id="7"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9" name="Group"/>
          <p:cNvGrpSpPr/>
          <p:nvPr/>
        </p:nvGrpSpPr>
        <p:grpSpPr>
          <a:xfrm>
            <a:off x="8539258" y="3325986"/>
            <a:ext cx="4515849" cy="6460856"/>
            <a:chOff x="-215900" y="-139700"/>
            <a:chExt cx="4515848" cy="6460855"/>
          </a:xfrm>
        </p:grpSpPr>
        <p:grpSp>
          <p:nvGrpSpPr>
            <p:cNvPr id="216" name="Image"/>
            <p:cNvGrpSpPr/>
            <p:nvPr/>
          </p:nvGrpSpPr>
          <p:grpSpPr>
            <a:xfrm flipH="1">
              <a:off x="-215900" y="-139701"/>
              <a:ext cx="4515849" cy="6460857"/>
              <a:chOff x="0" y="0"/>
              <a:chExt cx="4515848" cy="6460855"/>
            </a:xfrm>
          </p:grpSpPr>
          <p:pic>
            <p:nvPicPr>
              <p:cNvPr id="215" name="Image" descr="Image"/>
              <p:cNvPicPr>
                <a:picLocks noChangeAspect="1"/>
              </p:cNvPicPr>
              <p:nvPr/>
            </p:nvPicPr>
            <p:blipFill>
              <a:blip r:embed="rId2">
                <a:extLst/>
              </a:blip>
              <a:srcRect l="52432" t="0" r="8644" b="0"/>
              <a:stretch>
                <a:fillRect/>
              </a:stretch>
            </p:blipFill>
            <p:spPr>
              <a:xfrm>
                <a:off x="215900" y="139700"/>
                <a:ext cx="4084049" cy="5902056"/>
              </a:xfrm>
              <a:prstGeom prst="rect">
                <a:avLst/>
              </a:prstGeom>
              <a:ln>
                <a:noFill/>
              </a:ln>
              <a:effectLst/>
            </p:spPr>
          </p:pic>
          <p:pic>
            <p:nvPicPr>
              <p:cNvPr id="214" name="Image" descr="Image"/>
              <p:cNvPicPr>
                <a:picLocks noChangeAspect="0"/>
              </p:cNvPicPr>
              <p:nvPr/>
            </p:nvPicPr>
            <p:blipFill>
              <a:blip r:embed="rId3">
                <a:extLst/>
              </a:blip>
              <a:stretch>
                <a:fillRect/>
              </a:stretch>
            </p:blipFill>
            <p:spPr>
              <a:xfrm>
                <a:off x="0" y="-1"/>
                <a:ext cx="4515849" cy="6460857"/>
              </a:xfrm>
              <a:prstGeom prst="rect">
                <a:avLst/>
              </a:prstGeom>
              <a:effectLst/>
            </p:spPr>
          </p:pic>
        </p:grpSp>
        <p:sp>
          <p:nvSpPr>
            <p:cNvPr id="217" name="The Cross…"/>
            <p:cNvSpPr txBox="1"/>
            <p:nvPr/>
          </p:nvSpPr>
          <p:spPr>
            <a:xfrm>
              <a:off x="292586" y="4474378"/>
              <a:ext cx="3498876"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FFFFFF"/>
                  </a:solidFill>
                  <a:latin typeface="Gill Sans"/>
                  <a:ea typeface="Gill Sans"/>
                  <a:cs typeface="Gill Sans"/>
                  <a:sym typeface="Gill Sans"/>
                </a:defRPr>
              </a:pPr>
              <a:r>
                <a:t>The Cross</a:t>
              </a:r>
            </a:p>
            <a:p>
              <a:pPr>
                <a:defRPr b="1">
                  <a:solidFill>
                    <a:srgbClr val="FFFFFF"/>
                  </a:solidFill>
                  <a:latin typeface="Gill Sans"/>
                  <a:ea typeface="Gill Sans"/>
                  <a:cs typeface="Gill Sans"/>
                  <a:sym typeface="Gill Sans"/>
                </a:defRPr>
              </a:pPr>
              <a:r>
                <a:t>COMPLETION</a:t>
              </a:r>
            </a:p>
          </p:txBody>
        </p:sp>
        <p:sp>
          <p:nvSpPr>
            <p:cNvPr id="218" name="“It is finished”"/>
            <p:cNvSpPr txBox="1"/>
            <p:nvPr/>
          </p:nvSpPr>
          <p:spPr>
            <a:xfrm>
              <a:off x="174826" y="332600"/>
              <a:ext cx="3734396" cy="9806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sz="5800">
                  <a:solidFill>
                    <a:srgbClr val="FFFFFF"/>
                  </a:solidFill>
                  <a:effectLst>
                    <a:outerShdw sx="100000" sy="100000" kx="0" ky="0" algn="b" rotWithShape="0" blurRad="50800" dist="63500" dir="18900000">
                      <a:srgbClr val="000000"/>
                    </a:outerShdw>
                  </a:effectLst>
                  <a:latin typeface="Vivaldi"/>
                  <a:ea typeface="Vivaldi"/>
                  <a:cs typeface="Vivaldi"/>
                  <a:sym typeface="Vivaldi"/>
                </a:defRPr>
              </a:lvl1pPr>
            </a:lstStyle>
            <a:p>
              <a:pPr/>
              <a:r>
                <a:t>“It is finished”</a:t>
              </a:r>
            </a:p>
          </p:txBody>
        </p:sp>
      </p:grpSp>
      <p:pic>
        <p:nvPicPr>
          <p:cNvPr id="220" name="Image" descr="Image"/>
          <p:cNvPicPr>
            <a:picLocks noChangeAspect="0"/>
          </p:cNvPicPr>
          <p:nvPr/>
        </p:nvPicPr>
        <p:blipFill>
          <a:blip r:embed="rId4">
            <a:extLst/>
          </a:blip>
          <a:stretch>
            <a:fillRect/>
          </a:stretch>
        </p:blipFill>
        <p:spPr>
          <a:xfrm>
            <a:off x="417084" y="123176"/>
            <a:ext cx="12170632" cy="1180848"/>
          </a:xfrm>
          <a:prstGeom prst="rect">
            <a:avLst/>
          </a:prstGeom>
          <a:ln w="12700">
            <a:miter lim="400000"/>
          </a:ln>
          <a:effectLst>
            <a:outerShdw sx="100000" sy="100000" kx="0" ky="0" algn="b" rotWithShape="0" blurRad="355600" dist="0" dir="0">
              <a:srgbClr val="000000">
                <a:alpha val="75000"/>
              </a:srgbClr>
            </a:outerShdw>
            <a:reflection blurRad="0" stA="50000" stPos="0" endA="0" endPos="40000" dist="0" dir="5400000" fadeDir="5400000" sx="100000" sy="-100000" kx="0" ky="0" algn="bl" rotWithShape="0"/>
          </a:effectLst>
        </p:spPr>
      </p:pic>
      <p:grpSp>
        <p:nvGrpSpPr>
          <p:cNvPr id="223" name="15 and He died for all, that those who live should live no longer for themselves, but for Him who died for them and rose again.…"/>
          <p:cNvGrpSpPr/>
          <p:nvPr/>
        </p:nvGrpSpPr>
        <p:grpSpPr>
          <a:xfrm>
            <a:off x="256253" y="1390688"/>
            <a:ext cx="12492294" cy="1850721"/>
            <a:chOff x="0" y="0"/>
            <a:chExt cx="12492292" cy="1850719"/>
          </a:xfrm>
        </p:grpSpPr>
        <p:sp>
          <p:nvSpPr>
            <p:cNvPr id="222" name="15 and He died for all, that those who live should live no longer for themselves, but for Him who died for them and rose again.…"/>
            <p:cNvSpPr/>
            <p:nvPr/>
          </p:nvSpPr>
          <p:spPr>
            <a:xfrm>
              <a:off x="114300" y="76200"/>
              <a:ext cx="12263693" cy="155862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defRPr sz="34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rPr baseline="31999"/>
                <a:t>15</a:t>
              </a:r>
              <a:r>
                <a:t> and He died for all, that those who live should live no longer for themselves, but for Him who died for them and rose again. </a:t>
              </a:r>
            </a:p>
            <a:p>
              <a:pPr defTabSz="457200">
                <a:defRPr sz="34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t>2 Corinthians 5:15 (NKJV)</a:t>
              </a:r>
            </a:p>
          </p:txBody>
        </p:sp>
        <p:pic>
          <p:nvPicPr>
            <p:cNvPr id="221" name="15 and He died for all, that those who live should live no longer for themselves, but for Him who died for them and rose again.… 15 and He died for all, that those who live should live no longer for themselves, but for Him who died for them and rose again. &#10;2 Corinthians 5:15 (NKJV)" descr="15 and He died for all, that those who live should live no longer for themselves, but for Him who died for them and rose again.… 15 and He died for all, that those who live should live no longer for themselves, but for Him who died for them and rose again. 2 Corinthians 5:15 (NKJV)"/>
            <p:cNvPicPr>
              <a:picLocks noChangeAspect="0"/>
            </p:cNvPicPr>
            <p:nvPr/>
          </p:nvPicPr>
          <p:blipFill>
            <a:blip r:embed="rId5">
              <a:extLst/>
            </a:blip>
            <a:stretch>
              <a:fillRect/>
            </a:stretch>
          </p:blipFill>
          <p:spPr>
            <a:xfrm>
              <a:off x="0" y="0"/>
              <a:ext cx="12492293" cy="1850720"/>
            </a:xfrm>
            <a:prstGeom prst="rect">
              <a:avLst/>
            </a:prstGeom>
            <a:effectLst/>
          </p:spPr>
        </p:pic>
      </p:grpSp>
      <p:grpSp>
        <p:nvGrpSpPr>
          <p:cNvPr id="229" name="Group"/>
          <p:cNvGrpSpPr/>
          <p:nvPr/>
        </p:nvGrpSpPr>
        <p:grpSpPr>
          <a:xfrm>
            <a:off x="4212085" y="3325985"/>
            <a:ext cx="4418351" cy="6456681"/>
            <a:chOff x="-215900" y="-139700"/>
            <a:chExt cx="4418350" cy="6456680"/>
          </a:xfrm>
        </p:grpSpPr>
        <p:grpSp>
          <p:nvGrpSpPr>
            <p:cNvPr id="226" name="Image"/>
            <p:cNvGrpSpPr/>
            <p:nvPr/>
          </p:nvGrpSpPr>
          <p:grpSpPr>
            <a:xfrm>
              <a:off x="-215900" y="-139701"/>
              <a:ext cx="4418351" cy="6456682"/>
              <a:chOff x="0" y="0"/>
              <a:chExt cx="4418350" cy="6456680"/>
            </a:xfrm>
          </p:grpSpPr>
          <p:pic>
            <p:nvPicPr>
              <p:cNvPr id="225" name="Image" descr="Image"/>
              <p:cNvPicPr>
                <a:picLocks noChangeAspect="1"/>
              </p:cNvPicPr>
              <p:nvPr/>
            </p:nvPicPr>
            <p:blipFill>
              <a:blip r:embed="rId6">
                <a:extLst/>
              </a:blip>
              <a:srcRect l="31821" t="11146" r="31430" b="9194"/>
              <a:stretch>
                <a:fillRect/>
              </a:stretch>
            </p:blipFill>
            <p:spPr>
              <a:xfrm>
                <a:off x="215900" y="139700"/>
                <a:ext cx="3986551" cy="5897880"/>
              </a:xfrm>
              <a:prstGeom prst="rect">
                <a:avLst/>
              </a:prstGeom>
              <a:ln>
                <a:noFill/>
              </a:ln>
              <a:effectLst/>
            </p:spPr>
          </p:pic>
          <p:pic>
            <p:nvPicPr>
              <p:cNvPr id="224" name="Image" descr="Image"/>
              <p:cNvPicPr>
                <a:picLocks noChangeAspect="0"/>
              </p:cNvPicPr>
              <p:nvPr/>
            </p:nvPicPr>
            <p:blipFill>
              <a:blip r:embed="rId7">
                <a:extLst/>
              </a:blip>
              <a:stretch>
                <a:fillRect/>
              </a:stretch>
            </p:blipFill>
            <p:spPr>
              <a:xfrm>
                <a:off x="0" y="-1"/>
                <a:ext cx="4418351" cy="6456682"/>
              </a:xfrm>
              <a:prstGeom prst="rect">
                <a:avLst/>
              </a:prstGeom>
              <a:effectLst/>
            </p:spPr>
          </p:pic>
        </p:grpSp>
        <p:sp>
          <p:nvSpPr>
            <p:cNvPr id="227" name="The Trials…"/>
            <p:cNvSpPr txBox="1"/>
            <p:nvPr/>
          </p:nvSpPr>
          <p:spPr>
            <a:xfrm>
              <a:off x="685522" y="4474378"/>
              <a:ext cx="2615507"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FFFFFF"/>
                  </a:solidFill>
                  <a:latin typeface="Gill Sans"/>
                  <a:ea typeface="Gill Sans"/>
                  <a:cs typeface="Gill Sans"/>
                  <a:sym typeface="Gill Sans"/>
                </a:defRPr>
              </a:pPr>
              <a:r>
                <a:t>The Trials</a:t>
              </a:r>
            </a:p>
            <a:p>
              <a:pPr>
                <a:defRPr b="1">
                  <a:solidFill>
                    <a:srgbClr val="FFFFFF"/>
                  </a:solidFill>
                  <a:latin typeface="Gill Sans"/>
                  <a:ea typeface="Gill Sans"/>
                  <a:cs typeface="Gill Sans"/>
                  <a:sym typeface="Gill Sans"/>
                </a:defRPr>
              </a:pPr>
              <a:r>
                <a:t>CONTROL</a:t>
              </a:r>
            </a:p>
          </p:txBody>
        </p:sp>
        <p:sp>
          <p:nvSpPr>
            <p:cNvPr id="228" name="“Opened not His mouth”"/>
            <p:cNvSpPr txBox="1"/>
            <p:nvPr/>
          </p:nvSpPr>
          <p:spPr>
            <a:xfrm>
              <a:off x="1425359" y="225388"/>
              <a:ext cx="2418111" cy="1861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70000"/>
                </a:lnSpc>
                <a:defRPr sz="4800">
                  <a:solidFill>
                    <a:srgbClr val="FFFFFF"/>
                  </a:solidFill>
                  <a:effectLst>
                    <a:outerShdw sx="100000" sy="100000" kx="0" ky="0" algn="b" rotWithShape="0" blurRad="50800" dist="63500" dir="18900000">
                      <a:srgbClr val="000000"/>
                    </a:outerShdw>
                  </a:effectLst>
                  <a:latin typeface="Vivaldi"/>
                  <a:ea typeface="Vivaldi"/>
                  <a:cs typeface="Vivaldi"/>
                  <a:sym typeface="Vivaldi"/>
                </a:defRPr>
              </a:lvl1pPr>
            </a:lstStyle>
            <a:p>
              <a:pPr/>
              <a:r>
                <a:t>“Opened not His mouth”</a:t>
              </a:r>
            </a:p>
          </p:txBody>
        </p:sp>
      </p:grpSp>
      <p:grpSp>
        <p:nvGrpSpPr>
          <p:cNvPr id="235" name="Group"/>
          <p:cNvGrpSpPr/>
          <p:nvPr/>
        </p:nvGrpSpPr>
        <p:grpSpPr>
          <a:xfrm>
            <a:off x="-14380" y="3325986"/>
            <a:ext cx="4298189" cy="6456681"/>
            <a:chOff x="-215900" y="-139700"/>
            <a:chExt cx="4298187" cy="6456679"/>
          </a:xfrm>
        </p:grpSpPr>
        <p:grpSp>
          <p:nvGrpSpPr>
            <p:cNvPr id="232" name="Image"/>
            <p:cNvGrpSpPr/>
            <p:nvPr/>
          </p:nvGrpSpPr>
          <p:grpSpPr>
            <a:xfrm>
              <a:off x="-215900" y="-139700"/>
              <a:ext cx="4298188" cy="6456680"/>
              <a:chOff x="0" y="0"/>
              <a:chExt cx="4298187" cy="6456679"/>
            </a:xfrm>
          </p:grpSpPr>
          <p:pic>
            <p:nvPicPr>
              <p:cNvPr id="231" name="Image" descr="Image"/>
              <p:cNvPicPr>
                <a:picLocks noChangeAspect="1"/>
              </p:cNvPicPr>
              <p:nvPr/>
            </p:nvPicPr>
            <p:blipFill>
              <a:blip r:embed="rId8">
                <a:extLst/>
              </a:blip>
              <a:stretch>
                <a:fillRect/>
              </a:stretch>
            </p:blipFill>
            <p:spPr>
              <a:xfrm>
                <a:off x="215900" y="139700"/>
                <a:ext cx="3866388" cy="5897880"/>
              </a:xfrm>
              <a:prstGeom prst="rect">
                <a:avLst/>
              </a:prstGeom>
              <a:ln>
                <a:noFill/>
              </a:ln>
              <a:effectLst/>
            </p:spPr>
          </p:pic>
          <p:pic>
            <p:nvPicPr>
              <p:cNvPr id="230" name="Image" descr="Image"/>
              <p:cNvPicPr>
                <a:picLocks noChangeAspect="0"/>
              </p:cNvPicPr>
              <p:nvPr/>
            </p:nvPicPr>
            <p:blipFill>
              <a:blip r:embed="rId9">
                <a:extLst/>
              </a:blip>
              <a:stretch>
                <a:fillRect/>
              </a:stretch>
            </p:blipFill>
            <p:spPr>
              <a:xfrm>
                <a:off x="0" y="0"/>
                <a:ext cx="4298188" cy="6456680"/>
              </a:xfrm>
              <a:prstGeom prst="rect">
                <a:avLst/>
              </a:prstGeom>
              <a:effectLst/>
            </p:spPr>
          </p:pic>
        </p:grpSp>
        <p:sp>
          <p:nvSpPr>
            <p:cNvPr id="233" name="The Garden…"/>
            <p:cNvSpPr txBox="1"/>
            <p:nvPr/>
          </p:nvSpPr>
          <p:spPr>
            <a:xfrm>
              <a:off x="65996" y="4474378"/>
              <a:ext cx="3734396"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FFFFFF"/>
                  </a:solidFill>
                  <a:latin typeface="Gill Sans"/>
                  <a:ea typeface="Gill Sans"/>
                  <a:cs typeface="Gill Sans"/>
                  <a:sym typeface="Gill Sans"/>
                </a:defRPr>
              </a:pPr>
              <a:r>
                <a:t>The Garden</a:t>
              </a:r>
            </a:p>
            <a:p>
              <a:pPr>
                <a:defRPr b="1">
                  <a:solidFill>
                    <a:srgbClr val="FFFFFF"/>
                  </a:solidFill>
                  <a:latin typeface="Gill Sans"/>
                  <a:ea typeface="Gill Sans"/>
                  <a:cs typeface="Gill Sans"/>
                  <a:sym typeface="Gill Sans"/>
                </a:defRPr>
              </a:pPr>
              <a:r>
                <a:t>COMMITMENT</a:t>
              </a:r>
            </a:p>
          </p:txBody>
        </p:sp>
        <p:sp>
          <p:nvSpPr>
            <p:cNvPr id="234" name="“Your will be done …”"/>
            <p:cNvSpPr txBox="1"/>
            <p:nvPr/>
          </p:nvSpPr>
          <p:spPr>
            <a:xfrm>
              <a:off x="170108" y="160109"/>
              <a:ext cx="3738359" cy="6832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FFFFFF"/>
                  </a:solidFill>
                  <a:effectLst>
                    <a:outerShdw sx="100000" sy="100000" kx="0" ky="0" algn="b" rotWithShape="0" blurRad="50800" dist="63500" dir="18900000">
                      <a:srgbClr val="000000"/>
                    </a:outerShdw>
                  </a:effectLst>
                  <a:latin typeface="Vivaldi"/>
                  <a:ea typeface="Vivaldi"/>
                  <a:cs typeface="Vivaldi"/>
                  <a:sym typeface="Vivaldi"/>
                </a:defRPr>
              </a:lvl1pPr>
            </a:lstStyle>
            <a:p>
              <a:pPr/>
              <a:r>
                <a:t>“Your will be done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35"/>
                                        </p:tgtEl>
                                        <p:attrNameLst>
                                          <p:attrName>style.visibility</p:attrName>
                                        </p:attrNameLst>
                                      </p:cBhvr>
                                      <p:to>
                                        <p:strVal val="visible"/>
                                      </p:to>
                                    </p:set>
                                    <p:anim calcmode="lin" valueType="num">
                                      <p:cBhvr>
                                        <p:cTn id="7" dur="2500" fill="hold"/>
                                        <p:tgtEl>
                                          <p:spTgt spid="235"/>
                                        </p:tgtEl>
                                        <p:attrNameLst>
                                          <p:attrName>ppt_w</p:attrName>
                                        </p:attrNameLst>
                                      </p:cBhvr>
                                      <p:tavLst>
                                        <p:tav tm="0">
                                          <p:val>
                                            <p:fltVal val="0"/>
                                          </p:val>
                                        </p:tav>
                                        <p:tav tm="100000">
                                          <p:val>
                                            <p:strVal val="#ppt_w"/>
                                          </p:val>
                                        </p:tav>
                                      </p:tavLst>
                                    </p:anim>
                                    <p:anim calcmode="lin" valueType="num">
                                      <p:cBhvr>
                                        <p:cTn id="8" dur="2500" fill="hold"/>
                                        <p:tgtEl>
                                          <p:spTgt spid="2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7" grpId="2" fill="hold">
                                  <p:stCondLst>
                                    <p:cond delay="0"/>
                                  </p:stCondLst>
                                  <p:iterate type="el" backwards="0">
                                    <p:tmAbs val="0"/>
                                  </p:iterate>
                                  <p:childTnLst>
                                    <p:set>
                                      <p:cBhvr>
                                        <p:cTn id="12" fill="hold"/>
                                        <p:tgtEl>
                                          <p:spTgt spid="229"/>
                                        </p:tgtEl>
                                        <p:attrNameLst>
                                          <p:attrName>style.visibility</p:attrName>
                                        </p:attrNameLst>
                                      </p:cBhvr>
                                      <p:to>
                                        <p:strVal val="visible"/>
                                      </p:to>
                                    </p:set>
                                    <p:anim calcmode="lin" valueType="num">
                                      <p:cBhvr>
                                        <p:cTn id="13" dur="1500" fill="hold"/>
                                        <p:tgtEl>
                                          <p:spTgt spid="229"/>
                                        </p:tgtEl>
                                        <p:attrNameLst>
                                          <p:attrName>ppt_x</p:attrName>
                                        </p:attrNameLst>
                                      </p:cBhvr>
                                      <p:tavLst>
                                        <p:tav tm="0">
                                          <p:val>
                                            <p:strVal val="0-#ppt_w/2"/>
                                          </p:val>
                                        </p:tav>
                                        <p:tav tm="100000">
                                          <p:val>
                                            <p:strVal val="#ppt_x"/>
                                          </p:val>
                                        </p:tav>
                                      </p:tavLst>
                                    </p:anim>
                                    <p:anim calcmode="lin" valueType="num">
                                      <p:cBhvr>
                                        <p:cTn id="14" dur="1500" fill="hold"/>
                                        <p:tgtEl>
                                          <p:spTgt spid="2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7" grpId="3" fill="hold">
                                  <p:stCondLst>
                                    <p:cond delay="0"/>
                                  </p:stCondLst>
                                  <p:iterate type="el" backwards="0">
                                    <p:tmAbs val="0"/>
                                  </p:iterate>
                                  <p:childTnLst>
                                    <p:set>
                                      <p:cBhvr>
                                        <p:cTn id="18" fill="hold"/>
                                        <p:tgtEl>
                                          <p:spTgt spid="219"/>
                                        </p:tgtEl>
                                        <p:attrNameLst>
                                          <p:attrName>style.visibility</p:attrName>
                                        </p:attrNameLst>
                                      </p:cBhvr>
                                      <p:to>
                                        <p:strVal val="visible"/>
                                      </p:to>
                                    </p:set>
                                    <p:anim calcmode="lin" valueType="num">
                                      <p:cBhvr>
                                        <p:cTn id="19" dur="1500" fill="hold"/>
                                        <p:tgtEl>
                                          <p:spTgt spid="219"/>
                                        </p:tgtEl>
                                        <p:attrNameLst>
                                          <p:attrName>ppt_x</p:attrName>
                                        </p:attrNameLst>
                                      </p:cBhvr>
                                      <p:tavLst>
                                        <p:tav tm="0">
                                          <p:val>
                                            <p:strVal val="0-#ppt_w/2"/>
                                          </p:val>
                                        </p:tav>
                                        <p:tav tm="100000">
                                          <p:val>
                                            <p:strVal val="#ppt_x"/>
                                          </p:val>
                                        </p:tav>
                                      </p:tavLst>
                                    </p:anim>
                                    <p:anim calcmode="lin" valueType="num">
                                      <p:cBhvr>
                                        <p:cTn id="20" dur="1500" fill="hold"/>
                                        <p:tgtEl>
                                          <p:spTgt spid="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1"/>
      <p:bldP build="whole" bldLvl="1" animBg="1" rev="0" advAuto="0" spid="229" grpId="2"/>
      <p:bldP build="whole" bldLvl="1" animBg="1" rev="0" advAuto="0" spid="219"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392" name="The Foundation of our Hope is the Resurrection of Christ"/>
          <p:cNvGrpSpPr/>
          <p:nvPr/>
        </p:nvGrpSpPr>
        <p:grpSpPr>
          <a:xfrm>
            <a:off x="-136385" y="1058059"/>
            <a:ext cx="13277570" cy="1285749"/>
            <a:chOff x="0" y="0"/>
            <a:chExt cx="13277569" cy="1285747"/>
          </a:xfrm>
        </p:grpSpPr>
        <p:sp>
          <p:nvSpPr>
            <p:cNvPr id="391"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390"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395" name="The Corinthians were not denying the bodily resurrection of Jesus, but the future bodily resurrection of humanity. (vs. 11)…"/>
          <p:cNvGrpSpPr/>
          <p:nvPr/>
        </p:nvGrpSpPr>
        <p:grpSpPr>
          <a:xfrm>
            <a:off x="5091645" y="1864682"/>
            <a:ext cx="8198054" cy="8166101"/>
            <a:chOff x="0" y="0"/>
            <a:chExt cx="8198052" cy="8166100"/>
          </a:xfrm>
        </p:grpSpPr>
        <p:sp>
          <p:nvSpPr>
            <p:cNvPr id="394" name="The Corinthians were not denying the bodily resurrection of Jesus, but the future bodily resurrection of humanity. (vs. 11)…"/>
            <p:cNvSpPr txBox="1"/>
            <p:nvPr/>
          </p:nvSpPr>
          <p:spPr>
            <a:xfrm>
              <a:off x="914400" y="876300"/>
              <a:ext cx="6470853" cy="6502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900">
                  <a:solidFill>
                    <a:srgbClr val="000000"/>
                  </a:solidFill>
                  <a:latin typeface="Century Gothic"/>
                  <a:ea typeface="Century Gothic"/>
                  <a:cs typeface="Century Gothic"/>
                  <a:sym typeface="Century Gothic"/>
                </a:defRPr>
              </a:pPr>
              <a:r>
                <a:t>The Corinthians were not denying the bodily resurrection of Jesus, but the future bodily resurrection of humanity. (vs. 11) </a:t>
              </a:r>
            </a:p>
            <a:p>
              <a:pPr marL="685799" indent="-685799" algn="l">
                <a:spcBef>
                  <a:spcPts val="2200"/>
                </a:spcBef>
                <a:buSzPct val="80000"/>
                <a:buBlip>
                  <a:blip r:embed="rId3"/>
                </a:buBlip>
                <a:defRPr sz="3900">
                  <a:solidFill>
                    <a:srgbClr val="000000"/>
                  </a:solidFill>
                  <a:latin typeface="Century Gothic"/>
                  <a:ea typeface="Century Gothic"/>
                  <a:cs typeface="Century Gothic"/>
                  <a:sym typeface="Century Gothic"/>
                </a:defRPr>
              </a:pPr>
              <a:r>
                <a:t>If there is no resurrection of the dead, then Christ is not risen (15:12)</a:t>
              </a:r>
            </a:p>
          </p:txBody>
        </p:sp>
        <p:pic>
          <p:nvPicPr>
            <p:cNvPr id="393" name="The Corinthians were not denying the bodily resurrection of Jesus, but the future bodily resurrection of humanity. (vs. 11)… The Corinthians were not denying the bodily resurrection of Jesus, but the future bodily resurrection of humanity. (vs. 11) &#10;If there is no resurrection of the dead, then Christ is not risen (15:12)" descr="The Corinthians were not denying the bodily resurrection of Jesus, but the future bodily resurrection of humanity. (vs. 11)… The Corinthians were not denying the bodily resurrection of Jesus, but the future bodily resurrection of humanity. (vs. 11) If there is no resurrection of the dead, then Christ is not risen (15:12)"/>
            <p:cNvPicPr>
              <a:picLocks noChangeAspect="0"/>
            </p:cNvPicPr>
            <p:nvPr/>
          </p:nvPicPr>
          <p:blipFill>
            <a:blip r:embed="rId4">
              <a:extLst/>
            </a:blip>
            <a:stretch>
              <a:fillRect/>
            </a:stretch>
          </p:blipFill>
          <p:spPr>
            <a:xfrm>
              <a:off x="0" y="0"/>
              <a:ext cx="8198053" cy="8166100"/>
            </a:xfrm>
            <a:prstGeom prst="rect">
              <a:avLst/>
            </a:prstGeom>
            <a:effectLst/>
          </p:spPr>
        </p:pic>
      </p:grpSp>
      <p:sp>
        <p:nvSpPr>
          <p:cNvPr id="396" name="1 Corinthians 15:12–20 (NASB95)…"/>
          <p:cNvSpPr txBox="1"/>
          <p:nvPr/>
        </p:nvSpPr>
        <p:spPr>
          <a:xfrm>
            <a:off x="46791" y="2286460"/>
            <a:ext cx="5291563" cy="6971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15:12–20 (NASB95) </a:t>
            </a:r>
          </a:p>
          <a:p>
            <a:pPr defTabSz="457200">
              <a:spcBef>
                <a:spcPts val="700"/>
              </a:spcBef>
              <a:defRPr sz="4800">
                <a:solidFill>
                  <a:srgbClr val="000000"/>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5"/>
                                        </p:tgtEl>
                                        <p:attrNameLst>
                                          <p:attrName>style.visibility</p:attrName>
                                        </p:attrNameLst>
                                      </p:cBhvr>
                                      <p:to>
                                        <p:strVal val="visible"/>
                                      </p:to>
                                    </p:set>
                                    <p:animEffect filter="wipe(left)" transition="in">
                                      <p:cBhvr>
                                        <p:cTn id="7" dur="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01" name="Consequences of Denying the Future Resurrection (15:12-20)"/>
          <p:cNvGrpSpPr/>
          <p:nvPr/>
        </p:nvGrpSpPr>
        <p:grpSpPr>
          <a:xfrm>
            <a:off x="-136385" y="1058059"/>
            <a:ext cx="13277570" cy="1234949"/>
            <a:chOff x="0" y="0"/>
            <a:chExt cx="13277569" cy="1234947"/>
          </a:xfrm>
        </p:grpSpPr>
        <p:sp>
          <p:nvSpPr>
            <p:cNvPr id="400" name="Consequences of Denying the Future Resurrection (15:12-20)"/>
            <p:cNvSpPr txBox="1"/>
            <p:nvPr/>
          </p:nvSpPr>
          <p:spPr>
            <a:xfrm>
              <a:off x="317500" y="304800"/>
              <a:ext cx="12680670" cy="6634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3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 (15:12-20)</a:t>
              </a:r>
            </a:p>
          </p:txBody>
        </p:sp>
        <p:pic>
          <p:nvPicPr>
            <p:cNvPr id="399" name="Consequences of Denying the Future Resurrection (15:12-20) Consequences of Denying the Future Resurrection (15:12-20)" descr="Consequences of Denying the Future Resurrection (15:12-20) Consequences of Denying the Future Resurrection (15:12-20)"/>
            <p:cNvPicPr>
              <a:picLocks noChangeAspect="0"/>
            </p:cNvPicPr>
            <p:nvPr/>
          </p:nvPicPr>
          <p:blipFill>
            <a:blip r:embed="rId2">
              <a:extLst/>
            </a:blip>
            <a:stretch>
              <a:fillRect/>
            </a:stretch>
          </p:blipFill>
          <p:spPr>
            <a:xfrm>
              <a:off x="0" y="0"/>
              <a:ext cx="13277570" cy="1234948"/>
            </a:xfrm>
            <a:prstGeom prst="rect">
              <a:avLst/>
            </a:prstGeom>
            <a:effectLst/>
          </p:spPr>
        </p:pic>
      </p:grpSp>
      <p:grpSp>
        <p:nvGrpSpPr>
          <p:cNvPr id="404" name="The logical consequence of denying the future bodily resurrection would lead to the denial of the bodily resurrection of Jesus.…"/>
          <p:cNvGrpSpPr/>
          <p:nvPr/>
        </p:nvGrpSpPr>
        <p:grpSpPr>
          <a:xfrm>
            <a:off x="5112437" y="1731980"/>
            <a:ext cx="8177262" cy="8356601"/>
            <a:chOff x="0" y="0"/>
            <a:chExt cx="8177260" cy="8356600"/>
          </a:xfrm>
        </p:grpSpPr>
        <p:sp>
          <p:nvSpPr>
            <p:cNvPr id="403" name="The logical consequence of denying the future bodily resurrection would lead to the denial of the bodily resurrection of Jesus.…"/>
            <p:cNvSpPr txBox="1"/>
            <p:nvPr/>
          </p:nvSpPr>
          <p:spPr>
            <a:xfrm>
              <a:off x="914400" y="876300"/>
              <a:ext cx="6450061" cy="66929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700">
                  <a:solidFill>
                    <a:srgbClr val="000000"/>
                  </a:solidFill>
                  <a:latin typeface="Century Gothic"/>
                  <a:ea typeface="Century Gothic"/>
                  <a:cs typeface="Century Gothic"/>
                  <a:sym typeface="Century Gothic"/>
                </a:defRPr>
              </a:pPr>
              <a:r>
                <a:t>The logical consequence of denying the future bodily resurrection would lead to the denial of the bodily resurrection of Jesus.</a:t>
              </a:r>
            </a:p>
            <a:p>
              <a:pPr marL="685799" indent="-685799" algn="l">
                <a:spcBef>
                  <a:spcPts val="2200"/>
                </a:spcBef>
                <a:buSzPct val="80000"/>
                <a:buBlip>
                  <a:blip r:embed="rId3"/>
                </a:buBlip>
                <a:defRPr sz="3700">
                  <a:solidFill>
                    <a:srgbClr val="000000"/>
                  </a:solidFill>
                  <a:latin typeface="Century Gothic"/>
                  <a:ea typeface="Century Gothic"/>
                  <a:cs typeface="Century Gothic"/>
                  <a:sym typeface="Century Gothic"/>
                </a:defRPr>
              </a:pPr>
              <a:r>
                <a:t>The resurrection they were denying was the same in kind as the resurrection of Jesus!</a:t>
              </a:r>
            </a:p>
          </p:txBody>
        </p:sp>
        <p:pic>
          <p:nvPicPr>
            <p:cNvPr id="402" name="The logical consequence of denying the future bodily resurrection would lead to the denial of the bodily resurrection of Jesus.… The logical consequence of denying the future bodily resurrection would lead to the denial of the bodily resurrection of Jesus.&#10;The resurrection they were denying was the same in kind as the resurrection of Jesus!" descr="The logical consequence of denying the future bodily resurrection would lead to the denial of the bodily resurrection of Jesus.… The logical consequence of denying the future bodily resurrection would lead to the denial of the bodily resurrection of Jesus.The resurrection they were denying was the same in kind as the resurrection of Jesus!"/>
            <p:cNvPicPr>
              <a:picLocks noChangeAspect="0"/>
            </p:cNvPicPr>
            <p:nvPr/>
          </p:nvPicPr>
          <p:blipFill>
            <a:blip r:embed="rId4">
              <a:extLst/>
            </a:blip>
            <a:stretch>
              <a:fillRect/>
            </a:stretch>
          </p:blipFill>
          <p:spPr>
            <a:xfrm>
              <a:off x="-1" y="0"/>
              <a:ext cx="8177262" cy="8356600"/>
            </a:xfrm>
            <a:prstGeom prst="rect">
              <a:avLst/>
            </a:prstGeom>
            <a:effectLst/>
          </p:spPr>
        </p:pic>
      </p:grpSp>
      <p:sp>
        <p:nvSpPr>
          <p:cNvPr id="405" name="1 Corinthians 15:12–20 (NASB95)…"/>
          <p:cNvSpPr txBox="1"/>
          <p:nvPr/>
        </p:nvSpPr>
        <p:spPr>
          <a:xfrm>
            <a:off x="46791" y="2286460"/>
            <a:ext cx="5291563" cy="6971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15:12–20 (NASB95) </a:t>
            </a:r>
          </a:p>
          <a:p>
            <a:pPr defTabSz="457200">
              <a:spcBef>
                <a:spcPts val="700"/>
              </a:spcBef>
              <a:defRPr sz="4800">
                <a:solidFill>
                  <a:srgbClr val="000000"/>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4"/>
                                        </p:tgtEl>
                                        <p:attrNameLst>
                                          <p:attrName>style.visibility</p:attrName>
                                        </p:attrNameLst>
                                      </p:cBhvr>
                                      <p:to>
                                        <p:strVal val="visible"/>
                                      </p:to>
                                    </p:set>
                                    <p:animEffect filter="wipe(left)" transition="in">
                                      <p:cBhvr>
                                        <p:cTn id="7"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10" name="Consequences of Denying the Future Resurrection (15:12-20)"/>
          <p:cNvGrpSpPr/>
          <p:nvPr/>
        </p:nvGrpSpPr>
        <p:grpSpPr>
          <a:xfrm>
            <a:off x="-136385" y="1058059"/>
            <a:ext cx="13277570" cy="1234949"/>
            <a:chOff x="0" y="0"/>
            <a:chExt cx="13277569" cy="1234947"/>
          </a:xfrm>
        </p:grpSpPr>
        <p:sp>
          <p:nvSpPr>
            <p:cNvPr id="409" name="Consequences of Denying the Future Resurrection (15:12-20)"/>
            <p:cNvSpPr txBox="1"/>
            <p:nvPr/>
          </p:nvSpPr>
          <p:spPr>
            <a:xfrm>
              <a:off x="317500" y="304800"/>
              <a:ext cx="12680670" cy="6634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3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 (15:12-20)</a:t>
              </a:r>
            </a:p>
          </p:txBody>
        </p:sp>
        <p:pic>
          <p:nvPicPr>
            <p:cNvPr id="408" name="Consequences of Denying the Future Resurrection (15:12-20) Consequences of Denying the Future Resurrection (15:12-20)" descr="Consequences of Denying the Future Resurrection (15:12-20) Consequences of Denying the Future Resurrection (15:12-20)"/>
            <p:cNvPicPr>
              <a:picLocks noChangeAspect="0"/>
            </p:cNvPicPr>
            <p:nvPr/>
          </p:nvPicPr>
          <p:blipFill>
            <a:blip r:embed="rId2">
              <a:extLst/>
            </a:blip>
            <a:stretch>
              <a:fillRect/>
            </a:stretch>
          </p:blipFill>
          <p:spPr>
            <a:xfrm>
              <a:off x="0" y="0"/>
              <a:ext cx="13277570" cy="1234948"/>
            </a:xfrm>
            <a:prstGeom prst="rect">
              <a:avLst/>
            </a:prstGeom>
            <a:effectLst/>
          </p:spPr>
        </p:pic>
      </p:grpSp>
      <p:sp>
        <p:nvSpPr>
          <p:cNvPr id="411" name="1 Corinthians 15:12–20 (NASB95)…"/>
          <p:cNvSpPr txBox="1"/>
          <p:nvPr/>
        </p:nvSpPr>
        <p:spPr>
          <a:xfrm>
            <a:off x="46791" y="2286460"/>
            <a:ext cx="12911218" cy="15940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2800">
                <a:solidFill>
                  <a:srgbClr val="000000"/>
                </a:solidFill>
                <a:latin typeface="Times New Roman"/>
                <a:ea typeface="Times New Roman"/>
                <a:cs typeface="Times New Roman"/>
                <a:sym typeface="Times New Roman"/>
              </a:defRPr>
            </a:pPr>
            <a:r>
              <a:t>1 Corinthians 15:12–20 (NASB95) </a:t>
            </a:r>
          </a:p>
          <a:p>
            <a:pPr defTabSz="457200">
              <a:spcBef>
                <a:spcPts val="700"/>
              </a:spcBef>
              <a:defRPr sz="3500">
                <a:solidFill>
                  <a:srgbClr val="000000"/>
                </a:solidFill>
                <a:latin typeface="Times New Roman"/>
                <a:ea typeface="Times New Roman"/>
                <a:cs typeface="Times New Roman"/>
                <a:sym typeface="Times New Roman"/>
              </a:defRPr>
            </a:pPr>
            <a:r>
              <a:rPr baseline="31999"/>
              <a:t>12</a:t>
            </a:r>
            <a:r>
              <a:t> Now if Christ is preached, that He has been raised from the dead, how do some among you say that there is no resurrection of the dead?</a:t>
            </a:r>
          </a:p>
        </p:txBody>
      </p:sp>
      <p:grpSp>
        <p:nvGrpSpPr>
          <p:cNvPr id="414" name="Image"/>
          <p:cNvGrpSpPr/>
          <p:nvPr/>
        </p:nvGrpSpPr>
        <p:grpSpPr>
          <a:xfrm>
            <a:off x="-60785" y="3736418"/>
            <a:ext cx="4915213" cy="6260527"/>
            <a:chOff x="0" y="0"/>
            <a:chExt cx="4915211" cy="6260526"/>
          </a:xfrm>
        </p:grpSpPr>
        <p:pic>
          <p:nvPicPr>
            <p:cNvPr id="413" name="Image" descr="Image"/>
            <p:cNvPicPr>
              <a:picLocks noChangeAspect="1"/>
            </p:cNvPicPr>
            <p:nvPr/>
          </p:nvPicPr>
          <p:blipFill>
            <a:blip r:embed="rId3">
              <a:extLst/>
            </a:blip>
            <a:srcRect l="5513" t="0" r="46084" b="0"/>
            <a:stretch>
              <a:fillRect/>
            </a:stretch>
          </p:blipFill>
          <p:spPr>
            <a:xfrm>
              <a:off x="914400" y="876300"/>
              <a:ext cx="3188012" cy="4596827"/>
            </a:xfrm>
            <a:prstGeom prst="rect">
              <a:avLst/>
            </a:prstGeom>
            <a:ln>
              <a:noFill/>
            </a:ln>
            <a:effectLst/>
          </p:spPr>
        </p:pic>
        <p:pic>
          <p:nvPicPr>
            <p:cNvPr id="412" name="Image" descr="Image"/>
            <p:cNvPicPr>
              <a:picLocks noChangeAspect="0"/>
            </p:cNvPicPr>
            <p:nvPr/>
          </p:nvPicPr>
          <p:blipFill>
            <a:blip r:embed="rId4">
              <a:extLst/>
            </a:blip>
            <a:stretch>
              <a:fillRect/>
            </a:stretch>
          </p:blipFill>
          <p:spPr>
            <a:xfrm>
              <a:off x="0" y="-1"/>
              <a:ext cx="4915212" cy="6260527"/>
            </a:xfrm>
            <a:prstGeom prst="rect">
              <a:avLst/>
            </a:prstGeom>
            <a:effectLst/>
          </p:spPr>
        </p:pic>
      </p:grpSp>
      <p:grpSp>
        <p:nvGrpSpPr>
          <p:cNvPr id="417" name="Image"/>
          <p:cNvGrpSpPr/>
          <p:nvPr/>
        </p:nvGrpSpPr>
        <p:grpSpPr>
          <a:xfrm>
            <a:off x="8150372" y="3750675"/>
            <a:ext cx="4915213" cy="6232013"/>
            <a:chOff x="0" y="0"/>
            <a:chExt cx="4915211" cy="6232012"/>
          </a:xfrm>
        </p:grpSpPr>
        <p:pic>
          <p:nvPicPr>
            <p:cNvPr id="416" name="Image" descr="Image"/>
            <p:cNvPicPr>
              <a:picLocks noChangeAspect="0"/>
            </p:cNvPicPr>
            <p:nvPr/>
          </p:nvPicPr>
          <p:blipFill>
            <a:blip r:embed="rId5">
              <a:extLst/>
            </a:blip>
            <a:srcRect l="33799" t="0" r="37286" b="0"/>
            <a:stretch>
              <a:fillRect/>
            </a:stretch>
          </p:blipFill>
          <p:spPr>
            <a:xfrm>
              <a:off x="914400" y="876300"/>
              <a:ext cx="3188012" cy="4568312"/>
            </a:xfrm>
            <a:prstGeom prst="rect">
              <a:avLst/>
            </a:prstGeom>
            <a:ln>
              <a:noFill/>
            </a:ln>
            <a:effectLst/>
          </p:spPr>
        </p:pic>
        <p:pic>
          <p:nvPicPr>
            <p:cNvPr id="415" name="Image" descr="Image"/>
            <p:cNvPicPr>
              <a:picLocks noChangeAspect="0"/>
            </p:cNvPicPr>
            <p:nvPr/>
          </p:nvPicPr>
          <p:blipFill>
            <a:blip r:embed="rId6">
              <a:extLst/>
            </a:blip>
            <a:stretch>
              <a:fillRect/>
            </a:stretch>
          </p:blipFill>
          <p:spPr>
            <a:xfrm>
              <a:off x="-1" y="0"/>
              <a:ext cx="4915213" cy="6232013"/>
            </a:xfrm>
            <a:prstGeom prst="rect">
              <a:avLst/>
            </a:prstGeom>
            <a:effectLst/>
          </p:spPr>
        </p:pic>
      </p:grpSp>
      <p:sp>
        <p:nvSpPr>
          <p:cNvPr id="418" name="SAME IN KIND"/>
          <p:cNvSpPr/>
          <p:nvPr/>
        </p:nvSpPr>
        <p:spPr>
          <a:xfrm>
            <a:off x="3716319" y="5548465"/>
            <a:ext cx="5572162" cy="2636433"/>
          </a:xfrm>
          <a:prstGeom prst="leftRightArrow">
            <a:avLst>
              <a:gd name="adj1" fmla="val 41956"/>
              <a:gd name="adj2" fmla="val 23245"/>
            </a:avLst>
          </a:prstGeom>
          <a:solidFill>
            <a:srgbClr val="808785"/>
          </a:solidFill>
          <a:ln w="114300">
            <a:solidFill>
              <a:srgbClr val="D6D6D6"/>
            </a:solidFill>
            <a:miter lim="400000"/>
          </a:ln>
          <a:effectLst>
            <a:outerShdw sx="100000" sy="100000" kx="0" ky="0" algn="b" rotWithShape="0" blurRad="152400" dist="88900" dir="2214254">
              <a:srgbClr val="000000">
                <a:alpha val="9261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a:solidFill>
                  <a:srgbClr val="FFFFFF"/>
                </a:solidFill>
                <a:effectLst>
                  <a:outerShdw sx="100000" sy="100000" kx="0" ky="0" algn="b" rotWithShape="0" blurRad="12700" dist="63500" dir="3480260">
                    <a:srgbClr val="000000"/>
                  </a:outerShdw>
                </a:effectLst>
                <a:latin typeface="Gill Sans"/>
                <a:ea typeface="Gill Sans"/>
                <a:cs typeface="Gill Sans"/>
                <a:sym typeface="Gill Sans"/>
              </a:defRPr>
            </a:lvl1pPr>
          </a:lstStyle>
          <a:p>
            <a:pPr/>
            <a:r>
              <a:t>SAME IN KIND</a:t>
            </a:r>
          </a:p>
        </p:txBody>
      </p:sp>
      <p:sp>
        <p:nvSpPr>
          <p:cNvPr id="419" name="To DENY One"/>
          <p:cNvSpPr txBox="1"/>
          <p:nvPr/>
        </p:nvSpPr>
        <p:spPr>
          <a:xfrm>
            <a:off x="4670568" y="5391351"/>
            <a:ext cx="3663664"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6">
                    <a:hueOff val="-133706"/>
                    <a:satOff val="8281"/>
                    <a:lumOff val="-27269"/>
                  </a:schemeClr>
                </a:solidFill>
                <a:latin typeface="Gill Sans"/>
                <a:ea typeface="Gill Sans"/>
                <a:cs typeface="Gill Sans"/>
                <a:sym typeface="Gill Sans"/>
              </a:defRPr>
            </a:lvl1pPr>
          </a:lstStyle>
          <a:p>
            <a:pPr/>
            <a:r>
              <a:t>To DENY One</a:t>
            </a:r>
          </a:p>
        </p:txBody>
      </p:sp>
      <p:sp>
        <p:nvSpPr>
          <p:cNvPr id="420" name="Is To DENY The Other"/>
          <p:cNvSpPr txBox="1"/>
          <p:nvPr/>
        </p:nvSpPr>
        <p:spPr>
          <a:xfrm>
            <a:off x="4817037" y="7681829"/>
            <a:ext cx="3370726"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5">
                    <a:hueOff val="-92222"/>
                    <a:lumOff val="-9871"/>
                  </a:schemeClr>
                </a:solidFill>
                <a:latin typeface="Gill Sans"/>
                <a:ea typeface="Gill Sans"/>
                <a:cs typeface="Gill Sans"/>
                <a:sym typeface="Gill Sans"/>
              </a:defRPr>
            </a:lvl1pPr>
          </a:lstStyle>
          <a:p>
            <a:pPr/>
            <a:r>
              <a:t>Is To DENY The Other</a:t>
            </a:r>
          </a:p>
        </p:txBody>
      </p:sp>
      <p:sp>
        <p:nvSpPr>
          <p:cNvPr id="421" name="Bodily Resurrection of Jesus"/>
          <p:cNvSpPr txBox="1"/>
          <p:nvPr/>
        </p:nvSpPr>
        <p:spPr>
          <a:xfrm>
            <a:off x="864483" y="4466411"/>
            <a:ext cx="3157464" cy="15875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400">
                <a:solidFill>
                  <a:srgbClr val="FFFFFF"/>
                </a:solidFill>
                <a:effectLst>
                  <a:outerShdw sx="100000" sy="100000" kx="0" ky="0" algn="b" rotWithShape="0" blurRad="12700" dist="63500" dir="3923261">
                    <a:srgbClr val="000000"/>
                  </a:outerShdw>
                </a:effectLst>
                <a:latin typeface="Gill Sans"/>
                <a:ea typeface="Gill Sans"/>
                <a:cs typeface="Gill Sans"/>
                <a:sym typeface="Gill Sans"/>
              </a:defRPr>
            </a:lvl1pPr>
          </a:lstStyle>
          <a:p>
            <a:pPr/>
            <a:r>
              <a:t>Bodily Resurrection of Jesus</a:t>
            </a:r>
          </a:p>
        </p:txBody>
      </p:sp>
      <p:sp>
        <p:nvSpPr>
          <p:cNvPr id="422" name="Bodily Resurrection of ALL"/>
          <p:cNvSpPr txBox="1"/>
          <p:nvPr/>
        </p:nvSpPr>
        <p:spPr>
          <a:xfrm>
            <a:off x="9080047" y="7651260"/>
            <a:ext cx="3157464" cy="15875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400">
                <a:solidFill>
                  <a:srgbClr val="FFFFFF"/>
                </a:solidFill>
                <a:effectLst>
                  <a:outerShdw sx="100000" sy="100000" kx="0" ky="0" algn="b" rotWithShape="0" blurRad="12700" dist="63500" dir="3923261">
                    <a:srgbClr val="000000"/>
                  </a:outerShdw>
                </a:effectLst>
                <a:latin typeface="Gill Sans"/>
                <a:ea typeface="Gill Sans"/>
                <a:cs typeface="Gill Sans"/>
                <a:sym typeface="Gill Sans"/>
              </a:defRPr>
            </a:lvl1pPr>
          </a:lstStyle>
          <a:p>
            <a:pPr/>
            <a:r>
              <a:t>Bodily Resurrection of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27" name="Image"/>
          <p:cNvGrpSpPr/>
          <p:nvPr/>
        </p:nvGrpSpPr>
        <p:grpSpPr>
          <a:xfrm>
            <a:off x="223757" y="2370181"/>
            <a:ext cx="5460628" cy="7337918"/>
            <a:chOff x="0" y="0"/>
            <a:chExt cx="5460627" cy="7337917"/>
          </a:xfrm>
        </p:grpSpPr>
        <p:pic>
          <p:nvPicPr>
            <p:cNvPr id="426" name="Image" descr="Image"/>
            <p:cNvPicPr>
              <a:picLocks noChangeAspect="1"/>
            </p:cNvPicPr>
            <p:nvPr/>
          </p:nvPicPr>
          <p:blipFill>
            <a:blip r:embed="rId2">
              <a:extLst/>
            </a:blip>
            <a:srcRect l="27745" t="0" r="31220" b="0"/>
            <a:stretch>
              <a:fillRect/>
            </a:stretch>
          </p:blipFill>
          <p:spPr>
            <a:xfrm>
              <a:off x="215900" y="139700"/>
              <a:ext cx="5028828" cy="6779118"/>
            </a:xfrm>
            <a:prstGeom prst="rect">
              <a:avLst/>
            </a:prstGeom>
            <a:ln>
              <a:noFill/>
            </a:ln>
            <a:effectLst/>
          </p:spPr>
        </p:pic>
        <p:pic>
          <p:nvPicPr>
            <p:cNvPr id="425" name="Image" descr="Image"/>
            <p:cNvPicPr>
              <a:picLocks noChangeAspect="0"/>
            </p:cNvPicPr>
            <p:nvPr/>
          </p:nvPicPr>
          <p:blipFill>
            <a:blip r:embed="rId3">
              <a:extLst/>
            </a:blip>
            <a:stretch>
              <a:fillRect/>
            </a:stretch>
          </p:blipFill>
          <p:spPr>
            <a:xfrm>
              <a:off x="-1" y="0"/>
              <a:ext cx="5460629" cy="7337918"/>
            </a:xfrm>
            <a:prstGeom prst="rect">
              <a:avLst/>
            </a:prstGeom>
            <a:effectLst/>
          </p:spPr>
        </p:pic>
      </p:grpSp>
      <p:sp>
        <p:nvSpPr>
          <p:cNvPr id="428" name="Hymenaeus &amp; Philetus…"/>
          <p:cNvSpPr txBox="1"/>
          <p:nvPr/>
        </p:nvSpPr>
        <p:spPr>
          <a:xfrm>
            <a:off x="495493" y="7595882"/>
            <a:ext cx="4917156" cy="125730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cap="all" sz="3300">
                <a:solidFill>
                  <a:srgbClr val="FFFFFF"/>
                </a:solidFill>
                <a:effectLst>
                  <a:outerShdw sx="100000" sy="100000" kx="0" ky="0" algn="b" rotWithShape="0" blurRad="50800" dist="63500" dir="2904277">
                    <a:srgbClr val="000000"/>
                  </a:outerShdw>
                </a:effectLst>
                <a:latin typeface="Century Gothic"/>
                <a:ea typeface="Century Gothic"/>
                <a:cs typeface="Century Gothic"/>
                <a:sym typeface="Century Gothic"/>
              </a:defRPr>
            </a:pPr>
            <a:r>
              <a:t>Hymenaeus &amp; Philetus        </a:t>
            </a:r>
          </a:p>
          <a:p>
            <a:pPr>
              <a:defRPr cap="all" sz="4200">
                <a:solidFill>
                  <a:srgbClr val="FFFFFF"/>
                </a:solidFill>
                <a:effectLst>
                  <a:outerShdw sx="100000" sy="100000" kx="0" ky="0" algn="b" rotWithShape="0" blurRad="50800" dist="63500" dir="2904277">
                    <a:srgbClr val="000000"/>
                  </a:outerShdw>
                </a:effectLst>
                <a:latin typeface="Century Gothic"/>
                <a:ea typeface="Century Gothic"/>
                <a:cs typeface="Century Gothic"/>
                <a:sym typeface="Century Gothic"/>
              </a:defRPr>
            </a:pPr>
            <a:r>
              <a:t>2 </a:t>
            </a:r>
            <a:r>
              <a:rPr cap="none"/>
              <a:t>Timothy</a:t>
            </a:r>
            <a:r>
              <a:t> 2:16–18</a:t>
            </a:r>
          </a:p>
        </p:txBody>
      </p:sp>
      <p:grpSp>
        <p:nvGrpSpPr>
          <p:cNvPr id="431" name="Consequences of Denying the Future Resurrection (15:12-20)"/>
          <p:cNvGrpSpPr/>
          <p:nvPr/>
        </p:nvGrpSpPr>
        <p:grpSpPr>
          <a:xfrm>
            <a:off x="-136385" y="1058059"/>
            <a:ext cx="13277570" cy="1234949"/>
            <a:chOff x="0" y="0"/>
            <a:chExt cx="13277569" cy="1234947"/>
          </a:xfrm>
        </p:grpSpPr>
        <p:sp>
          <p:nvSpPr>
            <p:cNvPr id="430" name="Consequences of Denying the Future Resurrection (15:12-20)"/>
            <p:cNvSpPr txBox="1"/>
            <p:nvPr/>
          </p:nvSpPr>
          <p:spPr>
            <a:xfrm>
              <a:off x="317500" y="304800"/>
              <a:ext cx="12680670" cy="6634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3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 (15:12-20)</a:t>
              </a:r>
            </a:p>
          </p:txBody>
        </p:sp>
        <p:pic>
          <p:nvPicPr>
            <p:cNvPr id="429" name="Consequences of Denying the Future Resurrection (15:12-20) Consequences of Denying the Future Resurrection (15:12-20)" descr="Consequences of Denying the Future Resurrection (15:12-20) Consequences of Denying the Future Resurrection (15:12-20)"/>
            <p:cNvPicPr>
              <a:picLocks noChangeAspect="0"/>
            </p:cNvPicPr>
            <p:nvPr/>
          </p:nvPicPr>
          <p:blipFill>
            <a:blip r:embed="rId4">
              <a:extLst/>
            </a:blip>
            <a:stretch>
              <a:fillRect/>
            </a:stretch>
          </p:blipFill>
          <p:spPr>
            <a:xfrm>
              <a:off x="0" y="0"/>
              <a:ext cx="13277570" cy="1234948"/>
            </a:xfrm>
            <a:prstGeom prst="rect">
              <a:avLst/>
            </a:prstGeom>
            <a:effectLst/>
          </p:spPr>
        </p:pic>
      </p:grpSp>
      <p:sp>
        <p:nvSpPr>
          <p:cNvPr id="432" name="2 Timothy 2:16–18 (NKJV)…"/>
          <p:cNvSpPr txBox="1"/>
          <p:nvPr/>
        </p:nvSpPr>
        <p:spPr>
          <a:xfrm>
            <a:off x="5909464" y="2412133"/>
            <a:ext cx="6777678"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a:solidFill>
                  <a:srgbClr val="000000"/>
                </a:solidFill>
                <a:latin typeface="Century Gothic"/>
                <a:ea typeface="Century Gothic"/>
                <a:cs typeface="Century Gothic"/>
                <a:sym typeface="Century Gothic"/>
              </a:defRPr>
            </a:pPr>
            <a:r>
              <a:t>2 Timothy 2:16–18 (NKJV)</a:t>
            </a:r>
          </a:p>
          <a:p>
            <a:pPr defTabSz="457200">
              <a:defRPr>
                <a:solidFill>
                  <a:srgbClr val="000000"/>
                </a:solidFill>
                <a:latin typeface="Century Gothic"/>
                <a:ea typeface="Century Gothic"/>
                <a:cs typeface="Century Gothic"/>
                <a:sym typeface="Century Gothic"/>
              </a:defRPr>
            </a:pPr>
            <a:r>
              <a:rPr baseline="31999"/>
              <a:t>16</a:t>
            </a:r>
            <a:r>
              <a:t> But shun profane </a:t>
            </a:r>
            <a:r>
              <a:rPr i="1"/>
              <a:t>and</a:t>
            </a:r>
            <a:r>
              <a:t> idle babblings, for they will increase to more ungodliness. </a:t>
            </a:r>
            <a:r>
              <a:rPr baseline="31999"/>
              <a:t>17</a:t>
            </a:r>
            <a:r>
              <a:t> And their message will spread like cancer. Hymenaeus and Philetus are of this sort, </a:t>
            </a:r>
            <a:r>
              <a:rPr baseline="31999"/>
              <a:t>18</a:t>
            </a:r>
            <a:r>
              <a:t> who have strayed concerning the truth, saying that the resurrection is already past; and they overthrow the faith of some.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Image" descr="Image"/>
          <p:cNvPicPr>
            <a:picLocks noChangeAspect="1"/>
          </p:cNvPicPr>
          <p:nvPr>
            <p:ph type="pic" idx="13"/>
          </p:nvPr>
        </p:nvPicPr>
        <p:blipFill>
          <a:blip r:embed="rId2">
            <a:extLst/>
          </a:blip>
          <a:srcRect l="12273" t="0" r="12273" b="21595"/>
          <a:stretch>
            <a:fillRect/>
          </a:stretch>
        </p:blipFill>
        <p:spPr>
          <a:xfrm>
            <a:off x="0" y="3004"/>
            <a:ext cx="13004800" cy="9747421"/>
          </a:xfrm>
          <a:prstGeom prst="rect">
            <a:avLst/>
          </a:prstGeom>
        </p:spPr>
      </p:pic>
      <p:sp>
        <p:nvSpPr>
          <p:cNvPr id="43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FFFFFF"/>
                </a:solidFill>
                <a:effectLst>
                  <a:outerShdw sx="100000" sy="100000" kx="0" ky="0" algn="b" rotWithShape="0" blurRad="50800" dist="63500" dir="4860000">
                    <a:srgbClr val="000000"/>
                  </a:outerShdw>
                </a:effectLst>
                <a:latin typeface="Thames Nude Roman"/>
                <a:ea typeface="Thames Nude Roman"/>
                <a:cs typeface="Thames Nude Roman"/>
                <a:sym typeface="Thames Nude Roman"/>
              </a:defRPr>
            </a:lvl1pPr>
          </a:lstStyle>
          <a:p>
            <a:pPr/>
            <a:r>
              <a:t>The resurrection</a:t>
            </a:r>
          </a:p>
        </p:txBody>
      </p:sp>
      <p:grpSp>
        <p:nvGrpSpPr>
          <p:cNvPr id="438" name="Consequences of Denying the Future Resurrection"/>
          <p:cNvGrpSpPr/>
          <p:nvPr/>
        </p:nvGrpSpPr>
        <p:grpSpPr>
          <a:xfrm>
            <a:off x="-136385" y="1058059"/>
            <a:ext cx="13277570" cy="1311149"/>
            <a:chOff x="0" y="0"/>
            <a:chExt cx="13277569" cy="1311147"/>
          </a:xfrm>
        </p:grpSpPr>
        <p:sp>
          <p:nvSpPr>
            <p:cNvPr id="437" name="Consequences of Denying the Future Resurrection"/>
            <p:cNvSpPr txBox="1"/>
            <p:nvPr/>
          </p:nvSpPr>
          <p:spPr>
            <a:xfrm>
              <a:off x="317500" y="304800"/>
              <a:ext cx="12680670" cy="7396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8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a:t>
              </a:r>
            </a:p>
          </p:txBody>
        </p:sp>
        <p:pic>
          <p:nvPicPr>
            <p:cNvPr id="436" name="Consequences of Denying the Future Resurrection Consequences of Denying the Future Resurrection" descr="Consequences of Denying the Future Resurrection Consequences of Denying the Future Resurrection"/>
            <p:cNvPicPr>
              <a:picLocks noChangeAspect="0"/>
            </p:cNvPicPr>
            <p:nvPr/>
          </p:nvPicPr>
          <p:blipFill>
            <a:blip r:embed="rId3">
              <a:extLst/>
            </a:blip>
            <a:stretch>
              <a:fillRect/>
            </a:stretch>
          </p:blipFill>
          <p:spPr>
            <a:xfrm>
              <a:off x="0" y="0"/>
              <a:ext cx="13277570" cy="1311148"/>
            </a:xfrm>
            <a:prstGeom prst="rect">
              <a:avLst/>
            </a:prstGeom>
            <a:effectLst/>
          </p:spPr>
        </p:pic>
      </p:grpSp>
      <p:sp>
        <p:nvSpPr>
          <p:cNvPr id="439" name="2 Timothy written in app. 67 AD…"/>
          <p:cNvSpPr txBox="1"/>
          <p:nvPr/>
        </p:nvSpPr>
        <p:spPr>
          <a:xfrm>
            <a:off x="330994" y="2657267"/>
            <a:ext cx="6748481" cy="5953585"/>
          </a:xfrm>
          <a:prstGeom prst="rect">
            <a:avLst/>
          </a:prstGeom>
          <a:ln w="12700">
            <a:miter lim="400000"/>
          </a:ln>
          <a:effectLst>
            <a:outerShdw sx="100000" sy="100000" kx="0" ky="0" algn="b" rotWithShape="0" blurRad="177800" dist="115743" dir="341399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800"/>
              </a:spcBef>
              <a:defRPr sz="3700">
                <a:solidFill>
                  <a:srgbClr val="FFFFFF"/>
                </a:solidFill>
                <a:effectLst>
                  <a:outerShdw sx="100000" sy="100000" kx="0" ky="0" algn="b" rotWithShape="0" blurRad="63500" dist="63500" dir="3851172">
                    <a:srgbClr val="000000"/>
                  </a:outerShdw>
                </a:effectLst>
              </a:defRPr>
            </a:pPr>
            <a:r>
              <a:t>2 Timothy written in app. 67 AD</a:t>
            </a:r>
          </a:p>
          <a:p>
            <a:pPr>
              <a:spcBef>
                <a:spcPts val="2800"/>
              </a:spcBef>
              <a:defRPr sz="4100">
                <a:solidFill>
                  <a:srgbClr val="FFFFFF"/>
                </a:solidFill>
                <a:effectLst>
                  <a:outerShdw sx="100000" sy="100000" kx="0" ky="0" algn="b" rotWithShape="0" blurRad="63500" dist="63500" dir="3851172">
                    <a:srgbClr val="000000"/>
                  </a:outerShdw>
                </a:effectLst>
              </a:defRPr>
            </a:pPr>
            <a:r>
              <a:t>The teaching of </a:t>
            </a:r>
            <a:r>
              <a:rPr b="1">
                <a:latin typeface="Gill Sans"/>
                <a:ea typeface="Gill Sans"/>
                <a:cs typeface="Gill Sans"/>
                <a:sym typeface="Gill Sans"/>
              </a:rPr>
              <a:t>Hymenaeus’ &amp; Philetus’</a:t>
            </a:r>
            <a:r>
              <a:t> was dangerous &amp; destructive and could overthrow their faith!</a:t>
            </a:r>
          </a:p>
          <a:p>
            <a:pPr>
              <a:spcBef>
                <a:spcPts val="2800"/>
              </a:spcBef>
              <a:defRPr sz="3700">
                <a:solidFill>
                  <a:srgbClr val="FFFFFF"/>
                </a:solidFill>
                <a:effectLst>
                  <a:outerShdw sx="100000" sy="100000" kx="0" ky="0" algn="b" rotWithShape="0" blurRad="63500" dist="63500" dir="3851172">
                    <a:srgbClr val="000000"/>
                  </a:outerShdw>
                </a:effectLst>
              </a:defRPr>
            </a:pPr>
            <a:r>
              <a:t>Their </a:t>
            </a:r>
            <a:r>
              <a:rPr b="1">
                <a:latin typeface="Gill Sans"/>
                <a:ea typeface="Gill Sans"/>
                <a:cs typeface="Gill Sans"/>
                <a:sym typeface="Gill Sans"/>
              </a:rPr>
              <a:t>ERROR</a:t>
            </a:r>
            <a:r>
              <a:t> was not merely a matter of </a:t>
            </a:r>
            <a:r>
              <a:rPr b="1">
                <a:latin typeface="Gill Sans"/>
                <a:ea typeface="Gill Sans"/>
                <a:cs typeface="Gill Sans"/>
                <a:sym typeface="Gill Sans"/>
              </a:rPr>
              <a:t>TIMING</a:t>
            </a:r>
            <a:r>
              <a:t> but was also a </a:t>
            </a:r>
            <a:r>
              <a:rPr b="1">
                <a:latin typeface="Gill Sans"/>
                <a:ea typeface="Gill Sans"/>
                <a:cs typeface="Gill Sans"/>
                <a:sym typeface="Gill Sans"/>
              </a:rPr>
              <a:t>PERVERSION</a:t>
            </a:r>
            <a:r>
              <a:t> of the </a:t>
            </a:r>
            <a:r>
              <a:rPr b="1">
                <a:latin typeface="Gill Sans"/>
                <a:ea typeface="Gill Sans"/>
                <a:cs typeface="Gill Sans"/>
                <a:sym typeface="Gill Sans"/>
              </a:rPr>
              <a:t>NATURE</a:t>
            </a:r>
            <a:r>
              <a:t> of the resurrection!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9">
                                            <p:txEl>
                                              <p:pRg st="2" end="2"/>
                                            </p:txEl>
                                          </p:spTgt>
                                        </p:tgtEl>
                                        <p:attrNameLst>
                                          <p:attrName>style.visibility</p:attrName>
                                        </p:attrNameLst>
                                      </p:cBhvr>
                                      <p:to>
                                        <p:strVal val="visible"/>
                                      </p:to>
                                    </p:set>
                                    <p:animEffect filter="wipe(left)" transition="in">
                                      <p:cBhvr>
                                        <p:cTn id="7" dur="500"/>
                                        <p:tgtEl>
                                          <p:spTgt spid="4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44" name="Jesus’ divinity &amp; Lordship was confirmed in His resurrection (Romans 1:4; Phil 2:9-11).…"/>
          <p:cNvGrpSpPr/>
          <p:nvPr/>
        </p:nvGrpSpPr>
        <p:grpSpPr>
          <a:xfrm>
            <a:off x="5091645" y="1891769"/>
            <a:ext cx="8198054" cy="8216901"/>
            <a:chOff x="0" y="0"/>
            <a:chExt cx="8198052" cy="8216900"/>
          </a:xfrm>
        </p:grpSpPr>
        <p:sp>
          <p:nvSpPr>
            <p:cNvPr id="443" name="Jesus’ divinity &amp; Lordship was confirmed in His resurrection (Romans 1:4; Phil 2:9-11).…"/>
            <p:cNvSpPr txBox="1"/>
            <p:nvPr/>
          </p:nvSpPr>
          <p:spPr>
            <a:xfrm>
              <a:off x="914400" y="876300"/>
              <a:ext cx="6470853" cy="6553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700"/>
                </a:spcBef>
                <a:buSzPct val="80000"/>
                <a:buBlip>
                  <a:blip r:embed="rId2"/>
                </a:buBlip>
                <a:defRPr sz="3400">
                  <a:solidFill>
                    <a:srgbClr val="000000"/>
                  </a:solidFill>
                  <a:latin typeface="Century Gothic"/>
                  <a:ea typeface="Century Gothic"/>
                  <a:cs typeface="Century Gothic"/>
                  <a:sym typeface="Century Gothic"/>
                </a:defRPr>
              </a:pPr>
              <a:r>
                <a:t>Jesus’ divinity &amp; Lordship was confirmed in His resurrection (Romans 1:4; Phil 2:9-11).</a:t>
              </a:r>
            </a:p>
            <a:p>
              <a:pPr marL="685799" indent="-685799" algn="l">
                <a:spcBef>
                  <a:spcPts val="700"/>
                </a:spcBef>
                <a:buSzPct val="80000"/>
                <a:buBlip>
                  <a:blip r:embed="rId2"/>
                </a:buBlip>
                <a:defRPr sz="3400">
                  <a:solidFill>
                    <a:srgbClr val="000000"/>
                  </a:solidFill>
                  <a:latin typeface="Century Gothic"/>
                  <a:ea typeface="Century Gothic"/>
                  <a:cs typeface="Century Gothic"/>
                  <a:sym typeface="Century Gothic"/>
                </a:defRPr>
              </a:pPr>
              <a:r>
                <a:t>If men do not rise from physical death – Jesus did not rise either!</a:t>
              </a:r>
            </a:p>
            <a:p>
              <a:pPr marL="685799" indent="-685799" algn="l">
                <a:spcBef>
                  <a:spcPts val="700"/>
                </a:spcBef>
                <a:buSzPct val="80000"/>
                <a:buBlip>
                  <a:blip r:embed="rId2"/>
                </a:buBlip>
                <a:defRPr sz="3400">
                  <a:solidFill>
                    <a:srgbClr val="000000"/>
                  </a:solidFill>
                  <a:latin typeface="Century Gothic"/>
                  <a:ea typeface="Century Gothic"/>
                  <a:cs typeface="Century Gothic"/>
                  <a:sym typeface="Century Gothic"/>
                </a:defRPr>
              </a:pPr>
              <a:r>
                <a:t>The death &amp; resurrection of Christ was the MAJOR point driven home in every apostolic sermon in the book of Acts.</a:t>
              </a:r>
            </a:p>
          </p:txBody>
        </p:sp>
        <p:pic>
          <p:nvPicPr>
            <p:cNvPr id="442" name="Jesus’ divinity &amp; Lordship was confirmed in His resurrection (Romans 1:4; Phil 2:9-11).… Jesus’ divinity &amp; Lordship was confirmed in His resurrection (Romans 1:4; Phil 2:9-11).&#10;If men do not rise from physical death – Jesus did not rise either!&#10;The death &amp; resurrection of Christ was the MAJOR point driven home in every apostolic sermon in the book of Acts." descr="Jesus’ divinity &amp; Lordship was confirmed in His resurrection (Romans 1:4; Phil 2:9-11).… Jesus’ divinity &amp; Lordship was confirmed in His resurrection (Romans 1:4; Phil 2:9-11).If men do not rise from physical death – Jesus did not rise either!The death &amp; resurrection of Christ was the MAJOR point driven home in every apostolic sermon in the book of Acts."/>
            <p:cNvPicPr>
              <a:picLocks noChangeAspect="0"/>
            </p:cNvPicPr>
            <p:nvPr/>
          </p:nvPicPr>
          <p:blipFill>
            <a:blip r:embed="rId3">
              <a:extLst/>
            </a:blip>
            <a:stretch>
              <a:fillRect/>
            </a:stretch>
          </p:blipFill>
          <p:spPr>
            <a:xfrm>
              <a:off x="0" y="0"/>
              <a:ext cx="8198053" cy="8216900"/>
            </a:xfrm>
            <a:prstGeom prst="rect">
              <a:avLst/>
            </a:prstGeom>
            <a:effectLst/>
          </p:spPr>
        </p:pic>
      </p:grpSp>
      <p:sp>
        <p:nvSpPr>
          <p:cNvPr id="445" name="1 Corinthians 15:12–20 (NASB95)…"/>
          <p:cNvSpPr txBox="1"/>
          <p:nvPr/>
        </p:nvSpPr>
        <p:spPr>
          <a:xfrm>
            <a:off x="46791" y="2286460"/>
            <a:ext cx="5291563" cy="66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b="1" sz="4100">
                <a:solidFill>
                  <a:srgbClr val="000000"/>
                </a:solidFill>
                <a:latin typeface="Times New Roman"/>
                <a:ea typeface="Times New Roman"/>
                <a:cs typeface="Times New Roman"/>
                <a:sym typeface="Times New Roman"/>
              </a:defRPr>
            </a:pPr>
            <a:r>
              <a:t>1 Corinthians 15:12–20 (NASB95) </a:t>
            </a:r>
          </a:p>
          <a:p>
            <a:pPr defTabSz="457200">
              <a:spcBef>
                <a:spcPts val="700"/>
              </a:spcBef>
              <a:defRPr sz="4500">
                <a:solidFill>
                  <a:srgbClr val="000000"/>
                </a:solidFill>
                <a:latin typeface="Times New Roman"/>
                <a:ea typeface="Times New Roman"/>
                <a:cs typeface="Times New Roman"/>
                <a:sym typeface="Times New Roman"/>
              </a:defRPr>
            </a:pPr>
            <a:r>
              <a:rPr baseline="31999"/>
              <a:t>13</a:t>
            </a:r>
            <a:r>
              <a:t> But if there is no resurrection of the dead, not even Christ has been raised; </a:t>
            </a:r>
            <a:r>
              <a:rPr baseline="31999"/>
              <a:t>14</a:t>
            </a:r>
            <a:r>
              <a:t> and if Christ has not been raised, then our preaching is vain, your faith also is vain. </a:t>
            </a:r>
          </a:p>
        </p:txBody>
      </p:sp>
      <p:grpSp>
        <p:nvGrpSpPr>
          <p:cNvPr id="448" name="Consequences of Denying the Future Resurrection"/>
          <p:cNvGrpSpPr/>
          <p:nvPr/>
        </p:nvGrpSpPr>
        <p:grpSpPr>
          <a:xfrm>
            <a:off x="-136385" y="1058059"/>
            <a:ext cx="13277570" cy="1311149"/>
            <a:chOff x="0" y="0"/>
            <a:chExt cx="13277569" cy="1311147"/>
          </a:xfrm>
        </p:grpSpPr>
        <p:sp>
          <p:nvSpPr>
            <p:cNvPr id="447" name="Consequences of Denying the Future Resurrection"/>
            <p:cNvSpPr txBox="1"/>
            <p:nvPr/>
          </p:nvSpPr>
          <p:spPr>
            <a:xfrm>
              <a:off x="317500" y="304800"/>
              <a:ext cx="12680670" cy="7396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8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a:t>
              </a:r>
            </a:p>
          </p:txBody>
        </p:sp>
        <p:pic>
          <p:nvPicPr>
            <p:cNvPr id="446" name="Consequences of Denying the Future Resurrection Consequences of Denying the Future Resurrection" descr="Consequences of Denying the Future Resurrection Consequences of Denying the Future Resurrection"/>
            <p:cNvPicPr>
              <a:picLocks noChangeAspect="0"/>
            </p:cNvPicPr>
            <p:nvPr/>
          </p:nvPicPr>
          <p:blipFill>
            <a:blip r:embed="rId4">
              <a:extLst/>
            </a:blip>
            <a:stretch>
              <a:fillRect/>
            </a:stretch>
          </p:blipFill>
          <p:spPr>
            <a:xfrm>
              <a:off x="0" y="0"/>
              <a:ext cx="13277570" cy="131114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4"/>
                                        </p:tgtEl>
                                        <p:attrNameLst>
                                          <p:attrName>style.visibility</p:attrName>
                                        </p:attrNameLst>
                                      </p:cBhvr>
                                      <p:to>
                                        <p:strVal val="visible"/>
                                      </p:to>
                                    </p:set>
                                    <p:animEffect filter="wipe(left)" transition="in">
                                      <p:cBhvr>
                                        <p:cTn id="7" dur="5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4"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Image" descr="Image"/>
          <p:cNvPicPr>
            <a:picLocks noChangeAspect="1"/>
          </p:cNvPicPr>
          <p:nvPr/>
        </p:nvPicPr>
        <p:blipFill>
          <a:blip r:embed="rId2">
            <a:extLst/>
          </a:blip>
          <a:srcRect l="0" t="10543" r="2" b="0"/>
          <a:stretch>
            <a:fillRect/>
          </a:stretch>
        </p:blipFill>
        <p:spPr>
          <a:xfrm>
            <a:off x="3697916" y="4120576"/>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pic>
        <p:nvPicPr>
          <p:cNvPr id="451" name="Acts 26:6–8 (NASB95)… Acts 26:6–8 (NASB95)&#10;6 “And now I am standing trial for the hope of the promise made by God to our fathers; 7 the promise to which our twelve tribes hope to attain, as they earnestly serve God night and day. And for this hope, O King, I am being accused by Jews. 8 “Why is it considered incredible among you people if God does raise the dead?" descr="Acts 26:6–8 (NASB95)… Acts 26:6–8 (NASB95)6 “And now I am standing trial for the hope of the promise made by God to our fathers; 7 the promise to which our twelve tribes hope to attain, as they earnestly serve God night and day. And for this hope, O King, I am being accused by Jews. 8 “Why is it considered incredible among you people if God does raise the dead?"/>
          <p:cNvPicPr>
            <a:picLocks noChangeAspect="0"/>
          </p:cNvPicPr>
          <p:nvPr/>
        </p:nvPicPr>
        <p:blipFill>
          <a:blip r:embed="rId3">
            <a:extLst/>
          </a:blip>
          <a:stretch>
            <a:fillRect/>
          </a:stretch>
        </p:blipFill>
        <p:spPr>
          <a:xfrm>
            <a:off x="7241252" y="3020455"/>
            <a:ext cx="5782008" cy="6985001"/>
          </a:xfrm>
          <a:prstGeom prst="rect">
            <a:avLst/>
          </a:prstGeom>
          <a:effectLst>
            <a:outerShdw sx="100000" sy="100000" kx="0" ky="0" algn="b" rotWithShape="0" blurRad="63500" dist="25400" dir="5400000">
              <a:srgbClr val="000000">
                <a:alpha val="50000"/>
              </a:srgbClr>
            </a:outerShdw>
          </a:effectLst>
        </p:spPr>
      </p:pic>
      <p:pic>
        <p:nvPicPr>
          <p:cNvPr id="452" name="Acts 24:15–21 (NASB95)… Acts 24:15–21 (NASB95)&#10;15 having a hope in God, which these men cherish themselves, that there shall certainly be a resurrection of both the righteous and the wicked. … 21 other than for this one statement which I shouted out while standing among them, ‘For the resurrection of the dead I am on trial before you today.’ ”" descr="Acts 24:15–21 (NASB95)… Acts 24:15–21 (NASB95)15 having a hope in God, which these men cherish themselves, that there shall certainly be a resurrection of both the righteous and the wicked. … 21 other than for this one statement which I shouted out while standing among them, ‘For the resurrection of the dead I am on trial before you today.’ ”"/>
          <p:cNvPicPr>
            <a:picLocks noChangeAspect="0"/>
          </p:cNvPicPr>
          <p:nvPr/>
        </p:nvPicPr>
        <p:blipFill>
          <a:blip r:embed="rId4">
            <a:extLst/>
          </a:blip>
          <a:stretch>
            <a:fillRect/>
          </a:stretch>
        </p:blipFill>
        <p:spPr>
          <a:xfrm>
            <a:off x="-29038" y="3020455"/>
            <a:ext cx="5496505" cy="6985001"/>
          </a:xfrm>
          <a:prstGeom prst="rect">
            <a:avLst/>
          </a:prstGeom>
          <a:effectLst>
            <a:outerShdw sx="100000" sy="100000" kx="0" ky="0" algn="b" rotWithShape="0" blurRad="63500" dist="25400" dir="5400000">
              <a:srgbClr val="000000">
                <a:alpha val="50000"/>
              </a:srgbClr>
            </a:outerShdw>
          </a:effectLst>
        </p:spPr>
      </p:pic>
      <p:sp>
        <p:nvSpPr>
          <p:cNvPr id="45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56" name="The Foundation of our Hope is the Resurrection of Christ"/>
          <p:cNvGrpSpPr/>
          <p:nvPr/>
        </p:nvGrpSpPr>
        <p:grpSpPr>
          <a:xfrm>
            <a:off x="-136385" y="1058059"/>
            <a:ext cx="13277570" cy="1285749"/>
            <a:chOff x="0" y="0"/>
            <a:chExt cx="13277569" cy="1285747"/>
          </a:xfrm>
        </p:grpSpPr>
        <p:sp>
          <p:nvSpPr>
            <p:cNvPr id="455"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454"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5">
              <a:extLst/>
            </a:blip>
            <a:stretch>
              <a:fillRect/>
            </a:stretch>
          </p:blipFill>
          <p:spPr>
            <a:xfrm>
              <a:off x="0" y="0"/>
              <a:ext cx="13277570" cy="1285748"/>
            </a:xfrm>
            <a:prstGeom prst="rect">
              <a:avLst/>
            </a:prstGeom>
            <a:effectLst/>
          </p:spPr>
        </p:pic>
      </p:grpSp>
      <p:pic>
        <p:nvPicPr>
          <p:cNvPr id="457" name="Paul’s Biblical Understanding  of the Resurrection of the Dead Paul’s Biblical Understanding  of the Resurrection of the Dead" descr="Paul’s Biblical Understanding  of the Resurrection of the Dead Paul’s Biblical Understanding  of the Resurrection of the Dead"/>
          <p:cNvPicPr>
            <a:picLocks noChangeAspect="0"/>
          </p:cNvPicPr>
          <p:nvPr/>
        </p:nvPicPr>
        <p:blipFill>
          <a:blip r:embed="rId6">
            <a:extLst/>
          </a:blip>
          <a:stretch>
            <a:fillRect/>
          </a:stretch>
        </p:blipFill>
        <p:spPr>
          <a:xfrm>
            <a:off x="-289945" y="2045404"/>
            <a:ext cx="13584690" cy="1346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Image" descr="Image"/>
          <p:cNvPicPr>
            <a:picLocks noChangeAspect="1"/>
          </p:cNvPicPr>
          <p:nvPr/>
        </p:nvPicPr>
        <p:blipFill>
          <a:blip r:embed="rId2">
            <a:extLst/>
          </a:blip>
          <a:srcRect l="0" t="10543" r="2" b="0"/>
          <a:stretch>
            <a:fillRect/>
          </a:stretch>
        </p:blipFill>
        <p:spPr>
          <a:xfrm>
            <a:off x="3697916" y="4120576"/>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460" name="Acts 24:15 (NASB95)…"/>
          <p:cNvSpPr/>
          <p:nvPr/>
        </p:nvSpPr>
        <p:spPr>
          <a:xfrm>
            <a:off x="226375" y="4564451"/>
            <a:ext cx="4988305" cy="4531807"/>
          </a:xfrm>
          <a:prstGeom prst="roundRect">
            <a:avLst>
              <a:gd name="adj" fmla="val 25105"/>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000">
                <a:solidFill>
                  <a:srgbClr val="FFFFFF"/>
                </a:solidFill>
                <a:effectLst>
                  <a:outerShdw sx="100000" sy="100000" kx="0" ky="0" algn="b" rotWithShape="0" blurRad="50800" dist="63500" dir="3208661">
                    <a:srgbClr val="000000"/>
                  </a:outerShdw>
                </a:effectLst>
                <a:latin typeface="Century Gothic"/>
                <a:ea typeface="Century Gothic"/>
                <a:cs typeface="Century Gothic"/>
                <a:sym typeface="Century Gothic"/>
              </a:defRPr>
            </a:pPr>
            <a:r>
              <a:t>Acts 24:15 (NASB95)</a:t>
            </a:r>
          </a:p>
          <a:p>
            <a:pPr>
              <a:defRPr sz="2800">
                <a:solidFill>
                  <a:srgbClr val="FFFFFF"/>
                </a:solidFill>
                <a:effectLst>
                  <a:outerShdw sx="100000" sy="100000" kx="0" ky="0" algn="b" rotWithShape="0" blurRad="50800" dist="63500" dir="3208661">
                    <a:srgbClr val="000000"/>
                  </a:outerShdw>
                </a:effectLst>
                <a:latin typeface="Century Gothic"/>
                <a:ea typeface="Century Gothic"/>
                <a:cs typeface="Century Gothic"/>
                <a:sym typeface="Century Gothic"/>
              </a:defRPr>
            </a:pPr>
            <a:r>
              <a:t>15 having a hope in God, which these men cherish themselves, that there shall certainly be a resurrection of both the righteous and the wicked. </a:t>
            </a:r>
          </a:p>
        </p:txBody>
      </p:sp>
      <p:pic>
        <p:nvPicPr>
          <p:cNvPr id="461" name="Image" descr="Image"/>
          <p:cNvPicPr>
            <a:picLocks noChangeAspect="0"/>
          </p:cNvPicPr>
          <p:nvPr/>
        </p:nvPicPr>
        <p:blipFill>
          <a:blip r:embed="rId3">
            <a:extLst/>
          </a:blip>
          <a:stretch>
            <a:fillRect/>
          </a:stretch>
        </p:blipFill>
        <p:spPr>
          <a:xfrm>
            <a:off x="1488407" y="2777459"/>
            <a:ext cx="8229601" cy="2286001"/>
          </a:xfrm>
          <a:prstGeom prst="rect">
            <a:avLst/>
          </a:prstGeom>
          <a:ln w="12700">
            <a:miter lim="400000"/>
          </a:ln>
        </p:spPr>
      </p:pic>
      <p:sp>
        <p:nvSpPr>
          <p:cNvPr id="462" name="1 Corinthians 15:22–23 (NKJV)…"/>
          <p:cNvSpPr/>
          <p:nvPr/>
        </p:nvSpPr>
        <p:spPr>
          <a:xfrm>
            <a:off x="7853593" y="2977640"/>
            <a:ext cx="4988305" cy="4531807"/>
          </a:xfrm>
          <a:prstGeom prst="roundRect">
            <a:avLst>
              <a:gd name="adj" fmla="val 25105"/>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000">
                <a:solidFill>
                  <a:srgbClr val="FFFFFF"/>
                </a:solidFill>
                <a:effectLst>
                  <a:outerShdw sx="100000" sy="100000" kx="0" ky="0" algn="b" rotWithShape="0" blurRad="50800" dist="63500" dir="2520000">
                    <a:srgbClr val="000000"/>
                  </a:outerShdw>
                </a:effectLst>
                <a:latin typeface="Century Gothic"/>
                <a:ea typeface="Century Gothic"/>
                <a:cs typeface="Century Gothic"/>
                <a:sym typeface="Century Gothic"/>
              </a:defRPr>
            </a:pPr>
            <a:r>
              <a:t>1 Corinthians 15:22–23 (NKJV)</a:t>
            </a:r>
          </a:p>
          <a:p>
            <a:pPr>
              <a:defRPr sz="2700">
                <a:solidFill>
                  <a:srgbClr val="FFFFFF"/>
                </a:solidFill>
                <a:effectLst>
                  <a:outerShdw sx="100000" sy="100000" kx="0" ky="0" algn="b" rotWithShape="0" blurRad="50800" dist="63500" dir="2520000">
                    <a:srgbClr val="000000"/>
                  </a:outerShdw>
                </a:effectLst>
                <a:latin typeface="Century Gothic"/>
                <a:ea typeface="Century Gothic"/>
                <a:cs typeface="Century Gothic"/>
                <a:sym typeface="Century Gothic"/>
              </a:defRPr>
            </a:pPr>
            <a:r>
              <a:t>22 For as in Adam all die, even so in Christ all shall be made alive. 23 But each one in his own order: Christ the firstfruits, afterward those who are Christ’s at His coming. </a:t>
            </a:r>
          </a:p>
        </p:txBody>
      </p:sp>
      <p:pic>
        <p:nvPicPr>
          <p:cNvPr id="463" name="Image" descr="Image"/>
          <p:cNvPicPr>
            <a:picLocks noChangeAspect="0"/>
          </p:cNvPicPr>
          <p:nvPr/>
        </p:nvPicPr>
        <p:blipFill>
          <a:blip r:embed="rId3">
            <a:extLst/>
          </a:blip>
          <a:stretch>
            <a:fillRect/>
          </a:stretch>
        </p:blipFill>
        <p:spPr>
          <a:xfrm rot="10800000">
            <a:off x="3318529" y="7371832"/>
            <a:ext cx="8229601" cy="2286001"/>
          </a:xfrm>
          <a:prstGeom prst="rect">
            <a:avLst/>
          </a:prstGeom>
          <a:ln w="12700">
            <a:miter lim="400000"/>
          </a:ln>
        </p:spPr>
      </p:pic>
      <p:sp>
        <p:nvSpPr>
          <p:cNvPr id="46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67" name="The Foundation of our Hope is the Resurrection of Christ"/>
          <p:cNvGrpSpPr/>
          <p:nvPr/>
        </p:nvGrpSpPr>
        <p:grpSpPr>
          <a:xfrm>
            <a:off x="-136385" y="1058059"/>
            <a:ext cx="13277570" cy="1285749"/>
            <a:chOff x="0" y="0"/>
            <a:chExt cx="13277569" cy="1285747"/>
          </a:xfrm>
        </p:grpSpPr>
        <p:sp>
          <p:nvSpPr>
            <p:cNvPr id="466"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465"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4">
              <a:extLst/>
            </a:blip>
            <a:stretch>
              <a:fillRect/>
            </a:stretch>
          </p:blipFill>
          <p:spPr>
            <a:xfrm>
              <a:off x="0" y="0"/>
              <a:ext cx="13277570" cy="1285748"/>
            </a:xfrm>
            <a:prstGeom prst="rect">
              <a:avLst/>
            </a:prstGeom>
            <a:effectLst/>
          </p:spPr>
        </p:pic>
      </p:grpSp>
      <p:pic>
        <p:nvPicPr>
          <p:cNvPr id="468" name="Paul’s Biblical Understanding  of the Resurrection of the Dead Paul’s Biblical Understanding  of the Resurrection of the Dead" descr="Paul’s Biblical Understanding  of the Resurrection of the Dead Paul’s Biblical Understanding  of the Resurrection of the Dead"/>
          <p:cNvPicPr>
            <a:picLocks noChangeAspect="0"/>
          </p:cNvPicPr>
          <p:nvPr/>
        </p:nvPicPr>
        <p:blipFill>
          <a:blip r:embed="rId5">
            <a:extLst/>
          </a:blip>
          <a:stretch>
            <a:fillRect/>
          </a:stretch>
        </p:blipFill>
        <p:spPr>
          <a:xfrm>
            <a:off x="-289945" y="2045404"/>
            <a:ext cx="13584690" cy="1346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73" name="The Foundation of our Hope is the Resurrection of Christ"/>
          <p:cNvGrpSpPr/>
          <p:nvPr/>
        </p:nvGrpSpPr>
        <p:grpSpPr>
          <a:xfrm>
            <a:off x="-136385" y="1058059"/>
            <a:ext cx="13277570" cy="1285749"/>
            <a:chOff x="0" y="0"/>
            <a:chExt cx="13277569" cy="1285747"/>
          </a:xfrm>
        </p:grpSpPr>
        <p:sp>
          <p:nvSpPr>
            <p:cNvPr id="472"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471"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474" name="Paul’s Biblical Understanding  of the Resurrection of the Dead Paul’s Biblical Understanding  of the Resurrection of the Dead" descr="Paul’s Biblical Understanding  of the Resurrection of the Dead Paul’s Biblical Understanding  of the Resurrection of the Dead"/>
          <p:cNvPicPr>
            <a:picLocks noChangeAspect="0"/>
          </p:cNvPicPr>
          <p:nvPr/>
        </p:nvPicPr>
        <p:blipFill>
          <a:blip r:embed="rId3">
            <a:extLst/>
          </a:blip>
          <a:stretch>
            <a:fillRect/>
          </a:stretch>
        </p:blipFill>
        <p:spPr>
          <a:xfrm>
            <a:off x="-289945" y="2045404"/>
            <a:ext cx="13584690" cy="1346201"/>
          </a:xfrm>
          <a:prstGeom prst="rect">
            <a:avLst/>
          </a:prstGeom>
        </p:spPr>
      </p:pic>
      <p:sp>
        <p:nvSpPr>
          <p:cNvPr id="475" name="Acts 24:15 (NKJV)…"/>
          <p:cNvSpPr/>
          <p:nvPr/>
        </p:nvSpPr>
        <p:spPr>
          <a:xfrm>
            <a:off x="4775513" y="3421947"/>
            <a:ext cx="3911835" cy="6182017"/>
          </a:xfrm>
          <a:prstGeom prst="roundRect">
            <a:avLst>
              <a:gd name="adj" fmla="val 16066"/>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b="1" sz="32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pPr>
          </a:p>
          <a:p>
            <a:pPr>
              <a:defRPr b="1" sz="32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pPr>
            <a:r>
              <a:t>Acts 24:15 (NKJV) </a:t>
            </a:r>
          </a:p>
          <a:p>
            <a:pPr>
              <a:defRPr sz="33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pPr>
            <a:r>
              <a:rPr baseline="31999"/>
              <a:t>15</a:t>
            </a:r>
            <a:r>
              <a:t> having a hope in God, which these men cherish themselves, that there shall certainly be a resurrection of both the righteous and the wicked.</a:t>
            </a:r>
          </a:p>
        </p:txBody>
      </p:sp>
      <p:sp>
        <p:nvSpPr>
          <p:cNvPr id="476" name="John 5:28–29 (NKJV)…"/>
          <p:cNvSpPr/>
          <p:nvPr/>
        </p:nvSpPr>
        <p:spPr>
          <a:xfrm>
            <a:off x="141408" y="3421947"/>
            <a:ext cx="4441557" cy="6182017"/>
          </a:xfrm>
          <a:prstGeom prst="roundRect">
            <a:avLst>
              <a:gd name="adj" fmla="val 14150"/>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b="1" sz="33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pPr>
          </a:p>
          <a:p>
            <a:pPr>
              <a:defRPr b="1" sz="33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pPr>
            <a:r>
              <a:t>John 5:28–29 (NKJV) </a:t>
            </a:r>
          </a:p>
          <a:p>
            <a:pPr>
              <a:defRPr sz="30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pPr>
            <a:r>
              <a:rPr baseline="31999"/>
              <a:t>28</a:t>
            </a:r>
            <a:r>
              <a:t> … the hour is coming in which all who are in the graves will hear His voice </a:t>
            </a:r>
            <a:r>
              <a:rPr baseline="31999"/>
              <a:t>29</a:t>
            </a:r>
            <a:r>
              <a:t> and come forth—those who have done good, to the resurrection of life, and those who have done evil, to the resurrection of condemnation.</a:t>
            </a:r>
          </a:p>
        </p:txBody>
      </p:sp>
      <p:sp>
        <p:nvSpPr>
          <p:cNvPr id="477" name="1 Corinthians 15:22–23 (NKJV)…"/>
          <p:cNvSpPr/>
          <p:nvPr/>
        </p:nvSpPr>
        <p:spPr>
          <a:xfrm>
            <a:off x="8879895" y="3421947"/>
            <a:ext cx="3911836" cy="6182017"/>
          </a:xfrm>
          <a:prstGeom prst="roundRect">
            <a:avLst>
              <a:gd name="adj" fmla="val 16066"/>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b="1" sz="3000">
                <a:solidFill>
                  <a:srgbClr val="FFFFFF"/>
                </a:solidFill>
                <a:effectLst>
                  <a:outerShdw sx="100000" sy="100000" kx="0" ky="0" algn="b" rotWithShape="0" blurRad="50800" dist="63500" dir="2520000">
                    <a:srgbClr val="000000"/>
                  </a:outerShdw>
                </a:effectLst>
                <a:latin typeface="Century Gothic"/>
                <a:ea typeface="Century Gothic"/>
                <a:cs typeface="Century Gothic"/>
                <a:sym typeface="Century Gothic"/>
              </a:defRPr>
            </a:pPr>
          </a:p>
          <a:p>
            <a:pPr>
              <a:defRPr b="1" sz="2700">
                <a:solidFill>
                  <a:srgbClr val="FFFFFF"/>
                </a:solidFill>
                <a:effectLst>
                  <a:outerShdw sx="100000" sy="100000" kx="0" ky="0" algn="b" rotWithShape="0" blurRad="50800" dist="63500" dir="2520000">
                    <a:srgbClr val="000000"/>
                  </a:outerShdw>
                </a:effectLst>
                <a:latin typeface="Century Gothic"/>
                <a:ea typeface="Century Gothic"/>
                <a:cs typeface="Century Gothic"/>
                <a:sym typeface="Century Gothic"/>
              </a:defRPr>
            </a:pPr>
            <a:r>
              <a:t>1 Corinthians 15:22–23 (NKJV)</a:t>
            </a:r>
          </a:p>
          <a:p>
            <a:pPr>
              <a:defRPr sz="3000">
                <a:solidFill>
                  <a:srgbClr val="FFFFFF"/>
                </a:solidFill>
                <a:effectLst>
                  <a:outerShdw sx="100000" sy="100000" kx="0" ky="0" algn="b" rotWithShape="0" blurRad="50800" dist="63500" dir="2520000">
                    <a:srgbClr val="000000"/>
                  </a:outerShdw>
                </a:effectLst>
                <a:latin typeface="Century Gothic"/>
                <a:ea typeface="Century Gothic"/>
                <a:cs typeface="Century Gothic"/>
                <a:sym typeface="Century Gothic"/>
              </a:defRPr>
            </a:pPr>
            <a:r>
              <a:rPr baseline="31999"/>
              <a:t>22</a:t>
            </a:r>
            <a:r>
              <a:t> For as in Adam all die, even so in Christ all shall be made alive. </a:t>
            </a:r>
            <a:r>
              <a:rPr baseline="31999"/>
              <a:t>23</a:t>
            </a:r>
            <a:r>
              <a:t> But each one in his own order: Christ the firstfruits, afterward those who are Christ’s at His coming.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extLst/>
          </a:blip>
          <a:srcRect l="0" t="10543" r="2" b="0"/>
          <a:stretch>
            <a:fillRect/>
          </a:stretch>
        </p:blipFill>
        <p:spPr>
          <a:xfrm>
            <a:off x="3697916" y="4120576"/>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480" name="Acts 26:23 (NKJV)…"/>
          <p:cNvSpPr/>
          <p:nvPr/>
        </p:nvSpPr>
        <p:spPr>
          <a:xfrm>
            <a:off x="226375" y="4564451"/>
            <a:ext cx="4988305" cy="4531807"/>
          </a:xfrm>
          <a:prstGeom prst="roundRect">
            <a:avLst>
              <a:gd name="adj" fmla="val 25105"/>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2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pPr>
            <a:r>
              <a:t>Acts 26:23 (NKJV) </a:t>
            </a:r>
          </a:p>
          <a:p>
            <a:pPr>
              <a:defRPr sz="30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pPr>
            <a:r>
              <a:rPr baseline="31999"/>
              <a:t>23</a:t>
            </a:r>
            <a:r>
              <a:t> that the Christ would suffer, that He would be the first to rise from the dead, and would proclaim light to the </a:t>
            </a:r>
            <a:r>
              <a:rPr i="1"/>
              <a:t>Jewish</a:t>
            </a:r>
            <a:r>
              <a:t> people and to the Gentiles.”</a:t>
            </a:r>
          </a:p>
        </p:txBody>
      </p:sp>
      <p:pic>
        <p:nvPicPr>
          <p:cNvPr id="481" name="Image" descr="Image"/>
          <p:cNvPicPr>
            <a:picLocks noChangeAspect="0"/>
          </p:cNvPicPr>
          <p:nvPr/>
        </p:nvPicPr>
        <p:blipFill>
          <a:blip r:embed="rId3">
            <a:extLst/>
          </a:blip>
          <a:stretch>
            <a:fillRect/>
          </a:stretch>
        </p:blipFill>
        <p:spPr>
          <a:xfrm>
            <a:off x="1488407" y="2777459"/>
            <a:ext cx="8229601" cy="2286001"/>
          </a:xfrm>
          <a:prstGeom prst="rect">
            <a:avLst/>
          </a:prstGeom>
          <a:ln w="12700">
            <a:miter lim="400000"/>
          </a:ln>
        </p:spPr>
      </p:pic>
      <p:sp>
        <p:nvSpPr>
          <p:cNvPr id="482" name="1 Corinthians 15:20 (NKJV)…"/>
          <p:cNvSpPr/>
          <p:nvPr/>
        </p:nvSpPr>
        <p:spPr>
          <a:xfrm>
            <a:off x="7853593" y="2977640"/>
            <a:ext cx="4988305" cy="4531807"/>
          </a:xfrm>
          <a:prstGeom prst="roundRect">
            <a:avLst>
              <a:gd name="adj" fmla="val 25105"/>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3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pPr>
            <a:r>
              <a:t>1 Corinthians 15:20 (NKJV) </a:t>
            </a:r>
          </a:p>
          <a:p>
            <a:pPr>
              <a:defRPr sz="30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pPr>
            <a:r>
              <a:rPr baseline="31999"/>
              <a:t>20</a:t>
            </a:r>
            <a:r>
              <a:t> But now Christ is risen from the dead, </a:t>
            </a:r>
            <a:r>
              <a:rPr i="1"/>
              <a:t>and</a:t>
            </a:r>
            <a:r>
              <a:t> has become the firstfruits of those who have fallen asleep. </a:t>
            </a:r>
          </a:p>
        </p:txBody>
      </p:sp>
      <p:pic>
        <p:nvPicPr>
          <p:cNvPr id="483" name="Image" descr="Image"/>
          <p:cNvPicPr>
            <a:picLocks noChangeAspect="0"/>
          </p:cNvPicPr>
          <p:nvPr/>
        </p:nvPicPr>
        <p:blipFill>
          <a:blip r:embed="rId3">
            <a:extLst/>
          </a:blip>
          <a:stretch>
            <a:fillRect/>
          </a:stretch>
        </p:blipFill>
        <p:spPr>
          <a:xfrm rot="10800000">
            <a:off x="3318529" y="7371832"/>
            <a:ext cx="8229601" cy="2286001"/>
          </a:xfrm>
          <a:prstGeom prst="rect">
            <a:avLst/>
          </a:prstGeom>
          <a:ln w="12700">
            <a:miter lim="400000"/>
          </a:ln>
        </p:spPr>
      </p:pic>
      <p:sp>
        <p:nvSpPr>
          <p:cNvPr id="48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87" name="The Foundation of our Hope is the Resurrection of Christ"/>
          <p:cNvGrpSpPr/>
          <p:nvPr/>
        </p:nvGrpSpPr>
        <p:grpSpPr>
          <a:xfrm>
            <a:off x="-136385" y="1058059"/>
            <a:ext cx="13277570" cy="1285749"/>
            <a:chOff x="0" y="0"/>
            <a:chExt cx="13277569" cy="1285747"/>
          </a:xfrm>
        </p:grpSpPr>
        <p:sp>
          <p:nvSpPr>
            <p:cNvPr id="486"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485"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4">
              <a:extLst/>
            </a:blip>
            <a:stretch>
              <a:fillRect/>
            </a:stretch>
          </p:blipFill>
          <p:spPr>
            <a:xfrm>
              <a:off x="0" y="0"/>
              <a:ext cx="13277570" cy="1285748"/>
            </a:xfrm>
            <a:prstGeom prst="rect">
              <a:avLst/>
            </a:prstGeom>
            <a:effectLst/>
          </p:spPr>
        </p:pic>
      </p:grpSp>
      <p:pic>
        <p:nvPicPr>
          <p:cNvPr id="488" name="Paul’s Biblical Understanding  of the Resurrection of the Dead Paul’s Biblical Understanding  of the Resurrection of the Dead" descr="Paul’s Biblical Understanding  of the Resurrection of the Dead Paul’s Biblical Understanding  of the Resurrection of the Dead"/>
          <p:cNvPicPr>
            <a:picLocks noChangeAspect="0"/>
          </p:cNvPicPr>
          <p:nvPr/>
        </p:nvPicPr>
        <p:blipFill>
          <a:blip r:embed="rId5">
            <a:extLst/>
          </a:blip>
          <a:stretch>
            <a:fillRect/>
          </a:stretch>
        </p:blipFill>
        <p:spPr>
          <a:xfrm>
            <a:off x="-289945" y="2045404"/>
            <a:ext cx="13584690" cy="13462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0" t="5214" r="0" b="5214"/>
          <a:stretch>
            <a:fillRect/>
          </a:stretch>
        </p:blipFill>
        <p:spPr>
          <a:xfrm>
            <a:off x="0" y="0"/>
            <a:ext cx="13004800" cy="9753600"/>
          </a:xfrm>
          <a:prstGeom prst="rect">
            <a:avLst/>
          </a:prstGeom>
        </p:spPr>
      </p:pic>
      <p:sp>
        <p:nvSpPr>
          <p:cNvPr id="238" name="THE VICTORY!"/>
          <p:cNvSpPr txBox="1"/>
          <p:nvPr/>
        </p:nvSpPr>
        <p:spPr>
          <a:xfrm>
            <a:off x="398958" y="159021"/>
            <a:ext cx="12206884" cy="190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200">
                <a:ln w="12700" cap="flat">
                  <a:solidFill>
                    <a:srgbClr val="808785"/>
                  </a:solidFill>
                  <a:prstDash val="solid"/>
                  <a:miter lim="400000"/>
                </a:ln>
                <a:solidFill>
                  <a:srgbClr val="FFFFFF"/>
                </a:solidFill>
                <a:effectLst>
                  <a:outerShdw sx="100000" sy="100000" kx="0" ky="0" algn="b" rotWithShape="0" blurRad="63500" dist="63500" dir="1641197">
                    <a:srgbClr val="000000"/>
                  </a:outerShdw>
                </a:effectLst>
                <a:latin typeface="Gill Sans"/>
                <a:ea typeface="Gill Sans"/>
                <a:cs typeface="Gill Sans"/>
                <a:sym typeface="Gill Sans"/>
              </a:defRPr>
            </a:lvl1pPr>
          </a:lstStyle>
          <a:p>
            <a:pPr/>
            <a:r>
              <a:t>THE VICTORY!</a:t>
            </a:r>
          </a:p>
        </p:txBody>
      </p:sp>
      <p:pic>
        <p:nvPicPr>
          <p:cNvPr id="239" name="Image" descr="Image"/>
          <p:cNvPicPr>
            <a:picLocks noChangeAspect="1"/>
          </p:cNvPicPr>
          <p:nvPr/>
        </p:nvPicPr>
        <p:blipFill>
          <a:blip r:embed="rId3">
            <a:extLst/>
          </a:blip>
          <a:stretch>
            <a:fillRect/>
          </a:stretch>
        </p:blipFill>
        <p:spPr>
          <a:xfrm>
            <a:off x="370429" y="7291029"/>
            <a:ext cx="12263942" cy="1794724"/>
          </a:xfrm>
          <a:prstGeom prst="rect">
            <a:avLst/>
          </a:prstGeom>
          <a:ln w="12700">
            <a:miter lim="400000"/>
          </a:ln>
          <a:effectLst>
            <a:outerShdw sx="100000" sy="100000" kx="0" ky="0" algn="b" rotWithShape="0" blurRad="0" dist="88900" dir="2212194">
              <a:srgbClr val="000000"/>
            </a:outerShdw>
          </a:effectLst>
        </p:spPr>
      </p:pic>
      <p:sp>
        <p:nvSpPr>
          <p:cNvPr id="240" name="HE IS NOT HERE; FOR"/>
          <p:cNvSpPr txBox="1"/>
          <p:nvPr/>
        </p:nvSpPr>
        <p:spPr>
          <a:xfrm>
            <a:off x="386891" y="6543513"/>
            <a:ext cx="818375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5000">
                <a:ln w="12700" cap="flat">
                  <a:solidFill>
                    <a:srgbClr val="000000"/>
                  </a:solidFill>
                  <a:prstDash val="solid"/>
                  <a:miter lim="400000"/>
                </a:ln>
                <a:solidFill>
                  <a:srgbClr val="FFFFFF"/>
                </a:solidFill>
                <a:effectLst>
                  <a:outerShdw sx="100000" sy="100000" kx="0" ky="0" algn="b" rotWithShape="0" blurRad="50800" dist="63500" dir="2183484">
                    <a:srgbClr val="000000"/>
                  </a:outerShdw>
                </a:effectLst>
                <a:latin typeface="Gill Sans"/>
                <a:ea typeface="Gill Sans"/>
                <a:cs typeface="Gill Sans"/>
                <a:sym typeface="Gill Sans"/>
              </a:defRPr>
            </a:lvl1pPr>
          </a:lstStyle>
          <a:p>
            <a:pPr/>
            <a:r>
              <a:t>HE IS NOT HERE; FOR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0"/>
                                        </p:tgtEl>
                                        <p:attrNameLst>
                                          <p:attrName>style.visibility</p:attrName>
                                        </p:attrNameLst>
                                      </p:cBhvr>
                                      <p:to>
                                        <p:strVal val="visible"/>
                                      </p:to>
                                    </p:set>
                                    <p:animEffect filter="wipe(left)" transition="in">
                                      <p:cBhvr>
                                        <p:cTn id="7" dur="3750"/>
                                        <p:tgtEl>
                                          <p:spTgt spid="240"/>
                                        </p:tgtEl>
                                      </p:cBhvr>
                                    </p:animEffect>
                                  </p:childTnLst>
                                </p:cTn>
                              </p:par>
                            </p:childTnLst>
                          </p:cTn>
                        </p:par>
                        <p:par>
                          <p:cTn id="8" fill="hold">
                            <p:stCondLst>
                              <p:cond delay="3750"/>
                            </p:stCondLst>
                            <p:childTnLst>
                              <p:par>
                                <p:cTn id="9" presetClass="entr" nodeType="afterEffect" presetSubtype="2" presetID="22" grpId="2" fill="hold">
                                  <p:stCondLst>
                                    <p:cond delay="0"/>
                                  </p:stCondLst>
                                  <p:iterate type="el" backwards="0">
                                    <p:tmAbs val="0"/>
                                  </p:iterate>
                                  <p:childTnLst>
                                    <p:set>
                                      <p:cBhvr>
                                        <p:cTn id="10" fill="hold"/>
                                        <p:tgtEl>
                                          <p:spTgt spid="239"/>
                                        </p:tgtEl>
                                        <p:attrNameLst>
                                          <p:attrName>style.visibility</p:attrName>
                                        </p:attrNameLst>
                                      </p:cBhvr>
                                      <p:to>
                                        <p:strVal val="visible"/>
                                      </p:to>
                                    </p:set>
                                    <p:animEffect filter="wipe(right)" transition="in">
                                      <p:cBhvr>
                                        <p:cTn id="11" dur="375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P build="whole" bldLvl="1" animBg="1" rev="0" advAuto="0" spid="239"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Image" descr="Image"/>
          <p:cNvPicPr>
            <a:picLocks noChangeAspect="1"/>
          </p:cNvPicPr>
          <p:nvPr/>
        </p:nvPicPr>
        <p:blipFill>
          <a:blip r:embed="rId2">
            <a:extLst/>
          </a:blip>
          <a:srcRect l="0" t="10543" r="2" b="0"/>
          <a:stretch>
            <a:fillRect/>
          </a:stretch>
        </p:blipFill>
        <p:spPr>
          <a:xfrm>
            <a:off x="3697916" y="4120576"/>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491" name="Based on the Law &amp; Prophets - The Pharisees Believed in a bodily resurrection of the dead"/>
          <p:cNvSpPr/>
          <p:nvPr/>
        </p:nvSpPr>
        <p:spPr>
          <a:xfrm>
            <a:off x="134612" y="4237405"/>
            <a:ext cx="4298698" cy="3162769"/>
          </a:xfrm>
          <a:prstGeom prst="roundRect">
            <a:avLst>
              <a:gd name="adj" fmla="val 26192"/>
            </a:avLst>
          </a:prstGeom>
          <a:solidFill>
            <a:srgbClr val="808785"/>
          </a:solidFill>
          <a:ln w="12700">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32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lvl1pPr>
          </a:lstStyle>
          <a:p>
            <a:pPr/>
            <a:r>
              <a:t>Based on the Law &amp; Prophets - The Pharisees Believed in a bodily resurrection of the dead</a:t>
            </a:r>
          </a:p>
        </p:txBody>
      </p:sp>
      <p:sp>
        <p:nvSpPr>
          <p:cNvPr id="49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495" name="The Foundation of our Hope is the Resurrection of Christ"/>
          <p:cNvGrpSpPr/>
          <p:nvPr/>
        </p:nvGrpSpPr>
        <p:grpSpPr>
          <a:xfrm>
            <a:off x="-136385" y="1058059"/>
            <a:ext cx="13277570" cy="1285749"/>
            <a:chOff x="0" y="0"/>
            <a:chExt cx="13277569" cy="1285747"/>
          </a:xfrm>
        </p:grpSpPr>
        <p:sp>
          <p:nvSpPr>
            <p:cNvPr id="494"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493"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pic>
        <p:nvPicPr>
          <p:cNvPr id="496" name="“Why is it considered incredible among you people if God does raise the dead?” — Acts 26:8 “Why is it considered incredible among you people if God does raise the dead?” — Acts 26:8" descr="“Why is it considered incredible among you people if God does raise the dead?” — Acts 26:8 “Why is it considered incredible among you people if God does raise the dead?” — Acts 26:8"/>
          <p:cNvPicPr>
            <a:picLocks noChangeAspect="0"/>
          </p:cNvPicPr>
          <p:nvPr/>
        </p:nvPicPr>
        <p:blipFill>
          <a:blip r:embed="rId4">
            <a:extLst/>
          </a:blip>
          <a:stretch>
            <a:fillRect/>
          </a:stretch>
        </p:blipFill>
        <p:spPr>
          <a:xfrm>
            <a:off x="-289945" y="1888679"/>
            <a:ext cx="13584690" cy="2082801"/>
          </a:xfrm>
          <a:prstGeom prst="rect">
            <a:avLst/>
          </a:prstGeom>
        </p:spPr>
      </p:pic>
      <p:grpSp>
        <p:nvGrpSpPr>
          <p:cNvPr id="499" name="Group"/>
          <p:cNvGrpSpPr/>
          <p:nvPr/>
        </p:nvGrpSpPr>
        <p:grpSpPr>
          <a:xfrm>
            <a:off x="-54666" y="6435016"/>
            <a:ext cx="7709585" cy="3634714"/>
            <a:chOff x="0" y="0"/>
            <a:chExt cx="7709583" cy="3634712"/>
          </a:xfrm>
        </p:grpSpPr>
        <p:sp>
          <p:nvSpPr>
            <p:cNvPr id="497" name="Paul preached the resurrection of Christ"/>
            <p:cNvSpPr/>
            <p:nvPr/>
          </p:nvSpPr>
          <p:spPr>
            <a:xfrm>
              <a:off x="2597840" y="974775"/>
              <a:ext cx="5111744" cy="1901273"/>
            </a:xfrm>
            <a:prstGeom prst="roundRect">
              <a:avLst>
                <a:gd name="adj" fmla="val 43571"/>
              </a:avLst>
            </a:prstGeom>
            <a:solidFill>
              <a:srgbClr val="808785"/>
            </a:solidFill>
            <a:ln w="12700" cap="flat">
              <a:noFill/>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solidFill>
                    <a:srgbClr val="FFFFFF"/>
                  </a:solidFill>
                  <a:effectLst>
                    <a:outerShdw sx="100000" sy="100000" kx="0" ky="0" algn="b" rotWithShape="0" blurRad="50800" dist="63500" dir="3180000">
                      <a:srgbClr val="000000"/>
                    </a:outerShdw>
                  </a:effectLst>
                  <a:latin typeface="Century Gothic"/>
                  <a:ea typeface="Century Gothic"/>
                  <a:cs typeface="Century Gothic"/>
                  <a:sym typeface="Century Gothic"/>
                </a:defRPr>
              </a:lvl1pPr>
            </a:lstStyle>
            <a:p>
              <a:pPr/>
              <a:r>
                <a:t>Paul preached the resurrection of Christ</a:t>
              </a:r>
            </a:p>
          </p:txBody>
        </p:sp>
        <p:pic>
          <p:nvPicPr>
            <p:cNvPr id="498" name="Image" descr="Image"/>
            <p:cNvPicPr>
              <a:picLocks noChangeAspect="0"/>
            </p:cNvPicPr>
            <p:nvPr/>
          </p:nvPicPr>
          <p:blipFill>
            <a:blip r:embed="rId5">
              <a:extLst/>
            </a:blip>
            <a:stretch>
              <a:fillRect/>
            </a:stretch>
          </p:blipFill>
          <p:spPr>
            <a:xfrm rot="13740000">
              <a:off x="-110680" y="1136382"/>
              <a:ext cx="3632119" cy="1361949"/>
            </a:xfrm>
            <a:prstGeom prst="rect">
              <a:avLst/>
            </a:prstGeom>
            <a:ln w="12700" cap="flat">
              <a:noFill/>
              <a:miter lim="400000"/>
            </a:ln>
            <a:effectLst>
              <a:outerShdw sx="100000" sy="100000" kx="0" ky="0" algn="b" rotWithShape="0" blurRad="165100" dist="87774" dir="1805750">
                <a:srgbClr val="000000">
                  <a:alpha val="50000"/>
                </a:srgbClr>
              </a:outerShdw>
            </a:effectLst>
          </p:spPr>
        </p:pic>
      </p:grpSp>
      <p:grpSp>
        <p:nvGrpSpPr>
          <p:cNvPr id="503" name="Group"/>
          <p:cNvGrpSpPr/>
          <p:nvPr/>
        </p:nvGrpSpPr>
        <p:grpSpPr>
          <a:xfrm>
            <a:off x="3172814" y="2878393"/>
            <a:ext cx="9595033" cy="6690874"/>
            <a:chOff x="0" y="0"/>
            <a:chExt cx="9595030" cy="6690872"/>
          </a:xfrm>
        </p:grpSpPr>
        <p:sp>
          <p:nvSpPr>
            <p:cNvPr id="500" name="To deny a bodily resurrection of the dead would logically deny the resurrection of Jesus!"/>
            <p:cNvSpPr/>
            <p:nvPr/>
          </p:nvSpPr>
          <p:spPr>
            <a:xfrm>
              <a:off x="4606727" y="1431837"/>
              <a:ext cx="4988304" cy="3294425"/>
            </a:xfrm>
            <a:prstGeom prst="roundRect">
              <a:avLst>
                <a:gd name="adj" fmla="val 34534"/>
              </a:avLst>
            </a:prstGeom>
            <a:solidFill>
              <a:srgbClr val="808785"/>
            </a:solidFill>
            <a:ln w="12700" cap="flat">
              <a:noFill/>
              <a:miter lim="400000"/>
            </a:ln>
            <a:effectLst>
              <a:outerShdw sx="100000" sy="100000" kx="0" ky="0" algn="b" rotWithShape="0" blurRad="165100" dist="87774" dir="180575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300">
                  <a:solidFill>
                    <a:srgbClr val="FFFFFF"/>
                  </a:solidFill>
                  <a:effectLst>
                    <a:outerShdw sx="100000" sy="100000" kx="0" ky="0" algn="b" rotWithShape="0" blurRad="50800" dist="63500" dir="3354800">
                      <a:srgbClr val="000000"/>
                    </a:outerShdw>
                  </a:effectLst>
                  <a:latin typeface="Century Gothic"/>
                  <a:ea typeface="Century Gothic"/>
                  <a:cs typeface="Century Gothic"/>
                  <a:sym typeface="Century Gothic"/>
                </a:defRPr>
              </a:lvl1pPr>
            </a:lstStyle>
            <a:p>
              <a:pPr/>
              <a:r>
                <a:t>To deny a bodily resurrection of the dead would logically deny the resurrection of Jesus!</a:t>
              </a:r>
            </a:p>
          </p:txBody>
        </p:sp>
        <p:pic>
          <p:nvPicPr>
            <p:cNvPr id="501" name="Image" descr="Image"/>
            <p:cNvPicPr>
              <a:picLocks noChangeAspect="0"/>
            </p:cNvPicPr>
            <p:nvPr/>
          </p:nvPicPr>
          <p:blipFill>
            <a:blip r:embed="rId5">
              <a:extLst/>
            </a:blip>
            <a:stretch>
              <a:fillRect/>
            </a:stretch>
          </p:blipFill>
          <p:spPr>
            <a:xfrm rot="9720000">
              <a:off x="4038746" y="4801061"/>
              <a:ext cx="3632118" cy="1361949"/>
            </a:xfrm>
            <a:prstGeom prst="rect">
              <a:avLst/>
            </a:prstGeom>
            <a:ln w="12700" cap="flat">
              <a:noFill/>
              <a:miter lim="400000"/>
            </a:ln>
            <a:effectLst>
              <a:outerShdw sx="100000" sy="100000" kx="0" ky="0" algn="b" rotWithShape="0" blurRad="165100" dist="87774" dir="1805750">
                <a:srgbClr val="000000">
                  <a:alpha val="50000"/>
                </a:srgbClr>
              </a:outerShdw>
            </a:effectLst>
          </p:spPr>
        </p:pic>
        <p:pic>
          <p:nvPicPr>
            <p:cNvPr id="502" name="Image" descr="Image"/>
            <p:cNvPicPr>
              <a:picLocks noChangeAspect="0"/>
            </p:cNvPicPr>
            <p:nvPr/>
          </p:nvPicPr>
          <p:blipFill>
            <a:blip r:embed="rId5">
              <a:extLst/>
            </a:blip>
            <a:stretch>
              <a:fillRect/>
            </a:stretch>
          </p:blipFill>
          <p:spPr>
            <a:xfrm rot="840000">
              <a:off x="133808" y="609215"/>
              <a:ext cx="5251465" cy="1751009"/>
            </a:xfrm>
            <a:prstGeom prst="rect">
              <a:avLst/>
            </a:prstGeom>
            <a:ln w="12700" cap="flat">
              <a:noFill/>
              <a:miter lim="400000"/>
            </a:ln>
            <a:effectLst>
              <a:outerShdw sx="100000" sy="100000" kx="0" ky="0" algn="b" rotWithShape="0" blurRad="165100" dist="87774" dir="1805750">
                <a:srgbClr val="000000">
                  <a:alpha val="50000"/>
                </a:srgbClr>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9"/>
                                        </p:tgtEl>
                                        <p:attrNameLst>
                                          <p:attrName>style.visibility</p:attrName>
                                        </p:attrNameLst>
                                      </p:cBhvr>
                                      <p:to>
                                        <p:strVal val="visible"/>
                                      </p:to>
                                    </p:set>
                                    <p:animEffect filter="wipe(left)" transition="in">
                                      <p:cBhvr>
                                        <p:cTn id="7" dur="10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503"/>
                                        </p:tgtEl>
                                        <p:attrNameLst>
                                          <p:attrName>style.visibility</p:attrName>
                                        </p:attrNameLst>
                                      </p:cBhvr>
                                      <p:to>
                                        <p:strVal val="visible"/>
                                      </p:to>
                                    </p:set>
                                    <p:animEffect filter="wipe(down)" transition="in">
                                      <p:cBhvr>
                                        <p:cTn id="12"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 grpId="1"/>
      <p:bldP build="whole" bldLvl="1" animBg="1" rev="0" advAuto="0" spid="503"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5" name="“Why is it considered incredible among you people if God does raise the dead?” — Acts 26:8 “Why is it considered incredible among you people if God does raise the dead?” — Acts 26:8" descr="“Why is it considered incredible among you people if God does raise the dead?” — Acts 26:8 “Why is it considered incredible among you people if God does raise the dead?” — Acts 26:8"/>
          <p:cNvPicPr>
            <a:picLocks noChangeAspect="0"/>
          </p:cNvPicPr>
          <p:nvPr/>
        </p:nvPicPr>
        <p:blipFill>
          <a:blip r:embed="rId2">
            <a:extLst/>
          </a:blip>
          <a:stretch>
            <a:fillRect/>
          </a:stretch>
        </p:blipFill>
        <p:spPr>
          <a:xfrm>
            <a:off x="-289945" y="1888679"/>
            <a:ext cx="13584690" cy="2082801"/>
          </a:xfrm>
          <a:prstGeom prst="rect">
            <a:avLst/>
          </a:prstGeom>
        </p:spPr>
      </p:pic>
      <p:pic>
        <p:nvPicPr>
          <p:cNvPr id="506" name="Image" descr="Image"/>
          <p:cNvPicPr>
            <a:picLocks noChangeAspect="1"/>
          </p:cNvPicPr>
          <p:nvPr/>
        </p:nvPicPr>
        <p:blipFill>
          <a:blip r:embed="rId3">
            <a:extLst/>
          </a:blip>
          <a:srcRect l="5833" t="17912" r="5737" b="2318"/>
          <a:stretch>
            <a:fillRect/>
          </a:stretch>
        </p:blipFill>
        <p:spPr>
          <a:xfrm>
            <a:off x="-763192" y="3510185"/>
            <a:ext cx="15047119" cy="603264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5831" y="0"/>
                </a:moveTo>
                <a:cubicBezTo>
                  <a:pt x="5436" y="-3"/>
                  <a:pt x="5040" y="8"/>
                  <a:pt x="5011" y="36"/>
                </a:cubicBezTo>
                <a:cubicBezTo>
                  <a:pt x="4985" y="60"/>
                  <a:pt x="4976" y="185"/>
                  <a:pt x="4971" y="556"/>
                </a:cubicBezTo>
                <a:lnTo>
                  <a:pt x="4964" y="1044"/>
                </a:lnTo>
                <a:lnTo>
                  <a:pt x="4897" y="1022"/>
                </a:lnTo>
                <a:cubicBezTo>
                  <a:pt x="4813" y="993"/>
                  <a:pt x="4836" y="993"/>
                  <a:pt x="4269" y="1006"/>
                </a:cubicBezTo>
                <a:lnTo>
                  <a:pt x="3801" y="1016"/>
                </a:lnTo>
                <a:lnTo>
                  <a:pt x="3795" y="2208"/>
                </a:lnTo>
                <a:lnTo>
                  <a:pt x="3789" y="3397"/>
                </a:lnTo>
                <a:lnTo>
                  <a:pt x="3297" y="3389"/>
                </a:lnTo>
                <a:lnTo>
                  <a:pt x="2805" y="3380"/>
                </a:lnTo>
                <a:lnTo>
                  <a:pt x="2800" y="4570"/>
                </a:lnTo>
                <a:lnTo>
                  <a:pt x="2793" y="5757"/>
                </a:lnTo>
                <a:lnTo>
                  <a:pt x="2397" y="5770"/>
                </a:lnTo>
                <a:lnTo>
                  <a:pt x="2001" y="5783"/>
                </a:lnTo>
                <a:lnTo>
                  <a:pt x="1991" y="11837"/>
                </a:lnTo>
                <a:cubicBezTo>
                  <a:pt x="1979" y="17809"/>
                  <a:pt x="1978" y="17892"/>
                  <a:pt x="1934" y="17974"/>
                </a:cubicBezTo>
                <a:cubicBezTo>
                  <a:pt x="1891" y="18053"/>
                  <a:pt x="1891" y="18060"/>
                  <a:pt x="1929" y="18115"/>
                </a:cubicBezTo>
                <a:cubicBezTo>
                  <a:pt x="1956" y="18152"/>
                  <a:pt x="1965" y="18209"/>
                  <a:pt x="1956" y="18279"/>
                </a:cubicBezTo>
                <a:cubicBezTo>
                  <a:pt x="1948" y="18339"/>
                  <a:pt x="1942" y="18492"/>
                  <a:pt x="1941" y="18619"/>
                </a:cubicBezTo>
                <a:cubicBezTo>
                  <a:pt x="1939" y="18898"/>
                  <a:pt x="1912" y="18931"/>
                  <a:pt x="1685" y="18946"/>
                </a:cubicBezTo>
                <a:cubicBezTo>
                  <a:pt x="1598" y="18951"/>
                  <a:pt x="1420" y="18968"/>
                  <a:pt x="1289" y="18981"/>
                </a:cubicBezTo>
                <a:cubicBezTo>
                  <a:pt x="1159" y="18995"/>
                  <a:pt x="848" y="19020"/>
                  <a:pt x="599" y="19038"/>
                </a:cubicBezTo>
                <a:cubicBezTo>
                  <a:pt x="351" y="19056"/>
                  <a:pt x="114" y="19082"/>
                  <a:pt x="73" y="19098"/>
                </a:cubicBezTo>
                <a:lnTo>
                  <a:pt x="0" y="19128"/>
                </a:lnTo>
                <a:lnTo>
                  <a:pt x="0" y="20308"/>
                </a:lnTo>
                <a:lnTo>
                  <a:pt x="0" y="21492"/>
                </a:lnTo>
                <a:lnTo>
                  <a:pt x="741" y="21493"/>
                </a:lnTo>
                <a:cubicBezTo>
                  <a:pt x="1176" y="21494"/>
                  <a:pt x="1651" y="21532"/>
                  <a:pt x="2249" y="21597"/>
                </a:cubicBezTo>
                <a:cubicBezTo>
                  <a:pt x="2359" y="21561"/>
                  <a:pt x="2576" y="21541"/>
                  <a:pt x="2963" y="21520"/>
                </a:cubicBezTo>
                <a:cubicBezTo>
                  <a:pt x="3646" y="21484"/>
                  <a:pt x="19332" y="21481"/>
                  <a:pt x="19621" y="21516"/>
                </a:cubicBezTo>
                <a:cubicBezTo>
                  <a:pt x="19739" y="21477"/>
                  <a:pt x="19958" y="21467"/>
                  <a:pt x="20599" y="21449"/>
                </a:cubicBezTo>
                <a:lnTo>
                  <a:pt x="21600" y="21421"/>
                </a:lnTo>
                <a:lnTo>
                  <a:pt x="21594" y="20257"/>
                </a:lnTo>
                <a:lnTo>
                  <a:pt x="21588" y="19095"/>
                </a:lnTo>
                <a:lnTo>
                  <a:pt x="20665" y="19081"/>
                </a:lnTo>
                <a:cubicBezTo>
                  <a:pt x="19872" y="19068"/>
                  <a:pt x="19735" y="19052"/>
                  <a:pt x="19688" y="18976"/>
                </a:cubicBezTo>
                <a:cubicBezTo>
                  <a:pt x="19658" y="18927"/>
                  <a:pt x="19626" y="18896"/>
                  <a:pt x="19616" y="18906"/>
                </a:cubicBezTo>
                <a:cubicBezTo>
                  <a:pt x="19606" y="18916"/>
                  <a:pt x="19592" y="15765"/>
                  <a:pt x="19586" y="11903"/>
                </a:cubicBezTo>
                <a:cubicBezTo>
                  <a:pt x="19579" y="8040"/>
                  <a:pt x="19571" y="4872"/>
                  <a:pt x="19568" y="4862"/>
                </a:cubicBezTo>
                <a:cubicBezTo>
                  <a:pt x="19566" y="4852"/>
                  <a:pt x="19358" y="4850"/>
                  <a:pt x="19106" y="4857"/>
                </a:cubicBezTo>
                <a:lnTo>
                  <a:pt x="18648" y="4869"/>
                </a:lnTo>
                <a:lnTo>
                  <a:pt x="18641" y="3730"/>
                </a:lnTo>
                <a:lnTo>
                  <a:pt x="18636" y="2592"/>
                </a:lnTo>
                <a:lnTo>
                  <a:pt x="18121" y="2597"/>
                </a:lnTo>
                <a:lnTo>
                  <a:pt x="17607" y="2605"/>
                </a:lnTo>
                <a:lnTo>
                  <a:pt x="17601" y="1330"/>
                </a:lnTo>
                <a:lnTo>
                  <a:pt x="17596" y="57"/>
                </a:lnTo>
                <a:lnTo>
                  <a:pt x="17544" y="54"/>
                </a:lnTo>
                <a:cubicBezTo>
                  <a:pt x="17265" y="34"/>
                  <a:pt x="16562" y="75"/>
                  <a:pt x="16535" y="112"/>
                </a:cubicBezTo>
                <a:cubicBezTo>
                  <a:pt x="16515" y="141"/>
                  <a:pt x="16482" y="135"/>
                  <a:pt x="16456" y="101"/>
                </a:cubicBezTo>
                <a:cubicBezTo>
                  <a:pt x="16410" y="39"/>
                  <a:pt x="14881" y="26"/>
                  <a:pt x="14784" y="87"/>
                </a:cubicBezTo>
                <a:cubicBezTo>
                  <a:pt x="14755" y="105"/>
                  <a:pt x="14663" y="322"/>
                  <a:pt x="14578" y="569"/>
                </a:cubicBezTo>
                <a:lnTo>
                  <a:pt x="14424" y="1016"/>
                </a:lnTo>
                <a:lnTo>
                  <a:pt x="13703" y="1016"/>
                </a:lnTo>
                <a:lnTo>
                  <a:pt x="12981" y="1016"/>
                </a:lnTo>
                <a:lnTo>
                  <a:pt x="12959" y="1164"/>
                </a:lnTo>
                <a:cubicBezTo>
                  <a:pt x="12946" y="1245"/>
                  <a:pt x="12931" y="1404"/>
                  <a:pt x="12926" y="1516"/>
                </a:cubicBezTo>
                <a:cubicBezTo>
                  <a:pt x="12905" y="1917"/>
                  <a:pt x="12888" y="2024"/>
                  <a:pt x="12828" y="2124"/>
                </a:cubicBezTo>
                <a:cubicBezTo>
                  <a:pt x="12795" y="2180"/>
                  <a:pt x="12759" y="2219"/>
                  <a:pt x="12750" y="2212"/>
                </a:cubicBezTo>
                <a:cubicBezTo>
                  <a:pt x="12741" y="2206"/>
                  <a:pt x="12734" y="2265"/>
                  <a:pt x="12734" y="2343"/>
                </a:cubicBezTo>
                <a:cubicBezTo>
                  <a:pt x="12734" y="2422"/>
                  <a:pt x="12721" y="2497"/>
                  <a:pt x="12705" y="2509"/>
                </a:cubicBezTo>
                <a:cubicBezTo>
                  <a:pt x="12690" y="2522"/>
                  <a:pt x="12427" y="2542"/>
                  <a:pt x="12122" y="2558"/>
                </a:cubicBezTo>
                <a:cubicBezTo>
                  <a:pt x="11817" y="2573"/>
                  <a:pt x="11552" y="2596"/>
                  <a:pt x="11534" y="2606"/>
                </a:cubicBezTo>
                <a:cubicBezTo>
                  <a:pt x="11508" y="2620"/>
                  <a:pt x="11498" y="2545"/>
                  <a:pt x="11489" y="2285"/>
                </a:cubicBezTo>
                <a:lnTo>
                  <a:pt x="11478" y="1947"/>
                </a:lnTo>
                <a:lnTo>
                  <a:pt x="10519" y="1933"/>
                </a:lnTo>
                <a:cubicBezTo>
                  <a:pt x="9655" y="1919"/>
                  <a:pt x="9556" y="1927"/>
                  <a:pt x="9519" y="2011"/>
                </a:cubicBezTo>
                <a:cubicBezTo>
                  <a:pt x="9481" y="2097"/>
                  <a:pt x="9476" y="2096"/>
                  <a:pt x="9463" y="2011"/>
                </a:cubicBezTo>
                <a:cubicBezTo>
                  <a:pt x="9450" y="1929"/>
                  <a:pt x="9393" y="1918"/>
                  <a:pt x="8978" y="1918"/>
                </a:cubicBezTo>
                <a:cubicBezTo>
                  <a:pt x="8719" y="1918"/>
                  <a:pt x="8492" y="1904"/>
                  <a:pt x="8473" y="1886"/>
                </a:cubicBezTo>
                <a:cubicBezTo>
                  <a:pt x="8436" y="1851"/>
                  <a:pt x="8354" y="1467"/>
                  <a:pt x="8325" y="1201"/>
                </a:cubicBezTo>
                <a:cubicBezTo>
                  <a:pt x="8302" y="981"/>
                  <a:pt x="8232" y="959"/>
                  <a:pt x="7558" y="972"/>
                </a:cubicBezTo>
                <a:lnTo>
                  <a:pt x="6984" y="982"/>
                </a:lnTo>
                <a:lnTo>
                  <a:pt x="6897" y="752"/>
                </a:lnTo>
                <a:cubicBezTo>
                  <a:pt x="6850" y="624"/>
                  <a:pt x="6805" y="533"/>
                  <a:pt x="6798" y="550"/>
                </a:cubicBezTo>
                <a:cubicBezTo>
                  <a:pt x="6792" y="567"/>
                  <a:pt x="6780" y="533"/>
                  <a:pt x="6772" y="475"/>
                </a:cubicBezTo>
                <a:cubicBezTo>
                  <a:pt x="6740" y="227"/>
                  <a:pt x="6704" y="98"/>
                  <a:pt x="6651" y="48"/>
                </a:cubicBezTo>
                <a:cubicBezTo>
                  <a:pt x="6622" y="21"/>
                  <a:pt x="6226" y="3"/>
                  <a:pt x="5831" y="0"/>
                </a:cubicBezTo>
                <a:close/>
              </a:path>
            </a:pathLst>
          </a:custGeom>
          <a:ln w="12700">
            <a:miter lim="400000"/>
          </a:ln>
        </p:spPr>
      </p:pic>
      <p:sp>
        <p:nvSpPr>
          <p:cNvPr id="507" name="Rectangle"/>
          <p:cNvSpPr/>
          <p:nvPr/>
        </p:nvSpPr>
        <p:spPr>
          <a:xfrm>
            <a:off x="5867400" y="4020606"/>
            <a:ext cx="1384338" cy="4719609"/>
          </a:xfrm>
          <a:prstGeom prst="rect">
            <a:avLst/>
          </a:prstGeom>
          <a:solidFill>
            <a:srgbClr val="F0F0F0"/>
          </a:solidFill>
          <a:ln w="12700">
            <a:miter lim="400000"/>
          </a:ln>
        </p:spPr>
        <p:txBody>
          <a:bodyPr lIns="50800" tIns="50800" rIns="50800" bIns="50800" anchor="ctr"/>
          <a:lstStyle/>
          <a:p>
            <a:pPr>
              <a:defRPr>
                <a:solidFill>
                  <a:srgbClr val="FFFFFF"/>
                </a:solidFill>
              </a:defRPr>
            </a:pPr>
          </a:p>
        </p:txBody>
      </p:sp>
      <p:sp>
        <p:nvSpPr>
          <p:cNvPr id="50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11" name="The Foundation of our Hope is the Resurrection of Christ"/>
          <p:cNvGrpSpPr/>
          <p:nvPr/>
        </p:nvGrpSpPr>
        <p:grpSpPr>
          <a:xfrm>
            <a:off x="-136385" y="1058059"/>
            <a:ext cx="13277570" cy="1285749"/>
            <a:chOff x="0" y="0"/>
            <a:chExt cx="13277569" cy="1285747"/>
          </a:xfrm>
        </p:grpSpPr>
        <p:sp>
          <p:nvSpPr>
            <p:cNvPr id="510"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09"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4">
              <a:extLst/>
            </a:blip>
            <a:stretch>
              <a:fillRect/>
            </a:stretch>
          </p:blipFill>
          <p:spPr>
            <a:xfrm>
              <a:off x="0" y="0"/>
              <a:ext cx="13277570" cy="1285748"/>
            </a:xfrm>
            <a:prstGeom prst="rect">
              <a:avLst/>
            </a:prstGeom>
            <a:effectLst/>
          </p:spPr>
        </p:pic>
      </p:grpSp>
      <p:sp>
        <p:nvSpPr>
          <p:cNvPr id="512" name="H…"/>
          <p:cNvSpPr txBox="1"/>
          <p:nvPr/>
        </p:nvSpPr>
        <p:spPr>
          <a:xfrm>
            <a:off x="9560999" y="4988475"/>
            <a:ext cx="1121364" cy="251968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z="45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H</a:t>
            </a:r>
          </a:p>
          <a:p>
            <a:pPr>
              <a:lnSpc>
                <a:spcPct val="80000"/>
              </a:lnSpc>
              <a:defRPr sz="45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O</a:t>
            </a:r>
          </a:p>
          <a:p>
            <a:pPr>
              <a:lnSpc>
                <a:spcPct val="80000"/>
              </a:lnSpc>
              <a:defRPr sz="45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P</a:t>
            </a:r>
          </a:p>
          <a:p>
            <a:pPr>
              <a:lnSpc>
                <a:spcPct val="80000"/>
              </a:lnSpc>
              <a:defRPr sz="45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E</a:t>
            </a:r>
          </a:p>
        </p:txBody>
      </p:sp>
      <p:sp>
        <p:nvSpPr>
          <p:cNvPr id="513" name="The…"/>
          <p:cNvSpPr txBox="1"/>
          <p:nvPr/>
        </p:nvSpPr>
        <p:spPr>
          <a:xfrm>
            <a:off x="8287762" y="4323377"/>
            <a:ext cx="1121364" cy="356362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The </a:t>
            </a:r>
          </a:p>
          <a:p>
            <a:pPr>
              <a:lnSpc>
                <a:spcPct val="90000"/>
              </a:lnSpc>
              <a:defRPr sz="15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G</a:t>
            </a: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O</a:t>
            </a: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S</a:t>
            </a: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P</a:t>
            </a: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E</a:t>
            </a:r>
          </a:p>
          <a:p>
            <a:pPr>
              <a:lnSpc>
                <a:spcPct val="90000"/>
              </a:lnSpc>
              <a:defRPr sz="2800">
                <a:solidFill>
                  <a:srgbClr val="FFFFFF"/>
                </a:solidFill>
                <a:effectLst>
                  <a:outerShdw sx="100000" sy="100000" kx="0" ky="0" algn="b" rotWithShape="0" blurRad="12700" dist="63500" dir="18900000">
                    <a:srgbClr val="000000"/>
                  </a:outerShdw>
                </a:effectLst>
                <a:latin typeface="Charlesworth"/>
                <a:ea typeface="Charlesworth"/>
                <a:cs typeface="Charlesworth"/>
                <a:sym typeface="Charlesworth"/>
              </a:defRPr>
            </a:pPr>
            <a:r>
              <a:t>L</a:t>
            </a:r>
          </a:p>
        </p:txBody>
      </p:sp>
      <p:sp>
        <p:nvSpPr>
          <p:cNvPr id="514" name="P…"/>
          <p:cNvSpPr txBox="1"/>
          <p:nvPr/>
        </p:nvSpPr>
        <p:spPr>
          <a:xfrm>
            <a:off x="10732635" y="4712885"/>
            <a:ext cx="808911" cy="312166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P</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R</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E</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A</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C</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H</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I</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N</a:t>
            </a:r>
          </a:p>
          <a:p>
            <a:pPr>
              <a:lnSpc>
                <a:spcPct val="90000"/>
              </a:lnSpc>
              <a:defRPr b="1" sz="24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G</a:t>
            </a:r>
          </a:p>
        </p:txBody>
      </p:sp>
      <p:sp>
        <p:nvSpPr>
          <p:cNvPr id="515" name="F…"/>
          <p:cNvSpPr txBox="1"/>
          <p:nvPr/>
        </p:nvSpPr>
        <p:spPr>
          <a:xfrm>
            <a:off x="11491617" y="4479328"/>
            <a:ext cx="808911" cy="4094362"/>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F</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G</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I</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V</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N</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a:p>
            <a:pPr>
              <a:lnSpc>
                <a:spcPct val="50000"/>
              </a:lnSpc>
              <a:defRPr sz="24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p:txBody>
      </p:sp>
      <p:sp>
        <p:nvSpPr>
          <p:cNvPr id="516" name="OUR"/>
          <p:cNvSpPr txBox="1"/>
          <p:nvPr/>
        </p:nvSpPr>
        <p:spPr>
          <a:xfrm>
            <a:off x="9606873" y="4153587"/>
            <a:ext cx="1029615" cy="55880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sz="2800">
                <a:solidFill>
                  <a:srgbClr val="FFFFFF"/>
                </a:solidFill>
                <a:effectLst>
                  <a:outerShdw sx="100000" sy="100000" kx="0" ky="0" algn="b" rotWithShape="0" blurRad="12700" dist="63500" dir="18900000">
                    <a:srgbClr val="000000"/>
                  </a:outerShdw>
                </a:effectLst>
                <a:latin typeface="Antique"/>
                <a:ea typeface="Antique"/>
                <a:cs typeface="Antique"/>
                <a:sym typeface="Antique"/>
              </a:defRPr>
            </a:lvl1pPr>
          </a:lstStyle>
          <a:p>
            <a:pPr/>
            <a:r>
              <a:t>OUR</a:t>
            </a:r>
          </a:p>
        </p:txBody>
      </p:sp>
      <p:sp>
        <p:nvSpPr>
          <p:cNvPr id="517" name="H…"/>
          <p:cNvSpPr txBox="1"/>
          <p:nvPr/>
        </p:nvSpPr>
        <p:spPr>
          <a:xfrm>
            <a:off x="1703950" y="5884254"/>
            <a:ext cx="1121364" cy="161290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b="1" sz="30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H</a:t>
            </a:r>
          </a:p>
          <a:p>
            <a:pPr>
              <a:lnSpc>
                <a:spcPct val="80000"/>
              </a:lnSpc>
              <a:defRPr b="1" sz="30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O</a:t>
            </a:r>
          </a:p>
          <a:p>
            <a:pPr>
              <a:lnSpc>
                <a:spcPct val="80000"/>
              </a:lnSpc>
              <a:defRPr b="1" sz="30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P</a:t>
            </a:r>
          </a:p>
          <a:p>
            <a:pPr>
              <a:lnSpc>
                <a:spcPct val="80000"/>
              </a:lnSpc>
              <a:defRPr b="1" sz="3000">
                <a:solidFill>
                  <a:srgbClr val="FFD479">
                    <a:alpha val="67388"/>
                  </a:srgbClr>
                </a:solidFill>
                <a:effectLst>
                  <a:outerShdw sx="100000" sy="100000" kx="0" ky="0" algn="b" rotWithShape="0" blurRad="12700" dist="63500" dir="18900000">
                    <a:srgbClr val="000000"/>
                  </a:outerShdw>
                </a:effectLst>
                <a:latin typeface="Engravers MT"/>
                <a:ea typeface="Engravers MT"/>
                <a:cs typeface="Engravers MT"/>
                <a:sym typeface="Engravers MT"/>
              </a:defRPr>
            </a:pPr>
            <a:r>
              <a:t>E</a:t>
            </a:r>
          </a:p>
        </p:txBody>
      </p:sp>
      <p:sp>
        <p:nvSpPr>
          <p:cNvPr id="518" name="O.T."/>
          <p:cNvSpPr txBox="1"/>
          <p:nvPr/>
        </p:nvSpPr>
        <p:spPr>
          <a:xfrm>
            <a:off x="1979110" y="4942267"/>
            <a:ext cx="571044" cy="393701"/>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sz="1800">
                <a:solidFill>
                  <a:srgbClr val="FFFFFF"/>
                </a:solidFill>
                <a:effectLst>
                  <a:outerShdw sx="100000" sy="100000" kx="0" ky="0" algn="b" rotWithShape="0" blurRad="12700" dist="63500" dir="18900000">
                    <a:srgbClr val="000000"/>
                  </a:outerShdw>
                </a:effectLst>
                <a:latin typeface="Antique"/>
                <a:ea typeface="Antique"/>
                <a:cs typeface="Antique"/>
                <a:sym typeface="Antique"/>
              </a:defRPr>
            </a:lvl1pPr>
          </a:lstStyle>
          <a:p>
            <a:pPr/>
            <a:r>
              <a:t>O.T.</a:t>
            </a:r>
          </a:p>
        </p:txBody>
      </p:sp>
      <p:sp>
        <p:nvSpPr>
          <p:cNvPr id="519" name="Our…"/>
          <p:cNvSpPr txBox="1"/>
          <p:nvPr/>
        </p:nvSpPr>
        <p:spPr>
          <a:xfrm>
            <a:off x="7326978" y="4370752"/>
            <a:ext cx="808911" cy="4311515"/>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Our</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S</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U</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R</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E</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C</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T</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I</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O</a:t>
            </a:r>
          </a:p>
          <a:p>
            <a:pPr>
              <a:lnSpc>
                <a:spcPct val="50000"/>
              </a:lnSpc>
              <a:defRPr sz="2000">
                <a:solidFill>
                  <a:srgbClr val="FFFFFF"/>
                </a:solidFill>
                <a:effectLst>
                  <a:outerShdw sx="100000" sy="100000" kx="0" ky="0" algn="b" rotWithShape="0" blurRad="12700" dist="63500" dir="18900000">
                    <a:srgbClr val="000000"/>
                  </a:outerShdw>
                </a:effectLst>
                <a:latin typeface="Abject Failure"/>
                <a:ea typeface="Abject Failure"/>
                <a:cs typeface="Abject Failure"/>
                <a:sym typeface="Abject Failure"/>
              </a:defRPr>
            </a:pPr>
            <a:r>
              <a:t>N</a:t>
            </a:r>
          </a:p>
        </p:txBody>
      </p:sp>
      <p:sp>
        <p:nvSpPr>
          <p:cNvPr id="520" name="WHY WE (PHARISEES) BELIEVE IN A BODILY RESURRECTION"/>
          <p:cNvSpPr txBox="1"/>
          <p:nvPr/>
        </p:nvSpPr>
        <p:spPr>
          <a:xfrm rot="16200000">
            <a:off x="883892" y="5770145"/>
            <a:ext cx="4798196" cy="838201"/>
          </a:xfrm>
          <a:prstGeom prst="rect">
            <a:avLst/>
          </a:prstGeom>
          <a:solidFill>
            <a:srgbClr val="495364">
              <a:alpha val="74002"/>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defRPr>
            </a:lvl1pPr>
          </a:lstStyle>
          <a:p>
            <a:pPr/>
            <a:r>
              <a:t>WHY WE (PHARISEES) BELIEVE IN A BODILY RESURRECTION</a:t>
            </a:r>
          </a:p>
        </p:txBody>
      </p:sp>
      <p:sp>
        <p:nvSpPr>
          <p:cNvPr id="521" name="The Errors of The Sadducees"/>
          <p:cNvSpPr txBox="1"/>
          <p:nvPr/>
        </p:nvSpPr>
        <p:spPr>
          <a:xfrm rot="16200000">
            <a:off x="2164224" y="5916512"/>
            <a:ext cx="4417608" cy="714407"/>
          </a:xfrm>
          <a:prstGeom prst="rect">
            <a:avLst/>
          </a:prstGeom>
          <a:ln w="12700">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2500">
                <a:solidFill>
                  <a:srgbClr val="FFFFFF"/>
                </a:solidFill>
                <a:effectLst>
                  <a:outerShdw sx="100000" sy="100000" kx="0" ky="0" algn="b" rotWithShape="0" blurRad="63500" dist="63500" dir="18900000">
                    <a:srgbClr val="000000"/>
                  </a:outerShdw>
                </a:effectLst>
                <a:latin typeface="Abject Failure"/>
                <a:ea typeface="Abject Failure"/>
                <a:cs typeface="Abject Failure"/>
                <a:sym typeface="Abject Failure"/>
              </a:defRPr>
            </a:lvl1pPr>
          </a:lstStyle>
          <a:p>
            <a:pPr/>
            <a:r>
              <a:t>The Errors of The Sadducees </a:t>
            </a:r>
          </a:p>
        </p:txBody>
      </p:sp>
      <p:pic>
        <p:nvPicPr>
          <p:cNvPr id="522" name="BODILY RESURRECTION BODILY RESURRECTION" descr="BODILY RESURRECTION BODILY RESURRECTION"/>
          <p:cNvPicPr>
            <a:picLocks noChangeAspect="0"/>
          </p:cNvPicPr>
          <p:nvPr/>
        </p:nvPicPr>
        <p:blipFill>
          <a:blip r:embed="rId5">
            <a:extLst/>
          </a:blip>
          <a:stretch>
            <a:fillRect/>
          </a:stretch>
        </p:blipFill>
        <p:spPr>
          <a:xfrm rot="21360000">
            <a:off x="4459858" y="8607488"/>
            <a:ext cx="4161285" cy="1152942"/>
          </a:xfrm>
          <a:prstGeom prst="rect">
            <a:avLst/>
          </a:prstGeom>
          <a:effectLst>
            <a:outerShdw sx="100000" sy="100000" kx="0" ky="0" algn="b" rotWithShape="0" blurRad="165100" dist="87774" dir="1805750">
              <a:srgbClr val="000000">
                <a:alpha val="50000"/>
              </a:srgbClr>
            </a:outerShdw>
          </a:effectLst>
        </p:spPr>
      </p:pic>
      <p:grpSp>
        <p:nvGrpSpPr>
          <p:cNvPr id="525" name="Group"/>
          <p:cNvGrpSpPr/>
          <p:nvPr/>
        </p:nvGrpSpPr>
        <p:grpSpPr>
          <a:xfrm>
            <a:off x="5858824" y="4020238"/>
            <a:ext cx="1401366" cy="4829091"/>
            <a:chOff x="0" y="7229"/>
            <a:chExt cx="1401365" cy="4829089"/>
          </a:xfrm>
        </p:grpSpPr>
        <p:pic>
          <p:nvPicPr>
            <p:cNvPr id="523" name="Image" descr="Image"/>
            <p:cNvPicPr>
              <a:picLocks noChangeAspect="1"/>
            </p:cNvPicPr>
            <p:nvPr/>
          </p:nvPicPr>
          <p:blipFill>
            <a:blip r:embed="rId3">
              <a:extLst/>
            </a:blip>
            <a:srcRect l="44709" t="25032" r="47054" b="11112"/>
            <a:stretch>
              <a:fillRect/>
            </a:stretch>
          </p:blipFill>
          <p:spPr>
            <a:xfrm>
              <a:off x="0" y="7229"/>
              <a:ext cx="1401366" cy="4829090"/>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10980" y="7"/>
                  </a:moveTo>
                  <a:cubicBezTo>
                    <a:pt x="1702" y="-10"/>
                    <a:pt x="643" y="-2"/>
                    <a:pt x="245" y="102"/>
                  </a:cubicBezTo>
                  <a:cubicBezTo>
                    <a:pt x="119" y="135"/>
                    <a:pt x="71" y="139"/>
                    <a:pt x="0" y="152"/>
                  </a:cubicBezTo>
                  <a:lnTo>
                    <a:pt x="0" y="21590"/>
                  </a:lnTo>
                  <a:lnTo>
                    <a:pt x="21600" y="21590"/>
                  </a:lnTo>
                  <a:lnTo>
                    <a:pt x="21600" y="787"/>
                  </a:lnTo>
                  <a:cubicBezTo>
                    <a:pt x="21514" y="729"/>
                    <a:pt x="21455" y="625"/>
                    <a:pt x="21404" y="447"/>
                  </a:cubicBezTo>
                  <a:lnTo>
                    <a:pt x="21282" y="24"/>
                  </a:lnTo>
                  <a:lnTo>
                    <a:pt x="10980" y="7"/>
                  </a:lnTo>
                  <a:close/>
                </a:path>
              </a:pathLst>
            </a:custGeom>
            <a:ln w="12700" cap="flat">
              <a:noFill/>
              <a:miter lim="400000"/>
            </a:ln>
            <a:effectLst/>
          </p:spPr>
        </p:pic>
        <p:sp>
          <p:nvSpPr>
            <p:cNvPr id="524" name="JESUS’ BODILY RESURRECTION"/>
            <p:cNvSpPr txBox="1"/>
            <p:nvPr/>
          </p:nvSpPr>
          <p:spPr>
            <a:xfrm rot="16200000">
              <a:off x="-1287069" y="1946158"/>
              <a:ext cx="3975504" cy="1002032"/>
            </a:xfrm>
            <a:prstGeom prst="rect">
              <a:avLst/>
            </a:prstGeom>
            <a:gradFill flip="none" rotWithShape="1">
              <a:gsLst>
                <a:gs pos="0">
                  <a:srgbClr val="945200">
                    <a:alpha val="32039"/>
                  </a:srgbClr>
                </a:gs>
                <a:gs pos="100000">
                  <a:srgbClr val="945200">
                    <a:alpha val="32146"/>
                  </a:srgbClr>
                </a:gs>
              </a:gsLst>
              <a:lin ang="5400000" scaled="0"/>
            </a:gradFill>
            <a:ln w="12700" cap="flat">
              <a:noFill/>
              <a:miter lim="400000"/>
            </a:ln>
            <a:effectLst>
              <a:outerShdw sx="100000" sy="100000" kx="0" ky="0" algn="b" rotWithShape="0" blurRad="165100" dist="87774" dir="1805750">
                <a:srgbClr val="000000">
                  <a:alpha val="99593"/>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b="1" sz="34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JESUS’ BODILY RESURRECTION</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2" grpId="1" fill="hold">
                                  <p:stCondLst>
                                    <p:cond delay="0"/>
                                  </p:stCondLst>
                                  <p:iterate type="el" backwards="0">
                                    <p:tmAbs val="0"/>
                                  </p:iterate>
                                  <p:childTnLst>
                                    <p:set>
                                      <p:cBhvr>
                                        <p:cTn id="6" fill="hold"/>
                                        <p:tgtEl>
                                          <p:spTgt spid="525"/>
                                        </p:tgtEl>
                                        <p:attrNameLst>
                                          <p:attrName>style.visibility</p:attrName>
                                        </p:attrNameLst>
                                      </p:cBhvr>
                                      <p:to>
                                        <p:strVal val="visible"/>
                                      </p:to>
                                    </p:set>
                                    <p:anim calcmode="lin" valueType="num">
                                      <p:cBhvr>
                                        <p:cTn id="7" dur="1000" fill="hold"/>
                                        <p:tgtEl>
                                          <p:spTgt spid="525"/>
                                        </p:tgtEl>
                                        <p:attrNameLst>
                                          <p:attrName>ppt_x</p:attrName>
                                        </p:attrNameLst>
                                      </p:cBhvr>
                                      <p:tavLst>
                                        <p:tav tm="0">
                                          <p:val>
                                            <p:strVal val="1+#ppt_w/2"/>
                                          </p:val>
                                        </p:tav>
                                        <p:tav tm="100000">
                                          <p:val>
                                            <p:strVal val="#ppt_x"/>
                                          </p:val>
                                        </p:tav>
                                      </p:tavLst>
                                    </p:anim>
                                    <p:anim calcmode="lin" valueType="num">
                                      <p:cBhvr>
                                        <p:cTn id="8" dur="1000" fill="hold"/>
                                        <p:tgtEl>
                                          <p:spTgt spid="5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pic>
        <p:nvPicPr>
          <p:cNvPr id="528" name="Image" descr="Image"/>
          <p:cNvPicPr>
            <a:picLocks noChangeAspect="1"/>
          </p:cNvPicPr>
          <p:nvPr/>
        </p:nvPicPr>
        <p:blipFill>
          <a:blip r:embed="rId2">
            <a:extLst/>
          </a:blip>
          <a:srcRect l="31977" t="2867" r="13907" b="0"/>
          <a:stretch>
            <a:fillRect/>
          </a:stretch>
        </p:blipFill>
        <p:spPr>
          <a:xfrm>
            <a:off x="-1599514" y="3450369"/>
            <a:ext cx="7377797" cy="6395587"/>
          </a:xfrm>
          <a:custGeom>
            <a:avLst/>
            <a:gdLst/>
            <a:ahLst/>
            <a:cxnLst>
              <a:cxn ang="0">
                <a:pos x="wd2" y="hd2"/>
              </a:cxn>
              <a:cxn ang="5400000">
                <a:pos x="wd2" y="hd2"/>
              </a:cxn>
              <a:cxn ang="10800000">
                <a:pos x="wd2" y="hd2"/>
              </a:cxn>
              <a:cxn ang="16200000">
                <a:pos x="wd2" y="hd2"/>
              </a:cxn>
            </a:cxnLst>
            <a:rect l="0" t="0" r="r" b="b"/>
            <a:pathLst>
              <a:path w="21578" h="21592" fill="norm" stroke="1" extrusionOk="0">
                <a:moveTo>
                  <a:pt x="8901" y="2"/>
                </a:moveTo>
                <a:cubicBezTo>
                  <a:pt x="8748" y="-8"/>
                  <a:pt x="8580" y="27"/>
                  <a:pt x="8450" y="111"/>
                </a:cubicBezTo>
                <a:cubicBezTo>
                  <a:pt x="8224" y="258"/>
                  <a:pt x="8159" y="250"/>
                  <a:pt x="8144" y="64"/>
                </a:cubicBezTo>
                <a:cubicBezTo>
                  <a:pt x="8135" y="72"/>
                  <a:pt x="8127" y="78"/>
                  <a:pt x="8118" y="88"/>
                </a:cubicBezTo>
                <a:cubicBezTo>
                  <a:pt x="8077" y="135"/>
                  <a:pt x="8029" y="178"/>
                  <a:pt x="7980" y="219"/>
                </a:cubicBezTo>
                <a:cubicBezTo>
                  <a:pt x="7980" y="222"/>
                  <a:pt x="7978" y="227"/>
                  <a:pt x="7978" y="230"/>
                </a:cubicBezTo>
                <a:cubicBezTo>
                  <a:pt x="7975" y="341"/>
                  <a:pt x="7869" y="416"/>
                  <a:pt x="7516" y="550"/>
                </a:cubicBezTo>
                <a:cubicBezTo>
                  <a:pt x="7263" y="646"/>
                  <a:pt x="6985" y="724"/>
                  <a:pt x="6898" y="726"/>
                </a:cubicBezTo>
                <a:cubicBezTo>
                  <a:pt x="6797" y="727"/>
                  <a:pt x="6659" y="837"/>
                  <a:pt x="6513" y="1034"/>
                </a:cubicBezTo>
                <a:cubicBezTo>
                  <a:pt x="6342" y="1265"/>
                  <a:pt x="6265" y="1320"/>
                  <a:pt x="6201" y="1259"/>
                </a:cubicBezTo>
                <a:cubicBezTo>
                  <a:pt x="6175" y="1234"/>
                  <a:pt x="6150" y="1230"/>
                  <a:pt x="6122" y="1240"/>
                </a:cubicBezTo>
                <a:cubicBezTo>
                  <a:pt x="6068" y="1338"/>
                  <a:pt x="6038" y="1436"/>
                  <a:pt x="6038" y="1524"/>
                </a:cubicBezTo>
                <a:cubicBezTo>
                  <a:pt x="6038" y="1580"/>
                  <a:pt x="5925" y="1689"/>
                  <a:pt x="5790" y="1765"/>
                </a:cubicBezTo>
                <a:cubicBezTo>
                  <a:pt x="5714" y="1808"/>
                  <a:pt x="5673" y="1846"/>
                  <a:pt x="5634" y="1886"/>
                </a:cubicBezTo>
                <a:cubicBezTo>
                  <a:pt x="5629" y="1893"/>
                  <a:pt x="5623" y="1902"/>
                  <a:pt x="5618" y="1909"/>
                </a:cubicBezTo>
                <a:cubicBezTo>
                  <a:pt x="5583" y="1958"/>
                  <a:pt x="5575" y="1984"/>
                  <a:pt x="5553" y="2021"/>
                </a:cubicBezTo>
                <a:cubicBezTo>
                  <a:pt x="5548" y="2044"/>
                  <a:pt x="5544" y="2068"/>
                  <a:pt x="5544" y="2095"/>
                </a:cubicBezTo>
                <a:cubicBezTo>
                  <a:pt x="5544" y="2181"/>
                  <a:pt x="5523" y="2222"/>
                  <a:pt x="5493" y="2244"/>
                </a:cubicBezTo>
                <a:cubicBezTo>
                  <a:pt x="5497" y="2253"/>
                  <a:pt x="5497" y="2263"/>
                  <a:pt x="5503" y="2272"/>
                </a:cubicBezTo>
                <a:cubicBezTo>
                  <a:pt x="5558" y="2348"/>
                  <a:pt x="5521" y="2430"/>
                  <a:pt x="5350" y="2622"/>
                </a:cubicBezTo>
                <a:cubicBezTo>
                  <a:pt x="5137" y="2859"/>
                  <a:pt x="5130" y="2882"/>
                  <a:pt x="5226" y="3050"/>
                </a:cubicBezTo>
                <a:cubicBezTo>
                  <a:pt x="5336" y="3245"/>
                  <a:pt x="5271" y="3649"/>
                  <a:pt x="5128" y="3649"/>
                </a:cubicBezTo>
                <a:cubicBezTo>
                  <a:pt x="5036" y="3649"/>
                  <a:pt x="5030" y="3684"/>
                  <a:pt x="5088" y="3858"/>
                </a:cubicBezTo>
                <a:cubicBezTo>
                  <a:pt x="5116" y="3944"/>
                  <a:pt x="5078" y="4055"/>
                  <a:pt x="4980" y="4173"/>
                </a:cubicBezTo>
                <a:cubicBezTo>
                  <a:pt x="4879" y="4293"/>
                  <a:pt x="4805" y="4321"/>
                  <a:pt x="4693" y="4264"/>
                </a:cubicBezTo>
                <a:cubicBezTo>
                  <a:pt x="4693" y="4296"/>
                  <a:pt x="4687" y="4338"/>
                  <a:pt x="4689" y="4365"/>
                </a:cubicBezTo>
                <a:cubicBezTo>
                  <a:pt x="4706" y="4513"/>
                  <a:pt x="4735" y="4829"/>
                  <a:pt x="4753" y="5065"/>
                </a:cubicBezTo>
                <a:cubicBezTo>
                  <a:pt x="4788" y="5522"/>
                  <a:pt x="5044" y="6491"/>
                  <a:pt x="5179" y="6680"/>
                </a:cubicBezTo>
                <a:cubicBezTo>
                  <a:pt x="5227" y="6746"/>
                  <a:pt x="5198" y="6905"/>
                  <a:pt x="5146" y="7070"/>
                </a:cubicBezTo>
                <a:cubicBezTo>
                  <a:pt x="5169" y="7159"/>
                  <a:pt x="5186" y="7318"/>
                  <a:pt x="5205" y="7604"/>
                </a:cubicBezTo>
                <a:cubicBezTo>
                  <a:pt x="5252" y="8313"/>
                  <a:pt x="5711" y="9475"/>
                  <a:pt x="6059" y="9767"/>
                </a:cubicBezTo>
                <a:cubicBezTo>
                  <a:pt x="6435" y="10082"/>
                  <a:pt x="6594" y="10443"/>
                  <a:pt x="6729" y="11310"/>
                </a:cubicBezTo>
                <a:cubicBezTo>
                  <a:pt x="6794" y="11727"/>
                  <a:pt x="6889" y="12127"/>
                  <a:pt x="6941" y="12197"/>
                </a:cubicBezTo>
                <a:cubicBezTo>
                  <a:pt x="6995" y="12270"/>
                  <a:pt x="7016" y="12390"/>
                  <a:pt x="6992" y="12476"/>
                </a:cubicBezTo>
                <a:cubicBezTo>
                  <a:pt x="6970" y="12559"/>
                  <a:pt x="6983" y="12649"/>
                  <a:pt x="7020" y="12676"/>
                </a:cubicBezTo>
                <a:cubicBezTo>
                  <a:pt x="7105" y="12736"/>
                  <a:pt x="7111" y="13374"/>
                  <a:pt x="7027" y="13434"/>
                </a:cubicBezTo>
                <a:cubicBezTo>
                  <a:pt x="6994" y="13458"/>
                  <a:pt x="6946" y="13438"/>
                  <a:pt x="6922" y="13392"/>
                </a:cubicBezTo>
                <a:cubicBezTo>
                  <a:pt x="6892" y="13337"/>
                  <a:pt x="6831" y="13357"/>
                  <a:pt x="6737" y="13450"/>
                </a:cubicBezTo>
                <a:cubicBezTo>
                  <a:pt x="6481" y="13702"/>
                  <a:pt x="6305" y="13777"/>
                  <a:pt x="5984" y="13777"/>
                </a:cubicBezTo>
                <a:cubicBezTo>
                  <a:pt x="5732" y="13777"/>
                  <a:pt x="5634" y="13815"/>
                  <a:pt x="5516" y="13960"/>
                </a:cubicBezTo>
                <a:cubicBezTo>
                  <a:pt x="5434" y="14061"/>
                  <a:pt x="5216" y="14217"/>
                  <a:pt x="5030" y="14306"/>
                </a:cubicBezTo>
                <a:cubicBezTo>
                  <a:pt x="4695" y="14467"/>
                  <a:pt x="4485" y="14588"/>
                  <a:pt x="3286" y="15306"/>
                </a:cubicBezTo>
                <a:cubicBezTo>
                  <a:pt x="2947" y="15509"/>
                  <a:pt x="2630" y="15675"/>
                  <a:pt x="2582" y="15675"/>
                </a:cubicBezTo>
                <a:cubicBezTo>
                  <a:pt x="2534" y="15675"/>
                  <a:pt x="2353" y="15764"/>
                  <a:pt x="2180" y="15875"/>
                </a:cubicBezTo>
                <a:cubicBezTo>
                  <a:pt x="2007" y="15986"/>
                  <a:pt x="1808" y="16115"/>
                  <a:pt x="1735" y="16160"/>
                </a:cubicBezTo>
                <a:cubicBezTo>
                  <a:pt x="1663" y="16206"/>
                  <a:pt x="1485" y="16344"/>
                  <a:pt x="1341" y="16467"/>
                </a:cubicBezTo>
                <a:cubicBezTo>
                  <a:pt x="1196" y="16590"/>
                  <a:pt x="998" y="16796"/>
                  <a:pt x="902" y="16923"/>
                </a:cubicBezTo>
                <a:cubicBezTo>
                  <a:pt x="783" y="17080"/>
                  <a:pt x="740" y="17120"/>
                  <a:pt x="708" y="17077"/>
                </a:cubicBezTo>
                <a:cubicBezTo>
                  <a:pt x="595" y="17322"/>
                  <a:pt x="488" y="17557"/>
                  <a:pt x="282" y="17950"/>
                </a:cubicBezTo>
                <a:cubicBezTo>
                  <a:pt x="181" y="18145"/>
                  <a:pt x="121" y="18454"/>
                  <a:pt x="63" y="19111"/>
                </a:cubicBezTo>
                <a:cubicBezTo>
                  <a:pt x="-10" y="19925"/>
                  <a:pt x="-22" y="21394"/>
                  <a:pt x="42" y="21534"/>
                </a:cubicBezTo>
                <a:cubicBezTo>
                  <a:pt x="56" y="21566"/>
                  <a:pt x="4896" y="21592"/>
                  <a:pt x="10799" y="21592"/>
                </a:cubicBezTo>
                <a:lnTo>
                  <a:pt x="10827" y="21592"/>
                </a:lnTo>
                <a:cubicBezTo>
                  <a:pt x="16731" y="21592"/>
                  <a:pt x="21538" y="21573"/>
                  <a:pt x="21578" y="21550"/>
                </a:cubicBezTo>
                <a:lnTo>
                  <a:pt x="21433" y="20891"/>
                </a:lnTo>
                <a:cubicBezTo>
                  <a:pt x="21348" y="20505"/>
                  <a:pt x="21190" y="19658"/>
                  <a:pt x="21081" y="19012"/>
                </a:cubicBezTo>
                <a:cubicBezTo>
                  <a:pt x="20991" y="18478"/>
                  <a:pt x="20939" y="18242"/>
                  <a:pt x="20873" y="17890"/>
                </a:cubicBezTo>
                <a:cubicBezTo>
                  <a:pt x="20840" y="17812"/>
                  <a:pt x="20796" y="17611"/>
                  <a:pt x="20691" y="17132"/>
                </a:cubicBezTo>
                <a:cubicBezTo>
                  <a:pt x="20486" y="16193"/>
                  <a:pt x="20223" y="15656"/>
                  <a:pt x="19598" y="14902"/>
                </a:cubicBezTo>
                <a:cubicBezTo>
                  <a:pt x="19350" y="14604"/>
                  <a:pt x="19250" y="14536"/>
                  <a:pt x="18992" y="14498"/>
                </a:cubicBezTo>
                <a:cubicBezTo>
                  <a:pt x="18822" y="14472"/>
                  <a:pt x="18627" y="14416"/>
                  <a:pt x="18559" y="14373"/>
                </a:cubicBezTo>
                <a:cubicBezTo>
                  <a:pt x="18491" y="14330"/>
                  <a:pt x="18270" y="14278"/>
                  <a:pt x="18067" y="14255"/>
                </a:cubicBezTo>
                <a:cubicBezTo>
                  <a:pt x="17863" y="14232"/>
                  <a:pt x="17653" y="14168"/>
                  <a:pt x="17599" y="14116"/>
                </a:cubicBezTo>
                <a:cubicBezTo>
                  <a:pt x="17545" y="14063"/>
                  <a:pt x="17338" y="13997"/>
                  <a:pt x="17139" y="13967"/>
                </a:cubicBezTo>
                <a:cubicBezTo>
                  <a:pt x="16941" y="13937"/>
                  <a:pt x="16740" y="13878"/>
                  <a:pt x="16695" y="13836"/>
                </a:cubicBezTo>
                <a:cubicBezTo>
                  <a:pt x="16650" y="13794"/>
                  <a:pt x="16614" y="13783"/>
                  <a:pt x="16614" y="13812"/>
                </a:cubicBezTo>
                <a:cubicBezTo>
                  <a:pt x="16614" y="13840"/>
                  <a:pt x="16527" y="13794"/>
                  <a:pt x="16422" y="13707"/>
                </a:cubicBezTo>
                <a:cubicBezTo>
                  <a:pt x="16316" y="13620"/>
                  <a:pt x="16183" y="13569"/>
                  <a:pt x="16125" y="13595"/>
                </a:cubicBezTo>
                <a:cubicBezTo>
                  <a:pt x="16067" y="13620"/>
                  <a:pt x="15981" y="13604"/>
                  <a:pt x="15933" y="13558"/>
                </a:cubicBezTo>
                <a:cubicBezTo>
                  <a:pt x="15885" y="13512"/>
                  <a:pt x="15828" y="13495"/>
                  <a:pt x="15807" y="13520"/>
                </a:cubicBezTo>
                <a:cubicBezTo>
                  <a:pt x="15785" y="13544"/>
                  <a:pt x="15729" y="13538"/>
                  <a:pt x="15683" y="13505"/>
                </a:cubicBezTo>
                <a:cubicBezTo>
                  <a:pt x="15636" y="13472"/>
                  <a:pt x="15480" y="13431"/>
                  <a:pt x="15336" y="13415"/>
                </a:cubicBezTo>
                <a:cubicBezTo>
                  <a:pt x="15191" y="13400"/>
                  <a:pt x="15034" y="13350"/>
                  <a:pt x="14989" y="13307"/>
                </a:cubicBezTo>
                <a:cubicBezTo>
                  <a:pt x="14943" y="13263"/>
                  <a:pt x="14905" y="13256"/>
                  <a:pt x="14905" y="13289"/>
                </a:cubicBezTo>
                <a:cubicBezTo>
                  <a:pt x="14905" y="13322"/>
                  <a:pt x="14838" y="13280"/>
                  <a:pt x="14756" y="13197"/>
                </a:cubicBezTo>
                <a:cubicBezTo>
                  <a:pt x="14675" y="13113"/>
                  <a:pt x="14507" y="13039"/>
                  <a:pt x="14380" y="13031"/>
                </a:cubicBezTo>
                <a:cubicBezTo>
                  <a:pt x="14081" y="13012"/>
                  <a:pt x="13595" y="12823"/>
                  <a:pt x="13229" y="12587"/>
                </a:cubicBezTo>
                <a:cubicBezTo>
                  <a:pt x="13069" y="12484"/>
                  <a:pt x="12906" y="12423"/>
                  <a:pt x="12868" y="12450"/>
                </a:cubicBezTo>
                <a:cubicBezTo>
                  <a:pt x="12667" y="12593"/>
                  <a:pt x="12465" y="11839"/>
                  <a:pt x="12595" y="11435"/>
                </a:cubicBezTo>
                <a:cubicBezTo>
                  <a:pt x="12736" y="10997"/>
                  <a:pt x="12755" y="10928"/>
                  <a:pt x="12774" y="10819"/>
                </a:cubicBezTo>
                <a:cubicBezTo>
                  <a:pt x="12784" y="10756"/>
                  <a:pt x="12885" y="10415"/>
                  <a:pt x="12994" y="10060"/>
                </a:cubicBezTo>
                <a:cubicBezTo>
                  <a:pt x="13193" y="9418"/>
                  <a:pt x="13198" y="9185"/>
                  <a:pt x="13022" y="9037"/>
                </a:cubicBezTo>
                <a:cubicBezTo>
                  <a:pt x="12961" y="8985"/>
                  <a:pt x="12911" y="8658"/>
                  <a:pt x="12868" y="8012"/>
                </a:cubicBezTo>
                <a:cubicBezTo>
                  <a:pt x="12833" y="7490"/>
                  <a:pt x="12763" y="6887"/>
                  <a:pt x="12711" y="6670"/>
                </a:cubicBezTo>
                <a:cubicBezTo>
                  <a:pt x="12664" y="6473"/>
                  <a:pt x="12648" y="6238"/>
                  <a:pt x="12651" y="5934"/>
                </a:cubicBezTo>
                <a:cubicBezTo>
                  <a:pt x="12624" y="5861"/>
                  <a:pt x="12606" y="5773"/>
                  <a:pt x="12614" y="5682"/>
                </a:cubicBezTo>
                <a:cubicBezTo>
                  <a:pt x="12624" y="5565"/>
                  <a:pt x="12597" y="5395"/>
                  <a:pt x="12553" y="5304"/>
                </a:cubicBezTo>
                <a:cubicBezTo>
                  <a:pt x="12470" y="5128"/>
                  <a:pt x="12532" y="5026"/>
                  <a:pt x="12682" y="5092"/>
                </a:cubicBezTo>
                <a:cubicBezTo>
                  <a:pt x="12686" y="5094"/>
                  <a:pt x="12688" y="5089"/>
                  <a:pt x="12691" y="5089"/>
                </a:cubicBezTo>
                <a:cubicBezTo>
                  <a:pt x="12693" y="5065"/>
                  <a:pt x="12693" y="5059"/>
                  <a:pt x="12695" y="5033"/>
                </a:cubicBezTo>
                <a:cubicBezTo>
                  <a:pt x="12700" y="4965"/>
                  <a:pt x="12728" y="4914"/>
                  <a:pt x="12760" y="4910"/>
                </a:cubicBezTo>
                <a:cubicBezTo>
                  <a:pt x="12771" y="4818"/>
                  <a:pt x="12781" y="4710"/>
                  <a:pt x="12787" y="4512"/>
                </a:cubicBezTo>
                <a:cubicBezTo>
                  <a:pt x="12796" y="4172"/>
                  <a:pt x="12779" y="3858"/>
                  <a:pt x="12750" y="3811"/>
                </a:cubicBezTo>
                <a:cubicBezTo>
                  <a:pt x="12720" y="3765"/>
                  <a:pt x="12689" y="3640"/>
                  <a:pt x="12682" y="3535"/>
                </a:cubicBezTo>
                <a:cubicBezTo>
                  <a:pt x="12678" y="3474"/>
                  <a:pt x="12664" y="3426"/>
                  <a:pt x="12655" y="3356"/>
                </a:cubicBezTo>
                <a:cubicBezTo>
                  <a:pt x="12591" y="3433"/>
                  <a:pt x="12562" y="3436"/>
                  <a:pt x="12465" y="3334"/>
                </a:cubicBezTo>
                <a:cubicBezTo>
                  <a:pt x="12399" y="3265"/>
                  <a:pt x="12342" y="3168"/>
                  <a:pt x="12342" y="3119"/>
                </a:cubicBezTo>
                <a:cubicBezTo>
                  <a:pt x="12342" y="3069"/>
                  <a:pt x="12284" y="2966"/>
                  <a:pt x="12212" y="2891"/>
                </a:cubicBezTo>
                <a:cubicBezTo>
                  <a:pt x="12140" y="2815"/>
                  <a:pt x="12081" y="2688"/>
                  <a:pt x="12081" y="2608"/>
                </a:cubicBezTo>
                <a:cubicBezTo>
                  <a:pt x="12081" y="2428"/>
                  <a:pt x="11638" y="1933"/>
                  <a:pt x="11501" y="1960"/>
                </a:cubicBezTo>
                <a:cubicBezTo>
                  <a:pt x="11445" y="1970"/>
                  <a:pt x="11362" y="1900"/>
                  <a:pt x="11320" y="1803"/>
                </a:cubicBezTo>
                <a:cubicBezTo>
                  <a:pt x="11184" y="1496"/>
                  <a:pt x="11095" y="1431"/>
                  <a:pt x="11020" y="1586"/>
                </a:cubicBezTo>
                <a:cubicBezTo>
                  <a:pt x="10967" y="1694"/>
                  <a:pt x="10934" y="1705"/>
                  <a:pt x="10861" y="1635"/>
                </a:cubicBezTo>
                <a:cubicBezTo>
                  <a:pt x="10810" y="1587"/>
                  <a:pt x="10785" y="1513"/>
                  <a:pt x="10806" y="1473"/>
                </a:cubicBezTo>
                <a:cubicBezTo>
                  <a:pt x="10882" y="1333"/>
                  <a:pt x="10767" y="1033"/>
                  <a:pt x="10638" y="1033"/>
                </a:cubicBezTo>
                <a:cubicBezTo>
                  <a:pt x="10569" y="1033"/>
                  <a:pt x="10495" y="998"/>
                  <a:pt x="10472" y="956"/>
                </a:cubicBezTo>
                <a:cubicBezTo>
                  <a:pt x="10450" y="914"/>
                  <a:pt x="10357" y="881"/>
                  <a:pt x="10267" y="881"/>
                </a:cubicBezTo>
                <a:cubicBezTo>
                  <a:pt x="10038" y="881"/>
                  <a:pt x="9830" y="739"/>
                  <a:pt x="9872" y="612"/>
                </a:cubicBezTo>
                <a:cubicBezTo>
                  <a:pt x="9915" y="482"/>
                  <a:pt x="9672" y="274"/>
                  <a:pt x="9479" y="274"/>
                </a:cubicBezTo>
                <a:cubicBezTo>
                  <a:pt x="9401" y="274"/>
                  <a:pt x="9302" y="225"/>
                  <a:pt x="9259" y="166"/>
                </a:cubicBezTo>
                <a:cubicBezTo>
                  <a:pt x="9189" y="68"/>
                  <a:pt x="9053" y="12"/>
                  <a:pt x="8901" y="2"/>
                </a:cubicBezTo>
                <a:close/>
              </a:path>
            </a:pathLst>
          </a:custGeom>
          <a:ln w="12700">
            <a:miter lim="400000"/>
          </a:ln>
          <a:effectLst>
            <a:outerShdw sx="100000" sy="100000" kx="0" ky="0" algn="b" rotWithShape="0" blurRad="355600" dist="177800" dir="3413990">
              <a:srgbClr val="000000">
                <a:alpha val="70000"/>
              </a:srgbClr>
            </a:outerShdw>
          </a:effectLst>
        </p:spPr>
      </p:pic>
      <p:grpSp>
        <p:nvGrpSpPr>
          <p:cNvPr id="531" name="“our preaching is empty and your faith is also empty.” — 14…"/>
          <p:cNvGrpSpPr/>
          <p:nvPr/>
        </p:nvGrpSpPr>
        <p:grpSpPr>
          <a:xfrm>
            <a:off x="3433433" y="2512394"/>
            <a:ext cx="9904197" cy="7569201"/>
            <a:chOff x="0" y="0"/>
            <a:chExt cx="9904196" cy="7569200"/>
          </a:xfrm>
        </p:grpSpPr>
        <p:sp>
          <p:nvSpPr>
            <p:cNvPr id="530" name="“our preaching is empty and your faith is also empty.” — 14…"/>
            <p:cNvSpPr txBox="1"/>
            <p:nvPr/>
          </p:nvSpPr>
          <p:spPr>
            <a:xfrm>
              <a:off x="914400" y="876300"/>
              <a:ext cx="8176997" cy="59055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300"/>
                </a:spcBef>
                <a:buSzPct val="80000"/>
                <a:buBlip>
                  <a:blip r:embed="rId3"/>
                </a:buBlip>
                <a:defRPr sz="3200">
                  <a:solidFill>
                    <a:srgbClr val="000000"/>
                  </a:solidFill>
                  <a:latin typeface="Century Gothic"/>
                  <a:ea typeface="Century Gothic"/>
                  <a:cs typeface="Century Gothic"/>
                  <a:sym typeface="Century Gothic"/>
                </a:defRPr>
              </a:pPr>
              <a:r>
                <a:t>“our preaching is empty and your faith is also empty.” — 14</a:t>
              </a:r>
            </a:p>
            <a:p>
              <a:pPr marL="685799" indent="-685799" algn="l">
                <a:spcBef>
                  <a:spcPts val="1300"/>
                </a:spcBef>
                <a:buSzPct val="80000"/>
                <a:buBlip>
                  <a:blip r:embed="rId3"/>
                </a:buBlip>
                <a:defRPr sz="3200">
                  <a:solidFill>
                    <a:srgbClr val="000000"/>
                  </a:solidFill>
                  <a:latin typeface="Century Gothic"/>
                  <a:ea typeface="Century Gothic"/>
                  <a:cs typeface="Century Gothic"/>
                  <a:sym typeface="Century Gothic"/>
                </a:defRPr>
              </a:pPr>
              <a:r>
                <a:t>“and we are found false witnesses of God, because we have testified of God that He raised up Christ, whom He did not raise up—if in fact the dead do not rise.” — 15</a:t>
              </a:r>
            </a:p>
            <a:p>
              <a:pPr marL="685799" indent="-685799" algn="l">
                <a:spcBef>
                  <a:spcPts val="1300"/>
                </a:spcBef>
                <a:buSzPct val="80000"/>
                <a:buBlip>
                  <a:blip r:embed="rId3"/>
                </a:buBlip>
                <a:defRPr sz="3200">
                  <a:solidFill>
                    <a:srgbClr val="000000"/>
                  </a:solidFill>
                  <a:latin typeface="Century Gothic"/>
                  <a:ea typeface="Century Gothic"/>
                  <a:cs typeface="Century Gothic"/>
                  <a:sym typeface="Century Gothic"/>
                </a:defRPr>
              </a:pPr>
              <a:r>
                <a:t>“Those who have fallen asleep in Christ have perished. If in this life only we have hope in Christ, we are of all men the most pitiable.” — 18,19</a:t>
              </a:r>
            </a:p>
          </p:txBody>
        </p:sp>
        <p:pic>
          <p:nvPicPr>
            <p:cNvPr id="529" name="“our preaching is empty and your faith is also empty.” — 14… “our preaching is empty and your faith is also empty.” — 14&#10;“and we are found false witnesses of God, because we have testified of God that He raised up Christ, whom He did not raise up—if in fact the dead do not rise.” — 15&#10;“Those who have fallen asleep in Christ have perished. If in this life only we have hope in Christ, we are of all men the most pitiable.” — 18,19" descr="“our preaching is empty and your faith is also empty.” — 14… “our preaching is empty and your faith is also empty.” — 14“and we are found false witnesses of God, because we have testified of God that He raised up Christ, whom He did not raise up—if in fact the dead do not rise.” — 15“Those who have fallen asleep in Christ have perished. If in this life only we have hope in Christ, we are of all men the most pitiable.” — 18,19"/>
            <p:cNvPicPr>
              <a:picLocks noChangeAspect="0"/>
            </p:cNvPicPr>
            <p:nvPr/>
          </p:nvPicPr>
          <p:blipFill>
            <a:blip r:embed="rId4">
              <a:extLst/>
            </a:blip>
            <a:stretch>
              <a:fillRect/>
            </a:stretch>
          </p:blipFill>
          <p:spPr>
            <a:xfrm>
              <a:off x="0" y="0"/>
              <a:ext cx="9904197" cy="7569200"/>
            </a:xfrm>
            <a:prstGeom prst="rect">
              <a:avLst/>
            </a:prstGeom>
            <a:effectLst/>
          </p:spPr>
        </p:pic>
      </p:grpSp>
      <p:sp>
        <p:nvSpPr>
          <p:cNvPr id="532" name="“ … if Christ has not been raised …”"/>
          <p:cNvSpPr/>
          <p:nvPr/>
        </p:nvSpPr>
        <p:spPr>
          <a:xfrm>
            <a:off x="1169392" y="2356511"/>
            <a:ext cx="10666016" cy="187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0" y="0"/>
                </a:moveTo>
                <a:cubicBezTo>
                  <a:pt x="367" y="0"/>
                  <a:pt x="0" y="2086"/>
                  <a:pt x="0" y="4660"/>
                </a:cubicBezTo>
                <a:lnTo>
                  <a:pt x="0" y="5966"/>
                </a:lnTo>
                <a:cubicBezTo>
                  <a:pt x="0" y="8541"/>
                  <a:pt x="367" y="10626"/>
                  <a:pt x="820" y="10626"/>
                </a:cubicBezTo>
                <a:lnTo>
                  <a:pt x="2146" y="10626"/>
                </a:lnTo>
                <a:lnTo>
                  <a:pt x="2904" y="21600"/>
                </a:lnTo>
                <a:lnTo>
                  <a:pt x="3661" y="10626"/>
                </a:lnTo>
                <a:lnTo>
                  <a:pt x="20780" y="10626"/>
                </a:lnTo>
                <a:cubicBezTo>
                  <a:pt x="21233" y="10626"/>
                  <a:pt x="21600" y="8541"/>
                  <a:pt x="21600" y="5966"/>
                </a:cubicBezTo>
                <a:lnTo>
                  <a:pt x="21600" y="4660"/>
                </a:lnTo>
                <a:cubicBezTo>
                  <a:pt x="21600" y="2086"/>
                  <a:pt x="21233" y="0"/>
                  <a:pt x="20780" y="0"/>
                </a:cubicBezTo>
                <a:lnTo>
                  <a:pt x="820" y="0"/>
                </a:lnTo>
                <a:close/>
              </a:path>
            </a:pathLst>
          </a:cu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000">
                <a:solidFill>
                  <a:srgbClr val="FFFFFF"/>
                </a:solidFill>
                <a:effectLst>
                  <a:outerShdw sx="100000" sy="100000" kx="0" ky="0" algn="b" rotWithShape="0" blurRad="50800" dist="63500" dir="3190652">
                    <a:srgbClr val="000000"/>
                  </a:outerShdw>
                </a:effectLst>
              </a:defRPr>
            </a:lvl1pPr>
          </a:lstStyle>
          <a:p>
            <a:pPr/>
            <a:r>
              <a:t>“ … if Christ has not been raised …”</a:t>
            </a:r>
          </a:p>
        </p:txBody>
      </p:sp>
      <p:grpSp>
        <p:nvGrpSpPr>
          <p:cNvPr id="535" name="Consequences of Denying the Future Resurrection"/>
          <p:cNvGrpSpPr/>
          <p:nvPr/>
        </p:nvGrpSpPr>
        <p:grpSpPr>
          <a:xfrm>
            <a:off x="-136385" y="1058059"/>
            <a:ext cx="13277570" cy="1311149"/>
            <a:chOff x="0" y="0"/>
            <a:chExt cx="13277569" cy="1311147"/>
          </a:xfrm>
        </p:grpSpPr>
        <p:sp>
          <p:nvSpPr>
            <p:cNvPr id="534" name="Consequences of Denying the Future Resurrection"/>
            <p:cNvSpPr txBox="1"/>
            <p:nvPr/>
          </p:nvSpPr>
          <p:spPr>
            <a:xfrm>
              <a:off x="317500" y="304800"/>
              <a:ext cx="12680670" cy="7396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sz="38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Consequences of Denying the Future Resurrection</a:t>
              </a:r>
            </a:p>
          </p:txBody>
        </p:sp>
        <p:pic>
          <p:nvPicPr>
            <p:cNvPr id="533" name="Consequences of Denying the Future Resurrection Consequences of Denying the Future Resurrection" descr="Consequences of Denying the Future Resurrection Consequences of Denying the Future Resurrection"/>
            <p:cNvPicPr>
              <a:picLocks noChangeAspect="0"/>
            </p:cNvPicPr>
            <p:nvPr/>
          </p:nvPicPr>
          <p:blipFill>
            <a:blip r:embed="rId5">
              <a:extLst/>
            </a:blip>
            <a:stretch>
              <a:fillRect/>
            </a:stretch>
          </p:blipFill>
          <p:spPr>
            <a:xfrm>
              <a:off x="0" y="0"/>
              <a:ext cx="13277570" cy="131114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40" name="The Foundation of our Hope is the Resurrection of Christ"/>
          <p:cNvGrpSpPr/>
          <p:nvPr/>
        </p:nvGrpSpPr>
        <p:grpSpPr>
          <a:xfrm>
            <a:off x="-136385" y="1058059"/>
            <a:ext cx="13277570" cy="1285749"/>
            <a:chOff x="0" y="0"/>
            <a:chExt cx="13277569" cy="1285747"/>
          </a:xfrm>
        </p:grpSpPr>
        <p:sp>
          <p:nvSpPr>
            <p:cNvPr id="539"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38"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543" name="The first-fruits are the first of a kind - the latter-fruits are the same in kind —…"/>
          <p:cNvGrpSpPr/>
          <p:nvPr/>
        </p:nvGrpSpPr>
        <p:grpSpPr>
          <a:xfrm>
            <a:off x="5091645" y="2071107"/>
            <a:ext cx="8198054" cy="7937501"/>
            <a:chOff x="0" y="0"/>
            <a:chExt cx="8198052" cy="7937500"/>
          </a:xfrm>
        </p:grpSpPr>
        <p:sp>
          <p:nvSpPr>
            <p:cNvPr id="542" name="The first-fruits are the first of a kind - the latter-fruits are the same in kind —…"/>
            <p:cNvSpPr txBox="1"/>
            <p:nvPr/>
          </p:nvSpPr>
          <p:spPr>
            <a:xfrm>
              <a:off x="914400" y="876300"/>
              <a:ext cx="6470853" cy="6273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3"/>
                </a:buBlip>
                <a:defRPr sz="3300">
                  <a:solidFill>
                    <a:srgbClr val="000000"/>
                  </a:solidFill>
                  <a:latin typeface="Century Gothic"/>
                  <a:ea typeface="Century Gothic"/>
                  <a:cs typeface="Century Gothic"/>
                  <a:sym typeface="Century Gothic"/>
                </a:defRPr>
              </a:pPr>
              <a:r>
                <a:t>The first-fruits are the first of a kind - the latter-fruits are the same in kind — </a:t>
              </a:r>
            </a:p>
            <a:p>
              <a:pPr marL="685799" indent="-685799" algn="l">
                <a:spcBef>
                  <a:spcPts val="2200"/>
                </a:spcBef>
                <a:buSzPct val="80000"/>
                <a:buBlip>
                  <a:blip r:embed="rId3"/>
                </a:buBlip>
                <a:defRPr sz="3300">
                  <a:solidFill>
                    <a:srgbClr val="000000"/>
                  </a:solidFill>
                  <a:latin typeface="Century Gothic"/>
                  <a:ea typeface="Century Gothic"/>
                  <a:cs typeface="Century Gothic"/>
                  <a:sym typeface="Century Gothic"/>
                </a:defRPr>
              </a:pPr>
              <a:r>
                <a:t>First-fruits, as the initial product, provides both the guarantee and representation of more to come.</a:t>
              </a:r>
            </a:p>
            <a:p>
              <a:pPr marL="685799" indent="-685799" algn="l">
                <a:spcBef>
                  <a:spcPts val="2200"/>
                </a:spcBef>
                <a:buSzPct val="80000"/>
                <a:buBlip>
                  <a:blip r:embed="rId3"/>
                </a:buBlip>
                <a:defRPr sz="3300">
                  <a:solidFill>
                    <a:srgbClr val="000000"/>
                  </a:solidFill>
                  <a:latin typeface="Century Gothic"/>
                  <a:ea typeface="Century Gothic"/>
                  <a:cs typeface="Century Gothic"/>
                  <a:sym typeface="Century Gothic"/>
                </a:defRPr>
              </a:pPr>
              <a:r>
                <a:t>JESUS’ BODILY resurrection serves as the guarantee of our bodily resurrection.</a:t>
              </a:r>
            </a:p>
          </p:txBody>
        </p:sp>
        <p:pic>
          <p:nvPicPr>
            <p:cNvPr id="541" name="The first-fruits are the first of a kind - the latter-fruits are the same in kind —… The first-fruits are the first of a kind - the latter-fruits are the same in kind — &#10;First-fruits, as the initial product, provides both the guarantee and representation of more to come.&#10;JESUS’ BODILY resurrection serves as the guarantee of our bodily resurrection." descr="The first-fruits are the first of a kind - the latter-fruits are the same in kind —… The first-fruits are the first of a kind - the latter-fruits are the same in kind — First-fruits, as the initial product, provides both the guarantee and representation of more to come.JESUS’ BODILY resurrection serves as the guarantee of our bodily resurrection."/>
            <p:cNvPicPr>
              <a:picLocks noChangeAspect="0"/>
            </p:cNvPicPr>
            <p:nvPr/>
          </p:nvPicPr>
          <p:blipFill>
            <a:blip r:embed="rId4">
              <a:extLst/>
            </a:blip>
            <a:stretch>
              <a:fillRect/>
            </a:stretch>
          </p:blipFill>
          <p:spPr>
            <a:xfrm>
              <a:off x="0" y="0"/>
              <a:ext cx="8198053" cy="7937500"/>
            </a:xfrm>
            <a:prstGeom prst="rect">
              <a:avLst/>
            </a:prstGeom>
            <a:effectLst/>
          </p:spPr>
        </p:pic>
      </p:grpSp>
      <p:pic>
        <p:nvPicPr>
          <p:cNvPr id="544" name="Image" descr="Image"/>
          <p:cNvPicPr>
            <a:picLocks noChangeAspect="1"/>
          </p:cNvPicPr>
          <p:nvPr/>
        </p:nvPicPr>
        <p:blipFill>
          <a:blip r:embed="rId5">
            <a:extLst/>
          </a:blip>
          <a:srcRect l="0" t="10543" r="2" b="0"/>
          <a:stretch>
            <a:fillRect/>
          </a:stretch>
        </p:blipFill>
        <p:spPr>
          <a:xfrm>
            <a:off x="-999045" y="4247521"/>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545" name="1 Corinthians 15:20 (NKJV)…"/>
          <p:cNvSpPr txBox="1"/>
          <p:nvPr/>
        </p:nvSpPr>
        <p:spPr>
          <a:xfrm>
            <a:off x="628839" y="2309293"/>
            <a:ext cx="4768775" cy="199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700">
                <a:solidFill>
                  <a:srgbClr val="000000"/>
                </a:solidFill>
                <a:latin typeface="Century Gothic"/>
                <a:ea typeface="Century Gothic"/>
                <a:cs typeface="Century Gothic"/>
                <a:sym typeface="Century Gothic"/>
              </a:defRPr>
            </a:pPr>
            <a:r>
              <a:t>1 Corinthians 15:20 (NKJV) </a:t>
            </a:r>
          </a:p>
          <a:p>
            <a:pPr>
              <a:defRPr sz="2400">
                <a:solidFill>
                  <a:srgbClr val="000000"/>
                </a:solidFill>
                <a:latin typeface="Century Gothic"/>
                <a:ea typeface="Century Gothic"/>
                <a:cs typeface="Century Gothic"/>
                <a:sym typeface="Century Gothic"/>
              </a:defRPr>
            </a:pPr>
            <a:r>
              <a:rPr baseline="31999"/>
              <a:t>20</a:t>
            </a:r>
            <a:r>
              <a:t> But now Christ is risen from the dead, </a:t>
            </a:r>
            <a:r>
              <a:rPr i="1"/>
              <a:t>and</a:t>
            </a:r>
            <a:r>
              <a:t> has become the firstfruits of those who have fallen asleep. </a:t>
            </a:r>
          </a:p>
        </p:txBody>
      </p:sp>
      <p:sp>
        <p:nvSpPr>
          <p:cNvPr id="546" name="1 Corinthians 15:49 (NKJV)…"/>
          <p:cNvSpPr txBox="1"/>
          <p:nvPr/>
        </p:nvSpPr>
        <p:spPr>
          <a:xfrm>
            <a:off x="191191" y="7290479"/>
            <a:ext cx="5093887" cy="2260601"/>
          </a:xfrm>
          <a:prstGeom prst="rect">
            <a:avLst/>
          </a:prstGeom>
          <a:ln w="12700">
            <a:miter lim="400000"/>
          </a:ln>
          <a:effectLst>
            <a:outerShdw sx="100000" sy="100000" kx="0" ky="0" algn="b" rotWithShape="0" blurRad="165100" dist="96447" dir="341399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800">
                <a:solidFill>
                  <a:srgbClr val="FFFFFF"/>
                </a:solidFill>
                <a:effectLst>
                  <a:outerShdw sx="100000" sy="100000" kx="0" ky="0" algn="b" rotWithShape="0" blurRad="63500" dist="63500" dir="18900000">
                    <a:srgbClr val="000000"/>
                  </a:outerShdw>
                </a:effectLst>
                <a:latin typeface="Century Gothic"/>
                <a:ea typeface="Century Gothic"/>
                <a:cs typeface="Century Gothic"/>
                <a:sym typeface="Century Gothic"/>
              </a:defRPr>
            </a:pPr>
            <a:r>
              <a:t>1 Corinthians 15:49 (NKJV)</a:t>
            </a:r>
          </a:p>
          <a:p>
            <a:pPr defTabSz="457200">
              <a:defRPr sz="2800">
                <a:solidFill>
                  <a:srgbClr val="FFFFFF"/>
                </a:solidFill>
                <a:effectLst>
                  <a:outerShdw sx="100000" sy="100000" kx="0" ky="0" algn="b" rotWithShape="0" blurRad="63500" dist="63500" dir="18900000">
                    <a:srgbClr val="000000"/>
                  </a:outerShdw>
                </a:effectLst>
                <a:latin typeface="Century Gothic"/>
                <a:ea typeface="Century Gothic"/>
                <a:cs typeface="Century Gothic"/>
                <a:sym typeface="Century Gothic"/>
              </a:defRPr>
            </a:pPr>
            <a:r>
              <a:rPr baseline="31999"/>
              <a:t>49</a:t>
            </a:r>
            <a:r>
              <a:t> And as we have borne the image of the </a:t>
            </a:r>
            <a:r>
              <a:rPr i="1"/>
              <a:t>man</a:t>
            </a:r>
            <a:r>
              <a:t> of dust, we shall also bear the image of the heavenly </a:t>
            </a:r>
            <a:r>
              <a:rPr i="1"/>
              <a:t>Man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3"/>
                                        </p:tgtEl>
                                        <p:attrNameLst>
                                          <p:attrName>style.visibility</p:attrName>
                                        </p:attrNameLst>
                                      </p:cBhvr>
                                      <p:to>
                                        <p:strVal val="visible"/>
                                      </p:to>
                                    </p:set>
                                    <p:animEffect filter="fade" transition="in">
                                      <p:cBhvr>
                                        <p:cTn id="7" dur="15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51" name="The Foundation of our Hope is the Resurrection of Christ"/>
          <p:cNvGrpSpPr/>
          <p:nvPr/>
        </p:nvGrpSpPr>
        <p:grpSpPr>
          <a:xfrm>
            <a:off x="-136385" y="1058059"/>
            <a:ext cx="13277570" cy="1285749"/>
            <a:chOff x="0" y="0"/>
            <a:chExt cx="13277569" cy="1285747"/>
          </a:xfrm>
        </p:grpSpPr>
        <p:sp>
          <p:nvSpPr>
            <p:cNvPr id="550"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49"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552" name="Image" descr="Image"/>
          <p:cNvPicPr>
            <a:picLocks noChangeAspect="1"/>
          </p:cNvPicPr>
          <p:nvPr/>
        </p:nvPicPr>
        <p:blipFill>
          <a:blip r:embed="rId3">
            <a:extLst/>
          </a:blip>
          <a:srcRect l="0" t="10543" r="2" b="0"/>
          <a:stretch>
            <a:fillRect/>
          </a:stretch>
        </p:blipFill>
        <p:spPr>
          <a:xfrm>
            <a:off x="-999045" y="4247521"/>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553" name="1 Corinthians 15:21–22 (NKJV)…"/>
          <p:cNvSpPr txBox="1"/>
          <p:nvPr/>
        </p:nvSpPr>
        <p:spPr>
          <a:xfrm>
            <a:off x="156432" y="2327874"/>
            <a:ext cx="12453258"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Century Gothic"/>
                <a:ea typeface="Century Gothic"/>
                <a:cs typeface="Century Gothic"/>
                <a:sym typeface="Century Gothic"/>
              </a:defRPr>
            </a:pPr>
            <a:r>
              <a:t>1 Corinthians 15:21–22 (NKJV)</a:t>
            </a:r>
          </a:p>
          <a:p>
            <a:pPr defTabSz="457200">
              <a:defRPr sz="3500">
                <a:solidFill>
                  <a:srgbClr val="000000"/>
                </a:solidFill>
                <a:latin typeface="Century Gothic"/>
                <a:ea typeface="Century Gothic"/>
                <a:cs typeface="Century Gothic"/>
                <a:sym typeface="Century Gothic"/>
              </a:defRPr>
            </a:pPr>
            <a:r>
              <a:rPr baseline="31999"/>
              <a:t>21</a:t>
            </a:r>
            <a:r>
              <a:t> For since by man </a:t>
            </a:r>
            <a:r>
              <a:rPr i="1"/>
              <a:t>came</a:t>
            </a:r>
            <a:r>
              <a:t> death, by Man also </a:t>
            </a:r>
            <a:r>
              <a:rPr i="1"/>
              <a:t>came</a:t>
            </a:r>
            <a:r>
              <a:t> the resurrection of the dead. </a:t>
            </a:r>
            <a:r>
              <a:rPr baseline="31999"/>
              <a:t>22</a:t>
            </a:r>
            <a:r>
              <a:t> For as in Adam all die, even so in Christ all shall be made alive.</a:t>
            </a:r>
          </a:p>
        </p:txBody>
      </p:sp>
      <p:grpSp>
        <p:nvGrpSpPr>
          <p:cNvPr id="556" name="Just as the sin of Adam brought physical death upon all mankind, so the resurrection of Christ guarantees the bodily resurrection of ALL MEN.…"/>
          <p:cNvGrpSpPr/>
          <p:nvPr/>
        </p:nvGrpSpPr>
        <p:grpSpPr>
          <a:xfrm>
            <a:off x="4185098" y="4399551"/>
            <a:ext cx="8963129" cy="5524501"/>
            <a:chOff x="0" y="0"/>
            <a:chExt cx="8963128" cy="5524500"/>
          </a:xfrm>
        </p:grpSpPr>
        <p:sp>
          <p:nvSpPr>
            <p:cNvPr id="555" name="Just as the sin of Adam brought physical death upon all mankind, so the resurrection of Christ guarantees the bodily resurrection of ALL MEN.…"/>
            <p:cNvSpPr txBox="1"/>
            <p:nvPr/>
          </p:nvSpPr>
          <p:spPr>
            <a:xfrm>
              <a:off x="571500" y="558800"/>
              <a:ext cx="7883629" cy="4470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4"/>
                </a:buBlip>
                <a:defRPr sz="3300">
                  <a:solidFill>
                    <a:srgbClr val="000000"/>
                  </a:solidFill>
                  <a:latin typeface="Century Gothic"/>
                  <a:ea typeface="Century Gothic"/>
                  <a:cs typeface="Century Gothic"/>
                  <a:sym typeface="Century Gothic"/>
                </a:defRPr>
              </a:pPr>
              <a:r>
                <a:t>Just as the sin of Adam brought physical death upon all mankind, so the resurrection of Christ guarantees the bodily resurrection of ALL MEN.</a:t>
              </a:r>
            </a:p>
            <a:p>
              <a:pPr marL="685799" indent="-685799" algn="l">
                <a:spcBef>
                  <a:spcPts val="2200"/>
                </a:spcBef>
                <a:buSzPct val="80000"/>
                <a:buBlip>
                  <a:blip r:embed="rId4"/>
                </a:buBlip>
                <a:defRPr sz="3300">
                  <a:solidFill>
                    <a:srgbClr val="000000"/>
                  </a:solidFill>
                  <a:latin typeface="Century Gothic"/>
                  <a:ea typeface="Century Gothic"/>
                  <a:cs typeface="Century Gothic"/>
                  <a:sym typeface="Century Gothic"/>
                </a:defRPr>
              </a:pPr>
              <a:r>
                <a:t>Jesus became man in order to rescue us from “the fear of death” (Hebrews 2:9,14-18).</a:t>
              </a:r>
            </a:p>
          </p:txBody>
        </p:sp>
        <p:pic>
          <p:nvPicPr>
            <p:cNvPr id="554" name="Just as the sin of Adam brought physical death upon all mankind, so the resurrection of Christ guarantees the bodily resurrection of ALL MEN.… Just as the sin of Adam brought physical death upon all mankind, so the resurrection of Christ guarantees the bodily resurrection of ALL MEN.&#10;Jesus became man in order to rescue us from “the fear of death” (Hebrews 2:9,14-18)." descr="Just as the sin of Adam brought physical death upon all mankind, so the resurrection of Christ guarantees the bodily resurrection of ALL MEN.… Just as the sin of Adam brought physical death upon all mankind, so the resurrection of Christ guarantees the bodily resurrection of ALL MEN.Jesus became man in order to rescue us from “the fear of death” (Hebrews 2:9,14-18)."/>
            <p:cNvPicPr>
              <a:picLocks noChangeAspect="0"/>
            </p:cNvPicPr>
            <p:nvPr/>
          </p:nvPicPr>
          <p:blipFill>
            <a:blip r:embed="rId5">
              <a:extLst/>
            </a:blip>
            <a:stretch>
              <a:fillRect/>
            </a:stretch>
          </p:blipFill>
          <p:spPr>
            <a:xfrm>
              <a:off x="0" y="0"/>
              <a:ext cx="8963129" cy="5524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6"/>
                                        </p:tgtEl>
                                        <p:attrNameLst>
                                          <p:attrName>style.visibility</p:attrName>
                                        </p:attrNameLst>
                                      </p:cBhvr>
                                      <p:to>
                                        <p:strVal val="visible"/>
                                      </p:to>
                                    </p:set>
                                    <p:animEffect filter="fade" transition="in">
                                      <p:cBhvr>
                                        <p:cTn id="7" dur="15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6"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61" name="The Foundation of our Hope is the Resurrection of Christ"/>
          <p:cNvGrpSpPr/>
          <p:nvPr/>
        </p:nvGrpSpPr>
        <p:grpSpPr>
          <a:xfrm>
            <a:off x="-136385" y="1058059"/>
            <a:ext cx="13277570" cy="1285749"/>
            <a:chOff x="0" y="0"/>
            <a:chExt cx="13277569" cy="1285747"/>
          </a:xfrm>
        </p:grpSpPr>
        <p:sp>
          <p:nvSpPr>
            <p:cNvPr id="560"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59"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562" name="Image" descr="Image"/>
          <p:cNvPicPr>
            <a:picLocks noChangeAspect="1"/>
          </p:cNvPicPr>
          <p:nvPr/>
        </p:nvPicPr>
        <p:blipFill>
          <a:blip r:embed="rId3">
            <a:extLst/>
          </a:blip>
          <a:srcRect l="0" t="10543" r="2" b="0"/>
          <a:stretch>
            <a:fillRect/>
          </a:stretch>
        </p:blipFill>
        <p:spPr>
          <a:xfrm>
            <a:off x="-999045" y="4247521"/>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563" name="1 Corinthians 15:21–22 (NKJV)…"/>
          <p:cNvSpPr txBox="1"/>
          <p:nvPr/>
        </p:nvSpPr>
        <p:spPr>
          <a:xfrm>
            <a:off x="156432" y="2327874"/>
            <a:ext cx="12453258"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Century Gothic"/>
                <a:ea typeface="Century Gothic"/>
                <a:cs typeface="Century Gothic"/>
                <a:sym typeface="Century Gothic"/>
              </a:defRPr>
            </a:pPr>
            <a:r>
              <a:t>1 Corinthians 15:21–22 (NKJV)</a:t>
            </a:r>
          </a:p>
          <a:p>
            <a:pPr defTabSz="457200">
              <a:defRPr sz="3500">
                <a:solidFill>
                  <a:srgbClr val="000000"/>
                </a:solidFill>
                <a:latin typeface="Century Gothic"/>
                <a:ea typeface="Century Gothic"/>
                <a:cs typeface="Century Gothic"/>
                <a:sym typeface="Century Gothic"/>
              </a:defRPr>
            </a:pPr>
            <a:r>
              <a:rPr baseline="31999"/>
              <a:t>21</a:t>
            </a:r>
            <a:r>
              <a:t> For since by man </a:t>
            </a:r>
            <a:r>
              <a:rPr i="1"/>
              <a:t>came</a:t>
            </a:r>
            <a:r>
              <a:t> death, by Man also </a:t>
            </a:r>
            <a:r>
              <a:rPr i="1"/>
              <a:t>came</a:t>
            </a:r>
            <a:r>
              <a:t> the resurrection of the dead. </a:t>
            </a:r>
            <a:r>
              <a:rPr baseline="31999"/>
              <a:t>22</a:t>
            </a:r>
            <a:r>
              <a:t> For as in Adam all die, even so in Christ all shall be made alive.</a:t>
            </a:r>
          </a:p>
        </p:txBody>
      </p:sp>
      <p:grpSp>
        <p:nvGrpSpPr>
          <p:cNvPr id="566" name="By Adam came PHYSICAL DEATH!…"/>
          <p:cNvGrpSpPr/>
          <p:nvPr/>
        </p:nvGrpSpPr>
        <p:grpSpPr>
          <a:xfrm>
            <a:off x="3453007" y="4423778"/>
            <a:ext cx="9683676" cy="5308601"/>
            <a:chOff x="0" y="0"/>
            <a:chExt cx="9683675" cy="5308600"/>
          </a:xfrm>
        </p:grpSpPr>
        <p:sp>
          <p:nvSpPr>
            <p:cNvPr id="565" name="By Adam came PHYSICAL DEATH!…"/>
            <p:cNvSpPr txBox="1"/>
            <p:nvPr/>
          </p:nvSpPr>
          <p:spPr>
            <a:xfrm>
              <a:off x="571500" y="558800"/>
              <a:ext cx="8604176" cy="42545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800"/>
                </a:spcBef>
                <a:buSzPct val="80000"/>
                <a:buBlip>
                  <a:blip r:embed="rId4"/>
                </a:buBlip>
                <a:defRPr sz="3500">
                  <a:solidFill>
                    <a:srgbClr val="000000"/>
                  </a:solidFill>
                  <a:latin typeface="Century Gothic"/>
                  <a:ea typeface="Century Gothic"/>
                  <a:cs typeface="Century Gothic"/>
                  <a:sym typeface="Century Gothic"/>
                </a:defRPr>
              </a:pPr>
              <a:r>
                <a:t>By Adam came PHYSICAL DEATH! </a:t>
              </a:r>
            </a:p>
            <a:p>
              <a:pPr marL="685799" indent="-685799" algn="l">
                <a:spcBef>
                  <a:spcPts val="800"/>
                </a:spcBef>
                <a:buSzPct val="80000"/>
                <a:buBlip>
                  <a:blip r:embed="rId4"/>
                </a:buBlip>
                <a:defRPr sz="3500">
                  <a:solidFill>
                    <a:srgbClr val="000000"/>
                  </a:solidFill>
                  <a:latin typeface="Century Gothic"/>
                  <a:ea typeface="Century Gothic"/>
                  <a:cs typeface="Century Gothic"/>
                  <a:sym typeface="Century Gothic"/>
                </a:defRPr>
              </a:pPr>
              <a:r>
                <a:t>If Adam had NOT sinned, he would NEVER have died physically!</a:t>
              </a:r>
            </a:p>
            <a:p>
              <a:pPr marL="685799" indent="-685799" algn="l">
                <a:spcBef>
                  <a:spcPts val="800"/>
                </a:spcBef>
                <a:buSzPct val="80000"/>
                <a:buBlip>
                  <a:blip r:embed="rId4"/>
                </a:buBlip>
                <a:defRPr sz="3500">
                  <a:solidFill>
                    <a:srgbClr val="000000"/>
                  </a:solidFill>
                  <a:latin typeface="Century Gothic"/>
                  <a:ea typeface="Century Gothic"/>
                  <a:cs typeface="Century Gothic"/>
                  <a:sym typeface="Century Gothic"/>
                </a:defRPr>
              </a:pPr>
              <a:r>
                <a:t>Because of Adam’s sin - we ALL DIE physically!</a:t>
              </a:r>
            </a:p>
            <a:p>
              <a:pPr marL="685799" indent="-685799" algn="l">
                <a:spcBef>
                  <a:spcPts val="800"/>
                </a:spcBef>
                <a:buSzPct val="80000"/>
                <a:buBlip>
                  <a:blip r:embed="rId4"/>
                </a:buBlip>
                <a:defRPr sz="3500">
                  <a:solidFill>
                    <a:srgbClr val="000000"/>
                  </a:solidFill>
                  <a:latin typeface="Century Gothic"/>
                  <a:ea typeface="Century Gothic"/>
                  <a:cs typeface="Century Gothic"/>
                  <a:sym typeface="Century Gothic"/>
                </a:defRPr>
              </a:pPr>
              <a:r>
                <a:t>Because of Christ’s resurrection - “ALL WILL BE MADE ALIVE!”</a:t>
              </a:r>
            </a:p>
          </p:txBody>
        </p:sp>
        <p:pic>
          <p:nvPicPr>
            <p:cNvPr id="564" name="By Adam came PHYSICAL DEATH!… By Adam came PHYSICAL DEATH! &#10;If Adam had NOT sinned, he would NEVER have died physically!&#10;Because of Adam’s sin - we ALL DIE physically!&#10;Because of Christ’s resurrection - “ALL WILL BE MADE ALIVE!”" descr="By Adam came PHYSICAL DEATH!… By Adam came PHYSICAL DEATH! If Adam had NOT sinned, he would NEVER have died physically!Because of Adam’s sin - we ALL DIE physically!Because of Christ’s resurrection - “ALL WILL BE MADE ALIVE!”"/>
            <p:cNvPicPr>
              <a:picLocks noChangeAspect="0"/>
            </p:cNvPicPr>
            <p:nvPr/>
          </p:nvPicPr>
          <p:blipFill>
            <a:blip r:embed="rId5">
              <a:extLst/>
            </a:blip>
            <a:stretch>
              <a:fillRect/>
            </a:stretch>
          </p:blipFill>
          <p:spPr>
            <a:xfrm>
              <a:off x="0" y="0"/>
              <a:ext cx="9683676" cy="5308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6"/>
                                        </p:tgtEl>
                                        <p:attrNameLst>
                                          <p:attrName>style.visibility</p:attrName>
                                        </p:attrNameLst>
                                      </p:cBhvr>
                                      <p:to>
                                        <p:strVal val="visible"/>
                                      </p:to>
                                    </p:set>
                                    <p:animEffect filter="fade" transition="in">
                                      <p:cBhvr>
                                        <p:cTn id="7" dur="15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Arrow"/>
          <p:cNvSpPr/>
          <p:nvPr/>
        </p:nvSpPr>
        <p:spPr>
          <a:xfrm>
            <a:off x="8495443" y="6040417"/>
            <a:ext cx="1702221" cy="463641"/>
          </a:xfrm>
          <a:prstGeom prst="rightArrow">
            <a:avLst>
              <a:gd name="adj1" fmla="val 44805"/>
              <a:gd name="adj2" fmla="val 63003"/>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6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72" name="The Foundation of our Hope is the Resurrection of Christ"/>
          <p:cNvGrpSpPr/>
          <p:nvPr/>
        </p:nvGrpSpPr>
        <p:grpSpPr>
          <a:xfrm>
            <a:off x="-136385" y="1058059"/>
            <a:ext cx="13277570" cy="1285749"/>
            <a:chOff x="0" y="0"/>
            <a:chExt cx="13277569" cy="1285747"/>
          </a:xfrm>
        </p:grpSpPr>
        <p:sp>
          <p:nvSpPr>
            <p:cNvPr id="571"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70"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573" name="1 Corinthians 15:21–22 (NKJV)…"/>
          <p:cNvSpPr txBox="1"/>
          <p:nvPr/>
        </p:nvSpPr>
        <p:spPr>
          <a:xfrm>
            <a:off x="156432" y="2327874"/>
            <a:ext cx="12453258"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000000"/>
                </a:solidFill>
                <a:latin typeface="Century Gothic"/>
                <a:ea typeface="Century Gothic"/>
                <a:cs typeface="Century Gothic"/>
                <a:sym typeface="Century Gothic"/>
              </a:defRPr>
            </a:pPr>
            <a:r>
              <a:t>1 Corinthians 15:21–22 (NKJV)</a:t>
            </a:r>
          </a:p>
          <a:p>
            <a:pPr defTabSz="457200">
              <a:defRPr sz="3500">
                <a:solidFill>
                  <a:srgbClr val="000000"/>
                </a:solidFill>
                <a:latin typeface="Century Gothic"/>
                <a:ea typeface="Century Gothic"/>
                <a:cs typeface="Century Gothic"/>
                <a:sym typeface="Century Gothic"/>
              </a:defRPr>
            </a:pPr>
            <a:r>
              <a:rPr baseline="31999"/>
              <a:t>21</a:t>
            </a:r>
            <a:r>
              <a:t> For since by man </a:t>
            </a:r>
            <a:r>
              <a:rPr i="1"/>
              <a:t>came</a:t>
            </a:r>
            <a:r>
              <a:t> death, by Man also </a:t>
            </a:r>
            <a:r>
              <a:rPr i="1"/>
              <a:t>came</a:t>
            </a:r>
            <a:r>
              <a:t> the resurrection of the dead. </a:t>
            </a:r>
            <a:r>
              <a:rPr baseline="31999"/>
              <a:t>22</a:t>
            </a:r>
            <a:r>
              <a:t> For as in Adam all die, even so in Christ all shall be made alive.</a:t>
            </a:r>
          </a:p>
        </p:txBody>
      </p:sp>
      <p:pic>
        <p:nvPicPr>
          <p:cNvPr id="574" name="Image" descr="Image"/>
          <p:cNvPicPr>
            <a:picLocks noChangeAspect="1"/>
          </p:cNvPicPr>
          <p:nvPr/>
        </p:nvPicPr>
        <p:blipFill>
          <a:blip r:embed="rId3">
            <a:extLst/>
          </a:blip>
          <a:srcRect l="31976" t="2867" r="13907" b="0"/>
          <a:stretch>
            <a:fillRect/>
          </a:stretch>
        </p:blipFill>
        <p:spPr>
          <a:xfrm>
            <a:off x="-1599618" y="3978550"/>
            <a:ext cx="6768698" cy="5867406"/>
          </a:xfrm>
          <a:custGeom>
            <a:avLst/>
            <a:gdLst/>
            <a:ahLst/>
            <a:cxnLst>
              <a:cxn ang="0">
                <a:pos x="wd2" y="hd2"/>
              </a:cxn>
              <a:cxn ang="5400000">
                <a:pos x="wd2" y="hd2"/>
              </a:cxn>
              <a:cxn ang="10800000">
                <a:pos x="wd2" y="hd2"/>
              </a:cxn>
              <a:cxn ang="16200000">
                <a:pos x="wd2" y="hd2"/>
              </a:cxn>
            </a:cxnLst>
            <a:rect l="0" t="0" r="r" b="b"/>
            <a:pathLst>
              <a:path w="21578" h="21592" fill="norm" stroke="1" extrusionOk="0">
                <a:moveTo>
                  <a:pt x="8899" y="2"/>
                </a:moveTo>
                <a:cubicBezTo>
                  <a:pt x="8747" y="-8"/>
                  <a:pt x="8580" y="26"/>
                  <a:pt x="8450" y="110"/>
                </a:cubicBezTo>
                <a:cubicBezTo>
                  <a:pt x="8224" y="257"/>
                  <a:pt x="8160" y="250"/>
                  <a:pt x="8144" y="64"/>
                </a:cubicBezTo>
                <a:cubicBezTo>
                  <a:pt x="8136" y="72"/>
                  <a:pt x="8126" y="79"/>
                  <a:pt x="8118" y="88"/>
                </a:cubicBezTo>
                <a:cubicBezTo>
                  <a:pt x="8077" y="135"/>
                  <a:pt x="8029" y="177"/>
                  <a:pt x="7980" y="218"/>
                </a:cubicBezTo>
                <a:cubicBezTo>
                  <a:pt x="7980" y="221"/>
                  <a:pt x="7978" y="226"/>
                  <a:pt x="7978" y="229"/>
                </a:cubicBezTo>
                <a:cubicBezTo>
                  <a:pt x="7976" y="340"/>
                  <a:pt x="7868" y="415"/>
                  <a:pt x="7515" y="550"/>
                </a:cubicBezTo>
                <a:cubicBezTo>
                  <a:pt x="7262" y="646"/>
                  <a:pt x="6985" y="724"/>
                  <a:pt x="6898" y="725"/>
                </a:cubicBezTo>
                <a:cubicBezTo>
                  <a:pt x="6796" y="727"/>
                  <a:pt x="6658" y="838"/>
                  <a:pt x="6512" y="1035"/>
                </a:cubicBezTo>
                <a:cubicBezTo>
                  <a:pt x="6341" y="1266"/>
                  <a:pt x="6265" y="1321"/>
                  <a:pt x="6201" y="1260"/>
                </a:cubicBezTo>
                <a:cubicBezTo>
                  <a:pt x="6175" y="1235"/>
                  <a:pt x="6150" y="1230"/>
                  <a:pt x="6121" y="1241"/>
                </a:cubicBezTo>
                <a:cubicBezTo>
                  <a:pt x="6068" y="1338"/>
                  <a:pt x="6038" y="1436"/>
                  <a:pt x="6038" y="1524"/>
                </a:cubicBezTo>
                <a:cubicBezTo>
                  <a:pt x="6038" y="1580"/>
                  <a:pt x="5925" y="1688"/>
                  <a:pt x="5790" y="1765"/>
                </a:cubicBezTo>
                <a:cubicBezTo>
                  <a:pt x="5714" y="1808"/>
                  <a:pt x="5672" y="1846"/>
                  <a:pt x="5634" y="1886"/>
                </a:cubicBezTo>
                <a:cubicBezTo>
                  <a:pt x="5629" y="1893"/>
                  <a:pt x="5624" y="1901"/>
                  <a:pt x="5619" y="1908"/>
                </a:cubicBezTo>
                <a:cubicBezTo>
                  <a:pt x="5584" y="1957"/>
                  <a:pt x="5575" y="1983"/>
                  <a:pt x="5553" y="2021"/>
                </a:cubicBezTo>
                <a:cubicBezTo>
                  <a:pt x="5548" y="2044"/>
                  <a:pt x="5544" y="2068"/>
                  <a:pt x="5544" y="2095"/>
                </a:cubicBezTo>
                <a:cubicBezTo>
                  <a:pt x="5544" y="2181"/>
                  <a:pt x="5523" y="2222"/>
                  <a:pt x="5492" y="2244"/>
                </a:cubicBezTo>
                <a:cubicBezTo>
                  <a:pt x="5496" y="2253"/>
                  <a:pt x="5498" y="2263"/>
                  <a:pt x="5504" y="2272"/>
                </a:cubicBezTo>
                <a:cubicBezTo>
                  <a:pt x="5558" y="2348"/>
                  <a:pt x="5520" y="2431"/>
                  <a:pt x="5349" y="2622"/>
                </a:cubicBezTo>
                <a:cubicBezTo>
                  <a:pt x="5137" y="2860"/>
                  <a:pt x="5130" y="2882"/>
                  <a:pt x="5225" y="3050"/>
                </a:cubicBezTo>
                <a:cubicBezTo>
                  <a:pt x="5336" y="3245"/>
                  <a:pt x="5270" y="3649"/>
                  <a:pt x="5128" y="3649"/>
                </a:cubicBezTo>
                <a:cubicBezTo>
                  <a:pt x="5036" y="3649"/>
                  <a:pt x="5030" y="3684"/>
                  <a:pt x="5087" y="3858"/>
                </a:cubicBezTo>
                <a:cubicBezTo>
                  <a:pt x="5116" y="3944"/>
                  <a:pt x="5078" y="4054"/>
                  <a:pt x="4980" y="4172"/>
                </a:cubicBezTo>
                <a:cubicBezTo>
                  <a:pt x="4880" y="4292"/>
                  <a:pt x="4805" y="4320"/>
                  <a:pt x="4693" y="4264"/>
                </a:cubicBezTo>
                <a:cubicBezTo>
                  <a:pt x="4693" y="4296"/>
                  <a:pt x="4686" y="4338"/>
                  <a:pt x="4689" y="4365"/>
                </a:cubicBezTo>
                <a:cubicBezTo>
                  <a:pt x="4705" y="4513"/>
                  <a:pt x="4735" y="4829"/>
                  <a:pt x="4753" y="5066"/>
                </a:cubicBezTo>
                <a:cubicBezTo>
                  <a:pt x="4789" y="5522"/>
                  <a:pt x="5044" y="6491"/>
                  <a:pt x="5180" y="6679"/>
                </a:cubicBezTo>
                <a:cubicBezTo>
                  <a:pt x="5227" y="6746"/>
                  <a:pt x="5198" y="6905"/>
                  <a:pt x="5146" y="7069"/>
                </a:cubicBezTo>
                <a:cubicBezTo>
                  <a:pt x="5169" y="7158"/>
                  <a:pt x="5185" y="7319"/>
                  <a:pt x="5204" y="7605"/>
                </a:cubicBezTo>
                <a:cubicBezTo>
                  <a:pt x="5251" y="8314"/>
                  <a:pt x="5711" y="9475"/>
                  <a:pt x="6059" y="9767"/>
                </a:cubicBezTo>
                <a:cubicBezTo>
                  <a:pt x="6435" y="10082"/>
                  <a:pt x="6593" y="10443"/>
                  <a:pt x="6728" y="11310"/>
                </a:cubicBezTo>
                <a:cubicBezTo>
                  <a:pt x="6793" y="11728"/>
                  <a:pt x="6889" y="12127"/>
                  <a:pt x="6941" y="12197"/>
                </a:cubicBezTo>
                <a:cubicBezTo>
                  <a:pt x="6995" y="12270"/>
                  <a:pt x="7015" y="12390"/>
                  <a:pt x="6992" y="12476"/>
                </a:cubicBezTo>
                <a:cubicBezTo>
                  <a:pt x="6969" y="12559"/>
                  <a:pt x="6983" y="12649"/>
                  <a:pt x="7021" y="12676"/>
                </a:cubicBezTo>
                <a:cubicBezTo>
                  <a:pt x="7106" y="12737"/>
                  <a:pt x="7111" y="13374"/>
                  <a:pt x="7027" y="13434"/>
                </a:cubicBezTo>
                <a:cubicBezTo>
                  <a:pt x="6993" y="13458"/>
                  <a:pt x="6945" y="13439"/>
                  <a:pt x="6921" y="13393"/>
                </a:cubicBezTo>
                <a:cubicBezTo>
                  <a:pt x="6891" y="13338"/>
                  <a:pt x="6832" y="13357"/>
                  <a:pt x="6737" y="13450"/>
                </a:cubicBezTo>
                <a:cubicBezTo>
                  <a:pt x="6481" y="13702"/>
                  <a:pt x="6305" y="13777"/>
                  <a:pt x="5983" y="13777"/>
                </a:cubicBezTo>
                <a:cubicBezTo>
                  <a:pt x="5732" y="13777"/>
                  <a:pt x="5634" y="13816"/>
                  <a:pt x="5516" y="13961"/>
                </a:cubicBezTo>
                <a:cubicBezTo>
                  <a:pt x="5434" y="14062"/>
                  <a:pt x="5215" y="14217"/>
                  <a:pt x="5029" y="14306"/>
                </a:cubicBezTo>
                <a:cubicBezTo>
                  <a:pt x="4694" y="14467"/>
                  <a:pt x="4485" y="14587"/>
                  <a:pt x="3286" y="15305"/>
                </a:cubicBezTo>
                <a:cubicBezTo>
                  <a:pt x="2947" y="15508"/>
                  <a:pt x="2629" y="15674"/>
                  <a:pt x="2581" y="15674"/>
                </a:cubicBezTo>
                <a:cubicBezTo>
                  <a:pt x="2533" y="15674"/>
                  <a:pt x="2353" y="15765"/>
                  <a:pt x="2180" y="15876"/>
                </a:cubicBezTo>
                <a:cubicBezTo>
                  <a:pt x="2007" y="15987"/>
                  <a:pt x="1807" y="16115"/>
                  <a:pt x="1735" y="16161"/>
                </a:cubicBezTo>
                <a:cubicBezTo>
                  <a:pt x="1662" y="16206"/>
                  <a:pt x="1484" y="16344"/>
                  <a:pt x="1340" y="16467"/>
                </a:cubicBezTo>
                <a:cubicBezTo>
                  <a:pt x="1195" y="16591"/>
                  <a:pt x="999" y="16796"/>
                  <a:pt x="902" y="16923"/>
                </a:cubicBezTo>
                <a:cubicBezTo>
                  <a:pt x="783" y="17080"/>
                  <a:pt x="741" y="17119"/>
                  <a:pt x="709" y="17076"/>
                </a:cubicBezTo>
                <a:cubicBezTo>
                  <a:pt x="595" y="17321"/>
                  <a:pt x="488" y="17557"/>
                  <a:pt x="282" y="17951"/>
                </a:cubicBezTo>
                <a:cubicBezTo>
                  <a:pt x="181" y="18146"/>
                  <a:pt x="121" y="18455"/>
                  <a:pt x="62" y="19112"/>
                </a:cubicBezTo>
                <a:cubicBezTo>
                  <a:pt x="-10" y="19926"/>
                  <a:pt x="-22" y="21395"/>
                  <a:pt x="42" y="21535"/>
                </a:cubicBezTo>
                <a:cubicBezTo>
                  <a:pt x="56" y="21566"/>
                  <a:pt x="4895" y="21592"/>
                  <a:pt x="10799" y="21592"/>
                </a:cubicBezTo>
                <a:lnTo>
                  <a:pt x="10828" y="21592"/>
                </a:lnTo>
                <a:cubicBezTo>
                  <a:pt x="16731" y="21592"/>
                  <a:pt x="21538" y="21574"/>
                  <a:pt x="21578" y="21551"/>
                </a:cubicBezTo>
                <a:lnTo>
                  <a:pt x="21433" y="20891"/>
                </a:lnTo>
                <a:cubicBezTo>
                  <a:pt x="21348" y="20505"/>
                  <a:pt x="21190" y="19658"/>
                  <a:pt x="21081" y="19011"/>
                </a:cubicBezTo>
                <a:cubicBezTo>
                  <a:pt x="20991" y="18478"/>
                  <a:pt x="20939" y="18241"/>
                  <a:pt x="20873" y="17890"/>
                </a:cubicBezTo>
                <a:cubicBezTo>
                  <a:pt x="20840" y="17812"/>
                  <a:pt x="20796" y="17611"/>
                  <a:pt x="20691" y="17132"/>
                </a:cubicBezTo>
                <a:cubicBezTo>
                  <a:pt x="20486" y="16193"/>
                  <a:pt x="20224" y="15657"/>
                  <a:pt x="19598" y="14903"/>
                </a:cubicBezTo>
                <a:cubicBezTo>
                  <a:pt x="19350" y="14605"/>
                  <a:pt x="19250" y="14537"/>
                  <a:pt x="18992" y="14499"/>
                </a:cubicBezTo>
                <a:cubicBezTo>
                  <a:pt x="18822" y="14473"/>
                  <a:pt x="18626" y="14416"/>
                  <a:pt x="18558" y="14373"/>
                </a:cubicBezTo>
                <a:cubicBezTo>
                  <a:pt x="18490" y="14330"/>
                  <a:pt x="18269" y="14278"/>
                  <a:pt x="18066" y="14255"/>
                </a:cubicBezTo>
                <a:cubicBezTo>
                  <a:pt x="17863" y="14232"/>
                  <a:pt x="17653" y="14169"/>
                  <a:pt x="17599" y="14116"/>
                </a:cubicBezTo>
                <a:cubicBezTo>
                  <a:pt x="17545" y="14063"/>
                  <a:pt x="17337" y="13997"/>
                  <a:pt x="17138" y="13967"/>
                </a:cubicBezTo>
                <a:cubicBezTo>
                  <a:pt x="16940" y="13937"/>
                  <a:pt x="16740" y="13878"/>
                  <a:pt x="16694" y="13836"/>
                </a:cubicBezTo>
                <a:cubicBezTo>
                  <a:pt x="16649" y="13793"/>
                  <a:pt x="16613" y="13783"/>
                  <a:pt x="16613" y="13812"/>
                </a:cubicBezTo>
                <a:cubicBezTo>
                  <a:pt x="16613" y="13841"/>
                  <a:pt x="16527" y="13793"/>
                  <a:pt x="16422" y="13707"/>
                </a:cubicBezTo>
                <a:cubicBezTo>
                  <a:pt x="16316" y="13620"/>
                  <a:pt x="16183" y="13569"/>
                  <a:pt x="16125" y="13595"/>
                </a:cubicBezTo>
                <a:cubicBezTo>
                  <a:pt x="16067" y="13620"/>
                  <a:pt x="15982" y="13604"/>
                  <a:pt x="15934" y="13558"/>
                </a:cubicBezTo>
                <a:cubicBezTo>
                  <a:pt x="15886" y="13512"/>
                  <a:pt x="15828" y="13495"/>
                  <a:pt x="15806" y="13520"/>
                </a:cubicBezTo>
                <a:cubicBezTo>
                  <a:pt x="15785" y="13545"/>
                  <a:pt x="15729" y="13539"/>
                  <a:pt x="15682" y="13505"/>
                </a:cubicBezTo>
                <a:cubicBezTo>
                  <a:pt x="15635" y="13472"/>
                  <a:pt x="15480" y="13431"/>
                  <a:pt x="15336" y="13415"/>
                </a:cubicBezTo>
                <a:cubicBezTo>
                  <a:pt x="15191" y="13399"/>
                  <a:pt x="15035" y="13351"/>
                  <a:pt x="14989" y="13307"/>
                </a:cubicBezTo>
                <a:cubicBezTo>
                  <a:pt x="14943" y="13263"/>
                  <a:pt x="14905" y="13256"/>
                  <a:pt x="14905" y="13289"/>
                </a:cubicBezTo>
                <a:cubicBezTo>
                  <a:pt x="14905" y="13323"/>
                  <a:pt x="14837" y="13281"/>
                  <a:pt x="14756" y="13197"/>
                </a:cubicBezTo>
                <a:cubicBezTo>
                  <a:pt x="14675" y="13114"/>
                  <a:pt x="14506" y="13039"/>
                  <a:pt x="14379" y="13031"/>
                </a:cubicBezTo>
                <a:cubicBezTo>
                  <a:pt x="14080" y="13012"/>
                  <a:pt x="13595" y="12824"/>
                  <a:pt x="13229" y="12588"/>
                </a:cubicBezTo>
                <a:cubicBezTo>
                  <a:pt x="13069" y="12485"/>
                  <a:pt x="12907" y="12424"/>
                  <a:pt x="12868" y="12451"/>
                </a:cubicBezTo>
                <a:cubicBezTo>
                  <a:pt x="12668" y="12594"/>
                  <a:pt x="12465" y="11840"/>
                  <a:pt x="12595" y="11436"/>
                </a:cubicBezTo>
                <a:cubicBezTo>
                  <a:pt x="12736" y="10998"/>
                  <a:pt x="12756" y="10928"/>
                  <a:pt x="12775" y="10818"/>
                </a:cubicBezTo>
                <a:cubicBezTo>
                  <a:pt x="12785" y="10756"/>
                  <a:pt x="12884" y="10415"/>
                  <a:pt x="12994" y="10060"/>
                </a:cubicBezTo>
                <a:cubicBezTo>
                  <a:pt x="13192" y="9418"/>
                  <a:pt x="13199" y="9185"/>
                  <a:pt x="13023" y="9037"/>
                </a:cubicBezTo>
                <a:cubicBezTo>
                  <a:pt x="12961" y="8985"/>
                  <a:pt x="12912" y="8657"/>
                  <a:pt x="12868" y="8011"/>
                </a:cubicBezTo>
                <a:cubicBezTo>
                  <a:pt x="12833" y="7490"/>
                  <a:pt x="12762" y="6887"/>
                  <a:pt x="12710" y="6671"/>
                </a:cubicBezTo>
                <a:cubicBezTo>
                  <a:pt x="12663" y="6473"/>
                  <a:pt x="12648" y="6237"/>
                  <a:pt x="12651" y="5933"/>
                </a:cubicBezTo>
                <a:cubicBezTo>
                  <a:pt x="12624" y="5860"/>
                  <a:pt x="12605" y="5773"/>
                  <a:pt x="12613" y="5682"/>
                </a:cubicBezTo>
                <a:cubicBezTo>
                  <a:pt x="12623" y="5565"/>
                  <a:pt x="12597" y="5395"/>
                  <a:pt x="12553" y="5304"/>
                </a:cubicBezTo>
                <a:cubicBezTo>
                  <a:pt x="12470" y="5128"/>
                  <a:pt x="12532" y="5026"/>
                  <a:pt x="12682" y="5092"/>
                </a:cubicBezTo>
                <a:cubicBezTo>
                  <a:pt x="12686" y="5093"/>
                  <a:pt x="12688" y="5090"/>
                  <a:pt x="12691" y="5090"/>
                </a:cubicBezTo>
                <a:cubicBezTo>
                  <a:pt x="12693" y="5066"/>
                  <a:pt x="12693" y="5058"/>
                  <a:pt x="12695" y="5032"/>
                </a:cubicBezTo>
                <a:cubicBezTo>
                  <a:pt x="12700" y="4964"/>
                  <a:pt x="12728" y="4914"/>
                  <a:pt x="12760" y="4909"/>
                </a:cubicBezTo>
                <a:cubicBezTo>
                  <a:pt x="12771" y="4817"/>
                  <a:pt x="12781" y="4710"/>
                  <a:pt x="12786" y="4512"/>
                </a:cubicBezTo>
                <a:cubicBezTo>
                  <a:pt x="12796" y="4172"/>
                  <a:pt x="12779" y="3858"/>
                  <a:pt x="12749" y="3811"/>
                </a:cubicBezTo>
                <a:cubicBezTo>
                  <a:pt x="12720" y="3765"/>
                  <a:pt x="12689" y="3639"/>
                  <a:pt x="12682" y="3535"/>
                </a:cubicBezTo>
                <a:cubicBezTo>
                  <a:pt x="12678" y="3474"/>
                  <a:pt x="12665" y="3426"/>
                  <a:pt x="12656" y="3355"/>
                </a:cubicBezTo>
                <a:cubicBezTo>
                  <a:pt x="12591" y="3433"/>
                  <a:pt x="12562" y="3436"/>
                  <a:pt x="12465" y="3335"/>
                </a:cubicBezTo>
                <a:cubicBezTo>
                  <a:pt x="12398" y="3266"/>
                  <a:pt x="12342" y="3168"/>
                  <a:pt x="12342" y="3119"/>
                </a:cubicBezTo>
                <a:cubicBezTo>
                  <a:pt x="12342" y="3069"/>
                  <a:pt x="12284" y="2966"/>
                  <a:pt x="12212" y="2891"/>
                </a:cubicBezTo>
                <a:cubicBezTo>
                  <a:pt x="12140" y="2815"/>
                  <a:pt x="12080" y="2687"/>
                  <a:pt x="12080" y="2608"/>
                </a:cubicBezTo>
                <a:cubicBezTo>
                  <a:pt x="12080" y="2427"/>
                  <a:pt x="11637" y="1932"/>
                  <a:pt x="11499" y="1959"/>
                </a:cubicBezTo>
                <a:cubicBezTo>
                  <a:pt x="11444" y="1970"/>
                  <a:pt x="11363" y="1900"/>
                  <a:pt x="11320" y="1803"/>
                </a:cubicBezTo>
                <a:cubicBezTo>
                  <a:pt x="11184" y="1496"/>
                  <a:pt x="11095" y="1431"/>
                  <a:pt x="11020" y="1585"/>
                </a:cubicBezTo>
                <a:cubicBezTo>
                  <a:pt x="10967" y="1693"/>
                  <a:pt x="10933" y="1705"/>
                  <a:pt x="10861" y="1635"/>
                </a:cubicBezTo>
                <a:cubicBezTo>
                  <a:pt x="10810" y="1586"/>
                  <a:pt x="10785" y="1512"/>
                  <a:pt x="10806" y="1473"/>
                </a:cubicBezTo>
                <a:cubicBezTo>
                  <a:pt x="10881" y="1332"/>
                  <a:pt x="10767" y="1032"/>
                  <a:pt x="10638" y="1032"/>
                </a:cubicBezTo>
                <a:cubicBezTo>
                  <a:pt x="10568" y="1032"/>
                  <a:pt x="10494" y="998"/>
                  <a:pt x="10472" y="956"/>
                </a:cubicBezTo>
                <a:cubicBezTo>
                  <a:pt x="10450" y="914"/>
                  <a:pt x="10356" y="881"/>
                  <a:pt x="10266" y="881"/>
                </a:cubicBezTo>
                <a:cubicBezTo>
                  <a:pt x="10037" y="881"/>
                  <a:pt x="9829" y="739"/>
                  <a:pt x="9871" y="611"/>
                </a:cubicBezTo>
                <a:cubicBezTo>
                  <a:pt x="9914" y="482"/>
                  <a:pt x="9673" y="274"/>
                  <a:pt x="9479" y="274"/>
                </a:cubicBezTo>
                <a:cubicBezTo>
                  <a:pt x="9401" y="274"/>
                  <a:pt x="9301" y="225"/>
                  <a:pt x="9259" y="166"/>
                </a:cubicBezTo>
                <a:cubicBezTo>
                  <a:pt x="9189" y="68"/>
                  <a:pt x="9052" y="12"/>
                  <a:pt x="8899" y="2"/>
                </a:cubicBezTo>
                <a:close/>
              </a:path>
            </a:pathLst>
          </a:custGeom>
          <a:ln w="12700">
            <a:miter lim="400000"/>
          </a:ln>
          <a:effectLst>
            <a:outerShdw sx="100000" sy="100000" kx="0" ky="0" algn="b" rotWithShape="0" blurRad="355600" dist="177800" dir="3413990">
              <a:srgbClr val="000000">
                <a:alpha val="70000"/>
              </a:srgbClr>
            </a:outerShdw>
          </a:effectLst>
        </p:spPr>
      </p:pic>
      <p:sp>
        <p:nvSpPr>
          <p:cNvPr id="575" name="WHY DOES PAUL USE ADAM?"/>
          <p:cNvSpPr/>
          <p:nvPr/>
        </p:nvSpPr>
        <p:spPr>
          <a:xfrm>
            <a:off x="2506677" y="4607573"/>
            <a:ext cx="9605567" cy="924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 y="0"/>
                </a:moveTo>
                <a:cubicBezTo>
                  <a:pt x="745" y="0"/>
                  <a:pt x="372" y="3875"/>
                  <a:pt x="372" y="8653"/>
                </a:cubicBezTo>
                <a:cubicBezTo>
                  <a:pt x="372" y="9114"/>
                  <a:pt x="379" y="9557"/>
                  <a:pt x="386" y="9998"/>
                </a:cubicBezTo>
                <a:lnTo>
                  <a:pt x="0" y="21600"/>
                </a:lnTo>
                <a:lnTo>
                  <a:pt x="1105" y="17195"/>
                </a:lnTo>
                <a:cubicBezTo>
                  <a:pt x="1138" y="17236"/>
                  <a:pt x="1171" y="17297"/>
                  <a:pt x="1205" y="17297"/>
                </a:cubicBezTo>
                <a:lnTo>
                  <a:pt x="20768" y="17297"/>
                </a:lnTo>
                <a:cubicBezTo>
                  <a:pt x="21228" y="17297"/>
                  <a:pt x="21600" y="13431"/>
                  <a:pt x="21600" y="8653"/>
                </a:cubicBezTo>
                <a:cubicBezTo>
                  <a:pt x="21600" y="3876"/>
                  <a:pt x="21228" y="0"/>
                  <a:pt x="20768" y="0"/>
                </a:cubicBezTo>
                <a:lnTo>
                  <a:pt x="1205" y="0"/>
                </a:lnTo>
                <a:close/>
              </a:path>
            </a:pathLst>
          </a:cu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500">
                <a:solidFill>
                  <a:srgbClr val="FFFFFF"/>
                </a:solidFill>
                <a:effectLst>
                  <a:outerShdw sx="100000" sy="100000" kx="0" ky="0" algn="b" rotWithShape="0" blurRad="50800" dist="63500" dir="3190652">
                    <a:srgbClr val="000000"/>
                  </a:outerShdw>
                </a:effectLst>
              </a:defRPr>
            </a:lvl1pPr>
          </a:lstStyle>
          <a:p>
            <a:pPr/>
            <a:r>
              <a:t>WHY DOES PAUL USE ADAM?</a:t>
            </a:r>
          </a:p>
        </p:txBody>
      </p:sp>
      <p:sp>
        <p:nvSpPr>
          <p:cNvPr id="576" name="Rom 5:12…"/>
          <p:cNvSpPr/>
          <p:nvPr/>
        </p:nvSpPr>
        <p:spPr>
          <a:xfrm>
            <a:off x="6001838" y="5267043"/>
            <a:ext cx="2603683" cy="2010389"/>
          </a:xfrm>
          <a:prstGeom prst="ellipse">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FFFFFF"/>
                </a:solidFill>
              </a:defRPr>
            </a:pPr>
            <a:r>
              <a:t>Rom 5:12</a:t>
            </a:r>
          </a:p>
          <a:p>
            <a:pPr>
              <a:defRPr sz="2400">
                <a:solidFill>
                  <a:srgbClr val="FFFFFF"/>
                </a:solidFill>
              </a:defRPr>
            </a:pPr>
            <a:r>
              <a:t>Spiritual death comes to all for all have sinned</a:t>
            </a:r>
          </a:p>
        </p:txBody>
      </p:sp>
      <p:sp>
        <p:nvSpPr>
          <p:cNvPr id="577" name="Rom 5:15…"/>
          <p:cNvSpPr/>
          <p:nvPr/>
        </p:nvSpPr>
        <p:spPr>
          <a:xfrm>
            <a:off x="10325093" y="5213818"/>
            <a:ext cx="2603683" cy="2011681"/>
          </a:xfrm>
          <a:prstGeom prst="ellipse">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000000"/>
                </a:solidFill>
              </a:defRPr>
            </a:pPr>
            <a:r>
              <a:t>Rom 5:15</a:t>
            </a:r>
          </a:p>
          <a:p>
            <a:pPr>
              <a:defRPr sz="2400">
                <a:solidFill>
                  <a:srgbClr val="000000"/>
                </a:solidFill>
              </a:defRPr>
            </a:pPr>
            <a:r>
              <a:t>Grace to MANY through Christ</a:t>
            </a:r>
          </a:p>
        </p:txBody>
      </p:sp>
      <p:pic>
        <p:nvPicPr>
          <p:cNvPr id="578" name="Image" descr="Image"/>
          <p:cNvPicPr>
            <a:picLocks noChangeAspect="1"/>
          </p:cNvPicPr>
          <p:nvPr/>
        </p:nvPicPr>
        <p:blipFill>
          <a:blip r:embed="rId4">
            <a:extLst/>
          </a:blip>
          <a:srcRect l="186" t="106" r="120" b="71"/>
          <a:stretch>
            <a:fillRect/>
          </a:stretch>
        </p:blipFill>
        <p:spPr>
          <a:xfrm>
            <a:off x="8653036" y="5073230"/>
            <a:ext cx="1874862" cy="256143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7928" y="0"/>
                </a:moveTo>
                <a:cubicBezTo>
                  <a:pt x="7928" y="13"/>
                  <a:pt x="7958" y="231"/>
                  <a:pt x="7997" y="482"/>
                </a:cubicBezTo>
                <a:cubicBezTo>
                  <a:pt x="8180" y="1673"/>
                  <a:pt x="8206" y="1837"/>
                  <a:pt x="8276" y="2383"/>
                </a:cubicBezTo>
                <a:cubicBezTo>
                  <a:pt x="8475" y="3942"/>
                  <a:pt x="8555" y="4825"/>
                  <a:pt x="8500" y="4849"/>
                </a:cubicBezTo>
                <a:cubicBezTo>
                  <a:pt x="8483" y="4857"/>
                  <a:pt x="8325" y="4852"/>
                  <a:pt x="8152" y="4839"/>
                </a:cubicBezTo>
                <a:cubicBezTo>
                  <a:pt x="7013" y="4755"/>
                  <a:pt x="5141" y="4407"/>
                  <a:pt x="2899" y="3862"/>
                </a:cubicBezTo>
                <a:lnTo>
                  <a:pt x="2227" y="3698"/>
                </a:lnTo>
                <a:lnTo>
                  <a:pt x="2003" y="3879"/>
                </a:lnTo>
                <a:cubicBezTo>
                  <a:pt x="1392" y="4375"/>
                  <a:pt x="828" y="5043"/>
                  <a:pt x="311" y="5884"/>
                </a:cubicBezTo>
                <a:cubicBezTo>
                  <a:pt x="191" y="6078"/>
                  <a:pt x="64" y="6285"/>
                  <a:pt x="27" y="6342"/>
                </a:cubicBezTo>
                <a:cubicBezTo>
                  <a:pt x="17" y="6359"/>
                  <a:pt x="8" y="6391"/>
                  <a:pt x="0" y="6443"/>
                </a:cubicBezTo>
                <a:lnTo>
                  <a:pt x="1980" y="6443"/>
                </a:lnTo>
                <a:cubicBezTo>
                  <a:pt x="3091" y="6443"/>
                  <a:pt x="4177" y="6458"/>
                  <a:pt x="4398" y="6473"/>
                </a:cubicBezTo>
                <a:lnTo>
                  <a:pt x="4801" y="6499"/>
                </a:lnTo>
                <a:lnTo>
                  <a:pt x="5098" y="6657"/>
                </a:lnTo>
                <a:cubicBezTo>
                  <a:pt x="5711" y="6981"/>
                  <a:pt x="6914" y="7474"/>
                  <a:pt x="7736" y="7738"/>
                </a:cubicBezTo>
                <a:cubicBezTo>
                  <a:pt x="7928" y="7799"/>
                  <a:pt x="8112" y="7867"/>
                  <a:pt x="8148" y="7888"/>
                </a:cubicBezTo>
                <a:cubicBezTo>
                  <a:pt x="8183" y="7910"/>
                  <a:pt x="8276" y="8020"/>
                  <a:pt x="8353" y="8133"/>
                </a:cubicBezTo>
                <a:cubicBezTo>
                  <a:pt x="8805" y="8790"/>
                  <a:pt x="8848" y="9372"/>
                  <a:pt x="8468" y="9793"/>
                </a:cubicBezTo>
                <a:cubicBezTo>
                  <a:pt x="8382" y="9887"/>
                  <a:pt x="8373" y="9910"/>
                  <a:pt x="8395" y="10060"/>
                </a:cubicBezTo>
                <a:cubicBezTo>
                  <a:pt x="8471" y="10610"/>
                  <a:pt x="8768" y="11121"/>
                  <a:pt x="9336" y="11680"/>
                </a:cubicBezTo>
                <a:cubicBezTo>
                  <a:pt x="9626" y="11965"/>
                  <a:pt x="9633" y="11972"/>
                  <a:pt x="9583" y="12042"/>
                </a:cubicBezTo>
                <a:cubicBezTo>
                  <a:pt x="9333" y="12396"/>
                  <a:pt x="9149" y="13055"/>
                  <a:pt x="9149" y="13601"/>
                </a:cubicBezTo>
                <a:cubicBezTo>
                  <a:pt x="9149" y="14227"/>
                  <a:pt x="9325" y="14751"/>
                  <a:pt x="9720" y="15305"/>
                </a:cubicBezTo>
                <a:cubicBezTo>
                  <a:pt x="9869" y="15513"/>
                  <a:pt x="9894" y="15775"/>
                  <a:pt x="9871" y="16995"/>
                </a:cubicBezTo>
                <a:cubicBezTo>
                  <a:pt x="9852" y="18045"/>
                  <a:pt x="9832" y="18375"/>
                  <a:pt x="9725" y="19478"/>
                </a:cubicBezTo>
                <a:cubicBezTo>
                  <a:pt x="9696" y="19774"/>
                  <a:pt x="9649" y="20263"/>
                  <a:pt x="9620" y="20566"/>
                </a:cubicBezTo>
                <a:cubicBezTo>
                  <a:pt x="9591" y="20869"/>
                  <a:pt x="9558" y="21165"/>
                  <a:pt x="9547" y="21225"/>
                </a:cubicBezTo>
                <a:lnTo>
                  <a:pt x="9528" y="21332"/>
                </a:lnTo>
                <a:lnTo>
                  <a:pt x="9716" y="21396"/>
                </a:lnTo>
                <a:cubicBezTo>
                  <a:pt x="9919" y="21463"/>
                  <a:pt x="10407" y="21563"/>
                  <a:pt x="10534" y="21563"/>
                </a:cubicBezTo>
                <a:cubicBezTo>
                  <a:pt x="10578" y="21563"/>
                  <a:pt x="10623" y="21576"/>
                  <a:pt x="10635" y="21590"/>
                </a:cubicBezTo>
                <a:cubicBezTo>
                  <a:pt x="10638" y="21594"/>
                  <a:pt x="10759" y="21597"/>
                  <a:pt x="10992" y="21600"/>
                </a:cubicBezTo>
                <a:cubicBezTo>
                  <a:pt x="11265" y="21598"/>
                  <a:pt x="11817" y="21596"/>
                  <a:pt x="11819" y="21593"/>
                </a:cubicBezTo>
                <a:cubicBezTo>
                  <a:pt x="11829" y="21581"/>
                  <a:pt x="11909" y="21565"/>
                  <a:pt x="11997" y="21556"/>
                </a:cubicBezTo>
                <a:cubicBezTo>
                  <a:pt x="12253" y="21531"/>
                  <a:pt x="12647" y="21456"/>
                  <a:pt x="12647" y="21433"/>
                </a:cubicBezTo>
                <a:cubicBezTo>
                  <a:pt x="12647" y="21421"/>
                  <a:pt x="12576" y="21264"/>
                  <a:pt x="12491" y="21081"/>
                </a:cubicBezTo>
                <a:cubicBezTo>
                  <a:pt x="12338" y="20753"/>
                  <a:pt x="12160" y="20254"/>
                  <a:pt x="12020" y="19759"/>
                </a:cubicBezTo>
                <a:cubicBezTo>
                  <a:pt x="11794" y="18958"/>
                  <a:pt x="11452" y="17027"/>
                  <a:pt x="11531" y="16992"/>
                </a:cubicBezTo>
                <a:cubicBezTo>
                  <a:pt x="11545" y="16985"/>
                  <a:pt x="11665" y="16994"/>
                  <a:pt x="11796" y="17015"/>
                </a:cubicBezTo>
                <a:cubicBezTo>
                  <a:pt x="11927" y="17035"/>
                  <a:pt x="12121" y="17060"/>
                  <a:pt x="12226" y="17068"/>
                </a:cubicBezTo>
                <a:lnTo>
                  <a:pt x="12414" y="17085"/>
                </a:lnTo>
                <a:lnTo>
                  <a:pt x="12285" y="16995"/>
                </a:lnTo>
                <a:cubicBezTo>
                  <a:pt x="11675" y="16561"/>
                  <a:pt x="11382" y="15760"/>
                  <a:pt x="11211" y="14087"/>
                </a:cubicBezTo>
                <a:lnTo>
                  <a:pt x="11170" y="13688"/>
                </a:lnTo>
                <a:lnTo>
                  <a:pt x="11362" y="13166"/>
                </a:lnTo>
                <a:cubicBezTo>
                  <a:pt x="11719" y="12208"/>
                  <a:pt x="11867" y="11800"/>
                  <a:pt x="12066" y="11205"/>
                </a:cubicBezTo>
                <a:cubicBezTo>
                  <a:pt x="12174" y="10881"/>
                  <a:pt x="12277" y="10579"/>
                  <a:pt x="12295" y="10532"/>
                </a:cubicBezTo>
                <a:cubicBezTo>
                  <a:pt x="12324" y="10454"/>
                  <a:pt x="12314" y="10437"/>
                  <a:pt x="12167" y="10315"/>
                </a:cubicBezTo>
                <a:cubicBezTo>
                  <a:pt x="11953" y="10139"/>
                  <a:pt x="11724" y="9878"/>
                  <a:pt x="11559" y="9619"/>
                </a:cubicBezTo>
                <a:cubicBezTo>
                  <a:pt x="11185" y="9034"/>
                  <a:pt x="11118" y="8463"/>
                  <a:pt x="11371" y="8049"/>
                </a:cubicBezTo>
                <a:cubicBezTo>
                  <a:pt x="11497" y="7844"/>
                  <a:pt x="11559" y="7805"/>
                  <a:pt x="11911" y="7718"/>
                </a:cubicBezTo>
                <a:cubicBezTo>
                  <a:pt x="13073" y="7428"/>
                  <a:pt x="14763" y="6784"/>
                  <a:pt x="15468" y="6366"/>
                </a:cubicBezTo>
                <a:cubicBezTo>
                  <a:pt x="15551" y="6316"/>
                  <a:pt x="15649" y="6275"/>
                  <a:pt x="15683" y="6275"/>
                </a:cubicBezTo>
                <a:cubicBezTo>
                  <a:pt x="15717" y="6275"/>
                  <a:pt x="16253" y="6200"/>
                  <a:pt x="16876" y="6108"/>
                </a:cubicBezTo>
                <a:cubicBezTo>
                  <a:pt x="17499" y="6016"/>
                  <a:pt x="18290" y="5903"/>
                  <a:pt x="18636" y="5853"/>
                </a:cubicBezTo>
                <a:cubicBezTo>
                  <a:pt x="18982" y="5804"/>
                  <a:pt x="19334" y="5753"/>
                  <a:pt x="19414" y="5740"/>
                </a:cubicBezTo>
                <a:cubicBezTo>
                  <a:pt x="19521" y="5721"/>
                  <a:pt x="21137" y="5482"/>
                  <a:pt x="21156" y="5482"/>
                </a:cubicBezTo>
                <a:cubicBezTo>
                  <a:pt x="21190" y="5482"/>
                  <a:pt x="21429" y="5200"/>
                  <a:pt x="21489" y="5087"/>
                </a:cubicBezTo>
                <a:cubicBezTo>
                  <a:pt x="21534" y="5003"/>
                  <a:pt x="21584" y="4920"/>
                  <a:pt x="21599" y="4906"/>
                </a:cubicBezTo>
                <a:cubicBezTo>
                  <a:pt x="21600" y="4906"/>
                  <a:pt x="21598" y="4828"/>
                  <a:pt x="21599" y="4819"/>
                </a:cubicBezTo>
                <a:cubicBezTo>
                  <a:pt x="21583" y="4821"/>
                  <a:pt x="21482" y="4834"/>
                  <a:pt x="21357" y="4853"/>
                </a:cubicBezTo>
                <a:cubicBezTo>
                  <a:pt x="20291" y="5016"/>
                  <a:pt x="18170" y="5101"/>
                  <a:pt x="15075" y="5100"/>
                </a:cubicBezTo>
                <a:cubicBezTo>
                  <a:pt x="12963" y="5100"/>
                  <a:pt x="11643" y="5064"/>
                  <a:pt x="11536" y="5007"/>
                </a:cubicBezTo>
                <a:cubicBezTo>
                  <a:pt x="11484" y="4979"/>
                  <a:pt x="11480" y="4957"/>
                  <a:pt x="11517" y="4813"/>
                </a:cubicBezTo>
                <a:cubicBezTo>
                  <a:pt x="11541" y="4723"/>
                  <a:pt x="11601" y="4478"/>
                  <a:pt x="11650" y="4267"/>
                </a:cubicBezTo>
                <a:cubicBezTo>
                  <a:pt x="11699" y="4056"/>
                  <a:pt x="11778" y="3734"/>
                  <a:pt x="11824" y="3551"/>
                </a:cubicBezTo>
                <a:cubicBezTo>
                  <a:pt x="11869" y="3368"/>
                  <a:pt x="11933" y="3093"/>
                  <a:pt x="11965" y="2942"/>
                </a:cubicBezTo>
                <a:lnTo>
                  <a:pt x="12025" y="2667"/>
                </a:lnTo>
                <a:lnTo>
                  <a:pt x="11938" y="2570"/>
                </a:lnTo>
                <a:cubicBezTo>
                  <a:pt x="11711" y="2322"/>
                  <a:pt x="10456" y="1381"/>
                  <a:pt x="9762" y="937"/>
                </a:cubicBezTo>
                <a:cubicBezTo>
                  <a:pt x="9074" y="498"/>
                  <a:pt x="8693" y="288"/>
                  <a:pt x="8212" y="94"/>
                </a:cubicBezTo>
                <a:lnTo>
                  <a:pt x="7974" y="0"/>
                </a:lnTo>
                <a:lnTo>
                  <a:pt x="7928" y="0"/>
                </a:lnTo>
                <a:close/>
              </a:path>
            </a:pathLst>
          </a:custGeom>
          <a:ln w="12700">
            <a:miter lim="400000"/>
          </a:ln>
        </p:spPr>
      </p:pic>
      <p:sp>
        <p:nvSpPr>
          <p:cNvPr id="579" name="Arrow"/>
          <p:cNvSpPr/>
          <p:nvPr/>
        </p:nvSpPr>
        <p:spPr>
          <a:xfrm>
            <a:off x="8495443" y="8407120"/>
            <a:ext cx="1702221" cy="463641"/>
          </a:xfrm>
          <a:prstGeom prst="rightArrow">
            <a:avLst>
              <a:gd name="adj1" fmla="val 44805"/>
              <a:gd name="adj2" fmla="val 63003"/>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80" name="1 Cor. 15:21,22…"/>
          <p:cNvSpPr/>
          <p:nvPr/>
        </p:nvSpPr>
        <p:spPr>
          <a:xfrm>
            <a:off x="6007619" y="7633745"/>
            <a:ext cx="2603683" cy="2010390"/>
          </a:xfrm>
          <a:prstGeom prst="ellipse">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FFFFFF"/>
                </a:solidFill>
              </a:defRPr>
            </a:pPr>
            <a:r>
              <a:t>1 Cor. 15:21,22</a:t>
            </a:r>
          </a:p>
          <a:p>
            <a:pPr>
              <a:defRPr sz="2100">
                <a:solidFill>
                  <a:srgbClr val="FFFFFF"/>
                </a:solidFill>
              </a:defRPr>
            </a:pPr>
            <a:r>
              <a:t>in ADAM ALL DIE PHYSICALLY</a:t>
            </a:r>
          </a:p>
        </p:txBody>
      </p:sp>
      <p:sp>
        <p:nvSpPr>
          <p:cNvPr id="581" name="1 Cor. 15:21,22…"/>
          <p:cNvSpPr/>
          <p:nvPr/>
        </p:nvSpPr>
        <p:spPr>
          <a:xfrm>
            <a:off x="10336655" y="7580521"/>
            <a:ext cx="2603683" cy="2011680"/>
          </a:xfrm>
          <a:prstGeom prst="ellipse">
            <a:avLst/>
          </a:prstGeom>
          <a:solidFill>
            <a:srgbClr val="FFF657">
              <a:alpha val="64972"/>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000000"/>
                </a:solidFill>
              </a:defRPr>
            </a:pPr>
            <a:r>
              <a:t>1 Cor. 15:21,22</a:t>
            </a:r>
          </a:p>
          <a:p>
            <a:pPr>
              <a:defRPr sz="2400">
                <a:solidFill>
                  <a:srgbClr val="000000"/>
                </a:solidFill>
              </a:defRPr>
            </a:pPr>
            <a:r>
              <a:t>ALL made alive — </a:t>
            </a:r>
          </a:p>
          <a:p>
            <a:pPr>
              <a:defRPr sz="2400">
                <a:solidFill>
                  <a:srgbClr val="000000"/>
                </a:solidFill>
              </a:defRPr>
            </a:pPr>
            <a:r>
              <a:t>John 5:28,29;  </a:t>
            </a:r>
          </a:p>
          <a:p>
            <a:pPr>
              <a:defRPr sz="2400">
                <a:solidFill>
                  <a:srgbClr val="000000"/>
                </a:solidFill>
              </a:defRPr>
            </a:pPr>
            <a:r>
              <a:t>Acts 24:15</a:t>
            </a:r>
          </a:p>
        </p:txBody>
      </p:sp>
      <p:pic>
        <p:nvPicPr>
          <p:cNvPr id="582" name="Image" descr="Image"/>
          <p:cNvPicPr>
            <a:picLocks noChangeAspect="1"/>
          </p:cNvPicPr>
          <p:nvPr/>
        </p:nvPicPr>
        <p:blipFill>
          <a:blip r:embed="rId5">
            <a:extLst/>
          </a:blip>
          <a:srcRect l="32253" t="29636" r="30963" b="31908"/>
          <a:stretch>
            <a:fillRect/>
          </a:stretch>
        </p:blipFill>
        <p:spPr>
          <a:xfrm>
            <a:off x="8390017" y="7211866"/>
            <a:ext cx="1735867" cy="2348491"/>
          </a:xfrm>
          <a:custGeom>
            <a:avLst/>
            <a:gdLst/>
            <a:ahLst/>
            <a:cxnLst>
              <a:cxn ang="0">
                <a:pos x="wd2" y="hd2"/>
              </a:cxn>
              <a:cxn ang="5400000">
                <a:pos x="wd2" y="hd2"/>
              </a:cxn>
              <a:cxn ang="10800000">
                <a:pos x="wd2" y="hd2"/>
              </a:cxn>
              <a:cxn ang="16200000">
                <a:pos x="wd2" y="hd2"/>
              </a:cxn>
            </a:cxnLst>
            <a:rect l="0" t="0" r="r" b="b"/>
            <a:pathLst>
              <a:path w="21342" h="21528" fill="norm" stroke="1" extrusionOk="0">
                <a:moveTo>
                  <a:pt x="10970" y="0"/>
                </a:moveTo>
                <a:cubicBezTo>
                  <a:pt x="10505" y="0"/>
                  <a:pt x="10303" y="61"/>
                  <a:pt x="9979" y="302"/>
                </a:cubicBezTo>
                <a:cubicBezTo>
                  <a:pt x="9557" y="617"/>
                  <a:pt x="9425" y="1010"/>
                  <a:pt x="9369" y="2096"/>
                </a:cubicBezTo>
                <a:cubicBezTo>
                  <a:pt x="9354" y="2380"/>
                  <a:pt x="9253" y="2693"/>
                  <a:pt x="9145" y="2790"/>
                </a:cubicBezTo>
                <a:cubicBezTo>
                  <a:pt x="8986" y="2933"/>
                  <a:pt x="8978" y="3030"/>
                  <a:pt x="9106" y="3282"/>
                </a:cubicBezTo>
                <a:cubicBezTo>
                  <a:pt x="9300" y="3665"/>
                  <a:pt x="9226" y="3765"/>
                  <a:pt x="8754" y="3765"/>
                </a:cubicBezTo>
                <a:cubicBezTo>
                  <a:pt x="8553" y="3765"/>
                  <a:pt x="8082" y="3881"/>
                  <a:pt x="7705" y="4024"/>
                </a:cubicBezTo>
                <a:cubicBezTo>
                  <a:pt x="7111" y="4248"/>
                  <a:pt x="6927" y="4403"/>
                  <a:pt x="6305" y="5184"/>
                </a:cubicBezTo>
                <a:cubicBezTo>
                  <a:pt x="5911" y="5680"/>
                  <a:pt x="5588" y="6150"/>
                  <a:pt x="5588" y="6232"/>
                </a:cubicBezTo>
                <a:cubicBezTo>
                  <a:pt x="5588" y="6524"/>
                  <a:pt x="4970" y="7059"/>
                  <a:pt x="4495" y="7178"/>
                </a:cubicBezTo>
                <a:cubicBezTo>
                  <a:pt x="4209" y="7249"/>
                  <a:pt x="3996" y="7374"/>
                  <a:pt x="3968" y="7491"/>
                </a:cubicBezTo>
                <a:cubicBezTo>
                  <a:pt x="3913" y="7715"/>
                  <a:pt x="3377" y="8166"/>
                  <a:pt x="2797" y="8477"/>
                </a:cubicBezTo>
                <a:cubicBezTo>
                  <a:pt x="2471" y="8651"/>
                  <a:pt x="2221" y="8690"/>
                  <a:pt x="1435" y="8677"/>
                </a:cubicBezTo>
                <a:cubicBezTo>
                  <a:pt x="726" y="8665"/>
                  <a:pt x="551" y="8684"/>
                  <a:pt x="777" y="8753"/>
                </a:cubicBezTo>
                <a:cubicBezTo>
                  <a:pt x="1195" y="8882"/>
                  <a:pt x="1169" y="8956"/>
                  <a:pt x="537" y="9415"/>
                </a:cubicBezTo>
                <a:cubicBezTo>
                  <a:pt x="-72" y="9859"/>
                  <a:pt x="-189" y="10084"/>
                  <a:pt x="323" y="9834"/>
                </a:cubicBezTo>
                <a:cubicBezTo>
                  <a:pt x="532" y="9732"/>
                  <a:pt x="689" y="9712"/>
                  <a:pt x="742" y="9776"/>
                </a:cubicBezTo>
                <a:cubicBezTo>
                  <a:pt x="789" y="9832"/>
                  <a:pt x="883" y="9853"/>
                  <a:pt x="947" y="9823"/>
                </a:cubicBezTo>
                <a:cubicBezTo>
                  <a:pt x="1012" y="9793"/>
                  <a:pt x="1100" y="9813"/>
                  <a:pt x="1147" y="9870"/>
                </a:cubicBezTo>
                <a:cubicBezTo>
                  <a:pt x="1343" y="10106"/>
                  <a:pt x="1913" y="9958"/>
                  <a:pt x="2655" y="9474"/>
                </a:cubicBezTo>
                <a:cubicBezTo>
                  <a:pt x="3079" y="9197"/>
                  <a:pt x="3616" y="8937"/>
                  <a:pt x="3851" y="8899"/>
                </a:cubicBezTo>
                <a:cubicBezTo>
                  <a:pt x="4226" y="8837"/>
                  <a:pt x="4329" y="8876"/>
                  <a:pt x="4700" y="9204"/>
                </a:cubicBezTo>
                <a:cubicBezTo>
                  <a:pt x="5117" y="9575"/>
                  <a:pt x="5122" y="9577"/>
                  <a:pt x="5593" y="9430"/>
                </a:cubicBezTo>
                <a:cubicBezTo>
                  <a:pt x="5853" y="9349"/>
                  <a:pt x="6220" y="9156"/>
                  <a:pt x="6407" y="9004"/>
                </a:cubicBezTo>
                <a:cubicBezTo>
                  <a:pt x="6595" y="8852"/>
                  <a:pt x="6934" y="8669"/>
                  <a:pt x="7159" y="8597"/>
                </a:cubicBezTo>
                <a:cubicBezTo>
                  <a:pt x="7526" y="8479"/>
                  <a:pt x="7601" y="8486"/>
                  <a:pt x="7876" y="8677"/>
                </a:cubicBezTo>
                <a:cubicBezTo>
                  <a:pt x="8273" y="8953"/>
                  <a:pt x="8264" y="9013"/>
                  <a:pt x="7774" y="9430"/>
                </a:cubicBezTo>
                <a:cubicBezTo>
                  <a:pt x="7548" y="9621"/>
                  <a:pt x="7364" y="9868"/>
                  <a:pt x="7364" y="9976"/>
                </a:cubicBezTo>
                <a:cubicBezTo>
                  <a:pt x="7364" y="10083"/>
                  <a:pt x="7309" y="10273"/>
                  <a:pt x="7242" y="10401"/>
                </a:cubicBezTo>
                <a:cubicBezTo>
                  <a:pt x="7174" y="10530"/>
                  <a:pt x="7051" y="10821"/>
                  <a:pt x="6969" y="11045"/>
                </a:cubicBezTo>
                <a:cubicBezTo>
                  <a:pt x="6816" y="11460"/>
                  <a:pt x="6612" y="11975"/>
                  <a:pt x="5871" y="13803"/>
                </a:cubicBezTo>
                <a:cubicBezTo>
                  <a:pt x="5624" y="14410"/>
                  <a:pt x="5317" y="14939"/>
                  <a:pt x="5124" y="15094"/>
                </a:cubicBezTo>
                <a:cubicBezTo>
                  <a:pt x="4829" y="15332"/>
                  <a:pt x="4796" y="15463"/>
                  <a:pt x="4748" y="16492"/>
                </a:cubicBezTo>
                <a:cubicBezTo>
                  <a:pt x="4706" y="17422"/>
                  <a:pt x="4654" y="17652"/>
                  <a:pt x="4461" y="17758"/>
                </a:cubicBezTo>
                <a:cubicBezTo>
                  <a:pt x="4094" y="17957"/>
                  <a:pt x="4176" y="18172"/>
                  <a:pt x="4763" y="18547"/>
                </a:cubicBezTo>
                <a:cubicBezTo>
                  <a:pt x="5299" y="18889"/>
                  <a:pt x="5463" y="18965"/>
                  <a:pt x="6432" y="19282"/>
                </a:cubicBezTo>
                <a:cubicBezTo>
                  <a:pt x="6709" y="19373"/>
                  <a:pt x="7159" y="19638"/>
                  <a:pt x="7432" y="19875"/>
                </a:cubicBezTo>
                <a:cubicBezTo>
                  <a:pt x="7934" y="20310"/>
                  <a:pt x="7999" y="20600"/>
                  <a:pt x="7710" y="21097"/>
                </a:cubicBezTo>
                <a:cubicBezTo>
                  <a:pt x="7628" y="21238"/>
                  <a:pt x="7676" y="21273"/>
                  <a:pt x="7930" y="21276"/>
                </a:cubicBezTo>
                <a:cubicBezTo>
                  <a:pt x="8107" y="21278"/>
                  <a:pt x="8401" y="21346"/>
                  <a:pt x="8588" y="21428"/>
                </a:cubicBezTo>
                <a:cubicBezTo>
                  <a:pt x="8981" y="21600"/>
                  <a:pt x="9659" y="21548"/>
                  <a:pt x="10291" y="21294"/>
                </a:cubicBezTo>
                <a:cubicBezTo>
                  <a:pt x="10787" y="21095"/>
                  <a:pt x="12727" y="21061"/>
                  <a:pt x="13595" y="21236"/>
                </a:cubicBezTo>
                <a:cubicBezTo>
                  <a:pt x="14516" y="21421"/>
                  <a:pt x="14513" y="21425"/>
                  <a:pt x="14336" y="19377"/>
                </a:cubicBezTo>
                <a:cubicBezTo>
                  <a:pt x="14017" y="15671"/>
                  <a:pt x="14049" y="15269"/>
                  <a:pt x="14663" y="15269"/>
                </a:cubicBezTo>
                <a:cubicBezTo>
                  <a:pt x="14998" y="15269"/>
                  <a:pt x="15009" y="15249"/>
                  <a:pt x="15005" y="14581"/>
                </a:cubicBezTo>
                <a:cubicBezTo>
                  <a:pt x="15000" y="13798"/>
                  <a:pt x="14805" y="11826"/>
                  <a:pt x="14619" y="10671"/>
                </a:cubicBezTo>
                <a:cubicBezTo>
                  <a:pt x="14534" y="10142"/>
                  <a:pt x="14394" y="9786"/>
                  <a:pt x="14190" y="9572"/>
                </a:cubicBezTo>
                <a:cubicBezTo>
                  <a:pt x="13872" y="9239"/>
                  <a:pt x="13899" y="8957"/>
                  <a:pt x="14249" y="8957"/>
                </a:cubicBezTo>
                <a:cubicBezTo>
                  <a:pt x="14363" y="8957"/>
                  <a:pt x="14688" y="9141"/>
                  <a:pt x="14971" y="9364"/>
                </a:cubicBezTo>
                <a:cubicBezTo>
                  <a:pt x="15626" y="9884"/>
                  <a:pt x="16023" y="9895"/>
                  <a:pt x="16576" y="9415"/>
                </a:cubicBezTo>
                <a:lnTo>
                  <a:pt x="16986" y="9063"/>
                </a:lnTo>
                <a:lnTo>
                  <a:pt x="17557" y="9255"/>
                </a:lnTo>
                <a:cubicBezTo>
                  <a:pt x="17871" y="9363"/>
                  <a:pt x="18394" y="9631"/>
                  <a:pt x="18718" y="9852"/>
                </a:cubicBezTo>
                <a:cubicBezTo>
                  <a:pt x="19476" y="10370"/>
                  <a:pt x="20049" y="10471"/>
                  <a:pt x="20592" y="10183"/>
                </a:cubicBezTo>
                <a:cubicBezTo>
                  <a:pt x="20839" y="10052"/>
                  <a:pt x="21027" y="10010"/>
                  <a:pt x="21080" y="10074"/>
                </a:cubicBezTo>
                <a:cubicBezTo>
                  <a:pt x="21127" y="10131"/>
                  <a:pt x="21236" y="10179"/>
                  <a:pt x="21324" y="10179"/>
                </a:cubicBezTo>
                <a:cubicBezTo>
                  <a:pt x="21411" y="10179"/>
                  <a:pt x="21180" y="9975"/>
                  <a:pt x="20806" y="9728"/>
                </a:cubicBezTo>
                <a:lnTo>
                  <a:pt x="20128" y="9281"/>
                </a:lnTo>
                <a:lnTo>
                  <a:pt x="20470" y="9183"/>
                </a:lnTo>
                <a:cubicBezTo>
                  <a:pt x="20807" y="9087"/>
                  <a:pt x="20805" y="9086"/>
                  <a:pt x="20333" y="9008"/>
                </a:cubicBezTo>
                <a:cubicBezTo>
                  <a:pt x="20070" y="8965"/>
                  <a:pt x="19673" y="8931"/>
                  <a:pt x="19455" y="8935"/>
                </a:cubicBezTo>
                <a:cubicBezTo>
                  <a:pt x="18603" y="8952"/>
                  <a:pt x="17478" y="8263"/>
                  <a:pt x="17249" y="7585"/>
                </a:cubicBezTo>
                <a:cubicBezTo>
                  <a:pt x="17195" y="7425"/>
                  <a:pt x="16970" y="7225"/>
                  <a:pt x="16722" y="7116"/>
                </a:cubicBezTo>
                <a:cubicBezTo>
                  <a:pt x="16155" y="6866"/>
                  <a:pt x="15761" y="6315"/>
                  <a:pt x="15556" y="5479"/>
                </a:cubicBezTo>
                <a:cubicBezTo>
                  <a:pt x="15370" y="4719"/>
                  <a:pt x="14793" y="4130"/>
                  <a:pt x="14141" y="4027"/>
                </a:cubicBezTo>
                <a:cubicBezTo>
                  <a:pt x="13941" y="3996"/>
                  <a:pt x="13631" y="3949"/>
                  <a:pt x="13453" y="3922"/>
                </a:cubicBezTo>
                <a:cubicBezTo>
                  <a:pt x="13275" y="3895"/>
                  <a:pt x="12983" y="3783"/>
                  <a:pt x="12804" y="3674"/>
                </a:cubicBezTo>
                <a:cubicBezTo>
                  <a:pt x="12553" y="3521"/>
                  <a:pt x="12517" y="3446"/>
                  <a:pt x="12643" y="3351"/>
                </a:cubicBezTo>
                <a:cubicBezTo>
                  <a:pt x="12769" y="3255"/>
                  <a:pt x="12738" y="3187"/>
                  <a:pt x="12507" y="3045"/>
                </a:cubicBezTo>
                <a:cubicBezTo>
                  <a:pt x="12250" y="2888"/>
                  <a:pt x="12233" y="2835"/>
                  <a:pt x="12380" y="2656"/>
                </a:cubicBezTo>
                <a:cubicBezTo>
                  <a:pt x="12586" y="2403"/>
                  <a:pt x="12595" y="2137"/>
                  <a:pt x="12414" y="1615"/>
                </a:cubicBezTo>
                <a:cubicBezTo>
                  <a:pt x="12339" y="1399"/>
                  <a:pt x="12209" y="1027"/>
                  <a:pt x="12126" y="789"/>
                </a:cubicBezTo>
                <a:cubicBezTo>
                  <a:pt x="11912" y="172"/>
                  <a:pt x="11661" y="0"/>
                  <a:pt x="10970" y="0"/>
                </a:cubicBezTo>
                <a:close/>
              </a:path>
            </a:pathLst>
          </a:custGeom>
          <a:ln w="12700">
            <a:miter lim="400000"/>
          </a:ln>
        </p:spPr>
      </p:pic>
      <p:sp>
        <p:nvSpPr>
          <p:cNvPr id="583" name="UNIVERSAL PROBLEM"/>
          <p:cNvSpPr txBox="1"/>
          <p:nvPr/>
        </p:nvSpPr>
        <p:spPr>
          <a:xfrm>
            <a:off x="6264451" y="7023520"/>
            <a:ext cx="2078458" cy="863601"/>
          </a:xfrm>
          <a:prstGeom prst="rect">
            <a:avLst/>
          </a:prstGeom>
          <a:solidFill>
            <a:srgbClr val="FFFFFF"/>
          </a:solidFill>
          <a:ln w="254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vl1pPr>
          </a:lstStyle>
          <a:p>
            <a:pPr/>
            <a:r>
              <a:t>UNIVERSAL PROBLEM</a:t>
            </a:r>
          </a:p>
        </p:txBody>
      </p:sp>
      <p:sp>
        <p:nvSpPr>
          <p:cNvPr id="584" name="UNIVERSAL SOLUTION"/>
          <p:cNvSpPr txBox="1"/>
          <p:nvPr/>
        </p:nvSpPr>
        <p:spPr>
          <a:xfrm>
            <a:off x="10587706" y="6884993"/>
            <a:ext cx="2078458" cy="863601"/>
          </a:xfrm>
          <a:prstGeom prst="rect">
            <a:avLst/>
          </a:prstGeom>
          <a:solidFill>
            <a:srgbClr val="5A5F5E"/>
          </a:solidFill>
          <a:ln w="254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defRPr>
            </a:lvl1pPr>
          </a:lstStyle>
          <a:p>
            <a:pPr/>
            <a:r>
              <a:t>UNIVERSAL SOLUTION</a:t>
            </a:r>
          </a:p>
        </p:txBody>
      </p:sp>
      <p:sp>
        <p:nvSpPr>
          <p:cNvPr id="585" name="Arrow"/>
          <p:cNvSpPr/>
          <p:nvPr/>
        </p:nvSpPr>
        <p:spPr>
          <a:xfrm>
            <a:off x="4457013" y="6040417"/>
            <a:ext cx="1702221" cy="463641"/>
          </a:xfrm>
          <a:prstGeom prst="rightArrow">
            <a:avLst>
              <a:gd name="adj1" fmla="val 44805"/>
              <a:gd name="adj2" fmla="val 63003"/>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86" name="Rom 5:12…"/>
          <p:cNvSpPr/>
          <p:nvPr/>
        </p:nvSpPr>
        <p:spPr>
          <a:xfrm>
            <a:off x="2209727" y="5151828"/>
            <a:ext cx="2603683" cy="2240281"/>
          </a:xfrm>
          <a:prstGeom prst="ellipse">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FFFFFF"/>
                </a:solidFill>
              </a:defRPr>
            </a:pPr>
            <a:r>
              <a:t>Rom 5:12</a:t>
            </a:r>
          </a:p>
          <a:p>
            <a:pPr>
              <a:defRPr sz="2400">
                <a:solidFill>
                  <a:srgbClr val="FFFFFF"/>
                </a:solidFill>
              </a:defRPr>
            </a:pPr>
            <a:r>
              <a:t>By ADAM sin entered</a:t>
            </a:r>
          </a:p>
        </p:txBody>
      </p:sp>
      <p:pic>
        <p:nvPicPr>
          <p:cNvPr id="587" name="Image" descr="Image"/>
          <p:cNvPicPr>
            <a:picLocks noChangeAspect="1"/>
          </p:cNvPicPr>
          <p:nvPr/>
        </p:nvPicPr>
        <p:blipFill>
          <a:blip r:embed="rId6">
            <a:extLst/>
          </a:blip>
          <a:srcRect l="202" t="0" r="172" b="66"/>
          <a:stretch>
            <a:fillRect/>
          </a:stretch>
        </p:blipFill>
        <p:spPr>
          <a:xfrm>
            <a:off x="4769482" y="5132429"/>
            <a:ext cx="998142" cy="2373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01" y="0"/>
                  <a:pt x="9834" y="22"/>
                  <a:pt x="9757" y="51"/>
                </a:cubicBezTo>
                <a:cubicBezTo>
                  <a:pt x="9679" y="79"/>
                  <a:pt x="9302" y="151"/>
                  <a:pt x="8923" y="209"/>
                </a:cubicBezTo>
                <a:cubicBezTo>
                  <a:pt x="7962" y="359"/>
                  <a:pt x="6982" y="748"/>
                  <a:pt x="6493" y="1170"/>
                </a:cubicBezTo>
                <a:cubicBezTo>
                  <a:pt x="6135" y="1479"/>
                  <a:pt x="6079" y="1596"/>
                  <a:pt x="6089" y="2055"/>
                </a:cubicBezTo>
                <a:cubicBezTo>
                  <a:pt x="6098" y="2449"/>
                  <a:pt x="6180" y="2658"/>
                  <a:pt x="6407" y="2872"/>
                </a:cubicBezTo>
                <a:cubicBezTo>
                  <a:pt x="6948" y="3380"/>
                  <a:pt x="7934" y="3761"/>
                  <a:pt x="9233" y="3966"/>
                </a:cubicBezTo>
                <a:cubicBezTo>
                  <a:pt x="10060" y="4096"/>
                  <a:pt x="12118" y="4045"/>
                  <a:pt x="12908" y="3872"/>
                </a:cubicBezTo>
                <a:cubicBezTo>
                  <a:pt x="13873" y="3661"/>
                  <a:pt x="14653" y="3327"/>
                  <a:pt x="15107" y="2937"/>
                </a:cubicBezTo>
                <a:cubicBezTo>
                  <a:pt x="15460" y="2633"/>
                  <a:pt x="15515" y="2511"/>
                  <a:pt x="15511" y="2055"/>
                </a:cubicBezTo>
                <a:cubicBezTo>
                  <a:pt x="15506" y="1597"/>
                  <a:pt x="15446" y="1478"/>
                  <a:pt x="15073" y="1163"/>
                </a:cubicBezTo>
                <a:cubicBezTo>
                  <a:pt x="14563" y="733"/>
                  <a:pt x="13626" y="358"/>
                  <a:pt x="12668" y="209"/>
                </a:cubicBezTo>
                <a:cubicBezTo>
                  <a:pt x="12289" y="151"/>
                  <a:pt x="11912" y="79"/>
                  <a:pt x="11835" y="51"/>
                </a:cubicBezTo>
                <a:cubicBezTo>
                  <a:pt x="11758" y="22"/>
                  <a:pt x="11291" y="0"/>
                  <a:pt x="10796" y="0"/>
                </a:cubicBezTo>
                <a:close/>
                <a:moveTo>
                  <a:pt x="10796" y="4703"/>
                </a:moveTo>
                <a:cubicBezTo>
                  <a:pt x="5508" y="4703"/>
                  <a:pt x="5482" y="4704"/>
                  <a:pt x="4775" y="4851"/>
                </a:cubicBezTo>
                <a:cubicBezTo>
                  <a:pt x="3269" y="5164"/>
                  <a:pt x="1864" y="6010"/>
                  <a:pt x="1142" y="7033"/>
                </a:cubicBezTo>
                <a:cubicBezTo>
                  <a:pt x="779" y="7548"/>
                  <a:pt x="249" y="8823"/>
                  <a:pt x="249" y="9189"/>
                </a:cubicBezTo>
                <a:cubicBezTo>
                  <a:pt x="249" y="9338"/>
                  <a:pt x="184" y="9478"/>
                  <a:pt x="103" y="9500"/>
                </a:cubicBezTo>
                <a:cubicBezTo>
                  <a:pt x="58" y="9511"/>
                  <a:pt x="25" y="10012"/>
                  <a:pt x="0" y="10890"/>
                </a:cubicBezTo>
                <a:cubicBezTo>
                  <a:pt x="25" y="11781"/>
                  <a:pt x="58" y="12291"/>
                  <a:pt x="103" y="12303"/>
                </a:cubicBezTo>
                <a:cubicBezTo>
                  <a:pt x="184" y="12324"/>
                  <a:pt x="249" y="12469"/>
                  <a:pt x="249" y="12624"/>
                </a:cubicBezTo>
                <a:cubicBezTo>
                  <a:pt x="249" y="12852"/>
                  <a:pt x="329" y="12939"/>
                  <a:pt x="678" y="13086"/>
                </a:cubicBezTo>
                <a:cubicBezTo>
                  <a:pt x="1263" y="13333"/>
                  <a:pt x="2362" y="13347"/>
                  <a:pt x="2954" y="13115"/>
                </a:cubicBezTo>
                <a:cubicBezTo>
                  <a:pt x="3169" y="13031"/>
                  <a:pt x="3360" y="12925"/>
                  <a:pt x="3367" y="12881"/>
                </a:cubicBezTo>
                <a:cubicBezTo>
                  <a:pt x="3374" y="12836"/>
                  <a:pt x="3390" y="12000"/>
                  <a:pt x="3410" y="11024"/>
                </a:cubicBezTo>
                <a:cubicBezTo>
                  <a:pt x="3436" y="9705"/>
                  <a:pt x="3514" y="9080"/>
                  <a:pt x="3702" y="8589"/>
                </a:cubicBezTo>
                <a:cubicBezTo>
                  <a:pt x="3987" y="7844"/>
                  <a:pt x="4528" y="7028"/>
                  <a:pt x="4749" y="7015"/>
                </a:cubicBezTo>
                <a:cubicBezTo>
                  <a:pt x="4847" y="7009"/>
                  <a:pt x="4924" y="9357"/>
                  <a:pt x="4973" y="13892"/>
                </a:cubicBezTo>
                <a:cubicBezTo>
                  <a:pt x="5040" y="20143"/>
                  <a:pt x="5069" y="20791"/>
                  <a:pt x="5290" y="20961"/>
                </a:cubicBezTo>
                <a:cubicBezTo>
                  <a:pt x="5584" y="21186"/>
                  <a:pt x="6067" y="21378"/>
                  <a:pt x="6665" y="21506"/>
                </a:cubicBezTo>
                <a:cubicBezTo>
                  <a:pt x="6979" y="21573"/>
                  <a:pt x="8504" y="21591"/>
                  <a:pt x="12350" y="21600"/>
                </a:cubicBezTo>
                <a:cubicBezTo>
                  <a:pt x="13946" y="21588"/>
                  <a:pt x="14757" y="21565"/>
                  <a:pt x="14970" y="21510"/>
                </a:cubicBezTo>
                <a:cubicBezTo>
                  <a:pt x="15514" y="21367"/>
                  <a:pt x="16170" y="21112"/>
                  <a:pt x="16378" y="20961"/>
                </a:cubicBezTo>
                <a:cubicBezTo>
                  <a:pt x="16505" y="20869"/>
                  <a:pt x="16564" y="19026"/>
                  <a:pt x="16619" y="13953"/>
                </a:cubicBezTo>
                <a:cubicBezTo>
                  <a:pt x="16665" y="9635"/>
                  <a:pt x="16753" y="7069"/>
                  <a:pt x="16842" y="7069"/>
                </a:cubicBezTo>
                <a:cubicBezTo>
                  <a:pt x="17067" y="7069"/>
                  <a:pt x="17601" y="7879"/>
                  <a:pt x="17890" y="8658"/>
                </a:cubicBezTo>
                <a:cubicBezTo>
                  <a:pt x="18095" y="9212"/>
                  <a:pt x="18153" y="9770"/>
                  <a:pt x="18165" y="11118"/>
                </a:cubicBezTo>
                <a:cubicBezTo>
                  <a:pt x="18176" y="12416"/>
                  <a:pt x="18229" y="12899"/>
                  <a:pt x="18371" y="13007"/>
                </a:cubicBezTo>
                <a:cubicBezTo>
                  <a:pt x="18627" y="13202"/>
                  <a:pt x="19495" y="13352"/>
                  <a:pt x="20106" y="13303"/>
                </a:cubicBezTo>
                <a:cubicBezTo>
                  <a:pt x="20637" y="13261"/>
                  <a:pt x="21342" y="12955"/>
                  <a:pt x="21342" y="12769"/>
                </a:cubicBezTo>
                <a:cubicBezTo>
                  <a:pt x="21342" y="12705"/>
                  <a:pt x="21407" y="12634"/>
                  <a:pt x="21488" y="12613"/>
                </a:cubicBezTo>
                <a:cubicBezTo>
                  <a:pt x="21536" y="12601"/>
                  <a:pt x="21575" y="12057"/>
                  <a:pt x="21600" y="11028"/>
                </a:cubicBezTo>
                <a:cubicBezTo>
                  <a:pt x="21575" y="10038"/>
                  <a:pt x="21536" y="9512"/>
                  <a:pt x="21488" y="9500"/>
                </a:cubicBezTo>
                <a:cubicBezTo>
                  <a:pt x="21407" y="9478"/>
                  <a:pt x="21342" y="9350"/>
                  <a:pt x="21342" y="9214"/>
                </a:cubicBezTo>
                <a:cubicBezTo>
                  <a:pt x="21342" y="8888"/>
                  <a:pt x="20969" y="7847"/>
                  <a:pt x="20681" y="7379"/>
                </a:cubicBezTo>
                <a:cubicBezTo>
                  <a:pt x="19899" y="6111"/>
                  <a:pt x="18497" y="5199"/>
                  <a:pt x="16790" y="4844"/>
                </a:cubicBezTo>
                <a:cubicBezTo>
                  <a:pt x="16118" y="4704"/>
                  <a:pt x="16025" y="4703"/>
                  <a:pt x="10796" y="4703"/>
                </a:cubicBezTo>
                <a:close/>
              </a:path>
            </a:pathLst>
          </a:custGeom>
          <a:ln w="12700">
            <a:miter lim="400000"/>
          </a:ln>
        </p:spPr>
      </p:pic>
      <p:sp>
        <p:nvSpPr>
          <p:cNvPr id="588" name="Arrow"/>
          <p:cNvSpPr/>
          <p:nvPr/>
        </p:nvSpPr>
        <p:spPr>
          <a:xfrm>
            <a:off x="4468574" y="8407120"/>
            <a:ext cx="1702221" cy="463641"/>
          </a:xfrm>
          <a:prstGeom prst="rightArrow">
            <a:avLst>
              <a:gd name="adj1" fmla="val 44805"/>
              <a:gd name="adj2" fmla="val 63003"/>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89" name="1 Cor. 15:21,22…"/>
          <p:cNvSpPr/>
          <p:nvPr/>
        </p:nvSpPr>
        <p:spPr>
          <a:xfrm>
            <a:off x="2221288" y="7518531"/>
            <a:ext cx="2603683" cy="2240281"/>
          </a:xfrm>
          <a:prstGeom prst="ellipse">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FFFFFF"/>
                </a:solidFill>
              </a:defRPr>
            </a:pPr>
            <a:r>
              <a:t>1 Cor. 15:21,22</a:t>
            </a:r>
          </a:p>
          <a:p>
            <a:pPr>
              <a:defRPr sz="2400">
                <a:solidFill>
                  <a:srgbClr val="FFFFFF"/>
                </a:solidFill>
              </a:defRPr>
            </a:pPr>
            <a:r>
              <a:t>By ADAM came PHYSICAL DEATH to ALL</a:t>
            </a:r>
          </a:p>
        </p:txBody>
      </p:sp>
      <p:pic>
        <p:nvPicPr>
          <p:cNvPr id="590" name="Image" descr="Image"/>
          <p:cNvPicPr>
            <a:picLocks noChangeAspect="1"/>
          </p:cNvPicPr>
          <p:nvPr/>
        </p:nvPicPr>
        <p:blipFill>
          <a:blip r:embed="rId6">
            <a:extLst/>
          </a:blip>
          <a:srcRect l="202" t="0" r="172" b="66"/>
          <a:stretch>
            <a:fillRect/>
          </a:stretch>
        </p:blipFill>
        <p:spPr>
          <a:xfrm>
            <a:off x="4781043" y="7499132"/>
            <a:ext cx="998142" cy="2373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01" y="0"/>
                  <a:pt x="9834" y="22"/>
                  <a:pt x="9757" y="51"/>
                </a:cubicBezTo>
                <a:cubicBezTo>
                  <a:pt x="9679" y="79"/>
                  <a:pt x="9302" y="151"/>
                  <a:pt x="8923" y="209"/>
                </a:cubicBezTo>
                <a:cubicBezTo>
                  <a:pt x="7962" y="359"/>
                  <a:pt x="6982" y="748"/>
                  <a:pt x="6493" y="1170"/>
                </a:cubicBezTo>
                <a:cubicBezTo>
                  <a:pt x="6135" y="1479"/>
                  <a:pt x="6079" y="1596"/>
                  <a:pt x="6089" y="2055"/>
                </a:cubicBezTo>
                <a:cubicBezTo>
                  <a:pt x="6098" y="2449"/>
                  <a:pt x="6180" y="2658"/>
                  <a:pt x="6407" y="2872"/>
                </a:cubicBezTo>
                <a:cubicBezTo>
                  <a:pt x="6948" y="3380"/>
                  <a:pt x="7934" y="3761"/>
                  <a:pt x="9233" y="3966"/>
                </a:cubicBezTo>
                <a:cubicBezTo>
                  <a:pt x="10060" y="4096"/>
                  <a:pt x="12118" y="4045"/>
                  <a:pt x="12908" y="3872"/>
                </a:cubicBezTo>
                <a:cubicBezTo>
                  <a:pt x="13873" y="3661"/>
                  <a:pt x="14653" y="3327"/>
                  <a:pt x="15107" y="2937"/>
                </a:cubicBezTo>
                <a:cubicBezTo>
                  <a:pt x="15460" y="2633"/>
                  <a:pt x="15515" y="2511"/>
                  <a:pt x="15511" y="2055"/>
                </a:cubicBezTo>
                <a:cubicBezTo>
                  <a:pt x="15506" y="1597"/>
                  <a:pt x="15446" y="1478"/>
                  <a:pt x="15073" y="1163"/>
                </a:cubicBezTo>
                <a:cubicBezTo>
                  <a:pt x="14563" y="733"/>
                  <a:pt x="13626" y="358"/>
                  <a:pt x="12668" y="209"/>
                </a:cubicBezTo>
                <a:cubicBezTo>
                  <a:pt x="12289" y="151"/>
                  <a:pt x="11912" y="79"/>
                  <a:pt x="11835" y="51"/>
                </a:cubicBezTo>
                <a:cubicBezTo>
                  <a:pt x="11758" y="22"/>
                  <a:pt x="11291" y="0"/>
                  <a:pt x="10796" y="0"/>
                </a:cubicBezTo>
                <a:close/>
                <a:moveTo>
                  <a:pt x="10796" y="4703"/>
                </a:moveTo>
                <a:cubicBezTo>
                  <a:pt x="5508" y="4703"/>
                  <a:pt x="5482" y="4704"/>
                  <a:pt x="4775" y="4851"/>
                </a:cubicBezTo>
                <a:cubicBezTo>
                  <a:pt x="3269" y="5164"/>
                  <a:pt x="1864" y="6010"/>
                  <a:pt x="1142" y="7033"/>
                </a:cubicBezTo>
                <a:cubicBezTo>
                  <a:pt x="779" y="7548"/>
                  <a:pt x="249" y="8823"/>
                  <a:pt x="249" y="9189"/>
                </a:cubicBezTo>
                <a:cubicBezTo>
                  <a:pt x="249" y="9338"/>
                  <a:pt x="184" y="9478"/>
                  <a:pt x="103" y="9500"/>
                </a:cubicBezTo>
                <a:cubicBezTo>
                  <a:pt x="58" y="9511"/>
                  <a:pt x="25" y="10012"/>
                  <a:pt x="0" y="10890"/>
                </a:cubicBezTo>
                <a:cubicBezTo>
                  <a:pt x="25" y="11781"/>
                  <a:pt x="58" y="12291"/>
                  <a:pt x="103" y="12303"/>
                </a:cubicBezTo>
                <a:cubicBezTo>
                  <a:pt x="184" y="12324"/>
                  <a:pt x="249" y="12469"/>
                  <a:pt x="249" y="12624"/>
                </a:cubicBezTo>
                <a:cubicBezTo>
                  <a:pt x="249" y="12852"/>
                  <a:pt x="329" y="12939"/>
                  <a:pt x="678" y="13086"/>
                </a:cubicBezTo>
                <a:cubicBezTo>
                  <a:pt x="1263" y="13333"/>
                  <a:pt x="2362" y="13347"/>
                  <a:pt x="2954" y="13115"/>
                </a:cubicBezTo>
                <a:cubicBezTo>
                  <a:pt x="3169" y="13031"/>
                  <a:pt x="3360" y="12925"/>
                  <a:pt x="3367" y="12881"/>
                </a:cubicBezTo>
                <a:cubicBezTo>
                  <a:pt x="3374" y="12836"/>
                  <a:pt x="3390" y="12000"/>
                  <a:pt x="3410" y="11024"/>
                </a:cubicBezTo>
                <a:cubicBezTo>
                  <a:pt x="3436" y="9705"/>
                  <a:pt x="3514" y="9080"/>
                  <a:pt x="3702" y="8589"/>
                </a:cubicBezTo>
                <a:cubicBezTo>
                  <a:pt x="3987" y="7844"/>
                  <a:pt x="4528" y="7028"/>
                  <a:pt x="4749" y="7015"/>
                </a:cubicBezTo>
                <a:cubicBezTo>
                  <a:pt x="4847" y="7009"/>
                  <a:pt x="4924" y="9357"/>
                  <a:pt x="4973" y="13892"/>
                </a:cubicBezTo>
                <a:cubicBezTo>
                  <a:pt x="5040" y="20143"/>
                  <a:pt x="5069" y="20791"/>
                  <a:pt x="5290" y="20961"/>
                </a:cubicBezTo>
                <a:cubicBezTo>
                  <a:pt x="5584" y="21186"/>
                  <a:pt x="6067" y="21378"/>
                  <a:pt x="6665" y="21506"/>
                </a:cubicBezTo>
                <a:cubicBezTo>
                  <a:pt x="6979" y="21573"/>
                  <a:pt x="8504" y="21591"/>
                  <a:pt x="12350" y="21600"/>
                </a:cubicBezTo>
                <a:cubicBezTo>
                  <a:pt x="13946" y="21588"/>
                  <a:pt x="14757" y="21565"/>
                  <a:pt x="14970" y="21510"/>
                </a:cubicBezTo>
                <a:cubicBezTo>
                  <a:pt x="15514" y="21367"/>
                  <a:pt x="16170" y="21112"/>
                  <a:pt x="16378" y="20961"/>
                </a:cubicBezTo>
                <a:cubicBezTo>
                  <a:pt x="16505" y="20869"/>
                  <a:pt x="16564" y="19026"/>
                  <a:pt x="16619" y="13953"/>
                </a:cubicBezTo>
                <a:cubicBezTo>
                  <a:pt x="16665" y="9635"/>
                  <a:pt x="16753" y="7069"/>
                  <a:pt x="16842" y="7069"/>
                </a:cubicBezTo>
                <a:cubicBezTo>
                  <a:pt x="17067" y="7069"/>
                  <a:pt x="17601" y="7879"/>
                  <a:pt x="17890" y="8658"/>
                </a:cubicBezTo>
                <a:cubicBezTo>
                  <a:pt x="18095" y="9212"/>
                  <a:pt x="18153" y="9770"/>
                  <a:pt x="18165" y="11118"/>
                </a:cubicBezTo>
                <a:cubicBezTo>
                  <a:pt x="18176" y="12416"/>
                  <a:pt x="18229" y="12899"/>
                  <a:pt x="18371" y="13007"/>
                </a:cubicBezTo>
                <a:cubicBezTo>
                  <a:pt x="18627" y="13202"/>
                  <a:pt x="19495" y="13352"/>
                  <a:pt x="20106" y="13303"/>
                </a:cubicBezTo>
                <a:cubicBezTo>
                  <a:pt x="20637" y="13261"/>
                  <a:pt x="21342" y="12955"/>
                  <a:pt x="21342" y="12769"/>
                </a:cubicBezTo>
                <a:cubicBezTo>
                  <a:pt x="21342" y="12705"/>
                  <a:pt x="21407" y="12634"/>
                  <a:pt x="21488" y="12613"/>
                </a:cubicBezTo>
                <a:cubicBezTo>
                  <a:pt x="21536" y="12601"/>
                  <a:pt x="21575" y="12057"/>
                  <a:pt x="21600" y="11028"/>
                </a:cubicBezTo>
                <a:cubicBezTo>
                  <a:pt x="21575" y="10038"/>
                  <a:pt x="21536" y="9512"/>
                  <a:pt x="21488" y="9500"/>
                </a:cubicBezTo>
                <a:cubicBezTo>
                  <a:pt x="21407" y="9478"/>
                  <a:pt x="21342" y="9350"/>
                  <a:pt x="21342" y="9214"/>
                </a:cubicBezTo>
                <a:cubicBezTo>
                  <a:pt x="21342" y="8888"/>
                  <a:pt x="20969" y="7847"/>
                  <a:pt x="20681" y="7379"/>
                </a:cubicBezTo>
                <a:cubicBezTo>
                  <a:pt x="19899" y="6111"/>
                  <a:pt x="18497" y="5199"/>
                  <a:pt x="16790" y="4844"/>
                </a:cubicBezTo>
                <a:cubicBezTo>
                  <a:pt x="16118" y="4704"/>
                  <a:pt x="16025" y="4703"/>
                  <a:pt x="10796" y="4703"/>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1 Cor. 15:21,22…"/>
          <p:cNvSpPr/>
          <p:nvPr/>
        </p:nvSpPr>
        <p:spPr>
          <a:xfrm>
            <a:off x="9089896" y="6835015"/>
            <a:ext cx="3746683" cy="2697481"/>
          </a:xfrm>
          <a:prstGeom prst="ellipse">
            <a:avLst/>
          </a:prstGeom>
          <a:solidFill>
            <a:srgbClr val="FFF657">
              <a:alpha val="64972"/>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000000"/>
                </a:solidFill>
              </a:defRPr>
            </a:pPr>
            <a:r>
              <a:t>1 Cor. 15:21,22</a:t>
            </a:r>
          </a:p>
          <a:p>
            <a:pPr>
              <a:defRPr sz="3300">
                <a:solidFill>
                  <a:srgbClr val="000000"/>
                </a:solidFill>
              </a:defRPr>
            </a:pPr>
            <a:r>
              <a:t>ALL made alive — </a:t>
            </a:r>
          </a:p>
          <a:p>
            <a:pPr>
              <a:defRPr sz="3300">
                <a:solidFill>
                  <a:srgbClr val="000000"/>
                </a:solidFill>
              </a:defRPr>
            </a:pPr>
            <a:r>
              <a:t>John 5:28,29;  </a:t>
            </a:r>
          </a:p>
          <a:p>
            <a:pPr>
              <a:defRPr sz="3300">
                <a:solidFill>
                  <a:srgbClr val="000000"/>
                </a:solidFill>
              </a:defRPr>
            </a:pPr>
            <a:r>
              <a:t>Acts 24:15</a:t>
            </a:r>
          </a:p>
        </p:txBody>
      </p:sp>
      <p:sp>
        <p:nvSpPr>
          <p:cNvPr id="593" name="Rom 5:15…"/>
          <p:cNvSpPr/>
          <p:nvPr/>
        </p:nvSpPr>
        <p:spPr>
          <a:xfrm>
            <a:off x="9089896" y="3821854"/>
            <a:ext cx="3746683" cy="2697481"/>
          </a:xfrm>
          <a:prstGeom prst="ellipse">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000000"/>
                </a:solidFill>
              </a:defRPr>
            </a:pPr>
            <a:r>
              <a:t>Rom 5:15</a:t>
            </a:r>
          </a:p>
          <a:p>
            <a:pPr>
              <a:defRPr sz="3300">
                <a:solidFill>
                  <a:srgbClr val="000000"/>
                </a:solidFill>
              </a:defRPr>
            </a:pPr>
            <a:r>
              <a:t>Grace to MANY through Christ</a:t>
            </a:r>
          </a:p>
        </p:txBody>
      </p:sp>
      <p:sp>
        <p:nvSpPr>
          <p:cNvPr id="594" name="Arrow"/>
          <p:cNvSpPr/>
          <p:nvPr/>
        </p:nvSpPr>
        <p:spPr>
          <a:xfrm>
            <a:off x="7571930" y="4767781"/>
            <a:ext cx="1702221" cy="920841"/>
          </a:xfrm>
          <a:prstGeom prst="rightArrow">
            <a:avLst>
              <a:gd name="adj1" fmla="val 44805"/>
              <a:gd name="adj2" fmla="val 31722"/>
            </a:avLst>
          </a:prstGeom>
          <a:solidFill>
            <a:srgbClr val="808785"/>
          </a:solidFill>
          <a:ln w="12700">
            <a:miter lim="400000"/>
          </a:ln>
        </p:spPr>
        <p:txBody>
          <a:bodyPr lIns="50800" tIns="50800" rIns="50800" bIns="50800" anchor="ctr"/>
          <a:lstStyle/>
          <a:p>
            <a:pPr>
              <a:defRPr>
                <a:solidFill>
                  <a:srgbClr val="FFFFFF"/>
                </a:solidFill>
              </a:defRPr>
            </a:pPr>
          </a:p>
        </p:txBody>
      </p:sp>
      <p:sp>
        <p:nvSpPr>
          <p:cNvPr id="59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598" name="The Foundation of our Hope is the Resurrection of Christ"/>
          <p:cNvGrpSpPr/>
          <p:nvPr/>
        </p:nvGrpSpPr>
        <p:grpSpPr>
          <a:xfrm>
            <a:off x="-136385" y="1058059"/>
            <a:ext cx="13277570" cy="1285749"/>
            <a:chOff x="0" y="0"/>
            <a:chExt cx="13277569" cy="1285747"/>
          </a:xfrm>
        </p:grpSpPr>
        <p:sp>
          <p:nvSpPr>
            <p:cNvPr id="597"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596"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599" name="Rom 5:12…"/>
          <p:cNvSpPr/>
          <p:nvPr/>
        </p:nvSpPr>
        <p:spPr>
          <a:xfrm>
            <a:off x="4629059" y="3821854"/>
            <a:ext cx="3746683" cy="2697481"/>
          </a:xfrm>
          <a:prstGeom prst="ellipse">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defRPr>
            </a:pPr>
            <a:r>
              <a:t>Rom 5:12</a:t>
            </a:r>
          </a:p>
          <a:p>
            <a:pPr>
              <a:defRPr sz="3300">
                <a:solidFill>
                  <a:srgbClr val="FFFFFF"/>
                </a:solidFill>
              </a:defRPr>
            </a:pPr>
            <a:r>
              <a:t>Spiritual death comes to all for all have sinned</a:t>
            </a:r>
          </a:p>
        </p:txBody>
      </p:sp>
      <p:sp>
        <p:nvSpPr>
          <p:cNvPr id="600" name="Arrow"/>
          <p:cNvSpPr/>
          <p:nvPr/>
        </p:nvSpPr>
        <p:spPr>
          <a:xfrm>
            <a:off x="7571930" y="7723335"/>
            <a:ext cx="1702221" cy="920841"/>
          </a:xfrm>
          <a:prstGeom prst="rightArrow">
            <a:avLst>
              <a:gd name="adj1" fmla="val 44805"/>
              <a:gd name="adj2" fmla="val 31722"/>
            </a:avLst>
          </a:prstGeom>
          <a:solidFill>
            <a:srgbClr val="808785"/>
          </a:solidFill>
          <a:ln w="12700">
            <a:miter lim="400000"/>
          </a:ln>
        </p:spPr>
        <p:txBody>
          <a:bodyPr lIns="50800" tIns="50800" rIns="50800" bIns="50800" anchor="ctr"/>
          <a:lstStyle/>
          <a:p>
            <a:pPr>
              <a:defRPr>
                <a:solidFill>
                  <a:srgbClr val="FFFFFF"/>
                </a:solidFill>
              </a:defRPr>
            </a:pPr>
          </a:p>
        </p:txBody>
      </p:sp>
      <p:sp>
        <p:nvSpPr>
          <p:cNvPr id="601" name="1 Cor. 15:21,22…"/>
          <p:cNvSpPr/>
          <p:nvPr/>
        </p:nvSpPr>
        <p:spPr>
          <a:xfrm>
            <a:off x="4608926" y="6835015"/>
            <a:ext cx="3746682" cy="2697481"/>
          </a:xfrm>
          <a:prstGeom prst="ellipse">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defRPr>
            </a:pPr>
            <a:r>
              <a:t>1 Cor. 15:21,22</a:t>
            </a:r>
          </a:p>
          <a:p>
            <a:pPr>
              <a:defRPr sz="3000">
                <a:solidFill>
                  <a:srgbClr val="FFFFFF"/>
                </a:solidFill>
              </a:defRPr>
            </a:pPr>
            <a:r>
              <a:t>in ADAM ALL DIE PHYSICALLY</a:t>
            </a:r>
          </a:p>
        </p:txBody>
      </p:sp>
      <p:pic>
        <p:nvPicPr>
          <p:cNvPr id="602" name="Image" descr="Image"/>
          <p:cNvPicPr>
            <a:picLocks noChangeAspect="1"/>
          </p:cNvPicPr>
          <p:nvPr/>
        </p:nvPicPr>
        <p:blipFill>
          <a:blip r:embed="rId3">
            <a:extLst/>
          </a:blip>
          <a:srcRect l="32253" t="29636" r="30963" b="31908"/>
          <a:stretch>
            <a:fillRect/>
          </a:stretch>
        </p:blipFill>
        <p:spPr>
          <a:xfrm>
            <a:off x="7555107" y="6142547"/>
            <a:ext cx="1735867" cy="2348492"/>
          </a:xfrm>
          <a:custGeom>
            <a:avLst/>
            <a:gdLst/>
            <a:ahLst/>
            <a:cxnLst>
              <a:cxn ang="0">
                <a:pos x="wd2" y="hd2"/>
              </a:cxn>
              <a:cxn ang="5400000">
                <a:pos x="wd2" y="hd2"/>
              </a:cxn>
              <a:cxn ang="10800000">
                <a:pos x="wd2" y="hd2"/>
              </a:cxn>
              <a:cxn ang="16200000">
                <a:pos x="wd2" y="hd2"/>
              </a:cxn>
            </a:cxnLst>
            <a:rect l="0" t="0" r="r" b="b"/>
            <a:pathLst>
              <a:path w="21342" h="21528" fill="norm" stroke="1" extrusionOk="0">
                <a:moveTo>
                  <a:pt x="10970" y="0"/>
                </a:moveTo>
                <a:cubicBezTo>
                  <a:pt x="10505" y="0"/>
                  <a:pt x="10303" y="61"/>
                  <a:pt x="9979" y="302"/>
                </a:cubicBezTo>
                <a:cubicBezTo>
                  <a:pt x="9557" y="617"/>
                  <a:pt x="9425" y="1010"/>
                  <a:pt x="9369" y="2096"/>
                </a:cubicBezTo>
                <a:cubicBezTo>
                  <a:pt x="9354" y="2380"/>
                  <a:pt x="9253" y="2693"/>
                  <a:pt x="9145" y="2790"/>
                </a:cubicBezTo>
                <a:cubicBezTo>
                  <a:pt x="8986" y="2933"/>
                  <a:pt x="8978" y="3030"/>
                  <a:pt x="9106" y="3282"/>
                </a:cubicBezTo>
                <a:cubicBezTo>
                  <a:pt x="9300" y="3665"/>
                  <a:pt x="9226" y="3765"/>
                  <a:pt x="8754" y="3765"/>
                </a:cubicBezTo>
                <a:cubicBezTo>
                  <a:pt x="8553" y="3765"/>
                  <a:pt x="8082" y="3881"/>
                  <a:pt x="7705" y="4024"/>
                </a:cubicBezTo>
                <a:cubicBezTo>
                  <a:pt x="7111" y="4248"/>
                  <a:pt x="6927" y="4403"/>
                  <a:pt x="6305" y="5184"/>
                </a:cubicBezTo>
                <a:cubicBezTo>
                  <a:pt x="5911" y="5680"/>
                  <a:pt x="5588" y="6150"/>
                  <a:pt x="5588" y="6232"/>
                </a:cubicBezTo>
                <a:cubicBezTo>
                  <a:pt x="5588" y="6524"/>
                  <a:pt x="4970" y="7059"/>
                  <a:pt x="4495" y="7178"/>
                </a:cubicBezTo>
                <a:cubicBezTo>
                  <a:pt x="4209" y="7249"/>
                  <a:pt x="3996" y="7374"/>
                  <a:pt x="3968" y="7491"/>
                </a:cubicBezTo>
                <a:cubicBezTo>
                  <a:pt x="3913" y="7715"/>
                  <a:pt x="3377" y="8166"/>
                  <a:pt x="2797" y="8477"/>
                </a:cubicBezTo>
                <a:cubicBezTo>
                  <a:pt x="2471" y="8651"/>
                  <a:pt x="2221" y="8690"/>
                  <a:pt x="1435" y="8677"/>
                </a:cubicBezTo>
                <a:cubicBezTo>
                  <a:pt x="726" y="8665"/>
                  <a:pt x="551" y="8684"/>
                  <a:pt x="777" y="8753"/>
                </a:cubicBezTo>
                <a:cubicBezTo>
                  <a:pt x="1195" y="8882"/>
                  <a:pt x="1169" y="8956"/>
                  <a:pt x="537" y="9415"/>
                </a:cubicBezTo>
                <a:cubicBezTo>
                  <a:pt x="-72" y="9859"/>
                  <a:pt x="-189" y="10084"/>
                  <a:pt x="323" y="9834"/>
                </a:cubicBezTo>
                <a:cubicBezTo>
                  <a:pt x="532" y="9732"/>
                  <a:pt x="689" y="9712"/>
                  <a:pt x="742" y="9776"/>
                </a:cubicBezTo>
                <a:cubicBezTo>
                  <a:pt x="789" y="9832"/>
                  <a:pt x="883" y="9853"/>
                  <a:pt x="947" y="9823"/>
                </a:cubicBezTo>
                <a:cubicBezTo>
                  <a:pt x="1012" y="9793"/>
                  <a:pt x="1100" y="9813"/>
                  <a:pt x="1147" y="9870"/>
                </a:cubicBezTo>
                <a:cubicBezTo>
                  <a:pt x="1343" y="10106"/>
                  <a:pt x="1913" y="9958"/>
                  <a:pt x="2655" y="9474"/>
                </a:cubicBezTo>
                <a:cubicBezTo>
                  <a:pt x="3079" y="9197"/>
                  <a:pt x="3616" y="8937"/>
                  <a:pt x="3851" y="8899"/>
                </a:cubicBezTo>
                <a:cubicBezTo>
                  <a:pt x="4226" y="8837"/>
                  <a:pt x="4329" y="8876"/>
                  <a:pt x="4700" y="9204"/>
                </a:cubicBezTo>
                <a:cubicBezTo>
                  <a:pt x="5117" y="9575"/>
                  <a:pt x="5122" y="9577"/>
                  <a:pt x="5593" y="9430"/>
                </a:cubicBezTo>
                <a:cubicBezTo>
                  <a:pt x="5853" y="9349"/>
                  <a:pt x="6220" y="9156"/>
                  <a:pt x="6407" y="9004"/>
                </a:cubicBezTo>
                <a:cubicBezTo>
                  <a:pt x="6595" y="8852"/>
                  <a:pt x="6934" y="8669"/>
                  <a:pt x="7159" y="8597"/>
                </a:cubicBezTo>
                <a:cubicBezTo>
                  <a:pt x="7526" y="8479"/>
                  <a:pt x="7601" y="8486"/>
                  <a:pt x="7876" y="8677"/>
                </a:cubicBezTo>
                <a:cubicBezTo>
                  <a:pt x="8273" y="8953"/>
                  <a:pt x="8264" y="9013"/>
                  <a:pt x="7774" y="9430"/>
                </a:cubicBezTo>
                <a:cubicBezTo>
                  <a:pt x="7548" y="9621"/>
                  <a:pt x="7364" y="9868"/>
                  <a:pt x="7364" y="9976"/>
                </a:cubicBezTo>
                <a:cubicBezTo>
                  <a:pt x="7364" y="10083"/>
                  <a:pt x="7309" y="10273"/>
                  <a:pt x="7242" y="10401"/>
                </a:cubicBezTo>
                <a:cubicBezTo>
                  <a:pt x="7174" y="10530"/>
                  <a:pt x="7051" y="10821"/>
                  <a:pt x="6969" y="11045"/>
                </a:cubicBezTo>
                <a:cubicBezTo>
                  <a:pt x="6816" y="11460"/>
                  <a:pt x="6612" y="11975"/>
                  <a:pt x="5871" y="13803"/>
                </a:cubicBezTo>
                <a:cubicBezTo>
                  <a:pt x="5624" y="14410"/>
                  <a:pt x="5317" y="14939"/>
                  <a:pt x="5124" y="15094"/>
                </a:cubicBezTo>
                <a:cubicBezTo>
                  <a:pt x="4829" y="15332"/>
                  <a:pt x="4796" y="15463"/>
                  <a:pt x="4748" y="16492"/>
                </a:cubicBezTo>
                <a:cubicBezTo>
                  <a:pt x="4706" y="17422"/>
                  <a:pt x="4654" y="17652"/>
                  <a:pt x="4461" y="17758"/>
                </a:cubicBezTo>
                <a:cubicBezTo>
                  <a:pt x="4094" y="17957"/>
                  <a:pt x="4176" y="18172"/>
                  <a:pt x="4763" y="18547"/>
                </a:cubicBezTo>
                <a:cubicBezTo>
                  <a:pt x="5299" y="18889"/>
                  <a:pt x="5463" y="18965"/>
                  <a:pt x="6432" y="19282"/>
                </a:cubicBezTo>
                <a:cubicBezTo>
                  <a:pt x="6709" y="19373"/>
                  <a:pt x="7159" y="19638"/>
                  <a:pt x="7432" y="19875"/>
                </a:cubicBezTo>
                <a:cubicBezTo>
                  <a:pt x="7934" y="20310"/>
                  <a:pt x="7999" y="20600"/>
                  <a:pt x="7710" y="21097"/>
                </a:cubicBezTo>
                <a:cubicBezTo>
                  <a:pt x="7628" y="21238"/>
                  <a:pt x="7676" y="21273"/>
                  <a:pt x="7930" y="21276"/>
                </a:cubicBezTo>
                <a:cubicBezTo>
                  <a:pt x="8107" y="21278"/>
                  <a:pt x="8401" y="21346"/>
                  <a:pt x="8588" y="21428"/>
                </a:cubicBezTo>
                <a:cubicBezTo>
                  <a:pt x="8981" y="21600"/>
                  <a:pt x="9659" y="21548"/>
                  <a:pt x="10291" y="21294"/>
                </a:cubicBezTo>
                <a:cubicBezTo>
                  <a:pt x="10787" y="21095"/>
                  <a:pt x="12727" y="21061"/>
                  <a:pt x="13595" y="21236"/>
                </a:cubicBezTo>
                <a:cubicBezTo>
                  <a:pt x="14516" y="21421"/>
                  <a:pt x="14513" y="21425"/>
                  <a:pt x="14336" y="19377"/>
                </a:cubicBezTo>
                <a:cubicBezTo>
                  <a:pt x="14017" y="15671"/>
                  <a:pt x="14049" y="15269"/>
                  <a:pt x="14663" y="15269"/>
                </a:cubicBezTo>
                <a:cubicBezTo>
                  <a:pt x="14998" y="15269"/>
                  <a:pt x="15009" y="15249"/>
                  <a:pt x="15005" y="14581"/>
                </a:cubicBezTo>
                <a:cubicBezTo>
                  <a:pt x="15000" y="13798"/>
                  <a:pt x="14805" y="11826"/>
                  <a:pt x="14619" y="10671"/>
                </a:cubicBezTo>
                <a:cubicBezTo>
                  <a:pt x="14534" y="10142"/>
                  <a:pt x="14394" y="9786"/>
                  <a:pt x="14190" y="9572"/>
                </a:cubicBezTo>
                <a:cubicBezTo>
                  <a:pt x="13872" y="9239"/>
                  <a:pt x="13899" y="8957"/>
                  <a:pt x="14249" y="8957"/>
                </a:cubicBezTo>
                <a:cubicBezTo>
                  <a:pt x="14363" y="8957"/>
                  <a:pt x="14688" y="9141"/>
                  <a:pt x="14971" y="9364"/>
                </a:cubicBezTo>
                <a:cubicBezTo>
                  <a:pt x="15626" y="9884"/>
                  <a:pt x="16023" y="9895"/>
                  <a:pt x="16576" y="9415"/>
                </a:cubicBezTo>
                <a:lnTo>
                  <a:pt x="16986" y="9063"/>
                </a:lnTo>
                <a:lnTo>
                  <a:pt x="17557" y="9255"/>
                </a:lnTo>
                <a:cubicBezTo>
                  <a:pt x="17871" y="9363"/>
                  <a:pt x="18394" y="9631"/>
                  <a:pt x="18718" y="9852"/>
                </a:cubicBezTo>
                <a:cubicBezTo>
                  <a:pt x="19476" y="10370"/>
                  <a:pt x="20049" y="10471"/>
                  <a:pt x="20592" y="10183"/>
                </a:cubicBezTo>
                <a:cubicBezTo>
                  <a:pt x="20839" y="10052"/>
                  <a:pt x="21027" y="10010"/>
                  <a:pt x="21080" y="10074"/>
                </a:cubicBezTo>
                <a:cubicBezTo>
                  <a:pt x="21127" y="10131"/>
                  <a:pt x="21236" y="10179"/>
                  <a:pt x="21324" y="10179"/>
                </a:cubicBezTo>
                <a:cubicBezTo>
                  <a:pt x="21411" y="10179"/>
                  <a:pt x="21180" y="9975"/>
                  <a:pt x="20806" y="9728"/>
                </a:cubicBezTo>
                <a:lnTo>
                  <a:pt x="20128" y="9281"/>
                </a:lnTo>
                <a:lnTo>
                  <a:pt x="20470" y="9183"/>
                </a:lnTo>
                <a:cubicBezTo>
                  <a:pt x="20807" y="9087"/>
                  <a:pt x="20805" y="9086"/>
                  <a:pt x="20333" y="9008"/>
                </a:cubicBezTo>
                <a:cubicBezTo>
                  <a:pt x="20070" y="8965"/>
                  <a:pt x="19673" y="8931"/>
                  <a:pt x="19455" y="8935"/>
                </a:cubicBezTo>
                <a:cubicBezTo>
                  <a:pt x="18603" y="8952"/>
                  <a:pt x="17478" y="8263"/>
                  <a:pt x="17249" y="7585"/>
                </a:cubicBezTo>
                <a:cubicBezTo>
                  <a:pt x="17195" y="7425"/>
                  <a:pt x="16970" y="7225"/>
                  <a:pt x="16722" y="7116"/>
                </a:cubicBezTo>
                <a:cubicBezTo>
                  <a:pt x="16155" y="6866"/>
                  <a:pt x="15761" y="6315"/>
                  <a:pt x="15556" y="5479"/>
                </a:cubicBezTo>
                <a:cubicBezTo>
                  <a:pt x="15370" y="4719"/>
                  <a:pt x="14793" y="4130"/>
                  <a:pt x="14141" y="4027"/>
                </a:cubicBezTo>
                <a:cubicBezTo>
                  <a:pt x="13941" y="3996"/>
                  <a:pt x="13631" y="3949"/>
                  <a:pt x="13453" y="3922"/>
                </a:cubicBezTo>
                <a:cubicBezTo>
                  <a:pt x="13275" y="3895"/>
                  <a:pt x="12983" y="3783"/>
                  <a:pt x="12804" y="3674"/>
                </a:cubicBezTo>
                <a:cubicBezTo>
                  <a:pt x="12553" y="3521"/>
                  <a:pt x="12517" y="3446"/>
                  <a:pt x="12643" y="3351"/>
                </a:cubicBezTo>
                <a:cubicBezTo>
                  <a:pt x="12769" y="3255"/>
                  <a:pt x="12738" y="3187"/>
                  <a:pt x="12507" y="3045"/>
                </a:cubicBezTo>
                <a:cubicBezTo>
                  <a:pt x="12250" y="2888"/>
                  <a:pt x="12233" y="2835"/>
                  <a:pt x="12380" y="2656"/>
                </a:cubicBezTo>
                <a:cubicBezTo>
                  <a:pt x="12586" y="2403"/>
                  <a:pt x="12595" y="2137"/>
                  <a:pt x="12414" y="1615"/>
                </a:cubicBezTo>
                <a:cubicBezTo>
                  <a:pt x="12339" y="1399"/>
                  <a:pt x="12209" y="1027"/>
                  <a:pt x="12126" y="789"/>
                </a:cubicBezTo>
                <a:cubicBezTo>
                  <a:pt x="11912" y="172"/>
                  <a:pt x="11661" y="0"/>
                  <a:pt x="10970" y="0"/>
                </a:cubicBezTo>
                <a:close/>
              </a:path>
            </a:pathLst>
          </a:custGeom>
          <a:ln w="12700">
            <a:miter lim="400000"/>
          </a:ln>
        </p:spPr>
      </p:pic>
      <p:sp>
        <p:nvSpPr>
          <p:cNvPr id="603" name="UNIVERSAL PROBLEM"/>
          <p:cNvSpPr txBox="1"/>
          <p:nvPr/>
        </p:nvSpPr>
        <p:spPr>
          <a:xfrm>
            <a:off x="5463171" y="6342429"/>
            <a:ext cx="2078458" cy="863601"/>
          </a:xfrm>
          <a:prstGeom prst="rect">
            <a:avLst/>
          </a:prstGeom>
          <a:solidFill>
            <a:srgbClr val="FFFFFF"/>
          </a:solidFill>
          <a:ln w="254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lvl1pPr>
          </a:lstStyle>
          <a:p>
            <a:pPr/>
            <a:r>
              <a:t>UNIVERSAL PROBLEM</a:t>
            </a:r>
          </a:p>
        </p:txBody>
      </p:sp>
      <p:sp>
        <p:nvSpPr>
          <p:cNvPr id="604" name="UNIVERSAL SOLUTION"/>
          <p:cNvSpPr txBox="1"/>
          <p:nvPr/>
        </p:nvSpPr>
        <p:spPr>
          <a:xfrm>
            <a:off x="9924008" y="6111551"/>
            <a:ext cx="2078458" cy="863601"/>
          </a:xfrm>
          <a:prstGeom prst="rect">
            <a:avLst/>
          </a:prstGeom>
          <a:solidFill>
            <a:srgbClr val="5A5F5E"/>
          </a:solidFill>
          <a:ln w="254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defRPr>
            </a:lvl1pPr>
          </a:lstStyle>
          <a:p>
            <a:pPr/>
            <a:r>
              <a:t>UNIVERSAL SOLUTION</a:t>
            </a:r>
          </a:p>
        </p:txBody>
      </p:sp>
      <p:sp>
        <p:nvSpPr>
          <p:cNvPr id="605" name="Arrow"/>
          <p:cNvSpPr/>
          <p:nvPr/>
        </p:nvSpPr>
        <p:spPr>
          <a:xfrm>
            <a:off x="3106376" y="4656340"/>
            <a:ext cx="1702221" cy="920842"/>
          </a:xfrm>
          <a:prstGeom prst="rightArrow">
            <a:avLst>
              <a:gd name="adj1" fmla="val 44805"/>
              <a:gd name="adj2" fmla="val 31722"/>
            </a:avLst>
          </a:prstGeom>
          <a:solidFill>
            <a:srgbClr val="808785"/>
          </a:solidFill>
          <a:ln w="12700">
            <a:miter lim="400000"/>
          </a:ln>
        </p:spPr>
        <p:txBody>
          <a:bodyPr lIns="50800" tIns="50800" rIns="50800" bIns="50800" anchor="ctr"/>
          <a:lstStyle/>
          <a:p>
            <a:pPr>
              <a:defRPr>
                <a:solidFill>
                  <a:srgbClr val="FFFFFF"/>
                </a:solidFill>
              </a:defRPr>
            </a:pPr>
          </a:p>
        </p:txBody>
      </p:sp>
      <p:sp>
        <p:nvSpPr>
          <p:cNvPr id="606" name="Rom 5:12…"/>
          <p:cNvSpPr/>
          <p:nvPr/>
        </p:nvSpPr>
        <p:spPr>
          <a:xfrm>
            <a:off x="180921" y="3821854"/>
            <a:ext cx="3746683" cy="2697481"/>
          </a:xfrm>
          <a:prstGeom prst="ellipse">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63500" dist="63500" dir="1053450">
                    <a:srgbClr val="000000"/>
                  </a:outerShdw>
                </a:effectLst>
              </a:defRPr>
            </a:pPr>
            <a:r>
              <a:t>Rom 5:12</a:t>
            </a:r>
          </a:p>
          <a:p>
            <a:pPr>
              <a:defRPr sz="3300">
                <a:solidFill>
                  <a:srgbClr val="FFFFFF"/>
                </a:solidFill>
                <a:effectLst>
                  <a:outerShdw sx="100000" sy="100000" kx="0" ky="0" algn="b" rotWithShape="0" blurRad="63500" dist="63500" dir="1053450">
                    <a:srgbClr val="000000"/>
                  </a:outerShdw>
                </a:effectLst>
              </a:defRPr>
            </a:pPr>
            <a:r>
              <a:t>By ADAM sin entered</a:t>
            </a:r>
          </a:p>
        </p:txBody>
      </p:sp>
      <p:sp>
        <p:nvSpPr>
          <p:cNvPr id="607" name="Arrow"/>
          <p:cNvSpPr/>
          <p:nvPr/>
        </p:nvSpPr>
        <p:spPr>
          <a:xfrm>
            <a:off x="3106376" y="7714947"/>
            <a:ext cx="1702221" cy="920841"/>
          </a:xfrm>
          <a:prstGeom prst="rightArrow">
            <a:avLst>
              <a:gd name="adj1" fmla="val 44805"/>
              <a:gd name="adj2" fmla="val 31722"/>
            </a:avLst>
          </a:prstGeom>
          <a:solidFill>
            <a:srgbClr val="808785"/>
          </a:solidFill>
          <a:ln w="12700">
            <a:miter lim="400000"/>
          </a:ln>
        </p:spPr>
        <p:txBody>
          <a:bodyPr lIns="50800" tIns="50800" rIns="50800" bIns="50800" anchor="ctr"/>
          <a:lstStyle/>
          <a:p>
            <a:pPr>
              <a:defRPr>
                <a:solidFill>
                  <a:srgbClr val="FFFFFF"/>
                </a:solidFill>
              </a:defRPr>
            </a:pPr>
          </a:p>
        </p:txBody>
      </p:sp>
      <p:sp>
        <p:nvSpPr>
          <p:cNvPr id="608" name="1 Cor. 15:21,22…"/>
          <p:cNvSpPr/>
          <p:nvPr/>
        </p:nvSpPr>
        <p:spPr>
          <a:xfrm>
            <a:off x="285670" y="6835015"/>
            <a:ext cx="3746683" cy="2697481"/>
          </a:xfrm>
          <a:prstGeom prst="ellipse">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50800" dist="63500" dir="1506837">
                    <a:srgbClr val="000000"/>
                  </a:outerShdw>
                </a:effectLst>
              </a:defRPr>
            </a:pPr>
            <a:r>
              <a:t>1 Cor. 15:21,22</a:t>
            </a:r>
          </a:p>
          <a:p>
            <a:pPr>
              <a:defRPr sz="3300">
                <a:solidFill>
                  <a:srgbClr val="FFFFFF"/>
                </a:solidFill>
                <a:effectLst>
                  <a:outerShdw sx="100000" sy="100000" kx="0" ky="0" algn="b" rotWithShape="0" blurRad="50800" dist="63500" dir="1506837">
                    <a:srgbClr val="000000"/>
                  </a:outerShdw>
                </a:effectLst>
              </a:defRPr>
            </a:pPr>
            <a:r>
              <a:t>By ADAM came PHYSICAL DEATH to ALL</a:t>
            </a:r>
          </a:p>
        </p:txBody>
      </p:sp>
      <p:pic>
        <p:nvPicPr>
          <p:cNvPr id="609" name="Image" descr="Image"/>
          <p:cNvPicPr>
            <a:picLocks noChangeAspect="1"/>
          </p:cNvPicPr>
          <p:nvPr/>
        </p:nvPicPr>
        <p:blipFill>
          <a:blip r:embed="rId4">
            <a:extLst/>
          </a:blip>
          <a:srcRect l="202" t="0" r="160" b="73"/>
          <a:stretch>
            <a:fillRect/>
          </a:stretch>
        </p:blipFill>
        <p:spPr>
          <a:xfrm>
            <a:off x="3626431" y="5369197"/>
            <a:ext cx="987823" cy="2348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01" y="0"/>
                  <a:pt x="9831" y="23"/>
                  <a:pt x="9754" y="51"/>
                </a:cubicBezTo>
                <a:cubicBezTo>
                  <a:pt x="9677" y="80"/>
                  <a:pt x="9308" y="153"/>
                  <a:pt x="8930" y="212"/>
                </a:cubicBezTo>
                <a:cubicBezTo>
                  <a:pt x="7968" y="361"/>
                  <a:pt x="6981" y="750"/>
                  <a:pt x="6491" y="1172"/>
                </a:cubicBezTo>
                <a:cubicBezTo>
                  <a:pt x="6133" y="1481"/>
                  <a:pt x="6082" y="1596"/>
                  <a:pt x="6092" y="2055"/>
                </a:cubicBezTo>
                <a:cubicBezTo>
                  <a:pt x="6100" y="2449"/>
                  <a:pt x="6178" y="2660"/>
                  <a:pt x="6405" y="2873"/>
                </a:cubicBezTo>
                <a:cubicBezTo>
                  <a:pt x="6945" y="3381"/>
                  <a:pt x="7935" y="3763"/>
                  <a:pt x="9234" y="3968"/>
                </a:cubicBezTo>
                <a:cubicBezTo>
                  <a:pt x="10060" y="4099"/>
                  <a:pt x="12114" y="4042"/>
                  <a:pt x="12904" y="3870"/>
                </a:cubicBezTo>
                <a:cubicBezTo>
                  <a:pt x="13869" y="3659"/>
                  <a:pt x="14655" y="3329"/>
                  <a:pt x="15109" y="2939"/>
                </a:cubicBezTo>
                <a:cubicBezTo>
                  <a:pt x="15461" y="2635"/>
                  <a:pt x="15513" y="2511"/>
                  <a:pt x="15508" y="2055"/>
                </a:cubicBezTo>
                <a:cubicBezTo>
                  <a:pt x="15503" y="1597"/>
                  <a:pt x="15447" y="1476"/>
                  <a:pt x="15074" y="1161"/>
                </a:cubicBezTo>
                <a:cubicBezTo>
                  <a:pt x="14565" y="730"/>
                  <a:pt x="13620" y="361"/>
                  <a:pt x="12661" y="212"/>
                </a:cubicBezTo>
                <a:cubicBezTo>
                  <a:pt x="12283" y="153"/>
                  <a:pt x="11914" y="80"/>
                  <a:pt x="11837" y="51"/>
                </a:cubicBezTo>
                <a:cubicBezTo>
                  <a:pt x="11760" y="23"/>
                  <a:pt x="11290" y="0"/>
                  <a:pt x="10796" y="0"/>
                </a:cubicBezTo>
                <a:close/>
                <a:moveTo>
                  <a:pt x="10796" y="4702"/>
                </a:moveTo>
                <a:cubicBezTo>
                  <a:pt x="5509" y="4702"/>
                  <a:pt x="5480" y="4705"/>
                  <a:pt x="4773" y="4852"/>
                </a:cubicBezTo>
                <a:cubicBezTo>
                  <a:pt x="3267" y="5165"/>
                  <a:pt x="1867" y="6008"/>
                  <a:pt x="1146" y="7031"/>
                </a:cubicBezTo>
                <a:cubicBezTo>
                  <a:pt x="782" y="7546"/>
                  <a:pt x="252" y="8826"/>
                  <a:pt x="252" y="9192"/>
                </a:cubicBezTo>
                <a:cubicBezTo>
                  <a:pt x="252" y="9341"/>
                  <a:pt x="185" y="9477"/>
                  <a:pt x="104" y="9499"/>
                </a:cubicBezTo>
                <a:cubicBezTo>
                  <a:pt x="59" y="9510"/>
                  <a:pt x="25" y="10011"/>
                  <a:pt x="0" y="10889"/>
                </a:cubicBezTo>
                <a:cubicBezTo>
                  <a:pt x="25" y="11780"/>
                  <a:pt x="59" y="12290"/>
                  <a:pt x="104" y="12302"/>
                </a:cubicBezTo>
                <a:cubicBezTo>
                  <a:pt x="185" y="12323"/>
                  <a:pt x="252" y="12469"/>
                  <a:pt x="252" y="12623"/>
                </a:cubicBezTo>
                <a:cubicBezTo>
                  <a:pt x="252" y="12851"/>
                  <a:pt x="328" y="12940"/>
                  <a:pt x="677" y="13087"/>
                </a:cubicBezTo>
                <a:cubicBezTo>
                  <a:pt x="1261" y="13334"/>
                  <a:pt x="2367" y="13348"/>
                  <a:pt x="2959" y="13116"/>
                </a:cubicBezTo>
                <a:cubicBezTo>
                  <a:pt x="3174" y="13032"/>
                  <a:pt x="3351" y="12927"/>
                  <a:pt x="3358" y="12883"/>
                </a:cubicBezTo>
                <a:cubicBezTo>
                  <a:pt x="3365" y="12838"/>
                  <a:pt x="3391" y="12001"/>
                  <a:pt x="3411" y="11025"/>
                </a:cubicBezTo>
                <a:cubicBezTo>
                  <a:pt x="3437" y="9706"/>
                  <a:pt x="3509" y="9080"/>
                  <a:pt x="3697" y="8590"/>
                </a:cubicBezTo>
                <a:cubicBezTo>
                  <a:pt x="3983" y="7844"/>
                  <a:pt x="4526" y="7029"/>
                  <a:pt x="4747" y="7016"/>
                </a:cubicBezTo>
                <a:cubicBezTo>
                  <a:pt x="4844" y="7011"/>
                  <a:pt x="4924" y="9355"/>
                  <a:pt x="4973" y="13890"/>
                </a:cubicBezTo>
                <a:cubicBezTo>
                  <a:pt x="5040" y="20142"/>
                  <a:pt x="5063" y="20791"/>
                  <a:pt x="5285" y="20961"/>
                </a:cubicBezTo>
                <a:cubicBezTo>
                  <a:pt x="5579" y="21186"/>
                  <a:pt x="6067" y="21381"/>
                  <a:pt x="6665" y="21509"/>
                </a:cubicBezTo>
                <a:cubicBezTo>
                  <a:pt x="6979" y="21576"/>
                  <a:pt x="8503" y="21591"/>
                  <a:pt x="12349" y="21600"/>
                </a:cubicBezTo>
                <a:cubicBezTo>
                  <a:pt x="13945" y="21588"/>
                  <a:pt x="14757" y="21568"/>
                  <a:pt x="14970" y="21512"/>
                </a:cubicBezTo>
                <a:cubicBezTo>
                  <a:pt x="15515" y="21370"/>
                  <a:pt x="16168" y="21112"/>
                  <a:pt x="16376" y="20961"/>
                </a:cubicBezTo>
                <a:cubicBezTo>
                  <a:pt x="16502" y="20869"/>
                  <a:pt x="16564" y="19025"/>
                  <a:pt x="16619" y="13952"/>
                </a:cubicBezTo>
                <a:cubicBezTo>
                  <a:pt x="16665" y="9633"/>
                  <a:pt x="16747" y="7071"/>
                  <a:pt x="16836" y="7071"/>
                </a:cubicBezTo>
                <a:cubicBezTo>
                  <a:pt x="17061" y="7071"/>
                  <a:pt x="17597" y="7880"/>
                  <a:pt x="17886" y="8659"/>
                </a:cubicBezTo>
                <a:cubicBezTo>
                  <a:pt x="18091" y="9213"/>
                  <a:pt x="18152" y="9771"/>
                  <a:pt x="18163" y="11119"/>
                </a:cubicBezTo>
                <a:cubicBezTo>
                  <a:pt x="18175" y="12418"/>
                  <a:pt x="18230" y="12902"/>
                  <a:pt x="18372" y="13010"/>
                </a:cubicBezTo>
                <a:cubicBezTo>
                  <a:pt x="18628" y="13206"/>
                  <a:pt x="19488" y="13351"/>
                  <a:pt x="20099" y="13302"/>
                </a:cubicBezTo>
                <a:cubicBezTo>
                  <a:pt x="20630" y="13260"/>
                  <a:pt x="21340" y="12956"/>
                  <a:pt x="21340" y="12769"/>
                </a:cubicBezTo>
                <a:cubicBezTo>
                  <a:pt x="21340" y="12706"/>
                  <a:pt x="21406" y="12634"/>
                  <a:pt x="21487" y="12612"/>
                </a:cubicBezTo>
                <a:cubicBezTo>
                  <a:pt x="21535" y="12600"/>
                  <a:pt x="21575" y="12058"/>
                  <a:pt x="21600" y="11028"/>
                </a:cubicBezTo>
                <a:cubicBezTo>
                  <a:pt x="21575" y="10038"/>
                  <a:pt x="21535" y="9511"/>
                  <a:pt x="21487" y="9499"/>
                </a:cubicBezTo>
                <a:cubicBezTo>
                  <a:pt x="21406" y="9477"/>
                  <a:pt x="21340" y="9349"/>
                  <a:pt x="21340" y="9214"/>
                </a:cubicBezTo>
                <a:cubicBezTo>
                  <a:pt x="21340" y="8888"/>
                  <a:pt x="20960" y="7849"/>
                  <a:pt x="20671" y="7381"/>
                </a:cubicBezTo>
                <a:cubicBezTo>
                  <a:pt x="19890" y="6113"/>
                  <a:pt x="18490" y="5199"/>
                  <a:pt x="16784" y="4844"/>
                </a:cubicBezTo>
                <a:cubicBezTo>
                  <a:pt x="16111" y="4704"/>
                  <a:pt x="16025" y="4702"/>
                  <a:pt x="10796" y="4702"/>
                </a:cubicBezTo>
                <a:close/>
              </a:path>
            </a:pathLst>
          </a:custGeom>
          <a:ln w="12700">
            <a:miter lim="400000"/>
          </a:ln>
        </p:spPr>
      </p:pic>
      <p:sp>
        <p:nvSpPr>
          <p:cNvPr id="610" name="WHY DOES PAUL USE ADAM?"/>
          <p:cNvSpPr/>
          <p:nvPr/>
        </p:nvSpPr>
        <p:spPr>
          <a:xfrm>
            <a:off x="718817" y="2351387"/>
            <a:ext cx="11567166"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6100">
                <a:solidFill>
                  <a:srgbClr val="FFFFFF"/>
                </a:solidFill>
                <a:effectLst>
                  <a:outerShdw sx="100000" sy="100000" kx="0" ky="0" algn="b" rotWithShape="0" blurRad="50800" dist="63500" dir="3190652">
                    <a:srgbClr val="000000"/>
                  </a:outerShdw>
                </a:effectLst>
              </a:defRPr>
            </a:lvl1pPr>
          </a:lstStyle>
          <a:p>
            <a:pPr/>
            <a:r>
              <a:t>WHY DOES PAUL USE ADAM?</a:t>
            </a:r>
          </a:p>
        </p:txBody>
      </p:sp>
      <p:pic>
        <p:nvPicPr>
          <p:cNvPr id="611" name="Image" descr="Image"/>
          <p:cNvPicPr>
            <a:picLocks noChangeAspect="1"/>
          </p:cNvPicPr>
          <p:nvPr/>
        </p:nvPicPr>
        <p:blipFill>
          <a:blip r:embed="rId5">
            <a:extLst/>
          </a:blip>
          <a:srcRect l="186" t="106" r="120" b="71"/>
          <a:stretch>
            <a:fillRect/>
          </a:stretch>
        </p:blipFill>
        <p:spPr>
          <a:xfrm>
            <a:off x="7743324" y="3302345"/>
            <a:ext cx="1874862" cy="2561433"/>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7928" y="0"/>
                </a:moveTo>
                <a:cubicBezTo>
                  <a:pt x="7928" y="13"/>
                  <a:pt x="7958" y="231"/>
                  <a:pt x="7997" y="482"/>
                </a:cubicBezTo>
                <a:cubicBezTo>
                  <a:pt x="8180" y="1673"/>
                  <a:pt x="8206" y="1837"/>
                  <a:pt x="8276" y="2383"/>
                </a:cubicBezTo>
                <a:cubicBezTo>
                  <a:pt x="8475" y="3942"/>
                  <a:pt x="8555" y="4825"/>
                  <a:pt x="8500" y="4849"/>
                </a:cubicBezTo>
                <a:cubicBezTo>
                  <a:pt x="8483" y="4857"/>
                  <a:pt x="8325" y="4852"/>
                  <a:pt x="8152" y="4839"/>
                </a:cubicBezTo>
                <a:cubicBezTo>
                  <a:pt x="7013" y="4755"/>
                  <a:pt x="5141" y="4407"/>
                  <a:pt x="2899" y="3862"/>
                </a:cubicBezTo>
                <a:lnTo>
                  <a:pt x="2227" y="3698"/>
                </a:lnTo>
                <a:lnTo>
                  <a:pt x="2003" y="3879"/>
                </a:lnTo>
                <a:cubicBezTo>
                  <a:pt x="1392" y="4375"/>
                  <a:pt x="828" y="5043"/>
                  <a:pt x="311" y="5884"/>
                </a:cubicBezTo>
                <a:cubicBezTo>
                  <a:pt x="191" y="6078"/>
                  <a:pt x="64" y="6285"/>
                  <a:pt x="27" y="6342"/>
                </a:cubicBezTo>
                <a:cubicBezTo>
                  <a:pt x="17" y="6359"/>
                  <a:pt x="8" y="6391"/>
                  <a:pt x="0" y="6443"/>
                </a:cubicBezTo>
                <a:lnTo>
                  <a:pt x="1980" y="6443"/>
                </a:lnTo>
                <a:cubicBezTo>
                  <a:pt x="3091" y="6443"/>
                  <a:pt x="4177" y="6458"/>
                  <a:pt x="4398" y="6473"/>
                </a:cubicBezTo>
                <a:lnTo>
                  <a:pt x="4801" y="6499"/>
                </a:lnTo>
                <a:lnTo>
                  <a:pt x="5098" y="6657"/>
                </a:lnTo>
                <a:cubicBezTo>
                  <a:pt x="5711" y="6981"/>
                  <a:pt x="6914" y="7474"/>
                  <a:pt x="7736" y="7738"/>
                </a:cubicBezTo>
                <a:cubicBezTo>
                  <a:pt x="7928" y="7799"/>
                  <a:pt x="8112" y="7867"/>
                  <a:pt x="8148" y="7888"/>
                </a:cubicBezTo>
                <a:cubicBezTo>
                  <a:pt x="8183" y="7910"/>
                  <a:pt x="8276" y="8020"/>
                  <a:pt x="8353" y="8133"/>
                </a:cubicBezTo>
                <a:cubicBezTo>
                  <a:pt x="8805" y="8790"/>
                  <a:pt x="8848" y="9372"/>
                  <a:pt x="8468" y="9793"/>
                </a:cubicBezTo>
                <a:cubicBezTo>
                  <a:pt x="8382" y="9887"/>
                  <a:pt x="8373" y="9910"/>
                  <a:pt x="8395" y="10060"/>
                </a:cubicBezTo>
                <a:cubicBezTo>
                  <a:pt x="8471" y="10610"/>
                  <a:pt x="8768" y="11121"/>
                  <a:pt x="9336" y="11680"/>
                </a:cubicBezTo>
                <a:cubicBezTo>
                  <a:pt x="9626" y="11965"/>
                  <a:pt x="9633" y="11972"/>
                  <a:pt x="9583" y="12042"/>
                </a:cubicBezTo>
                <a:cubicBezTo>
                  <a:pt x="9333" y="12396"/>
                  <a:pt x="9149" y="13055"/>
                  <a:pt x="9149" y="13601"/>
                </a:cubicBezTo>
                <a:cubicBezTo>
                  <a:pt x="9149" y="14227"/>
                  <a:pt x="9325" y="14751"/>
                  <a:pt x="9720" y="15305"/>
                </a:cubicBezTo>
                <a:cubicBezTo>
                  <a:pt x="9869" y="15513"/>
                  <a:pt x="9894" y="15775"/>
                  <a:pt x="9871" y="16995"/>
                </a:cubicBezTo>
                <a:cubicBezTo>
                  <a:pt x="9852" y="18045"/>
                  <a:pt x="9832" y="18375"/>
                  <a:pt x="9725" y="19478"/>
                </a:cubicBezTo>
                <a:cubicBezTo>
                  <a:pt x="9696" y="19774"/>
                  <a:pt x="9649" y="20263"/>
                  <a:pt x="9620" y="20566"/>
                </a:cubicBezTo>
                <a:cubicBezTo>
                  <a:pt x="9591" y="20869"/>
                  <a:pt x="9558" y="21165"/>
                  <a:pt x="9547" y="21225"/>
                </a:cubicBezTo>
                <a:lnTo>
                  <a:pt x="9528" y="21332"/>
                </a:lnTo>
                <a:lnTo>
                  <a:pt x="9716" y="21396"/>
                </a:lnTo>
                <a:cubicBezTo>
                  <a:pt x="9919" y="21463"/>
                  <a:pt x="10407" y="21563"/>
                  <a:pt x="10534" y="21563"/>
                </a:cubicBezTo>
                <a:cubicBezTo>
                  <a:pt x="10578" y="21563"/>
                  <a:pt x="10623" y="21576"/>
                  <a:pt x="10635" y="21590"/>
                </a:cubicBezTo>
                <a:cubicBezTo>
                  <a:pt x="10638" y="21594"/>
                  <a:pt x="10759" y="21597"/>
                  <a:pt x="10992" y="21600"/>
                </a:cubicBezTo>
                <a:cubicBezTo>
                  <a:pt x="11265" y="21598"/>
                  <a:pt x="11817" y="21596"/>
                  <a:pt x="11819" y="21593"/>
                </a:cubicBezTo>
                <a:cubicBezTo>
                  <a:pt x="11829" y="21581"/>
                  <a:pt x="11909" y="21565"/>
                  <a:pt x="11997" y="21556"/>
                </a:cubicBezTo>
                <a:cubicBezTo>
                  <a:pt x="12253" y="21531"/>
                  <a:pt x="12647" y="21456"/>
                  <a:pt x="12647" y="21433"/>
                </a:cubicBezTo>
                <a:cubicBezTo>
                  <a:pt x="12647" y="21421"/>
                  <a:pt x="12576" y="21264"/>
                  <a:pt x="12491" y="21081"/>
                </a:cubicBezTo>
                <a:cubicBezTo>
                  <a:pt x="12338" y="20753"/>
                  <a:pt x="12160" y="20254"/>
                  <a:pt x="12020" y="19759"/>
                </a:cubicBezTo>
                <a:cubicBezTo>
                  <a:pt x="11794" y="18958"/>
                  <a:pt x="11452" y="17027"/>
                  <a:pt x="11531" y="16992"/>
                </a:cubicBezTo>
                <a:cubicBezTo>
                  <a:pt x="11545" y="16985"/>
                  <a:pt x="11665" y="16994"/>
                  <a:pt x="11796" y="17015"/>
                </a:cubicBezTo>
                <a:cubicBezTo>
                  <a:pt x="11927" y="17035"/>
                  <a:pt x="12121" y="17060"/>
                  <a:pt x="12226" y="17068"/>
                </a:cubicBezTo>
                <a:lnTo>
                  <a:pt x="12414" y="17085"/>
                </a:lnTo>
                <a:lnTo>
                  <a:pt x="12285" y="16995"/>
                </a:lnTo>
                <a:cubicBezTo>
                  <a:pt x="11675" y="16561"/>
                  <a:pt x="11382" y="15760"/>
                  <a:pt x="11211" y="14087"/>
                </a:cubicBezTo>
                <a:lnTo>
                  <a:pt x="11170" y="13688"/>
                </a:lnTo>
                <a:lnTo>
                  <a:pt x="11362" y="13166"/>
                </a:lnTo>
                <a:cubicBezTo>
                  <a:pt x="11719" y="12208"/>
                  <a:pt x="11867" y="11800"/>
                  <a:pt x="12066" y="11205"/>
                </a:cubicBezTo>
                <a:cubicBezTo>
                  <a:pt x="12174" y="10881"/>
                  <a:pt x="12277" y="10579"/>
                  <a:pt x="12295" y="10532"/>
                </a:cubicBezTo>
                <a:cubicBezTo>
                  <a:pt x="12324" y="10454"/>
                  <a:pt x="12314" y="10437"/>
                  <a:pt x="12167" y="10315"/>
                </a:cubicBezTo>
                <a:cubicBezTo>
                  <a:pt x="11953" y="10139"/>
                  <a:pt x="11724" y="9878"/>
                  <a:pt x="11559" y="9619"/>
                </a:cubicBezTo>
                <a:cubicBezTo>
                  <a:pt x="11185" y="9034"/>
                  <a:pt x="11118" y="8463"/>
                  <a:pt x="11371" y="8049"/>
                </a:cubicBezTo>
                <a:cubicBezTo>
                  <a:pt x="11497" y="7844"/>
                  <a:pt x="11559" y="7805"/>
                  <a:pt x="11911" y="7718"/>
                </a:cubicBezTo>
                <a:cubicBezTo>
                  <a:pt x="13073" y="7428"/>
                  <a:pt x="14763" y="6784"/>
                  <a:pt x="15468" y="6366"/>
                </a:cubicBezTo>
                <a:cubicBezTo>
                  <a:pt x="15551" y="6316"/>
                  <a:pt x="15649" y="6275"/>
                  <a:pt x="15683" y="6275"/>
                </a:cubicBezTo>
                <a:cubicBezTo>
                  <a:pt x="15717" y="6275"/>
                  <a:pt x="16253" y="6200"/>
                  <a:pt x="16876" y="6108"/>
                </a:cubicBezTo>
                <a:cubicBezTo>
                  <a:pt x="17499" y="6016"/>
                  <a:pt x="18290" y="5903"/>
                  <a:pt x="18636" y="5853"/>
                </a:cubicBezTo>
                <a:cubicBezTo>
                  <a:pt x="18982" y="5804"/>
                  <a:pt x="19334" y="5753"/>
                  <a:pt x="19414" y="5740"/>
                </a:cubicBezTo>
                <a:cubicBezTo>
                  <a:pt x="19521" y="5721"/>
                  <a:pt x="21137" y="5482"/>
                  <a:pt x="21156" y="5482"/>
                </a:cubicBezTo>
                <a:cubicBezTo>
                  <a:pt x="21190" y="5482"/>
                  <a:pt x="21429" y="5200"/>
                  <a:pt x="21489" y="5087"/>
                </a:cubicBezTo>
                <a:cubicBezTo>
                  <a:pt x="21534" y="5003"/>
                  <a:pt x="21584" y="4920"/>
                  <a:pt x="21599" y="4906"/>
                </a:cubicBezTo>
                <a:cubicBezTo>
                  <a:pt x="21600" y="4906"/>
                  <a:pt x="21598" y="4828"/>
                  <a:pt x="21599" y="4819"/>
                </a:cubicBezTo>
                <a:cubicBezTo>
                  <a:pt x="21583" y="4821"/>
                  <a:pt x="21482" y="4834"/>
                  <a:pt x="21357" y="4853"/>
                </a:cubicBezTo>
                <a:cubicBezTo>
                  <a:pt x="20291" y="5016"/>
                  <a:pt x="18170" y="5101"/>
                  <a:pt x="15075" y="5100"/>
                </a:cubicBezTo>
                <a:cubicBezTo>
                  <a:pt x="12963" y="5100"/>
                  <a:pt x="11643" y="5064"/>
                  <a:pt x="11536" y="5007"/>
                </a:cubicBezTo>
                <a:cubicBezTo>
                  <a:pt x="11484" y="4979"/>
                  <a:pt x="11480" y="4957"/>
                  <a:pt x="11517" y="4813"/>
                </a:cubicBezTo>
                <a:cubicBezTo>
                  <a:pt x="11541" y="4723"/>
                  <a:pt x="11601" y="4478"/>
                  <a:pt x="11650" y="4267"/>
                </a:cubicBezTo>
                <a:cubicBezTo>
                  <a:pt x="11699" y="4056"/>
                  <a:pt x="11778" y="3734"/>
                  <a:pt x="11824" y="3551"/>
                </a:cubicBezTo>
                <a:cubicBezTo>
                  <a:pt x="11869" y="3368"/>
                  <a:pt x="11933" y="3093"/>
                  <a:pt x="11965" y="2942"/>
                </a:cubicBezTo>
                <a:lnTo>
                  <a:pt x="12025" y="2667"/>
                </a:lnTo>
                <a:lnTo>
                  <a:pt x="11938" y="2570"/>
                </a:lnTo>
                <a:cubicBezTo>
                  <a:pt x="11711" y="2322"/>
                  <a:pt x="10456" y="1381"/>
                  <a:pt x="9762" y="937"/>
                </a:cubicBezTo>
                <a:cubicBezTo>
                  <a:pt x="9074" y="498"/>
                  <a:pt x="8693" y="288"/>
                  <a:pt x="8212" y="94"/>
                </a:cubicBezTo>
                <a:lnTo>
                  <a:pt x="7974" y="0"/>
                </a:lnTo>
                <a:lnTo>
                  <a:pt x="7928"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16" name="The Foundation of our Hope is the Resurrection of Christ"/>
          <p:cNvGrpSpPr/>
          <p:nvPr/>
        </p:nvGrpSpPr>
        <p:grpSpPr>
          <a:xfrm>
            <a:off x="-136385" y="1058059"/>
            <a:ext cx="13277570" cy="1285749"/>
            <a:chOff x="0" y="0"/>
            <a:chExt cx="13277569" cy="1285747"/>
          </a:xfrm>
        </p:grpSpPr>
        <p:sp>
          <p:nvSpPr>
            <p:cNvPr id="615"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14"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617" name="Image" descr="Image"/>
          <p:cNvPicPr>
            <a:picLocks noChangeAspect="1"/>
          </p:cNvPicPr>
          <p:nvPr/>
        </p:nvPicPr>
        <p:blipFill>
          <a:blip r:embed="rId3">
            <a:extLst/>
          </a:blip>
          <a:srcRect l="0" t="10543" r="2" b="0"/>
          <a:stretch>
            <a:fillRect/>
          </a:stretch>
        </p:blipFill>
        <p:spPr>
          <a:xfrm>
            <a:off x="-999045" y="4247521"/>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618" name="1 Corinthians 15:23 (NKJV)…"/>
          <p:cNvSpPr txBox="1"/>
          <p:nvPr/>
        </p:nvSpPr>
        <p:spPr>
          <a:xfrm>
            <a:off x="628839" y="2309293"/>
            <a:ext cx="4768775" cy="199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700">
                <a:solidFill>
                  <a:srgbClr val="000000"/>
                </a:solidFill>
                <a:latin typeface="Century Gothic"/>
                <a:ea typeface="Century Gothic"/>
                <a:cs typeface="Century Gothic"/>
                <a:sym typeface="Century Gothic"/>
              </a:defRPr>
            </a:pPr>
            <a:r>
              <a:t>1 Corinthians 15:23 (NKJV) </a:t>
            </a:r>
          </a:p>
          <a:p>
            <a:pPr>
              <a:defRPr sz="2400">
                <a:solidFill>
                  <a:srgbClr val="000000"/>
                </a:solidFill>
                <a:latin typeface="Century Gothic"/>
                <a:ea typeface="Century Gothic"/>
                <a:cs typeface="Century Gothic"/>
                <a:sym typeface="Century Gothic"/>
              </a:defRPr>
            </a:pPr>
            <a:r>
              <a:rPr baseline="31999"/>
              <a:t>23</a:t>
            </a:r>
            <a:r>
              <a:t> But each one in his own order: Christ the firstfruits, afterward those </a:t>
            </a:r>
            <a:r>
              <a:rPr i="1"/>
              <a:t>who are</a:t>
            </a:r>
            <a:r>
              <a:t> Christ’s at His coming.</a:t>
            </a:r>
          </a:p>
        </p:txBody>
      </p:sp>
      <p:grpSp>
        <p:nvGrpSpPr>
          <p:cNvPr id="621" name="FIRSTFRUITS -…"/>
          <p:cNvGrpSpPr/>
          <p:nvPr/>
        </p:nvGrpSpPr>
        <p:grpSpPr>
          <a:xfrm>
            <a:off x="4964662" y="2163459"/>
            <a:ext cx="8198054" cy="7645401"/>
            <a:chOff x="0" y="0"/>
            <a:chExt cx="8198052" cy="7645400"/>
          </a:xfrm>
        </p:grpSpPr>
        <p:sp>
          <p:nvSpPr>
            <p:cNvPr id="620" name="FIRSTFRUITS -…"/>
            <p:cNvSpPr txBox="1"/>
            <p:nvPr/>
          </p:nvSpPr>
          <p:spPr>
            <a:xfrm>
              <a:off x="914400" y="876300"/>
              <a:ext cx="6470853" cy="59817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4"/>
                </a:buBlip>
                <a:defRPr b="1" sz="4200">
                  <a:solidFill>
                    <a:srgbClr val="000000"/>
                  </a:solidFill>
                  <a:latin typeface="Century Gothic"/>
                  <a:ea typeface="Century Gothic"/>
                  <a:cs typeface="Century Gothic"/>
                  <a:sym typeface="Century Gothic"/>
                </a:defRPr>
              </a:pPr>
              <a:r>
                <a:t>FIRSTFRUITS -</a:t>
              </a:r>
            </a:p>
            <a:p>
              <a:pPr lvl="1" marL="1143000" indent="-685800" algn="l">
                <a:spcBef>
                  <a:spcPts val="2200"/>
                </a:spcBef>
                <a:buSzPct val="80000"/>
                <a:buBlip>
                  <a:blip r:embed="rId5"/>
                </a:buBlip>
                <a:defRPr sz="3500">
                  <a:solidFill>
                    <a:srgbClr val="000000"/>
                  </a:solidFill>
                  <a:latin typeface="Century Gothic"/>
                  <a:ea typeface="Century Gothic"/>
                  <a:cs typeface="Century Gothic"/>
                  <a:sym typeface="Century Gothic"/>
                </a:defRPr>
              </a:pPr>
              <a:r>
                <a:t>“Prior temporality” (First in time  - precedes the harvest)</a:t>
              </a:r>
            </a:p>
            <a:p>
              <a:pPr lvl="1" marL="1143000" indent="-685800" algn="l">
                <a:spcBef>
                  <a:spcPts val="2200"/>
                </a:spcBef>
                <a:buSzPct val="80000"/>
                <a:buBlip>
                  <a:blip r:embed="rId5"/>
                </a:buBlip>
                <a:defRPr sz="3500">
                  <a:solidFill>
                    <a:srgbClr val="000000"/>
                  </a:solidFill>
                  <a:latin typeface="Century Gothic"/>
                  <a:ea typeface="Century Gothic"/>
                  <a:cs typeface="Century Gothic"/>
                  <a:sym typeface="Century Gothic"/>
                </a:defRPr>
              </a:pPr>
              <a:r>
                <a:t>“Representation of the same quality or character”</a:t>
              </a:r>
            </a:p>
            <a:p>
              <a:pPr lvl="1" marL="1143000" indent="-685800" algn="l">
                <a:spcBef>
                  <a:spcPts val="2200"/>
                </a:spcBef>
                <a:buSzPct val="80000"/>
                <a:buBlip>
                  <a:blip r:embed="rId5"/>
                </a:buBlip>
                <a:defRPr sz="3500">
                  <a:solidFill>
                    <a:srgbClr val="000000"/>
                  </a:solidFill>
                  <a:latin typeface="Century Gothic"/>
                  <a:ea typeface="Century Gothic"/>
                  <a:cs typeface="Century Gothic"/>
                  <a:sym typeface="Century Gothic"/>
                </a:defRPr>
              </a:pPr>
              <a:r>
                <a:t>“Promise of more of the same kind to come.”</a:t>
              </a:r>
            </a:p>
          </p:txBody>
        </p:sp>
        <p:pic>
          <p:nvPicPr>
            <p:cNvPr id="619" name="FIRSTFRUITS -… FIRSTFRUITS -&#10;“Prior temporality” (First in time  - precedes the harvest)&#10;“Representation of the same quality or character”&#10;“Promise of more of the same kind to come.”" descr="FIRSTFRUITS -… FIRSTFRUITS -“Prior temporality” (First in time  - precedes the harvest)“Representation of the same quality or character”“Promise of more of the same kind to come.”"/>
            <p:cNvPicPr>
              <a:picLocks noChangeAspect="0"/>
            </p:cNvPicPr>
            <p:nvPr/>
          </p:nvPicPr>
          <p:blipFill>
            <a:blip r:embed="rId6">
              <a:extLst/>
            </a:blip>
            <a:stretch>
              <a:fillRect/>
            </a:stretch>
          </p:blipFill>
          <p:spPr>
            <a:xfrm>
              <a:off x="0" y="0"/>
              <a:ext cx="8198053" cy="7645400"/>
            </a:xfrm>
            <a:prstGeom prst="rect">
              <a:avLst/>
            </a:prstGeom>
            <a:effectLst/>
          </p:spPr>
        </p:pic>
      </p:grpSp>
      <p:sp>
        <p:nvSpPr>
          <p:cNvPr id="622" name="Cf. - Holleman, Resurrection, 50; Hamilton, Holy Spirit, 20,21"/>
          <p:cNvSpPr txBox="1"/>
          <p:nvPr/>
        </p:nvSpPr>
        <p:spPr>
          <a:xfrm>
            <a:off x="6318535" y="9351194"/>
            <a:ext cx="5490308"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Cf. - Holleman, Resurrection, 50; Hamilton, Holy Spirit, 20,21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1"/>
                                        </p:tgtEl>
                                        <p:attrNameLst>
                                          <p:attrName>style.visibility</p:attrName>
                                        </p:attrNameLst>
                                      </p:cBhvr>
                                      <p:to>
                                        <p:strVal val="visible"/>
                                      </p:to>
                                    </p:set>
                                    <p:animEffect filter="fade" transition="in">
                                      <p:cBhvr>
                                        <p:cTn id="7" dur="1500"/>
                                        <p:tgtEl>
                                          <p:spTgt spid="6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1"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those who are Christ’s at His coming"/>
          <p:cNvSpPr/>
          <p:nvPr/>
        </p:nvSpPr>
        <p:spPr>
          <a:xfrm>
            <a:off x="8809713" y="4126322"/>
            <a:ext cx="4037427" cy="4715853"/>
          </a:xfrm>
          <a:prstGeom prst="ellipse">
            <a:avLst/>
          </a:prstGeom>
          <a:gradFill>
            <a:gsLst>
              <a:gs pos="0">
                <a:srgbClr val="86D0C1"/>
              </a:gs>
              <a:gs pos="100000">
                <a:srgbClr val="C8EAF8"/>
              </a:gs>
            </a:gsLst>
            <a:lin ang="5400000"/>
          </a:gradFill>
          <a:ln w="25400">
            <a:solidFill>
              <a:srgbClr val="000000"/>
            </a:solidFill>
            <a:miter lim="400000"/>
          </a:ln>
          <a:effectLst>
            <a:outerShdw sx="100000" sy="100000" kx="0" ky="0" algn="b" rotWithShape="0" blurRad="254000" dist="118190" dir="2597830">
              <a:srgbClr val="000000">
                <a:alpha val="7644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5000">
                <a:solidFill>
                  <a:srgbClr val="000000"/>
                </a:solidFill>
                <a:latin typeface="Century Gothic"/>
                <a:ea typeface="Century Gothic"/>
                <a:cs typeface="Century Gothic"/>
                <a:sym typeface="Century Gothic"/>
              </a:defRPr>
            </a:pPr>
            <a:r>
              <a:t>those </a:t>
            </a:r>
            <a:r>
              <a:rPr i="1"/>
              <a:t>who are</a:t>
            </a:r>
            <a:r>
              <a:t> Christ’s at His coming</a:t>
            </a:r>
          </a:p>
        </p:txBody>
      </p:sp>
      <p:sp>
        <p:nvSpPr>
          <p:cNvPr id="62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28" name="The Foundation of our Hope is the Resurrection of Christ"/>
          <p:cNvGrpSpPr/>
          <p:nvPr/>
        </p:nvGrpSpPr>
        <p:grpSpPr>
          <a:xfrm>
            <a:off x="-136385" y="1058059"/>
            <a:ext cx="13277570" cy="1285749"/>
            <a:chOff x="0" y="0"/>
            <a:chExt cx="13277569" cy="1285747"/>
          </a:xfrm>
        </p:grpSpPr>
        <p:sp>
          <p:nvSpPr>
            <p:cNvPr id="627"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26"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629" name="1 Corinthians 15:23 (NKJV)…"/>
          <p:cNvSpPr txBox="1"/>
          <p:nvPr/>
        </p:nvSpPr>
        <p:spPr>
          <a:xfrm>
            <a:off x="413794" y="2257354"/>
            <a:ext cx="12177212" cy="186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000">
                <a:solidFill>
                  <a:srgbClr val="000000"/>
                </a:solidFill>
                <a:latin typeface="Century Gothic"/>
                <a:ea typeface="Century Gothic"/>
                <a:cs typeface="Century Gothic"/>
                <a:sym typeface="Century Gothic"/>
              </a:defRPr>
            </a:pPr>
            <a:r>
              <a:t>1 Corinthians 15:23 (NKJV) </a:t>
            </a:r>
          </a:p>
          <a:p>
            <a:pPr>
              <a:defRPr sz="3700">
                <a:solidFill>
                  <a:srgbClr val="000000"/>
                </a:solidFill>
                <a:latin typeface="Century Gothic"/>
                <a:ea typeface="Century Gothic"/>
                <a:cs typeface="Century Gothic"/>
                <a:sym typeface="Century Gothic"/>
              </a:defRPr>
            </a:pPr>
            <a:r>
              <a:rPr baseline="31999"/>
              <a:t>23</a:t>
            </a:r>
            <a:r>
              <a:t> But each one in his own order: Christ the firstfruits, afterward those </a:t>
            </a:r>
            <a:r>
              <a:rPr i="1"/>
              <a:t>who are</a:t>
            </a:r>
            <a:r>
              <a:t> Christ’s at His coming.</a:t>
            </a:r>
          </a:p>
        </p:txBody>
      </p:sp>
      <p:sp>
        <p:nvSpPr>
          <p:cNvPr id="630" name="AFTERWARD…"/>
          <p:cNvSpPr/>
          <p:nvPr/>
        </p:nvSpPr>
        <p:spPr>
          <a:xfrm>
            <a:off x="5804690" y="5259762"/>
            <a:ext cx="3427178" cy="2216602"/>
          </a:xfrm>
          <a:prstGeom prst="rightArrow">
            <a:avLst>
              <a:gd name="adj1" fmla="val 71698"/>
              <a:gd name="adj2" fmla="val 31205"/>
            </a:avLst>
          </a:prstGeom>
          <a:solidFill>
            <a:srgbClr val="808785"/>
          </a:solidFill>
          <a:ln w="25400">
            <a:solidFill>
              <a:srgbClr val="000000"/>
            </a:solidFill>
            <a:miter lim="400000"/>
          </a:ln>
          <a:effectLst>
            <a:outerShdw sx="100000" sy="100000" kx="0" ky="0" algn="b" rotWithShape="0" blurRad="254000" dist="118190" dir="2597830">
              <a:srgbClr val="000000">
                <a:alpha val="76449"/>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100">
                <a:solidFill>
                  <a:schemeClr val="accent3">
                    <a:hueOff val="198700"/>
                    <a:satOff val="21248"/>
                    <a:lumOff val="19305"/>
                  </a:schemeClr>
                </a:solidFill>
                <a:effectLst>
                  <a:outerShdw sx="100000" sy="100000" kx="0" ky="0" algn="b" rotWithShape="0" blurRad="50800" dist="63500" dir="2133555">
                    <a:srgbClr val="000000"/>
                  </a:outerShdw>
                </a:effectLst>
                <a:latin typeface="Gill Sans"/>
                <a:ea typeface="Gill Sans"/>
                <a:cs typeface="Gill Sans"/>
                <a:sym typeface="Gill Sans"/>
              </a:defRPr>
            </a:pPr>
            <a:r>
              <a:t>AFTERWARD</a:t>
            </a:r>
          </a:p>
          <a:p>
            <a:pPr>
              <a:defRPr b="1" sz="2400">
                <a:solidFill>
                  <a:schemeClr val="accent3">
                    <a:hueOff val="198700"/>
                    <a:satOff val="21248"/>
                    <a:lumOff val="19305"/>
                  </a:schemeClr>
                </a:solidFill>
                <a:effectLst>
                  <a:outerShdw sx="100000" sy="100000" kx="0" ky="0" algn="b" rotWithShape="0" blurRad="50800" dist="63500" dir="2133555">
                    <a:srgbClr val="000000"/>
                  </a:outerShdw>
                </a:effectLst>
                <a:latin typeface="Gill Sans"/>
                <a:ea typeface="Gill Sans"/>
                <a:cs typeface="Gill Sans"/>
                <a:sym typeface="Gill Sans"/>
              </a:defRPr>
            </a:pPr>
            <a:r>
              <a:t>(NEXT)</a:t>
            </a:r>
          </a:p>
        </p:txBody>
      </p:sp>
      <p:grpSp>
        <p:nvGrpSpPr>
          <p:cNvPr id="633" name="Image"/>
          <p:cNvGrpSpPr/>
          <p:nvPr/>
        </p:nvGrpSpPr>
        <p:grpSpPr>
          <a:xfrm>
            <a:off x="144960" y="4643145"/>
            <a:ext cx="5813018" cy="3961572"/>
            <a:chOff x="0" y="0"/>
            <a:chExt cx="5813017" cy="3961570"/>
          </a:xfrm>
        </p:grpSpPr>
        <p:pic>
          <p:nvPicPr>
            <p:cNvPr id="632" name="Image" descr="Image"/>
            <p:cNvPicPr>
              <a:picLocks noChangeAspect="1"/>
            </p:cNvPicPr>
            <p:nvPr/>
          </p:nvPicPr>
          <p:blipFill>
            <a:blip r:embed="rId3">
              <a:extLst/>
            </a:blip>
            <a:srcRect l="19912" t="18516" r="19912" b="15854"/>
            <a:stretch>
              <a:fillRect/>
            </a:stretch>
          </p:blipFill>
          <p:spPr>
            <a:xfrm>
              <a:off x="215900" y="139700"/>
              <a:ext cx="5381218" cy="3402771"/>
            </a:xfrm>
            <a:prstGeom prst="rect">
              <a:avLst/>
            </a:prstGeom>
            <a:ln>
              <a:noFill/>
            </a:ln>
            <a:effectLst/>
          </p:spPr>
        </p:pic>
        <p:pic>
          <p:nvPicPr>
            <p:cNvPr id="631" name="Image" descr="Image"/>
            <p:cNvPicPr>
              <a:picLocks noChangeAspect="0"/>
            </p:cNvPicPr>
            <p:nvPr/>
          </p:nvPicPr>
          <p:blipFill>
            <a:blip r:embed="rId4">
              <a:extLst/>
            </a:blip>
            <a:stretch>
              <a:fillRect/>
            </a:stretch>
          </p:blipFill>
          <p:spPr>
            <a:xfrm>
              <a:off x="0" y="-1"/>
              <a:ext cx="5813018" cy="3961572"/>
            </a:xfrm>
            <a:prstGeom prst="rect">
              <a:avLst/>
            </a:prstGeom>
            <a:effectLst/>
          </p:spPr>
        </p:pic>
      </p:grpSp>
      <p:sp>
        <p:nvSpPr>
          <p:cNvPr id="634" name="CHRIST the FIRSTFRUITS"/>
          <p:cNvSpPr txBox="1"/>
          <p:nvPr/>
        </p:nvSpPr>
        <p:spPr>
          <a:xfrm>
            <a:off x="527463" y="6583950"/>
            <a:ext cx="5048011"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900">
                <a:ln w="38100" cap="flat">
                  <a:solidFill>
                    <a:srgbClr val="FFFFFF"/>
                  </a:solidFill>
                  <a:prstDash val="solid"/>
                  <a:miter lim="400000"/>
                </a:ln>
                <a:effectLst>
                  <a:outerShdw sx="100000" sy="100000" kx="0" ky="0" algn="b" rotWithShape="0" blurRad="63500" dist="63500" dir="2783692">
                    <a:srgbClr val="000000"/>
                  </a:outerShdw>
                </a:effectLst>
                <a:latin typeface="Gill Sans"/>
                <a:ea typeface="Gill Sans"/>
                <a:cs typeface="Gill Sans"/>
                <a:sym typeface="Gill Sans"/>
              </a:defRPr>
            </a:lvl1pPr>
          </a:lstStyle>
          <a:p>
            <a:pPr/>
            <a:r>
              <a:t>CHRIST the FIRSTFRUITS</a:t>
            </a:r>
          </a:p>
        </p:txBody>
      </p:sp>
      <p:grpSp>
        <p:nvGrpSpPr>
          <p:cNvPr id="637" name="“Promise of more of the same kind to come.”"/>
          <p:cNvGrpSpPr/>
          <p:nvPr/>
        </p:nvGrpSpPr>
        <p:grpSpPr>
          <a:xfrm>
            <a:off x="173694" y="8502105"/>
            <a:ext cx="12657412" cy="1016001"/>
            <a:chOff x="0" y="0"/>
            <a:chExt cx="12657410" cy="1016000"/>
          </a:xfrm>
        </p:grpSpPr>
        <p:sp>
          <p:nvSpPr>
            <p:cNvPr id="636" name="“Promise of more of the same kind to come.”"/>
            <p:cNvSpPr txBox="1"/>
            <p:nvPr/>
          </p:nvSpPr>
          <p:spPr>
            <a:xfrm>
              <a:off x="88900" y="50800"/>
              <a:ext cx="12479611" cy="7747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500">
                  <a:solidFill>
                    <a:srgbClr val="FFFFFF"/>
                  </a:solidFill>
                </a:defRPr>
              </a:lvl1pPr>
            </a:lstStyle>
            <a:p>
              <a:pPr/>
              <a:r>
                <a:t>“Promise of more of the same kind to come.”</a:t>
              </a:r>
            </a:p>
          </p:txBody>
        </p:sp>
        <p:pic>
          <p:nvPicPr>
            <p:cNvPr id="635" name="“Promise of more of the same kind to come.” “Promise of more of the same kind to come.”" descr="“Promise of more of the same kind to come.” “Promise of more of the same kind to come.”"/>
            <p:cNvPicPr>
              <a:picLocks noChangeAspect="0"/>
            </p:cNvPicPr>
            <p:nvPr/>
          </p:nvPicPr>
          <p:blipFill>
            <a:blip r:embed="rId5">
              <a:extLst/>
            </a:blip>
            <a:stretch>
              <a:fillRect/>
            </a:stretch>
          </p:blipFill>
          <p:spPr>
            <a:xfrm>
              <a:off x="0" y="0"/>
              <a:ext cx="12657411" cy="10160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ph type="pic" idx="13"/>
          </p:nvPr>
        </p:nvPicPr>
        <p:blipFill>
          <a:blip r:embed="rId2">
            <a:extLst/>
          </a:blip>
          <a:srcRect l="997" t="0" r="10113" b="0"/>
          <a:stretch>
            <a:fillRect/>
          </a:stretch>
        </p:blipFill>
        <p:spPr>
          <a:xfrm>
            <a:off x="0" y="0"/>
            <a:ext cx="13004800" cy="9753600"/>
          </a:xfrm>
          <a:prstGeom prst="rect">
            <a:avLst/>
          </a:prstGeom>
        </p:spPr>
      </p:pic>
      <p:grpSp>
        <p:nvGrpSpPr>
          <p:cNvPr id="245" name="15 and He died for all, that those who live should live no longer for themselves, but for Him who died for them and rose again.…"/>
          <p:cNvGrpSpPr/>
          <p:nvPr/>
        </p:nvGrpSpPr>
        <p:grpSpPr>
          <a:xfrm>
            <a:off x="256253" y="6661094"/>
            <a:ext cx="12492294" cy="1850720"/>
            <a:chOff x="0" y="0"/>
            <a:chExt cx="12492292" cy="1850719"/>
          </a:xfrm>
        </p:grpSpPr>
        <p:sp>
          <p:nvSpPr>
            <p:cNvPr id="244" name="15 and He died for all, that those who live should live no longer for themselves, but for Him who died for them and rose again.…"/>
            <p:cNvSpPr/>
            <p:nvPr/>
          </p:nvSpPr>
          <p:spPr>
            <a:xfrm>
              <a:off x="114300" y="76200"/>
              <a:ext cx="12263693" cy="155862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defRPr sz="34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rPr baseline="31999"/>
                <a:t>15</a:t>
              </a:r>
              <a:r>
                <a:t> and He died for all, that those who live should live no longer for themselves, but for Him who died for them and rose again. </a:t>
              </a:r>
            </a:p>
            <a:p>
              <a:pPr defTabSz="457200">
                <a:defRPr sz="3400">
                  <a:solidFill>
                    <a:srgbClr val="FFFFFF"/>
                  </a:solidFill>
                  <a:effectLst>
                    <a:outerShdw sx="100000" sy="100000" kx="0" ky="0" algn="b" rotWithShape="0" blurRad="76200" dist="63500" dir="1080000">
                      <a:srgbClr val="000000"/>
                    </a:outerShdw>
                  </a:effectLst>
                  <a:latin typeface="Times New Roman"/>
                  <a:ea typeface="Times New Roman"/>
                  <a:cs typeface="Times New Roman"/>
                  <a:sym typeface="Times New Roman"/>
                </a:defRPr>
              </a:pPr>
              <a:r>
                <a:t>2 Corinthians 5:15 (NKJV)</a:t>
              </a:r>
            </a:p>
          </p:txBody>
        </p:sp>
        <p:pic>
          <p:nvPicPr>
            <p:cNvPr id="243" name="15 and He died for all, that those who live should live no longer for themselves, but for Him who died for them and rose again.… 15 and He died for all, that those who live should live no longer for themselves, but for Him who died for them and rose again. &#10;2 Corinthians 5:15 (NKJV)" descr="15 and He died for all, that those who live should live no longer for themselves, but for Him who died for them and rose again.… 15 and He died for all, that those who live should live no longer for themselves, but for Him who died for them and rose again. 2 Corinthians 5:15 (NKJV)"/>
            <p:cNvPicPr>
              <a:picLocks noChangeAspect="0"/>
            </p:cNvPicPr>
            <p:nvPr/>
          </p:nvPicPr>
          <p:blipFill>
            <a:blip r:embed="rId3">
              <a:extLst/>
            </a:blip>
            <a:stretch>
              <a:fillRect/>
            </a:stretch>
          </p:blipFill>
          <p:spPr>
            <a:xfrm>
              <a:off x="0" y="0"/>
              <a:ext cx="12492293" cy="1850720"/>
            </a:xfrm>
            <a:prstGeom prst="rect">
              <a:avLst/>
            </a:prstGeom>
            <a:effectLst/>
          </p:spPr>
        </p:pic>
      </p:grpSp>
      <p:sp>
        <p:nvSpPr>
          <p:cNvPr id="246" name="THE VICTORY!"/>
          <p:cNvSpPr txBox="1"/>
          <p:nvPr/>
        </p:nvSpPr>
        <p:spPr>
          <a:xfrm>
            <a:off x="398958" y="159021"/>
            <a:ext cx="12206884" cy="190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2200">
                <a:ln w="12700" cap="flat">
                  <a:solidFill>
                    <a:srgbClr val="808785"/>
                  </a:solidFill>
                  <a:prstDash val="solid"/>
                  <a:miter lim="400000"/>
                </a:ln>
                <a:solidFill>
                  <a:srgbClr val="FFFFFF"/>
                </a:solidFill>
                <a:effectLst>
                  <a:outerShdw sx="100000" sy="100000" kx="0" ky="0" algn="b" rotWithShape="0" blurRad="63500" dist="63500" dir="1641197">
                    <a:srgbClr val="000000"/>
                  </a:outerShdw>
                </a:effectLst>
                <a:latin typeface="Gill Sans"/>
                <a:ea typeface="Gill Sans"/>
                <a:cs typeface="Gill Sans"/>
                <a:sym typeface="Gill Sans"/>
              </a:defRPr>
            </a:lvl1pPr>
          </a:lstStyle>
          <a:p>
            <a:pPr/>
            <a:r>
              <a:t>THE VICTORY!</a:t>
            </a:r>
          </a:p>
        </p:txBody>
      </p:sp>
      <p:grpSp>
        <p:nvGrpSpPr>
          <p:cNvPr id="249" name="AM I LIVING FOR JESUS AS I SHOULD BE?"/>
          <p:cNvGrpSpPr/>
          <p:nvPr/>
        </p:nvGrpSpPr>
        <p:grpSpPr>
          <a:xfrm>
            <a:off x="284528" y="8277105"/>
            <a:ext cx="12435744" cy="1109979"/>
            <a:chOff x="0" y="0"/>
            <a:chExt cx="12435743" cy="1109977"/>
          </a:xfrm>
        </p:grpSpPr>
        <p:sp>
          <p:nvSpPr>
            <p:cNvPr id="248" name="AM I LIVING FOR JESUS AS I SHOULD BE?"/>
            <p:cNvSpPr txBox="1"/>
            <p:nvPr/>
          </p:nvSpPr>
          <p:spPr>
            <a:xfrm>
              <a:off x="88900" y="88900"/>
              <a:ext cx="12257944" cy="932178"/>
            </a:xfrm>
            <a:prstGeom prst="rect">
              <a:avLst/>
            </a:prstGeom>
            <a:solidFill>
              <a:srgbClr val="AA7942">
                <a:alpha val="56876"/>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buClr>
                  <a:srgbClr val="A29A85"/>
                </a:buClr>
                <a:defRPr sz="5200">
                  <a:solidFill>
                    <a:srgbClr val="FFFFFF"/>
                  </a:solidFill>
                  <a:effectLst>
                    <a:outerShdw sx="100000" sy="100000" kx="0" ky="0" algn="b" rotWithShape="0" blurRad="114300" dist="114300" dir="3095160">
                      <a:srgbClr val="000000"/>
                    </a:outerShdw>
                  </a:effectLst>
                  <a:latin typeface="Phosphate Inline"/>
                  <a:ea typeface="Phosphate Inline"/>
                  <a:cs typeface="Phosphate Inline"/>
                  <a:sym typeface="Phosphate Inline"/>
                </a:defRPr>
              </a:lvl1pPr>
            </a:lstStyle>
            <a:p>
              <a:pPr/>
              <a:r>
                <a:t>AM I LIVING FOR JESUS AS I SHOULD BE?</a:t>
              </a:r>
            </a:p>
          </p:txBody>
        </p:sp>
        <p:pic>
          <p:nvPicPr>
            <p:cNvPr id="247" name="AM I LIVING FOR JESUS AS I SHOULD BE? AM I LIVING FOR JESUS AS I SHOULD BE?" descr="AM I LIVING FOR JESUS AS I SHOULD BE? AM I LIVING FOR JESUS AS I SHOULD BE?"/>
            <p:cNvPicPr>
              <a:picLocks noChangeAspect="0"/>
            </p:cNvPicPr>
            <p:nvPr/>
          </p:nvPicPr>
          <p:blipFill>
            <a:blip r:embed="rId4">
              <a:extLst/>
            </a:blip>
            <a:stretch>
              <a:fillRect/>
            </a:stretch>
          </p:blipFill>
          <p:spPr>
            <a:xfrm>
              <a:off x="0" y="0"/>
              <a:ext cx="12435744" cy="110997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1 Corinthians 15:24–26 (NASB95)…"/>
          <p:cNvSpPr txBox="1"/>
          <p:nvPr/>
        </p:nvSpPr>
        <p:spPr>
          <a:xfrm>
            <a:off x="4963358" y="2230882"/>
            <a:ext cx="7795213" cy="74433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500">
                <a:solidFill>
                  <a:srgbClr val="000000"/>
                </a:solidFill>
                <a:latin typeface="Times New Roman"/>
                <a:ea typeface="Times New Roman"/>
                <a:cs typeface="Times New Roman"/>
                <a:sym typeface="Times New Roman"/>
              </a:defRPr>
            </a:pPr>
            <a:r>
              <a:t>1 Corinthians 15:24–26 (NASB95)</a:t>
            </a:r>
          </a:p>
          <a:p>
            <a:pPr defTabSz="457200">
              <a:defRPr sz="4500">
                <a:solidFill>
                  <a:srgbClr val="000000"/>
                </a:solidFill>
                <a:latin typeface="Times New Roman"/>
                <a:ea typeface="Times New Roman"/>
                <a:cs typeface="Times New Roman"/>
                <a:sym typeface="Times New Roman"/>
              </a:defRPr>
            </a:pPr>
            <a:r>
              <a:rPr baseline="31999"/>
              <a:t>24</a:t>
            </a:r>
            <a:r>
              <a:t> then </a:t>
            </a:r>
            <a:r>
              <a:rPr i="1"/>
              <a:t>comes</a:t>
            </a:r>
            <a:r>
              <a:t> the end, when He hands over the kingdom to the God and Father, when He has abolished all rule and all authority and power. </a:t>
            </a:r>
            <a:r>
              <a:rPr baseline="31999"/>
              <a:t>25</a:t>
            </a:r>
            <a:r>
              <a:t> For He must reign until He has put all His enemies under His feet. </a:t>
            </a:r>
            <a:r>
              <a:rPr baseline="31999"/>
              <a:t>26</a:t>
            </a:r>
            <a:r>
              <a:t> The last enemy that will be abolished is death.</a:t>
            </a:r>
          </a:p>
        </p:txBody>
      </p:sp>
      <p:pic>
        <p:nvPicPr>
          <p:cNvPr id="640" name="Image" descr="Image"/>
          <p:cNvPicPr>
            <a:picLocks noChangeAspect="1"/>
          </p:cNvPicPr>
          <p:nvPr/>
        </p:nvPicPr>
        <p:blipFill>
          <a:blip r:embed="rId2">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64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44" name="The Foundation of our Hope is the Resurrection of Christ"/>
          <p:cNvGrpSpPr/>
          <p:nvPr/>
        </p:nvGrpSpPr>
        <p:grpSpPr>
          <a:xfrm>
            <a:off x="-136385" y="1058059"/>
            <a:ext cx="13277570" cy="1285749"/>
            <a:chOff x="0" y="0"/>
            <a:chExt cx="13277569" cy="1285747"/>
          </a:xfrm>
        </p:grpSpPr>
        <p:sp>
          <p:nvSpPr>
            <p:cNvPr id="643"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42"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grpSp>
        <p:nvGrpSpPr>
          <p:cNvPr id="647" name="… at His coming"/>
          <p:cNvGrpSpPr/>
          <p:nvPr/>
        </p:nvGrpSpPr>
        <p:grpSpPr>
          <a:xfrm>
            <a:off x="435811" y="2652605"/>
            <a:ext cx="4460901" cy="1079501"/>
            <a:chOff x="0" y="0"/>
            <a:chExt cx="4460899" cy="1079500"/>
          </a:xfrm>
        </p:grpSpPr>
        <p:sp>
          <p:nvSpPr>
            <p:cNvPr id="646" name="… at His coming"/>
            <p:cNvSpPr txBox="1"/>
            <p:nvPr/>
          </p:nvSpPr>
          <p:spPr>
            <a:xfrm>
              <a:off x="88900" y="50800"/>
              <a:ext cx="4283100" cy="838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900">
                  <a:solidFill>
                    <a:srgbClr val="FFFFFF"/>
                  </a:solidFill>
                  <a:effectLst>
                    <a:outerShdw sx="100000" sy="100000" kx="0" ky="0" algn="b" rotWithShape="0" blurRad="63500" dist="63500" dir="3120000">
                      <a:srgbClr val="000000"/>
                    </a:outerShdw>
                  </a:effectLst>
                </a:defRPr>
              </a:lvl1pPr>
            </a:lstStyle>
            <a:p>
              <a:pPr/>
              <a:r>
                <a:t>… at His coming</a:t>
              </a:r>
            </a:p>
          </p:txBody>
        </p:sp>
        <p:pic>
          <p:nvPicPr>
            <p:cNvPr id="645" name="… at His coming … at His coming" descr="… at His coming … at His coming"/>
            <p:cNvPicPr>
              <a:picLocks noChangeAspect="0"/>
            </p:cNvPicPr>
            <p:nvPr/>
          </p:nvPicPr>
          <p:blipFill>
            <a:blip r:embed="rId4">
              <a:extLst/>
            </a:blip>
            <a:stretch>
              <a:fillRect/>
            </a:stretch>
          </p:blipFill>
          <p:spPr>
            <a:xfrm>
              <a:off x="0" y="0"/>
              <a:ext cx="4460900" cy="1079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9" name="Image" descr="Image"/>
          <p:cNvPicPr>
            <a:picLocks noChangeAspect="1"/>
          </p:cNvPicPr>
          <p:nvPr/>
        </p:nvPicPr>
        <p:blipFill>
          <a:blip r:embed="rId2">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650"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53" name="The Foundation of our Hope is the Resurrection of Christ"/>
          <p:cNvGrpSpPr/>
          <p:nvPr/>
        </p:nvGrpSpPr>
        <p:grpSpPr>
          <a:xfrm>
            <a:off x="-136385" y="1058059"/>
            <a:ext cx="13277570" cy="1285749"/>
            <a:chOff x="0" y="0"/>
            <a:chExt cx="13277569" cy="1285747"/>
          </a:xfrm>
        </p:grpSpPr>
        <p:sp>
          <p:nvSpPr>
            <p:cNvPr id="652"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51"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grpSp>
        <p:nvGrpSpPr>
          <p:cNvPr id="656" name="… at His coming"/>
          <p:cNvGrpSpPr/>
          <p:nvPr/>
        </p:nvGrpSpPr>
        <p:grpSpPr>
          <a:xfrm>
            <a:off x="435811" y="2652605"/>
            <a:ext cx="4460901" cy="1079501"/>
            <a:chOff x="0" y="0"/>
            <a:chExt cx="4460899" cy="1079500"/>
          </a:xfrm>
        </p:grpSpPr>
        <p:sp>
          <p:nvSpPr>
            <p:cNvPr id="655" name="… at His coming"/>
            <p:cNvSpPr txBox="1"/>
            <p:nvPr/>
          </p:nvSpPr>
          <p:spPr>
            <a:xfrm>
              <a:off x="88900" y="50800"/>
              <a:ext cx="4283100" cy="838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900">
                  <a:solidFill>
                    <a:srgbClr val="FFFFFF"/>
                  </a:solidFill>
                  <a:effectLst>
                    <a:outerShdw sx="100000" sy="100000" kx="0" ky="0" algn="b" rotWithShape="0" blurRad="63500" dist="63500" dir="3120000">
                      <a:srgbClr val="000000"/>
                    </a:outerShdw>
                  </a:effectLst>
                </a:defRPr>
              </a:lvl1pPr>
            </a:lstStyle>
            <a:p>
              <a:pPr/>
              <a:r>
                <a:t>… at His coming</a:t>
              </a:r>
            </a:p>
          </p:txBody>
        </p:sp>
        <p:pic>
          <p:nvPicPr>
            <p:cNvPr id="654" name="… at His coming … at His coming" descr="… at His coming … at His coming"/>
            <p:cNvPicPr>
              <a:picLocks noChangeAspect="0"/>
            </p:cNvPicPr>
            <p:nvPr/>
          </p:nvPicPr>
          <p:blipFill>
            <a:blip r:embed="rId4">
              <a:extLst/>
            </a:blip>
            <a:stretch>
              <a:fillRect/>
            </a:stretch>
          </p:blipFill>
          <p:spPr>
            <a:xfrm>
              <a:off x="0" y="0"/>
              <a:ext cx="4460900" cy="1079500"/>
            </a:xfrm>
            <a:prstGeom prst="rect">
              <a:avLst/>
            </a:prstGeom>
            <a:effectLst/>
          </p:spPr>
        </p:pic>
      </p:grpSp>
      <p:grpSp>
        <p:nvGrpSpPr>
          <p:cNvPr id="659" name="“Then comes the end”…"/>
          <p:cNvGrpSpPr/>
          <p:nvPr/>
        </p:nvGrpSpPr>
        <p:grpSpPr>
          <a:xfrm>
            <a:off x="4745599" y="2163459"/>
            <a:ext cx="8417117" cy="7734301"/>
            <a:chOff x="0" y="0"/>
            <a:chExt cx="8417115" cy="7734300"/>
          </a:xfrm>
        </p:grpSpPr>
        <p:sp>
          <p:nvSpPr>
            <p:cNvPr id="658" name="“Then comes the end”…"/>
            <p:cNvSpPr txBox="1"/>
            <p:nvPr/>
          </p:nvSpPr>
          <p:spPr>
            <a:xfrm>
              <a:off x="914400" y="876300"/>
              <a:ext cx="6689916" cy="6070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5"/>
                </a:buBlip>
                <a:defRPr b="1" sz="4200">
                  <a:solidFill>
                    <a:srgbClr val="000000"/>
                  </a:solidFill>
                  <a:latin typeface="Century Gothic"/>
                  <a:ea typeface="Century Gothic"/>
                  <a:cs typeface="Century Gothic"/>
                  <a:sym typeface="Century Gothic"/>
                </a:defRPr>
              </a:pPr>
              <a:r>
                <a:t>“Then comes the end”</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The Messianic reign lasts until Christ hands over the rule to the Father.</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The Messianic reign lasts until All opposition is finally and eternally conquered.</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The Messianic reign lasts until DEATH has been finally and completely abolished.</a:t>
              </a:r>
            </a:p>
          </p:txBody>
        </p:sp>
        <p:pic>
          <p:nvPicPr>
            <p:cNvPr id="657" name="“Then comes the end”… “Then comes the end”&#10;The Messianic reign lasts until Christ hands over the rule to the Father.&#10;The Messianic reign lasts until All opposition is finally and eternally conquered.&#10;The Messianic reign lasts until DEATH has been finally and completely abolished." descr="“Then comes the end”… “Then comes the end”The Messianic reign lasts until Christ hands over the rule to the Father.The Messianic reign lasts until All opposition is finally and eternally conquered.The Messianic reign lasts until DEATH has been finally and completely abolished."/>
            <p:cNvPicPr>
              <a:picLocks noChangeAspect="0"/>
            </p:cNvPicPr>
            <p:nvPr/>
          </p:nvPicPr>
          <p:blipFill>
            <a:blip r:embed="rId7">
              <a:extLst/>
            </a:blip>
            <a:stretch>
              <a:fillRect/>
            </a:stretch>
          </p:blipFill>
          <p:spPr>
            <a:xfrm>
              <a:off x="0" y="0"/>
              <a:ext cx="8417116" cy="7734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59"/>
                                        </p:tgtEl>
                                        <p:attrNameLst>
                                          <p:attrName>style.visibility</p:attrName>
                                        </p:attrNameLst>
                                      </p:cBhvr>
                                      <p:to>
                                        <p:strVal val="visible"/>
                                      </p:to>
                                    </p:set>
                                    <p:animEffect filter="fade" transition="in">
                                      <p:cBhvr>
                                        <p:cTn id="7" dur="15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9"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64" name="The Foundation of our Hope is the Resurrection of Christ"/>
          <p:cNvGrpSpPr/>
          <p:nvPr/>
        </p:nvGrpSpPr>
        <p:grpSpPr>
          <a:xfrm>
            <a:off x="-136385" y="1058059"/>
            <a:ext cx="13277570" cy="1285749"/>
            <a:chOff x="0" y="0"/>
            <a:chExt cx="13277569" cy="1285747"/>
          </a:xfrm>
        </p:grpSpPr>
        <p:sp>
          <p:nvSpPr>
            <p:cNvPr id="663"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62"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665" name="Image" descr="Image"/>
          <p:cNvPicPr>
            <a:picLocks noChangeAspect="1"/>
          </p:cNvPicPr>
          <p:nvPr/>
        </p:nvPicPr>
        <p:blipFill>
          <a:blip r:embed="rId3">
            <a:extLst/>
          </a:blip>
          <a:srcRect l="0" t="10543" r="2" b="0"/>
          <a:stretch>
            <a:fillRect/>
          </a:stretch>
        </p:blipFill>
        <p:spPr>
          <a:xfrm>
            <a:off x="-999045" y="4247521"/>
            <a:ext cx="6328176" cy="5661114"/>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8697" y="1"/>
                </a:moveTo>
                <a:cubicBezTo>
                  <a:pt x="8324" y="-23"/>
                  <a:pt x="7677" y="197"/>
                  <a:pt x="7231" y="519"/>
                </a:cubicBezTo>
                <a:cubicBezTo>
                  <a:pt x="6909" y="751"/>
                  <a:pt x="6581" y="1149"/>
                  <a:pt x="6431" y="1490"/>
                </a:cubicBezTo>
                <a:cubicBezTo>
                  <a:pt x="6291" y="1805"/>
                  <a:pt x="6196" y="1929"/>
                  <a:pt x="6091" y="1938"/>
                </a:cubicBezTo>
                <a:cubicBezTo>
                  <a:pt x="6008" y="1944"/>
                  <a:pt x="5861" y="2058"/>
                  <a:pt x="5891" y="2092"/>
                </a:cubicBezTo>
                <a:cubicBezTo>
                  <a:pt x="5904" y="2106"/>
                  <a:pt x="5892" y="2128"/>
                  <a:pt x="5863" y="2140"/>
                </a:cubicBezTo>
                <a:cubicBezTo>
                  <a:pt x="5831" y="2154"/>
                  <a:pt x="5813" y="2209"/>
                  <a:pt x="5817" y="2280"/>
                </a:cubicBezTo>
                <a:cubicBezTo>
                  <a:pt x="5822" y="2354"/>
                  <a:pt x="5782" y="2469"/>
                  <a:pt x="5706" y="2597"/>
                </a:cubicBezTo>
                <a:cubicBezTo>
                  <a:pt x="5641" y="2708"/>
                  <a:pt x="5595" y="2806"/>
                  <a:pt x="5604" y="2817"/>
                </a:cubicBezTo>
                <a:cubicBezTo>
                  <a:pt x="5613" y="2827"/>
                  <a:pt x="5597" y="2896"/>
                  <a:pt x="5569" y="2971"/>
                </a:cubicBezTo>
                <a:cubicBezTo>
                  <a:pt x="5541" y="3046"/>
                  <a:pt x="5521" y="3194"/>
                  <a:pt x="5523" y="3301"/>
                </a:cubicBezTo>
                <a:cubicBezTo>
                  <a:pt x="5525" y="3407"/>
                  <a:pt x="5514" y="3502"/>
                  <a:pt x="5499" y="3512"/>
                </a:cubicBezTo>
                <a:cubicBezTo>
                  <a:pt x="5463" y="3537"/>
                  <a:pt x="5464" y="3746"/>
                  <a:pt x="5499" y="3785"/>
                </a:cubicBezTo>
                <a:cubicBezTo>
                  <a:pt x="5513" y="3801"/>
                  <a:pt x="5529" y="3925"/>
                  <a:pt x="5532" y="4062"/>
                </a:cubicBezTo>
                <a:cubicBezTo>
                  <a:pt x="5558" y="5014"/>
                  <a:pt x="5633" y="5362"/>
                  <a:pt x="5887" y="5695"/>
                </a:cubicBezTo>
                <a:cubicBezTo>
                  <a:pt x="5976" y="5811"/>
                  <a:pt x="6049" y="5921"/>
                  <a:pt x="6049" y="5940"/>
                </a:cubicBezTo>
                <a:cubicBezTo>
                  <a:pt x="6049" y="5959"/>
                  <a:pt x="6120" y="6031"/>
                  <a:pt x="6207" y="6101"/>
                </a:cubicBezTo>
                <a:cubicBezTo>
                  <a:pt x="6357" y="6221"/>
                  <a:pt x="6363" y="6235"/>
                  <a:pt x="6328" y="6349"/>
                </a:cubicBezTo>
                <a:cubicBezTo>
                  <a:pt x="6287" y="6480"/>
                  <a:pt x="6318" y="6891"/>
                  <a:pt x="6374" y="6966"/>
                </a:cubicBezTo>
                <a:cubicBezTo>
                  <a:pt x="6393" y="6991"/>
                  <a:pt x="6396" y="7024"/>
                  <a:pt x="6383" y="7038"/>
                </a:cubicBezTo>
                <a:cubicBezTo>
                  <a:pt x="6378" y="7045"/>
                  <a:pt x="6379" y="7049"/>
                  <a:pt x="6380" y="7054"/>
                </a:cubicBezTo>
                <a:cubicBezTo>
                  <a:pt x="6384" y="7057"/>
                  <a:pt x="6387" y="7058"/>
                  <a:pt x="6390" y="7061"/>
                </a:cubicBezTo>
                <a:cubicBezTo>
                  <a:pt x="6411" y="7070"/>
                  <a:pt x="6472" y="7071"/>
                  <a:pt x="6582" y="7066"/>
                </a:cubicBezTo>
                <a:cubicBezTo>
                  <a:pt x="6626" y="7053"/>
                  <a:pt x="6660" y="7059"/>
                  <a:pt x="6687" y="7082"/>
                </a:cubicBezTo>
                <a:cubicBezTo>
                  <a:pt x="6832" y="7121"/>
                  <a:pt x="6939" y="7267"/>
                  <a:pt x="6967" y="7491"/>
                </a:cubicBezTo>
                <a:cubicBezTo>
                  <a:pt x="6981" y="7599"/>
                  <a:pt x="7024" y="7769"/>
                  <a:pt x="7063" y="7869"/>
                </a:cubicBezTo>
                <a:cubicBezTo>
                  <a:pt x="7102" y="7968"/>
                  <a:pt x="7143" y="8155"/>
                  <a:pt x="7154" y="8283"/>
                </a:cubicBezTo>
                <a:lnTo>
                  <a:pt x="7174" y="8518"/>
                </a:lnTo>
                <a:lnTo>
                  <a:pt x="6963" y="8760"/>
                </a:lnTo>
                <a:cubicBezTo>
                  <a:pt x="6708" y="9049"/>
                  <a:pt x="6161" y="9372"/>
                  <a:pt x="5920" y="9377"/>
                </a:cubicBezTo>
                <a:cubicBezTo>
                  <a:pt x="5830" y="9379"/>
                  <a:pt x="5731" y="9415"/>
                  <a:pt x="5662" y="9469"/>
                </a:cubicBezTo>
                <a:cubicBezTo>
                  <a:pt x="5601" y="9518"/>
                  <a:pt x="5527" y="9557"/>
                  <a:pt x="5499" y="9557"/>
                </a:cubicBezTo>
                <a:cubicBezTo>
                  <a:pt x="5470" y="9557"/>
                  <a:pt x="5418" y="9593"/>
                  <a:pt x="5382" y="9637"/>
                </a:cubicBezTo>
                <a:cubicBezTo>
                  <a:pt x="5346" y="9682"/>
                  <a:pt x="5297" y="9717"/>
                  <a:pt x="5272" y="9717"/>
                </a:cubicBezTo>
                <a:cubicBezTo>
                  <a:pt x="5248" y="9717"/>
                  <a:pt x="5220" y="9742"/>
                  <a:pt x="5210" y="9770"/>
                </a:cubicBezTo>
                <a:cubicBezTo>
                  <a:pt x="5200" y="9799"/>
                  <a:pt x="5145" y="9820"/>
                  <a:pt x="5088" y="9819"/>
                </a:cubicBezTo>
                <a:cubicBezTo>
                  <a:pt x="5050" y="9818"/>
                  <a:pt x="5016" y="9832"/>
                  <a:pt x="4985" y="9851"/>
                </a:cubicBezTo>
                <a:cubicBezTo>
                  <a:pt x="5027" y="9879"/>
                  <a:pt x="5033" y="9901"/>
                  <a:pt x="5001" y="9943"/>
                </a:cubicBezTo>
                <a:cubicBezTo>
                  <a:pt x="4978" y="9974"/>
                  <a:pt x="4942" y="9999"/>
                  <a:pt x="4921" y="9999"/>
                </a:cubicBezTo>
                <a:cubicBezTo>
                  <a:pt x="4864" y="9999"/>
                  <a:pt x="4493" y="10203"/>
                  <a:pt x="4397" y="10286"/>
                </a:cubicBezTo>
                <a:cubicBezTo>
                  <a:pt x="4350" y="10327"/>
                  <a:pt x="4269" y="10360"/>
                  <a:pt x="4217" y="10360"/>
                </a:cubicBezTo>
                <a:cubicBezTo>
                  <a:pt x="4165" y="10360"/>
                  <a:pt x="4024" y="10415"/>
                  <a:pt x="3905" y="10481"/>
                </a:cubicBezTo>
                <a:cubicBezTo>
                  <a:pt x="3787" y="10548"/>
                  <a:pt x="3662" y="10602"/>
                  <a:pt x="3628" y="10602"/>
                </a:cubicBezTo>
                <a:cubicBezTo>
                  <a:pt x="3594" y="10602"/>
                  <a:pt x="3540" y="10646"/>
                  <a:pt x="3509" y="10699"/>
                </a:cubicBezTo>
                <a:cubicBezTo>
                  <a:pt x="3477" y="10752"/>
                  <a:pt x="3421" y="10803"/>
                  <a:pt x="3383" y="10814"/>
                </a:cubicBezTo>
                <a:cubicBezTo>
                  <a:pt x="3319" y="10833"/>
                  <a:pt x="3280" y="10904"/>
                  <a:pt x="3224" y="11100"/>
                </a:cubicBezTo>
                <a:cubicBezTo>
                  <a:pt x="3206" y="11163"/>
                  <a:pt x="3195" y="11166"/>
                  <a:pt x="3147" y="11121"/>
                </a:cubicBezTo>
                <a:cubicBezTo>
                  <a:pt x="3098" y="11076"/>
                  <a:pt x="3079" y="11082"/>
                  <a:pt x="3025" y="11162"/>
                </a:cubicBezTo>
                <a:cubicBezTo>
                  <a:pt x="2964" y="11253"/>
                  <a:pt x="2961" y="11255"/>
                  <a:pt x="2923" y="11182"/>
                </a:cubicBezTo>
                <a:cubicBezTo>
                  <a:pt x="2874" y="11084"/>
                  <a:pt x="2783" y="11137"/>
                  <a:pt x="2685" y="11324"/>
                </a:cubicBezTo>
                <a:cubicBezTo>
                  <a:pt x="2631" y="11426"/>
                  <a:pt x="2626" y="11471"/>
                  <a:pt x="2656" y="11527"/>
                </a:cubicBezTo>
                <a:cubicBezTo>
                  <a:pt x="2703" y="11609"/>
                  <a:pt x="2680" y="11648"/>
                  <a:pt x="2585" y="11648"/>
                </a:cubicBezTo>
                <a:cubicBezTo>
                  <a:pt x="2541" y="11648"/>
                  <a:pt x="2521" y="11672"/>
                  <a:pt x="2528" y="11716"/>
                </a:cubicBezTo>
                <a:cubicBezTo>
                  <a:pt x="2535" y="11760"/>
                  <a:pt x="2507" y="11791"/>
                  <a:pt x="2449" y="11807"/>
                </a:cubicBezTo>
                <a:cubicBezTo>
                  <a:pt x="2386" y="11824"/>
                  <a:pt x="2354" y="11868"/>
                  <a:pt x="2338" y="11956"/>
                </a:cubicBezTo>
                <a:cubicBezTo>
                  <a:pt x="2326" y="12025"/>
                  <a:pt x="2280" y="12135"/>
                  <a:pt x="2238" y="12201"/>
                </a:cubicBezTo>
                <a:cubicBezTo>
                  <a:pt x="2195" y="12268"/>
                  <a:pt x="2161" y="12337"/>
                  <a:pt x="2161" y="12354"/>
                </a:cubicBezTo>
                <a:cubicBezTo>
                  <a:pt x="2161" y="12424"/>
                  <a:pt x="1972" y="12652"/>
                  <a:pt x="1914" y="12652"/>
                </a:cubicBezTo>
                <a:cubicBezTo>
                  <a:pt x="1832" y="12652"/>
                  <a:pt x="1764" y="12729"/>
                  <a:pt x="1764" y="12825"/>
                </a:cubicBezTo>
                <a:cubicBezTo>
                  <a:pt x="1764" y="12847"/>
                  <a:pt x="1754" y="12870"/>
                  <a:pt x="1739" y="12888"/>
                </a:cubicBezTo>
                <a:cubicBezTo>
                  <a:pt x="1741" y="12890"/>
                  <a:pt x="1744" y="12889"/>
                  <a:pt x="1745" y="12891"/>
                </a:cubicBezTo>
                <a:cubicBezTo>
                  <a:pt x="1756" y="12912"/>
                  <a:pt x="1630" y="13160"/>
                  <a:pt x="1464" y="13443"/>
                </a:cubicBezTo>
                <a:cubicBezTo>
                  <a:pt x="1299" y="13726"/>
                  <a:pt x="1133" y="14018"/>
                  <a:pt x="1095" y="14089"/>
                </a:cubicBezTo>
                <a:cubicBezTo>
                  <a:pt x="1057" y="14161"/>
                  <a:pt x="949" y="14363"/>
                  <a:pt x="853" y="14540"/>
                </a:cubicBezTo>
                <a:lnTo>
                  <a:pt x="680" y="14862"/>
                </a:lnTo>
                <a:lnTo>
                  <a:pt x="774" y="15000"/>
                </a:lnTo>
                <a:cubicBezTo>
                  <a:pt x="886" y="15164"/>
                  <a:pt x="958" y="15204"/>
                  <a:pt x="988" y="15118"/>
                </a:cubicBezTo>
                <a:cubicBezTo>
                  <a:pt x="1007" y="15062"/>
                  <a:pt x="1018" y="15061"/>
                  <a:pt x="1081" y="15125"/>
                </a:cubicBezTo>
                <a:cubicBezTo>
                  <a:pt x="1133" y="15177"/>
                  <a:pt x="1141" y="15211"/>
                  <a:pt x="1114" y="15248"/>
                </a:cubicBezTo>
                <a:cubicBezTo>
                  <a:pt x="1088" y="15282"/>
                  <a:pt x="1088" y="15307"/>
                  <a:pt x="1112" y="15324"/>
                </a:cubicBezTo>
                <a:cubicBezTo>
                  <a:pt x="1135" y="15339"/>
                  <a:pt x="1122" y="15398"/>
                  <a:pt x="1078" y="15478"/>
                </a:cubicBezTo>
                <a:cubicBezTo>
                  <a:pt x="957" y="15701"/>
                  <a:pt x="938" y="15783"/>
                  <a:pt x="958" y="15959"/>
                </a:cubicBezTo>
                <a:cubicBezTo>
                  <a:pt x="968" y="16053"/>
                  <a:pt x="954" y="16263"/>
                  <a:pt x="925" y="16426"/>
                </a:cubicBezTo>
                <a:cubicBezTo>
                  <a:pt x="897" y="16590"/>
                  <a:pt x="880" y="16754"/>
                  <a:pt x="889" y="16791"/>
                </a:cubicBezTo>
                <a:cubicBezTo>
                  <a:pt x="897" y="16827"/>
                  <a:pt x="872" y="16889"/>
                  <a:pt x="833" y="16928"/>
                </a:cubicBezTo>
                <a:cubicBezTo>
                  <a:pt x="772" y="16990"/>
                  <a:pt x="758" y="16979"/>
                  <a:pt x="717" y="16886"/>
                </a:cubicBezTo>
                <a:cubicBezTo>
                  <a:pt x="706" y="16940"/>
                  <a:pt x="695" y="16997"/>
                  <a:pt x="683" y="17034"/>
                </a:cubicBezTo>
                <a:cubicBezTo>
                  <a:pt x="664" y="17090"/>
                  <a:pt x="609" y="17358"/>
                  <a:pt x="559" y="17630"/>
                </a:cubicBezTo>
                <a:cubicBezTo>
                  <a:pt x="390" y="18558"/>
                  <a:pt x="210" y="19304"/>
                  <a:pt x="104" y="19524"/>
                </a:cubicBezTo>
                <a:lnTo>
                  <a:pt x="3" y="19736"/>
                </a:lnTo>
                <a:lnTo>
                  <a:pt x="0" y="21577"/>
                </a:lnTo>
                <a:lnTo>
                  <a:pt x="10801" y="21577"/>
                </a:lnTo>
                <a:lnTo>
                  <a:pt x="21600" y="21577"/>
                </a:lnTo>
                <a:lnTo>
                  <a:pt x="21600" y="19706"/>
                </a:lnTo>
                <a:lnTo>
                  <a:pt x="21600" y="18202"/>
                </a:lnTo>
                <a:lnTo>
                  <a:pt x="21600" y="18054"/>
                </a:lnTo>
                <a:cubicBezTo>
                  <a:pt x="21600" y="17936"/>
                  <a:pt x="21600" y="17942"/>
                  <a:pt x="21600" y="17832"/>
                </a:cubicBezTo>
                <a:lnTo>
                  <a:pt x="21474" y="17700"/>
                </a:lnTo>
                <a:cubicBezTo>
                  <a:pt x="21405" y="17627"/>
                  <a:pt x="21348" y="17529"/>
                  <a:pt x="21348" y="17482"/>
                </a:cubicBezTo>
                <a:cubicBezTo>
                  <a:pt x="21348" y="17435"/>
                  <a:pt x="21332" y="17396"/>
                  <a:pt x="21311" y="17396"/>
                </a:cubicBezTo>
                <a:cubicBezTo>
                  <a:pt x="21291" y="17396"/>
                  <a:pt x="21257" y="17351"/>
                  <a:pt x="21234" y="17296"/>
                </a:cubicBezTo>
                <a:cubicBezTo>
                  <a:pt x="21212" y="17241"/>
                  <a:pt x="21173" y="17195"/>
                  <a:pt x="21149" y="17195"/>
                </a:cubicBezTo>
                <a:cubicBezTo>
                  <a:pt x="21086" y="17195"/>
                  <a:pt x="20769" y="16796"/>
                  <a:pt x="20683" y="16608"/>
                </a:cubicBezTo>
                <a:cubicBezTo>
                  <a:pt x="20601" y="16431"/>
                  <a:pt x="20530" y="16354"/>
                  <a:pt x="20444" y="16352"/>
                </a:cubicBezTo>
                <a:cubicBezTo>
                  <a:pt x="20412" y="16351"/>
                  <a:pt x="20339" y="16323"/>
                  <a:pt x="20282" y="16290"/>
                </a:cubicBezTo>
                <a:cubicBezTo>
                  <a:pt x="20156" y="16217"/>
                  <a:pt x="20082" y="16215"/>
                  <a:pt x="20020" y="16281"/>
                </a:cubicBezTo>
                <a:cubicBezTo>
                  <a:pt x="19983" y="16321"/>
                  <a:pt x="19966" y="16315"/>
                  <a:pt x="19932" y="16254"/>
                </a:cubicBezTo>
                <a:cubicBezTo>
                  <a:pt x="19910" y="16212"/>
                  <a:pt x="19794" y="16061"/>
                  <a:pt x="19675" y="15920"/>
                </a:cubicBezTo>
                <a:cubicBezTo>
                  <a:pt x="19556" y="15778"/>
                  <a:pt x="19458" y="15650"/>
                  <a:pt x="19458" y="15635"/>
                </a:cubicBezTo>
                <a:cubicBezTo>
                  <a:pt x="19458" y="15620"/>
                  <a:pt x="19429" y="15541"/>
                  <a:pt x="19395" y="15460"/>
                </a:cubicBezTo>
                <a:cubicBezTo>
                  <a:pt x="19348" y="15350"/>
                  <a:pt x="19296" y="15300"/>
                  <a:pt x="19197" y="15265"/>
                </a:cubicBezTo>
                <a:cubicBezTo>
                  <a:pt x="19052" y="15213"/>
                  <a:pt x="18799" y="14937"/>
                  <a:pt x="18682" y="14703"/>
                </a:cubicBezTo>
                <a:cubicBezTo>
                  <a:pt x="18380" y="14100"/>
                  <a:pt x="18216" y="13716"/>
                  <a:pt x="18167" y="13505"/>
                </a:cubicBezTo>
                <a:cubicBezTo>
                  <a:pt x="18136" y="13369"/>
                  <a:pt x="18062" y="13163"/>
                  <a:pt x="18002" y="13044"/>
                </a:cubicBezTo>
                <a:cubicBezTo>
                  <a:pt x="17913" y="12867"/>
                  <a:pt x="17878" y="12686"/>
                  <a:pt x="17906" y="12599"/>
                </a:cubicBezTo>
                <a:cubicBezTo>
                  <a:pt x="17896" y="12567"/>
                  <a:pt x="17886" y="12546"/>
                  <a:pt x="17876" y="12511"/>
                </a:cubicBezTo>
                <a:cubicBezTo>
                  <a:pt x="17713" y="11935"/>
                  <a:pt x="17672" y="11628"/>
                  <a:pt x="17677" y="11005"/>
                </a:cubicBezTo>
                <a:cubicBezTo>
                  <a:pt x="17679" y="10684"/>
                  <a:pt x="17680" y="10274"/>
                  <a:pt x="17678" y="10096"/>
                </a:cubicBezTo>
                <a:cubicBezTo>
                  <a:pt x="17676" y="9846"/>
                  <a:pt x="17687" y="9775"/>
                  <a:pt x="17734" y="9717"/>
                </a:cubicBezTo>
                <a:cubicBezTo>
                  <a:pt x="17734" y="9717"/>
                  <a:pt x="17734" y="9716"/>
                  <a:pt x="17734" y="9716"/>
                </a:cubicBezTo>
                <a:cubicBezTo>
                  <a:pt x="17739" y="9676"/>
                  <a:pt x="17744" y="9631"/>
                  <a:pt x="17753" y="9606"/>
                </a:cubicBezTo>
                <a:cubicBezTo>
                  <a:pt x="17757" y="9592"/>
                  <a:pt x="17760" y="9575"/>
                  <a:pt x="17764" y="9560"/>
                </a:cubicBezTo>
                <a:cubicBezTo>
                  <a:pt x="17748" y="9498"/>
                  <a:pt x="17732" y="9427"/>
                  <a:pt x="17726" y="9329"/>
                </a:cubicBezTo>
                <a:cubicBezTo>
                  <a:pt x="17714" y="9152"/>
                  <a:pt x="17675" y="8977"/>
                  <a:pt x="17615" y="8834"/>
                </a:cubicBezTo>
                <a:cubicBezTo>
                  <a:pt x="17563" y="8712"/>
                  <a:pt x="17517" y="8594"/>
                  <a:pt x="17513" y="8572"/>
                </a:cubicBezTo>
                <a:cubicBezTo>
                  <a:pt x="17508" y="8550"/>
                  <a:pt x="17473" y="8405"/>
                  <a:pt x="17432" y="8250"/>
                </a:cubicBezTo>
                <a:cubicBezTo>
                  <a:pt x="17391" y="8095"/>
                  <a:pt x="17346" y="7834"/>
                  <a:pt x="17333" y="7668"/>
                </a:cubicBezTo>
                <a:cubicBezTo>
                  <a:pt x="17320" y="7502"/>
                  <a:pt x="17293" y="7303"/>
                  <a:pt x="17270" y="7226"/>
                </a:cubicBezTo>
                <a:cubicBezTo>
                  <a:pt x="17227" y="7073"/>
                  <a:pt x="17219" y="7046"/>
                  <a:pt x="17212" y="6983"/>
                </a:cubicBezTo>
                <a:cubicBezTo>
                  <a:pt x="17208" y="6943"/>
                  <a:pt x="16939" y="6602"/>
                  <a:pt x="16571" y="6172"/>
                </a:cubicBezTo>
                <a:cubicBezTo>
                  <a:pt x="16483" y="6068"/>
                  <a:pt x="16420" y="5966"/>
                  <a:pt x="16432" y="5943"/>
                </a:cubicBezTo>
                <a:cubicBezTo>
                  <a:pt x="16444" y="5921"/>
                  <a:pt x="16390" y="5828"/>
                  <a:pt x="16310" y="5739"/>
                </a:cubicBezTo>
                <a:cubicBezTo>
                  <a:pt x="16230" y="5650"/>
                  <a:pt x="16164" y="5560"/>
                  <a:pt x="16164" y="5539"/>
                </a:cubicBezTo>
                <a:cubicBezTo>
                  <a:pt x="16164" y="5463"/>
                  <a:pt x="16085" y="5451"/>
                  <a:pt x="16019" y="5518"/>
                </a:cubicBezTo>
                <a:cubicBezTo>
                  <a:pt x="15981" y="5556"/>
                  <a:pt x="15930" y="5578"/>
                  <a:pt x="15904" y="5567"/>
                </a:cubicBezTo>
                <a:cubicBezTo>
                  <a:pt x="15878" y="5555"/>
                  <a:pt x="15817" y="5581"/>
                  <a:pt x="15770" y="5624"/>
                </a:cubicBezTo>
                <a:cubicBezTo>
                  <a:pt x="15660" y="5723"/>
                  <a:pt x="15663" y="5954"/>
                  <a:pt x="15775" y="6087"/>
                </a:cubicBezTo>
                <a:cubicBezTo>
                  <a:pt x="15853" y="6179"/>
                  <a:pt x="15961" y="6565"/>
                  <a:pt x="15927" y="6627"/>
                </a:cubicBezTo>
                <a:cubicBezTo>
                  <a:pt x="15916" y="6646"/>
                  <a:pt x="15879" y="6662"/>
                  <a:pt x="15843" y="6662"/>
                </a:cubicBezTo>
                <a:cubicBezTo>
                  <a:pt x="15807" y="6662"/>
                  <a:pt x="15756" y="6692"/>
                  <a:pt x="15730" y="6727"/>
                </a:cubicBezTo>
                <a:cubicBezTo>
                  <a:pt x="15687" y="6785"/>
                  <a:pt x="15679" y="6784"/>
                  <a:pt x="15638" y="6722"/>
                </a:cubicBezTo>
                <a:cubicBezTo>
                  <a:pt x="15576" y="6627"/>
                  <a:pt x="15516" y="6684"/>
                  <a:pt x="15516" y="6839"/>
                </a:cubicBezTo>
                <a:cubicBezTo>
                  <a:pt x="15516" y="7016"/>
                  <a:pt x="15574" y="7086"/>
                  <a:pt x="15786" y="7173"/>
                </a:cubicBezTo>
                <a:lnTo>
                  <a:pt x="15966" y="7247"/>
                </a:lnTo>
                <a:lnTo>
                  <a:pt x="15966" y="7255"/>
                </a:lnTo>
                <a:lnTo>
                  <a:pt x="15966" y="7486"/>
                </a:lnTo>
                <a:lnTo>
                  <a:pt x="15966" y="7491"/>
                </a:lnTo>
                <a:lnTo>
                  <a:pt x="15966" y="7727"/>
                </a:lnTo>
                <a:lnTo>
                  <a:pt x="15966" y="7728"/>
                </a:lnTo>
                <a:lnTo>
                  <a:pt x="15946" y="7730"/>
                </a:lnTo>
                <a:lnTo>
                  <a:pt x="15786" y="7759"/>
                </a:lnTo>
                <a:cubicBezTo>
                  <a:pt x="15741" y="7767"/>
                  <a:pt x="15698" y="7782"/>
                  <a:pt x="15658" y="7796"/>
                </a:cubicBezTo>
                <a:cubicBezTo>
                  <a:pt x="15644" y="7812"/>
                  <a:pt x="15634" y="7832"/>
                  <a:pt x="15630" y="7863"/>
                </a:cubicBezTo>
                <a:cubicBezTo>
                  <a:pt x="15613" y="8000"/>
                  <a:pt x="15685" y="8165"/>
                  <a:pt x="15806" y="8265"/>
                </a:cubicBezTo>
                <a:cubicBezTo>
                  <a:pt x="15900" y="8343"/>
                  <a:pt x="15912" y="8377"/>
                  <a:pt x="15912" y="8571"/>
                </a:cubicBezTo>
                <a:cubicBezTo>
                  <a:pt x="15912" y="8827"/>
                  <a:pt x="15873" y="8960"/>
                  <a:pt x="15745" y="9131"/>
                </a:cubicBezTo>
                <a:cubicBezTo>
                  <a:pt x="15609" y="9312"/>
                  <a:pt x="15479" y="9399"/>
                  <a:pt x="15408" y="9356"/>
                </a:cubicBezTo>
                <a:cubicBezTo>
                  <a:pt x="15344" y="9318"/>
                  <a:pt x="15270" y="9053"/>
                  <a:pt x="15171" y="8512"/>
                </a:cubicBezTo>
                <a:cubicBezTo>
                  <a:pt x="15136" y="8323"/>
                  <a:pt x="15087" y="8169"/>
                  <a:pt x="15030" y="8046"/>
                </a:cubicBezTo>
                <a:cubicBezTo>
                  <a:pt x="15024" y="8037"/>
                  <a:pt x="15021" y="8030"/>
                  <a:pt x="15015" y="8020"/>
                </a:cubicBezTo>
                <a:cubicBezTo>
                  <a:pt x="14994" y="7984"/>
                  <a:pt x="14997" y="7979"/>
                  <a:pt x="14982" y="7949"/>
                </a:cubicBezTo>
                <a:cubicBezTo>
                  <a:pt x="14943" y="7883"/>
                  <a:pt x="14900" y="7834"/>
                  <a:pt x="14854" y="7798"/>
                </a:cubicBezTo>
                <a:cubicBezTo>
                  <a:pt x="14748" y="7790"/>
                  <a:pt x="14556" y="7800"/>
                  <a:pt x="14512" y="7827"/>
                </a:cubicBezTo>
                <a:cubicBezTo>
                  <a:pt x="14428" y="7877"/>
                  <a:pt x="14367" y="8064"/>
                  <a:pt x="14366" y="8273"/>
                </a:cubicBezTo>
                <a:cubicBezTo>
                  <a:pt x="14367" y="8294"/>
                  <a:pt x="14369" y="8316"/>
                  <a:pt x="14370" y="8338"/>
                </a:cubicBezTo>
                <a:cubicBezTo>
                  <a:pt x="14382" y="8568"/>
                  <a:pt x="14457" y="8944"/>
                  <a:pt x="14510" y="9016"/>
                </a:cubicBezTo>
                <a:cubicBezTo>
                  <a:pt x="14567" y="9093"/>
                  <a:pt x="14587" y="9347"/>
                  <a:pt x="14538" y="9380"/>
                </a:cubicBezTo>
                <a:cubicBezTo>
                  <a:pt x="14518" y="9394"/>
                  <a:pt x="14484" y="9385"/>
                  <a:pt x="14462" y="9360"/>
                </a:cubicBezTo>
                <a:cubicBezTo>
                  <a:pt x="14440" y="9336"/>
                  <a:pt x="14374" y="9315"/>
                  <a:pt x="14316" y="9315"/>
                </a:cubicBezTo>
                <a:cubicBezTo>
                  <a:pt x="14258" y="9315"/>
                  <a:pt x="14122" y="9259"/>
                  <a:pt x="14014" y="9190"/>
                </a:cubicBezTo>
                <a:cubicBezTo>
                  <a:pt x="13927" y="9134"/>
                  <a:pt x="13878" y="9105"/>
                  <a:pt x="13839" y="9094"/>
                </a:cubicBezTo>
                <a:cubicBezTo>
                  <a:pt x="13836" y="9094"/>
                  <a:pt x="13832" y="9093"/>
                  <a:pt x="13828" y="9093"/>
                </a:cubicBezTo>
                <a:cubicBezTo>
                  <a:pt x="13793" y="9086"/>
                  <a:pt x="13765" y="9096"/>
                  <a:pt x="13728" y="9118"/>
                </a:cubicBezTo>
                <a:cubicBezTo>
                  <a:pt x="13666" y="9156"/>
                  <a:pt x="13621" y="9159"/>
                  <a:pt x="13579" y="9131"/>
                </a:cubicBezTo>
                <a:cubicBezTo>
                  <a:pt x="13546" y="9108"/>
                  <a:pt x="13397" y="9086"/>
                  <a:pt x="13249" y="9081"/>
                </a:cubicBezTo>
                <a:cubicBezTo>
                  <a:pt x="13100" y="9075"/>
                  <a:pt x="12927" y="9051"/>
                  <a:pt x="12864" y="9029"/>
                </a:cubicBezTo>
                <a:cubicBezTo>
                  <a:pt x="12786" y="9002"/>
                  <a:pt x="12703" y="9004"/>
                  <a:pt x="12609" y="9032"/>
                </a:cubicBezTo>
                <a:cubicBezTo>
                  <a:pt x="12470" y="9074"/>
                  <a:pt x="12282" y="9040"/>
                  <a:pt x="12192" y="8960"/>
                </a:cubicBezTo>
                <a:cubicBezTo>
                  <a:pt x="12169" y="8939"/>
                  <a:pt x="11999" y="8838"/>
                  <a:pt x="11815" y="8734"/>
                </a:cubicBezTo>
                <a:cubicBezTo>
                  <a:pt x="11625" y="8627"/>
                  <a:pt x="11547" y="8574"/>
                  <a:pt x="11525" y="8536"/>
                </a:cubicBezTo>
                <a:cubicBezTo>
                  <a:pt x="11347" y="8418"/>
                  <a:pt x="11178" y="8253"/>
                  <a:pt x="11175" y="8175"/>
                </a:cubicBezTo>
                <a:cubicBezTo>
                  <a:pt x="11173" y="8128"/>
                  <a:pt x="11165" y="8014"/>
                  <a:pt x="11158" y="7920"/>
                </a:cubicBezTo>
                <a:cubicBezTo>
                  <a:pt x="11147" y="7777"/>
                  <a:pt x="11161" y="7731"/>
                  <a:pt x="11249" y="7628"/>
                </a:cubicBezTo>
                <a:cubicBezTo>
                  <a:pt x="11306" y="7562"/>
                  <a:pt x="11375" y="7507"/>
                  <a:pt x="11401" y="7507"/>
                </a:cubicBezTo>
                <a:cubicBezTo>
                  <a:pt x="11427" y="7507"/>
                  <a:pt x="11448" y="7482"/>
                  <a:pt x="11448" y="7451"/>
                </a:cubicBezTo>
                <a:cubicBezTo>
                  <a:pt x="11448" y="7421"/>
                  <a:pt x="11473" y="7373"/>
                  <a:pt x="11502" y="7346"/>
                </a:cubicBezTo>
                <a:cubicBezTo>
                  <a:pt x="11532" y="7318"/>
                  <a:pt x="11557" y="7255"/>
                  <a:pt x="11557" y="7203"/>
                </a:cubicBezTo>
                <a:cubicBezTo>
                  <a:pt x="11557" y="7152"/>
                  <a:pt x="11574" y="7097"/>
                  <a:pt x="11596" y="7082"/>
                </a:cubicBezTo>
                <a:cubicBezTo>
                  <a:pt x="11619" y="7067"/>
                  <a:pt x="11627" y="7005"/>
                  <a:pt x="11615" y="6937"/>
                </a:cubicBezTo>
                <a:cubicBezTo>
                  <a:pt x="11590" y="6799"/>
                  <a:pt x="11711" y="6555"/>
                  <a:pt x="11859" y="6447"/>
                </a:cubicBezTo>
                <a:cubicBezTo>
                  <a:pt x="11941" y="6387"/>
                  <a:pt x="11952" y="6352"/>
                  <a:pt x="11952" y="6158"/>
                </a:cubicBezTo>
                <a:cubicBezTo>
                  <a:pt x="11952" y="6037"/>
                  <a:pt x="11934" y="5904"/>
                  <a:pt x="11910" y="5862"/>
                </a:cubicBezTo>
                <a:cubicBezTo>
                  <a:pt x="11877" y="5802"/>
                  <a:pt x="11877" y="5761"/>
                  <a:pt x="11910" y="5679"/>
                </a:cubicBezTo>
                <a:cubicBezTo>
                  <a:pt x="11934" y="5620"/>
                  <a:pt x="11969" y="5583"/>
                  <a:pt x="11989" y="5597"/>
                </a:cubicBezTo>
                <a:cubicBezTo>
                  <a:pt x="12053" y="5641"/>
                  <a:pt x="11953" y="5402"/>
                  <a:pt x="11842" y="5247"/>
                </a:cubicBezTo>
                <a:cubicBezTo>
                  <a:pt x="11721" y="5078"/>
                  <a:pt x="11714" y="5033"/>
                  <a:pt x="11791" y="4862"/>
                </a:cubicBezTo>
                <a:cubicBezTo>
                  <a:pt x="11878" y="4666"/>
                  <a:pt x="11884" y="4507"/>
                  <a:pt x="11806" y="4396"/>
                </a:cubicBezTo>
                <a:cubicBezTo>
                  <a:pt x="11768" y="4342"/>
                  <a:pt x="11737" y="4252"/>
                  <a:pt x="11737" y="4196"/>
                </a:cubicBezTo>
                <a:cubicBezTo>
                  <a:pt x="11737" y="4140"/>
                  <a:pt x="11718" y="4045"/>
                  <a:pt x="11697" y="3983"/>
                </a:cubicBezTo>
                <a:cubicBezTo>
                  <a:pt x="11676" y="3921"/>
                  <a:pt x="11652" y="3716"/>
                  <a:pt x="11642" y="3528"/>
                </a:cubicBezTo>
                <a:cubicBezTo>
                  <a:pt x="11628" y="3264"/>
                  <a:pt x="11606" y="3167"/>
                  <a:pt x="11552" y="3102"/>
                </a:cubicBezTo>
                <a:cubicBezTo>
                  <a:pt x="11514" y="3057"/>
                  <a:pt x="11493" y="3008"/>
                  <a:pt x="11504" y="2995"/>
                </a:cubicBezTo>
                <a:cubicBezTo>
                  <a:pt x="11515" y="2983"/>
                  <a:pt x="11492" y="2915"/>
                  <a:pt x="11454" y="2844"/>
                </a:cubicBezTo>
                <a:cubicBezTo>
                  <a:pt x="11439" y="2817"/>
                  <a:pt x="11436" y="2798"/>
                  <a:pt x="11428" y="2776"/>
                </a:cubicBezTo>
                <a:cubicBezTo>
                  <a:pt x="11374" y="2753"/>
                  <a:pt x="11341" y="2677"/>
                  <a:pt x="11378" y="2600"/>
                </a:cubicBezTo>
                <a:cubicBezTo>
                  <a:pt x="11397" y="2561"/>
                  <a:pt x="11412" y="2487"/>
                  <a:pt x="11412" y="2438"/>
                </a:cubicBezTo>
                <a:cubicBezTo>
                  <a:pt x="11412" y="2295"/>
                  <a:pt x="11232" y="1925"/>
                  <a:pt x="11119" y="1835"/>
                </a:cubicBezTo>
                <a:cubicBezTo>
                  <a:pt x="11062" y="1789"/>
                  <a:pt x="11018" y="1730"/>
                  <a:pt x="11023" y="1705"/>
                </a:cubicBezTo>
                <a:cubicBezTo>
                  <a:pt x="11027" y="1679"/>
                  <a:pt x="11014" y="1622"/>
                  <a:pt x="10992" y="1578"/>
                </a:cubicBezTo>
                <a:cubicBezTo>
                  <a:pt x="10970" y="1533"/>
                  <a:pt x="10946" y="1460"/>
                  <a:pt x="10939" y="1416"/>
                </a:cubicBezTo>
                <a:cubicBezTo>
                  <a:pt x="10932" y="1372"/>
                  <a:pt x="10841" y="1254"/>
                  <a:pt x="10737" y="1156"/>
                </a:cubicBezTo>
                <a:cubicBezTo>
                  <a:pt x="10633" y="1057"/>
                  <a:pt x="10549" y="956"/>
                  <a:pt x="10549" y="930"/>
                </a:cubicBezTo>
                <a:cubicBezTo>
                  <a:pt x="10549" y="905"/>
                  <a:pt x="10501" y="863"/>
                  <a:pt x="10444" y="836"/>
                </a:cubicBezTo>
                <a:cubicBezTo>
                  <a:pt x="10388" y="810"/>
                  <a:pt x="10292" y="730"/>
                  <a:pt x="10232" y="659"/>
                </a:cubicBezTo>
                <a:cubicBezTo>
                  <a:pt x="10198" y="619"/>
                  <a:pt x="10176" y="590"/>
                  <a:pt x="10163" y="564"/>
                </a:cubicBezTo>
                <a:cubicBezTo>
                  <a:pt x="10067" y="480"/>
                  <a:pt x="9902" y="361"/>
                  <a:pt x="9751" y="275"/>
                </a:cubicBezTo>
                <a:cubicBezTo>
                  <a:pt x="9497" y="131"/>
                  <a:pt x="9395" y="96"/>
                  <a:pt x="9193" y="82"/>
                </a:cubicBezTo>
                <a:cubicBezTo>
                  <a:pt x="9057" y="72"/>
                  <a:pt x="8897" y="48"/>
                  <a:pt x="8838" y="27"/>
                </a:cubicBezTo>
                <a:cubicBezTo>
                  <a:pt x="8797" y="13"/>
                  <a:pt x="8750" y="5"/>
                  <a:pt x="8697" y="1"/>
                </a:cubicBezTo>
                <a:close/>
                <a:moveTo>
                  <a:pt x="33" y="2258"/>
                </a:moveTo>
                <a:cubicBezTo>
                  <a:pt x="15" y="2246"/>
                  <a:pt x="0" y="2282"/>
                  <a:pt x="0" y="2339"/>
                </a:cubicBezTo>
                <a:cubicBezTo>
                  <a:pt x="0" y="2462"/>
                  <a:pt x="20" y="2472"/>
                  <a:pt x="46" y="2361"/>
                </a:cubicBezTo>
                <a:cubicBezTo>
                  <a:pt x="56" y="2317"/>
                  <a:pt x="50" y="2271"/>
                  <a:pt x="33" y="2258"/>
                </a:cubicBezTo>
                <a:close/>
                <a:moveTo>
                  <a:pt x="341" y="2496"/>
                </a:moveTo>
                <a:cubicBezTo>
                  <a:pt x="313" y="2496"/>
                  <a:pt x="299" y="2509"/>
                  <a:pt x="309" y="2528"/>
                </a:cubicBezTo>
                <a:cubicBezTo>
                  <a:pt x="319" y="2546"/>
                  <a:pt x="334" y="2562"/>
                  <a:pt x="341" y="2562"/>
                </a:cubicBezTo>
                <a:cubicBezTo>
                  <a:pt x="349" y="2562"/>
                  <a:pt x="365" y="2546"/>
                  <a:pt x="375" y="2528"/>
                </a:cubicBezTo>
                <a:cubicBezTo>
                  <a:pt x="385" y="2509"/>
                  <a:pt x="369" y="2496"/>
                  <a:pt x="341" y="2496"/>
                </a:cubicBezTo>
                <a:close/>
                <a:moveTo>
                  <a:pt x="33" y="2499"/>
                </a:moveTo>
                <a:cubicBezTo>
                  <a:pt x="14" y="2486"/>
                  <a:pt x="0" y="2526"/>
                  <a:pt x="0" y="2587"/>
                </a:cubicBezTo>
                <a:cubicBezTo>
                  <a:pt x="0" y="2647"/>
                  <a:pt x="11" y="2684"/>
                  <a:pt x="24" y="2668"/>
                </a:cubicBezTo>
                <a:cubicBezTo>
                  <a:pt x="64" y="2624"/>
                  <a:pt x="69" y="2524"/>
                  <a:pt x="33" y="2499"/>
                </a:cubicBezTo>
                <a:close/>
                <a:moveTo>
                  <a:pt x="326" y="2602"/>
                </a:moveTo>
                <a:cubicBezTo>
                  <a:pt x="306" y="2602"/>
                  <a:pt x="289" y="2620"/>
                  <a:pt x="289" y="2643"/>
                </a:cubicBezTo>
                <a:cubicBezTo>
                  <a:pt x="289" y="2665"/>
                  <a:pt x="295" y="2682"/>
                  <a:pt x="303" y="2682"/>
                </a:cubicBezTo>
                <a:cubicBezTo>
                  <a:pt x="312" y="2682"/>
                  <a:pt x="329" y="2665"/>
                  <a:pt x="341" y="2643"/>
                </a:cubicBezTo>
                <a:cubicBezTo>
                  <a:pt x="354" y="2620"/>
                  <a:pt x="347" y="2602"/>
                  <a:pt x="326" y="2602"/>
                </a:cubicBezTo>
                <a:close/>
                <a:moveTo>
                  <a:pt x="2505" y="3133"/>
                </a:moveTo>
                <a:cubicBezTo>
                  <a:pt x="2513" y="3154"/>
                  <a:pt x="2493" y="3215"/>
                  <a:pt x="2459" y="3273"/>
                </a:cubicBezTo>
                <a:cubicBezTo>
                  <a:pt x="2423" y="3334"/>
                  <a:pt x="2413" y="3371"/>
                  <a:pt x="2436" y="3355"/>
                </a:cubicBezTo>
                <a:cubicBezTo>
                  <a:pt x="2444" y="3350"/>
                  <a:pt x="2487" y="3343"/>
                  <a:pt x="2510" y="3337"/>
                </a:cubicBezTo>
                <a:cubicBezTo>
                  <a:pt x="2482" y="3295"/>
                  <a:pt x="2488" y="3264"/>
                  <a:pt x="2548" y="3272"/>
                </a:cubicBezTo>
                <a:cubicBezTo>
                  <a:pt x="2577" y="3275"/>
                  <a:pt x="2562" y="3228"/>
                  <a:pt x="2512" y="3151"/>
                </a:cubicBezTo>
                <a:cubicBezTo>
                  <a:pt x="2507" y="3144"/>
                  <a:pt x="2509" y="3139"/>
                  <a:pt x="2505" y="3133"/>
                </a:cubicBezTo>
                <a:close/>
                <a:moveTo>
                  <a:pt x="2094" y="3658"/>
                </a:moveTo>
                <a:cubicBezTo>
                  <a:pt x="2089" y="3658"/>
                  <a:pt x="2096" y="3675"/>
                  <a:pt x="2098" y="3686"/>
                </a:cubicBezTo>
                <a:cubicBezTo>
                  <a:pt x="2105" y="3682"/>
                  <a:pt x="2112" y="3678"/>
                  <a:pt x="2120" y="3674"/>
                </a:cubicBezTo>
                <a:cubicBezTo>
                  <a:pt x="2113" y="3670"/>
                  <a:pt x="2098" y="3657"/>
                  <a:pt x="2094" y="3658"/>
                </a:cubicBezTo>
                <a:close/>
                <a:moveTo>
                  <a:pt x="11943" y="4910"/>
                </a:moveTo>
                <a:cubicBezTo>
                  <a:pt x="11913" y="4904"/>
                  <a:pt x="11917" y="4941"/>
                  <a:pt x="11956" y="5021"/>
                </a:cubicBezTo>
                <a:cubicBezTo>
                  <a:pt x="11998" y="5106"/>
                  <a:pt x="12004" y="5107"/>
                  <a:pt x="12017" y="5039"/>
                </a:cubicBezTo>
                <a:cubicBezTo>
                  <a:pt x="12025" y="4997"/>
                  <a:pt x="12009" y="4949"/>
                  <a:pt x="11983" y="4931"/>
                </a:cubicBezTo>
                <a:cubicBezTo>
                  <a:pt x="11966" y="4919"/>
                  <a:pt x="11953" y="4912"/>
                  <a:pt x="11943" y="4910"/>
                </a:cubicBezTo>
                <a:close/>
                <a:moveTo>
                  <a:pt x="4247" y="9716"/>
                </a:moveTo>
                <a:cubicBezTo>
                  <a:pt x="4206" y="9744"/>
                  <a:pt x="4259" y="9768"/>
                  <a:pt x="4357" y="9781"/>
                </a:cubicBezTo>
                <a:cubicBezTo>
                  <a:pt x="4357" y="9780"/>
                  <a:pt x="4357" y="9778"/>
                  <a:pt x="4357" y="9776"/>
                </a:cubicBezTo>
                <a:cubicBezTo>
                  <a:pt x="4357" y="9741"/>
                  <a:pt x="4309" y="9723"/>
                  <a:pt x="4247" y="9716"/>
                </a:cubicBezTo>
                <a:close/>
              </a:path>
            </a:pathLst>
          </a:custGeom>
          <a:ln w="12700">
            <a:miter lim="400000"/>
          </a:ln>
        </p:spPr>
      </p:pic>
      <p:sp>
        <p:nvSpPr>
          <p:cNvPr id="666" name="1 Corinthians 15:24 (NKJV)…"/>
          <p:cNvSpPr txBox="1"/>
          <p:nvPr/>
        </p:nvSpPr>
        <p:spPr>
          <a:xfrm>
            <a:off x="263898" y="2482864"/>
            <a:ext cx="5145260"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700">
                <a:solidFill>
                  <a:srgbClr val="000000"/>
                </a:solidFill>
                <a:latin typeface="Century Gothic"/>
                <a:ea typeface="Century Gothic"/>
                <a:cs typeface="Century Gothic"/>
                <a:sym typeface="Century Gothic"/>
              </a:defRPr>
            </a:pPr>
            <a:r>
              <a:t>1 Corinthians 15:24 (NKJV) </a:t>
            </a:r>
          </a:p>
          <a:p>
            <a:pPr>
              <a:defRPr sz="2400">
                <a:solidFill>
                  <a:srgbClr val="000000"/>
                </a:solidFill>
                <a:latin typeface="Century Gothic"/>
                <a:ea typeface="Century Gothic"/>
                <a:cs typeface="Century Gothic"/>
                <a:sym typeface="Century Gothic"/>
              </a:defRPr>
            </a:pPr>
            <a:r>
              <a:rPr baseline="31999"/>
              <a:t>24</a:t>
            </a:r>
            <a:r>
              <a:t> then </a:t>
            </a:r>
            <a:r>
              <a:rPr i="1"/>
              <a:t>comes</a:t>
            </a:r>
            <a:r>
              <a:t> the end, when He hands over the kingdom to the God and Father,</a:t>
            </a:r>
          </a:p>
        </p:txBody>
      </p:sp>
      <p:grpSp>
        <p:nvGrpSpPr>
          <p:cNvPr id="669" name="The END"/>
          <p:cNvGrpSpPr/>
          <p:nvPr/>
        </p:nvGrpSpPr>
        <p:grpSpPr>
          <a:xfrm>
            <a:off x="5511087" y="2546364"/>
            <a:ext cx="6894558" cy="1498601"/>
            <a:chOff x="0" y="0"/>
            <a:chExt cx="6894556" cy="1498600"/>
          </a:xfrm>
        </p:grpSpPr>
        <p:sp>
          <p:nvSpPr>
            <p:cNvPr id="668" name="The END"/>
            <p:cNvSpPr txBox="1"/>
            <p:nvPr/>
          </p:nvSpPr>
          <p:spPr>
            <a:xfrm>
              <a:off x="114300" y="76200"/>
              <a:ext cx="6665957" cy="11938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7400">
                  <a:solidFill>
                    <a:srgbClr val="FFFFFF"/>
                  </a:solidFill>
                </a:defRPr>
              </a:lvl1pPr>
            </a:lstStyle>
            <a:p>
              <a:pPr/>
              <a:r>
                <a:t>The END</a:t>
              </a:r>
            </a:p>
          </p:txBody>
        </p:sp>
        <p:pic>
          <p:nvPicPr>
            <p:cNvPr id="667" name="The END The END" descr="The END The END"/>
            <p:cNvPicPr>
              <a:picLocks noChangeAspect="0"/>
            </p:cNvPicPr>
            <p:nvPr/>
          </p:nvPicPr>
          <p:blipFill>
            <a:blip r:embed="rId4">
              <a:extLst/>
            </a:blip>
            <a:stretch>
              <a:fillRect/>
            </a:stretch>
          </p:blipFill>
          <p:spPr>
            <a:xfrm>
              <a:off x="0" y="0"/>
              <a:ext cx="6894557" cy="1498600"/>
            </a:xfrm>
            <a:prstGeom prst="rect">
              <a:avLst/>
            </a:prstGeom>
            <a:effectLst/>
          </p:spPr>
        </p:pic>
      </p:grpSp>
      <p:grpSp>
        <p:nvGrpSpPr>
          <p:cNvPr id="672" name="The end of the age - when death is conquered &amp; God’s redemptive plan is finished…"/>
          <p:cNvGrpSpPr/>
          <p:nvPr/>
        </p:nvGrpSpPr>
        <p:grpSpPr>
          <a:xfrm>
            <a:off x="3817712" y="3606447"/>
            <a:ext cx="9353211" cy="6540501"/>
            <a:chOff x="0" y="0"/>
            <a:chExt cx="9353209" cy="6540500"/>
          </a:xfrm>
        </p:grpSpPr>
        <p:sp>
          <p:nvSpPr>
            <p:cNvPr id="671" name="The end of the age - when death is conquered &amp; God’s redemptive plan is finished…"/>
            <p:cNvSpPr txBox="1"/>
            <p:nvPr/>
          </p:nvSpPr>
          <p:spPr>
            <a:xfrm>
              <a:off x="914400" y="876300"/>
              <a:ext cx="7626010" cy="4876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5"/>
                </a:buBlip>
                <a:defRPr>
                  <a:solidFill>
                    <a:srgbClr val="000000"/>
                  </a:solidFill>
                  <a:latin typeface="Century Gothic"/>
                  <a:ea typeface="Century Gothic"/>
                  <a:cs typeface="Century Gothic"/>
                  <a:sym typeface="Century Gothic"/>
                </a:defRPr>
              </a:pPr>
              <a:r>
                <a:t>The end of the age - when death is conquered &amp; God’s redemptive plan is finished</a:t>
              </a:r>
            </a:p>
            <a:p>
              <a:pPr marL="685799" indent="-685799" algn="l">
                <a:spcBef>
                  <a:spcPts val="2200"/>
                </a:spcBef>
                <a:buSzPct val="80000"/>
                <a:buBlip>
                  <a:blip r:embed="rId5"/>
                </a:buBlip>
                <a:defRPr>
                  <a:solidFill>
                    <a:srgbClr val="000000"/>
                  </a:solidFill>
                  <a:latin typeface="Century Gothic"/>
                  <a:ea typeface="Century Gothic"/>
                  <a:cs typeface="Century Gothic"/>
                  <a:sym typeface="Century Gothic"/>
                </a:defRPr>
              </a:pPr>
              <a:r>
                <a:t>The “END” in view in 1 Corinthians 15:24 involves a bodily resurrection which is grounded in the bodily resurrection of Jesus! </a:t>
              </a:r>
            </a:p>
          </p:txBody>
        </p:sp>
        <p:pic>
          <p:nvPicPr>
            <p:cNvPr id="670" name="The end of the age - when death is conquered &amp; God’s redemptive plan is finished… The end of the age - when death is conquered &amp; God’s redemptive plan is finished&#10;The “END” in view in 1 Corinthians 15:24 involves a bodily resurrection which is grounded in the bodily resurrection of Jesus! " descr="The end of the age - when death is conquered &amp; God’s redemptive plan is finished… The end of the age - when death is conquered &amp; God’s redemptive plan is finishedThe “END” in view in 1 Corinthians 15:24 involves a bodily resurrection which is grounded in the bodily resurrection of Jesus! "/>
            <p:cNvPicPr>
              <a:picLocks noChangeAspect="0"/>
            </p:cNvPicPr>
            <p:nvPr/>
          </p:nvPicPr>
          <p:blipFill>
            <a:blip r:embed="rId6">
              <a:extLst/>
            </a:blip>
            <a:stretch>
              <a:fillRect/>
            </a:stretch>
          </p:blipFill>
          <p:spPr>
            <a:xfrm>
              <a:off x="0" y="0"/>
              <a:ext cx="9353210" cy="6540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72"/>
                                        </p:tgtEl>
                                        <p:attrNameLst>
                                          <p:attrName>style.visibility</p:attrName>
                                        </p:attrNameLst>
                                      </p:cBhvr>
                                      <p:to>
                                        <p:strVal val="visible"/>
                                      </p:to>
                                    </p:set>
                                    <p:animEffect filter="fade" transition="in">
                                      <p:cBhvr>
                                        <p:cTn id="7" dur="1500"/>
                                        <p:tgtEl>
                                          <p:spTgt spid="6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2"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1 Corinthians 15:27–28 (NASB95)…"/>
          <p:cNvSpPr txBox="1"/>
          <p:nvPr/>
        </p:nvSpPr>
        <p:spPr>
          <a:xfrm>
            <a:off x="4963358" y="2230882"/>
            <a:ext cx="7795213" cy="7217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b="1" sz="4500">
                <a:solidFill>
                  <a:srgbClr val="000000"/>
                </a:solidFill>
                <a:latin typeface="Times New Roman"/>
                <a:ea typeface="Times New Roman"/>
                <a:cs typeface="Times New Roman"/>
                <a:sym typeface="Times New Roman"/>
              </a:defRPr>
            </a:pPr>
            <a:r>
              <a:t>1 Corinthians 15:27–28 (NASB95) </a:t>
            </a:r>
          </a:p>
          <a:p>
            <a:pPr defTabSz="457200">
              <a:defRPr sz="3900">
                <a:solidFill>
                  <a:srgbClr val="000000"/>
                </a:solidFill>
                <a:latin typeface="Times New Roman"/>
                <a:ea typeface="Times New Roman"/>
                <a:cs typeface="Times New Roman"/>
                <a:sym typeface="Times New Roman"/>
              </a:defRPr>
            </a:pPr>
            <a:r>
              <a:rPr baseline="31999"/>
              <a:t>27</a:t>
            </a:r>
            <a:r>
              <a:t> For He has put all things in subjection under His feet. But when He says, “All things are put in subjection,” it is evident that He is excepted who put all things in subjection to Him. </a:t>
            </a:r>
            <a:r>
              <a:rPr baseline="31999"/>
              <a:t>28</a:t>
            </a:r>
            <a:r>
              <a:t> When all things are subjected to Him, then the Son Himself also will be subjected to the One who subjected all things to Him, so that God may be all in all.</a:t>
            </a:r>
          </a:p>
        </p:txBody>
      </p:sp>
      <p:pic>
        <p:nvPicPr>
          <p:cNvPr id="675" name="Image" descr="Image"/>
          <p:cNvPicPr>
            <a:picLocks noChangeAspect="1"/>
          </p:cNvPicPr>
          <p:nvPr/>
        </p:nvPicPr>
        <p:blipFill>
          <a:blip r:embed="rId2">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67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79" name="The Foundation of our Hope is the Resurrection of Christ"/>
          <p:cNvGrpSpPr/>
          <p:nvPr/>
        </p:nvGrpSpPr>
        <p:grpSpPr>
          <a:xfrm>
            <a:off x="-136385" y="1058059"/>
            <a:ext cx="13277570" cy="1285749"/>
            <a:chOff x="0" y="0"/>
            <a:chExt cx="13277569" cy="1285747"/>
          </a:xfrm>
        </p:grpSpPr>
        <p:sp>
          <p:nvSpPr>
            <p:cNvPr id="678"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77"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grpSp>
        <p:nvGrpSpPr>
          <p:cNvPr id="682" name="… at His coming"/>
          <p:cNvGrpSpPr/>
          <p:nvPr/>
        </p:nvGrpSpPr>
        <p:grpSpPr>
          <a:xfrm>
            <a:off x="435811" y="2652605"/>
            <a:ext cx="4460901" cy="1079501"/>
            <a:chOff x="0" y="0"/>
            <a:chExt cx="4460899" cy="1079500"/>
          </a:xfrm>
        </p:grpSpPr>
        <p:sp>
          <p:nvSpPr>
            <p:cNvPr id="681" name="… at His coming"/>
            <p:cNvSpPr txBox="1"/>
            <p:nvPr/>
          </p:nvSpPr>
          <p:spPr>
            <a:xfrm>
              <a:off x="88900" y="50800"/>
              <a:ext cx="4283100" cy="838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900">
                  <a:solidFill>
                    <a:srgbClr val="FFFFFF"/>
                  </a:solidFill>
                  <a:effectLst>
                    <a:outerShdw sx="100000" sy="100000" kx="0" ky="0" algn="b" rotWithShape="0" blurRad="63500" dist="63500" dir="3120000">
                      <a:srgbClr val="000000"/>
                    </a:outerShdw>
                  </a:effectLst>
                </a:defRPr>
              </a:lvl1pPr>
            </a:lstStyle>
            <a:p>
              <a:pPr/>
              <a:r>
                <a:t>… at His coming</a:t>
              </a:r>
            </a:p>
          </p:txBody>
        </p:sp>
        <p:pic>
          <p:nvPicPr>
            <p:cNvPr id="680" name="… at His coming … at His coming" descr="… at His coming … at His coming"/>
            <p:cNvPicPr>
              <a:picLocks noChangeAspect="0"/>
            </p:cNvPicPr>
            <p:nvPr/>
          </p:nvPicPr>
          <p:blipFill>
            <a:blip r:embed="rId4">
              <a:extLst/>
            </a:blip>
            <a:stretch>
              <a:fillRect/>
            </a:stretch>
          </p:blipFill>
          <p:spPr>
            <a:xfrm>
              <a:off x="0" y="0"/>
              <a:ext cx="4460900" cy="1079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4" name="Image" descr="Image"/>
          <p:cNvPicPr>
            <a:picLocks noChangeAspect="1"/>
          </p:cNvPicPr>
          <p:nvPr/>
        </p:nvPicPr>
        <p:blipFill>
          <a:blip r:embed="rId2">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68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688" name="The Foundation of our Hope is the Resurrection of Christ"/>
          <p:cNvGrpSpPr/>
          <p:nvPr/>
        </p:nvGrpSpPr>
        <p:grpSpPr>
          <a:xfrm>
            <a:off x="-136385" y="1058059"/>
            <a:ext cx="13277570" cy="1285749"/>
            <a:chOff x="0" y="0"/>
            <a:chExt cx="13277569" cy="1285747"/>
          </a:xfrm>
        </p:grpSpPr>
        <p:sp>
          <p:nvSpPr>
            <p:cNvPr id="687"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86"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grpSp>
        <p:nvGrpSpPr>
          <p:cNvPr id="691" name="… at His coming"/>
          <p:cNvGrpSpPr/>
          <p:nvPr/>
        </p:nvGrpSpPr>
        <p:grpSpPr>
          <a:xfrm>
            <a:off x="435811" y="2652605"/>
            <a:ext cx="4460901" cy="1079501"/>
            <a:chOff x="0" y="0"/>
            <a:chExt cx="4460899" cy="1079500"/>
          </a:xfrm>
        </p:grpSpPr>
        <p:sp>
          <p:nvSpPr>
            <p:cNvPr id="690" name="… at His coming"/>
            <p:cNvSpPr txBox="1"/>
            <p:nvPr/>
          </p:nvSpPr>
          <p:spPr>
            <a:xfrm>
              <a:off x="88900" y="50800"/>
              <a:ext cx="4283100" cy="838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900">
                  <a:solidFill>
                    <a:srgbClr val="FFFFFF"/>
                  </a:solidFill>
                  <a:effectLst>
                    <a:outerShdw sx="100000" sy="100000" kx="0" ky="0" algn="b" rotWithShape="0" blurRad="63500" dist="63500" dir="3120000">
                      <a:srgbClr val="000000"/>
                    </a:outerShdw>
                  </a:effectLst>
                </a:defRPr>
              </a:lvl1pPr>
            </a:lstStyle>
            <a:p>
              <a:pPr/>
              <a:r>
                <a:t>… at His coming</a:t>
              </a:r>
            </a:p>
          </p:txBody>
        </p:sp>
        <p:pic>
          <p:nvPicPr>
            <p:cNvPr id="689" name="… at His coming … at His coming" descr="… at His coming … at His coming"/>
            <p:cNvPicPr>
              <a:picLocks noChangeAspect="0"/>
            </p:cNvPicPr>
            <p:nvPr/>
          </p:nvPicPr>
          <p:blipFill>
            <a:blip r:embed="rId4">
              <a:extLst/>
            </a:blip>
            <a:stretch>
              <a:fillRect/>
            </a:stretch>
          </p:blipFill>
          <p:spPr>
            <a:xfrm>
              <a:off x="0" y="0"/>
              <a:ext cx="4460900" cy="1079500"/>
            </a:xfrm>
            <a:prstGeom prst="rect">
              <a:avLst/>
            </a:prstGeom>
            <a:effectLst/>
          </p:spPr>
        </p:pic>
      </p:grpSp>
      <p:grpSp>
        <p:nvGrpSpPr>
          <p:cNvPr id="694" name="“When all things are subjected to Him”…"/>
          <p:cNvGrpSpPr/>
          <p:nvPr/>
        </p:nvGrpSpPr>
        <p:grpSpPr>
          <a:xfrm>
            <a:off x="4745599" y="2163459"/>
            <a:ext cx="8417117" cy="7886701"/>
            <a:chOff x="0" y="0"/>
            <a:chExt cx="8417115" cy="7886700"/>
          </a:xfrm>
        </p:grpSpPr>
        <p:sp>
          <p:nvSpPr>
            <p:cNvPr id="693" name="“When all things are subjected to Him”…"/>
            <p:cNvSpPr txBox="1"/>
            <p:nvPr/>
          </p:nvSpPr>
          <p:spPr>
            <a:xfrm>
              <a:off x="914400" y="876300"/>
              <a:ext cx="6689916" cy="6223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5"/>
                </a:buBlip>
                <a:defRPr b="1" sz="4200">
                  <a:solidFill>
                    <a:srgbClr val="000000"/>
                  </a:solidFill>
                  <a:latin typeface="Century Gothic"/>
                  <a:ea typeface="Century Gothic"/>
                  <a:cs typeface="Century Gothic"/>
                  <a:sym typeface="Century Gothic"/>
                </a:defRPr>
              </a:pPr>
              <a:r>
                <a:t>“When all things are subjected to Him”</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“The Son Himself also will be subjected to the” Father.</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Every vestige effect of sin will have been abolished.</a:t>
              </a:r>
            </a:p>
            <a:p>
              <a:pPr lvl="1" marL="1143000" indent="-685800" algn="l">
                <a:spcBef>
                  <a:spcPts val="2200"/>
                </a:spcBef>
                <a:buSzPct val="80000"/>
                <a:buBlip>
                  <a:blip r:embed="rId6"/>
                </a:buBlip>
                <a:defRPr sz="3200">
                  <a:solidFill>
                    <a:srgbClr val="000000"/>
                  </a:solidFill>
                  <a:latin typeface="Century Gothic"/>
                  <a:ea typeface="Century Gothic"/>
                  <a:cs typeface="Century Gothic"/>
                  <a:sym typeface="Century Gothic"/>
                </a:defRPr>
              </a:pPr>
              <a:r>
                <a:t>The ultimate conquering of death is accomplished in the bodily resurrection!</a:t>
              </a:r>
            </a:p>
          </p:txBody>
        </p:sp>
        <p:pic>
          <p:nvPicPr>
            <p:cNvPr id="692" name="“When all things are subjected to Him”… “When all things are subjected to Him”&#10;“The Son Himself also will be subjected to the” Father.&#10;Every vestige effect of sin will have been abolished.&#10;The ultimate conquering of death is accomplished in the bodily resurrection!" descr="“When all things are subjected to Him”… “When all things are subjected to Him”“The Son Himself also will be subjected to the” Father.Every vestige effect of sin will have been abolished.The ultimate conquering of death is accomplished in the bodily resurrection!"/>
            <p:cNvPicPr>
              <a:picLocks noChangeAspect="0"/>
            </p:cNvPicPr>
            <p:nvPr/>
          </p:nvPicPr>
          <p:blipFill>
            <a:blip r:embed="rId7">
              <a:extLst/>
            </a:blip>
            <a:stretch>
              <a:fillRect/>
            </a:stretch>
          </p:blipFill>
          <p:spPr>
            <a:xfrm>
              <a:off x="0" y="0"/>
              <a:ext cx="8417116" cy="78867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94"/>
                                        </p:tgtEl>
                                        <p:attrNameLst>
                                          <p:attrName>style.visibility</p:attrName>
                                        </p:attrNameLst>
                                      </p:cBhvr>
                                      <p:to>
                                        <p:strVal val="visible"/>
                                      </p:to>
                                    </p:set>
                                    <p:animEffect filter="fade" transition="in">
                                      <p:cBhvr>
                                        <p:cTn id="7" dur="15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4"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6" name="Image" descr="Image"/>
          <p:cNvPicPr>
            <a:picLocks noChangeAspect="1"/>
          </p:cNvPicPr>
          <p:nvPr/>
        </p:nvPicPr>
        <p:blipFill>
          <a:blip r:embed="rId2">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69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00" name="The Foundation of our Hope is the Resurrection of Christ"/>
          <p:cNvGrpSpPr/>
          <p:nvPr/>
        </p:nvGrpSpPr>
        <p:grpSpPr>
          <a:xfrm>
            <a:off x="-136385" y="1058059"/>
            <a:ext cx="13277570" cy="1285749"/>
            <a:chOff x="0" y="0"/>
            <a:chExt cx="13277569" cy="1285747"/>
          </a:xfrm>
        </p:grpSpPr>
        <p:sp>
          <p:nvSpPr>
            <p:cNvPr id="699"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698"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3">
              <a:extLst/>
            </a:blip>
            <a:stretch>
              <a:fillRect/>
            </a:stretch>
          </p:blipFill>
          <p:spPr>
            <a:xfrm>
              <a:off x="0" y="0"/>
              <a:ext cx="13277570" cy="1285748"/>
            </a:xfrm>
            <a:prstGeom prst="rect">
              <a:avLst/>
            </a:prstGeom>
            <a:effectLst/>
          </p:spPr>
        </p:pic>
      </p:grpSp>
      <p:grpSp>
        <p:nvGrpSpPr>
          <p:cNvPr id="703" name="Paul argues that the denial of a general resurrection is a denial of the Lordship of Christ and a rejection of the Lord’s purpose.…"/>
          <p:cNvGrpSpPr/>
          <p:nvPr/>
        </p:nvGrpSpPr>
        <p:grpSpPr>
          <a:xfrm>
            <a:off x="4441354" y="2198091"/>
            <a:ext cx="8868096" cy="7658101"/>
            <a:chOff x="0" y="0"/>
            <a:chExt cx="8868095" cy="7658100"/>
          </a:xfrm>
        </p:grpSpPr>
        <p:sp>
          <p:nvSpPr>
            <p:cNvPr id="702" name="Paul argues that the denial of a general resurrection is a denial of the Lordship of Christ and a rejection of the Lord’s purpose.…"/>
            <p:cNvSpPr txBox="1"/>
            <p:nvPr/>
          </p:nvSpPr>
          <p:spPr>
            <a:xfrm>
              <a:off x="914400" y="876300"/>
              <a:ext cx="7140896" cy="5994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200"/>
                </a:spcBef>
                <a:buSzPct val="80000"/>
                <a:buBlip>
                  <a:blip r:embed="rId4"/>
                </a:buBlip>
                <a:defRPr sz="3300">
                  <a:solidFill>
                    <a:srgbClr val="000000"/>
                  </a:solidFill>
                  <a:latin typeface="Century Gothic"/>
                  <a:ea typeface="Century Gothic"/>
                  <a:cs typeface="Century Gothic"/>
                  <a:sym typeface="Century Gothic"/>
                </a:defRPr>
              </a:pPr>
              <a:r>
                <a:t>Paul argues that the denial of a general resurrection is a denial of the Lordship of Christ and a rejection of the Lord’s purpose. </a:t>
              </a:r>
            </a:p>
            <a:p>
              <a:pPr marL="685799" indent="-685799" algn="l">
                <a:spcBef>
                  <a:spcPts val="2200"/>
                </a:spcBef>
                <a:buSzPct val="80000"/>
                <a:buBlip>
                  <a:blip r:embed="rId4"/>
                </a:buBlip>
                <a:defRPr sz="3300">
                  <a:solidFill>
                    <a:srgbClr val="000000"/>
                  </a:solidFill>
                  <a:latin typeface="Century Gothic"/>
                  <a:ea typeface="Century Gothic"/>
                  <a:cs typeface="Century Gothic"/>
                  <a:sym typeface="Century Gothic"/>
                </a:defRPr>
              </a:pPr>
              <a:r>
                <a:t>Any view that minimizes the absolute and total victory over sin and death accomplished in the bodily resurrection undermines the foundation of our hope in Christ.</a:t>
              </a:r>
            </a:p>
          </p:txBody>
        </p:sp>
        <p:pic>
          <p:nvPicPr>
            <p:cNvPr id="701" name="Paul argues that the denial of a general resurrection is a denial of the Lordship of Christ and a rejection of the Lord’s purpose.… Paul argues that the denial of a general resurrection is a denial of the Lordship of Christ and a rejection of the Lord’s purpose. &#10;Any view that minimizes the absolute and total victory over sin and death accomplished in the bodily resurrection undermines the foundation of our hope in Christ." descr="Paul argues that the denial of a general resurrection is a denial of the Lordship of Christ and a rejection of the Lord’s purpose.… Paul argues that the denial of a general resurrection is a denial of the Lordship of Christ and a rejection of the Lord’s purpose. Any view that minimizes the absolute and total victory over sin and death accomplished in the bodily resurrection undermines the foundation of our hope in Christ."/>
            <p:cNvPicPr>
              <a:picLocks noChangeAspect="0"/>
            </p:cNvPicPr>
            <p:nvPr/>
          </p:nvPicPr>
          <p:blipFill>
            <a:blip r:embed="rId5">
              <a:extLst/>
            </a:blip>
            <a:stretch>
              <a:fillRect/>
            </a:stretch>
          </p:blipFill>
          <p:spPr>
            <a:xfrm>
              <a:off x="0" y="0"/>
              <a:ext cx="8868096" cy="7658100"/>
            </a:xfrm>
            <a:prstGeom prst="rect">
              <a:avLst/>
            </a:prstGeom>
            <a:effectLst/>
          </p:spPr>
        </p:pic>
      </p:grpSp>
      <p:grpSp>
        <p:nvGrpSpPr>
          <p:cNvPr id="706" name="… at His coming"/>
          <p:cNvGrpSpPr/>
          <p:nvPr/>
        </p:nvGrpSpPr>
        <p:grpSpPr>
          <a:xfrm>
            <a:off x="435811" y="2652605"/>
            <a:ext cx="4460901" cy="1079501"/>
            <a:chOff x="0" y="0"/>
            <a:chExt cx="4460899" cy="1079500"/>
          </a:xfrm>
        </p:grpSpPr>
        <p:sp>
          <p:nvSpPr>
            <p:cNvPr id="705" name="… at His coming"/>
            <p:cNvSpPr txBox="1"/>
            <p:nvPr/>
          </p:nvSpPr>
          <p:spPr>
            <a:xfrm>
              <a:off x="88900" y="50800"/>
              <a:ext cx="4283100" cy="838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900">
                  <a:solidFill>
                    <a:srgbClr val="FFFFFF"/>
                  </a:solidFill>
                  <a:effectLst>
                    <a:outerShdw sx="100000" sy="100000" kx="0" ky="0" algn="b" rotWithShape="0" blurRad="63500" dist="63500" dir="3120000">
                      <a:srgbClr val="000000"/>
                    </a:outerShdw>
                  </a:effectLst>
                </a:defRPr>
              </a:lvl1pPr>
            </a:lstStyle>
            <a:p>
              <a:pPr/>
              <a:r>
                <a:t>… at His coming</a:t>
              </a:r>
            </a:p>
          </p:txBody>
        </p:sp>
        <p:pic>
          <p:nvPicPr>
            <p:cNvPr id="704" name="… at His coming … at His coming" descr="… at His coming … at His coming"/>
            <p:cNvPicPr>
              <a:picLocks noChangeAspect="0"/>
            </p:cNvPicPr>
            <p:nvPr/>
          </p:nvPicPr>
          <p:blipFill>
            <a:blip r:embed="rId6">
              <a:extLst/>
            </a:blip>
            <a:stretch>
              <a:fillRect/>
            </a:stretch>
          </p:blipFill>
          <p:spPr>
            <a:xfrm>
              <a:off x="0" y="0"/>
              <a:ext cx="4460900" cy="1079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03"/>
                                        </p:tgtEl>
                                        <p:attrNameLst>
                                          <p:attrName>style.visibility</p:attrName>
                                        </p:attrNameLst>
                                      </p:cBhvr>
                                      <p:to>
                                        <p:strVal val="visible"/>
                                      </p:to>
                                    </p:set>
                                    <p:animEffect filter="fade" transition="in">
                                      <p:cBhvr>
                                        <p:cTn id="7" dur="1500"/>
                                        <p:tgtEl>
                                          <p:spTgt spid="7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3"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1 Corinthians 15:29–32 (NASB95)…"/>
          <p:cNvSpPr txBox="1"/>
          <p:nvPr/>
        </p:nvSpPr>
        <p:spPr>
          <a:xfrm>
            <a:off x="4841461" y="2463256"/>
            <a:ext cx="7973757" cy="6812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b="1" sz="4100">
                <a:solidFill>
                  <a:srgbClr val="000000"/>
                </a:solidFill>
                <a:latin typeface="Times New Roman"/>
                <a:ea typeface="Times New Roman"/>
                <a:cs typeface="Times New Roman"/>
                <a:sym typeface="Times New Roman"/>
              </a:defRPr>
            </a:pPr>
            <a:r>
              <a:t>1 Corinthians 15:29–32 (NASB95) </a:t>
            </a:r>
          </a:p>
          <a:p>
            <a:pPr defTabSz="457200">
              <a:defRPr sz="3700">
                <a:solidFill>
                  <a:srgbClr val="000000"/>
                </a:solidFill>
                <a:latin typeface="Times New Roman"/>
                <a:ea typeface="Times New Roman"/>
                <a:cs typeface="Times New Roman"/>
                <a:sym typeface="Times New Roman"/>
              </a:defRPr>
            </a:pPr>
            <a:r>
              <a:rPr baseline="31999"/>
              <a:t>29</a:t>
            </a:r>
            <a:r>
              <a:t> Otherwise, what will those do who are baptized for the dead? If the dead are not raised at all, why then are they baptized for them? </a:t>
            </a:r>
            <a:r>
              <a:rPr baseline="31999"/>
              <a:t>30</a:t>
            </a:r>
            <a:r>
              <a:t> Why are we also in danger every hour? </a:t>
            </a:r>
            <a:r>
              <a:rPr baseline="31999"/>
              <a:t>31</a:t>
            </a:r>
            <a:r>
              <a:t> I affirm, brethren, by the boasting in you which I have in Christ Jesus our Lord, I die daily. </a:t>
            </a:r>
            <a:r>
              <a:rPr baseline="31999"/>
              <a:t>32</a:t>
            </a:r>
            <a:r>
              <a:t> If from human motives I fought with wild beasts at Ephesus, what does it profit me? If the dead are not raised, let us eat and drink, for tomorrow we die.</a:t>
            </a:r>
          </a:p>
        </p:txBody>
      </p:sp>
      <p:sp>
        <p:nvSpPr>
          <p:cNvPr id="70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12" name="The Foundation of our Hope is the Resurrection of Christ"/>
          <p:cNvGrpSpPr/>
          <p:nvPr/>
        </p:nvGrpSpPr>
        <p:grpSpPr>
          <a:xfrm>
            <a:off x="-136385" y="1058059"/>
            <a:ext cx="13277570" cy="1285749"/>
            <a:chOff x="0" y="0"/>
            <a:chExt cx="13277569" cy="1285747"/>
          </a:xfrm>
        </p:grpSpPr>
        <p:sp>
          <p:nvSpPr>
            <p:cNvPr id="711"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710"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71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716" name="“… if the dead do not rise at all? “"/>
          <p:cNvGrpSpPr/>
          <p:nvPr/>
        </p:nvGrpSpPr>
        <p:grpSpPr>
          <a:xfrm>
            <a:off x="337205" y="2381281"/>
            <a:ext cx="4246183" cy="1854201"/>
            <a:chOff x="0" y="0"/>
            <a:chExt cx="4246182" cy="1854200"/>
          </a:xfrm>
        </p:grpSpPr>
        <p:sp>
          <p:nvSpPr>
            <p:cNvPr id="715" name="“… if the dead do not rise at all? “"/>
            <p:cNvSpPr txBox="1"/>
            <p:nvPr/>
          </p:nvSpPr>
          <p:spPr>
            <a:xfrm>
              <a:off x="215900" y="139700"/>
              <a:ext cx="3814383"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 if the dead do not rise at all? “</a:t>
              </a:r>
            </a:p>
          </p:txBody>
        </p:sp>
        <p:pic>
          <p:nvPicPr>
            <p:cNvPr id="714" name="“… if the dead do not rise at all? “ “… if the dead do not rise at all? “" descr="“… if the dead do not rise at all? “ “… if the dead do not rise at all? “"/>
            <p:cNvPicPr>
              <a:picLocks noChangeAspect="0"/>
            </p:cNvPicPr>
            <p:nvPr/>
          </p:nvPicPr>
          <p:blipFill>
            <a:blip r:embed="rId4">
              <a:extLst/>
            </a:blip>
            <a:stretch>
              <a:fillRect/>
            </a:stretch>
          </p:blipFill>
          <p:spPr>
            <a:xfrm>
              <a:off x="0" y="0"/>
              <a:ext cx="4246183"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Rounded Rectangle"/>
          <p:cNvSpPr/>
          <p:nvPr/>
        </p:nvSpPr>
        <p:spPr>
          <a:xfrm>
            <a:off x="2929514" y="8701971"/>
            <a:ext cx="7145772" cy="622301"/>
          </a:xfrm>
          <a:prstGeom prst="roundRect">
            <a:avLst>
              <a:gd name="adj" fmla="val 30612"/>
            </a:avLst>
          </a:prstGeom>
          <a:gradFill>
            <a:gsLst>
              <a:gs pos="0">
                <a:schemeClr val="accent5">
                  <a:hueOff val="-158059"/>
                  <a:satOff val="-13250"/>
                  <a:lumOff val="10967"/>
                </a:schemeClr>
              </a:gs>
              <a:gs pos="100000">
                <a:schemeClr val="accent5">
                  <a:hueOff val="-53923"/>
                  <a:lumOff val="-6733"/>
                </a:schemeClr>
              </a:gs>
            </a:gsLst>
            <a:lin ang="5400000"/>
          </a:gradFill>
          <a:ln w="12700">
            <a:miter lim="400000"/>
          </a:ln>
          <a:effectLst>
            <a:outerShdw sx="100000" sy="100000" kx="0" ky="0" algn="b" rotWithShape="0" blurRad="355600" dist="177800" dir="3413990">
              <a:srgbClr val="000000">
                <a:alpha val="42475"/>
              </a:srgbClr>
            </a:outerShdw>
          </a:effectLst>
        </p:spPr>
        <p:txBody>
          <a:bodyPr lIns="50800" tIns="50800" rIns="50800" bIns="50800" anchor="ctr"/>
          <a:lstStyle/>
          <a:p>
            <a:pPr>
              <a:defRPr>
                <a:solidFill>
                  <a:srgbClr val="FFFFFF"/>
                </a:solidFill>
              </a:defRPr>
            </a:pPr>
          </a:p>
        </p:txBody>
      </p:sp>
      <p:pic>
        <p:nvPicPr>
          <p:cNvPr id="719" name="Image" descr="Image"/>
          <p:cNvPicPr>
            <a:picLocks noChangeAspect="0"/>
          </p:cNvPicPr>
          <p:nvPr/>
        </p:nvPicPr>
        <p:blipFill>
          <a:blip r:embed="rId2">
            <a:extLst/>
          </a:blip>
          <a:stretch>
            <a:fillRect/>
          </a:stretch>
        </p:blipFill>
        <p:spPr>
          <a:xfrm>
            <a:off x="9271123" y="4298355"/>
            <a:ext cx="1485321" cy="2449069"/>
          </a:xfrm>
          <a:prstGeom prst="rect">
            <a:avLst/>
          </a:prstGeom>
          <a:effectLst>
            <a:outerShdw sx="100000" sy="100000" kx="0" ky="0" algn="b" rotWithShape="0" blurRad="355600" dist="177800" dir="3413990">
              <a:srgbClr val="000000">
                <a:alpha val="70000"/>
              </a:srgbClr>
            </a:outerShdw>
          </a:effectLst>
        </p:spPr>
      </p:pic>
      <p:pic>
        <p:nvPicPr>
          <p:cNvPr id="720" name="Image" descr="Image"/>
          <p:cNvPicPr>
            <a:picLocks noChangeAspect="0"/>
          </p:cNvPicPr>
          <p:nvPr/>
        </p:nvPicPr>
        <p:blipFill>
          <a:blip r:embed="rId3">
            <a:extLst/>
          </a:blip>
          <a:stretch>
            <a:fillRect/>
          </a:stretch>
        </p:blipFill>
        <p:spPr>
          <a:xfrm>
            <a:off x="2286748" y="4266918"/>
            <a:ext cx="1524161" cy="2449069"/>
          </a:xfrm>
          <a:prstGeom prst="rect">
            <a:avLst/>
          </a:prstGeom>
          <a:effectLst>
            <a:outerShdw sx="100000" sy="100000" kx="0" ky="0" algn="b" rotWithShape="0" blurRad="355600" dist="177800" dir="3413990">
              <a:srgbClr val="000000">
                <a:alpha val="70000"/>
              </a:srgbClr>
            </a:outerShdw>
          </a:effectLst>
        </p:spPr>
      </p:pic>
      <p:sp>
        <p:nvSpPr>
          <p:cNvPr id="72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24" name="The Foundation of our Hope is the Resurrection of Christ"/>
          <p:cNvGrpSpPr/>
          <p:nvPr/>
        </p:nvGrpSpPr>
        <p:grpSpPr>
          <a:xfrm>
            <a:off x="-136385" y="1058059"/>
            <a:ext cx="13277570" cy="1285749"/>
            <a:chOff x="0" y="0"/>
            <a:chExt cx="13277569" cy="1285747"/>
          </a:xfrm>
        </p:grpSpPr>
        <p:sp>
          <p:nvSpPr>
            <p:cNvPr id="723"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722"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4">
              <a:extLst/>
            </a:blip>
            <a:stretch>
              <a:fillRect/>
            </a:stretch>
          </p:blipFill>
          <p:spPr>
            <a:xfrm>
              <a:off x="0" y="0"/>
              <a:ext cx="13277570" cy="1285748"/>
            </a:xfrm>
            <a:prstGeom prst="rect">
              <a:avLst/>
            </a:prstGeom>
            <a:effectLst/>
          </p:spPr>
        </p:pic>
      </p:grpSp>
      <p:grpSp>
        <p:nvGrpSpPr>
          <p:cNvPr id="727" name="“… if the dead do not rise at all? “"/>
          <p:cNvGrpSpPr/>
          <p:nvPr/>
        </p:nvGrpSpPr>
        <p:grpSpPr>
          <a:xfrm>
            <a:off x="337205" y="2381281"/>
            <a:ext cx="4246183" cy="1854201"/>
            <a:chOff x="0" y="0"/>
            <a:chExt cx="4246182" cy="1854200"/>
          </a:xfrm>
        </p:grpSpPr>
        <p:sp>
          <p:nvSpPr>
            <p:cNvPr id="726" name="“… if the dead do not rise at all? “"/>
            <p:cNvSpPr txBox="1"/>
            <p:nvPr/>
          </p:nvSpPr>
          <p:spPr>
            <a:xfrm>
              <a:off x="215900" y="139700"/>
              <a:ext cx="3814383"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 if the dead do not rise at all? “</a:t>
              </a:r>
            </a:p>
          </p:txBody>
        </p:sp>
        <p:pic>
          <p:nvPicPr>
            <p:cNvPr id="725" name="“… if the dead do not rise at all? “ “… if the dead do not rise at all? “" descr="“… if the dead do not rise at all? “ “… if the dead do not rise at all? “"/>
            <p:cNvPicPr>
              <a:picLocks noChangeAspect="0"/>
            </p:cNvPicPr>
            <p:nvPr/>
          </p:nvPicPr>
          <p:blipFill>
            <a:blip r:embed="rId5">
              <a:extLst/>
            </a:blip>
            <a:stretch>
              <a:fillRect/>
            </a:stretch>
          </p:blipFill>
          <p:spPr>
            <a:xfrm>
              <a:off x="0" y="0"/>
              <a:ext cx="4246183" cy="1854200"/>
            </a:xfrm>
            <a:prstGeom prst="rect">
              <a:avLst/>
            </a:prstGeom>
            <a:effectLst/>
          </p:spPr>
        </p:pic>
      </p:grpSp>
      <p:pic>
        <p:nvPicPr>
          <p:cNvPr id="728" name="Image" descr="Image"/>
          <p:cNvPicPr>
            <a:picLocks noChangeAspect="0"/>
          </p:cNvPicPr>
          <p:nvPr/>
        </p:nvPicPr>
        <p:blipFill>
          <a:blip r:embed="rId6">
            <a:extLst/>
          </a:blip>
          <a:stretch>
            <a:fillRect/>
          </a:stretch>
        </p:blipFill>
        <p:spPr>
          <a:xfrm>
            <a:off x="162216" y="4298355"/>
            <a:ext cx="1554933" cy="2449069"/>
          </a:xfrm>
          <a:prstGeom prst="rect">
            <a:avLst/>
          </a:prstGeom>
          <a:effectLst>
            <a:outerShdw sx="100000" sy="100000" kx="0" ky="0" algn="b" rotWithShape="0" blurRad="355600" dist="177800" dir="3413990">
              <a:srgbClr val="000000">
                <a:alpha val="70000"/>
              </a:srgbClr>
            </a:outerShdw>
          </a:effectLst>
        </p:spPr>
      </p:pic>
      <p:pic>
        <p:nvPicPr>
          <p:cNvPr id="729" name="Image" descr="Image"/>
          <p:cNvPicPr>
            <a:picLocks noChangeAspect="0"/>
          </p:cNvPicPr>
          <p:nvPr/>
        </p:nvPicPr>
        <p:blipFill>
          <a:blip r:embed="rId7">
            <a:extLst/>
          </a:blip>
          <a:stretch>
            <a:fillRect/>
          </a:stretch>
        </p:blipFill>
        <p:spPr>
          <a:xfrm>
            <a:off x="915664" y="6936651"/>
            <a:ext cx="1794678" cy="2449069"/>
          </a:xfrm>
          <a:prstGeom prst="rect">
            <a:avLst/>
          </a:prstGeom>
          <a:effectLst>
            <a:outerShdw sx="100000" sy="100000" kx="0" ky="0" algn="b" rotWithShape="0" blurRad="355600" dist="177800" dir="3413990">
              <a:srgbClr val="000000">
                <a:alpha val="70000"/>
              </a:srgbClr>
            </a:outerShdw>
          </a:effectLst>
        </p:spPr>
      </p:pic>
      <p:pic>
        <p:nvPicPr>
          <p:cNvPr id="730" name="Image" descr="Image"/>
          <p:cNvPicPr>
            <a:picLocks noChangeAspect="1"/>
          </p:cNvPicPr>
          <p:nvPr/>
        </p:nvPicPr>
        <p:blipFill>
          <a:blip r:embed="rId8">
            <a:extLst/>
          </a:blip>
          <a:srcRect l="36962" t="12389" r="40757" b="6406"/>
          <a:stretch>
            <a:fillRect/>
          </a:stretch>
        </p:blipFill>
        <p:spPr>
          <a:xfrm>
            <a:off x="11071142" y="4083736"/>
            <a:ext cx="1810942" cy="2815433"/>
          </a:xfrm>
          <a:custGeom>
            <a:avLst/>
            <a:gdLst/>
            <a:ahLst/>
            <a:cxnLst>
              <a:cxn ang="0">
                <a:pos x="wd2" y="hd2"/>
              </a:cxn>
              <a:cxn ang="5400000">
                <a:pos x="wd2" y="hd2"/>
              </a:cxn>
              <a:cxn ang="10800000">
                <a:pos x="wd2" y="hd2"/>
              </a:cxn>
              <a:cxn ang="16200000">
                <a:pos x="wd2" y="hd2"/>
              </a:cxn>
            </a:cxnLst>
            <a:rect l="0" t="0" r="r" b="b"/>
            <a:pathLst>
              <a:path w="21600" h="21505" fill="norm" stroke="1" extrusionOk="0">
                <a:moveTo>
                  <a:pt x="8743" y="0"/>
                </a:moveTo>
                <a:cubicBezTo>
                  <a:pt x="8459" y="221"/>
                  <a:pt x="8074" y="453"/>
                  <a:pt x="7820" y="515"/>
                </a:cubicBezTo>
                <a:cubicBezTo>
                  <a:pt x="7609" y="567"/>
                  <a:pt x="7362" y="562"/>
                  <a:pt x="7200" y="506"/>
                </a:cubicBezTo>
                <a:cubicBezTo>
                  <a:pt x="7157" y="491"/>
                  <a:pt x="7117" y="488"/>
                  <a:pt x="7077" y="485"/>
                </a:cubicBezTo>
                <a:cubicBezTo>
                  <a:pt x="6966" y="514"/>
                  <a:pt x="6799" y="604"/>
                  <a:pt x="6627" y="700"/>
                </a:cubicBezTo>
                <a:cubicBezTo>
                  <a:pt x="6561" y="750"/>
                  <a:pt x="6520" y="765"/>
                  <a:pt x="6433" y="840"/>
                </a:cubicBezTo>
                <a:cubicBezTo>
                  <a:pt x="6154" y="1078"/>
                  <a:pt x="5839" y="1235"/>
                  <a:pt x="5562" y="1307"/>
                </a:cubicBezTo>
                <a:cubicBezTo>
                  <a:pt x="5508" y="1330"/>
                  <a:pt x="5422" y="1376"/>
                  <a:pt x="5401" y="1376"/>
                </a:cubicBezTo>
                <a:cubicBezTo>
                  <a:pt x="5103" y="1376"/>
                  <a:pt x="4005" y="1896"/>
                  <a:pt x="4005" y="2037"/>
                </a:cubicBezTo>
                <a:cubicBezTo>
                  <a:pt x="4005" y="2115"/>
                  <a:pt x="3795" y="2394"/>
                  <a:pt x="3541" y="2659"/>
                </a:cubicBezTo>
                <a:cubicBezTo>
                  <a:pt x="3287" y="2923"/>
                  <a:pt x="3099" y="3213"/>
                  <a:pt x="3120" y="3301"/>
                </a:cubicBezTo>
                <a:cubicBezTo>
                  <a:pt x="3177" y="3545"/>
                  <a:pt x="2816" y="3898"/>
                  <a:pt x="2509" y="3898"/>
                </a:cubicBezTo>
                <a:cubicBezTo>
                  <a:pt x="2123" y="3898"/>
                  <a:pt x="2038" y="3983"/>
                  <a:pt x="2178" y="4223"/>
                </a:cubicBezTo>
                <a:cubicBezTo>
                  <a:pt x="2244" y="4337"/>
                  <a:pt x="2249" y="4519"/>
                  <a:pt x="2187" y="4626"/>
                </a:cubicBezTo>
                <a:cubicBezTo>
                  <a:pt x="2120" y="4741"/>
                  <a:pt x="2148" y="4880"/>
                  <a:pt x="2258" y="4965"/>
                </a:cubicBezTo>
                <a:cubicBezTo>
                  <a:pt x="2575" y="5214"/>
                  <a:pt x="2627" y="5426"/>
                  <a:pt x="2419" y="5608"/>
                </a:cubicBezTo>
                <a:cubicBezTo>
                  <a:pt x="2309" y="5704"/>
                  <a:pt x="2252" y="5834"/>
                  <a:pt x="2291" y="5899"/>
                </a:cubicBezTo>
                <a:cubicBezTo>
                  <a:pt x="2330" y="5964"/>
                  <a:pt x="2286" y="6108"/>
                  <a:pt x="2192" y="6221"/>
                </a:cubicBezTo>
                <a:cubicBezTo>
                  <a:pt x="2052" y="6388"/>
                  <a:pt x="2091" y="6512"/>
                  <a:pt x="2428" y="6909"/>
                </a:cubicBezTo>
                <a:cubicBezTo>
                  <a:pt x="2832" y="7383"/>
                  <a:pt x="2838" y="7395"/>
                  <a:pt x="2556" y="7594"/>
                </a:cubicBezTo>
                <a:cubicBezTo>
                  <a:pt x="2388" y="7712"/>
                  <a:pt x="2285" y="7903"/>
                  <a:pt x="2310" y="8058"/>
                </a:cubicBezTo>
                <a:cubicBezTo>
                  <a:pt x="2335" y="8211"/>
                  <a:pt x="2227" y="8428"/>
                  <a:pt x="2045" y="8576"/>
                </a:cubicBezTo>
                <a:cubicBezTo>
                  <a:pt x="1669" y="8882"/>
                  <a:pt x="1663" y="8925"/>
                  <a:pt x="1983" y="9152"/>
                </a:cubicBezTo>
                <a:cubicBezTo>
                  <a:pt x="2217" y="9317"/>
                  <a:pt x="2217" y="9345"/>
                  <a:pt x="1983" y="9510"/>
                </a:cubicBezTo>
                <a:cubicBezTo>
                  <a:pt x="1624" y="9764"/>
                  <a:pt x="1671" y="9887"/>
                  <a:pt x="2187" y="10058"/>
                </a:cubicBezTo>
                <a:cubicBezTo>
                  <a:pt x="2710" y="10232"/>
                  <a:pt x="2746" y="10328"/>
                  <a:pt x="2376" y="10574"/>
                </a:cubicBezTo>
                <a:cubicBezTo>
                  <a:pt x="2027" y="10806"/>
                  <a:pt x="1568" y="11329"/>
                  <a:pt x="1662" y="11389"/>
                </a:cubicBezTo>
                <a:cubicBezTo>
                  <a:pt x="1702" y="11415"/>
                  <a:pt x="1638" y="11589"/>
                  <a:pt x="1515" y="11777"/>
                </a:cubicBezTo>
                <a:cubicBezTo>
                  <a:pt x="1392" y="11965"/>
                  <a:pt x="1332" y="12145"/>
                  <a:pt x="1382" y="12177"/>
                </a:cubicBezTo>
                <a:cubicBezTo>
                  <a:pt x="1432" y="12209"/>
                  <a:pt x="1394" y="12296"/>
                  <a:pt x="1297" y="12371"/>
                </a:cubicBezTo>
                <a:cubicBezTo>
                  <a:pt x="1200" y="12446"/>
                  <a:pt x="1134" y="12634"/>
                  <a:pt x="1150" y="12787"/>
                </a:cubicBezTo>
                <a:cubicBezTo>
                  <a:pt x="1197" y="13214"/>
                  <a:pt x="735" y="13693"/>
                  <a:pt x="213" y="13760"/>
                </a:cubicBezTo>
                <a:cubicBezTo>
                  <a:pt x="126" y="13771"/>
                  <a:pt x="69" y="13788"/>
                  <a:pt x="0" y="13802"/>
                </a:cubicBezTo>
                <a:lnTo>
                  <a:pt x="0" y="14511"/>
                </a:lnTo>
                <a:cubicBezTo>
                  <a:pt x="47" y="14521"/>
                  <a:pt x="91" y="14542"/>
                  <a:pt x="142" y="14539"/>
                </a:cubicBezTo>
                <a:cubicBezTo>
                  <a:pt x="376" y="14524"/>
                  <a:pt x="440" y="14576"/>
                  <a:pt x="426" y="14763"/>
                </a:cubicBezTo>
                <a:cubicBezTo>
                  <a:pt x="416" y="14896"/>
                  <a:pt x="504" y="15041"/>
                  <a:pt x="620" y="15084"/>
                </a:cubicBezTo>
                <a:cubicBezTo>
                  <a:pt x="736" y="15128"/>
                  <a:pt x="787" y="15208"/>
                  <a:pt x="734" y="15263"/>
                </a:cubicBezTo>
                <a:cubicBezTo>
                  <a:pt x="632" y="15369"/>
                  <a:pt x="896" y="15767"/>
                  <a:pt x="1250" y="16042"/>
                </a:cubicBezTo>
                <a:cubicBezTo>
                  <a:pt x="1517" y="16250"/>
                  <a:pt x="1370" y="16409"/>
                  <a:pt x="975" y="16342"/>
                </a:cubicBezTo>
                <a:cubicBezTo>
                  <a:pt x="596" y="16279"/>
                  <a:pt x="593" y="16364"/>
                  <a:pt x="961" y="16664"/>
                </a:cubicBezTo>
                <a:lnTo>
                  <a:pt x="1250" y="16897"/>
                </a:lnTo>
                <a:lnTo>
                  <a:pt x="1415" y="16588"/>
                </a:lnTo>
                <a:cubicBezTo>
                  <a:pt x="1673" y="16114"/>
                  <a:pt x="1946" y="16388"/>
                  <a:pt x="2036" y="17212"/>
                </a:cubicBezTo>
                <a:cubicBezTo>
                  <a:pt x="2106" y="17856"/>
                  <a:pt x="2139" y="17911"/>
                  <a:pt x="2490" y="17964"/>
                </a:cubicBezTo>
                <a:cubicBezTo>
                  <a:pt x="2810" y="18013"/>
                  <a:pt x="2870" y="18083"/>
                  <a:pt x="2888" y="18407"/>
                </a:cubicBezTo>
                <a:cubicBezTo>
                  <a:pt x="2908" y="18776"/>
                  <a:pt x="3089" y="19118"/>
                  <a:pt x="3711" y="19959"/>
                </a:cubicBezTo>
                <a:cubicBezTo>
                  <a:pt x="3872" y="20176"/>
                  <a:pt x="4005" y="20400"/>
                  <a:pt x="4005" y="20456"/>
                </a:cubicBezTo>
                <a:cubicBezTo>
                  <a:pt x="4005" y="20512"/>
                  <a:pt x="4298" y="20760"/>
                  <a:pt x="4658" y="21008"/>
                </a:cubicBezTo>
                <a:cubicBezTo>
                  <a:pt x="5306" y="21454"/>
                  <a:pt x="5968" y="21600"/>
                  <a:pt x="6206" y="21353"/>
                </a:cubicBezTo>
                <a:cubicBezTo>
                  <a:pt x="6272" y="21285"/>
                  <a:pt x="6413" y="21299"/>
                  <a:pt x="6637" y="21393"/>
                </a:cubicBezTo>
                <a:cubicBezTo>
                  <a:pt x="6746" y="21439"/>
                  <a:pt x="6877" y="21468"/>
                  <a:pt x="7011" y="21505"/>
                </a:cubicBezTo>
                <a:lnTo>
                  <a:pt x="8317" y="21505"/>
                </a:lnTo>
                <a:cubicBezTo>
                  <a:pt x="8333" y="21500"/>
                  <a:pt x="8346" y="21495"/>
                  <a:pt x="8369" y="21490"/>
                </a:cubicBezTo>
                <a:cubicBezTo>
                  <a:pt x="8511" y="21461"/>
                  <a:pt x="8727" y="21414"/>
                  <a:pt x="8852" y="21384"/>
                </a:cubicBezTo>
                <a:cubicBezTo>
                  <a:pt x="9157" y="21311"/>
                  <a:pt x="9462" y="21357"/>
                  <a:pt x="9742" y="21505"/>
                </a:cubicBezTo>
                <a:lnTo>
                  <a:pt x="12312" y="21505"/>
                </a:lnTo>
                <a:lnTo>
                  <a:pt x="13714" y="21505"/>
                </a:lnTo>
                <a:cubicBezTo>
                  <a:pt x="13786" y="21467"/>
                  <a:pt x="13862" y="21426"/>
                  <a:pt x="13941" y="21366"/>
                </a:cubicBezTo>
                <a:cubicBezTo>
                  <a:pt x="14254" y="21127"/>
                  <a:pt x="15242" y="20898"/>
                  <a:pt x="15707" y="20956"/>
                </a:cubicBezTo>
                <a:cubicBezTo>
                  <a:pt x="15769" y="20964"/>
                  <a:pt x="15803" y="20917"/>
                  <a:pt x="15782" y="20850"/>
                </a:cubicBezTo>
                <a:cubicBezTo>
                  <a:pt x="15759" y="20777"/>
                  <a:pt x="15924" y="20725"/>
                  <a:pt x="16199" y="20717"/>
                </a:cubicBezTo>
                <a:cubicBezTo>
                  <a:pt x="16518" y="20708"/>
                  <a:pt x="16748" y="20777"/>
                  <a:pt x="16970" y="20950"/>
                </a:cubicBezTo>
                <a:cubicBezTo>
                  <a:pt x="17461" y="21334"/>
                  <a:pt x="17759" y="21306"/>
                  <a:pt x="17969" y="20856"/>
                </a:cubicBezTo>
                <a:cubicBezTo>
                  <a:pt x="18082" y="20616"/>
                  <a:pt x="18275" y="20438"/>
                  <a:pt x="18476" y="20389"/>
                </a:cubicBezTo>
                <a:cubicBezTo>
                  <a:pt x="18793" y="20312"/>
                  <a:pt x="18853" y="20205"/>
                  <a:pt x="18869" y="19710"/>
                </a:cubicBezTo>
                <a:cubicBezTo>
                  <a:pt x="18873" y="19577"/>
                  <a:pt x="18948" y="19413"/>
                  <a:pt x="19034" y="19347"/>
                </a:cubicBezTo>
                <a:cubicBezTo>
                  <a:pt x="19120" y="19280"/>
                  <a:pt x="19135" y="19225"/>
                  <a:pt x="19067" y="19225"/>
                </a:cubicBezTo>
                <a:cubicBezTo>
                  <a:pt x="19000" y="19225"/>
                  <a:pt x="19139" y="19095"/>
                  <a:pt x="19375" y="18937"/>
                </a:cubicBezTo>
                <a:cubicBezTo>
                  <a:pt x="19711" y="18713"/>
                  <a:pt x="19863" y="18670"/>
                  <a:pt x="20076" y="18743"/>
                </a:cubicBezTo>
                <a:cubicBezTo>
                  <a:pt x="20257" y="18806"/>
                  <a:pt x="20382" y="18802"/>
                  <a:pt x="20450" y="18731"/>
                </a:cubicBezTo>
                <a:cubicBezTo>
                  <a:pt x="20506" y="18673"/>
                  <a:pt x="20674" y="18648"/>
                  <a:pt x="20828" y="18674"/>
                </a:cubicBezTo>
                <a:cubicBezTo>
                  <a:pt x="21037" y="18708"/>
                  <a:pt x="21214" y="18610"/>
                  <a:pt x="21505" y="18292"/>
                </a:cubicBezTo>
                <a:cubicBezTo>
                  <a:pt x="21537" y="18257"/>
                  <a:pt x="21568" y="18238"/>
                  <a:pt x="21600" y="18207"/>
                </a:cubicBezTo>
                <a:lnTo>
                  <a:pt x="21600" y="4314"/>
                </a:lnTo>
                <a:cubicBezTo>
                  <a:pt x="21564" y="4288"/>
                  <a:pt x="21524" y="4273"/>
                  <a:pt x="21491" y="4241"/>
                </a:cubicBezTo>
                <a:cubicBezTo>
                  <a:pt x="21348" y="4101"/>
                  <a:pt x="20982" y="3919"/>
                  <a:pt x="20682" y="3838"/>
                </a:cubicBezTo>
                <a:cubicBezTo>
                  <a:pt x="20593" y="3814"/>
                  <a:pt x="20600" y="3807"/>
                  <a:pt x="20540" y="3789"/>
                </a:cubicBezTo>
                <a:lnTo>
                  <a:pt x="20175" y="3701"/>
                </a:lnTo>
                <a:lnTo>
                  <a:pt x="20265" y="3647"/>
                </a:lnTo>
                <a:cubicBezTo>
                  <a:pt x="20290" y="3616"/>
                  <a:pt x="20347" y="3582"/>
                  <a:pt x="20454" y="3526"/>
                </a:cubicBezTo>
                <a:cubicBezTo>
                  <a:pt x="20628" y="3434"/>
                  <a:pt x="20778" y="3295"/>
                  <a:pt x="20791" y="3216"/>
                </a:cubicBezTo>
                <a:cubicBezTo>
                  <a:pt x="20803" y="3138"/>
                  <a:pt x="20856" y="2932"/>
                  <a:pt x="20909" y="2759"/>
                </a:cubicBezTo>
                <a:cubicBezTo>
                  <a:pt x="20990" y="2491"/>
                  <a:pt x="20960" y="2443"/>
                  <a:pt x="20715" y="2443"/>
                </a:cubicBezTo>
                <a:cubicBezTo>
                  <a:pt x="20555" y="2443"/>
                  <a:pt x="20330" y="2389"/>
                  <a:pt x="20213" y="2322"/>
                </a:cubicBezTo>
                <a:cubicBezTo>
                  <a:pt x="20034" y="2220"/>
                  <a:pt x="20030" y="2226"/>
                  <a:pt x="20189" y="2361"/>
                </a:cubicBezTo>
                <a:cubicBezTo>
                  <a:pt x="20326" y="2478"/>
                  <a:pt x="20330" y="2541"/>
                  <a:pt x="20208" y="2589"/>
                </a:cubicBezTo>
                <a:cubicBezTo>
                  <a:pt x="19959" y="2687"/>
                  <a:pt x="19060" y="2558"/>
                  <a:pt x="18845" y="2392"/>
                </a:cubicBezTo>
                <a:cubicBezTo>
                  <a:pt x="18814" y="2368"/>
                  <a:pt x="18785" y="2364"/>
                  <a:pt x="18755" y="2349"/>
                </a:cubicBezTo>
                <a:cubicBezTo>
                  <a:pt x="18711" y="2337"/>
                  <a:pt x="18669" y="2318"/>
                  <a:pt x="18627" y="2310"/>
                </a:cubicBezTo>
                <a:cubicBezTo>
                  <a:pt x="18577" y="2310"/>
                  <a:pt x="18527" y="2316"/>
                  <a:pt x="18476" y="2343"/>
                </a:cubicBezTo>
                <a:cubicBezTo>
                  <a:pt x="18295" y="2439"/>
                  <a:pt x="18079" y="2344"/>
                  <a:pt x="17917" y="2171"/>
                </a:cubicBezTo>
                <a:cubicBezTo>
                  <a:pt x="17816" y="2102"/>
                  <a:pt x="17761" y="2010"/>
                  <a:pt x="17747" y="1895"/>
                </a:cubicBezTo>
                <a:cubicBezTo>
                  <a:pt x="17713" y="1802"/>
                  <a:pt x="17686" y="1703"/>
                  <a:pt x="17695" y="1604"/>
                </a:cubicBezTo>
                <a:cubicBezTo>
                  <a:pt x="17719" y="1308"/>
                  <a:pt x="17678" y="1216"/>
                  <a:pt x="17534" y="1252"/>
                </a:cubicBezTo>
                <a:cubicBezTo>
                  <a:pt x="17426" y="1279"/>
                  <a:pt x="17373" y="1335"/>
                  <a:pt x="17415" y="1379"/>
                </a:cubicBezTo>
                <a:cubicBezTo>
                  <a:pt x="17550" y="1518"/>
                  <a:pt x="17391" y="1534"/>
                  <a:pt x="17022" y="1455"/>
                </a:cubicBezTo>
                <a:cubicBezTo>
                  <a:pt x="16931" y="1464"/>
                  <a:pt x="16840" y="1444"/>
                  <a:pt x="16701" y="1388"/>
                </a:cubicBezTo>
                <a:cubicBezTo>
                  <a:pt x="16644" y="1366"/>
                  <a:pt x="16252" y="1237"/>
                  <a:pt x="16071" y="1173"/>
                </a:cubicBezTo>
                <a:cubicBezTo>
                  <a:pt x="15851" y="1105"/>
                  <a:pt x="15750" y="1088"/>
                  <a:pt x="15475" y="994"/>
                </a:cubicBezTo>
                <a:cubicBezTo>
                  <a:pt x="14532" y="673"/>
                  <a:pt x="13150" y="281"/>
                  <a:pt x="12407" y="124"/>
                </a:cubicBezTo>
                <a:cubicBezTo>
                  <a:pt x="12206" y="82"/>
                  <a:pt x="12049" y="41"/>
                  <a:pt x="11882" y="0"/>
                </a:cubicBezTo>
                <a:lnTo>
                  <a:pt x="8743" y="0"/>
                </a:lnTo>
                <a:close/>
                <a:moveTo>
                  <a:pt x="3209" y="149"/>
                </a:moveTo>
                <a:cubicBezTo>
                  <a:pt x="3105" y="175"/>
                  <a:pt x="3191" y="197"/>
                  <a:pt x="3399" y="197"/>
                </a:cubicBezTo>
                <a:cubicBezTo>
                  <a:pt x="3607" y="197"/>
                  <a:pt x="3692" y="175"/>
                  <a:pt x="3588" y="149"/>
                </a:cubicBezTo>
                <a:cubicBezTo>
                  <a:pt x="3484" y="122"/>
                  <a:pt x="3314" y="122"/>
                  <a:pt x="3209" y="149"/>
                </a:cubicBezTo>
                <a:close/>
                <a:moveTo>
                  <a:pt x="970" y="2228"/>
                </a:moveTo>
                <a:cubicBezTo>
                  <a:pt x="530" y="2269"/>
                  <a:pt x="419" y="2348"/>
                  <a:pt x="620" y="2477"/>
                </a:cubicBezTo>
                <a:cubicBezTo>
                  <a:pt x="771" y="2573"/>
                  <a:pt x="1094" y="2552"/>
                  <a:pt x="1202" y="2440"/>
                </a:cubicBezTo>
                <a:cubicBezTo>
                  <a:pt x="1255" y="2386"/>
                  <a:pt x="1362" y="2368"/>
                  <a:pt x="1439" y="2398"/>
                </a:cubicBezTo>
                <a:cubicBezTo>
                  <a:pt x="1516" y="2428"/>
                  <a:pt x="1540" y="2392"/>
                  <a:pt x="1496" y="2319"/>
                </a:cubicBezTo>
                <a:cubicBezTo>
                  <a:pt x="1444" y="2233"/>
                  <a:pt x="1260" y="2201"/>
                  <a:pt x="970" y="2228"/>
                </a:cubicBezTo>
                <a:close/>
                <a:moveTo>
                  <a:pt x="596" y="5208"/>
                </a:moveTo>
                <a:lnTo>
                  <a:pt x="885" y="5426"/>
                </a:lnTo>
                <a:cubicBezTo>
                  <a:pt x="1044" y="5546"/>
                  <a:pt x="1197" y="5645"/>
                  <a:pt x="1226" y="5645"/>
                </a:cubicBezTo>
                <a:cubicBezTo>
                  <a:pt x="1347" y="5645"/>
                  <a:pt x="1258" y="5567"/>
                  <a:pt x="937" y="5393"/>
                </a:cubicBezTo>
                <a:lnTo>
                  <a:pt x="596" y="5208"/>
                </a:lnTo>
                <a:close/>
                <a:moveTo>
                  <a:pt x="1231" y="5839"/>
                </a:moveTo>
                <a:cubicBezTo>
                  <a:pt x="1142" y="5839"/>
                  <a:pt x="1202" y="5903"/>
                  <a:pt x="1363" y="5981"/>
                </a:cubicBezTo>
                <a:cubicBezTo>
                  <a:pt x="1743" y="6165"/>
                  <a:pt x="1817" y="6166"/>
                  <a:pt x="1581" y="5984"/>
                </a:cubicBezTo>
                <a:cubicBezTo>
                  <a:pt x="1477" y="5904"/>
                  <a:pt x="1320" y="5839"/>
                  <a:pt x="1231" y="5839"/>
                </a:cubicBezTo>
                <a:close/>
              </a:path>
            </a:pathLst>
          </a:custGeom>
          <a:ln w="12700">
            <a:miter lim="400000"/>
          </a:ln>
          <a:effectLst>
            <a:outerShdw sx="100000" sy="100000" kx="0" ky="0" algn="b" rotWithShape="0" blurRad="355600" dist="177800" dir="3413990">
              <a:srgbClr val="000000">
                <a:alpha val="70000"/>
              </a:srgbClr>
            </a:outerShdw>
          </a:effectLst>
        </p:spPr>
      </p:pic>
      <p:pic>
        <p:nvPicPr>
          <p:cNvPr id="731" name="Image" descr="Image"/>
          <p:cNvPicPr>
            <a:picLocks noChangeAspect="1"/>
          </p:cNvPicPr>
          <p:nvPr/>
        </p:nvPicPr>
        <p:blipFill>
          <a:blip r:embed="rId9">
            <a:extLst/>
          </a:blip>
          <a:srcRect l="0" t="243" r="213" b="445"/>
          <a:stretch>
            <a:fillRect/>
          </a:stretch>
        </p:blipFill>
        <p:spPr>
          <a:xfrm flipH="1" rot="15000000">
            <a:off x="-116969" y="7012386"/>
            <a:ext cx="1394222" cy="698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10" y="0"/>
                </a:moveTo>
                <a:cubicBezTo>
                  <a:pt x="9560" y="14"/>
                  <a:pt x="8913" y="32"/>
                  <a:pt x="8897" y="49"/>
                </a:cubicBezTo>
                <a:cubicBezTo>
                  <a:pt x="8846" y="102"/>
                  <a:pt x="8603" y="191"/>
                  <a:pt x="8362" y="258"/>
                </a:cubicBezTo>
                <a:cubicBezTo>
                  <a:pt x="6056" y="892"/>
                  <a:pt x="3642" y="3650"/>
                  <a:pt x="2170" y="7323"/>
                </a:cubicBezTo>
                <a:cubicBezTo>
                  <a:pt x="1060" y="10094"/>
                  <a:pt x="278" y="13811"/>
                  <a:pt x="129" y="17013"/>
                </a:cubicBezTo>
                <a:cubicBezTo>
                  <a:pt x="110" y="17430"/>
                  <a:pt x="68" y="17804"/>
                  <a:pt x="43" y="17834"/>
                </a:cubicBezTo>
                <a:cubicBezTo>
                  <a:pt x="18" y="17865"/>
                  <a:pt x="0" y="18750"/>
                  <a:pt x="0" y="19797"/>
                </a:cubicBezTo>
                <a:lnTo>
                  <a:pt x="0" y="19846"/>
                </a:lnTo>
                <a:lnTo>
                  <a:pt x="240" y="20312"/>
                </a:lnTo>
                <a:cubicBezTo>
                  <a:pt x="452" y="20727"/>
                  <a:pt x="479" y="20764"/>
                  <a:pt x="510" y="20582"/>
                </a:cubicBezTo>
                <a:cubicBezTo>
                  <a:pt x="713" y="19399"/>
                  <a:pt x="1140" y="17434"/>
                  <a:pt x="1402" y="16497"/>
                </a:cubicBezTo>
                <a:cubicBezTo>
                  <a:pt x="2812" y="11453"/>
                  <a:pt x="4980" y="8069"/>
                  <a:pt x="7446" y="7077"/>
                </a:cubicBezTo>
                <a:cubicBezTo>
                  <a:pt x="8139" y="6799"/>
                  <a:pt x="9387" y="6828"/>
                  <a:pt x="10090" y="7139"/>
                </a:cubicBezTo>
                <a:cubicBezTo>
                  <a:pt x="11200" y="7628"/>
                  <a:pt x="12243" y="8639"/>
                  <a:pt x="13140" y="10107"/>
                </a:cubicBezTo>
                <a:cubicBezTo>
                  <a:pt x="13477" y="10659"/>
                  <a:pt x="14043" y="11736"/>
                  <a:pt x="14043" y="11824"/>
                </a:cubicBezTo>
                <a:cubicBezTo>
                  <a:pt x="14043" y="11857"/>
                  <a:pt x="13481" y="12934"/>
                  <a:pt x="12795" y="14216"/>
                </a:cubicBezTo>
                <a:cubicBezTo>
                  <a:pt x="12110" y="15498"/>
                  <a:pt x="11564" y="16583"/>
                  <a:pt x="11584" y="16620"/>
                </a:cubicBezTo>
                <a:cubicBezTo>
                  <a:pt x="11604" y="16657"/>
                  <a:pt x="13808" y="17765"/>
                  <a:pt x="16484" y="19086"/>
                </a:cubicBezTo>
                <a:cubicBezTo>
                  <a:pt x="19161" y="20406"/>
                  <a:pt x="21390" y="21534"/>
                  <a:pt x="21434" y="21588"/>
                </a:cubicBezTo>
                <a:cubicBezTo>
                  <a:pt x="21439" y="21594"/>
                  <a:pt x="21442" y="21594"/>
                  <a:pt x="21446" y="21600"/>
                </a:cubicBezTo>
                <a:cubicBezTo>
                  <a:pt x="21484" y="21595"/>
                  <a:pt x="21539" y="21594"/>
                  <a:pt x="21563" y="21588"/>
                </a:cubicBezTo>
                <a:cubicBezTo>
                  <a:pt x="21578" y="21525"/>
                  <a:pt x="21590" y="21412"/>
                  <a:pt x="21600" y="21232"/>
                </a:cubicBezTo>
                <a:cubicBezTo>
                  <a:pt x="21597" y="21220"/>
                  <a:pt x="21597" y="21206"/>
                  <a:pt x="21594" y="21195"/>
                </a:cubicBezTo>
                <a:cubicBezTo>
                  <a:pt x="21565" y="21094"/>
                  <a:pt x="21092" y="16634"/>
                  <a:pt x="20542" y="11284"/>
                </a:cubicBezTo>
                <a:lnTo>
                  <a:pt x="19546" y="1558"/>
                </a:lnTo>
                <a:lnTo>
                  <a:pt x="18335" y="3827"/>
                </a:lnTo>
                <a:cubicBezTo>
                  <a:pt x="17670" y="5077"/>
                  <a:pt x="17105" y="6096"/>
                  <a:pt x="17081" y="6096"/>
                </a:cubicBezTo>
                <a:cubicBezTo>
                  <a:pt x="17057" y="6096"/>
                  <a:pt x="16980" y="5978"/>
                  <a:pt x="16909" y="5826"/>
                </a:cubicBezTo>
                <a:cubicBezTo>
                  <a:pt x="16375" y="4682"/>
                  <a:pt x="15156" y="2950"/>
                  <a:pt x="14216" y="2012"/>
                </a:cubicBezTo>
                <a:cubicBezTo>
                  <a:pt x="13314" y="1112"/>
                  <a:pt x="11719" y="159"/>
                  <a:pt x="11123" y="159"/>
                </a:cubicBezTo>
                <a:cubicBezTo>
                  <a:pt x="11034" y="159"/>
                  <a:pt x="10950" y="107"/>
                  <a:pt x="10932" y="49"/>
                </a:cubicBezTo>
                <a:cubicBezTo>
                  <a:pt x="10925" y="26"/>
                  <a:pt x="10411" y="16"/>
                  <a:pt x="10010" y="0"/>
                </a:cubicBezTo>
                <a:close/>
              </a:path>
            </a:pathLst>
          </a:custGeom>
          <a:ln w="12700">
            <a:miter lim="400000"/>
          </a:ln>
        </p:spPr>
      </p:pic>
      <p:pic>
        <p:nvPicPr>
          <p:cNvPr id="732" name="Image" descr="Image"/>
          <p:cNvPicPr>
            <a:picLocks noChangeAspect="1"/>
          </p:cNvPicPr>
          <p:nvPr/>
        </p:nvPicPr>
        <p:blipFill>
          <a:blip r:embed="rId9">
            <a:extLst/>
          </a:blip>
          <a:srcRect l="0" t="243" r="215" b="424"/>
          <a:stretch>
            <a:fillRect/>
          </a:stretch>
        </p:blipFill>
        <p:spPr>
          <a:xfrm flipH="1" rot="8280000">
            <a:off x="1672448" y="7075590"/>
            <a:ext cx="1987551" cy="99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06" y="0"/>
                </a:moveTo>
                <a:cubicBezTo>
                  <a:pt x="9556" y="14"/>
                  <a:pt x="8910" y="26"/>
                  <a:pt x="8894" y="43"/>
                </a:cubicBezTo>
                <a:cubicBezTo>
                  <a:pt x="8843" y="96"/>
                  <a:pt x="8604" y="192"/>
                  <a:pt x="8363" y="258"/>
                </a:cubicBezTo>
                <a:cubicBezTo>
                  <a:pt x="6057" y="892"/>
                  <a:pt x="3646" y="3648"/>
                  <a:pt x="2174" y="7320"/>
                </a:cubicBezTo>
                <a:cubicBezTo>
                  <a:pt x="1063" y="10091"/>
                  <a:pt x="274" y="13814"/>
                  <a:pt x="125" y="17015"/>
                </a:cubicBezTo>
                <a:cubicBezTo>
                  <a:pt x="106" y="17433"/>
                  <a:pt x="68" y="17801"/>
                  <a:pt x="43" y="17832"/>
                </a:cubicBezTo>
                <a:cubicBezTo>
                  <a:pt x="18" y="17863"/>
                  <a:pt x="0" y="18747"/>
                  <a:pt x="0" y="19794"/>
                </a:cubicBezTo>
                <a:lnTo>
                  <a:pt x="0" y="19845"/>
                </a:lnTo>
                <a:lnTo>
                  <a:pt x="237" y="20310"/>
                </a:lnTo>
                <a:cubicBezTo>
                  <a:pt x="449" y="20725"/>
                  <a:pt x="478" y="20750"/>
                  <a:pt x="509" y="20568"/>
                </a:cubicBezTo>
                <a:cubicBezTo>
                  <a:pt x="712" y="19385"/>
                  <a:pt x="1144" y="17426"/>
                  <a:pt x="1406" y="16490"/>
                </a:cubicBezTo>
                <a:cubicBezTo>
                  <a:pt x="2816" y="11447"/>
                  <a:pt x="4979" y="8071"/>
                  <a:pt x="7444" y="7080"/>
                </a:cubicBezTo>
                <a:cubicBezTo>
                  <a:pt x="8137" y="6801"/>
                  <a:pt x="9389" y="6830"/>
                  <a:pt x="10093" y="7140"/>
                </a:cubicBezTo>
                <a:cubicBezTo>
                  <a:pt x="11203" y="7629"/>
                  <a:pt x="12241" y="8640"/>
                  <a:pt x="13138" y="10108"/>
                </a:cubicBezTo>
                <a:cubicBezTo>
                  <a:pt x="13475" y="10660"/>
                  <a:pt x="14039" y="11740"/>
                  <a:pt x="14039" y="11828"/>
                </a:cubicBezTo>
                <a:cubicBezTo>
                  <a:pt x="14039" y="11861"/>
                  <a:pt x="13478" y="12938"/>
                  <a:pt x="12793" y="14219"/>
                </a:cubicBezTo>
                <a:cubicBezTo>
                  <a:pt x="12107" y="15501"/>
                  <a:pt x="11565" y="16574"/>
                  <a:pt x="11585" y="16611"/>
                </a:cubicBezTo>
                <a:cubicBezTo>
                  <a:pt x="11605" y="16648"/>
                  <a:pt x="13812" y="17759"/>
                  <a:pt x="16489" y="19080"/>
                </a:cubicBezTo>
                <a:cubicBezTo>
                  <a:pt x="19166" y="20400"/>
                  <a:pt x="21388" y="21529"/>
                  <a:pt x="21432" y="21583"/>
                </a:cubicBezTo>
                <a:cubicBezTo>
                  <a:pt x="21437" y="21589"/>
                  <a:pt x="21444" y="21594"/>
                  <a:pt x="21449" y="21600"/>
                </a:cubicBezTo>
                <a:cubicBezTo>
                  <a:pt x="21487" y="21595"/>
                  <a:pt x="21542" y="21589"/>
                  <a:pt x="21565" y="21583"/>
                </a:cubicBezTo>
                <a:cubicBezTo>
                  <a:pt x="21580" y="21520"/>
                  <a:pt x="21590" y="21402"/>
                  <a:pt x="21600" y="21222"/>
                </a:cubicBezTo>
                <a:cubicBezTo>
                  <a:pt x="21597" y="21210"/>
                  <a:pt x="21594" y="21198"/>
                  <a:pt x="21591" y="21187"/>
                </a:cubicBezTo>
                <a:cubicBezTo>
                  <a:pt x="21562" y="21086"/>
                  <a:pt x="21093" y="16626"/>
                  <a:pt x="20543" y="11277"/>
                </a:cubicBezTo>
                <a:lnTo>
                  <a:pt x="19543" y="1557"/>
                </a:lnTo>
                <a:lnTo>
                  <a:pt x="18335" y="3828"/>
                </a:lnTo>
                <a:cubicBezTo>
                  <a:pt x="17670" y="5078"/>
                  <a:pt x="17108" y="6099"/>
                  <a:pt x="17084" y="6099"/>
                </a:cubicBezTo>
                <a:cubicBezTo>
                  <a:pt x="17060" y="6099"/>
                  <a:pt x="16983" y="5976"/>
                  <a:pt x="16912" y="5824"/>
                </a:cubicBezTo>
                <a:cubicBezTo>
                  <a:pt x="16378" y="4679"/>
                  <a:pt x="15157" y="2951"/>
                  <a:pt x="14216" y="2013"/>
                </a:cubicBezTo>
                <a:cubicBezTo>
                  <a:pt x="13314" y="1113"/>
                  <a:pt x="11720" y="155"/>
                  <a:pt x="11123" y="155"/>
                </a:cubicBezTo>
                <a:cubicBezTo>
                  <a:pt x="11035" y="155"/>
                  <a:pt x="10947" y="110"/>
                  <a:pt x="10929" y="52"/>
                </a:cubicBezTo>
                <a:cubicBezTo>
                  <a:pt x="10922" y="29"/>
                  <a:pt x="10407" y="16"/>
                  <a:pt x="10006" y="0"/>
                </a:cubicBezTo>
                <a:close/>
              </a:path>
            </a:pathLst>
          </a:custGeom>
          <a:ln w="12700">
            <a:miter lim="400000"/>
          </a:ln>
        </p:spPr>
      </p:pic>
      <p:pic>
        <p:nvPicPr>
          <p:cNvPr id="733" name="Image" descr="Image"/>
          <p:cNvPicPr>
            <a:picLocks noChangeAspect="1"/>
          </p:cNvPicPr>
          <p:nvPr/>
        </p:nvPicPr>
        <p:blipFill>
          <a:blip r:embed="rId9">
            <a:extLst/>
          </a:blip>
          <a:srcRect l="0" t="243" r="215" b="424"/>
          <a:stretch>
            <a:fillRect/>
          </a:stretch>
        </p:blipFill>
        <p:spPr>
          <a:xfrm flipH="1" rot="8280000">
            <a:off x="10646227" y="7286945"/>
            <a:ext cx="1987551" cy="996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06" y="0"/>
                </a:moveTo>
                <a:cubicBezTo>
                  <a:pt x="9556" y="14"/>
                  <a:pt x="8910" y="26"/>
                  <a:pt x="8894" y="43"/>
                </a:cubicBezTo>
                <a:cubicBezTo>
                  <a:pt x="8843" y="96"/>
                  <a:pt x="8604" y="192"/>
                  <a:pt x="8363" y="258"/>
                </a:cubicBezTo>
                <a:cubicBezTo>
                  <a:pt x="6057" y="892"/>
                  <a:pt x="3646" y="3648"/>
                  <a:pt x="2174" y="7320"/>
                </a:cubicBezTo>
                <a:cubicBezTo>
                  <a:pt x="1063" y="10091"/>
                  <a:pt x="274" y="13814"/>
                  <a:pt x="125" y="17015"/>
                </a:cubicBezTo>
                <a:cubicBezTo>
                  <a:pt x="106" y="17433"/>
                  <a:pt x="68" y="17801"/>
                  <a:pt x="43" y="17832"/>
                </a:cubicBezTo>
                <a:cubicBezTo>
                  <a:pt x="18" y="17863"/>
                  <a:pt x="0" y="18747"/>
                  <a:pt x="0" y="19794"/>
                </a:cubicBezTo>
                <a:lnTo>
                  <a:pt x="0" y="19845"/>
                </a:lnTo>
                <a:lnTo>
                  <a:pt x="237" y="20310"/>
                </a:lnTo>
                <a:cubicBezTo>
                  <a:pt x="449" y="20725"/>
                  <a:pt x="478" y="20750"/>
                  <a:pt x="509" y="20568"/>
                </a:cubicBezTo>
                <a:cubicBezTo>
                  <a:pt x="712" y="19385"/>
                  <a:pt x="1144" y="17426"/>
                  <a:pt x="1406" y="16490"/>
                </a:cubicBezTo>
                <a:cubicBezTo>
                  <a:pt x="2816" y="11447"/>
                  <a:pt x="4979" y="8071"/>
                  <a:pt x="7444" y="7080"/>
                </a:cubicBezTo>
                <a:cubicBezTo>
                  <a:pt x="8137" y="6801"/>
                  <a:pt x="9389" y="6830"/>
                  <a:pt x="10093" y="7140"/>
                </a:cubicBezTo>
                <a:cubicBezTo>
                  <a:pt x="11203" y="7629"/>
                  <a:pt x="12241" y="8640"/>
                  <a:pt x="13138" y="10108"/>
                </a:cubicBezTo>
                <a:cubicBezTo>
                  <a:pt x="13475" y="10660"/>
                  <a:pt x="14039" y="11740"/>
                  <a:pt x="14039" y="11828"/>
                </a:cubicBezTo>
                <a:cubicBezTo>
                  <a:pt x="14039" y="11861"/>
                  <a:pt x="13478" y="12938"/>
                  <a:pt x="12793" y="14219"/>
                </a:cubicBezTo>
                <a:cubicBezTo>
                  <a:pt x="12107" y="15501"/>
                  <a:pt x="11565" y="16574"/>
                  <a:pt x="11585" y="16611"/>
                </a:cubicBezTo>
                <a:cubicBezTo>
                  <a:pt x="11605" y="16648"/>
                  <a:pt x="13812" y="17759"/>
                  <a:pt x="16489" y="19080"/>
                </a:cubicBezTo>
                <a:cubicBezTo>
                  <a:pt x="19166" y="20400"/>
                  <a:pt x="21388" y="21529"/>
                  <a:pt x="21432" y="21583"/>
                </a:cubicBezTo>
                <a:cubicBezTo>
                  <a:pt x="21437" y="21589"/>
                  <a:pt x="21444" y="21594"/>
                  <a:pt x="21449" y="21600"/>
                </a:cubicBezTo>
                <a:cubicBezTo>
                  <a:pt x="21487" y="21595"/>
                  <a:pt x="21542" y="21589"/>
                  <a:pt x="21565" y="21583"/>
                </a:cubicBezTo>
                <a:cubicBezTo>
                  <a:pt x="21580" y="21520"/>
                  <a:pt x="21590" y="21402"/>
                  <a:pt x="21600" y="21222"/>
                </a:cubicBezTo>
                <a:cubicBezTo>
                  <a:pt x="21597" y="21210"/>
                  <a:pt x="21594" y="21198"/>
                  <a:pt x="21591" y="21187"/>
                </a:cubicBezTo>
                <a:cubicBezTo>
                  <a:pt x="21562" y="21086"/>
                  <a:pt x="21093" y="16626"/>
                  <a:pt x="20543" y="11277"/>
                </a:cubicBezTo>
                <a:lnTo>
                  <a:pt x="19543" y="1557"/>
                </a:lnTo>
                <a:lnTo>
                  <a:pt x="18335" y="3828"/>
                </a:lnTo>
                <a:cubicBezTo>
                  <a:pt x="17670" y="5078"/>
                  <a:pt x="17108" y="6099"/>
                  <a:pt x="17084" y="6099"/>
                </a:cubicBezTo>
                <a:cubicBezTo>
                  <a:pt x="17060" y="6099"/>
                  <a:pt x="16983" y="5976"/>
                  <a:pt x="16912" y="5824"/>
                </a:cubicBezTo>
                <a:cubicBezTo>
                  <a:pt x="16378" y="4679"/>
                  <a:pt x="15157" y="2951"/>
                  <a:pt x="14216" y="2013"/>
                </a:cubicBezTo>
                <a:cubicBezTo>
                  <a:pt x="13314" y="1113"/>
                  <a:pt x="11720" y="155"/>
                  <a:pt x="11123" y="155"/>
                </a:cubicBezTo>
                <a:cubicBezTo>
                  <a:pt x="11035" y="155"/>
                  <a:pt x="10947" y="110"/>
                  <a:pt x="10929" y="52"/>
                </a:cubicBezTo>
                <a:cubicBezTo>
                  <a:pt x="10922" y="29"/>
                  <a:pt x="10407" y="16"/>
                  <a:pt x="10006" y="0"/>
                </a:cubicBezTo>
                <a:close/>
              </a:path>
            </a:pathLst>
          </a:custGeom>
          <a:ln w="12700">
            <a:miter lim="400000"/>
          </a:ln>
        </p:spPr>
      </p:pic>
      <p:pic>
        <p:nvPicPr>
          <p:cNvPr id="734" name="Image" descr="Image"/>
          <p:cNvPicPr>
            <a:picLocks noChangeAspect="1"/>
          </p:cNvPicPr>
          <p:nvPr/>
        </p:nvPicPr>
        <p:blipFill>
          <a:blip r:embed="rId10">
            <a:extLst/>
          </a:blip>
          <a:srcRect l="5823" t="1889" r="6363" b="1323"/>
          <a:stretch>
            <a:fillRect/>
          </a:stretch>
        </p:blipFill>
        <p:spPr>
          <a:xfrm>
            <a:off x="10171923" y="7182126"/>
            <a:ext cx="1554956" cy="2443163"/>
          </a:xfrm>
          <a:custGeom>
            <a:avLst/>
            <a:gdLst/>
            <a:ahLst/>
            <a:cxnLst>
              <a:cxn ang="0">
                <a:pos x="wd2" y="hd2"/>
              </a:cxn>
              <a:cxn ang="5400000">
                <a:pos x="wd2" y="hd2"/>
              </a:cxn>
              <a:cxn ang="10800000">
                <a:pos x="wd2" y="hd2"/>
              </a:cxn>
              <a:cxn ang="16200000">
                <a:pos x="wd2" y="hd2"/>
              </a:cxn>
            </a:cxnLst>
            <a:rect l="0" t="0" r="r" b="b"/>
            <a:pathLst>
              <a:path w="21553" h="21586" fill="norm" stroke="1" extrusionOk="0">
                <a:moveTo>
                  <a:pt x="11008" y="0"/>
                </a:moveTo>
                <a:cubicBezTo>
                  <a:pt x="10487" y="-2"/>
                  <a:pt x="9960" y="27"/>
                  <a:pt x="9561" y="88"/>
                </a:cubicBezTo>
                <a:cubicBezTo>
                  <a:pt x="8914" y="187"/>
                  <a:pt x="7357" y="636"/>
                  <a:pt x="7239" y="758"/>
                </a:cubicBezTo>
                <a:cubicBezTo>
                  <a:pt x="7201" y="797"/>
                  <a:pt x="7115" y="811"/>
                  <a:pt x="7052" y="786"/>
                </a:cubicBezTo>
                <a:cubicBezTo>
                  <a:pt x="6989" y="761"/>
                  <a:pt x="6875" y="819"/>
                  <a:pt x="6794" y="915"/>
                </a:cubicBezTo>
                <a:cubicBezTo>
                  <a:pt x="6706" y="1020"/>
                  <a:pt x="6567" y="1070"/>
                  <a:pt x="6453" y="1042"/>
                </a:cubicBezTo>
                <a:cubicBezTo>
                  <a:pt x="6340" y="1014"/>
                  <a:pt x="6294" y="1030"/>
                  <a:pt x="6343" y="1080"/>
                </a:cubicBezTo>
                <a:cubicBezTo>
                  <a:pt x="6450" y="1191"/>
                  <a:pt x="6169" y="1410"/>
                  <a:pt x="5919" y="1410"/>
                </a:cubicBezTo>
                <a:cubicBezTo>
                  <a:pt x="5667" y="1410"/>
                  <a:pt x="4971" y="1886"/>
                  <a:pt x="4967" y="2062"/>
                </a:cubicBezTo>
                <a:cubicBezTo>
                  <a:pt x="4966" y="2137"/>
                  <a:pt x="4815" y="2460"/>
                  <a:pt x="4637" y="2781"/>
                </a:cubicBezTo>
                <a:cubicBezTo>
                  <a:pt x="4460" y="3101"/>
                  <a:pt x="4319" y="3464"/>
                  <a:pt x="4318" y="3587"/>
                </a:cubicBezTo>
                <a:cubicBezTo>
                  <a:pt x="4318" y="3711"/>
                  <a:pt x="4254" y="3836"/>
                  <a:pt x="4181" y="3864"/>
                </a:cubicBezTo>
                <a:cubicBezTo>
                  <a:pt x="4108" y="3893"/>
                  <a:pt x="4077" y="3947"/>
                  <a:pt x="4109" y="3980"/>
                </a:cubicBezTo>
                <a:cubicBezTo>
                  <a:pt x="4142" y="4014"/>
                  <a:pt x="4096" y="4242"/>
                  <a:pt x="4010" y="4489"/>
                </a:cubicBezTo>
                <a:lnTo>
                  <a:pt x="3856" y="4937"/>
                </a:lnTo>
                <a:lnTo>
                  <a:pt x="3075" y="5088"/>
                </a:lnTo>
                <a:cubicBezTo>
                  <a:pt x="2645" y="5171"/>
                  <a:pt x="2173" y="5232"/>
                  <a:pt x="2030" y="5225"/>
                </a:cubicBezTo>
                <a:cubicBezTo>
                  <a:pt x="1761" y="5212"/>
                  <a:pt x="1413" y="5276"/>
                  <a:pt x="1018" y="5411"/>
                </a:cubicBezTo>
                <a:cubicBezTo>
                  <a:pt x="893" y="5453"/>
                  <a:pt x="675" y="5488"/>
                  <a:pt x="533" y="5488"/>
                </a:cubicBezTo>
                <a:cubicBezTo>
                  <a:pt x="391" y="5488"/>
                  <a:pt x="215" y="5561"/>
                  <a:pt x="137" y="5653"/>
                </a:cubicBezTo>
                <a:cubicBezTo>
                  <a:pt x="45" y="5763"/>
                  <a:pt x="-1" y="6393"/>
                  <a:pt x="0" y="7143"/>
                </a:cubicBezTo>
                <a:cubicBezTo>
                  <a:pt x="1" y="7893"/>
                  <a:pt x="50" y="8763"/>
                  <a:pt x="143" y="9356"/>
                </a:cubicBezTo>
                <a:cubicBezTo>
                  <a:pt x="415" y="11092"/>
                  <a:pt x="309" y="10904"/>
                  <a:pt x="1320" y="11477"/>
                </a:cubicBezTo>
                <a:cubicBezTo>
                  <a:pt x="1820" y="11760"/>
                  <a:pt x="2201" y="12020"/>
                  <a:pt x="2167" y="12056"/>
                </a:cubicBezTo>
                <a:cubicBezTo>
                  <a:pt x="2133" y="12091"/>
                  <a:pt x="2256" y="12163"/>
                  <a:pt x="2442" y="12217"/>
                </a:cubicBezTo>
                <a:cubicBezTo>
                  <a:pt x="2758" y="12309"/>
                  <a:pt x="2767" y="12327"/>
                  <a:pt x="2569" y="12466"/>
                </a:cubicBezTo>
                <a:cubicBezTo>
                  <a:pt x="2273" y="12674"/>
                  <a:pt x="2255" y="15027"/>
                  <a:pt x="2547" y="15387"/>
                </a:cubicBezTo>
                <a:cubicBezTo>
                  <a:pt x="2719" y="15599"/>
                  <a:pt x="2716" y="15636"/>
                  <a:pt x="2530" y="15734"/>
                </a:cubicBezTo>
                <a:cubicBezTo>
                  <a:pt x="2349" y="15830"/>
                  <a:pt x="2339" y="15992"/>
                  <a:pt x="2420" y="16965"/>
                </a:cubicBezTo>
                <a:cubicBezTo>
                  <a:pt x="2472" y="17581"/>
                  <a:pt x="2558" y="18265"/>
                  <a:pt x="2613" y="18487"/>
                </a:cubicBezTo>
                <a:cubicBezTo>
                  <a:pt x="2693" y="18809"/>
                  <a:pt x="2668" y="18907"/>
                  <a:pt x="2508" y="18964"/>
                </a:cubicBezTo>
                <a:cubicBezTo>
                  <a:pt x="2223" y="19066"/>
                  <a:pt x="2223" y="19385"/>
                  <a:pt x="2508" y="19567"/>
                </a:cubicBezTo>
                <a:cubicBezTo>
                  <a:pt x="2683" y="19678"/>
                  <a:pt x="2739" y="19808"/>
                  <a:pt x="2701" y="20026"/>
                </a:cubicBezTo>
                <a:cubicBezTo>
                  <a:pt x="2668" y="20214"/>
                  <a:pt x="2729" y="20412"/>
                  <a:pt x="2860" y="20549"/>
                </a:cubicBezTo>
                <a:cubicBezTo>
                  <a:pt x="3051" y="20746"/>
                  <a:pt x="3163" y="20771"/>
                  <a:pt x="3922" y="20791"/>
                </a:cubicBezTo>
                <a:cubicBezTo>
                  <a:pt x="4388" y="20802"/>
                  <a:pt x="4851" y="20853"/>
                  <a:pt x="4945" y="20903"/>
                </a:cubicBezTo>
                <a:cubicBezTo>
                  <a:pt x="5040" y="20953"/>
                  <a:pt x="5510" y="21000"/>
                  <a:pt x="5991" y="21004"/>
                </a:cubicBezTo>
                <a:cubicBezTo>
                  <a:pt x="6471" y="21009"/>
                  <a:pt x="6944" y="21044"/>
                  <a:pt x="7047" y="21085"/>
                </a:cubicBezTo>
                <a:cubicBezTo>
                  <a:pt x="7150" y="21126"/>
                  <a:pt x="7765" y="21172"/>
                  <a:pt x="8417" y="21183"/>
                </a:cubicBezTo>
                <a:cubicBezTo>
                  <a:pt x="9068" y="21195"/>
                  <a:pt x="9780" y="21225"/>
                  <a:pt x="9995" y="21253"/>
                </a:cubicBezTo>
                <a:cubicBezTo>
                  <a:pt x="10555" y="21326"/>
                  <a:pt x="11869" y="21329"/>
                  <a:pt x="12449" y="21257"/>
                </a:cubicBezTo>
                <a:cubicBezTo>
                  <a:pt x="12805" y="21213"/>
                  <a:pt x="13003" y="21230"/>
                  <a:pt x="13164" y="21317"/>
                </a:cubicBezTo>
                <a:cubicBezTo>
                  <a:pt x="13287" y="21383"/>
                  <a:pt x="13685" y="21444"/>
                  <a:pt x="14044" y="21453"/>
                </a:cubicBezTo>
                <a:cubicBezTo>
                  <a:pt x="14403" y="21462"/>
                  <a:pt x="15309" y="21505"/>
                  <a:pt x="16063" y="21545"/>
                </a:cubicBezTo>
                <a:cubicBezTo>
                  <a:pt x="16817" y="21584"/>
                  <a:pt x="17879" y="21598"/>
                  <a:pt x="18418" y="21576"/>
                </a:cubicBezTo>
                <a:cubicBezTo>
                  <a:pt x="19564" y="21529"/>
                  <a:pt x="19842" y="21383"/>
                  <a:pt x="19848" y="20840"/>
                </a:cubicBezTo>
                <a:cubicBezTo>
                  <a:pt x="19850" y="20657"/>
                  <a:pt x="19859" y="20283"/>
                  <a:pt x="19870" y="20009"/>
                </a:cubicBezTo>
                <a:cubicBezTo>
                  <a:pt x="19880" y="19734"/>
                  <a:pt x="19845" y="17912"/>
                  <a:pt x="19793" y="15959"/>
                </a:cubicBezTo>
                <a:lnTo>
                  <a:pt x="19699" y="12406"/>
                </a:lnTo>
                <a:lnTo>
                  <a:pt x="20266" y="12221"/>
                </a:lnTo>
                <a:cubicBezTo>
                  <a:pt x="20978" y="11989"/>
                  <a:pt x="21154" y="11838"/>
                  <a:pt x="21031" y="11565"/>
                </a:cubicBezTo>
                <a:cubicBezTo>
                  <a:pt x="20978" y="11447"/>
                  <a:pt x="20975" y="11274"/>
                  <a:pt x="21031" y="11179"/>
                </a:cubicBezTo>
                <a:cubicBezTo>
                  <a:pt x="21086" y="11084"/>
                  <a:pt x="21081" y="10955"/>
                  <a:pt x="21020" y="10892"/>
                </a:cubicBezTo>
                <a:cubicBezTo>
                  <a:pt x="20944" y="10814"/>
                  <a:pt x="21003" y="10710"/>
                  <a:pt x="21196" y="10579"/>
                </a:cubicBezTo>
                <a:cubicBezTo>
                  <a:pt x="21471" y="10393"/>
                  <a:pt x="21486" y="10306"/>
                  <a:pt x="21526" y="8581"/>
                </a:cubicBezTo>
                <a:cubicBezTo>
                  <a:pt x="21599" y="5424"/>
                  <a:pt x="21534" y="4453"/>
                  <a:pt x="21229" y="4187"/>
                </a:cubicBezTo>
                <a:cubicBezTo>
                  <a:pt x="21087" y="4064"/>
                  <a:pt x="20867" y="4048"/>
                  <a:pt x="19710" y="4064"/>
                </a:cubicBezTo>
                <a:cubicBezTo>
                  <a:pt x="18692" y="4079"/>
                  <a:pt x="18297" y="4116"/>
                  <a:pt x="18126" y="4215"/>
                </a:cubicBezTo>
                <a:cubicBezTo>
                  <a:pt x="17831" y="4385"/>
                  <a:pt x="17554" y="4249"/>
                  <a:pt x="17433" y="3878"/>
                </a:cubicBezTo>
                <a:cubicBezTo>
                  <a:pt x="17385" y="3733"/>
                  <a:pt x="17204" y="3451"/>
                  <a:pt x="17031" y="3251"/>
                </a:cubicBezTo>
                <a:cubicBezTo>
                  <a:pt x="16859" y="3050"/>
                  <a:pt x="16718" y="2847"/>
                  <a:pt x="16718" y="2798"/>
                </a:cubicBezTo>
                <a:cubicBezTo>
                  <a:pt x="16718" y="2646"/>
                  <a:pt x="16036" y="2076"/>
                  <a:pt x="15854" y="2076"/>
                </a:cubicBezTo>
                <a:cubicBezTo>
                  <a:pt x="15656" y="2076"/>
                  <a:pt x="15364" y="1772"/>
                  <a:pt x="15463" y="1669"/>
                </a:cubicBezTo>
                <a:cubicBezTo>
                  <a:pt x="15558" y="1572"/>
                  <a:pt x="15156" y="1231"/>
                  <a:pt x="15012" y="1287"/>
                </a:cubicBezTo>
                <a:cubicBezTo>
                  <a:pt x="14946" y="1313"/>
                  <a:pt x="14801" y="1210"/>
                  <a:pt x="14688" y="1059"/>
                </a:cubicBezTo>
                <a:cubicBezTo>
                  <a:pt x="14443" y="734"/>
                  <a:pt x="13298" y="252"/>
                  <a:pt x="12421" y="102"/>
                </a:cubicBezTo>
                <a:cubicBezTo>
                  <a:pt x="12045" y="38"/>
                  <a:pt x="11528" y="2"/>
                  <a:pt x="11008" y="0"/>
                </a:cubicBezTo>
                <a:close/>
              </a:path>
            </a:pathLst>
          </a:custGeom>
          <a:ln w="12700">
            <a:miter lim="400000"/>
          </a:ln>
          <a:effectLst>
            <a:outerShdw sx="100000" sy="100000" kx="0" ky="0" algn="b" rotWithShape="0" blurRad="355600" dist="165100" dir="0">
              <a:srgbClr val="000000">
                <a:alpha val="96239"/>
              </a:srgbClr>
            </a:outerShdw>
          </a:effectLst>
        </p:spPr>
      </p:pic>
      <p:pic>
        <p:nvPicPr>
          <p:cNvPr id="735" name="Image" descr="Image"/>
          <p:cNvPicPr>
            <a:picLocks noChangeAspect="1"/>
          </p:cNvPicPr>
          <p:nvPr/>
        </p:nvPicPr>
        <p:blipFill>
          <a:blip r:embed="rId9">
            <a:extLst/>
          </a:blip>
          <a:srcRect l="0" t="243" r="213" b="445"/>
          <a:stretch>
            <a:fillRect/>
          </a:stretch>
        </p:blipFill>
        <p:spPr>
          <a:xfrm flipH="1" rot="15000000">
            <a:off x="9305153" y="7012386"/>
            <a:ext cx="1394223" cy="698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10" y="0"/>
                </a:moveTo>
                <a:cubicBezTo>
                  <a:pt x="9560" y="14"/>
                  <a:pt x="8913" y="32"/>
                  <a:pt x="8897" y="49"/>
                </a:cubicBezTo>
                <a:cubicBezTo>
                  <a:pt x="8846" y="102"/>
                  <a:pt x="8603" y="191"/>
                  <a:pt x="8362" y="258"/>
                </a:cubicBezTo>
                <a:cubicBezTo>
                  <a:pt x="6056" y="892"/>
                  <a:pt x="3642" y="3650"/>
                  <a:pt x="2170" y="7323"/>
                </a:cubicBezTo>
                <a:cubicBezTo>
                  <a:pt x="1060" y="10094"/>
                  <a:pt x="278" y="13811"/>
                  <a:pt x="129" y="17013"/>
                </a:cubicBezTo>
                <a:cubicBezTo>
                  <a:pt x="110" y="17430"/>
                  <a:pt x="68" y="17804"/>
                  <a:pt x="43" y="17834"/>
                </a:cubicBezTo>
                <a:cubicBezTo>
                  <a:pt x="18" y="17865"/>
                  <a:pt x="0" y="18750"/>
                  <a:pt x="0" y="19797"/>
                </a:cubicBezTo>
                <a:lnTo>
                  <a:pt x="0" y="19846"/>
                </a:lnTo>
                <a:lnTo>
                  <a:pt x="240" y="20312"/>
                </a:lnTo>
                <a:cubicBezTo>
                  <a:pt x="452" y="20727"/>
                  <a:pt x="479" y="20764"/>
                  <a:pt x="510" y="20582"/>
                </a:cubicBezTo>
                <a:cubicBezTo>
                  <a:pt x="713" y="19399"/>
                  <a:pt x="1140" y="17434"/>
                  <a:pt x="1402" y="16497"/>
                </a:cubicBezTo>
                <a:cubicBezTo>
                  <a:pt x="2812" y="11453"/>
                  <a:pt x="4980" y="8069"/>
                  <a:pt x="7446" y="7077"/>
                </a:cubicBezTo>
                <a:cubicBezTo>
                  <a:pt x="8139" y="6799"/>
                  <a:pt x="9387" y="6828"/>
                  <a:pt x="10090" y="7139"/>
                </a:cubicBezTo>
                <a:cubicBezTo>
                  <a:pt x="11200" y="7628"/>
                  <a:pt x="12243" y="8639"/>
                  <a:pt x="13140" y="10107"/>
                </a:cubicBezTo>
                <a:cubicBezTo>
                  <a:pt x="13477" y="10659"/>
                  <a:pt x="14043" y="11736"/>
                  <a:pt x="14043" y="11824"/>
                </a:cubicBezTo>
                <a:cubicBezTo>
                  <a:pt x="14043" y="11857"/>
                  <a:pt x="13481" y="12934"/>
                  <a:pt x="12795" y="14216"/>
                </a:cubicBezTo>
                <a:cubicBezTo>
                  <a:pt x="12110" y="15498"/>
                  <a:pt x="11564" y="16583"/>
                  <a:pt x="11584" y="16620"/>
                </a:cubicBezTo>
                <a:cubicBezTo>
                  <a:pt x="11604" y="16657"/>
                  <a:pt x="13808" y="17765"/>
                  <a:pt x="16484" y="19086"/>
                </a:cubicBezTo>
                <a:cubicBezTo>
                  <a:pt x="19161" y="20406"/>
                  <a:pt x="21390" y="21534"/>
                  <a:pt x="21434" y="21588"/>
                </a:cubicBezTo>
                <a:cubicBezTo>
                  <a:pt x="21439" y="21594"/>
                  <a:pt x="21442" y="21594"/>
                  <a:pt x="21446" y="21600"/>
                </a:cubicBezTo>
                <a:cubicBezTo>
                  <a:pt x="21484" y="21595"/>
                  <a:pt x="21539" y="21594"/>
                  <a:pt x="21563" y="21588"/>
                </a:cubicBezTo>
                <a:cubicBezTo>
                  <a:pt x="21578" y="21525"/>
                  <a:pt x="21590" y="21412"/>
                  <a:pt x="21600" y="21232"/>
                </a:cubicBezTo>
                <a:cubicBezTo>
                  <a:pt x="21597" y="21220"/>
                  <a:pt x="21597" y="21206"/>
                  <a:pt x="21594" y="21195"/>
                </a:cubicBezTo>
                <a:cubicBezTo>
                  <a:pt x="21565" y="21094"/>
                  <a:pt x="21092" y="16634"/>
                  <a:pt x="20542" y="11284"/>
                </a:cubicBezTo>
                <a:lnTo>
                  <a:pt x="19546" y="1558"/>
                </a:lnTo>
                <a:lnTo>
                  <a:pt x="18335" y="3827"/>
                </a:lnTo>
                <a:cubicBezTo>
                  <a:pt x="17670" y="5077"/>
                  <a:pt x="17105" y="6096"/>
                  <a:pt x="17081" y="6096"/>
                </a:cubicBezTo>
                <a:cubicBezTo>
                  <a:pt x="17057" y="6096"/>
                  <a:pt x="16980" y="5978"/>
                  <a:pt x="16909" y="5826"/>
                </a:cubicBezTo>
                <a:cubicBezTo>
                  <a:pt x="16375" y="4682"/>
                  <a:pt x="15156" y="2950"/>
                  <a:pt x="14216" y="2012"/>
                </a:cubicBezTo>
                <a:cubicBezTo>
                  <a:pt x="13314" y="1112"/>
                  <a:pt x="11719" y="159"/>
                  <a:pt x="11123" y="159"/>
                </a:cubicBezTo>
                <a:cubicBezTo>
                  <a:pt x="11034" y="159"/>
                  <a:pt x="10950" y="107"/>
                  <a:pt x="10932" y="49"/>
                </a:cubicBezTo>
                <a:cubicBezTo>
                  <a:pt x="10925" y="26"/>
                  <a:pt x="10411" y="16"/>
                  <a:pt x="10010" y="0"/>
                </a:cubicBezTo>
                <a:close/>
              </a:path>
            </a:pathLst>
          </a:custGeom>
          <a:ln w="12700">
            <a:miter lim="400000"/>
          </a:ln>
        </p:spPr>
      </p:pic>
      <p:sp>
        <p:nvSpPr>
          <p:cNvPr id="736" name="Double Arrow"/>
          <p:cNvSpPr/>
          <p:nvPr/>
        </p:nvSpPr>
        <p:spPr>
          <a:xfrm>
            <a:off x="3458958" y="5730321"/>
            <a:ext cx="6086884" cy="2431019"/>
          </a:xfrm>
          <a:prstGeom prst="leftRightArrow">
            <a:avLst>
              <a:gd name="adj1" fmla="val 50001"/>
              <a:gd name="adj2" fmla="val 34272"/>
            </a:avLst>
          </a:prstGeom>
          <a:solidFill>
            <a:schemeClr val="accent3">
              <a:hueOff val="198700"/>
              <a:satOff val="21248"/>
              <a:lumOff val="19305"/>
            </a:schemeClr>
          </a:solidFill>
          <a:ln w="25400">
            <a:solidFill>
              <a:srgbClr val="000000"/>
            </a:solidFill>
            <a:miter lim="400000"/>
          </a:ln>
          <a:effectLst>
            <a:outerShdw sx="100000" sy="100000" kx="0" ky="0" algn="b" rotWithShape="0" blurRad="355600" dist="177800" dir="3413990">
              <a:srgbClr val="000000">
                <a:alpha val="70000"/>
              </a:srgbClr>
            </a:outerShdw>
          </a:effectLst>
        </p:spPr>
        <p:txBody>
          <a:bodyPr lIns="50800" tIns="50800" rIns="50800" bIns="50800" anchor="ctr"/>
          <a:lstStyle/>
          <a:p>
            <a:pPr>
              <a:defRPr>
                <a:solidFill>
                  <a:srgbClr val="FFFFFF"/>
                </a:solidFill>
              </a:defRPr>
            </a:pPr>
          </a:p>
        </p:txBody>
      </p:sp>
      <p:grpSp>
        <p:nvGrpSpPr>
          <p:cNvPr id="739" name="Image"/>
          <p:cNvGrpSpPr/>
          <p:nvPr/>
        </p:nvGrpSpPr>
        <p:grpSpPr>
          <a:xfrm>
            <a:off x="4380507" y="4323807"/>
            <a:ext cx="4205606" cy="5244046"/>
            <a:chOff x="0" y="0"/>
            <a:chExt cx="4205604" cy="5244045"/>
          </a:xfrm>
        </p:grpSpPr>
        <p:pic>
          <p:nvPicPr>
            <p:cNvPr id="738" name="Image" descr="Image"/>
            <p:cNvPicPr>
              <a:picLocks noChangeAspect="1"/>
            </p:cNvPicPr>
            <p:nvPr/>
          </p:nvPicPr>
          <p:blipFill>
            <a:blip r:embed="rId11">
              <a:extLst/>
            </a:blip>
            <a:srcRect l="22432" t="0" r="22432" b="0"/>
            <a:stretch>
              <a:fillRect/>
            </a:stretch>
          </p:blipFill>
          <p:spPr>
            <a:xfrm>
              <a:off x="317500" y="304800"/>
              <a:ext cx="3608705" cy="4672546"/>
            </a:xfrm>
            <a:prstGeom prst="rect">
              <a:avLst/>
            </a:prstGeom>
            <a:ln>
              <a:noFill/>
            </a:ln>
            <a:effectLst/>
          </p:spPr>
        </p:pic>
        <p:pic>
          <p:nvPicPr>
            <p:cNvPr id="737" name="Image" descr="Image"/>
            <p:cNvPicPr>
              <a:picLocks noChangeAspect="0"/>
            </p:cNvPicPr>
            <p:nvPr/>
          </p:nvPicPr>
          <p:blipFill>
            <a:blip r:embed="rId12">
              <a:extLst/>
            </a:blip>
            <a:stretch>
              <a:fillRect/>
            </a:stretch>
          </p:blipFill>
          <p:spPr>
            <a:xfrm>
              <a:off x="0" y="0"/>
              <a:ext cx="4205605" cy="5244046"/>
            </a:xfrm>
            <a:prstGeom prst="rect">
              <a:avLst/>
            </a:prstGeom>
            <a:effectLst/>
          </p:spPr>
        </p:pic>
      </p:grpSp>
      <p:sp>
        <p:nvSpPr>
          <p:cNvPr id="740" name="1 Corinthians 15:29 (NKJV)…"/>
          <p:cNvSpPr txBox="1"/>
          <p:nvPr/>
        </p:nvSpPr>
        <p:spPr>
          <a:xfrm>
            <a:off x="4834882" y="2343819"/>
            <a:ext cx="7896533" cy="17623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2900">
                <a:solidFill>
                  <a:srgbClr val="000000"/>
                </a:solidFill>
                <a:latin typeface="Times New Roman"/>
                <a:ea typeface="Times New Roman"/>
                <a:cs typeface="Times New Roman"/>
                <a:sym typeface="Times New Roman"/>
              </a:defRPr>
            </a:pPr>
            <a:r>
              <a:t>1 Corinthians 15:29 (NKJV) </a:t>
            </a:r>
          </a:p>
          <a:p>
            <a:pPr defTabSz="457200">
              <a:defRPr sz="2900">
                <a:solidFill>
                  <a:srgbClr val="000000"/>
                </a:solidFill>
                <a:latin typeface="Times New Roman"/>
                <a:ea typeface="Times New Roman"/>
                <a:cs typeface="Times New Roman"/>
                <a:sym typeface="Times New Roman"/>
              </a:defRPr>
            </a:pPr>
            <a:r>
              <a:rPr baseline="31999"/>
              <a:t>29</a:t>
            </a:r>
            <a:r>
              <a:t> Otherwise, what will they do who are baptized for the dead, if the dead do not rise at all? Why then are they baptized for the dead?</a:t>
            </a:r>
          </a:p>
        </p:txBody>
      </p:sp>
      <p:sp>
        <p:nvSpPr>
          <p:cNvPr id="741" name="OBEY THE GOSPEL"/>
          <p:cNvSpPr txBox="1"/>
          <p:nvPr/>
        </p:nvSpPr>
        <p:spPr>
          <a:xfrm>
            <a:off x="4836743" y="8712000"/>
            <a:ext cx="333131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ln w="12700" cap="flat">
                  <a:solidFill>
                    <a:srgbClr val="000000"/>
                  </a:solidFill>
                  <a:prstDash val="solid"/>
                  <a:miter lim="400000"/>
                </a:ln>
                <a:solidFill>
                  <a:srgbClr val="FFFFFF"/>
                </a:solidFill>
                <a:latin typeface="Gill Sans"/>
                <a:ea typeface="Gill Sans"/>
                <a:cs typeface="Gill Sans"/>
                <a:sym typeface="Gill Sans"/>
              </a:defRPr>
            </a:lvl1pPr>
          </a:lstStyle>
          <a:p>
            <a:pPr/>
            <a:r>
              <a:t>OBEY THE GOSPEL</a:t>
            </a:r>
          </a:p>
        </p:txBody>
      </p:sp>
      <p:sp>
        <p:nvSpPr>
          <p:cNvPr id="742" name="FACTS"/>
          <p:cNvSpPr txBox="1"/>
          <p:nvPr/>
        </p:nvSpPr>
        <p:spPr>
          <a:xfrm>
            <a:off x="3026071" y="8733721"/>
            <a:ext cx="149494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100">
                <a:ln w="12700" cap="flat">
                  <a:solidFill>
                    <a:srgbClr val="000000"/>
                  </a:solidFill>
                  <a:prstDash val="solid"/>
                  <a:miter lim="400000"/>
                </a:ln>
                <a:solidFill>
                  <a:srgbClr val="FFFFFF"/>
                </a:solidFill>
                <a:latin typeface="Gill Sans"/>
                <a:ea typeface="Gill Sans"/>
                <a:cs typeface="Gill Sans"/>
                <a:sym typeface="Gill Sans"/>
              </a:defRPr>
            </a:lvl1pPr>
          </a:lstStyle>
          <a:p>
            <a:pPr/>
            <a:r>
              <a:t>FACTS</a:t>
            </a:r>
          </a:p>
        </p:txBody>
      </p:sp>
      <p:sp>
        <p:nvSpPr>
          <p:cNvPr id="743" name="HOPE"/>
          <p:cNvSpPr txBox="1"/>
          <p:nvPr/>
        </p:nvSpPr>
        <p:spPr>
          <a:xfrm>
            <a:off x="8506142" y="8733721"/>
            <a:ext cx="132769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100">
                <a:ln w="12700" cap="flat">
                  <a:solidFill>
                    <a:srgbClr val="000000"/>
                  </a:solidFill>
                  <a:prstDash val="solid"/>
                  <a:miter lim="400000"/>
                </a:ln>
                <a:solidFill>
                  <a:srgbClr val="FFFFFF"/>
                </a:solidFill>
                <a:latin typeface="Gill Sans"/>
                <a:ea typeface="Gill Sans"/>
                <a:cs typeface="Gill Sans"/>
                <a:sym typeface="Gill Sans"/>
              </a:defRPr>
            </a:lvl1pPr>
          </a:lstStyle>
          <a:p>
            <a:pPr/>
            <a:r>
              <a:t>HOPE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48" name="The Foundation of our Hope is the Resurrection of Christ"/>
          <p:cNvGrpSpPr/>
          <p:nvPr/>
        </p:nvGrpSpPr>
        <p:grpSpPr>
          <a:xfrm>
            <a:off x="-136385" y="1058059"/>
            <a:ext cx="13277570" cy="1285749"/>
            <a:chOff x="0" y="0"/>
            <a:chExt cx="13277569" cy="1285747"/>
          </a:xfrm>
        </p:grpSpPr>
        <p:sp>
          <p:nvSpPr>
            <p:cNvPr id="747"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746"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749"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752" name="“… if the dead do not rise at all? “"/>
          <p:cNvGrpSpPr/>
          <p:nvPr/>
        </p:nvGrpSpPr>
        <p:grpSpPr>
          <a:xfrm>
            <a:off x="337205" y="2381281"/>
            <a:ext cx="4246183" cy="1854201"/>
            <a:chOff x="0" y="0"/>
            <a:chExt cx="4246182" cy="1854200"/>
          </a:xfrm>
        </p:grpSpPr>
        <p:sp>
          <p:nvSpPr>
            <p:cNvPr id="751" name="“… if the dead do not rise at all? “"/>
            <p:cNvSpPr txBox="1"/>
            <p:nvPr/>
          </p:nvSpPr>
          <p:spPr>
            <a:xfrm>
              <a:off x="215900" y="139700"/>
              <a:ext cx="3814383"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 if the dead do not rise at all? “</a:t>
              </a:r>
            </a:p>
          </p:txBody>
        </p:sp>
        <p:pic>
          <p:nvPicPr>
            <p:cNvPr id="750" name="“… if the dead do not rise at all? “ “… if the dead do not rise at all? “" descr="“… if the dead do not rise at all? “ “… if the dead do not rise at all? “"/>
            <p:cNvPicPr>
              <a:picLocks noChangeAspect="0"/>
            </p:cNvPicPr>
            <p:nvPr/>
          </p:nvPicPr>
          <p:blipFill>
            <a:blip r:embed="rId4">
              <a:extLst/>
            </a:blip>
            <a:stretch>
              <a:fillRect/>
            </a:stretch>
          </p:blipFill>
          <p:spPr>
            <a:xfrm>
              <a:off x="0" y="0"/>
              <a:ext cx="4246183" cy="1854200"/>
            </a:xfrm>
            <a:prstGeom prst="rect">
              <a:avLst/>
            </a:prstGeom>
            <a:effectLst/>
          </p:spPr>
        </p:pic>
      </p:grpSp>
      <p:grpSp>
        <p:nvGrpSpPr>
          <p:cNvPr id="755" name="If there is no resurrection of the dead, why risk your life in the preaching of the gospel (30-32).…"/>
          <p:cNvGrpSpPr/>
          <p:nvPr/>
        </p:nvGrpSpPr>
        <p:grpSpPr>
          <a:xfrm>
            <a:off x="4769632" y="2105813"/>
            <a:ext cx="8371436" cy="7721601"/>
            <a:chOff x="0" y="0"/>
            <a:chExt cx="8371435" cy="7721600"/>
          </a:xfrm>
        </p:grpSpPr>
        <p:sp>
          <p:nvSpPr>
            <p:cNvPr id="754" name="If there is no resurrection of the dead, why risk your life in the preaching of the gospel (30-32).…"/>
            <p:cNvSpPr txBox="1"/>
            <p:nvPr/>
          </p:nvSpPr>
          <p:spPr>
            <a:xfrm>
              <a:off x="533400" y="508000"/>
              <a:ext cx="7368136" cy="6756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100"/>
                </a:spcBef>
                <a:buSzPct val="80000"/>
                <a:buBlip>
                  <a:blip r:embed="rId5"/>
                </a:buBlip>
                <a:defRPr sz="3500">
                  <a:solidFill>
                    <a:srgbClr val="000000"/>
                  </a:solidFill>
                  <a:latin typeface="Century Gothic"/>
                  <a:ea typeface="Century Gothic"/>
                  <a:cs typeface="Century Gothic"/>
                  <a:sym typeface="Century Gothic"/>
                </a:defRPr>
              </a:pPr>
              <a:r>
                <a:t>If there is no resurrection of the dead, why risk your life in the preaching of the gospel (30-32).</a:t>
              </a:r>
            </a:p>
            <a:p>
              <a:pPr lvl="1" marL="914400" indent="-685800" algn="l">
                <a:spcBef>
                  <a:spcPts val="1100"/>
                </a:spcBef>
                <a:buSzPct val="80000"/>
                <a:buBlip>
                  <a:blip r:embed="rId6"/>
                </a:buBlip>
                <a:defRPr sz="3400">
                  <a:solidFill>
                    <a:srgbClr val="000000"/>
                  </a:solidFill>
                  <a:latin typeface="Century Gothic"/>
                  <a:ea typeface="Century Gothic"/>
                  <a:cs typeface="Century Gothic"/>
                  <a:sym typeface="Century Gothic"/>
                </a:defRPr>
              </a:pPr>
              <a:r>
                <a:t>“We stand in jeopardy every hour?” = “I die daily” = “I have fought with beasts at Ephesus” (30-32; Acts 19:20-37).</a:t>
              </a:r>
            </a:p>
            <a:p>
              <a:pPr marL="685799" indent="-685799" algn="l">
                <a:spcBef>
                  <a:spcPts val="1100"/>
                </a:spcBef>
                <a:buSzPct val="80000"/>
                <a:buBlip>
                  <a:blip r:embed="rId5"/>
                </a:buBlip>
                <a:defRPr sz="3400">
                  <a:solidFill>
                    <a:srgbClr val="000000"/>
                  </a:solidFill>
                  <a:latin typeface="Century Gothic"/>
                  <a:ea typeface="Century Gothic"/>
                  <a:cs typeface="Century Gothic"/>
                  <a:sym typeface="Century Gothic"/>
                </a:defRPr>
              </a:pPr>
              <a:r>
                <a:t>Why not just be a hedonist – party &amp; die? “Eat, drink be merry?” — (32)</a:t>
              </a:r>
            </a:p>
          </p:txBody>
        </p:sp>
        <p:pic>
          <p:nvPicPr>
            <p:cNvPr id="753" name="If there is no resurrection of the dead, why risk your life in the preaching of the gospel (30-32).… If there is no resurrection of the dead, why risk your life in the preaching of the gospel (30-32).&#10;“We stand in jeopardy every hour?” = “I die daily” = “I have fought with beasts at Ephesus” (30-32; Acts 19:20-37).&#10;Why not just be a hedonist – party &amp; die? “Eat, drink be merry?” — (32)" descr="If there is no resurrection of the dead, why risk your life in the preaching of the gospel (30-32).… If there is no resurrection of the dead, why risk your life in the preaching of the gospel (30-32).“We stand in jeopardy every hour?” = “I die daily” = “I have fought with beasts at Ephesus” (30-32; Acts 19:20-37).Why not just be a hedonist – party &amp; die? “Eat, drink be merry?” — (32)"/>
            <p:cNvPicPr>
              <a:picLocks noChangeAspect="0"/>
            </p:cNvPicPr>
            <p:nvPr/>
          </p:nvPicPr>
          <p:blipFill>
            <a:blip r:embed="rId7">
              <a:extLst/>
            </a:blip>
            <a:stretch>
              <a:fillRect/>
            </a:stretch>
          </p:blipFill>
          <p:spPr>
            <a:xfrm>
              <a:off x="0" y="0"/>
              <a:ext cx="8371436" cy="7721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55"/>
                                        </p:tgtEl>
                                        <p:attrNameLst>
                                          <p:attrName>style.visibility</p:attrName>
                                        </p:attrNameLst>
                                      </p:cBhvr>
                                      <p:to>
                                        <p:strVal val="visible"/>
                                      </p:to>
                                    </p:set>
                                    <p:animEffect filter="wipe(left)" transition="in">
                                      <p:cBhvr>
                                        <p:cTn id="7" dur="500"/>
                                        <p:tgtEl>
                                          <p:spTgt spid="7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5"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1 Corinthians 15:33–34 (NASB95)…"/>
          <p:cNvSpPr txBox="1"/>
          <p:nvPr/>
        </p:nvSpPr>
        <p:spPr>
          <a:xfrm>
            <a:off x="4841461" y="2539456"/>
            <a:ext cx="7973757" cy="6729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latin typeface="Times New Roman"/>
                <a:ea typeface="Times New Roman"/>
                <a:cs typeface="Times New Roman"/>
                <a:sym typeface="Times New Roman"/>
              </a:defRPr>
            </a:pPr>
            <a:r>
              <a:t>1 Corinthians 15:33–34 (NASB95) </a:t>
            </a:r>
          </a:p>
          <a:p>
            <a:pPr defTabSz="457200">
              <a:defRPr sz="5000">
                <a:solidFill>
                  <a:srgbClr val="000000"/>
                </a:solidFill>
                <a:latin typeface="Times New Roman"/>
                <a:ea typeface="Times New Roman"/>
                <a:cs typeface="Times New Roman"/>
                <a:sym typeface="Times New Roman"/>
              </a:defRPr>
            </a:pPr>
            <a:r>
              <a:rPr baseline="31999"/>
              <a:t>33</a:t>
            </a:r>
            <a:r>
              <a:t> Do not be deceived: “Bad company corrupts good morals.” </a:t>
            </a:r>
            <a:r>
              <a:rPr baseline="31999"/>
              <a:t>34</a:t>
            </a:r>
            <a:r>
              <a:t> Become sober-minded as you ought, and stop sinning; for some have no knowledge of God. I speak </a:t>
            </a:r>
            <a:r>
              <a:rPr i="1"/>
              <a:t>this</a:t>
            </a:r>
            <a:r>
              <a:t> to your shame.</a:t>
            </a:r>
          </a:p>
        </p:txBody>
      </p:sp>
      <p:sp>
        <p:nvSpPr>
          <p:cNvPr id="75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61" name="The Foundation of our Hope is the Resurrection of Christ"/>
          <p:cNvGrpSpPr/>
          <p:nvPr/>
        </p:nvGrpSpPr>
        <p:grpSpPr>
          <a:xfrm>
            <a:off x="-136385" y="1058059"/>
            <a:ext cx="13277570" cy="1285749"/>
            <a:chOff x="0" y="0"/>
            <a:chExt cx="13277569" cy="1285747"/>
          </a:xfrm>
        </p:grpSpPr>
        <p:sp>
          <p:nvSpPr>
            <p:cNvPr id="760" name="The Foundation of our Hope is the Resurrection of Christ"/>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The Foundation of our Hope is the Resurrection of Christ</a:t>
              </a:r>
            </a:p>
          </p:txBody>
        </p:sp>
        <p:pic>
          <p:nvPicPr>
            <p:cNvPr id="759" name="The Foundation of our Hope is the Resurrection of Christ The Foundation of our Hope is the Resurrection of Christ" descr="The Foundation of our Hope is the Resurrection of Christ The Foundation of our Hope is the Resurrection of Christ"/>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762"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765" name="“… if the dead do not rise at all? “"/>
          <p:cNvGrpSpPr/>
          <p:nvPr/>
        </p:nvGrpSpPr>
        <p:grpSpPr>
          <a:xfrm>
            <a:off x="337205" y="2381281"/>
            <a:ext cx="4246183" cy="1854201"/>
            <a:chOff x="0" y="0"/>
            <a:chExt cx="4246182" cy="1854200"/>
          </a:xfrm>
        </p:grpSpPr>
        <p:sp>
          <p:nvSpPr>
            <p:cNvPr id="764" name="“… if the dead do not rise at all? “"/>
            <p:cNvSpPr txBox="1"/>
            <p:nvPr/>
          </p:nvSpPr>
          <p:spPr>
            <a:xfrm>
              <a:off x="215900" y="139700"/>
              <a:ext cx="3814383"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 if the dead do not rise at all? “</a:t>
              </a:r>
            </a:p>
          </p:txBody>
        </p:sp>
        <p:pic>
          <p:nvPicPr>
            <p:cNvPr id="763" name="“… if the dead do not rise at all? “ “… if the dead do not rise at all? “" descr="“… if the dead do not rise at all? “ “… if the dead do not rise at all? “"/>
            <p:cNvPicPr>
              <a:picLocks noChangeAspect="0"/>
            </p:cNvPicPr>
            <p:nvPr/>
          </p:nvPicPr>
          <p:blipFill>
            <a:blip r:embed="rId4">
              <a:extLst/>
            </a:blip>
            <a:stretch>
              <a:fillRect/>
            </a:stretch>
          </p:blipFill>
          <p:spPr>
            <a:xfrm>
              <a:off x="0" y="0"/>
              <a:ext cx="4246183"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ph type="pic" idx="13"/>
          </p:nvPr>
        </p:nvPicPr>
        <p:blipFill>
          <a:blip r:embed="rId2">
            <a:extLst/>
          </a:blip>
          <a:srcRect l="1701" t="0" r="1701" b="0"/>
          <a:stretch>
            <a:fillRect/>
          </a:stretch>
        </p:blipFill>
        <p:spPr>
          <a:xfrm>
            <a:off x="0" y="0"/>
            <a:ext cx="13004800" cy="9753600"/>
          </a:xfrm>
          <a:prstGeom prst="rect">
            <a:avLst/>
          </a:prstGeom>
        </p:spPr>
      </p:pic>
      <p:sp>
        <p:nvSpPr>
          <p:cNvPr id="252" name="(Mat 28:18-20; Acts 1,2; 17:30,31; Heb 7:1-8:6; 12:22-29; 1 Tim. 2:5,6)"/>
          <p:cNvSpPr txBox="1"/>
          <p:nvPr/>
        </p:nvSpPr>
        <p:spPr>
          <a:xfrm>
            <a:off x="347598" y="8957985"/>
            <a:ext cx="12309603" cy="635001"/>
          </a:xfrm>
          <a:prstGeom prst="rect">
            <a:avLst/>
          </a:prstGeom>
          <a:ln w="12700">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600"/>
              </a:spcBef>
              <a:defRPr sz="35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(Mat 28:18-20; Acts 1,2; 17:30,31; Heb 7:1-8:6; 12:22-29; 1 Tim. 2:5,6)</a:t>
            </a:r>
          </a:p>
        </p:txBody>
      </p:sp>
      <p:sp>
        <p:nvSpPr>
          <p:cNvPr id="253" name="KING"/>
          <p:cNvSpPr/>
          <p:nvPr/>
        </p:nvSpPr>
        <p:spPr>
          <a:xfrm>
            <a:off x="181644" y="7950417"/>
            <a:ext cx="3086422" cy="819994"/>
          </a:xfrm>
          <a:prstGeom prst="roundRect">
            <a:avLst>
              <a:gd name="adj" fmla="val 23232"/>
            </a:avLst>
          </a:prstGeom>
          <a:solidFill>
            <a:srgbClr val="531B93">
              <a:alpha val="61587"/>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254" name="HIGH PRIEST"/>
          <p:cNvSpPr/>
          <p:nvPr/>
        </p:nvSpPr>
        <p:spPr>
          <a:xfrm>
            <a:off x="3361896" y="7950417"/>
            <a:ext cx="3086421" cy="819994"/>
          </a:xfrm>
          <a:prstGeom prst="roundRect">
            <a:avLst>
              <a:gd name="adj" fmla="val 23232"/>
            </a:avLst>
          </a:prstGeom>
          <a:solidFill>
            <a:srgbClr val="FF2600">
              <a:alpha val="63433"/>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
        <p:nvSpPr>
          <p:cNvPr id="255" name="MEDIATOR"/>
          <p:cNvSpPr/>
          <p:nvPr/>
        </p:nvSpPr>
        <p:spPr>
          <a:xfrm>
            <a:off x="6549315" y="7950417"/>
            <a:ext cx="3086421" cy="819994"/>
          </a:xfrm>
          <a:prstGeom prst="roundRect">
            <a:avLst>
              <a:gd name="adj" fmla="val 23232"/>
            </a:avLst>
          </a:prstGeom>
          <a:solidFill>
            <a:srgbClr val="FFFB00">
              <a:alpha val="69006"/>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256" name="JUDGE"/>
          <p:cNvSpPr/>
          <p:nvPr/>
        </p:nvSpPr>
        <p:spPr>
          <a:xfrm>
            <a:off x="9736735" y="7950417"/>
            <a:ext cx="3086421" cy="819994"/>
          </a:xfrm>
          <a:prstGeom prst="roundRect">
            <a:avLst>
              <a:gd name="adj" fmla="val 23232"/>
            </a:avLst>
          </a:prstGeom>
          <a:solidFill>
            <a:srgbClr val="FF9300">
              <a:alpha val="64263"/>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sp>
        <p:nvSpPr>
          <p:cNvPr id="257" name="&amp; Ascension"/>
          <p:cNvSpPr txBox="1"/>
          <p:nvPr/>
        </p:nvSpPr>
        <p:spPr>
          <a:xfrm>
            <a:off x="2381142" y="1112854"/>
            <a:ext cx="455983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&amp; Ascension</a:t>
            </a:r>
          </a:p>
        </p:txBody>
      </p:sp>
      <p:sp>
        <p:nvSpPr>
          <p:cNvPr id="258" name="Implications of"/>
          <p:cNvSpPr txBox="1"/>
          <p:nvPr/>
        </p:nvSpPr>
        <p:spPr>
          <a:xfrm>
            <a:off x="-18122" y="181486"/>
            <a:ext cx="4533240" cy="9906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58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59" name="Image" descr="Image"/>
          <p:cNvPicPr>
            <a:picLocks noChangeAspect="0"/>
          </p:cNvPicPr>
          <p:nvPr/>
        </p:nvPicPr>
        <p:blipFill>
          <a:blip r:embed="rId3">
            <a:extLst/>
          </a:blip>
          <a:stretch>
            <a:fillRect/>
          </a:stretch>
        </p:blipFill>
        <p:spPr>
          <a:xfrm>
            <a:off x="4637271" y="233122"/>
            <a:ext cx="8174014" cy="887330"/>
          </a:xfrm>
          <a:prstGeom prst="rect">
            <a:avLst/>
          </a:prstGeom>
          <a:ln w="12700">
            <a:miter lim="400000"/>
          </a:ln>
          <a:effectLst>
            <a:outerShdw sx="100000" sy="100000" kx="0" ky="0" algn="b" rotWithShape="0" blurRad="190500" dist="65655" dir="2147338">
              <a:srgbClr val="000000">
                <a:alpha val="97621"/>
              </a:srgbClr>
            </a:outerShdw>
          </a:effectLst>
        </p:spPr>
      </p:pic>
      <p:sp>
        <p:nvSpPr>
          <p:cNvPr id="260" name="JESUS IS"/>
          <p:cNvSpPr txBox="1"/>
          <p:nvPr/>
        </p:nvSpPr>
        <p:spPr>
          <a:xfrm>
            <a:off x="3837949" y="6338888"/>
            <a:ext cx="5328902" cy="1155701"/>
          </a:xfrm>
          <a:prstGeom prst="rect">
            <a:avLst/>
          </a:prstGeom>
          <a:solidFill>
            <a:schemeClr val="accent6">
              <a:satOff val="1848"/>
              <a:lumOff val="-15262"/>
              <a:alpha val="62960"/>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7200">
                <a:ln w="12700" cap="flat">
                  <a:solidFill>
                    <a:srgbClr val="000000"/>
                  </a:solidFill>
                  <a:prstDash val="solid"/>
                  <a:miter lim="400000"/>
                </a:ln>
                <a:solidFill>
                  <a:srgbClr val="FFFFFF"/>
                </a:solidFill>
                <a:effectLst>
                  <a:outerShdw sx="100000" sy="100000" kx="0" ky="0" algn="b" rotWithShape="0" blurRad="63500" dist="63500" dir="3057505">
                    <a:srgbClr val="000000"/>
                  </a:outerShdw>
                </a:effectLst>
                <a:latin typeface="Gill Sans"/>
                <a:ea typeface="Gill Sans"/>
                <a:cs typeface="Gill Sans"/>
                <a:sym typeface="Gill Sans"/>
              </a:defRPr>
            </a:lvl1pPr>
          </a:lstStyle>
          <a:p>
            <a:pPr/>
            <a:r>
              <a:t>JESUS IS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gtEl>
                                        <p:attrNameLst>
                                          <p:attrName>style.visibility</p:attrName>
                                        </p:attrNameLst>
                                      </p:cBhvr>
                                      <p:to>
                                        <p:strVal val="visible"/>
                                      </p:to>
                                    </p:set>
                                    <p:animEffect filter="wipe(left)" transition="in">
                                      <p:cBhvr>
                                        <p:cTn id="7" dur="15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4"/>
                                        </p:tgtEl>
                                        <p:attrNameLst>
                                          <p:attrName>style.visibility</p:attrName>
                                        </p:attrNameLst>
                                      </p:cBhvr>
                                      <p:to>
                                        <p:strVal val="visible"/>
                                      </p:to>
                                    </p:set>
                                    <p:animEffect filter="wipe(left)" transition="in">
                                      <p:cBhvr>
                                        <p:cTn id="12" dur="1500"/>
                                        <p:tgtEl>
                                          <p:spTgt spid="2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55"/>
                                        </p:tgtEl>
                                        <p:attrNameLst>
                                          <p:attrName>style.visibility</p:attrName>
                                        </p:attrNameLst>
                                      </p:cBhvr>
                                      <p:to>
                                        <p:strVal val="visible"/>
                                      </p:to>
                                    </p:set>
                                    <p:animEffect filter="wipe(left)" transition="in">
                                      <p:cBhvr>
                                        <p:cTn id="17" dur="1500"/>
                                        <p:tgtEl>
                                          <p:spTgt spid="25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56"/>
                                        </p:tgtEl>
                                        <p:attrNameLst>
                                          <p:attrName>style.visibility</p:attrName>
                                        </p:attrNameLst>
                                      </p:cBhvr>
                                      <p:to>
                                        <p:strVal val="visible"/>
                                      </p:to>
                                    </p:set>
                                    <p:animEffect filter="wipe(left)" transition="in">
                                      <p:cBhvr>
                                        <p:cTn id="22" dur="1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2"/>
      <p:bldP build="whole" bldLvl="1" animBg="1" rev="0" advAuto="0" spid="255" grpId="3"/>
      <p:bldP build="whole" bldLvl="1" animBg="1" rev="0" advAuto="0" spid="256" grpId="4"/>
      <p:bldP build="whole" bldLvl="1" animBg="1" rev="0" advAuto="0" spid="253"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7" name="Image" descr="Image"/>
          <p:cNvPicPr>
            <a:picLocks noChangeAspect="1"/>
          </p:cNvPicPr>
          <p:nvPr>
            <p:ph type="pic" idx="13"/>
          </p:nvPr>
        </p:nvPicPr>
        <p:blipFill>
          <a:blip r:embed="rId2">
            <a:extLst/>
          </a:blip>
          <a:srcRect l="12273" t="0" r="12273" b="21595"/>
          <a:stretch>
            <a:fillRect/>
          </a:stretch>
        </p:blipFill>
        <p:spPr>
          <a:xfrm>
            <a:off x="0" y="3004"/>
            <a:ext cx="13004800" cy="9747421"/>
          </a:xfrm>
          <a:prstGeom prst="rect">
            <a:avLst/>
          </a:prstGeom>
        </p:spPr>
      </p:pic>
      <p:sp>
        <p:nvSpPr>
          <p:cNvPr id="76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FFFFFF"/>
                </a:solidFill>
                <a:effectLst>
                  <a:outerShdw sx="100000" sy="100000" kx="0" ky="0" algn="b" rotWithShape="0" blurRad="50800" dist="63500" dir="4860000">
                    <a:srgbClr val="000000"/>
                  </a:outerShdw>
                </a:effectLst>
                <a:latin typeface="Thames Nude Roman"/>
                <a:ea typeface="Thames Nude Roman"/>
                <a:cs typeface="Thames Nude Roman"/>
                <a:sym typeface="Thames Nude Roman"/>
              </a:defRPr>
            </a:lvl1pPr>
          </a:lstStyle>
          <a:p>
            <a:pPr/>
            <a:r>
              <a:t>The resurrection</a:t>
            </a:r>
          </a:p>
        </p:txBody>
      </p:sp>
      <p:sp>
        <p:nvSpPr>
          <p:cNvPr id="769" name="The teaching of Hymenaeus’ &amp; Philetus’ was dangerous &amp; destructive and can overthrow our faith?…"/>
          <p:cNvSpPr txBox="1"/>
          <p:nvPr/>
        </p:nvSpPr>
        <p:spPr>
          <a:xfrm>
            <a:off x="314216" y="3364499"/>
            <a:ext cx="6748481" cy="5729567"/>
          </a:xfrm>
          <a:prstGeom prst="rect">
            <a:avLst/>
          </a:prstGeom>
          <a:ln w="12700">
            <a:miter lim="400000"/>
          </a:ln>
          <a:effectLst>
            <a:outerShdw sx="100000" sy="100000" kx="0" ky="0" algn="b" rotWithShape="0" blurRad="177800" dist="115743" dir="341399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2800"/>
              </a:spcBef>
              <a:defRPr sz="4300">
                <a:solidFill>
                  <a:srgbClr val="FFFFFF"/>
                </a:solidFill>
                <a:effectLst>
                  <a:outerShdw sx="100000" sy="100000" kx="0" ky="0" algn="b" rotWithShape="0" blurRad="63500" dist="63500" dir="3851172">
                    <a:srgbClr val="000000"/>
                  </a:outerShdw>
                </a:effectLst>
              </a:defRPr>
            </a:pPr>
            <a:r>
              <a:t>The teaching of </a:t>
            </a:r>
            <a:r>
              <a:rPr b="1">
                <a:latin typeface="Gill Sans"/>
                <a:ea typeface="Gill Sans"/>
                <a:cs typeface="Gill Sans"/>
                <a:sym typeface="Gill Sans"/>
              </a:rPr>
              <a:t>Hymenaeus’ &amp; Philetus’</a:t>
            </a:r>
            <a:r>
              <a:t> was dangerous &amp; destructive and can overthrow our faith?</a:t>
            </a:r>
          </a:p>
          <a:p>
            <a:pPr>
              <a:spcBef>
                <a:spcPts val="2800"/>
              </a:spcBef>
              <a:defRPr sz="4300">
                <a:solidFill>
                  <a:srgbClr val="FFFFFF"/>
                </a:solidFill>
                <a:effectLst>
                  <a:outerShdw sx="100000" sy="100000" kx="0" ky="0" algn="b" rotWithShape="0" blurRad="63500" dist="63500" dir="3851172">
                    <a:srgbClr val="000000"/>
                  </a:outerShdw>
                </a:effectLst>
              </a:defRPr>
            </a:pPr>
            <a:r>
              <a:t>Believing in the resurrection will affect how we LIVE our lives on a daily basis!</a:t>
            </a:r>
          </a:p>
          <a:p>
            <a:pPr>
              <a:spcBef>
                <a:spcPts val="2800"/>
              </a:spcBef>
              <a:defRPr b="1" sz="3700">
                <a:solidFill>
                  <a:schemeClr val="accent3">
                    <a:hueOff val="198700"/>
                    <a:satOff val="21248"/>
                    <a:lumOff val="19305"/>
                  </a:schemeClr>
                </a:solidFill>
                <a:effectLst>
                  <a:outerShdw sx="100000" sy="100000" kx="0" ky="0" algn="b" rotWithShape="0" blurRad="63500" dist="63500" dir="3851172">
                    <a:srgbClr val="000000"/>
                  </a:outerShdw>
                </a:effectLst>
                <a:latin typeface="Gill Sans"/>
                <a:ea typeface="Gill Sans"/>
                <a:cs typeface="Gill Sans"/>
                <a:sym typeface="Gill Sans"/>
              </a:defRPr>
            </a:pPr>
            <a:r>
              <a:t>SO DO NOT BE DECEIVED</a:t>
            </a:r>
          </a:p>
        </p:txBody>
      </p:sp>
      <p:grpSp>
        <p:nvGrpSpPr>
          <p:cNvPr id="772" name="Do not be deceived"/>
          <p:cNvGrpSpPr/>
          <p:nvPr/>
        </p:nvGrpSpPr>
        <p:grpSpPr>
          <a:xfrm>
            <a:off x="-136385" y="1058059"/>
            <a:ext cx="13277570" cy="2085849"/>
            <a:chOff x="0" y="0"/>
            <a:chExt cx="13277569" cy="2085848"/>
          </a:xfrm>
        </p:grpSpPr>
        <p:sp>
          <p:nvSpPr>
            <p:cNvPr id="771" name="Do not be deceived"/>
            <p:cNvSpPr txBox="1"/>
            <p:nvPr/>
          </p:nvSpPr>
          <p:spPr>
            <a:xfrm>
              <a:off x="317500" y="304800"/>
              <a:ext cx="12680670" cy="15143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cap="all" sz="8700">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Do not be deceived</a:t>
              </a:r>
            </a:p>
          </p:txBody>
        </p:sp>
        <p:pic>
          <p:nvPicPr>
            <p:cNvPr id="770" name="Do not be deceived Do not be deceived" descr="Do not be deceived Do not be deceived"/>
            <p:cNvPicPr>
              <a:picLocks noChangeAspect="0"/>
            </p:cNvPicPr>
            <p:nvPr/>
          </p:nvPicPr>
          <p:blipFill>
            <a:blip r:embed="rId3">
              <a:extLst/>
            </a:blip>
            <a:stretch>
              <a:fillRect/>
            </a:stretch>
          </p:blipFill>
          <p:spPr>
            <a:xfrm>
              <a:off x="0" y="-1"/>
              <a:ext cx="13277570" cy="208585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69">
                                            <p:txEl>
                                              <p:pRg st="1" end="1"/>
                                            </p:txEl>
                                          </p:spTgt>
                                        </p:tgtEl>
                                        <p:attrNameLst>
                                          <p:attrName>style.visibility</p:attrName>
                                        </p:attrNameLst>
                                      </p:cBhvr>
                                      <p:to>
                                        <p:strVal val="visible"/>
                                      </p:to>
                                    </p:set>
                                    <p:animEffect filter="wipe(left)" transition="in">
                                      <p:cBhvr>
                                        <p:cTn id="7" dur="500"/>
                                        <p:tgtEl>
                                          <p:spTgt spid="7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769">
                                            <p:txEl>
                                              <p:pRg st="2" end="2"/>
                                            </p:txEl>
                                          </p:spTgt>
                                        </p:tgtEl>
                                        <p:attrNameLst>
                                          <p:attrName>style.visibility</p:attrName>
                                        </p:attrNameLst>
                                      </p:cBhvr>
                                      <p:to>
                                        <p:strVal val="visible"/>
                                      </p:to>
                                    </p:set>
                                    <p:animEffect filter="wipe(left)" transition="in">
                                      <p:cBhvr>
                                        <p:cTn id="12" dur="500"/>
                                        <p:tgtEl>
                                          <p:spTgt spid="76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9"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1 Corinthians 15:35 (NASB95)…"/>
          <p:cNvSpPr txBox="1"/>
          <p:nvPr/>
        </p:nvSpPr>
        <p:spPr>
          <a:xfrm>
            <a:off x="4809828" y="3013956"/>
            <a:ext cx="7973757" cy="5226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1 Corinthians 15:35 (NASB95) </a:t>
            </a:r>
          </a:p>
          <a:p>
            <a:pPr defTabSz="457200">
              <a:defRPr sz="5800">
                <a:solidFill>
                  <a:srgbClr val="000000"/>
                </a:solidFill>
                <a:latin typeface="Times New Roman"/>
                <a:ea typeface="Times New Roman"/>
                <a:cs typeface="Times New Roman"/>
                <a:sym typeface="Times New Roman"/>
              </a:defRPr>
            </a:pPr>
            <a:r>
              <a:rPr baseline="31999"/>
              <a:t>35</a:t>
            </a:r>
            <a:r>
              <a:t> But someone will say, “How are the dead raised? And with what kind of body do they come?”</a:t>
            </a:r>
          </a:p>
        </p:txBody>
      </p:sp>
      <p:sp>
        <p:nvSpPr>
          <p:cNvPr id="77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78" name="BIBLICAL AFFIRMATION OF THE BODILY RESURRECTION"/>
          <p:cNvGrpSpPr/>
          <p:nvPr/>
        </p:nvGrpSpPr>
        <p:grpSpPr>
          <a:xfrm>
            <a:off x="-136385" y="1058059"/>
            <a:ext cx="13277570" cy="1285749"/>
            <a:chOff x="0" y="0"/>
            <a:chExt cx="13277569" cy="1285747"/>
          </a:xfrm>
        </p:grpSpPr>
        <p:sp>
          <p:nvSpPr>
            <p:cNvPr id="777"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776"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779"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782" name="“How are the dead raised? …”"/>
          <p:cNvGrpSpPr/>
          <p:nvPr/>
        </p:nvGrpSpPr>
        <p:grpSpPr>
          <a:xfrm>
            <a:off x="337204" y="2368564"/>
            <a:ext cx="4166027" cy="1854201"/>
            <a:chOff x="0" y="0"/>
            <a:chExt cx="4166025" cy="1854200"/>
          </a:xfrm>
        </p:grpSpPr>
        <p:sp>
          <p:nvSpPr>
            <p:cNvPr id="781"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780" name="“How are the dead raised? …” “How are the dead raised? …”" descr="“How are the dead raised? …” “How are the dead raised? …”"/>
            <p:cNvPicPr>
              <a:picLocks noChangeAspect="0"/>
            </p:cNvPicPr>
            <p:nvPr/>
          </p:nvPicPr>
          <p:blipFill>
            <a:blip r:embed="rId4">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87" name="BIBLICAL AFFIRMATION OF THE BODILY RESURRECTION"/>
          <p:cNvGrpSpPr/>
          <p:nvPr/>
        </p:nvGrpSpPr>
        <p:grpSpPr>
          <a:xfrm>
            <a:off x="-136385" y="1058059"/>
            <a:ext cx="13277570" cy="1285749"/>
            <a:chOff x="0" y="0"/>
            <a:chExt cx="13277569" cy="1285747"/>
          </a:xfrm>
        </p:grpSpPr>
        <p:sp>
          <p:nvSpPr>
            <p:cNvPr id="786"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785"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788"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791" name="Why would ANYONE mock a future bodily resurrection?…"/>
          <p:cNvGrpSpPr/>
          <p:nvPr/>
        </p:nvGrpSpPr>
        <p:grpSpPr>
          <a:xfrm>
            <a:off x="4751616" y="2154457"/>
            <a:ext cx="8256294" cy="7429501"/>
            <a:chOff x="0" y="0"/>
            <a:chExt cx="8256292" cy="7429500"/>
          </a:xfrm>
        </p:grpSpPr>
        <p:sp>
          <p:nvSpPr>
            <p:cNvPr id="790" name="Why would ANYONE mock a future bodily resurrection?…"/>
            <p:cNvSpPr txBox="1"/>
            <p:nvPr/>
          </p:nvSpPr>
          <p:spPr>
            <a:xfrm>
              <a:off x="508000" y="495300"/>
              <a:ext cx="7291093" cy="6502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000"/>
                </a:spcBef>
                <a:buSzPct val="80000"/>
                <a:buBlip>
                  <a:blip r:embed="rId4"/>
                </a:buBlip>
                <a:defRPr sz="4000">
                  <a:solidFill>
                    <a:srgbClr val="000000"/>
                  </a:solidFill>
                  <a:latin typeface="Century Gothic"/>
                  <a:ea typeface="Century Gothic"/>
                  <a:cs typeface="Century Gothic"/>
                  <a:sym typeface="Century Gothic"/>
                </a:defRPr>
              </a:pPr>
              <a:r>
                <a:t>Why would ANYONE mock a future bodily resurrection?</a:t>
              </a:r>
            </a:p>
            <a:p>
              <a:pPr lvl="1" marL="1143000" indent="-685800" algn="l">
                <a:spcBef>
                  <a:spcPts val="2000"/>
                </a:spcBef>
                <a:buSzPct val="80000"/>
                <a:buBlip>
                  <a:blip r:embed="rId5"/>
                </a:buBlip>
                <a:defRPr sz="3400">
                  <a:solidFill>
                    <a:srgbClr val="000000"/>
                  </a:solidFill>
                  <a:latin typeface="Century Gothic"/>
                  <a:ea typeface="Century Gothic"/>
                  <a:cs typeface="Century Gothic"/>
                  <a:sym typeface="Century Gothic"/>
                </a:defRPr>
              </a:pPr>
              <a:r>
                <a:t>Because of their denial of God’s plan to redeem the whole man. (1 Thes. 5:23) </a:t>
              </a:r>
            </a:p>
            <a:p>
              <a:pPr lvl="1" marL="1143000" indent="-685800" algn="l">
                <a:spcBef>
                  <a:spcPts val="2000"/>
                </a:spcBef>
                <a:buSzPct val="80000"/>
                <a:buBlip>
                  <a:blip r:embed="rId5"/>
                </a:buBlip>
                <a:defRPr sz="3400">
                  <a:solidFill>
                    <a:srgbClr val="000000"/>
                  </a:solidFill>
                  <a:latin typeface="Century Gothic"/>
                  <a:ea typeface="Century Gothic"/>
                  <a:cs typeface="Century Gothic"/>
                  <a:sym typeface="Century Gothic"/>
                </a:defRPr>
              </a:pPr>
              <a:r>
                <a:t>Because they deny “the power of God" to raise the body (Mat. 22:29-32)</a:t>
              </a:r>
            </a:p>
            <a:p>
              <a:pPr marL="685799" indent="-685799" algn="l">
                <a:spcBef>
                  <a:spcPts val="2000"/>
                </a:spcBef>
                <a:buSzPct val="80000"/>
                <a:buBlip>
                  <a:blip r:embed="rId4"/>
                </a:buBlip>
                <a:defRPr sz="4000">
                  <a:solidFill>
                    <a:srgbClr val="000000"/>
                  </a:solidFill>
                  <a:latin typeface="Century Gothic"/>
                  <a:ea typeface="Century Gothic"/>
                  <a:cs typeface="Century Gothic"/>
                  <a:sym typeface="Century Gothic"/>
                </a:defRPr>
              </a:pPr>
              <a:r>
                <a:t>Answer: “You fool” (36).</a:t>
              </a:r>
            </a:p>
          </p:txBody>
        </p:sp>
        <p:pic>
          <p:nvPicPr>
            <p:cNvPr id="789" name="Why would ANYONE mock a future bodily resurrection?… Why would ANYONE mock a future bodily resurrection?&#10;Because of their denial of God’s plan to redeem the whole man. (1 Thes. 5:23) &#10;Because they deny “the power of God&quot; to raise the body (Mat. 22:29-32)&#10;Answer: “You fool” (36)." descr="Why would ANYONE mock a future bodily resurrection?… Why would ANYONE mock a future bodily resurrection?Because of their denial of God’s plan to redeem the whole man. (1 Thes. 5:23) Because they deny “the power of God&quot; to raise the body (Mat. 22:29-32)Answer: “You fool” (36)."/>
            <p:cNvPicPr>
              <a:picLocks noChangeAspect="0"/>
            </p:cNvPicPr>
            <p:nvPr/>
          </p:nvPicPr>
          <p:blipFill>
            <a:blip r:embed="rId6">
              <a:extLst/>
            </a:blip>
            <a:stretch>
              <a:fillRect/>
            </a:stretch>
          </p:blipFill>
          <p:spPr>
            <a:xfrm>
              <a:off x="0" y="0"/>
              <a:ext cx="8256293" cy="7429500"/>
            </a:xfrm>
            <a:prstGeom prst="rect">
              <a:avLst/>
            </a:prstGeom>
            <a:effectLst/>
          </p:spPr>
        </p:pic>
      </p:grpSp>
      <p:grpSp>
        <p:nvGrpSpPr>
          <p:cNvPr id="794" name="“How are the dead raised? …”"/>
          <p:cNvGrpSpPr/>
          <p:nvPr/>
        </p:nvGrpSpPr>
        <p:grpSpPr>
          <a:xfrm>
            <a:off x="337204" y="2368564"/>
            <a:ext cx="4166027" cy="1854201"/>
            <a:chOff x="0" y="0"/>
            <a:chExt cx="4166025" cy="1854200"/>
          </a:xfrm>
        </p:grpSpPr>
        <p:sp>
          <p:nvSpPr>
            <p:cNvPr id="793"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792" name="“How are the dead raised? …” “How are the dead raised? …”" descr="“How are the dead raised? …” “How are the dead raised? …”"/>
            <p:cNvPicPr>
              <a:picLocks noChangeAspect="0"/>
            </p:cNvPicPr>
            <p:nvPr/>
          </p:nvPicPr>
          <p:blipFill>
            <a:blip r:embed="rId7">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91"/>
                                        </p:tgtEl>
                                        <p:attrNameLst>
                                          <p:attrName>style.visibility</p:attrName>
                                        </p:attrNameLst>
                                      </p:cBhvr>
                                      <p:to>
                                        <p:strVal val="visible"/>
                                      </p:to>
                                    </p:set>
                                    <p:animEffect filter="wipe(left)" transition="in">
                                      <p:cBhvr>
                                        <p:cTn id="7"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1"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799" name="BIBLICAL AFFIRMATION OF THE BODILY RESURRECTION"/>
          <p:cNvGrpSpPr/>
          <p:nvPr/>
        </p:nvGrpSpPr>
        <p:grpSpPr>
          <a:xfrm>
            <a:off x="-136385" y="1058059"/>
            <a:ext cx="13277570" cy="1285749"/>
            <a:chOff x="0" y="0"/>
            <a:chExt cx="13277569" cy="1285747"/>
          </a:xfrm>
        </p:grpSpPr>
        <p:sp>
          <p:nvSpPr>
            <p:cNvPr id="79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79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800"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801" name="1 Corinthians 15:36–37 (NASB95)…"/>
          <p:cNvSpPr txBox="1"/>
          <p:nvPr/>
        </p:nvSpPr>
        <p:spPr>
          <a:xfrm>
            <a:off x="4809828" y="2632089"/>
            <a:ext cx="7973757" cy="6717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1 Corinthians 15:36–37 (NASB95) </a:t>
            </a:r>
          </a:p>
          <a:p>
            <a:pPr defTabSz="457200">
              <a:defRPr sz="4800">
                <a:solidFill>
                  <a:srgbClr val="000000"/>
                </a:solidFill>
                <a:latin typeface="Times New Roman"/>
                <a:ea typeface="Times New Roman"/>
                <a:cs typeface="Times New Roman"/>
                <a:sym typeface="Times New Roman"/>
              </a:defRPr>
            </a:pPr>
            <a:r>
              <a:rPr baseline="31999"/>
              <a:t>36</a:t>
            </a:r>
            <a:r>
              <a:t> You fool! That which you sow does not come to life unless it dies; </a:t>
            </a:r>
            <a:r>
              <a:rPr baseline="31999"/>
              <a:t>37</a:t>
            </a:r>
            <a:r>
              <a:t> and that which you sow, you do not sow the body which is to be, but a bare grain, perhaps of wheat or of something else.</a:t>
            </a:r>
          </a:p>
        </p:txBody>
      </p:sp>
      <p:grpSp>
        <p:nvGrpSpPr>
          <p:cNvPr id="804" name="“How are the dead raised? …”"/>
          <p:cNvGrpSpPr/>
          <p:nvPr/>
        </p:nvGrpSpPr>
        <p:grpSpPr>
          <a:xfrm>
            <a:off x="337204" y="2368564"/>
            <a:ext cx="4166027" cy="1854201"/>
            <a:chOff x="0" y="0"/>
            <a:chExt cx="4166025" cy="1854200"/>
          </a:xfrm>
        </p:grpSpPr>
        <p:sp>
          <p:nvSpPr>
            <p:cNvPr id="803"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802" name="“How are the dead raised? …” “How are the dead raised? …”" descr="“How are the dead raised? …” “How are the dead raised? …”"/>
            <p:cNvPicPr>
              <a:picLocks noChangeAspect="0"/>
            </p:cNvPicPr>
            <p:nvPr/>
          </p:nvPicPr>
          <p:blipFill>
            <a:blip r:embed="rId4">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09" name="BIBLICAL AFFIRMATION OF THE BODILY RESURRECTION"/>
          <p:cNvGrpSpPr/>
          <p:nvPr/>
        </p:nvGrpSpPr>
        <p:grpSpPr>
          <a:xfrm>
            <a:off x="-136385" y="1058059"/>
            <a:ext cx="13277570" cy="1285749"/>
            <a:chOff x="0" y="0"/>
            <a:chExt cx="13277569" cy="1285747"/>
          </a:xfrm>
        </p:grpSpPr>
        <p:sp>
          <p:nvSpPr>
            <p:cNvPr id="80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0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810"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813" name="Natural analogy (15:36-38)…"/>
          <p:cNvGrpSpPr/>
          <p:nvPr/>
        </p:nvGrpSpPr>
        <p:grpSpPr>
          <a:xfrm>
            <a:off x="4685960" y="2307323"/>
            <a:ext cx="8256294" cy="7112001"/>
            <a:chOff x="0" y="0"/>
            <a:chExt cx="8256292" cy="7112000"/>
          </a:xfrm>
        </p:grpSpPr>
        <p:sp>
          <p:nvSpPr>
            <p:cNvPr id="812" name="Natural analogy (15:36-38)…"/>
            <p:cNvSpPr txBox="1"/>
            <p:nvPr/>
          </p:nvSpPr>
          <p:spPr>
            <a:xfrm>
              <a:off x="508000" y="495300"/>
              <a:ext cx="7291093" cy="61849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000"/>
                </a:spcBef>
                <a:buSzPct val="80000"/>
                <a:buBlip>
                  <a:blip r:embed="rId4"/>
                </a:buBlip>
                <a:defRPr sz="3900">
                  <a:solidFill>
                    <a:srgbClr val="000000"/>
                  </a:solidFill>
                  <a:latin typeface="Century Gothic"/>
                  <a:ea typeface="Century Gothic"/>
                  <a:cs typeface="Century Gothic"/>
                  <a:sym typeface="Century Gothic"/>
                </a:defRPr>
              </a:pPr>
              <a:r>
                <a:t>Natural analogy (15:36-38)</a:t>
              </a:r>
            </a:p>
            <a:p>
              <a:pPr lvl="1" marL="1143000" indent="-685800" algn="l">
                <a:spcBef>
                  <a:spcPts val="2000"/>
                </a:spcBef>
                <a:buSzPct val="80000"/>
                <a:buBlip>
                  <a:blip r:embed="rId5"/>
                </a:buBlip>
                <a:defRPr sz="3400">
                  <a:solidFill>
                    <a:srgbClr val="000000"/>
                  </a:solidFill>
                  <a:latin typeface="Century Gothic"/>
                  <a:ea typeface="Century Gothic"/>
                  <a:cs typeface="Century Gothic"/>
                  <a:sym typeface="Century Gothic"/>
                </a:defRPr>
              </a:pPr>
              <a:r>
                <a:t>Evident truth: We regularly plant seed in the ground and observe life. </a:t>
              </a:r>
            </a:p>
            <a:p>
              <a:pPr lvl="1" marL="1143000" indent="-685800" algn="l">
                <a:spcBef>
                  <a:spcPts val="2000"/>
                </a:spcBef>
                <a:buSzPct val="80000"/>
                <a:buBlip>
                  <a:blip r:embed="rId5"/>
                </a:buBlip>
                <a:defRPr sz="3400">
                  <a:solidFill>
                    <a:srgbClr val="000000"/>
                  </a:solidFill>
                  <a:latin typeface="Century Gothic"/>
                  <a:ea typeface="Century Gothic"/>
                  <a:cs typeface="Century Gothic"/>
                  <a:sym typeface="Century Gothic"/>
                </a:defRPr>
              </a:pPr>
              <a:r>
                <a:t>A “seed” dies, is planted, and life comes forth from that seed in a different form. </a:t>
              </a:r>
            </a:p>
            <a:p>
              <a:pPr lvl="1" marL="1143000" indent="-685800" algn="l">
                <a:spcBef>
                  <a:spcPts val="2000"/>
                </a:spcBef>
                <a:buSzPct val="80000"/>
                <a:buBlip>
                  <a:blip r:embed="rId5"/>
                </a:buBlip>
                <a:defRPr sz="3400">
                  <a:solidFill>
                    <a:srgbClr val="000000"/>
                  </a:solidFill>
                  <a:latin typeface="Century Gothic"/>
                  <a:ea typeface="Century Gothic"/>
                  <a:cs typeface="Century Gothic"/>
                  <a:sym typeface="Century Gothic"/>
                </a:defRPr>
              </a:pPr>
              <a:r>
                <a:t>Our bodies will be changed and transformed by the power of God (36-37).  </a:t>
              </a:r>
            </a:p>
          </p:txBody>
        </p:sp>
        <p:pic>
          <p:nvPicPr>
            <p:cNvPr id="811" name="Natural analogy (15:36-38)… Natural analogy (15:36-38)&#10;Evident truth: We regularly plant seed in the ground and observe life. &#10;A “seed” dies, is planted, and life comes forth from that seed in a different form. &#10;Our bodies will be changed and transformed by the power of God (36-37).  " descr="Natural analogy (15:36-38)… Natural analogy (15:36-38)Evident truth: We regularly plant seed in the ground and observe life. A “seed” dies, is planted, and life comes forth from that seed in a different form. Our bodies will be changed and transformed by the power of God (36-37).  "/>
            <p:cNvPicPr>
              <a:picLocks noChangeAspect="0"/>
            </p:cNvPicPr>
            <p:nvPr/>
          </p:nvPicPr>
          <p:blipFill>
            <a:blip r:embed="rId6">
              <a:extLst/>
            </a:blip>
            <a:stretch>
              <a:fillRect/>
            </a:stretch>
          </p:blipFill>
          <p:spPr>
            <a:xfrm>
              <a:off x="0" y="0"/>
              <a:ext cx="8256293" cy="7112000"/>
            </a:xfrm>
            <a:prstGeom prst="rect">
              <a:avLst/>
            </a:prstGeom>
            <a:effectLst/>
          </p:spPr>
        </p:pic>
      </p:grpSp>
      <p:grpSp>
        <p:nvGrpSpPr>
          <p:cNvPr id="816" name="“How are the dead raised? …”"/>
          <p:cNvGrpSpPr/>
          <p:nvPr/>
        </p:nvGrpSpPr>
        <p:grpSpPr>
          <a:xfrm>
            <a:off x="337204" y="2368564"/>
            <a:ext cx="4166027" cy="1854201"/>
            <a:chOff x="0" y="0"/>
            <a:chExt cx="4166025" cy="1854200"/>
          </a:xfrm>
        </p:grpSpPr>
        <p:sp>
          <p:nvSpPr>
            <p:cNvPr id="815"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814" name="“How are the dead raised? …” “How are the dead raised? …”" descr="“How are the dead raised? …” “How are the dead raised? …”"/>
            <p:cNvPicPr>
              <a:picLocks noChangeAspect="0"/>
            </p:cNvPicPr>
            <p:nvPr/>
          </p:nvPicPr>
          <p:blipFill>
            <a:blip r:embed="rId7">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13"/>
                                        </p:tgtEl>
                                        <p:attrNameLst>
                                          <p:attrName>style.visibility</p:attrName>
                                        </p:attrNameLst>
                                      </p:cBhvr>
                                      <p:to>
                                        <p:strVal val="visible"/>
                                      </p:to>
                                    </p:set>
                                    <p:animEffect filter="wipe(left)" transition="in">
                                      <p:cBhvr>
                                        <p:cTn id="7" dur="500"/>
                                        <p:tgtEl>
                                          <p:spTgt spid="8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3"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21" name="BIBLICAL AFFIRMATION OF THE BODILY RESURRECTION"/>
          <p:cNvGrpSpPr/>
          <p:nvPr/>
        </p:nvGrpSpPr>
        <p:grpSpPr>
          <a:xfrm>
            <a:off x="-136385" y="1058059"/>
            <a:ext cx="13277570" cy="1285749"/>
            <a:chOff x="0" y="0"/>
            <a:chExt cx="13277569" cy="1285747"/>
          </a:xfrm>
        </p:grpSpPr>
        <p:sp>
          <p:nvSpPr>
            <p:cNvPr id="820"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19"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822"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823" name="1 Corinthians 15:38–41 (NASB95)…"/>
          <p:cNvSpPr txBox="1"/>
          <p:nvPr/>
        </p:nvSpPr>
        <p:spPr>
          <a:xfrm>
            <a:off x="5087360" y="2147045"/>
            <a:ext cx="7759491" cy="74995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1 Corinthians 15:38–41 (NASB95) </a:t>
            </a:r>
          </a:p>
          <a:p>
            <a:pPr defTabSz="457200">
              <a:defRPr sz="3500">
                <a:solidFill>
                  <a:srgbClr val="000000"/>
                </a:solidFill>
                <a:latin typeface="Times New Roman"/>
                <a:ea typeface="Times New Roman"/>
                <a:cs typeface="Times New Roman"/>
                <a:sym typeface="Times New Roman"/>
              </a:defRPr>
            </a:pPr>
            <a:r>
              <a:rPr baseline="31999"/>
              <a:t>38</a:t>
            </a:r>
            <a:r>
              <a:t> But God gives it a body just as He wished, and to each of the seeds a body of its own. </a:t>
            </a:r>
            <a:r>
              <a:rPr baseline="31999"/>
              <a:t>39</a:t>
            </a:r>
            <a:r>
              <a:t> All flesh is not the same flesh, but there is one </a:t>
            </a:r>
            <a:r>
              <a:rPr i="1"/>
              <a:t>flesh</a:t>
            </a:r>
            <a:r>
              <a:t> of men, and another flesh of beasts, and another flesh of birds, and another of fish. </a:t>
            </a:r>
            <a:r>
              <a:rPr baseline="31999"/>
              <a:t>40</a:t>
            </a:r>
            <a:r>
              <a:t> There are also heavenly bodies and earthly bodies, but the glory of the heavenly is one, and the </a:t>
            </a:r>
            <a:r>
              <a:rPr i="1"/>
              <a:t>glory</a:t>
            </a:r>
            <a:r>
              <a:t> of the earthly is another. </a:t>
            </a:r>
            <a:r>
              <a:rPr baseline="31999"/>
              <a:t>41</a:t>
            </a:r>
            <a:r>
              <a:t> There is one glory of the sun, and another glory of the moon, and another glory of the stars; for star differs from star in glory.</a:t>
            </a:r>
          </a:p>
        </p:txBody>
      </p:sp>
      <p:grpSp>
        <p:nvGrpSpPr>
          <p:cNvPr id="826" name="“How are the dead raised? …”"/>
          <p:cNvGrpSpPr/>
          <p:nvPr/>
        </p:nvGrpSpPr>
        <p:grpSpPr>
          <a:xfrm>
            <a:off x="337204" y="2368564"/>
            <a:ext cx="4166027" cy="1854201"/>
            <a:chOff x="0" y="0"/>
            <a:chExt cx="4166025" cy="1854200"/>
          </a:xfrm>
        </p:grpSpPr>
        <p:sp>
          <p:nvSpPr>
            <p:cNvPr id="825"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824" name="“How are the dead raised? …” “How are the dead raised? …”" descr="“How are the dead raised? …” “How are the dead raised? …”"/>
            <p:cNvPicPr>
              <a:picLocks noChangeAspect="0"/>
            </p:cNvPicPr>
            <p:nvPr/>
          </p:nvPicPr>
          <p:blipFill>
            <a:blip r:embed="rId4">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31" name="BIBLICAL AFFIRMATION OF THE BODILY RESURRECTION"/>
          <p:cNvGrpSpPr/>
          <p:nvPr/>
        </p:nvGrpSpPr>
        <p:grpSpPr>
          <a:xfrm>
            <a:off x="-136385" y="1058059"/>
            <a:ext cx="13277570" cy="1285749"/>
            <a:chOff x="0" y="0"/>
            <a:chExt cx="13277569" cy="1285747"/>
          </a:xfrm>
        </p:grpSpPr>
        <p:sp>
          <p:nvSpPr>
            <p:cNvPr id="830"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29"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832"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835" name="God’s Purpose &amp; Design (38-41)…"/>
          <p:cNvGrpSpPr/>
          <p:nvPr/>
        </p:nvGrpSpPr>
        <p:grpSpPr>
          <a:xfrm>
            <a:off x="4331856" y="2270445"/>
            <a:ext cx="8819310" cy="7581901"/>
            <a:chOff x="0" y="0"/>
            <a:chExt cx="8819308" cy="7581900"/>
          </a:xfrm>
        </p:grpSpPr>
        <p:sp>
          <p:nvSpPr>
            <p:cNvPr id="834" name="God’s Purpose &amp; Design (38-41)…"/>
            <p:cNvSpPr txBox="1"/>
            <p:nvPr/>
          </p:nvSpPr>
          <p:spPr>
            <a:xfrm>
              <a:off x="508000" y="495300"/>
              <a:ext cx="7854109" cy="6654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000"/>
                </a:spcBef>
                <a:buSzPct val="80000"/>
                <a:buBlip>
                  <a:blip r:embed="rId4"/>
                </a:buBlip>
                <a:defRPr b="1">
                  <a:solidFill>
                    <a:srgbClr val="000000"/>
                  </a:solidFill>
                  <a:latin typeface="Century Gothic"/>
                  <a:ea typeface="Century Gothic"/>
                  <a:cs typeface="Century Gothic"/>
                  <a:sym typeface="Century Gothic"/>
                </a:defRPr>
              </a:pPr>
              <a:r>
                <a:t>God’s Purpose &amp; Design (38-41)</a:t>
              </a:r>
            </a:p>
            <a:p>
              <a:pPr lvl="1" marL="1143000" indent="-685800" algn="l">
                <a:spcBef>
                  <a:spcPts val="2000"/>
                </a:spcBef>
                <a:buSzPct val="80000"/>
                <a:buBlip>
                  <a:blip r:embed="rId5"/>
                </a:buBlip>
                <a:defRPr sz="3500">
                  <a:solidFill>
                    <a:srgbClr val="000000"/>
                  </a:solidFill>
                  <a:latin typeface="Century Gothic"/>
                  <a:ea typeface="Century Gothic"/>
                  <a:cs typeface="Century Gothic"/>
                  <a:sym typeface="Century Gothic"/>
                </a:defRPr>
              </a:pPr>
              <a:r>
                <a:t>God gives a variety of “forms” or “bodies” for His creation, i.e. “just as He wished” (38).</a:t>
              </a:r>
            </a:p>
            <a:p>
              <a:pPr lvl="1" marL="1143000" indent="-685800" algn="l">
                <a:spcBef>
                  <a:spcPts val="2000"/>
                </a:spcBef>
                <a:buSzPct val="80000"/>
                <a:buBlip>
                  <a:blip r:embed="rId5"/>
                </a:buBlip>
                <a:defRPr sz="3500">
                  <a:solidFill>
                    <a:srgbClr val="000000"/>
                  </a:solidFill>
                  <a:latin typeface="Century Gothic"/>
                  <a:ea typeface="Century Gothic"/>
                  <a:cs typeface="Century Gothic"/>
                  <a:sym typeface="Century Gothic"/>
                </a:defRPr>
              </a:pPr>
              <a:r>
                <a:t>Just as God gave a body to each of his creations suiting their needs &amp; his glorious plan, He will provide the type of body necessary for us to function in the spiritual realm throughout all eternity.  (39-41)</a:t>
              </a:r>
            </a:p>
          </p:txBody>
        </p:sp>
        <p:pic>
          <p:nvPicPr>
            <p:cNvPr id="833" name="God’s Purpose &amp; Design (38-41)… God’s Purpose &amp; Design (38-41)&#10;God gives a variety of “forms” or “bodies” for His creation, i.e. “just as He wished” (38).&#10;Just as God gave a body to each of his creations suiting their needs &amp; his glorious plan, He will provide the type of body necessary for us to function in the spiritual realm throughout all eternity.  (39-41)" descr="God’s Purpose &amp; Design (38-41)… God’s Purpose &amp; Design (38-41)God gives a variety of “forms” or “bodies” for His creation, i.e. “just as He wished” (38).Just as God gave a body to each of his creations suiting their needs &amp; his glorious plan, He will provide the type of body necessary for us to function in the spiritual realm throughout all eternity.  (39-41)"/>
            <p:cNvPicPr>
              <a:picLocks noChangeAspect="0"/>
            </p:cNvPicPr>
            <p:nvPr/>
          </p:nvPicPr>
          <p:blipFill>
            <a:blip r:embed="rId6">
              <a:extLst/>
            </a:blip>
            <a:stretch>
              <a:fillRect/>
            </a:stretch>
          </p:blipFill>
          <p:spPr>
            <a:xfrm>
              <a:off x="0" y="0"/>
              <a:ext cx="8819309" cy="7581900"/>
            </a:xfrm>
            <a:prstGeom prst="rect">
              <a:avLst/>
            </a:prstGeom>
            <a:effectLst/>
          </p:spPr>
        </p:pic>
      </p:grpSp>
      <p:grpSp>
        <p:nvGrpSpPr>
          <p:cNvPr id="838" name="“How are the dead raised? …”"/>
          <p:cNvGrpSpPr/>
          <p:nvPr/>
        </p:nvGrpSpPr>
        <p:grpSpPr>
          <a:xfrm>
            <a:off x="337204" y="2368564"/>
            <a:ext cx="4166027" cy="1854201"/>
            <a:chOff x="0" y="0"/>
            <a:chExt cx="4166025" cy="1854200"/>
          </a:xfrm>
        </p:grpSpPr>
        <p:sp>
          <p:nvSpPr>
            <p:cNvPr id="837" name="“How are the dead raised? …”"/>
            <p:cNvSpPr txBox="1"/>
            <p:nvPr/>
          </p:nvSpPr>
          <p:spPr>
            <a:xfrm>
              <a:off x="215900" y="139700"/>
              <a:ext cx="3734226" cy="12954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a:solidFill>
                    <a:srgbClr val="FFFFFF"/>
                  </a:solidFill>
                  <a:effectLst>
                    <a:outerShdw sx="100000" sy="100000" kx="0" ky="0" algn="b" rotWithShape="0" blurRad="50800" dist="63500" dir="2308158">
                      <a:srgbClr val="000000"/>
                    </a:outerShdw>
                  </a:effectLst>
                </a:defRPr>
              </a:lvl1pPr>
            </a:lstStyle>
            <a:p>
              <a:pPr/>
              <a:r>
                <a:t>“How are the dead raised? …”</a:t>
              </a:r>
            </a:p>
          </p:txBody>
        </p:sp>
        <p:pic>
          <p:nvPicPr>
            <p:cNvPr id="836" name="“How are the dead raised? …” “How are the dead raised? …”" descr="“How are the dead raised? …” “How are the dead raised? …”"/>
            <p:cNvPicPr>
              <a:picLocks noChangeAspect="0"/>
            </p:cNvPicPr>
            <p:nvPr/>
          </p:nvPicPr>
          <p:blipFill>
            <a:blip r:embed="rId7">
              <a:extLst/>
            </a:blip>
            <a:stretch>
              <a:fillRect/>
            </a:stretch>
          </p:blipFill>
          <p:spPr>
            <a:xfrm>
              <a:off x="0" y="0"/>
              <a:ext cx="4166026" cy="1854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35"/>
                                        </p:tgtEl>
                                        <p:attrNameLst>
                                          <p:attrName>style.visibility</p:attrName>
                                        </p:attrNameLst>
                                      </p:cBhvr>
                                      <p:to>
                                        <p:strVal val="visible"/>
                                      </p:to>
                                    </p:set>
                                    <p:animEffect filter="wipe(left)" transition="in">
                                      <p:cBhvr>
                                        <p:cTn id="7" dur="500"/>
                                        <p:tgtEl>
                                          <p:spTgt spid="8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5"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43" name="BIBLICAL AFFIRMATION OF THE BODILY RESURRECTION"/>
          <p:cNvGrpSpPr/>
          <p:nvPr/>
        </p:nvGrpSpPr>
        <p:grpSpPr>
          <a:xfrm>
            <a:off x="-136385" y="1058059"/>
            <a:ext cx="13277570" cy="1285749"/>
            <a:chOff x="0" y="0"/>
            <a:chExt cx="13277569" cy="1285747"/>
          </a:xfrm>
        </p:grpSpPr>
        <p:sp>
          <p:nvSpPr>
            <p:cNvPr id="842"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41"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844" name="1 Corinthians 15:42 (NASB95)…"/>
          <p:cNvSpPr txBox="1"/>
          <p:nvPr/>
        </p:nvSpPr>
        <p:spPr>
          <a:xfrm>
            <a:off x="4809828" y="2632089"/>
            <a:ext cx="7973757" cy="6635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6600">
                <a:solidFill>
                  <a:srgbClr val="000000"/>
                </a:solidFill>
                <a:latin typeface="Times New Roman"/>
                <a:ea typeface="Times New Roman"/>
                <a:cs typeface="Times New Roman"/>
                <a:sym typeface="Times New Roman"/>
              </a:defRPr>
            </a:pPr>
            <a:r>
              <a:t>1 Corinthians 15:42 (NASB95) </a:t>
            </a:r>
          </a:p>
          <a:p>
            <a:pPr defTabSz="457200">
              <a:defRPr sz="6000">
                <a:solidFill>
                  <a:srgbClr val="000000"/>
                </a:solidFill>
                <a:latin typeface="Times New Roman"/>
                <a:ea typeface="Times New Roman"/>
                <a:cs typeface="Times New Roman"/>
                <a:sym typeface="Times New Roman"/>
              </a:defRPr>
            </a:pPr>
            <a:r>
              <a:rPr baseline="31999"/>
              <a:t>42</a:t>
            </a:r>
            <a:r>
              <a:t> So also is the resurrection of the dead. It is sown a perishable </a:t>
            </a:r>
            <a:r>
              <a:rPr i="1"/>
              <a:t>body</a:t>
            </a:r>
            <a:r>
              <a:t>, it is raised an imperishable </a:t>
            </a:r>
            <a:r>
              <a:rPr i="1"/>
              <a:t>body;</a:t>
            </a:r>
          </a:p>
        </p:txBody>
      </p:sp>
      <p:grpSp>
        <p:nvGrpSpPr>
          <p:cNvPr id="847" name="“And with what kind of body do they come?”"/>
          <p:cNvGrpSpPr/>
          <p:nvPr/>
        </p:nvGrpSpPr>
        <p:grpSpPr>
          <a:xfrm>
            <a:off x="379382" y="2342464"/>
            <a:ext cx="3815259" cy="2286001"/>
            <a:chOff x="0" y="0"/>
            <a:chExt cx="3815258" cy="2286000"/>
          </a:xfrm>
        </p:grpSpPr>
        <p:sp>
          <p:nvSpPr>
            <p:cNvPr id="846"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845" name="“And with what kind of body do they come?” “And with what kind of body do they come?”" descr="“And with what kind of body do they come?” “And with what kind of body do they come?”"/>
            <p:cNvPicPr>
              <a:picLocks noChangeAspect="0"/>
            </p:cNvPicPr>
            <p:nvPr/>
          </p:nvPicPr>
          <p:blipFill>
            <a:blip r:embed="rId3">
              <a:extLst/>
            </a:blip>
            <a:stretch>
              <a:fillRect/>
            </a:stretch>
          </p:blipFill>
          <p:spPr>
            <a:xfrm>
              <a:off x="0" y="0"/>
              <a:ext cx="3815259" cy="2286000"/>
            </a:xfrm>
            <a:prstGeom prst="rect">
              <a:avLst/>
            </a:prstGeom>
            <a:effectLst/>
          </p:spPr>
        </p:pic>
      </p:grpSp>
      <p:pic>
        <p:nvPicPr>
          <p:cNvPr id="848"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52" name="“And with what kind of body do they come?”"/>
          <p:cNvGrpSpPr/>
          <p:nvPr/>
        </p:nvGrpSpPr>
        <p:grpSpPr>
          <a:xfrm>
            <a:off x="379382" y="2342464"/>
            <a:ext cx="3815259" cy="2286001"/>
            <a:chOff x="0" y="0"/>
            <a:chExt cx="3815258" cy="2286000"/>
          </a:xfrm>
        </p:grpSpPr>
        <p:sp>
          <p:nvSpPr>
            <p:cNvPr id="851"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850" name="“And with what kind of body do they come?” “And with what kind of body do they come?”" descr="“And with what kind of body do they come?” “And with what kind of body do they come?”"/>
            <p:cNvPicPr>
              <a:picLocks noChangeAspect="0"/>
            </p:cNvPicPr>
            <p:nvPr/>
          </p:nvPicPr>
          <p:blipFill>
            <a:blip r:embed="rId2">
              <a:extLst/>
            </a:blip>
            <a:stretch>
              <a:fillRect/>
            </a:stretch>
          </p:blipFill>
          <p:spPr>
            <a:xfrm>
              <a:off x="0" y="0"/>
              <a:ext cx="3815259" cy="2286000"/>
            </a:xfrm>
            <a:prstGeom prst="rect">
              <a:avLst/>
            </a:prstGeom>
            <a:effectLst/>
          </p:spPr>
        </p:pic>
      </p:grpSp>
      <p:sp>
        <p:nvSpPr>
          <p:cNvPr id="85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56" name="BIBLICAL AFFIRMATION OF THE BODILY RESURRECTION"/>
          <p:cNvGrpSpPr/>
          <p:nvPr/>
        </p:nvGrpSpPr>
        <p:grpSpPr>
          <a:xfrm>
            <a:off x="-136385" y="1058059"/>
            <a:ext cx="13277570" cy="1285749"/>
            <a:chOff x="0" y="0"/>
            <a:chExt cx="13277569" cy="1285747"/>
          </a:xfrm>
        </p:grpSpPr>
        <p:sp>
          <p:nvSpPr>
            <p:cNvPr id="855"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54"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3">
              <a:extLst/>
            </a:blip>
            <a:stretch>
              <a:fillRect/>
            </a:stretch>
          </p:blipFill>
          <p:spPr>
            <a:xfrm>
              <a:off x="0" y="0"/>
              <a:ext cx="13277570" cy="1285748"/>
            </a:xfrm>
            <a:prstGeom prst="rect">
              <a:avLst/>
            </a:prstGeom>
            <a:effectLst/>
          </p:spPr>
        </p:pic>
      </p:grpSp>
      <p:pic>
        <p:nvPicPr>
          <p:cNvPr id="857"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858" name="1 Corinthians 15:43–44 (NASB95)…"/>
          <p:cNvSpPr txBox="1"/>
          <p:nvPr/>
        </p:nvSpPr>
        <p:spPr>
          <a:xfrm>
            <a:off x="4809828" y="2632089"/>
            <a:ext cx="7973757" cy="6731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5500">
                <a:solidFill>
                  <a:srgbClr val="000000"/>
                </a:solidFill>
                <a:latin typeface="Times New Roman"/>
                <a:ea typeface="Times New Roman"/>
                <a:cs typeface="Times New Roman"/>
                <a:sym typeface="Times New Roman"/>
              </a:defRPr>
            </a:pPr>
            <a:r>
              <a:t>1 Corinthians 15:43–44 (NASB95) </a:t>
            </a:r>
          </a:p>
          <a:p>
            <a:pPr defTabSz="457200">
              <a:defRPr sz="4700">
                <a:solidFill>
                  <a:srgbClr val="000000"/>
                </a:solidFill>
                <a:latin typeface="Times New Roman"/>
                <a:ea typeface="Times New Roman"/>
                <a:cs typeface="Times New Roman"/>
                <a:sym typeface="Times New Roman"/>
              </a:defRPr>
            </a:pPr>
            <a:r>
              <a:rPr baseline="31999"/>
              <a:t>43</a:t>
            </a:r>
            <a:r>
              <a:t> it is sown in dishonor, it is raised in glory; it is sown in weakness, it is raised in power; </a:t>
            </a:r>
            <a:r>
              <a:rPr baseline="31999"/>
              <a:t>44</a:t>
            </a:r>
            <a:r>
              <a:t> it is sown a natural body, it is raised a spiritual body. If there is a natural body, there is also a spiritual </a:t>
            </a:r>
            <a:r>
              <a:rPr i="1"/>
              <a:t>body.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62" name="“And with what kind of body do they come?”"/>
          <p:cNvGrpSpPr/>
          <p:nvPr/>
        </p:nvGrpSpPr>
        <p:grpSpPr>
          <a:xfrm>
            <a:off x="379382" y="2342464"/>
            <a:ext cx="3815259" cy="2286001"/>
            <a:chOff x="0" y="0"/>
            <a:chExt cx="3815258" cy="2286000"/>
          </a:xfrm>
        </p:grpSpPr>
        <p:sp>
          <p:nvSpPr>
            <p:cNvPr id="861"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860" name="“And with what kind of body do they come?” “And with what kind of body do they come?”" descr="“And with what kind of body do they come?” “And with what kind of body do they come?”"/>
            <p:cNvPicPr>
              <a:picLocks noChangeAspect="0"/>
            </p:cNvPicPr>
            <p:nvPr/>
          </p:nvPicPr>
          <p:blipFill>
            <a:blip r:embed="rId2">
              <a:extLst/>
            </a:blip>
            <a:stretch>
              <a:fillRect/>
            </a:stretch>
          </p:blipFill>
          <p:spPr>
            <a:xfrm>
              <a:off x="0" y="0"/>
              <a:ext cx="3815259" cy="2286000"/>
            </a:xfrm>
            <a:prstGeom prst="rect">
              <a:avLst/>
            </a:prstGeom>
            <a:effectLst/>
          </p:spPr>
        </p:pic>
      </p:grpSp>
      <p:sp>
        <p:nvSpPr>
          <p:cNvPr id="86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66" name="BIBLICAL AFFIRMATION OF THE BODILY RESURRECTION"/>
          <p:cNvGrpSpPr/>
          <p:nvPr/>
        </p:nvGrpSpPr>
        <p:grpSpPr>
          <a:xfrm>
            <a:off x="-136385" y="1058059"/>
            <a:ext cx="13277570" cy="1285749"/>
            <a:chOff x="0" y="0"/>
            <a:chExt cx="13277569" cy="1285747"/>
          </a:xfrm>
        </p:grpSpPr>
        <p:sp>
          <p:nvSpPr>
            <p:cNvPr id="865"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64"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3">
              <a:extLst/>
            </a:blip>
            <a:stretch>
              <a:fillRect/>
            </a:stretch>
          </p:blipFill>
          <p:spPr>
            <a:xfrm>
              <a:off x="0" y="0"/>
              <a:ext cx="13277570" cy="1285748"/>
            </a:xfrm>
            <a:prstGeom prst="rect">
              <a:avLst/>
            </a:prstGeom>
            <a:effectLst/>
          </p:spPr>
        </p:pic>
      </p:grpSp>
      <p:pic>
        <p:nvPicPr>
          <p:cNvPr id="867"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870" name="Contrast Between the Pre-Resurrection Body and the Post-Resurrection Body (15:42-44).…"/>
          <p:cNvGrpSpPr/>
          <p:nvPr/>
        </p:nvGrpSpPr>
        <p:grpSpPr>
          <a:xfrm>
            <a:off x="4331856" y="2270445"/>
            <a:ext cx="8819310" cy="7556501"/>
            <a:chOff x="0" y="0"/>
            <a:chExt cx="8819308" cy="7556500"/>
          </a:xfrm>
        </p:grpSpPr>
        <p:sp>
          <p:nvSpPr>
            <p:cNvPr id="869" name="Contrast Between the Pre-Resurrection Body and the Post-Resurrection Body (15:42-44).…"/>
            <p:cNvSpPr txBox="1"/>
            <p:nvPr/>
          </p:nvSpPr>
          <p:spPr>
            <a:xfrm>
              <a:off x="508000" y="495300"/>
              <a:ext cx="7854109" cy="662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000"/>
                </a:spcBef>
                <a:buSzPct val="80000"/>
                <a:buBlip>
                  <a:blip r:embed="rId5"/>
                </a:buBlip>
                <a:defRPr>
                  <a:solidFill>
                    <a:srgbClr val="000000"/>
                  </a:solidFill>
                  <a:latin typeface="Century Gothic"/>
                  <a:ea typeface="Century Gothic"/>
                  <a:cs typeface="Century Gothic"/>
                  <a:sym typeface="Century Gothic"/>
                </a:defRPr>
              </a:pPr>
              <a:r>
                <a:t>Contrast Between the Pre-Resurrection Body and the Post-Resurrection Body (15:42-44). </a:t>
              </a:r>
            </a:p>
            <a:p>
              <a:pPr lvl="1" marL="1143000" indent="-685800" algn="l">
                <a:spcBef>
                  <a:spcPts val="2000"/>
                </a:spcBef>
                <a:buSzPct val="80000"/>
                <a:buBlip>
                  <a:blip r:embed="rId6"/>
                </a:buBlip>
                <a:defRPr sz="3300">
                  <a:solidFill>
                    <a:srgbClr val="000000"/>
                  </a:solidFill>
                  <a:latin typeface="Century Gothic"/>
                  <a:ea typeface="Century Gothic"/>
                  <a:cs typeface="Century Gothic"/>
                  <a:sym typeface="Century Gothic"/>
                </a:defRPr>
              </a:pPr>
              <a:r>
                <a:t>“It” refers to our body, i.e. that which is sown is that which is raised albeit transformed (42-44).</a:t>
              </a:r>
            </a:p>
            <a:p>
              <a:pPr lvl="1" marL="1143000" indent="-685800" algn="l">
                <a:spcBef>
                  <a:spcPts val="2000"/>
                </a:spcBef>
                <a:buSzPct val="80000"/>
                <a:buBlip>
                  <a:blip r:embed="rId6"/>
                </a:buBlip>
                <a:defRPr sz="3300">
                  <a:solidFill>
                    <a:srgbClr val="000000"/>
                  </a:solidFill>
                  <a:latin typeface="Century Gothic"/>
                  <a:ea typeface="Century Gothic"/>
                  <a:cs typeface="Century Gothic"/>
                  <a:sym typeface="Century Gothic"/>
                </a:defRPr>
              </a:pPr>
              <a:r>
                <a:t>The transformed body will not be subject to decay or death.</a:t>
              </a:r>
            </a:p>
            <a:p>
              <a:pPr lvl="1" marL="1143000" indent="-685800" algn="l">
                <a:spcBef>
                  <a:spcPts val="2000"/>
                </a:spcBef>
                <a:buSzPct val="80000"/>
                <a:buBlip>
                  <a:blip r:embed="rId6"/>
                </a:buBlip>
                <a:defRPr sz="3300">
                  <a:solidFill>
                    <a:srgbClr val="000000"/>
                  </a:solidFill>
                  <a:latin typeface="Century Gothic"/>
                  <a:ea typeface="Century Gothic"/>
                  <a:cs typeface="Century Gothic"/>
                  <a:sym typeface="Century Gothic"/>
                </a:defRPr>
              </a:pPr>
              <a:r>
                <a:t>Death will have been conquered in its totality.</a:t>
              </a:r>
            </a:p>
          </p:txBody>
        </p:sp>
        <p:pic>
          <p:nvPicPr>
            <p:cNvPr id="868" name="Contrast Between the Pre-Resurrection Body and the Post-Resurrection Body (15:42-44).… Contrast Between the Pre-Resurrection Body and the Post-Resurrection Body (15:42-44). &#10;“It” refers to our body, i.e. that which is sown is that which is raised albeit transformed (42-44).&#10;The transformed body will not be subject to decay or death.&#10;Death will have been conquered in its totality." descr="Contrast Between the Pre-Resurrection Body and the Post-Resurrection Body (15:42-44).… Contrast Between the Pre-Resurrection Body and the Post-Resurrection Body (15:42-44). “It” refers to our body, i.e. that which is sown is that which is raised albeit transformed (42-44).The transformed body will not be subject to decay or death.Death will have been conquered in its totality."/>
            <p:cNvPicPr>
              <a:picLocks noChangeAspect="0"/>
            </p:cNvPicPr>
            <p:nvPr/>
          </p:nvPicPr>
          <p:blipFill>
            <a:blip r:embed="rId7">
              <a:extLst/>
            </a:blip>
            <a:stretch>
              <a:fillRect/>
            </a:stretch>
          </p:blipFill>
          <p:spPr>
            <a:xfrm>
              <a:off x="0" y="0"/>
              <a:ext cx="8819309" cy="7556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70"/>
                                        </p:tgtEl>
                                        <p:attrNameLst>
                                          <p:attrName>style.visibility</p:attrName>
                                        </p:attrNameLst>
                                      </p:cBhvr>
                                      <p:to>
                                        <p:strVal val="visible"/>
                                      </p:to>
                                    </p:set>
                                    <p:animEffect filter="wipe(left)" transition="in">
                                      <p:cBhvr>
                                        <p:cTn id="7" dur="500"/>
                                        <p:tgtEl>
                                          <p:spTgt spid="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63"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64"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267" name="We can CHOOSE SALVATION or REJECT IT"/>
          <p:cNvGrpSpPr/>
          <p:nvPr/>
        </p:nvGrpSpPr>
        <p:grpSpPr>
          <a:xfrm>
            <a:off x="244403" y="241212"/>
            <a:ext cx="5677848" cy="1460501"/>
            <a:chOff x="0" y="0"/>
            <a:chExt cx="5677847" cy="1460500"/>
          </a:xfrm>
        </p:grpSpPr>
        <p:sp>
          <p:nvSpPr>
            <p:cNvPr id="266"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265"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268"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269" name="John 5:28–29 (NKJV)…"/>
          <p:cNvSpPr txBox="1"/>
          <p:nvPr/>
        </p:nvSpPr>
        <p:spPr>
          <a:xfrm>
            <a:off x="314337" y="6183840"/>
            <a:ext cx="12376126" cy="2900500"/>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800">
                <a:solidFill>
                  <a:srgbClr val="000000"/>
                </a:solidFill>
                <a:latin typeface="Times New Roman"/>
                <a:ea typeface="Times New Roman"/>
                <a:cs typeface="Times New Roman"/>
                <a:sym typeface="Times New Roman"/>
              </a:defRPr>
            </a:pPr>
            <a:r>
              <a:t>John 5:28–29 (NKJV)</a:t>
            </a:r>
          </a:p>
          <a:p>
            <a:pPr defTabSz="457200">
              <a:defRPr sz="3800">
                <a:solidFill>
                  <a:srgbClr val="000000"/>
                </a:solidFill>
                <a:latin typeface="Times New Roman"/>
                <a:ea typeface="Times New Roman"/>
                <a:cs typeface="Times New Roman"/>
                <a:sym typeface="Times New Roman"/>
              </a:defRPr>
            </a:pPr>
            <a:r>
              <a:rPr baseline="31999"/>
              <a:t>28</a:t>
            </a:r>
            <a:r>
              <a:t> Do not marvel at this; for the hour is coming in which all who are in the graves will hear His voice </a:t>
            </a:r>
            <a:r>
              <a:rPr baseline="31999"/>
              <a:t>29</a:t>
            </a:r>
            <a:r>
              <a:t> and come forth—those who have done good, to the resurrection of life, and those who have done evil, to the resurrection of condemnation.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aphicFrame>
        <p:nvGraphicFramePr>
          <p:cNvPr id="873" name="Table"/>
          <p:cNvGraphicFramePr/>
          <p:nvPr/>
        </p:nvGraphicFramePr>
        <p:xfrm>
          <a:off x="255499" y="3563877"/>
          <a:ext cx="12506502" cy="694507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6246900"/>
                <a:gridCol w="6246900"/>
              </a:tblGrid>
              <a:tr h="945495">
                <a:tc>
                  <a:txBody>
                    <a:bodyPr/>
                    <a:lstStyle/>
                    <a:p>
                      <a:pPr>
                        <a:defRPr>
                          <a:solidFill>
                            <a:srgbClr val="000000"/>
                          </a:solidFill>
                        </a:defRPr>
                      </a:pPr>
                      <a:r>
                        <a:rPr b="1" sz="3000">
                          <a:solidFill>
                            <a:srgbClr val="FFFFFF"/>
                          </a:solidFill>
                          <a:latin typeface="Gill Sans"/>
                          <a:ea typeface="Gill Sans"/>
                          <a:cs typeface="Gill Sans"/>
                          <a:sym typeface="Gill Sans"/>
                        </a:rPr>
                        <a:t>PRE-RESURRECTION BODY</a:t>
                      </a:r>
                    </a:p>
                  </a:txBody>
                  <a:tcPr marL="50800" marR="50800" marT="50800" marB="50800" anchor="ctr" anchorCtr="0" horzOverflow="overflow">
                    <a:lnL w="12700">
                      <a:solidFill>
                        <a:srgbClr val="000000"/>
                      </a:solidFill>
                      <a:miter lim="400000"/>
                    </a:lnL>
                    <a:lnT w="12700">
                      <a:solidFill>
                        <a:srgbClr val="000000"/>
                      </a:solidFill>
                      <a:miter lim="400000"/>
                    </a:lnT>
                    <a:lnB w="12700">
                      <a:solidFill>
                        <a:srgbClr val="000000"/>
                      </a:solidFill>
                      <a:miter lim="400000"/>
                    </a:lnB>
                    <a:solidFill>
                      <a:schemeClr val="accent5">
                        <a:hueOff val="-379513"/>
                        <a:satOff val="-6951"/>
                        <a:lumOff val="-17345"/>
                      </a:schemeClr>
                    </a:solidFill>
                  </a:tcPr>
                </a:tc>
                <a:tc>
                  <a:txBody>
                    <a:bodyPr/>
                    <a:lstStyle/>
                    <a:p>
                      <a:pPr>
                        <a:defRPr>
                          <a:solidFill>
                            <a:srgbClr val="000000"/>
                          </a:solidFill>
                        </a:defRPr>
                      </a:pPr>
                      <a:r>
                        <a:rPr b="1" sz="3000">
                          <a:latin typeface="Gill Sans"/>
                          <a:ea typeface="Gill Sans"/>
                          <a:cs typeface="Gill Sans"/>
                          <a:sym typeface="Gill Sans"/>
                        </a:rPr>
                        <a:t>POST-RESURRECTION BODY</a:t>
                      </a:r>
                    </a:p>
                  </a:txBody>
                  <a:tcPr marL="50800" marR="50800" marT="50800" marB="50800" anchor="ctr" anchorCtr="0" horzOverflow="overflow">
                    <a:lnR w="12700">
                      <a:solidFill>
                        <a:srgbClr val="000000"/>
                      </a:solidFill>
                      <a:miter lim="400000"/>
                    </a:lnR>
                    <a:lnT w="12700">
                      <a:solidFill>
                        <a:srgbClr val="000000"/>
                      </a:solidFill>
                      <a:miter lim="400000"/>
                    </a:lnT>
                    <a:lnB w="12700">
                      <a:solidFill>
                        <a:srgbClr val="000000"/>
                      </a:solidFill>
                      <a:miter lim="400000"/>
                    </a:lnB>
                    <a:solidFill>
                      <a:srgbClr val="73FDFF"/>
                    </a:solidFill>
                  </a:tcPr>
                </a:tc>
              </a:tr>
              <a:tr h="1005839">
                <a:tc>
                  <a:txBody>
                    <a:bodyPr/>
                    <a:lstStyle/>
                    <a:p>
                      <a:pPr>
                        <a:defRPr sz="3700">
                          <a:solidFill>
                            <a:srgbClr val="FFFFFF"/>
                          </a:solidFill>
                          <a:effectLst>
                            <a:outerShdw sx="100000" sy="100000" kx="0" ky="0" algn="b" rotWithShape="0" blurRad="50800" dist="63500" dir="1069133">
                              <a:srgbClr val="000000"/>
                            </a:outerShdw>
                          </a:effectLst>
                        </a:defRPr>
                      </a:pPr>
                      <a:r>
                        <a:t>It is sown a perishable </a:t>
                      </a:r>
                      <a:r>
                        <a:rPr i="1">
                          <a:latin typeface="Gill Sans"/>
                          <a:ea typeface="Gill Sans"/>
                          <a:cs typeface="Gill Sans"/>
                          <a:sym typeface="Gill Sans"/>
                        </a:rPr>
                        <a:t>body</a:t>
                      </a:r>
                    </a:p>
                  </a:txBody>
                  <a:tcPr marL="50800" marR="50800" marT="50800" marB="50800" anchor="ctr" anchorCtr="0" horzOverflow="overflow">
                    <a:lnL w="12700">
                      <a:solidFill>
                        <a:srgbClr val="000000"/>
                      </a:solidFill>
                      <a:miter lim="400000"/>
                    </a:lnL>
                    <a:lnR w="12700">
                      <a:miter lim="400000"/>
                    </a:lnR>
                    <a:lnT w="12700">
                      <a:solidFill>
                        <a:srgbClr val="000000"/>
                      </a:solidFill>
                      <a:miter lim="400000"/>
                    </a:lnT>
                    <a:solidFill>
                      <a:srgbClr val="797979"/>
                    </a:solidFill>
                  </a:tcPr>
                </a:tc>
                <a:tc>
                  <a:txBody>
                    <a:bodyPr/>
                    <a:lstStyle/>
                    <a:p>
                      <a:pPr>
                        <a:defRPr sz="3700">
                          <a:solidFill>
                            <a:srgbClr val="000000"/>
                          </a:solidFill>
                        </a:defRPr>
                      </a:pPr>
                      <a:r>
                        <a:t>it is raised an imperishable </a:t>
                      </a:r>
                      <a:r>
                        <a:rPr i="1">
                          <a:latin typeface="Gill Sans"/>
                          <a:ea typeface="Gill Sans"/>
                          <a:cs typeface="Gill Sans"/>
                          <a:sym typeface="Gill Sans"/>
                        </a:rPr>
                        <a:t>body;</a:t>
                      </a:r>
                    </a:p>
                  </a:txBody>
                  <a:tcPr marL="50800" marR="50800" marT="50800" marB="50800" anchor="ctr" anchorCtr="0" horzOverflow="overflow">
                    <a:lnL w="12700">
                      <a:miter lim="400000"/>
                    </a:lnL>
                    <a:lnR w="12700">
                      <a:solidFill>
                        <a:srgbClr val="000000"/>
                      </a:solidFill>
                      <a:miter lim="400000"/>
                    </a:lnR>
                    <a:lnT w="12700">
                      <a:solidFill>
                        <a:srgbClr val="000000"/>
                      </a:solidFill>
                      <a:miter lim="400000"/>
                    </a:lnT>
                    <a:solidFill>
                      <a:srgbClr val="FFFFFF"/>
                    </a:solidFill>
                  </a:tcPr>
                </a:tc>
              </a:tr>
              <a:tr h="1005839">
                <a:tc>
                  <a:txBody>
                    <a:bodyPr/>
                    <a:lstStyle/>
                    <a:p>
                      <a:pPr>
                        <a:defRPr>
                          <a:solidFill>
                            <a:srgbClr val="000000"/>
                          </a:solidFill>
                        </a:defRPr>
                      </a:pPr>
                      <a:r>
                        <a:rPr sz="3700">
                          <a:solidFill>
                            <a:srgbClr val="FFFFFF"/>
                          </a:solidFill>
                          <a:effectLst>
                            <a:outerShdw sx="100000" sy="100000" kx="0" ky="0" algn="b" rotWithShape="0" blurRad="50800" dist="63500" dir="1069133">
                              <a:srgbClr val="000000"/>
                            </a:outerShdw>
                          </a:effectLst>
                        </a:rPr>
                        <a:t>it is sown in dishonor</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a:defRPr>
                          <a:solidFill>
                            <a:srgbClr val="000000"/>
                          </a:solidFill>
                        </a:defRPr>
                      </a:pPr>
                      <a:r>
                        <a:rPr sz="3700"/>
                        <a:t>it is raised in glory;</a:t>
                      </a:r>
                    </a:p>
                  </a:txBody>
                  <a:tcPr marL="50800" marR="50800" marT="50800" marB="50800" anchor="ctr" anchorCtr="0" horzOverflow="overflow">
                    <a:lnL w="12700">
                      <a:miter lim="400000"/>
                    </a:lnL>
                    <a:lnR w="12700">
                      <a:solidFill>
                        <a:srgbClr val="000000"/>
                      </a:solidFill>
                      <a:miter lim="400000"/>
                    </a:lnR>
                    <a:solidFill>
                      <a:srgbClr val="FFFFFF"/>
                    </a:solidFill>
                  </a:tcPr>
                </a:tc>
              </a:tr>
              <a:tr h="1005839">
                <a:tc>
                  <a:txBody>
                    <a:bodyPr/>
                    <a:lstStyle/>
                    <a:p>
                      <a:pPr>
                        <a:defRPr>
                          <a:solidFill>
                            <a:srgbClr val="000000"/>
                          </a:solidFill>
                        </a:defRPr>
                      </a:pPr>
                      <a:r>
                        <a:rPr sz="3700">
                          <a:solidFill>
                            <a:srgbClr val="FFFFFF"/>
                          </a:solidFill>
                          <a:effectLst>
                            <a:outerShdw sx="100000" sy="100000" kx="0" ky="0" algn="b" rotWithShape="0" blurRad="50800" dist="63500" dir="1069133">
                              <a:srgbClr val="000000"/>
                            </a:outerShdw>
                          </a:effectLst>
                        </a:rPr>
                        <a:t>it is sown in weakness,</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a:defRPr>
                          <a:solidFill>
                            <a:srgbClr val="000000"/>
                          </a:solidFill>
                        </a:defRPr>
                      </a:pPr>
                      <a:r>
                        <a:rPr sz="3700"/>
                        <a:t>it is raised in power;</a:t>
                      </a:r>
                    </a:p>
                  </a:txBody>
                  <a:tcPr marL="50800" marR="50800" marT="50800" marB="50800" anchor="ctr" anchorCtr="0" horzOverflow="overflow">
                    <a:lnL w="12700">
                      <a:miter lim="400000"/>
                    </a:lnL>
                    <a:lnR w="12700">
                      <a:solidFill>
                        <a:srgbClr val="000000"/>
                      </a:solidFill>
                      <a:miter lim="400000"/>
                    </a:lnR>
                    <a:solidFill>
                      <a:srgbClr val="FFFFFF"/>
                    </a:solidFill>
                  </a:tcPr>
                </a:tc>
              </a:tr>
              <a:tr h="1005839">
                <a:tc>
                  <a:txBody>
                    <a:bodyPr/>
                    <a:lstStyle/>
                    <a:p>
                      <a:pPr>
                        <a:defRPr>
                          <a:solidFill>
                            <a:srgbClr val="000000"/>
                          </a:solidFill>
                        </a:defRPr>
                      </a:pPr>
                      <a:r>
                        <a:rPr sz="3700">
                          <a:solidFill>
                            <a:srgbClr val="FFFFFF"/>
                          </a:solidFill>
                          <a:effectLst>
                            <a:outerShdw sx="100000" sy="100000" kx="0" ky="0" algn="b" rotWithShape="0" blurRad="50800" dist="63500" dir="1069133">
                              <a:srgbClr val="000000"/>
                            </a:outerShdw>
                          </a:effectLst>
                        </a:rPr>
                        <a:t>it is sown a natural body,</a:t>
                      </a:r>
                    </a:p>
                  </a:txBody>
                  <a:tcPr marL="50800" marR="50800" marT="50800" marB="50800" anchor="ctr" anchorCtr="0" horzOverflow="overflow">
                    <a:lnL w="12700">
                      <a:solidFill>
                        <a:srgbClr val="000000"/>
                      </a:solidFill>
                      <a:miter lim="400000"/>
                    </a:lnL>
                    <a:lnR w="12700">
                      <a:miter lim="400000"/>
                    </a:lnR>
                    <a:solidFill>
                      <a:srgbClr val="797979"/>
                    </a:solidFill>
                  </a:tcPr>
                </a:tc>
                <a:tc>
                  <a:txBody>
                    <a:bodyPr/>
                    <a:lstStyle/>
                    <a:p>
                      <a:pPr>
                        <a:defRPr>
                          <a:solidFill>
                            <a:srgbClr val="000000"/>
                          </a:solidFill>
                        </a:defRPr>
                      </a:pPr>
                      <a:r>
                        <a:rPr sz="3700"/>
                        <a:t>it is raised a spiritual body.</a:t>
                      </a:r>
                    </a:p>
                  </a:txBody>
                  <a:tcPr marL="50800" marR="50800" marT="50800" marB="50800" anchor="ctr" anchorCtr="0" horzOverflow="overflow">
                    <a:lnL w="12700">
                      <a:miter lim="400000"/>
                    </a:lnL>
                    <a:lnR w="12700">
                      <a:solidFill>
                        <a:srgbClr val="000000"/>
                      </a:solidFill>
                      <a:miter lim="400000"/>
                    </a:lnR>
                    <a:solidFill>
                      <a:srgbClr val="FFFFFF"/>
                    </a:solidFill>
                  </a:tcPr>
                </a:tc>
              </a:tr>
              <a:tr h="1005839">
                <a:tc>
                  <a:txBody>
                    <a:bodyPr/>
                    <a:lstStyle/>
                    <a:p>
                      <a:pPr>
                        <a:defRPr>
                          <a:solidFill>
                            <a:srgbClr val="000000"/>
                          </a:solidFill>
                        </a:defRPr>
                      </a:pPr>
                      <a:r>
                        <a:rPr sz="3700">
                          <a:solidFill>
                            <a:srgbClr val="FFFFFF"/>
                          </a:solidFill>
                          <a:effectLst>
                            <a:outerShdw sx="100000" sy="100000" kx="0" ky="0" algn="b" rotWithShape="0" blurRad="50800" dist="63500" dir="1069133">
                              <a:srgbClr val="000000"/>
                            </a:outerShdw>
                          </a:effectLst>
                        </a:rPr>
                        <a:t>If there is a natural body,</a:t>
                      </a:r>
                    </a:p>
                  </a:txBody>
                  <a:tcPr marL="50800" marR="50800" marT="50800" marB="50800" anchor="ctr" anchorCtr="0" horzOverflow="overflow">
                    <a:lnL w="12700">
                      <a:solidFill>
                        <a:srgbClr val="000000"/>
                      </a:solidFill>
                      <a:miter lim="400000"/>
                    </a:lnL>
                    <a:lnR w="12700">
                      <a:miter lim="400000"/>
                    </a:lnR>
                    <a:lnB w="12700">
                      <a:solidFill>
                        <a:srgbClr val="000000"/>
                      </a:solidFill>
                      <a:miter lim="400000"/>
                    </a:lnB>
                    <a:solidFill>
                      <a:srgbClr val="797979"/>
                    </a:solidFill>
                  </a:tcPr>
                </a:tc>
                <a:tc>
                  <a:txBody>
                    <a:bodyPr/>
                    <a:lstStyle/>
                    <a:p>
                      <a:pPr>
                        <a:defRPr sz="3700">
                          <a:solidFill>
                            <a:srgbClr val="000000"/>
                          </a:solidFill>
                        </a:defRPr>
                      </a:pPr>
                      <a:r>
                        <a:t>there is also a spiritual </a:t>
                      </a:r>
                      <a:r>
                        <a:rPr i="1">
                          <a:latin typeface="Gill Sans"/>
                          <a:ea typeface="Gill Sans"/>
                          <a:cs typeface="Gill Sans"/>
                          <a:sym typeface="Gill Sans"/>
                        </a:rPr>
                        <a:t>body.</a:t>
                      </a:r>
                    </a:p>
                  </a:txBody>
                  <a:tcPr marL="50800" marR="50800" marT="50800" marB="50800" anchor="ctr" anchorCtr="0" horzOverflow="overflow">
                    <a:lnL w="12700">
                      <a:miter lim="400000"/>
                    </a:lnL>
                    <a:lnR w="12700">
                      <a:solidFill>
                        <a:srgbClr val="000000"/>
                      </a:solidFill>
                      <a:miter lim="400000"/>
                    </a:lnR>
                    <a:lnB w="12700">
                      <a:solidFill>
                        <a:srgbClr val="000000"/>
                      </a:solidFill>
                      <a:miter lim="400000"/>
                    </a:lnB>
                    <a:solidFill>
                      <a:srgbClr val="FFFFFF"/>
                    </a:solidFill>
                  </a:tcPr>
                </a:tc>
              </a:tr>
            </a:tbl>
          </a:graphicData>
        </a:graphic>
      </p:graphicFrame>
      <p:grpSp>
        <p:nvGrpSpPr>
          <p:cNvPr id="876" name="BIBLICAL AFFIRMATION OF THE BODILY RESURRECTION"/>
          <p:cNvGrpSpPr/>
          <p:nvPr/>
        </p:nvGrpSpPr>
        <p:grpSpPr>
          <a:xfrm>
            <a:off x="-136385" y="1058059"/>
            <a:ext cx="13277570" cy="1285749"/>
            <a:chOff x="0" y="0"/>
            <a:chExt cx="13277569" cy="1285747"/>
          </a:xfrm>
        </p:grpSpPr>
        <p:sp>
          <p:nvSpPr>
            <p:cNvPr id="875"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74"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877" name="37 … “you do not sow the body which is to be”"/>
          <p:cNvSpPr txBox="1"/>
          <p:nvPr/>
        </p:nvSpPr>
        <p:spPr>
          <a:xfrm>
            <a:off x="154943" y="2510843"/>
            <a:ext cx="12694914" cy="774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800">
                <a:solidFill>
                  <a:srgbClr val="000000"/>
                </a:solidFill>
                <a:latin typeface="Times New Roman"/>
                <a:ea typeface="Times New Roman"/>
                <a:cs typeface="Times New Roman"/>
                <a:sym typeface="Times New Roman"/>
              </a:defRPr>
            </a:lvl1pPr>
          </a:lstStyle>
          <a:p>
            <a:pPr/>
            <a:r>
              <a:t>37 … “you do not sow the body which is to be”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1" name="“And with what kind of body do they come?”"/>
          <p:cNvGrpSpPr/>
          <p:nvPr/>
        </p:nvGrpSpPr>
        <p:grpSpPr>
          <a:xfrm>
            <a:off x="379382" y="2342464"/>
            <a:ext cx="3815259" cy="2286001"/>
            <a:chOff x="0" y="0"/>
            <a:chExt cx="3815258" cy="2286000"/>
          </a:xfrm>
        </p:grpSpPr>
        <p:sp>
          <p:nvSpPr>
            <p:cNvPr id="880"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879" name="“And with what kind of body do they come?” “And with what kind of body do they come?”" descr="“And with what kind of body do they come?” “And with what kind of body do they come?”"/>
            <p:cNvPicPr>
              <a:picLocks noChangeAspect="0"/>
            </p:cNvPicPr>
            <p:nvPr/>
          </p:nvPicPr>
          <p:blipFill>
            <a:blip r:embed="rId2">
              <a:extLst/>
            </a:blip>
            <a:stretch>
              <a:fillRect/>
            </a:stretch>
          </p:blipFill>
          <p:spPr>
            <a:xfrm>
              <a:off x="0" y="0"/>
              <a:ext cx="3815259" cy="2286000"/>
            </a:xfrm>
            <a:prstGeom prst="rect">
              <a:avLst/>
            </a:prstGeom>
            <a:effectLst/>
          </p:spPr>
        </p:pic>
      </p:grpSp>
      <p:sp>
        <p:nvSpPr>
          <p:cNvPr id="88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85" name="BIBLICAL AFFIRMATION OF THE BODILY RESURRECTION"/>
          <p:cNvGrpSpPr/>
          <p:nvPr/>
        </p:nvGrpSpPr>
        <p:grpSpPr>
          <a:xfrm>
            <a:off x="-136385" y="1058059"/>
            <a:ext cx="13277570" cy="1285749"/>
            <a:chOff x="0" y="0"/>
            <a:chExt cx="13277569" cy="1285747"/>
          </a:xfrm>
        </p:grpSpPr>
        <p:sp>
          <p:nvSpPr>
            <p:cNvPr id="884"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83"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3">
              <a:extLst/>
            </a:blip>
            <a:stretch>
              <a:fillRect/>
            </a:stretch>
          </p:blipFill>
          <p:spPr>
            <a:xfrm>
              <a:off x="0" y="0"/>
              <a:ext cx="13277570" cy="1285748"/>
            </a:xfrm>
            <a:prstGeom prst="rect">
              <a:avLst/>
            </a:prstGeom>
            <a:effectLst/>
          </p:spPr>
        </p:pic>
      </p:grpSp>
      <p:pic>
        <p:nvPicPr>
          <p:cNvPr id="886"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889" name="A natural body is designed to function in the natural realm, whereas the spiritual body is transformed so as to function in the spiritual realm - an incorruptible, imperishable, powerful, and glorified body.…"/>
          <p:cNvGrpSpPr/>
          <p:nvPr/>
        </p:nvGrpSpPr>
        <p:grpSpPr>
          <a:xfrm>
            <a:off x="4331856" y="2270445"/>
            <a:ext cx="8819310" cy="7378701"/>
            <a:chOff x="0" y="0"/>
            <a:chExt cx="8819308" cy="7378700"/>
          </a:xfrm>
        </p:grpSpPr>
        <p:sp>
          <p:nvSpPr>
            <p:cNvPr id="888" name="A natural body is designed to function in the natural realm, whereas the spiritual body is transformed so as to function in the spiritual realm - an incorruptible, imperishable, powerful, and glorified body.…"/>
            <p:cNvSpPr txBox="1"/>
            <p:nvPr/>
          </p:nvSpPr>
          <p:spPr>
            <a:xfrm>
              <a:off x="508000" y="495300"/>
              <a:ext cx="7854109" cy="6451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400"/>
                </a:spcBef>
                <a:buSzPct val="80000"/>
                <a:buBlip>
                  <a:blip r:embed="rId5"/>
                </a:buBlip>
                <a:defRPr>
                  <a:solidFill>
                    <a:srgbClr val="000000"/>
                  </a:solidFill>
                  <a:latin typeface="Century Gothic"/>
                  <a:ea typeface="Century Gothic"/>
                  <a:cs typeface="Century Gothic"/>
                  <a:sym typeface="Century Gothic"/>
                </a:defRPr>
              </a:pPr>
              <a:r>
                <a:t>A natural body is designed to function in the natural realm, whereas the spiritual body is transformed so as to function in the spiritual realm - an incorruptible, imperishable, powerful, and glorified body. </a:t>
              </a:r>
            </a:p>
            <a:p>
              <a:pPr marL="685799" indent="-685799" algn="l">
                <a:spcBef>
                  <a:spcPts val="1400"/>
                </a:spcBef>
                <a:buSzPct val="80000"/>
                <a:buBlip>
                  <a:blip r:embed="rId5"/>
                </a:buBlip>
                <a:defRPr>
                  <a:solidFill>
                    <a:srgbClr val="000000"/>
                  </a:solidFill>
                  <a:latin typeface="Century Gothic"/>
                  <a:ea typeface="Century Gothic"/>
                  <a:cs typeface="Century Gothic"/>
                  <a:sym typeface="Century Gothic"/>
                </a:defRPr>
              </a:pPr>
              <a:r>
                <a:t>The phrase “spiritual body” is not equivalent to a bodiless spirit because that would be a denial of the very phrase.</a:t>
              </a:r>
            </a:p>
          </p:txBody>
        </p:sp>
        <p:pic>
          <p:nvPicPr>
            <p:cNvPr id="887" name="A natural body is designed to function in the natural realm, whereas the spiritual body is transformed so as to function in the spiritual realm - an incorruptible, imperishable, powerful, and glorified body.… A natural body is designed to function in the natural realm, whereas the spiritual body is transformed so as to function in the spiritual realm - an incorruptible, imperishable, powerful, and glorified body. &#10;The phrase “spiritual body” is not equivalent to a bodiless spirit because that would be a denial of the very phrase." descr="A natural body is designed to function in the natural realm, whereas the spiritual body is transformed so as to function in the spiritual realm - an incorruptible, imperishable, powerful, and glorified body.… A natural body is designed to function in the natural realm, whereas the spiritual body is transformed so as to function in the spiritual realm - an incorruptible, imperishable, powerful, and glorified body. The phrase “spiritual body” is not equivalent to a bodiless spirit because that would be a denial of the very phrase."/>
            <p:cNvPicPr>
              <a:picLocks noChangeAspect="0"/>
            </p:cNvPicPr>
            <p:nvPr/>
          </p:nvPicPr>
          <p:blipFill>
            <a:blip r:embed="rId6">
              <a:extLst/>
            </a:blip>
            <a:stretch>
              <a:fillRect/>
            </a:stretch>
          </p:blipFill>
          <p:spPr>
            <a:xfrm>
              <a:off x="0" y="0"/>
              <a:ext cx="8819309" cy="73787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89"/>
                                        </p:tgtEl>
                                        <p:attrNameLst>
                                          <p:attrName>style.visibility</p:attrName>
                                        </p:attrNameLst>
                                      </p:cBhvr>
                                      <p:to>
                                        <p:strVal val="visible"/>
                                      </p:to>
                                    </p:set>
                                    <p:animEffect filter="wipe(left)" transition="in">
                                      <p:cBhvr>
                                        <p:cTn id="7" dur="5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9"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894" name="BIBLICAL AFFIRMATION OF THE BODILY RESURRECTION"/>
          <p:cNvGrpSpPr/>
          <p:nvPr/>
        </p:nvGrpSpPr>
        <p:grpSpPr>
          <a:xfrm>
            <a:off x="-136385" y="1058059"/>
            <a:ext cx="13277570" cy="1285749"/>
            <a:chOff x="0" y="0"/>
            <a:chExt cx="13277569" cy="1285747"/>
          </a:xfrm>
        </p:grpSpPr>
        <p:sp>
          <p:nvSpPr>
            <p:cNvPr id="893"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892"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895" name="1 Corinthians 15:45–46 (NASB95)…"/>
          <p:cNvSpPr txBox="1"/>
          <p:nvPr/>
        </p:nvSpPr>
        <p:spPr>
          <a:xfrm>
            <a:off x="4809828" y="2632089"/>
            <a:ext cx="7973757" cy="61976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6000">
                <a:solidFill>
                  <a:srgbClr val="000000"/>
                </a:solidFill>
                <a:latin typeface="Times New Roman"/>
                <a:ea typeface="Times New Roman"/>
                <a:cs typeface="Times New Roman"/>
                <a:sym typeface="Times New Roman"/>
              </a:defRPr>
            </a:pPr>
            <a:r>
              <a:t>1 Corinthians 15:45–46 (NASB95) </a:t>
            </a:r>
          </a:p>
          <a:p>
            <a:pPr defTabSz="457200">
              <a:defRPr sz="4700">
                <a:solidFill>
                  <a:srgbClr val="000000"/>
                </a:solidFill>
                <a:latin typeface="Times New Roman"/>
                <a:ea typeface="Times New Roman"/>
                <a:cs typeface="Times New Roman"/>
                <a:sym typeface="Times New Roman"/>
              </a:defRPr>
            </a:pPr>
            <a:r>
              <a:rPr baseline="31999"/>
              <a:t>45</a:t>
            </a:r>
            <a:r>
              <a:t> So also it is written, “The first man, Adam, became a living soul.” The last Adam </a:t>
            </a:r>
            <a:r>
              <a:rPr i="1"/>
              <a:t>became</a:t>
            </a:r>
            <a:r>
              <a:t> a life-giving spirit. </a:t>
            </a:r>
            <a:r>
              <a:rPr baseline="31999"/>
              <a:t>46</a:t>
            </a:r>
            <a:r>
              <a:t> However, the spiritual is not first, but the natural; then the spiritual.</a:t>
            </a:r>
          </a:p>
        </p:txBody>
      </p:sp>
      <p:grpSp>
        <p:nvGrpSpPr>
          <p:cNvPr id="898" name="“And with what kind of body do they come?”"/>
          <p:cNvGrpSpPr/>
          <p:nvPr/>
        </p:nvGrpSpPr>
        <p:grpSpPr>
          <a:xfrm>
            <a:off x="379382" y="2342464"/>
            <a:ext cx="3815259" cy="2286001"/>
            <a:chOff x="0" y="0"/>
            <a:chExt cx="3815258" cy="2286000"/>
          </a:xfrm>
        </p:grpSpPr>
        <p:sp>
          <p:nvSpPr>
            <p:cNvPr id="897"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896" name="“And with what kind of body do they come?” “And with what kind of body do they come?”" descr="“And with what kind of body do they come?” “And with what kind of body do they come?”"/>
            <p:cNvPicPr>
              <a:picLocks noChangeAspect="0"/>
            </p:cNvPicPr>
            <p:nvPr/>
          </p:nvPicPr>
          <p:blipFill>
            <a:blip r:embed="rId3">
              <a:extLst/>
            </a:blip>
            <a:stretch>
              <a:fillRect/>
            </a:stretch>
          </p:blipFill>
          <p:spPr>
            <a:xfrm>
              <a:off x="0" y="0"/>
              <a:ext cx="3815259" cy="2286000"/>
            </a:xfrm>
            <a:prstGeom prst="rect">
              <a:avLst/>
            </a:prstGeom>
            <a:effectLst/>
          </p:spPr>
        </p:pic>
      </p:grpSp>
      <p:pic>
        <p:nvPicPr>
          <p:cNvPr id="899"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1 Cor. 15:49…"/>
          <p:cNvSpPr/>
          <p:nvPr/>
        </p:nvSpPr>
        <p:spPr>
          <a:xfrm>
            <a:off x="9500445" y="5330743"/>
            <a:ext cx="3289483" cy="3154681"/>
          </a:xfrm>
          <a:prstGeom prst="ellipse">
            <a:avLst/>
          </a:prstGeom>
          <a:solidFill>
            <a:srgbClr val="FFFFFF"/>
          </a:solidFill>
          <a:ln w="38100">
            <a:solidFill>
              <a:srgbClr val="000000"/>
            </a:solidFill>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900">
                <a:solidFill>
                  <a:srgbClr val="000000"/>
                </a:solidFill>
              </a:defRPr>
            </a:pPr>
            <a:r>
              <a:t>1 Cor. 15:49</a:t>
            </a:r>
          </a:p>
          <a:p>
            <a:pPr>
              <a:defRPr sz="2900">
                <a:solidFill>
                  <a:srgbClr val="000000"/>
                </a:solidFill>
              </a:defRPr>
            </a:pPr>
            <a:r>
              <a:t>we will also bear the image of the heavenly</a:t>
            </a:r>
          </a:p>
        </p:txBody>
      </p:sp>
      <p:sp>
        <p:nvSpPr>
          <p:cNvPr id="90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05" name="BIBLICAL AFFIRMATION OF THE BODILY RESURRECTION"/>
          <p:cNvGrpSpPr/>
          <p:nvPr/>
        </p:nvGrpSpPr>
        <p:grpSpPr>
          <a:xfrm>
            <a:off x="-136385" y="1058059"/>
            <a:ext cx="13277570" cy="1285749"/>
            <a:chOff x="0" y="0"/>
            <a:chExt cx="13277569" cy="1285747"/>
          </a:xfrm>
        </p:grpSpPr>
        <p:sp>
          <p:nvSpPr>
            <p:cNvPr id="904"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03"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06" name="Arrow"/>
          <p:cNvSpPr/>
          <p:nvPr/>
        </p:nvSpPr>
        <p:spPr>
          <a:xfrm>
            <a:off x="7670795" y="6688963"/>
            <a:ext cx="2088263" cy="463641"/>
          </a:xfrm>
          <a:prstGeom prst="rightArrow">
            <a:avLst>
              <a:gd name="adj1" fmla="val 44805"/>
              <a:gd name="adj2" fmla="val 63003"/>
            </a:avLst>
          </a:prstGeom>
          <a:solidFill>
            <a:schemeClr val="accent5"/>
          </a:solidFill>
          <a:ln w="12700">
            <a:solidFill>
              <a:srgbClr val="000000"/>
            </a:solidFill>
            <a:miter lim="400000"/>
          </a:ln>
          <a:effectLst>
            <a:outerShdw sx="100000" sy="100000" kx="0" ky="0" algn="b" rotWithShape="0" blurRad="63500" dist="109551" dir="2226766">
              <a:srgbClr val="000000">
                <a:alpha val="66193"/>
              </a:srgbClr>
            </a:outerShdw>
          </a:effectLst>
        </p:spPr>
        <p:txBody>
          <a:bodyPr lIns="50800" tIns="50800" rIns="50800" bIns="50800" anchor="ctr"/>
          <a:lstStyle/>
          <a:p>
            <a:pPr>
              <a:defRPr>
                <a:solidFill>
                  <a:srgbClr val="FFFFFF"/>
                </a:solidFill>
              </a:defRPr>
            </a:pPr>
          </a:p>
        </p:txBody>
      </p:sp>
      <p:sp>
        <p:nvSpPr>
          <p:cNvPr id="907" name="1 Corinthians 15:45–46 (NASB95)…"/>
          <p:cNvSpPr txBox="1"/>
          <p:nvPr/>
        </p:nvSpPr>
        <p:spPr>
          <a:xfrm>
            <a:off x="275771" y="2233570"/>
            <a:ext cx="12453258" cy="21163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400"/>
              </a:spcBef>
              <a:defRPr b="1" sz="3900">
                <a:solidFill>
                  <a:srgbClr val="000000"/>
                </a:solidFill>
                <a:latin typeface="Times New Roman"/>
                <a:ea typeface="Times New Roman"/>
                <a:cs typeface="Times New Roman"/>
                <a:sym typeface="Times New Roman"/>
              </a:defRPr>
            </a:pPr>
            <a:r>
              <a:t>1 Corinthians 15:45–46 (NASB95) </a:t>
            </a:r>
            <a:endParaRPr sz="3800"/>
          </a:p>
          <a:p>
            <a:pPr defTabSz="457200">
              <a:defRPr sz="3200">
                <a:solidFill>
                  <a:srgbClr val="000000"/>
                </a:solidFill>
                <a:latin typeface="Times New Roman"/>
                <a:ea typeface="Times New Roman"/>
                <a:cs typeface="Times New Roman"/>
                <a:sym typeface="Times New Roman"/>
              </a:defRPr>
            </a:pPr>
            <a:r>
              <a:rPr baseline="31999"/>
              <a:t>45</a:t>
            </a:r>
            <a:r>
              <a:t> So also it is written, “The first man, Adam, became a living soul.” The last Adam </a:t>
            </a:r>
            <a:r>
              <a:rPr i="1"/>
              <a:t>became</a:t>
            </a:r>
            <a:r>
              <a:t> a life-giving spirit. </a:t>
            </a:r>
            <a:r>
              <a:rPr baseline="31999"/>
              <a:t>46</a:t>
            </a:r>
            <a:r>
              <a:t> However, the spiritual is not first, but the natural; then the spiritual.</a:t>
            </a:r>
          </a:p>
        </p:txBody>
      </p:sp>
      <p:sp>
        <p:nvSpPr>
          <p:cNvPr id="908" name="1 Cor. 15:20,21,45-48…"/>
          <p:cNvSpPr/>
          <p:nvPr/>
        </p:nvSpPr>
        <p:spPr>
          <a:xfrm>
            <a:off x="4828169" y="5343443"/>
            <a:ext cx="3289483" cy="3154681"/>
          </a:xfrm>
          <a:prstGeom prst="ellipse">
            <a:avLst/>
          </a:prstGeom>
          <a:solidFill>
            <a:schemeClr val="accent6">
              <a:hueOff val="-133706"/>
              <a:satOff val="8281"/>
              <a:lumOff val="-27269"/>
            </a:schemeClr>
          </a:solidFill>
          <a:ln w="38100">
            <a:solidFill>
              <a:srgbClr val="000000"/>
            </a:solidFill>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900">
                <a:solidFill>
                  <a:srgbClr val="FFFFFF"/>
                </a:solidFill>
              </a:defRPr>
            </a:pPr>
            <a:r>
              <a:t>1 Cor. 15:20,21,45-48</a:t>
            </a:r>
          </a:p>
          <a:p>
            <a:pPr>
              <a:defRPr sz="2900">
                <a:solidFill>
                  <a:srgbClr val="FFFFFF"/>
                </a:solidFill>
              </a:defRPr>
            </a:pPr>
            <a:r>
              <a:t>LAST Adam - the Life GIVING SPIRIT</a:t>
            </a:r>
          </a:p>
          <a:p>
            <a:pPr>
              <a:defRPr sz="2300">
                <a:solidFill>
                  <a:srgbClr val="FFFFFF"/>
                </a:solidFill>
              </a:defRPr>
            </a:pPr>
            <a:r>
              <a:t>Resurrection</a:t>
            </a:r>
          </a:p>
        </p:txBody>
      </p:sp>
      <p:pic>
        <p:nvPicPr>
          <p:cNvPr id="909" name="Image" descr="Image"/>
          <p:cNvPicPr>
            <a:picLocks noChangeAspect="1"/>
          </p:cNvPicPr>
          <p:nvPr/>
        </p:nvPicPr>
        <p:blipFill>
          <a:blip r:embed="rId3">
            <a:extLst/>
          </a:blip>
          <a:srcRect l="32253" t="29636" r="30963" b="31908"/>
          <a:stretch>
            <a:fillRect/>
          </a:stretch>
        </p:blipFill>
        <p:spPr>
          <a:xfrm>
            <a:off x="8013489" y="5159257"/>
            <a:ext cx="1735867" cy="2348491"/>
          </a:xfrm>
          <a:custGeom>
            <a:avLst/>
            <a:gdLst/>
            <a:ahLst/>
            <a:cxnLst>
              <a:cxn ang="0">
                <a:pos x="wd2" y="hd2"/>
              </a:cxn>
              <a:cxn ang="5400000">
                <a:pos x="wd2" y="hd2"/>
              </a:cxn>
              <a:cxn ang="10800000">
                <a:pos x="wd2" y="hd2"/>
              </a:cxn>
              <a:cxn ang="16200000">
                <a:pos x="wd2" y="hd2"/>
              </a:cxn>
            </a:cxnLst>
            <a:rect l="0" t="0" r="r" b="b"/>
            <a:pathLst>
              <a:path w="21342" h="21528" fill="norm" stroke="1" extrusionOk="0">
                <a:moveTo>
                  <a:pt x="10970" y="0"/>
                </a:moveTo>
                <a:cubicBezTo>
                  <a:pt x="10505" y="0"/>
                  <a:pt x="10303" y="61"/>
                  <a:pt x="9979" y="302"/>
                </a:cubicBezTo>
                <a:cubicBezTo>
                  <a:pt x="9557" y="617"/>
                  <a:pt x="9425" y="1010"/>
                  <a:pt x="9369" y="2096"/>
                </a:cubicBezTo>
                <a:cubicBezTo>
                  <a:pt x="9354" y="2380"/>
                  <a:pt x="9253" y="2693"/>
                  <a:pt x="9145" y="2790"/>
                </a:cubicBezTo>
                <a:cubicBezTo>
                  <a:pt x="8986" y="2933"/>
                  <a:pt x="8978" y="3030"/>
                  <a:pt x="9106" y="3282"/>
                </a:cubicBezTo>
                <a:cubicBezTo>
                  <a:pt x="9300" y="3665"/>
                  <a:pt x="9226" y="3765"/>
                  <a:pt x="8754" y="3765"/>
                </a:cubicBezTo>
                <a:cubicBezTo>
                  <a:pt x="8553" y="3765"/>
                  <a:pt x="8082" y="3881"/>
                  <a:pt x="7705" y="4024"/>
                </a:cubicBezTo>
                <a:cubicBezTo>
                  <a:pt x="7111" y="4248"/>
                  <a:pt x="6927" y="4403"/>
                  <a:pt x="6305" y="5184"/>
                </a:cubicBezTo>
                <a:cubicBezTo>
                  <a:pt x="5911" y="5680"/>
                  <a:pt x="5588" y="6150"/>
                  <a:pt x="5588" y="6232"/>
                </a:cubicBezTo>
                <a:cubicBezTo>
                  <a:pt x="5588" y="6524"/>
                  <a:pt x="4970" y="7059"/>
                  <a:pt x="4495" y="7178"/>
                </a:cubicBezTo>
                <a:cubicBezTo>
                  <a:pt x="4209" y="7249"/>
                  <a:pt x="3996" y="7374"/>
                  <a:pt x="3968" y="7491"/>
                </a:cubicBezTo>
                <a:cubicBezTo>
                  <a:pt x="3913" y="7715"/>
                  <a:pt x="3377" y="8166"/>
                  <a:pt x="2797" y="8477"/>
                </a:cubicBezTo>
                <a:cubicBezTo>
                  <a:pt x="2471" y="8651"/>
                  <a:pt x="2221" y="8690"/>
                  <a:pt x="1435" y="8677"/>
                </a:cubicBezTo>
                <a:cubicBezTo>
                  <a:pt x="726" y="8665"/>
                  <a:pt x="551" y="8684"/>
                  <a:pt x="777" y="8753"/>
                </a:cubicBezTo>
                <a:cubicBezTo>
                  <a:pt x="1195" y="8882"/>
                  <a:pt x="1169" y="8956"/>
                  <a:pt x="537" y="9415"/>
                </a:cubicBezTo>
                <a:cubicBezTo>
                  <a:pt x="-72" y="9859"/>
                  <a:pt x="-189" y="10084"/>
                  <a:pt x="323" y="9834"/>
                </a:cubicBezTo>
                <a:cubicBezTo>
                  <a:pt x="532" y="9732"/>
                  <a:pt x="689" y="9712"/>
                  <a:pt x="742" y="9776"/>
                </a:cubicBezTo>
                <a:cubicBezTo>
                  <a:pt x="789" y="9832"/>
                  <a:pt x="883" y="9853"/>
                  <a:pt x="947" y="9823"/>
                </a:cubicBezTo>
                <a:cubicBezTo>
                  <a:pt x="1012" y="9793"/>
                  <a:pt x="1100" y="9813"/>
                  <a:pt x="1147" y="9870"/>
                </a:cubicBezTo>
                <a:cubicBezTo>
                  <a:pt x="1343" y="10106"/>
                  <a:pt x="1913" y="9958"/>
                  <a:pt x="2655" y="9474"/>
                </a:cubicBezTo>
                <a:cubicBezTo>
                  <a:pt x="3079" y="9197"/>
                  <a:pt x="3616" y="8937"/>
                  <a:pt x="3851" y="8899"/>
                </a:cubicBezTo>
                <a:cubicBezTo>
                  <a:pt x="4226" y="8837"/>
                  <a:pt x="4329" y="8876"/>
                  <a:pt x="4700" y="9204"/>
                </a:cubicBezTo>
                <a:cubicBezTo>
                  <a:pt x="5117" y="9575"/>
                  <a:pt x="5122" y="9577"/>
                  <a:pt x="5593" y="9430"/>
                </a:cubicBezTo>
                <a:cubicBezTo>
                  <a:pt x="5853" y="9349"/>
                  <a:pt x="6220" y="9156"/>
                  <a:pt x="6407" y="9004"/>
                </a:cubicBezTo>
                <a:cubicBezTo>
                  <a:pt x="6595" y="8852"/>
                  <a:pt x="6934" y="8669"/>
                  <a:pt x="7159" y="8597"/>
                </a:cubicBezTo>
                <a:cubicBezTo>
                  <a:pt x="7526" y="8479"/>
                  <a:pt x="7601" y="8486"/>
                  <a:pt x="7876" y="8677"/>
                </a:cubicBezTo>
                <a:cubicBezTo>
                  <a:pt x="8273" y="8953"/>
                  <a:pt x="8264" y="9013"/>
                  <a:pt x="7774" y="9430"/>
                </a:cubicBezTo>
                <a:cubicBezTo>
                  <a:pt x="7548" y="9621"/>
                  <a:pt x="7364" y="9868"/>
                  <a:pt x="7364" y="9976"/>
                </a:cubicBezTo>
                <a:cubicBezTo>
                  <a:pt x="7364" y="10083"/>
                  <a:pt x="7309" y="10273"/>
                  <a:pt x="7242" y="10401"/>
                </a:cubicBezTo>
                <a:cubicBezTo>
                  <a:pt x="7174" y="10530"/>
                  <a:pt x="7051" y="10821"/>
                  <a:pt x="6969" y="11045"/>
                </a:cubicBezTo>
                <a:cubicBezTo>
                  <a:pt x="6816" y="11460"/>
                  <a:pt x="6612" y="11975"/>
                  <a:pt x="5871" y="13803"/>
                </a:cubicBezTo>
                <a:cubicBezTo>
                  <a:pt x="5624" y="14410"/>
                  <a:pt x="5317" y="14939"/>
                  <a:pt x="5124" y="15094"/>
                </a:cubicBezTo>
                <a:cubicBezTo>
                  <a:pt x="4829" y="15332"/>
                  <a:pt x="4796" y="15463"/>
                  <a:pt x="4748" y="16492"/>
                </a:cubicBezTo>
                <a:cubicBezTo>
                  <a:pt x="4706" y="17422"/>
                  <a:pt x="4654" y="17652"/>
                  <a:pt x="4461" y="17758"/>
                </a:cubicBezTo>
                <a:cubicBezTo>
                  <a:pt x="4094" y="17957"/>
                  <a:pt x="4176" y="18172"/>
                  <a:pt x="4763" y="18547"/>
                </a:cubicBezTo>
                <a:cubicBezTo>
                  <a:pt x="5299" y="18889"/>
                  <a:pt x="5463" y="18965"/>
                  <a:pt x="6432" y="19282"/>
                </a:cubicBezTo>
                <a:cubicBezTo>
                  <a:pt x="6709" y="19373"/>
                  <a:pt x="7159" y="19638"/>
                  <a:pt x="7432" y="19875"/>
                </a:cubicBezTo>
                <a:cubicBezTo>
                  <a:pt x="7934" y="20310"/>
                  <a:pt x="7999" y="20600"/>
                  <a:pt x="7710" y="21097"/>
                </a:cubicBezTo>
                <a:cubicBezTo>
                  <a:pt x="7628" y="21238"/>
                  <a:pt x="7676" y="21273"/>
                  <a:pt x="7930" y="21276"/>
                </a:cubicBezTo>
                <a:cubicBezTo>
                  <a:pt x="8107" y="21278"/>
                  <a:pt x="8401" y="21346"/>
                  <a:pt x="8588" y="21428"/>
                </a:cubicBezTo>
                <a:cubicBezTo>
                  <a:pt x="8981" y="21600"/>
                  <a:pt x="9659" y="21548"/>
                  <a:pt x="10291" y="21294"/>
                </a:cubicBezTo>
                <a:cubicBezTo>
                  <a:pt x="10787" y="21095"/>
                  <a:pt x="12727" y="21061"/>
                  <a:pt x="13595" y="21236"/>
                </a:cubicBezTo>
                <a:cubicBezTo>
                  <a:pt x="14516" y="21421"/>
                  <a:pt x="14513" y="21425"/>
                  <a:pt x="14336" y="19377"/>
                </a:cubicBezTo>
                <a:cubicBezTo>
                  <a:pt x="14017" y="15671"/>
                  <a:pt x="14049" y="15269"/>
                  <a:pt x="14663" y="15269"/>
                </a:cubicBezTo>
                <a:cubicBezTo>
                  <a:pt x="14998" y="15269"/>
                  <a:pt x="15009" y="15249"/>
                  <a:pt x="15005" y="14581"/>
                </a:cubicBezTo>
                <a:cubicBezTo>
                  <a:pt x="15000" y="13798"/>
                  <a:pt x="14805" y="11826"/>
                  <a:pt x="14619" y="10671"/>
                </a:cubicBezTo>
                <a:cubicBezTo>
                  <a:pt x="14534" y="10142"/>
                  <a:pt x="14394" y="9786"/>
                  <a:pt x="14190" y="9572"/>
                </a:cubicBezTo>
                <a:cubicBezTo>
                  <a:pt x="13872" y="9239"/>
                  <a:pt x="13899" y="8957"/>
                  <a:pt x="14249" y="8957"/>
                </a:cubicBezTo>
                <a:cubicBezTo>
                  <a:pt x="14363" y="8957"/>
                  <a:pt x="14688" y="9141"/>
                  <a:pt x="14971" y="9364"/>
                </a:cubicBezTo>
                <a:cubicBezTo>
                  <a:pt x="15626" y="9884"/>
                  <a:pt x="16023" y="9895"/>
                  <a:pt x="16576" y="9415"/>
                </a:cubicBezTo>
                <a:lnTo>
                  <a:pt x="16986" y="9063"/>
                </a:lnTo>
                <a:lnTo>
                  <a:pt x="17557" y="9255"/>
                </a:lnTo>
                <a:cubicBezTo>
                  <a:pt x="17871" y="9363"/>
                  <a:pt x="18394" y="9631"/>
                  <a:pt x="18718" y="9852"/>
                </a:cubicBezTo>
                <a:cubicBezTo>
                  <a:pt x="19476" y="10370"/>
                  <a:pt x="20049" y="10471"/>
                  <a:pt x="20592" y="10183"/>
                </a:cubicBezTo>
                <a:cubicBezTo>
                  <a:pt x="20839" y="10052"/>
                  <a:pt x="21027" y="10010"/>
                  <a:pt x="21080" y="10074"/>
                </a:cubicBezTo>
                <a:cubicBezTo>
                  <a:pt x="21127" y="10131"/>
                  <a:pt x="21236" y="10179"/>
                  <a:pt x="21324" y="10179"/>
                </a:cubicBezTo>
                <a:cubicBezTo>
                  <a:pt x="21411" y="10179"/>
                  <a:pt x="21180" y="9975"/>
                  <a:pt x="20806" y="9728"/>
                </a:cubicBezTo>
                <a:lnTo>
                  <a:pt x="20128" y="9281"/>
                </a:lnTo>
                <a:lnTo>
                  <a:pt x="20470" y="9183"/>
                </a:lnTo>
                <a:cubicBezTo>
                  <a:pt x="20807" y="9087"/>
                  <a:pt x="20805" y="9086"/>
                  <a:pt x="20333" y="9008"/>
                </a:cubicBezTo>
                <a:cubicBezTo>
                  <a:pt x="20070" y="8965"/>
                  <a:pt x="19673" y="8931"/>
                  <a:pt x="19455" y="8935"/>
                </a:cubicBezTo>
                <a:cubicBezTo>
                  <a:pt x="18603" y="8952"/>
                  <a:pt x="17478" y="8263"/>
                  <a:pt x="17249" y="7585"/>
                </a:cubicBezTo>
                <a:cubicBezTo>
                  <a:pt x="17195" y="7425"/>
                  <a:pt x="16970" y="7225"/>
                  <a:pt x="16722" y="7116"/>
                </a:cubicBezTo>
                <a:cubicBezTo>
                  <a:pt x="16155" y="6866"/>
                  <a:pt x="15761" y="6315"/>
                  <a:pt x="15556" y="5479"/>
                </a:cubicBezTo>
                <a:cubicBezTo>
                  <a:pt x="15370" y="4719"/>
                  <a:pt x="14793" y="4130"/>
                  <a:pt x="14141" y="4027"/>
                </a:cubicBezTo>
                <a:cubicBezTo>
                  <a:pt x="13941" y="3996"/>
                  <a:pt x="13631" y="3949"/>
                  <a:pt x="13453" y="3922"/>
                </a:cubicBezTo>
                <a:cubicBezTo>
                  <a:pt x="13275" y="3895"/>
                  <a:pt x="12983" y="3783"/>
                  <a:pt x="12804" y="3674"/>
                </a:cubicBezTo>
                <a:cubicBezTo>
                  <a:pt x="12553" y="3521"/>
                  <a:pt x="12517" y="3446"/>
                  <a:pt x="12643" y="3351"/>
                </a:cubicBezTo>
                <a:cubicBezTo>
                  <a:pt x="12769" y="3255"/>
                  <a:pt x="12738" y="3187"/>
                  <a:pt x="12507" y="3045"/>
                </a:cubicBezTo>
                <a:cubicBezTo>
                  <a:pt x="12250" y="2888"/>
                  <a:pt x="12233" y="2835"/>
                  <a:pt x="12380" y="2656"/>
                </a:cubicBezTo>
                <a:cubicBezTo>
                  <a:pt x="12586" y="2403"/>
                  <a:pt x="12595" y="2137"/>
                  <a:pt x="12414" y="1615"/>
                </a:cubicBezTo>
                <a:cubicBezTo>
                  <a:pt x="12339" y="1399"/>
                  <a:pt x="12209" y="1027"/>
                  <a:pt x="12126" y="789"/>
                </a:cubicBezTo>
                <a:cubicBezTo>
                  <a:pt x="11912" y="172"/>
                  <a:pt x="11661" y="0"/>
                  <a:pt x="10970" y="0"/>
                </a:cubicBezTo>
                <a:close/>
              </a:path>
            </a:pathLst>
          </a:custGeom>
          <a:ln w="12700">
            <a:miter lim="400000"/>
          </a:ln>
        </p:spPr>
      </p:pic>
      <p:sp>
        <p:nvSpPr>
          <p:cNvPr id="910" name="Arrow"/>
          <p:cNvSpPr/>
          <p:nvPr/>
        </p:nvSpPr>
        <p:spPr>
          <a:xfrm>
            <a:off x="3388576" y="6688963"/>
            <a:ext cx="1702221" cy="463641"/>
          </a:xfrm>
          <a:prstGeom prst="rightArrow">
            <a:avLst>
              <a:gd name="adj1" fmla="val 44805"/>
              <a:gd name="adj2" fmla="val 63003"/>
            </a:avLst>
          </a:prstGeom>
          <a:solidFill>
            <a:schemeClr val="accent5"/>
          </a:solidFill>
          <a:ln w="12700">
            <a:solidFill>
              <a:srgbClr val="000000"/>
            </a:solidFill>
            <a:miter lim="400000"/>
          </a:ln>
          <a:effectLst>
            <a:outerShdw sx="100000" sy="100000" kx="0" ky="0" algn="b" rotWithShape="0" blurRad="63500" dist="109551" dir="2226766">
              <a:srgbClr val="000000">
                <a:alpha val="66193"/>
              </a:srgbClr>
            </a:outerShdw>
          </a:effectLst>
        </p:spPr>
        <p:txBody>
          <a:bodyPr lIns="50800" tIns="50800" rIns="50800" bIns="50800" anchor="ctr"/>
          <a:lstStyle/>
          <a:p>
            <a:pPr>
              <a:defRPr>
                <a:solidFill>
                  <a:srgbClr val="FFFFFF"/>
                </a:solidFill>
              </a:defRPr>
            </a:pPr>
          </a:p>
        </p:txBody>
      </p:sp>
      <p:sp>
        <p:nvSpPr>
          <p:cNvPr id="911" name="Genesis 2:7…"/>
          <p:cNvSpPr/>
          <p:nvPr/>
        </p:nvSpPr>
        <p:spPr>
          <a:xfrm>
            <a:off x="214871" y="5343443"/>
            <a:ext cx="3289483" cy="3154681"/>
          </a:xfrm>
          <a:prstGeom prst="ellipse">
            <a:avLst/>
          </a:prstGeom>
          <a:solidFill>
            <a:srgbClr val="808785"/>
          </a:solidFill>
          <a:ln w="38100">
            <a:solidFill>
              <a:srgbClr val="000000"/>
            </a:solidFill>
            <a:miter lim="400000"/>
          </a:ln>
          <a:effectLst>
            <a:outerShdw sx="100000" sy="100000" kx="0" ky="0" algn="b" rotWithShape="0" blurRad="63500" dist="109551" dir="2226766">
              <a:srgbClr val="000000">
                <a:alpha val="66193"/>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900">
                <a:solidFill>
                  <a:srgbClr val="FFFFFF"/>
                </a:solidFill>
                <a:effectLst>
                  <a:outerShdw sx="100000" sy="100000" kx="0" ky="0" algn="b" rotWithShape="0" blurRad="50800" dist="63500" dir="1829540">
                    <a:srgbClr val="000000"/>
                  </a:outerShdw>
                </a:effectLst>
              </a:defRPr>
            </a:pPr>
            <a:r>
              <a:t>Genesis 2:7</a:t>
            </a:r>
          </a:p>
          <a:p>
            <a:pPr>
              <a:defRPr sz="2900">
                <a:solidFill>
                  <a:srgbClr val="FFFFFF"/>
                </a:solidFill>
                <a:effectLst>
                  <a:outerShdw sx="100000" sy="100000" kx="0" ky="0" algn="b" rotWithShape="0" blurRad="50800" dist="63500" dir="1829540">
                    <a:srgbClr val="000000"/>
                  </a:outerShdw>
                </a:effectLst>
              </a:defRPr>
            </a:pPr>
            <a:r>
              <a:t>The FIRST Natural HUMAN BEING (living SOUL)</a:t>
            </a:r>
          </a:p>
        </p:txBody>
      </p:sp>
      <p:pic>
        <p:nvPicPr>
          <p:cNvPr id="912" name="Image" descr="Image"/>
          <p:cNvPicPr>
            <a:picLocks noChangeAspect="1"/>
          </p:cNvPicPr>
          <p:nvPr/>
        </p:nvPicPr>
        <p:blipFill>
          <a:blip r:embed="rId4">
            <a:extLst/>
          </a:blip>
          <a:srcRect l="202" t="0" r="172" b="66"/>
          <a:stretch>
            <a:fillRect/>
          </a:stretch>
        </p:blipFill>
        <p:spPr>
          <a:xfrm>
            <a:off x="3645475" y="5146846"/>
            <a:ext cx="998142" cy="2373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cubicBezTo>
                  <a:pt x="10301" y="0"/>
                  <a:pt x="9834" y="22"/>
                  <a:pt x="9757" y="51"/>
                </a:cubicBezTo>
                <a:cubicBezTo>
                  <a:pt x="9679" y="79"/>
                  <a:pt x="9302" y="151"/>
                  <a:pt x="8923" y="209"/>
                </a:cubicBezTo>
                <a:cubicBezTo>
                  <a:pt x="7962" y="359"/>
                  <a:pt x="6982" y="748"/>
                  <a:pt x="6493" y="1170"/>
                </a:cubicBezTo>
                <a:cubicBezTo>
                  <a:pt x="6135" y="1479"/>
                  <a:pt x="6079" y="1596"/>
                  <a:pt x="6089" y="2055"/>
                </a:cubicBezTo>
                <a:cubicBezTo>
                  <a:pt x="6098" y="2449"/>
                  <a:pt x="6180" y="2658"/>
                  <a:pt x="6407" y="2872"/>
                </a:cubicBezTo>
                <a:cubicBezTo>
                  <a:pt x="6948" y="3380"/>
                  <a:pt x="7934" y="3761"/>
                  <a:pt x="9233" y="3966"/>
                </a:cubicBezTo>
                <a:cubicBezTo>
                  <a:pt x="10060" y="4096"/>
                  <a:pt x="12118" y="4045"/>
                  <a:pt x="12908" y="3872"/>
                </a:cubicBezTo>
                <a:cubicBezTo>
                  <a:pt x="13873" y="3661"/>
                  <a:pt x="14653" y="3327"/>
                  <a:pt x="15107" y="2937"/>
                </a:cubicBezTo>
                <a:cubicBezTo>
                  <a:pt x="15460" y="2633"/>
                  <a:pt x="15515" y="2511"/>
                  <a:pt x="15511" y="2055"/>
                </a:cubicBezTo>
                <a:cubicBezTo>
                  <a:pt x="15506" y="1597"/>
                  <a:pt x="15446" y="1478"/>
                  <a:pt x="15073" y="1163"/>
                </a:cubicBezTo>
                <a:cubicBezTo>
                  <a:pt x="14563" y="733"/>
                  <a:pt x="13626" y="358"/>
                  <a:pt x="12668" y="209"/>
                </a:cubicBezTo>
                <a:cubicBezTo>
                  <a:pt x="12289" y="151"/>
                  <a:pt x="11912" y="79"/>
                  <a:pt x="11835" y="51"/>
                </a:cubicBezTo>
                <a:cubicBezTo>
                  <a:pt x="11758" y="22"/>
                  <a:pt x="11291" y="0"/>
                  <a:pt x="10796" y="0"/>
                </a:cubicBezTo>
                <a:close/>
                <a:moveTo>
                  <a:pt x="10796" y="4703"/>
                </a:moveTo>
                <a:cubicBezTo>
                  <a:pt x="5508" y="4703"/>
                  <a:pt x="5482" y="4704"/>
                  <a:pt x="4775" y="4851"/>
                </a:cubicBezTo>
                <a:cubicBezTo>
                  <a:pt x="3269" y="5164"/>
                  <a:pt x="1864" y="6010"/>
                  <a:pt x="1142" y="7033"/>
                </a:cubicBezTo>
                <a:cubicBezTo>
                  <a:pt x="779" y="7548"/>
                  <a:pt x="249" y="8823"/>
                  <a:pt x="249" y="9189"/>
                </a:cubicBezTo>
                <a:cubicBezTo>
                  <a:pt x="249" y="9338"/>
                  <a:pt x="184" y="9478"/>
                  <a:pt x="103" y="9500"/>
                </a:cubicBezTo>
                <a:cubicBezTo>
                  <a:pt x="58" y="9511"/>
                  <a:pt x="25" y="10012"/>
                  <a:pt x="0" y="10890"/>
                </a:cubicBezTo>
                <a:cubicBezTo>
                  <a:pt x="25" y="11781"/>
                  <a:pt x="58" y="12291"/>
                  <a:pt x="103" y="12303"/>
                </a:cubicBezTo>
                <a:cubicBezTo>
                  <a:pt x="184" y="12324"/>
                  <a:pt x="249" y="12469"/>
                  <a:pt x="249" y="12624"/>
                </a:cubicBezTo>
                <a:cubicBezTo>
                  <a:pt x="249" y="12852"/>
                  <a:pt x="329" y="12939"/>
                  <a:pt x="678" y="13086"/>
                </a:cubicBezTo>
                <a:cubicBezTo>
                  <a:pt x="1263" y="13333"/>
                  <a:pt x="2362" y="13347"/>
                  <a:pt x="2954" y="13115"/>
                </a:cubicBezTo>
                <a:cubicBezTo>
                  <a:pt x="3169" y="13031"/>
                  <a:pt x="3360" y="12925"/>
                  <a:pt x="3367" y="12881"/>
                </a:cubicBezTo>
                <a:cubicBezTo>
                  <a:pt x="3374" y="12836"/>
                  <a:pt x="3390" y="12000"/>
                  <a:pt x="3410" y="11024"/>
                </a:cubicBezTo>
                <a:cubicBezTo>
                  <a:pt x="3436" y="9705"/>
                  <a:pt x="3514" y="9080"/>
                  <a:pt x="3702" y="8589"/>
                </a:cubicBezTo>
                <a:cubicBezTo>
                  <a:pt x="3987" y="7844"/>
                  <a:pt x="4528" y="7028"/>
                  <a:pt x="4749" y="7015"/>
                </a:cubicBezTo>
                <a:cubicBezTo>
                  <a:pt x="4847" y="7009"/>
                  <a:pt x="4924" y="9357"/>
                  <a:pt x="4973" y="13892"/>
                </a:cubicBezTo>
                <a:cubicBezTo>
                  <a:pt x="5040" y="20143"/>
                  <a:pt x="5069" y="20791"/>
                  <a:pt x="5290" y="20961"/>
                </a:cubicBezTo>
                <a:cubicBezTo>
                  <a:pt x="5584" y="21186"/>
                  <a:pt x="6067" y="21378"/>
                  <a:pt x="6665" y="21506"/>
                </a:cubicBezTo>
                <a:cubicBezTo>
                  <a:pt x="6979" y="21573"/>
                  <a:pt x="8504" y="21591"/>
                  <a:pt x="12350" y="21600"/>
                </a:cubicBezTo>
                <a:cubicBezTo>
                  <a:pt x="13946" y="21588"/>
                  <a:pt x="14757" y="21565"/>
                  <a:pt x="14970" y="21510"/>
                </a:cubicBezTo>
                <a:cubicBezTo>
                  <a:pt x="15514" y="21367"/>
                  <a:pt x="16170" y="21112"/>
                  <a:pt x="16378" y="20961"/>
                </a:cubicBezTo>
                <a:cubicBezTo>
                  <a:pt x="16505" y="20869"/>
                  <a:pt x="16564" y="19026"/>
                  <a:pt x="16619" y="13953"/>
                </a:cubicBezTo>
                <a:cubicBezTo>
                  <a:pt x="16665" y="9635"/>
                  <a:pt x="16753" y="7069"/>
                  <a:pt x="16842" y="7069"/>
                </a:cubicBezTo>
                <a:cubicBezTo>
                  <a:pt x="17067" y="7069"/>
                  <a:pt x="17601" y="7879"/>
                  <a:pt x="17890" y="8658"/>
                </a:cubicBezTo>
                <a:cubicBezTo>
                  <a:pt x="18095" y="9212"/>
                  <a:pt x="18153" y="9770"/>
                  <a:pt x="18165" y="11118"/>
                </a:cubicBezTo>
                <a:cubicBezTo>
                  <a:pt x="18176" y="12416"/>
                  <a:pt x="18229" y="12899"/>
                  <a:pt x="18371" y="13007"/>
                </a:cubicBezTo>
                <a:cubicBezTo>
                  <a:pt x="18627" y="13202"/>
                  <a:pt x="19495" y="13352"/>
                  <a:pt x="20106" y="13303"/>
                </a:cubicBezTo>
                <a:cubicBezTo>
                  <a:pt x="20637" y="13261"/>
                  <a:pt x="21342" y="12955"/>
                  <a:pt x="21342" y="12769"/>
                </a:cubicBezTo>
                <a:cubicBezTo>
                  <a:pt x="21342" y="12705"/>
                  <a:pt x="21407" y="12634"/>
                  <a:pt x="21488" y="12613"/>
                </a:cubicBezTo>
                <a:cubicBezTo>
                  <a:pt x="21536" y="12601"/>
                  <a:pt x="21575" y="12057"/>
                  <a:pt x="21600" y="11028"/>
                </a:cubicBezTo>
                <a:cubicBezTo>
                  <a:pt x="21575" y="10038"/>
                  <a:pt x="21536" y="9512"/>
                  <a:pt x="21488" y="9500"/>
                </a:cubicBezTo>
                <a:cubicBezTo>
                  <a:pt x="21407" y="9478"/>
                  <a:pt x="21342" y="9350"/>
                  <a:pt x="21342" y="9214"/>
                </a:cubicBezTo>
                <a:cubicBezTo>
                  <a:pt x="21342" y="8888"/>
                  <a:pt x="20969" y="7847"/>
                  <a:pt x="20681" y="7379"/>
                </a:cubicBezTo>
                <a:cubicBezTo>
                  <a:pt x="19899" y="6111"/>
                  <a:pt x="18497" y="5199"/>
                  <a:pt x="16790" y="4844"/>
                </a:cubicBezTo>
                <a:cubicBezTo>
                  <a:pt x="16118" y="4704"/>
                  <a:pt x="16025" y="4703"/>
                  <a:pt x="10796" y="4703"/>
                </a:cubicBezTo>
                <a:close/>
              </a:path>
            </a:pathLst>
          </a:custGeom>
          <a:ln w="12700">
            <a:miter lim="400000"/>
          </a:ln>
        </p:spPr>
      </p:pic>
      <p:sp>
        <p:nvSpPr>
          <p:cNvPr id="913" name="ADAM = ALL HUMANITY"/>
          <p:cNvSpPr txBox="1"/>
          <p:nvPr/>
        </p:nvSpPr>
        <p:spPr>
          <a:xfrm>
            <a:off x="2000020" y="8705850"/>
            <a:ext cx="900476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900">
                <a:latin typeface="Gill Sans"/>
                <a:ea typeface="Gill Sans"/>
                <a:cs typeface="Gill Sans"/>
                <a:sym typeface="Gill Sans"/>
              </a:defRPr>
            </a:lvl1pPr>
          </a:lstStyle>
          <a:p>
            <a:pPr/>
            <a:r>
              <a:t>ADAM = ALL HUMANITY</a:t>
            </a:r>
          </a:p>
        </p:txBody>
      </p:sp>
      <p:sp>
        <p:nvSpPr>
          <p:cNvPr id="914" name="WHY DOES PAUL USE ADAM?"/>
          <p:cNvSpPr/>
          <p:nvPr/>
        </p:nvSpPr>
        <p:spPr>
          <a:xfrm>
            <a:off x="1865114" y="4414639"/>
            <a:ext cx="9440069" cy="1193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7" y="0"/>
                </a:moveTo>
                <a:cubicBezTo>
                  <a:pt x="379" y="0"/>
                  <a:pt x="0" y="3002"/>
                  <a:pt x="0" y="6704"/>
                </a:cubicBezTo>
                <a:cubicBezTo>
                  <a:pt x="0" y="10406"/>
                  <a:pt x="379" y="13401"/>
                  <a:pt x="847" y="13401"/>
                </a:cubicBezTo>
                <a:lnTo>
                  <a:pt x="1084" y="13401"/>
                </a:lnTo>
                <a:lnTo>
                  <a:pt x="1415" y="21600"/>
                </a:lnTo>
                <a:lnTo>
                  <a:pt x="1745" y="13401"/>
                </a:lnTo>
                <a:lnTo>
                  <a:pt x="20754" y="13401"/>
                </a:lnTo>
                <a:cubicBezTo>
                  <a:pt x="21221" y="13401"/>
                  <a:pt x="21600" y="10406"/>
                  <a:pt x="21600" y="6704"/>
                </a:cubicBezTo>
                <a:cubicBezTo>
                  <a:pt x="21600" y="3003"/>
                  <a:pt x="21221" y="0"/>
                  <a:pt x="20754" y="0"/>
                </a:cubicBezTo>
                <a:lnTo>
                  <a:pt x="847" y="0"/>
                </a:lnTo>
                <a:close/>
              </a:path>
            </a:pathLst>
          </a:custGeom>
          <a:gradFill>
            <a:gsLst>
              <a:gs pos="0">
                <a:schemeClr val="accent4"/>
              </a:gs>
              <a:gs pos="100000">
                <a:schemeClr val="accent4">
                  <a:hueOff val="-81543"/>
                  <a:satOff val="3097"/>
                  <a:lumOff val="-8662"/>
                </a:schemeClr>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500">
                <a:solidFill>
                  <a:srgbClr val="FFFFFF"/>
                </a:solidFill>
                <a:effectLst>
                  <a:outerShdw sx="100000" sy="100000" kx="0" ky="0" algn="b" rotWithShape="0" blurRad="50800" dist="63500" dir="3190652">
                    <a:srgbClr val="000000"/>
                  </a:outerShdw>
                </a:effectLst>
              </a:defRPr>
            </a:lvl1pPr>
          </a:lstStyle>
          <a:p>
            <a:pPr/>
            <a:r>
              <a:t>WHY DOES PAUL USE ADAM?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19" name="BIBLICAL AFFIRMATION OF THE BODILY RESURRECTION"/>
          <p:cNvGrpSpPr/>
          <p:nvPr/>
        </p:nvGrpSpPr>
        <p:grpSpPr>
          <a:xfrm>
            <a:off x="-136385" y="1058059"/>
            <a:ext cx="13277570" cy="1285749"/>
            <a:chOff x="0" y="0"/>
            <a:chExt cx="13277569" cy="1285747"/>
          </a:xfrm>
        </p:grpSpPr>
        <p:sp>
          <p:nvSpPr>
            <p:cNvPr id="91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1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20" name="1 Corinthians 15:47–49 (NASB95)…"/>
          <p:cNvSpPr txBox="1"/>
          <p:nvPr/>
        </p:nvSpPr>
        <p:spPr>
          <a:xfrm>
            <a:off x="4809828" y="2453701"/>
            <a:ext cx="7973757" cy="6962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6000">
                <a:solidFill>
                  <a:srgbClr val="000000"/>
                </a:solidFill>
                <a:latin typeface="Times New Roman"/>
                <a:ea typeface="Times New Roman"/>
                <a:cs typeface="Times New Roman"/>
                <a:sym typeface="Times New Roman"/>
              </a:defRPr>
            </a:pPr>
            <a:r>
              <a:t>1 Corinthians 15:47–49 (NASB95) </a:t>
            </a:r>
          </a:p>
          <a:p>
            <a:pPr defTabSz="457200">
              <a:defRPr sz="4100">
                <a:solidFill>
                  <a:srgbClr val="000000"/>
                </a:solidFill>
                <a:latin typeface="Times New Roman"/>
                <a:ea typeface="Times New Roman"/>
                <a:cs typeface="Times New Roman"/>
                <a:sym typeface="Times New Roman"/>
              </a:defRPr>
            </a:pPr>
            <a:r>
              <a:rPr baseline="31999"/>
              <a:t>47</a:t>
            </a:r>
            <a:r>
              <a:t> The first man is from the earth, earthy; the second man is from heaven. </a:t>
            </a:r>
            <a:r>
              <a:rPr baseline="31999"/>
              <a:t>48</a:t>
            </a:r>
            <a:r>
              <a:t> As is the earthy, so also are those who are earthy; and as is the heavenly, so also are those who are heavenly. </a:t>
            </a:r>
            <a:r>
              <a:rPr baseline="31999"/>
              <a:t>49</a:t>
            </a:r>
            <a:r>
              <a:t> Just as we have borne the image of the earthy, we will also bear the image of the heavenly.</a:t>
            </a:r>
          </a:p>
        </p:txBody>
      </p:sp>
      <p:grpSp>
        <p:nvGrpSpPr>
          <p:cNvPr id="923" name="“And with what kind of body do they come?”"/>
          <p:cNvGrpSpPr/>
          <p:nvPr/>
        </p:nvGrpSpPr>
        <p:grpSpPr>
          <a:xfrm>
            <a:off x="379382" y="2342464"/>
            <a:ext cx="3815259" cy="2286001"/>
            <a:chOff x="0" y="0"/>
            <a:chExt cx="3815258" cy="2286000"/>
          </a:xfrm>
        </p:grpSpPr>
        <p:sp>
          <p:nvSpPr>
            <p:cNvPr id="922"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921" name="“And with what kind of body do they come?” “And with what kind of body do they come?”" descr="“And with what kind of body do they come?” “And with what kind of body do they come?”"/>
            <p:cNvPicPr>
              <a:picLocks noChangeAspect="0"/>
            </p:cNvPicPr>
            <p:nvPr/>
          </p:nvPicPr>
          <p:blipFill>
            <a:blip r:embed="rId3">
              <a:extLst/>
            </a:blip>
            <a:stretch>
              <a:fillRect/>
            </a:stretch>
          </p:blipFill>
          <p:spPr>
            <a:xfrm>
              <a:off x="0" y="0"/>
              <a:ext cx="3815259" cy="2286000"/>
            </a:xfrm>
            <a:prstGeom prst="rect">
              <a:avLst/>
            </a:prstGeom>
            <a:effectLst/>
          </p:spPr>
        </p:pic>
      </p:grpSp>
      <p:pic>
        <p:nvPicPr>
          <p:cNvPr id="924"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29" name="BIBLICAL AFFIRMATION OF THE BODILY RESURRECTION"/>
          <p:cNvGrpSpPr/>
          <p:nvPr/>
        </p:nvGrpSpPr>
        <p:grpSpPr>
          <a:xfrm>
            <a:off x="-136385" y="1058059"/>
            <a:ext cx="13277570" cy="1285749"/>
            <a:chOff x="0" y="0"/>
            <a:chExt cx="13277569" cy="1285747"/>
          </a:xfrm>
        </p:grpSpPr>
        <p:sp>
          <p:nvSpPr>
            <p:cNvPr id="92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2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30" name="1 Corinthians 15:50 (NASB95)…"/>
          <p:cNvSpPr txBox="1"/>
          <p:nvPr/>
        </p:nvSpPr>
        <p:spPr>
          <a:xfrm>
            <a:off x="4809828" y="2453701"/>
            <a:ext cx="7973757" cy="6954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6000">
                <a:solidFill>
                  <a:srgbClr val="000000"/>
                </a:solidFill>
                <a:latin typeface="Times New Roman"/>
                <a:ea typeface="Times New Roman"/>
                <a:cs typeface="Times New Roman"/>
                <a:sym typeface="Times New Roman"/>
              </a:defRPr>
            </a:pPr>
            <a:r>
              <a:t>1 Corinthians 15:50 (NASB95) </a:t>
            </a:r>
          </a:p>
          <a:p>
            <a:pPr defTabSz="457200">
              <a:defRPr sz="5600">
                <a:solidFill>
                  <a:srgbClr val="000000"/>
                </a:solidFill>
                <a:latin typeface="Times New Roman"/>
                <a:ea typeface="Times New Roman"/>
                <a:cs typeface="Times New Roman"/>
                <a:sym typeface="Times New Roman"/>
              </a:defRPr>
            </a:pPr>
            <a:r>
              <a:rPr baseline="31999"/>
              <a:t>50</a:t>
            </a:r>
            <a:r>
              <a:t> Now I say this, brethren, that flesh and blood cannot inherit the kingdom of God; nor does the perishable inherit the imperishable. </a:t>
            </a:r>
          </a:p>
        </p:txBody>
      </p:sp>
      <p:grpSp>
        <p:nvGrpSpPr>
          <p:cNvPr id="933" name="“And with what kind of body do they come?”"/>
          <p:cNvGrpSpPr/>
          <p:nvPr/>
        </p:nvGrpSpPr>
        <p:grpSpPr>
          <a:xfrm>
            <a:off x="379382" y="2342464"/>
            <a:ext cx="3815259" cy="2286001"/>
            <a:chOff x="0" y="0"/>
            <a:chExt cx="3815258" cy="2286000"/>
          </a:xfrm>
        </p:grpSpPr>
        <p:sp>
          <p:nvSpPr>
            <p:cNvPr id="932"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931" name="“And with what kind of body do they come?” “And with what kind of body do they come?”" descr="“And with what kind of body do they come?” “And with what kind of body do they come?”"/>
            <p:cNvPicPr>
              <a:picLocks noChangeAspect="0"/>
            </p:cNvPicPr>
            <p:nvPr/>
          </p:nvPicPr>
          <p:blipFill>
            <a:blip r:embed="rId3">
              <a:extLst/>
            </a:blip>
            <a:stretch>
              <a:fillRect/>
            </a:stretch>
          </p:blipFill>
          <p:spPr>
            <a:xfrm>
              <a:off x="0" y="0"/>
              <a:ext cx="3815259" cy="2286000"/>
            </a:xfrm>
            <a:prstGeom prst="rect">
              <a:avLst/>
            </a:prstGeom>
            <a:effectLst/>
          </p:spPr>
        </p:pic>
      </p:grpSp>
      <p:pic>
        <p:nvPicPr>
          <p:cNvPr id="934"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39" name="BIBLICAL AFFIRMATION OF THE BODILY RESURRECTION"/>
          <p:cNvGrpSpPr/>
          <p:nvPr/>
        </p:nvGrpSpPr>
        <p:grpSpPr>
          <a:xfrm>
            <a:off x="-136385" y="1058059"/>
            <a:ext cx="13277570" cy="1285749"/>
            <a:chOff x="0" y="0"/>
            <a:chExt cx="13277569" cy="1285747"/>
          </a:xfrm>
        </p:grpSpPr>
        <p:sp>
          <p:nvSpPr>
            <p:cNvPr id="93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3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942" name="“And with what kind of body do they come?”"/>
          <p:cNvGrpSpPr/>
          <p:nvPr/>
        </p:nvGrpSpPr>
        <p:grpSpPr>
          <a:xfrm>
            <a:off x="379382" y="2342464"/>
            <a:ext cx="3815259" cy="2286001"/>
            <a:chOff x="0" y="0"/>
            <a:chExt cx="3815258" cy="2286000"/>
          </a:xfrm>
        </p:grpSpPr>
        <p:sp>
          <p:nvSpPr>
            <p:cNvPr id="941" name="“And with what kind of body do they come?”"/>
            <p:cNvSpPr txBox="1"/>
            <p:nvPr/>
          </p:nvSpPr>
          <p:spPr>
            <a:xfrm>
              <a:off x="215900" y="139700"/>
              <a:ext cx="3383459" cy="17272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700">
                  <a:solidFill>
                    <a:srgbClr val="FFFFFF"/>
                  </a:solidFill>
                  <a:effectLst>
                    <a:outerShdw sx="100000" sy="100000" kx="0" ky="0" algn="b" rotWithShape="0" blurRad="50800" dist="63500" dir="2308158">
                      <a:srgbClr val="000000"/>
                    </a:outerShdw>
                  </a:effectLst>
                </a:defRPr>
              </a:lvl1pPr>
            </a:lstStyle>
            <a:p>
              <a:pPr/>
              <a:r>
                <a:t>“And with what kind of body do they come?”</a:t>
              </a:r>
            </a:p>
          </p:txBody>
        </p:sp>
        <p:pic>
          <p:nvPicPr>
            <p:cNvPr id="940" name="“And with what kind of body do they come?” “And with what kind of body do they come?”" descr="“And with what kind of body do they come?” “And with what kind of body do they come?”"/>
            <p:cNvPicPr>
              <a:picLocks noChangeAspect="0"/>
            </p:cNvPicPr>
            <p:nvPr/>
          </p:nvPicPr>
          <p:blipFill>
            <a:blip r:embed="rId3">
              <a:extLst/>
            </a:blip>
            <a:stretch>
              <a:fillRect/>
            </a:stretch>
          </p:blipFill>
          <p:spPr>
            <a:xfrm>
              <a:off x="0" y="0"/>
              <a:ext cx="3815259" cy="2286000"/>
            </a:xfrm>
            <a:prstGeom prst="rect">
              <a:avLst/>
            </a:prstGeom>
            <a:effectLst/>
          </p:spPr>
        </p:pic>
      </p:grpSp>
      <p:pic>
        <p:nvPicPr>
          <p:cNvPr id="943" name="Image" descr="Image"/>
          <p:cNvPicPr>
            <a:picLocks noChangeAspect="1"/>
          </p:cNvPicPr>
          <p:nvPr/>
        </p:nvPicPr>
        <p:blipFill>
          <a:blip r:embed="rId4">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946" name="“Flesh and blood” does not negate a resurrection body – it references a corruptible, natural, perishable body (50-54).…"/>
          <p:cNvGrpSpPr/>
          <p:nvPr/>
        </p:nvGrpSpPr>
        <p:grpSpPr>
          <a:xfrm>
            <a:off x="4198623" y="2270445"/>
            <a:ext cx="8952543" cy="7213601"/>
            <a:chOff x="0" y="0"/>
            <a:chExt cx="8952541" cy="7213600"/>
          </a:xfrm>
        </p:grpSpPr>
        <p:sp>
          <p:nvSpPr>
            <p:cNvPr id="945" name="“Flesh and blood” does not negate a resurrection body – it references a corruptible, natural, perishable body (50-54).…"/>
            <p:cNvSpPr txBox="1"/>
            <p:nvPr/>
          </p:nvSpPr>
          <p:spPr>
            <a:xfrm>
              <a:off x="508000" y="495300"/>
              <a:ext cx="7987342" cy="62865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000"/>
                </a:spcBef>
                <a:buSzPct val="80000"/>
                <a:buBlip>
                  <a:blip r:embed="rId5"/>
                </a:buBlip>
                <a:defRPr sz="3500">
                  <a:solidFill>
                    <a:srgbClr val="000000"/>
                  </a:solidFill>
                  <a:latin typeface="Century Gothic"/>
                  <a:ea typeface="Century Gothic"/>
                  <a:cs typeface="Century Gothic"/>
                  <a:sym typeface="Century Gothic"/>
                </a:defRPr>
              </a:pPr>
              <a:r>
                <a:t>“Flesh and blood” does not negate a resurrection body – it references a corruptible, natural, perishable body (50-54). </a:t>
              </a:r>
            </a:p>
            <a:p>
              <a:pPr lvl="1" marL="1143000" indent="-685800" algn="l">
                <a:spcBef>
                  <a:spcPts val="2000"/>
                </a:spcBef>
                <a:buSzPct val="80000"/>
                <a:buBlip>
                  <a:blip r:embed="rId6"/>
                </a:buBlip>
                <a:defRPr sz="3200">
                  <a:solidFill>
                    <a:srgbClr val="000000"/>
                  </a:solidFill>
                  <a:latin typeface="Century Gothic"/>
                  <a:ea typeface="Century Gothic"/>
                  <a:cs typeface="Century Gothic"/>
                  <a:sym typeface="Century Gothic"/>
                </a:defRPr>
              </a:pPr>
              <a:r>
                <a:t>“Flesh &amp; blood” = the current BODILY state of the Christians to whom Paul is writing —(Mat 16:17; Gal. 1:16; Eph. 6:12; Heb. 2:14)</a:t>
              </a:r>
            </a:p>
            <a:p>
              <a:pPr lvl="1" marL="1143000" indent="-685800" algn="l">
                <a:spcBef>
                  <a:spcPts val="2000"/>
                </a:spcBef>
                <a:buSzPct val="80000"/>
                <a:buBlip>
                  <a:blip r:embed="rId6"/>
                </a:buBlip>
                <a:defRPr sz="3200">
                  <a:solidFill>
                    <a:srgbClr val="000000"/>
                  </a:solidFill>
                  <a:latin typeface="Century Gothic"/>
                  <a:ea typeface="Century Gothic"/>
                  <a:cs typeface="Century Gothic"/>
                  <a:sym typeface="Century Gothic"/>
                </a:defRPr>
              </a:pPr>
              <a:r>
                <a:t>These brethren, (50), were SPIRITUALLY alive, (1,2; 12:13), but yet needed to be CHANGED, (51)</a:t>
              </a:r>
            </a:p>
          </p:txBody>
        </p:sp>
        <p:pic>
          <p:nvPicPr>
            <p:cNvPr id="944" name="“Flesh and blood” does not negate a resurrection body – it references a corruptible, natural, perishable body (50-54).… “Flesh and blood” does not negate a resurrection body – it references a corruptible, natural, perishable body (50-54). &#10;“Flesh &amp; blood” = the current BODILY state of the Christians to whom Paul is writing —(Mat 16:17; Gal. 1:16; Eph. 6:12; Heb. 2:14)&#10;These brethren, (50), were SPIRITUALLY alive, (1,2; 12:13), but yet needed to be CHANGED, (51)" descr="“Flesh and blood” does not negate a resurrection body – it references a corruptible, natural, perishable body (50-54).… “Flesh and blood” does not negate a resurrection body – it references a corruptible, natural, perishable body (50-54). “Flesh &amp; blood” = the current BODILY state of the Christians to whom Paul is writing —(Mat 16:17; Gal. 1:16; Eph. 6:12; Heb. 2:14)These brethren, (50), were SPIRITUALLY alive, (1,2; 12:13), but yet needed to be CHANGED, (51)"/>
            <p:cNvPicPr>
              <a:picLocks noChangeAspect="0"/>
            </p:cNvPicPr>
            <p:nvPr/>
          </p:nvPicPr>
          <p:blipFill>
            <a:blip r:embed="rId7">
              <a:extLst/>
            </a:blip>
            <a:stretch>
              <a:fillRect/>
            </a:stretch>
          </p:blipFill>
          <p:spPr>
            <a:xfrm>
              <a:off x="0" y="0"/>
              <a:ext cx="8952542" cy="72136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46"/>
                                        </p:tgtEl>
                                        <p:attrNameLst>
                                          <p:attrName>style.visibility</p:attrName>
                                        </p:attrNameLst>
                                      </p:cBhvr>
                                      <p:to>
                                        <p:strVal val="visible"/>
                                      </p:to>
                                    </p:set>
                                    <p:animEffect filter="wipe(left)" transition="in">
                                      <p:cBhvr>
                                        <p:cTn id="7" dur="5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6"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51" name="BIBLICAL AFFIRMATION OF THE BODILY RESURRECTION"/>
          <p:cNvGrpSpPr/>
          <p:nvPr/>
        </p:nvGrpSpPr>
        <p:grpSpPr>
          <a:xfrm>
            <a:off x="-136385" y="1058059"/>
            <a:ext cx="13277570" cy="1285749"/>
            <a:chOff x="0" y="0"/>
            <a:chExt cx="13277569" cy="1285747"/>
          </a:xfrm>
        </p:grpSpPr>
        <p:sp>
          <p:nvSpPr>
            <p:cNvPr id="950"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49"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52" name="1 Corinthians 15:51–52 (NASB95)…"/>
          <p:cNvSpPr txBox="1"/>
          <p:nvPr/>
        </p:nvSpPr>
        <p:spPr>
          <a:xfrm>
            <a:off x="4809828" y="2453701"/>
            <a:ext cx="7973757" cy="70634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b="1" sz="6000">
                <a:solidFill>
                  <a:srgbClr val="000000"/>
                </a:solidFill>
                <a:latin typeface="Times New Roman"/>
                <a:ea typeface="Times New Roman"/>
                <a:cs typeface="Times New Roman"/>
                <a:sym typeface="Times New Roman"/>
              </a:defRPr>
            </a:pPr>
            <a:r>
              <a:t>1 Corinthians 15:51–52 (NASB95) </a:t>
            </a:r>
          </a:p>
          <a:p>
            <a:pPr defTabSz="457200">
              <a:defRPr sz="4300">
                <a:solidFill>
                  <a:srgbClr val="000000"/>
                </a:solidFill>
                <a:latin typeface="Times New Roman"/>
                <a:ea typeface="Times New Roman"/>
                <a:cs typeface="Times New Roman"/>
                <a:sym typeface="Times New Roman"/>
              </a:defRPr>
            </a:pPr>
            <a:r>
              <a:rPr baseline="31999"/>
              <a:t>51</a:t>
            </a:r>
            <a:r>
              <a:t> Behold, I tell you a mystery; we will not all sleep, but we will all be changed, </a:t>
            </a:r>
            <a:r>
              <a:rPr baseline="31999"/>
              <a:t>52</a:t>
            </a:r>
            <a:r>
              <a:t> in a moment, in the twinkling of an eye, at the last trumpet; for the trumpet will sound, and the dead will be raised imperishable, and we will be changed.</a:t>
            </a:r>
          </a:p>
        </p:txBody>
      </p:sp>
      <p:pic>
        <p:nvPicPr>
          <p:cNvPr id="95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956" name="the dead will be raised imperishable, and we will be changed."/>
          <p:cNvGrpSpPr/>
          <p:nvPr/>
        </p:nvGrpSpPr>
        <p:grpSpPr>
          <a:xfrm>
            <a:off x="136418" y="2437714"/>
            <a:ext cx="4377701" cy="2095501"/>
            <a:chOff x="0" y="0"/>
            <a:chExt cx="4377700" cy="2095500"/>
          </a:xfrm>
        </p:grpSpPr>
        <p:sp>
          <p:nvSpPr>
            <p:cNvPr id="955"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954"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61" name="BIBLICAL AFFIRMATION OF THE BODILY RESURRECTION"/>
          <p:cNvGrpSpPr/>
          <p:nvPr/>
        </p:nvGrpSpPr>
        <p:grpSpPr>
          <a:xfrm>
            <a:off x="-136385" y="1058059"/>
            <a:ext cx="13277570" cy="1285749"/>
            <a:chOff x="0" y="0"/>
            <a:chExt cx="13277569" cy="1285747"/>
          </a:xfrm>
        </p:grpSpPr>
        <p:sp>
          <p:nvSpPr>
            <p:cNvPr id="960"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59"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62" name="1 Corinthians 15:51 (NASB95)…"/>
          <p:cNvSpPr txBox="1"/>
          <p:nvPr/>
        </p:nvSpPr>
        <p:spPr>
          <a:xfrm>
            <a:off x="4309541" y="2456878"/>
            <a:ext cx="8511303" cy="1719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15:51 (NASB95)</a:t>
            </a:r>
          </a:p>
          <a:p>
            <a:pPr defTabSz="457200">
              <a:defRPr sz="3700">
                <a:solidFill>
                  <a:srgbClr val="000000"/>
                </a:solidFill>
                <a:latin typeface="Times New Roman"/>
                <a:ea typeface="Times New Roman"/>
                <a:cs typeface="Times New Roman"/>
                <a:sym typeface="Times New Roman"/>
              </a:defRPr>
            </a:pPr>
            <a:r>
              <a:rPr baseline="31999"/>
              <a:t>51</a:t>
            </a:r>
            <a:r>
              <a:t> Behold, I tell you a mystery; we will not all sleep, but we will all be changed,</a:t>
            </a:r>
          </a:p>
        </p:txBody>
      </p:sp>
      <p:sp>
        <p:nvSpPr>
          <p:cNvPr id="963" name="BUT ALL WILL BE CHANGED"/>
          <p:cNvSpPr/>
          <p:nvPr/>
        </p:nvSpPr>
        <p:spPr>
          <a:xfrm>
            <a:off x="9082582" y="4302586"/>
            <a:ext cx="3746682" cy="2697481"/>
          </a:xfrm>
          <a:prstGeom prst="ellipse">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a:solidFill>
                  <a:srgbClr val="000000"/>
                </a:solidFill>
                <a:latin typeface="Gill Sans"/>
                <a:ea typeface="Gill Sans"/>
                <a:cs typeface="Gill Sans"/>
                <a:sym typeface="Gill Sans"/>
              </a:defRPr>
            </a:lvl1pPr>
          </a:lstStyle>
          <a:p>
            <a:pPr/>
            <a:r>
              <a:t>BUT ALL WILL BE CHANGED</a:t>
            </a:r>
          </a:p>
        </p:txBody>
      </p:sp>
      <p:sp>
        <p:nvSpPr>
          <p:cNvPr id="964" name="WILL NOT All SLEEP…"/>
          <p:cNvSpPr/>
          <p:nvPr/>
        </p:nvSpPr>
        <p:spPr>
          <a:xfrm>
            <a:off x="4978187" y="4302586"/>
            <a:ext cx="3746682" cy="2697481"/>
          </a:xfrm>
          <a:prstGeom prst="ellipse">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a:solidFill>
                  <a:srgbClr val="FFFFFF"/>
                </a:solidFill>
                <a:effectLst>
                  <a:outerShdw sx="100000" sy="100000" kx="0" ky="0" algn="b" rotWithShape="0" blurRad="63500" dist="63500" dir="1053450">
                    <a:srgbClr val="000000"/>
                  </a:outerShdw>
                </a:effectLst>
                <a:latin typeface="Gill Sans"/>
                <a:ea typeface="Gill Sans"/>
                <a:cs typeface="Gill Sans"/>
                <a:sym typeface="Gill Sans"/>
              </a:defRPr>
            </a:pPr>
            <a:r>
              <a:t>WILL NOT All SLEEP</a:t>
            </a:r>
          </a:p>
          <a:p>
            <a:pPr>
              <a:defRPr sz="3300">
                <a:solidFill>
                  <a:srgbClr val="FFFFFF"/>
                </a:solidFill>
                <a:effectLst>
                  <a:outerShdw sx="100000" sy="100000" kx="0" ky="0" algn="b" rotWithShape="0" blurRad="63500" dist="63500" dir="1053450">
                    <a:srgbClr val="000000"/>
                  </a:outerShdw>
                </a:effectLst>
              </a:defRPr>
            </a:pPr>
            <a:r>
              <a:t>Physical death</a:t>
            </a:r>
          </a:p>
        </p:txBody>
      </p:sp>
      <p:sp>
        <p:nvSpPr>
          <p:cNvPr id="965" name="Arrow"/>
          <p:cNvSpPr/>
          <p:nvPr/>
        </p:nvSpPr>
        <p:spPr>
          <a:xfrm>
            <a:off x="8440763" y="4848414"/>
            <a:ext cx="1168265" cy="1605826"/>
          </a:xfrm>
          <a:prstGeom prst="rightArrow">
            <a:avLst>
              <a:gd name="adj1" fmla="val 65250"/>
              <a:gd name="adj2" fmla="val 54395"/>
            </a:avLst>
          </a:prstGeom>
          <a:solidFill>
            <a:srgbClr val="808785"/>
          </a:solidFill>
          <a:ln w="12700">
            <a:miter lim="400000"/>
          </a:ln>
        </p:spPr>
        <p:txBody>
          <a:bodyPr lIns="50800" tIns="50800" rIns="50800" bIns="50800" anchor="ctr"/>
          <a:lstStyle/>
          <a:p>
            <a:pPr>
              <a:defRPr>
                <a:solidFill>
                  <a:srgbClr val="FFFFFF"/>
                </a:solidFill>
              </a:defRPr>
            </a:pPr>
          </a:p>
        </p:txBody>
      </p:sp>
      <p:pic>
        <p:nvPicPr>
          <p:cNvPr id="966"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967" name="Instantaneous…"/>
          <p:cNvSpPr txBox="1"/>
          <p:nvPr/>
        </p:nvSpPr>
        <p:spPr>
          <a:xfrm>
            <a:off x="5332042" y="6790293"/>
            <a:ext cx="7385707" cy="293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100"/>
              </a:spcBef>
              <a:defRPr b="1" sz="3200">
                <a:solidFill>
                  <a:srgbClr val="000000"/>
                </a:solidFill>
                <a:latin typeface="Gill Sans"/>
                <a:ea typeface="Gill Sans"/>
                <a:cs typeface="Gill Sans"/>
                <a:sym typeface="Gill Sans"/>
              </a:defRPr>
            </a:pPr>
            <a:r>
              <a:t>Instantaneous</a:t>
            </a:r>
          </a:p>
          <a:p>
            <a:pPr>
              <a:spcBef>
                <a:spcPts val="1100"/>
              </a:spcBef>
              <a:defRPr b="1" sz="3200">
                <a:solidFill>
                  <a:srgbClr val="000000"/>
                </a:solidFill>
                <a:latin typeface="Gill Sans"/>
                <a:ea typeface="Gill Sans"/>
                <a:cs typeface="Gill Sans"/>
                <a:sym typeface="Gill Sans"/>
              </a:defRPr>
            </a:pPr>
            <a:r>
              <a:t>At the last Trumpet</a:t>
            </a:r>
          </a:p>
          <a:p>
            <a:pPr>
              <a:spcBef>
                <a:spcPts val="1100"/>
              </a:spcBef>
              <a:defRPr b="1" sz="3200">
                <a:solidFill>
                  <a:srgbClr val="000000"/>
                </a:solidFill>
                <a:latin typeface="Gill Sans"/>
                <a:ea typeface="Gill Sans"/>
                <a:cs typeface="Gill Sans"/>
                <a:sym typeface="Gill Sans"/>
              </a:defRPr>
            </a:pPr>
            <a:r>
              <a:t>The dead will be raised IMPERISHABLE</a:t>
            </a:r>
          </a:p>
          <a:p>
            <a:pPr>
              <a:spcBef>
                <a:spcPts val="1100"/>
              </a:spcBef>
              <a:defRPr b="1" sz="3200">
                <a:solidFill>
                  <a:srgbClr val="000000"/>
                </a:solidFill>
                <a:latin typeface="Gill Sans"/>
                <a:ea typeface="Gill Sans"/>
                <a:cs typeface="Gill Sans"/>
                <a:sym typeface="Gill Sans"/>
              </a:defRPr>
            </a:pPr>
            <a:r>
              <a:t>WE WILL ALL BE CHANGED</a:t>
            </a:r>
          </a:p>
        </p:txBody>
      </p:sp>
      <p:grpSp>
        <p:nvGrpSpPr>
          <p:cNvPr id="970" name="These brethren, (50), were SPIRITUALLY alive, (1,2; 12:13), but yet needed to be CHANGED, (51)"/>
          <p:cNvGrpSpPr/>
          <p:nvPr/>
        </p:nvGrpSpPr>
        <p:grpSpPr>
          <a:xfrm>
            <a:off x="187860" y="6718687"/>
            <a:ext cx="4956802" cy="3076912"/>
            <a:chOff x="0" y="0"/>
            <a:chExt cx="4956801" cy="3076911"/>
          </a:xfrm>
        </p:grpSpPr>
        <p:sp>
          <p:nvSpPr>
            <p:cNvPr id="969" name="These brethren, (50), were SPIRITUALLY alive, (1,2; 12:13), but yet needed to be CHANGED, (51)"/>
            <p:cNvSpPr/>
            <p:nvPr/>
          </p:nvSpPr>
          <p:spPr>
            <a:xfrm>
              <a:off x="215900" y="139699"/>
              <a:ext cx="4525002" cy="2518113"/>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FFFFFF"/>
                  </a:solidFill>
                </a:defRPr>
              </a:lvl1pPr>
            </a:lstStyle>
            <a:p>
              <a:pPr/>
              <a:r>
                <a:t>These brethren, (50), were SPIRITUALLY alive, (1,2; 12:13), but yet needed to be CHANGED, (51)</a:t>
              </a:r>
            </a:p>
          </p:txBody>
        </p:sp>
        <p:pic>
          <p:nvPicPr>
            <p:cNvPr id="968" name="These brethren, (50), were SPIRITUALLY alive, (1,2; 12:13), but yet needed to be CHANGED, (51) These brethren, (50), were SPIRITUALLY alive, (1,2; 12:13), but yet needed to be CHANGED, (51)" descr="These brethren, (50), were SPIRITUALLY alive, (1,2; 12:13), but yet needed to be CHANGED, (51) These brethren, (50), were SPIRITUALLY alive, (1,2; 12:13), but yet needed to be CHANGED, (51)"/>
            <p:cNvPicPr>
              <a:picLocks noChangeAspect="0"/>
            </p:cNvPicPr>
            <p:nvPr/>
          </p:nvPicPr>
          <p:blipFill>
            <a:blip r:embed="rId4">
              <a:extLst/>
            </a:blip>
            <a:stretch>
              <a:fillRect/>
            </a:stretch>
          </p:blipFill>
          <p:spPr>
            <a:xfrm>
              <a:off x="0" y="-1"/>
              <a:ext cx="4956802" cy="3076913"/>
            </a:xfrm>
            <a:prstGeom prst="rect">
              <a:avLst/>
            </a:prstGeom>
            <a:effectLst/>
          </p:spPr>
        </p:pic>
      </p:grpSp>
      <p:grpSp>
        <p:nvGrpSpPr>
          <p:cNvPr id="973" name="the dead will be raised imperishable, and we will be changed."/>
          <p:cNvGrpSpPr/>
          <p:nvPr/>
        </p:nvGrpSpPr>
        <p:grpSpPr>
          <a:xfrm>
            <a:off x="136418" y="2437714"/>
            <a:ext cx="4377701" cy="2095501"/>
            <a:chOff x="0" y="0"/>
            <a:chExt cx="4377700" cy="2095500"/>
          </a:xfrm>
        </p:grpSpPr>
        <p:sp>
          <p:nvSpPr>
            <p:cNvPr id="972"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971"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5">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67">
                                            <p:txEl>
                                              <p:pRg st="1" end="1"/>
                                            </p:txEl>
                                          </p:spTgt>
                                        </p:tgtEl>
                                        <p:attrNameLst>
                                          <p:attrName>style.visibility</p:attrName>
                                        </p:attrNameLst>
                                      </p:cBhvr>
                                      <p:to>
                                        <p:strVal val="visible"/>
                                      </p:to>
                                    </p:set>
                                    <p:animEffect filter="wipe(left)" transition="in">
                                      <p:cBhvr>
                                        <p:cTn id="7" dur="500"/>
                                        <p:tgtEl>
                                          <p:spTgt spid="9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967">
                                            <p:txEl>
                                              <p:pRg st="2" end="2"/>
                                            </p:txEl>
                                          </p:spTgt>
                                        </p:tgtEl>
                                        <p:attrNameLst>
                                          <p:attrName>style.visibility</p:attrName>
                                        </p:attrNameLst>
                                      </p:cBhvr>
                                      <p:to>
                                        <p:strVal val="visible"/>
                                      </p:to>
                                    </p:set>
                                    <p:animEffect filter="wipe(left)" transition="in">
                                      <p:cBhvr>
                                        <p:cTn id="12" dur="500"/>
                                        <p:tgtEl>
                                          <p:spTgt spid="9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967">
                                            <p:txEl>
                                              <p:pRg st="3" end="3"/>
                                            </p:txEl>
                                          </p:spTgt>
                                        </p:tgtEl>
                                        <p:attrNameLst>
                                          <p:attrName>style.visibility</p:attrName>
                                        </p:attrNameLst>
                                      </p:cBhvr>
                                      <p:to>
                                        <p:strVal val="visible"/>
                                      </p:to>
                                    </p:set>
                                    <p:animEffect filter="wipe(left)" transition="in">
                                      <p:cBhvr>
                                        <p:cTn id="17" dur="500"/>
                                        <p:tgtEl>
                                          <p:spTgt spid="9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67"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78" name="BIBLICAL AFFIRMATION OF THE BODILY RESURRECTION"/>
          <p:cNvGrpSpPr/>
          <p:nvPr/>
        </p:nvGrpSpPr>
        <p:grpSpPr>
          <a:xfrm>
            <a:off x="-136385" y="1058059"/>
            <a:ext cx="13277570" cy="1285749"/>
            <a:chOff x="0" y="0"/>
            <a:chExt cx="13277569" cy="1285747"/>
          </a:xfrm>
        </p:grpSpPr>
        <p:sp>
          <p:nvSpPr>
            <p:cNvPr id="977"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76"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sp>
        <p:nvSpPr>
          <p:cNvPr id="979" name="1 Corinthians 15:52 (NASB95)…"/>
          <p:cNvSpPr txBox="1"/>
          <p:nvPr/>
        </p:nvSpPr>
        <p:spPr>
          <a:xfrm>
            <a:off x="4501707" y="2288295"/>
            <a:ext cx="8423265" cy="200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15:52 (NASB95)</a:t>
            </a:r>
          </a:p>
          <a:p>
            <a:pPr defTabSz="457200">
              <a:defRPr sz="3100">
                <a:solidFill>
                  <a:srgbClr val="000000"/>
                </a:solidFill>
                <a:latin typeface="Times New Roman"/>
                <a:ea typeface="Times New Roman"/>
                <a:cs typeface="Times New Roman"/>
                <a:sym typeface="Times New Roman"/>
              </a:defRPr>
            </a:pPr>
            <a:r>
              <a:rPr baseline="31999"/>
              <a:t>52</a:t>
            </a:r>
            <a:r>
              <a:t> in a moment, in the twinkling of an eye, at the last trumpet; for the trumpet will sound, and the dead will be raised imperishable, and we will be changed.</a:t>
            </a:r>
          </a:p>
        </p:txBody>
      </p:sp>
      <p:pic>
        <p:nvPicPr>
          <p:cNvPr id="980"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983" name="“In a moment”:…"/>
          <p:cNvGrpSpPr/>
          <p:nvPr/>
        </p:nvGrpSpPr>
        <p:grpSpPr>
          <a:xfrm>
            <a:off x="2688037" y="4203710"/>
            <a:ext cx="10528057" cy="5715001"/>
            <a:chOff x="0" y="0"/>
            <a:chExt cx="10528056" cy="5715000"/>
          </a:xfrm>
        </p:grpSpPr>
        <p:sp>
          <p:nvSpPr>
            <p:cNvPr id="982" name="“In a moment”:…"/>
            <p:cNvSpPr txBox="1"/>
            <p:nvPr/>
          </p:nvSpPr>
          <p:spPr>
            <a:xfrm>
              <a:off x="508000" y="495300"/>
              <a:ext cx="9562857" cy="47879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4200">
                  <a:solidFill>
                    <a:srgbClr val="000000"/>
                  </a:solidFill>
                  <a:latin typeface="Century Gothic"/>
                  <a:ea typeface="Century Gothic"/>
                  <a:cs typeface="Century Gothic"/>
                  <a:sym typeface="Century Gothic"/>
                </a:defRPr>
              </a:pPr>
              <a:r>
                <a:t>“In a moment”: </a:t>
              </a:r>
              <a:endParaRPr sz="5800">
                <a:latin typeface="Times New Roman"/>
                <a:ea typeface="Times New Roman"/>
                <a:cs typeface="Times New Roman"/>
                <a:sym typeface="Times New Roman"/>
              </a:endParaRPr>
            </a:p>
            <a:p>
              <a:pPr algn="l" defTabSz="457200">
                <a:spcBef>
                  <a:spcPts val="900"/>
                </a:spcBef>
                <a:defRPr sz="3400">
                  <a:solidFill>
                    <a:srgbClr val="000000"/>
                  </a:solidFill>
                  <a:latin typeface="Times New Roman"/>
                  <a:ea typeface="Times New Roman"/>
                  <a:cs typeface="Times New Roman"/>
                  <a:sym typeface="Times New Roman"/>
                </a:defRPr>
              </a:pPr>
              <a:r>
                <a:rPr b="1"/>
                <a:t>67.149</a:t>
              </a:r>
              <a:r>
                <a:t> </a:t>
              </a:r>
              <a:r>
                <a:rPr b="1"/>
                <a:t>στιγμή</a:t>
              </a:r>
              <a:r>
                <a:t>,</a:t>
              </a:r>
              <a:r>
                <a:rPr b="1"/>
                <a:t> ῆς </a:t>
              </a:r>
              <a:r>
                <a:rPr i="1"/>
                <a:t>f</a:t>
              </a:r>
              <a:r>
                <a:t>; </a:t>
              </a:r>
              <a:r>
                <a:rPr b="1"/>
                <a:t>ἄτομος</a:t>
              </a:r>
              <a:r>
                <a:t>,</a:t>
              </a:r>
              <a:r>
                <a:rPr b="1"/>
                <a:t> ον</a:t>
              </a:r>
              <a:r>
                <a:t>: an extremely short unit of time—‘moment, flash, instant.’</a:t>
              </a:r>
            </a:p>
            <a:p>
              <a:pPr algn="l" defTabSz="457200">
                <a:defRPr sz="3400">
                  <a:solidFill>
                    <a:srgbClr val="000000"/>
                  </a:solidFill>
                  <a:latin typeface="Times New Roman"/>
                  <a:ea typeface="Times New Roman"/>
                  <a:cs typeface="Times New Roman"/>
                  <a:sym typeface="Times New Roman"/>
                </a:defRPr>
              </a:pPr>
              <a:r>
                <a:t>στιγμή: ἔδειξεν αὐτῷ πάσας τὰς βασιλείας τῆς οἰκουμένης ἐν στιγμῇ χρόνου ‘he showed him all the kingdoms of the world in a moment of time’ Lk 4:5.</a:t>
              </a:r>
            </a:p>
            <a:p>
              <a:pPr algn="l" defTabSz="457200">
                <a:defRPr sz="3400">
                  <a:solidFill>
                    <a:srgbClr val="000000"/>
                  </a:solidFill>
                  <a:latin typeface="Times New Roman"/>
                  <a:ea typeface="Times New Roman"/>
                  <a:cs typeface="Times New Roman"/>
                  <a:sym typeface="Times New Roman"/>
                </a:defRPr>
              </a:pPr>
              <a:r>
                <a:t>ἄτομος: πάντες δὲ ἀλλαγησόμεθα, ἐν ἀτόμῳ ‘in an instant we shall all be changed’ 1 Cor 15:51–52.</a:t>
              </a:r>
            </a:p>
            <a:p>
              <a:pPr defTabSz="457200">
                <a:defRPr sz="1700">
                  <a:solidFill>
                    <a:srgbClr val="000000"/>
                  </a:solidFill>
                  <a:latin typeface="Helvetica"/>
                  <a:ea typeface="Helvetica"/>
                  <a:cs typeface="Helvetica"/>
                  <a:sym typeface="Helvetica"/>
                </a:defRPr>
              </a:pPr>
              <a:r>
                <a:t>Louw, J. P., &amp; Nida, E. A. (1996). </a:t>
              </a:r>
              <a:r>
                <a:rPr i="1"/>
                <a:t>Greek-English lexicon of the New Testament: based on semantic domains</a:t>
              </a:r>
              <a:r>
                <a:t> (electronic ed. of the 2nd edition.). New York: United Bible Societies.</a:t>
              </a:r>
            </a:p>
          </p:txBody>
        </p:sp>
        <p:pic>
          <p:nvPicPr>
            <p:cNvPr id="981" name="“In a moment”:… “In a moment”: &#10;67.149 στιγμή, ῆς f; ἄτομος, ον: an extremely short unit of time—‘moment, flash, instant.’&#10;στιγμή: ἔδειξεν αὐτῷ πάσας τὰς βασιλείας τῆς οἰκουμένης ἐν στιγμῇ χρόνου ‘he showed him all the kingdoms of the world in a moment of time’ Lk 4:5.&#10;ἄτομος: πάντες δὲ ἀλλαγησόμεθα, ἐν ἀτόμῳ ‘in an instant we shall all be changed’ 1 Cor 15:51–52.&#10;Louw, J. P., &amp; Nida, E. A. (1996). Greek-English lexicon of the New Testament: based on semantic domains (electronic ed. of the 2nd edition.). New York: United Bible Societies." descr="“In a moment”:… “In a moment”: 67.149 στιγμή, ῆς f; ἄτομος, ον: an extremely short unit of time—‘moment, flash, instant.’στιγμή: ἔδειξεν αὐτῷ πάσας τὰς βασιλείας τῆς οἰκουμένης ἐν στιγμῇ χρόνου ‘he showed him all the kingdoms of the world in a moment of time’ Lk 4:5.ἄτομος: πάντες δὲ ἀλλαγησόμεθα, ἐν ἀτόμῳ ‘in an instant we shall all be changed’ 1 Cor 15:51–52.Louw, J. P., &amp; Nida, E. A. (1996). Greek-English lexicon of the New Testament: based on semantic domains (electronic ed. of the 2nd edition.). New York: United Bible Societies."/>
            <p:cNvPicPr>
              <a:picLocks noChangeAspect="0"/>
            </p:cNvPicPr>
            <p:nvPr/>
          </p:nvPicPr>
          <p:blipFill>
            <a:blip r:embed="rId4">
              <a:extLst/>
            </a:blip>
            <a:stretch>
              <a:fillRect/>
            </a:stretch>
          </p:blipFill>
          <p:spPr>
            <a:xfrm>
              <a:off x="0" y="0"/>
              <a:ext cx="10528057" cy="5715000"/>
            </a:xfrm>
            <a:prstGeom prst="rect">
              <a:avLst/>
            </a:prstGeom>
            <a:effectLst/>
          </p:spPr>
        </p:pic>
      </p:grpSp>
      <p:grpSp>
        <p:nvGrpSpPr>
          <p:cNvPr id="986" name="the dead will be raised imperishable, and we will be changed."/>
          <p:cNvGrpSpPr/>
          <p:nvPr/>
        </p:nvGrpSpPr>
        <p:grpSpPr>
          <a:xfrm>
            <a:off x="136418" y="2437714"/>
            <a:ext cx="4377701" cy="2095501"/>
            <a:chOff x="0" y="0"/>
            <a:chExt cx="4377700" cy="2095500"/>
          </a:xfrm>
        </p:grpSpPr>
        <p:sp>
          <p:nvSpPr>
            <p:cNvPr id="985"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984"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5">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72"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73"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276" name="We can CHOOSE SALVATION or REJECT IT"/>
          <p:cNvGrpSpPr/>
          <p:nvPr/>
        </p:nvGrpSpPr>
        <p:grpSpPr>
          <a:xfrm>
            <a:off x="244403" y="241212"/>
            <a:ext cx="5677848" cy="1460501"/>
            <a:chOff x="0" y="0"/>
            <a:chExt cx="5677847" cy="1460500"/>
          </a:xfrm>
        </p:grpSpPr>
        <p:sp>
          <p:nvSpPr>
            <p:cNvPr id="275"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274"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277"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278" name="Acts 24:15–16 (NKJV)…"/>
          <p:cNvSpPr txBox="1"/>
          <p:nvPr/>
        </p:nvSpPr>
        <p:spPr>
          <a:xfrm>
            <a:off x="269327" y="6132373"/>
            <a:ext cx="12466146" cy="31528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Acts 24:15–16 (NKJV) </a:t>
            </a:r>
          </a:p>
          <a:p>
            <a:pPr defTabSz="457200">
              <a:defRPr sz="4100">
                <a:solidFill>
                  <a:srgbClr val="000000"/>
                </a:solidFill>
                <a:latin typeface="Times New Roman"/>
                <a:ea typeface="Times New Roman"/>
                <a:cs typeface="Times New Roman"/>
                <a:sym typeface="Times New Roman"/>
              </a:defRPr>
            </a:pPr>
            <a:r>
              <a:rPr baseline="31999"/>
              <a:t>15</a:t>
            </a:r>
            <a:r>
              <a:t> I have hope in God, which they themselves also accept, that there will be a resurrection of </a:t>
            </a:r>
            <a:r>
              <a:rPr i="1"/>
              <a:t>the</a:t>
            </a:r>
            <a:r>
              <a:t> dead, both of </a:t>
            </a:r>
            <a:r>
              <a:rPr i="1"/>
              <a:t>the</a:t>
            </a:r>
            <a:r>
              <a:t> just and </a:t>
            </a:r>
            <a:r>
              <a:rPr i="1"/>
              <a:t>the</a:t>
            </a:r>
            <a:r>
              <a:t> unjust. </a:t>
            </a:r>
            <a:r>
              <a:rPr baseline="31999"/>
              <a:t>16</a:t>
            </a:r>
            <a:r>
              <a:t> This </a:t>
            </a:r>
            <a:r>
              <a:rPr i="1"/>
              <a:t>being</a:t>
            </a:r>
            <a:r>
              <a:t> so, I myself always strive to have a conscience without offense toward God and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991" name="BIBLICAL AFFIRMATION OF THE BODILY RESURRECTION"/>
          <p:cNvGrpSpPr/>
          <p:nvPr/>
        </p:nvGrpSpPr>
        <p:grpSpPr>
          <a:xfrm>
            <a:off x="-136385" y="1058059"/>
            <a:ext cx="13277570" cy="1285749"/>
            <a:chOff x="0" y="0"/>
            <a:chExt cx="13277569" cy="1285747"/>
          </a:xfrm>
        </p:grpSpPr>
        <p:sp>
          <p:nvSpPr>
            <p:cNvPr id="990"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989"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992"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995" name="“In a moment”:…"/>
          <p:cNvGrpSpPr/>
          <p:nvPr/>
        </p:nvGrpSpPr>
        <p:grpSpPr>
          <a:xfrm>
            <a:off x="2688037" y="4203710"/>
            <a:ext cx="10528057" cy="5219863"/>
            <a:chOff x="0" y="0"/>
            <a:chExt cx="10528056" cy="5219861"/>
          </a:xfrm>
        </p:grpSpPr>
        <p:sp>
          <p:nvSpPr>
            <p:cNvPr id="994" name="“In a moment”:…"/>
            <p:cNvSpPr txBox="1"/>
            <p:nvPr/>
          </p:nvSpPr>
          <p:spPr>
            <a:xfrm>
              <a:off x="508000" y="495300"/>
              <a:ext cx="9562857" cy="429276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4200">
                  <a:solidFill>
                    <a:srgbClr val="000000"/>
                  </a:solidFill>
                  <a:latin typeface="Century Gothic"/>
                  <a:ea typeface="Century Gothic"/>
                  <a:cs typeface="Century Gothic"/>
                  <a:sym typeface="Century Gothic"/>
                </a:defRPr>
              </a:pPr>
              <a:r>
                <a:t>“In a moment”: </a:t>
              </a:r>
              <a:endParaRPr sz="5800">
                <a:latin typeface="Times New Roman"/>
                <a:ea typeface="Times New Roman"/>
                <a:cs typeface="Times New Roman"/>
                <a:sym typeface="Times New Roman"/>
              </a:endParaRPr>
            </a:p>
            <a:p>
              <a:pPr lvl="1" marL="1143000" indent="-685800" algn="l">
                <a:spcBef>
                  <a:spcPts val="2000"/>
                </a:spcBef>
                <a:buSzPct val="80000"/>
                <a:buBlip>
                  <a:blip r:embed="rId4"/>
                </a:buBlip>
                <a:defRPr sz="3400">
                  <a:solidFill>
                    <a:srgbClr val="000000"/>
                  </a:solidFill>
                  <a:latin typeface="Century Gothic"/>
                  <a:ea typeface="Century Gothic"/>
                  <a:cs typeface="Century Gothic"/>
                  <a:sym typeface="Century Gothic"/>
                </a:defRPr>
              </a:pPr>
              <a:r>
                <a:t>The word </a:t>
              </a:r>
              <a:r>
                <a:rPr i="1"/>
                <a:t>atomos</a:t>
              </a:r>
              <a:r>
                <a:t> (ἄτομος, 823), refers to that which cannot be cut or divided because of  its smallness, “indivisible”</a:t>
              </a:r>
              <a:br/>
              <a:r>
                <a:t>[W.E. Vines], </a:t>
              </a:r>
            </a:p>
            <a:p>
              <a:pPr lvl="1" marL="1143000" indent="-685800" algn="l">
                <a:spcBef>
                  <a:spcPts val="2000"/>
                </a:spcBef>
                <a:buSzPct val="80000"/>
                <a:buBlip>
                  <a:blip r:embed="rId4"/>
                </a:buBlip>
                <a:defRPr sz="3400">
                  <a:solidFill>
                    <a:srgbClr val="000000"/>
                  </a:solidFill>
                  <a:latin typeface="Century Gothic"/>
                  <a:ea typeface="Century Gothic"/>
                  <a:cs typeface="Century Gothic"/>
                  <a:sym typeface="Century Gothic"/>
                </a:defRPr>
              </a:pPr>
              <a:r>
                <a:t>Thus, it refers to a particle of time so small that it cannot be divided.</a:t>
              </a:r>
            </a:p>
          </p:txBody>
        </p:sp>
        <p:pic>
          <p:nvPicPr>
            <p:cNvPr id="993" name="“In a moment”:… “In a moment”: &#10;The word atomos (ἄτομος, 823), refers to that which cannot be cut or divided because of  its smallness, “indivisible” [W.E. Vines], &#10;Thus, it refers to a particle of time so small that it cannot be divided." descr="“In a moment”:… “In a moment”: The word atomos (ἄτομος, 823), refers to that which cannot be cut or divided because of  its smallness, “indivisible” [W.E. Vines], Thus, it refers to a particle of time so small that it cannot be divided."/>
            <p:cNvPicPr>
              <a:picLocks noChangeAspect="0"/>
            </p:cNvPicPr>
            <p:nvPr/>
          </p:nvPicPr>
          <p:blipFill>
            <a:blip r:embed="rId5">
              <a:extLst/>
            </a:blip>
            <a:stretch>
              <a:fillRect/>
            </a:stretch>
          </p:blipFill>
          <p:spPr>
            <a:xfrm>
              <a:off x="0" y="0"/>
              <a:ext cx="10528057" cy="5219862"/>
            </a:xfrm>
            <a:prstGeom prst="rect">
              <a:avLst/>
            </a:prstGeom>
            <a:effectLst/>
          </p:spPr>
        </p:pic>
      </p:grpSp>
      <p:sp>
        <p:nvSpPr>
          <p:cNvPr id="996" name="1 Corinthians 15:52 (NASB95)…"/>
          <p:cNvSpPr txBox="1"/>
          <p:nvPr/>
        </p:nvSpPr>
        <p:spPr>
          <a:xfrm>
            <a:off x="4501707" y="2288295"/>
            <a:ext cx="8423265" cy="200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15:52 (NASB95)</a:t>
            </a:r>
          </a:p>
          <a:p>
            <a:pPr defTabSz="457200">
              <a:defRPr sz="3100">
                <a:solidFill>
                  <a:srgbClr val="000000"/>
                </a:solidFill>
                <a:latin typeface="Times New Roman"/>
                <a:ea typeface="Times New Roman"/>
                <a:cs typeface="Times New Roman"/>
                <a:sym typeface="Times New Roman"/>
              </a:defRPr>
            </a:pPr>
            <a:r>
              <a:rPr baseline="31999"/>
              <a:t>52</a:t>
            </a:r>
            <a:r>
              <a:t> in a moment, in the twinkling of an eye, at the last trumpet; for the trumpet will sound, and the dead will be raised imperishable, and we will be changed.</a:t>
            </a:r>
          </a:p>
        </p:txBody>
      </p:sp>
      <p:grpSp>
        <p:nvGrpSpPr>
          <p:cNvPr id="999" name="the dead will be raised imperishable, and we will be changed."/>
          <p:cNvGrpSpPr/>
          <p:nvPr/>
        </p:nvGrpSpPr>
        <p:grpSpPr>
          <a:xfrm>
            <a:off x="136418" y="2437714"/>
            <a:ext cx="4377701" cy="2095501"/>
            <a:chOff x="0" y="0"/>
            <a:chExt cx="4377700" cy="2095500"/>
          </a:xfrm>
        </p:grpSpPr>
        <p:sp>
          <p:nvSpPr>
            <p:cNvPr id="998"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997"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04" name="BIBLICAL AFFIRMATION OF THE BODILY RESURRECTION"/>
          <p:cNvGrpSpPr/>
          <p:nvPr/>
        </p:nvGrpSpPr>
        <p:grpSpPr>
          <a:xfrm>
            <a:off x="-136385" y="1058059"/>
            <a:ext cx="13277570" cy="1285749"/>
            <a:chOff x="0" y="0"/>
            <a:chExt cx="13277569" cy="1285747"/>
          </a:xfrm>
        </p:grpSpPr>
        <p:sp>
          <p:nvSpPr>
            <p:cNvPr id="1003"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02"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05"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08" name="“In the twinkling of an eye”…"/>
          <p:cNvGrpSpPr/>
          <p:nvPr/>
        </p:nvGrpSpPr>
        <p:grpSpPr>
          <a:xfrm>
            <a:off x="2688037" y="4203710"/>
            <a:ext cx="10528057" cy="5723646"/>
            <a:chOff x="0" y="0"/>
            <a:chExt cx="10528056" cy="5723644"/>
          </a:xfrm>
        </p:grpSpPr>
        <p:sp>
          <p:nvSpPr>
            <p:cNvPr id="1007" name="“In the twinkling of an eye”…"/>
            <p:cNvSpPr txBox="1"/>
            <p:nvPr/>
          </p:nvSpPr>
          <p:spPr>
            <a:xfrm>
              <a:off x="508000" y="495300"/>
              <a:ext cx="9562857" cy="47965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4200">
                  <a:solidFill>
                    <a:srgbClr val="000000"/>
                  </a:solidFill>
                  <a:latin typeface="Century Gothic"/>
                  <a:ea typeface="Century Gothic"/>
                  <a:cs typeface="Century Gothic"/>
                  <a:sym typeface="Century Gothic"/>
                </a:defRPr>
              </a:pPr>
              <a:r>
                <a:t>“In the twinkling of an eye” </a:t>
              </a:r>
              <a:endParaRPr sz="5800">
                <a:latin typeface="Times New Roman"/>
                <a:ea typeface="Times New Roman"/>
                <a:cs typeface="Times New Roman"/>
                <a:sym typeface="Times New Roman"/>
              </a:endParaRPr>
            </a:p>
            <a:p>
              <a:pPr lvl="1" marL="1143000" indent="-685800" algn="l">
                <a:spcBef>
                  <a:spcPts val="700"/>
                </a:spcBef>
                <a:buSzPct val="80000"/>
                <a:buBlip>
                  <a:blip r:embed="rId4"/>
                </a:buBlip>
                <a:defRPr sz="3100">
                  <a:solidFill>
                    <a:srgbClr val="000000"/>
                  </a:solidFill>
                  <a:latin typeface="Century Gothic"/>
                  <a:ea typeface="Century Gothic"/>
                  <a:cs typeface="Century Gothic"/>
                  <a:sym typeface="Century Gothic"/>
                </a:defRPr>
              </a:pPr>
              <a:r>
                <a:t>Only time this phrase is used in the N.T.</a:t>
              </a:r>
            </a:p>
            <a:p>
              <a:pPr lvl="1" marL="1143000" indent="-685800" algn="l">
                <a:spcBef>
                  <a:spcPts val="2000"/>
                </a:spcBef>
                <a:buSzPct val="80000"/>
                <a:buBlip>
                  <a:blip r:embed="rId4"/>
                </a:buBlip>
                <a:defRPr sz="3000">
                  <a:solidFill>
                    <a:srgbClr val="000000"/>
                  </a:solidFill>
                  <a:latin typeface="Century Gothic"/>
                  <a:ea typeface="Century Gothic"/>
                  <a:cs typeface="Century Gothic"/>
                  <a:sym typeface="Century Gothic"/>
                </a:defRPr>
              </a:pPr>
              <a:r>
                <a:rPr b="1"/>
                <a:t>67.114</a:t>
              </a:r>
              <a:r>
                <a:t> </a:t>
              </a:r>
              <a:r>
                <a:rPr b="1"/>
                <a:t>ἐν ῥιπῇ ὀφθαλμοῦ</a:t>
              </a:r>
              <a:r>
                <a:t>: (an idiom, literally ‘in the blinking of an eye’) an extremely short duration of time—‘quickly, suddenly.’ ἐν ῥιπῇ ὀφθαλμοῦ, ἐν τῇ ἐσχάτῃ σάλπιγγι ‘suddenly, when the last trumpet sounds’ 1 Cor 15:52. For another interpretation of the phrase ἐν ῥιπῇ ὀφθαλμοῦ, see 16.5.</a:t>
              </a:r>
            </a:p>
          </p:txBody>
        </p:sp>
        <p:pic>
          <p:nvPicPr>
            <p:cNvPr id="1006" name="“In the twinkling of an eye”… “In the twinkling of an eye” &#10;Only time this phrase is used in the N.T.&#10;67.114 ἐν ῥιπῇ ὀφθαλμοῦ: (an idiom, literally ‘in the blinking of an eye’) an extremely short duration of time—‘quickly, suddenly.’ ἐν ῥιπῇ ὀφθαλμοῦ, ἐν τῇ ἐσχάτῃ σάλπιγγι ‘suddenly, when the last trumpet sounds’ 1 Cor 15:52. For another interpretation of the phrase ἐν ῥιπῇ ὀφθαλμοῦ, see 16.5." descr="“In the twinkling of an eye”… “In the twinkling of an eye” Only time this phrase is used in the N.T.67.114 ἐν ῥιπῇ ὀφθαλμοῦ: (an idiom, literally ‘in the blinking of an eye’) an extremely short duration of time—‘quickly, suddenly.’ ἐν ῥιπῇ ὀφθαλμοῦ, ἐν τῇ ἐσχάτῃ σάλπιγγι ‘suddenly, when the last trumpet sounds’ 1 Cor 15:52. For another interpretation of the phrase ἐν ῥιπῇ ὀφθαλμοῦ, see 16.5."/>
            <p:cNvPicPr>
              <a:picLocks noChangeAspect="0"/>
            </p:cNvPicPr>
            <p:nvPr/>
          </p:nvPicPr>
          <p:blipFill>
            <a:blip r:embed="rId5">
              <a:extLst/>
            </a:blip>
            <a:stretch>
              <a:fillRect/>
            </a:stretch>
          </p:blipFill>
          <p:spPr>
            <a:xfrm>
              <a:off x="0" y="0"/>
              <a:ext cx="10528057" cy="5723645"/>
            </a:xfrm>
            <a:prstGeom prst="rect">
              <a:avLst/>
            </a:prstGeom>
            <a:effectLst/>
          </p:spPr>
        </p:pic>
      </p:grpSp>
      <p:sp>
        <p:nvSpPr>
          <p:cNvPr id="1009" name="1 Corinthians 15:52 (NASB95)…"/>
          <p:cNvSpPr txBox="1"/>
          <p:nvPr/>
        </p:nvSpPr>
        <p:spPr>
          <a:xfrm>
            <a:off x="4501707" y="2288295"/>
            <a:ext cx="8423265" cy="200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15:52 (NASB95)</a:t>
            </a:r>
          </a:p>
          <a:p>
            <a:pPr defTabSz="457200">
              <a:defRPr sz="3100">
                <a:solidFill>
                  <a:srgbClr val="000000"/>
                </a:solidFill>
                <a:latin typeface="Times New Roman"/>
                <a:ea typeface="Times New Roman"/>
                <a:cs typeface="Times New Roman"/>
                <a:sym typeface="Times New Roman"/>
              </a:defRPr>
            </a:pPr>
            <a:r>
              <a:rPr baseline="31999"/>
              <a:t>52</a:t>
            </a:r>
            <a:r>
              <a:t> in a moment, in the twinkling of an eye, at the last trumpet; for the trumpet will sound, and the dead will be raised imperishable, and we will be changed.</a:t>
            </a:r>
          </a:p>
        </p:txBody>
      </p:sp>
      <p:grpSp>
        <p:nvGrpSpPr>
          <p:cNvPr id="1012" name="the dead will be raised imperishable, and we will be changed."/>
          <p:cNvGrpSpPr/>
          <p:nvPr/>
        </p:nvGrpSpPr>
        <p:grpSpPr>
          <a:xfrm>
            <a:off x="136418" y="2437714"/>
            <a:ext cx="4377701" cy="2095501"/>
            <a:chOff x="0" y="0"/>
            <a:chExt cx="4377700" cy="2095500"/>
          </a:xfrm>
        </p:grpSpPr>
        <p:sp>
          <p:nvSpPr>
            <p:cNvPr id="1011"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10"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17" name="BIBLICAL AFFIRMATION OF THE BODILY RESURRECTION"/>
          <p:cNvGrpSpPr/>
          <p:nvPr/>
        </p:nvGrpSpPr>
        <p:grpSpPr>
          <a:xfrm>
            <a:off x="-136385" y="1058059"/>
            <a:ext cx="13277570" cy="1285749"/>
            <a:chOff x="0" y="0"/>
            <a:chExt cx="13277569" cy="1285747"/>
          </a:xfrm>
        </p:grpSpPr>
        <p:sp>
          <p:nvSpPr>
            <p:cNvPr id="1016"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15"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18"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21" name="“At the last trumpet;”…"/>
          <p:cNvGrpSpPr/>
          <p:nvPr/>
        </p:nvGrpSpPr>
        <p:grpSpPr>
          <a:xfrm>
            <a:off x="2688037" y="4203710"/>
            <a:ext cx="10528057" cy="5778501"/>
            <a:chOff x="0" y="0"/>
            <a:chExt cx="10528056" cy="5778500"/>
          </a:xfrm>
        </p:grpSpPr>
        <p:sp>
          <p:nvSpPr>
            <p:cNvPr id="1020" name="“At the last trumpet;”…"/>
            <p:cNvSpPr txBox="1"/>
            <p:nvPr/>
          </p:nvSpPr>
          <p:spPr>
            <a:xfrm>
              <a:off x="508000" y="495300"/>
              <a:ext cx="9562857" cy="4851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4200">
                  <a:solidFill>
                    <a:srgbClr val="000000"/>
                  </a:solidFill>
                  <a:latin typeface="Century Gothic"/>
                  <a:ea typeface="Century Gothic"/>
                  <a:cs typeface="Century Gothic"/>
                  <a:sym typeface="Century Gothic"/>
                </a:defRPr>
              </a:pPr>
              <a:r>
                <a:t>“At the last trumpet;” </a:t>
              </a:r>
              <a:endParaRPr sz="5800">
                <a:latin typeface="Times New Roman"/>
                <a:ea typeface="Times New Roman"/>
                <a:cs typeface="Times New Roman"/>
                <a:sym typeface="Times New Roman"/>
              </a:endParaRPr>
            </a:p>
            <a:p>
              <a:pPr lvl="1" marL="1143000" indent="-685800" algn="l">
                <a:spcBef>
                  <a:spcPts val="700"/>
                </a:spcBef>
                <a:buSzPct val="80000"/>
                <a:buBlip>
                  <a:blip r:embed="rId4"/>
                </a:buBlip>
                <a:defRPr sz="3100">
                  <a:solidFill>
                    <a:srgbClr val="000000"/>
                  </a:solidFill>
                  <a:latin typeface="Century Gothic"/>
                  <a:ea typeface="Century Gothic"/>
                  <a:cs typeface="Century Gothic"/>
                  <a:sym typeface="Century Gothic"/>
                </a:defRPr>
              </a:pPr>
              <a:r>
                <a:t>The figure is used in a variety of ways in scripture. Context determines application.</a:t>
              </a:r>
            </a:p>
            <a:p>
              <a:pPr lvl="1" marL="1143000" indent="-685800" algn="l">
                <a:spcBef>
                  <a:spcPts val="700"/>
                </a:spcBef>
                <a:buSzPct val="80000"/>
                <a:buBlip>
                  <a:blip r:embed="rId4"/>
                </a:buBlip>
                <a:defRPr sz="3100">
                  <a:solidFill>
                    <a:srgbClr val="000000"/>
                  </a:solidFill>
                  <a:latin typeface="Century Gothic"/>
                  <a:ea typeface="Century Gothic"/>
                  <a:cs typeface="Century Gothic"/>
                  <a:sym typeface="Century Gothic"/>
                </a:defRPr>
              </a:pPr>
              <a:r>
                <a:t>The figures in the O.T. of calling God’s people together (Isaiah 27:13; cf. Matt. 24:31) logically demand the reality of the personal visible coming of Christ, the future bodily resurrection and the destruction of the world (I Cor. 15:52; I Thess. 4:13-18).</a:t>
              </a:r>
            </a:p>
          </p:txBody>
        </p:sp>
        <p:pic>
          <p:nvPicPr>
            <p:cNvPr id="1019" name="“At the last trumpet;”… “At the last trumpet;” &#10;The figure is used in a variety of ways in scripture. Context determines application.&#10;The figures in the O.T. of calling God’s people together (Isaiah 27:13; cf. Matt. 24:31) logically demand the reality of the personal visible coming of Christ, the future bodily resurrection and the destruction of the world (I Cor. 15:52; I Thess. 4:13-18)." descr="“At the last trumpet;”… “At the last trumpet;” The figure is used in a variety of ways in scripture. Context determines application.The figures in the O.T. of calling God’s people together (Isaiah 27:13; cf. Matt. 24:31) logically demand the reality of the personal visible coming of Christ, the future bodily resurrection and the destruction of the world (I Cor. 15:52; I Thess. 4:13-18)."/>
            <p:cNvPicPr>
              <a:picLocks noChangeAspect="0"/>
            </p:cNvPicPr>
            <p:nvPr/>
          </p:nvPicPr>
          <p:blipFill>
            <a:blip r:embed="rId5">
              <a:extLst/>
            </a:blip>
            <a:stretch>
              <a:fillRect/>
            </a:stretch>
          </p:blipFill>
          <p:spPr>
            <a:xfrm>
              <a:off x="0" y="0"/>
              <a:ext cx="10528057" cy="5778500"/>
            </a:xfrm>
            <a:prstGeom prst="rect">
              <a:avLst/>
            </a:prstGeom>
            <a:effectLst/>
          </p:spPr>
        </p:pic>
      </p:grpSp>
      <p:sp>
        <p:nvSpPr>
          <p:cNvPr id="1022" name="1 Corinthians 15:52 (NASB95)…"/>
          <p:cNvSpPr txBox="1"/>
          <p:nvPr/>
        </p:nvSpPr>
        <p:spPr>
          <a:xfrm>
            <a:off x="4501707" y="2288295"/>
            <a:ext cx="8423265" cy="200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15:52 (NASB95)</a:t>
            </a:r>
          </a:p>
          <a:p>
            <a:pPr defTabSz="457200">
              <a:defRPr sz="3100">
                <a:solidFill>
                  <a:srgbClr val="000000"/>
                </a:solidFill>
                <a:latin typeface="Times New Roman"/>
                <a:ea typeface="Times New Roman"/>
                <a:cs typeface="Times New Roman"/>
                <a:sym typeface="Times New Roman"/>
              </a:defRPr>
            </a:pPr>
            <a:r>
              <a:rPr baseline="31999"/>
              <a:t>52</a:t>
            </a:r>
            <a:r>
              <a:t> in a moment, in the twinkling of an eye, at the last trumpet; for the trumpet will sound, and the dead will be raised imperishable, and we will be changed.</a:t>
            </a:r>
          </a:p>
        </p:txBody>
      </p:sp>
      <p:grpSp>
        <p:nvGrpSpPr>
          <p:cNvPr id="1025" name="the dead will be raised imperishable, and we will be changed."/>
          <p:cNvGrpSpPr/>
          <p:nvPr/>
        </p:nvGrpSpPr>
        <p:grpSpPr>
          <a:xfrm>
            <a:off x="136418" y="2437714"/>
            <a:ext cx="4377701" cy="2095501"/>
            <a:chOff x="0" y="0"/>
            <a:chExt cx="4377700" cy="2095500"/>
          </a:xfrm>
        </p:grpSpPr>
        <p:sp>
          <p:nvSpPr>
            <p:cNvPr id="1024"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23"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30" name="BIBLICAL AFFIRMATION OF THE BODILY RESURRECTION"/>
          <p:cNvGrpSpPr/>
          <p:nvPr/>
        </p:nvGrpSpPr>
        <p:grpSpPr>
          <a:xfrm>
            <a:off x="-136385" y="1058059"/>
            <a:ext cx="13277570" cy="1285749"/>
            <a:chOff x="0" y="0"/>
            <a:chExt cx="13277569" cy="1285747"/>
          </a:xfrm>
        </p:grpSpPr>
        <p:sp>
          <p:nvSpPr>
            <p:cNvPr id="1029"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28"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31"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34" name="““The dead will be raised imperishable, and we will be changed”…"/>
          <p:cNvGrpSpPr/>
          <p:nvPr/>
        </p:nvGrpSpPr>
        <p:grpSpPr>
          <a:xfrm>
            <a:off x="2688037" y="4203710"/>
            <a:ext cx="10528057" cy="5384801"/>
            <a:chOff x="0" y="0"/>
            <a:chExt cx="10528056" cy="5384800"/>
          </a:xfrm>
        </p:grpSpPr>
        <p:sp>
          <p:nvSpPr>
            <p:cNvPr id="1033" name="““The dead will be raised imperishable, and we will be changed”…"/>
            <p:cNvSpPr txBox="1"/>
            <p:nvPr/>
          </p:nvSpPr>
          <p:spPr>
            <a:xfrm>
              <a:off x="508000" y="495300"/>
              <a:ext cx="9562857" cy="44577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3700">
                  <a:solidFill>
                    <a:srgbClr val="000000"/>
                  </a:solidFill>
                  <a:latin typeface="Century Gothic"/>
                  <a:ea typeface="Century Gothic"/>
                  <a:cs typeface="Century Gothic"/>
                  <a:sym typeface="Century Gothic"/>
                </a:defRPr>
              </a:pPr>
              <a:r>
                <a:t>““The dead will be raised imperishable, and we will be changed”</a:t>
              </a:r>
              <a:endParaRPr>
                <a:latin typeface="Times New Roman"/>
                <a:ea typeface="Times New Roman"/>
                <a:cs typeface="Times New Roman"/>
                <a:sym typeface="Times New Roman"/>
              </a:endParaRP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Just as “</a:t>
              </a:r>
              <a:r>
                <a:rPr b="1"/>
                <a:t>it</a:t>
              </a:r>
              <a:r>
                <a:t>” will be “</a:t>
              </a:r>
              <a:r>
                <a:rPr b="1"/>
                <a:t>sown</a:t>
              </a:r>
              <a:r>
                <a:t>” and “</a:t>
              </a:r>
              <a:r>
                <a:rPr b="1"/>
                <a:t>it</a:t>
              </a:r>
              <a:r>
                <a:t>” will be “</a:t>
              </a:r>
              <a:r>
                <a:rPr b="1"/>
                <a:t>raised</a:t>
              </a:r>
              <a:r>
                <a:t>,” so “this perishable must put on the imperishable, and this mortal must put on immortality” (15:52-54).</a:t>
              </a: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Paul succinctly emphasizes this same point in Philippians 3:20-21.</a:t>
              </a:r>
            </a:p>
          </p:txBody>
        </p:sp>
        <p:pic>
          <p:nvPicPr>
            <p:cNvPr id="1032" name="““The dead will be raised imperishable, and we will be changed”… ““The dead will be raised imperishable, and we will be changed”&#10;Just as “it” will be “sown” and “it” will be “raised,” so “this perishable must put on the imperishable, and this mortal must put on immortality” (15:52-54).&#10;Paul succinctly emphasizes this same point in Philippians 3:20-21." descr="““The dead will be raised imperishable, and we will be changed”… ““The dead will be raised imperishable, and we will be changed”Just as “it” will be “sown” and “it” will be “raised,” so “this perishable must put on the imperishable, and this mortal must put on immortality” (15:52-54).Paul succinctly emphasizes this same point in Philippians 3:20-21."/>
            <p:cNvPicPr>
              <a:picLocks noChangeAspect="0"/>
            </p:cNvPicPr>
            <p:nvPr/>
          </p:nvPicPr>
          <p:blipFill>
            <a:blip r:embed="rId5">
              <a:extLst/>
            </a:blip>
            <a:stretch>
              <a:fillRect/>
            </a:stretch>
          </p:blipFill>
          <p:spPr>
            <a:xfrm>
              <a:off x="0" y="0"/>
              <a:ext cx="10528057" cy="5384800"/>
            </a:xfrm>
            <a:prstGeom prst="rect">
              <a:avLst/>
            </a:prstGeom>
            <a:effectLst/>
          </p:spPr>
        </p:pic>
      </p:grpSp>
      <p:sp>
        <p:nvSpPr>
          <p:cNvPr id="1035" name="1 Corinthians 15:52 (NASB95)…"/>
          <p:cNvSpPr txBox="1"/>
          <p:nvPr/>
        </p:nvSpPr>
        <p:spPr>
          <a:xfrm>
            <a:off x="4501707" y="2288295"/>
            <a:ext cx="8423265" cy="2002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15:52 (NASB95)</a:t>
            </a:r>
          </a:p>
          <a:p>
            <a:pPr defTabSz="457200">
              <a:defRPr sz="3100">
                <a:solidFill>
                  <a:srgbClr val="000000"/>
                </a:solidFill>
                <a:latin typeface="Times New Roman"/>
                <a:ea typeface="Times New Roman"/>
                <a:cs typeface="Times New Roman"/>
                <a:sym typeface="Times New Roman"/>
              </a:defRPr>
            </a:pPr>
            <a:r>
              <a:rPr baseline="31999"/>
              <a:t>52</a:t>
            </a:r>
            <a:r>
              <a:t> in a moment, in the twinkling of an eye, at the last trumpet; for the trumpet will sound, and the dead will be raised imperishable, and we will be changed.</a:t>
            </a:r>
          </a:p>
        </p:txBody>
      </p:sp>
      <p:grpSp>
        <p:nvGrpSpPr>
          <p:cNvPr id="1038" name="the dead will be raised imperishable, and we will be changed."/>
          <p:cNvGrpSpPr/>
          <p:nvPr/>
        </p:nvGrpSpPr>
        <p:grpSpPr>
          <a:xfrm>
            <a:off x="136418" y="2437714"/>
            <a:ext cx="4377701" cy="2095501"/>
            <a:chOff x="0" y="0"/>
            <a:chExt cx="4377700" cy="2095500"/>
          </a:xfrm>
        </p:grpSpPr>
        <p:sp>
          <p:nvSpPr>
            <p:cNvPr id="1037"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36"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
        <p:nvSpPr>
          <p:cNvPr id="1039" name="“who will transform our lowly body that it may be conformed to His glorious body”"/>
          <p:cNvSpPr/>
          <p:nvPr/>
        </p:nvSpPr>
        <p:spPr>
          <a:xfrm>
            <a:off x="95875" y="5654494"/>
            <a:ext cx="4182667" cy="3989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5" y="0"/>
                </a:moveTo>
                <a:cubicBezTo>
                  <a:pt x="275" y="0"/>
                  <a:pt x="0" y="288"/>
                  <a:pt x="0" y="645"/>
                </a:cubicBezTo>
                <a:lnTo>
                  <a:pt x="0" y="20955"/>
                </a:lnTo>
                <a:cubicBezTo>
                  <a:pt x="0" y="21312"/>
                  <a:pt x="275" y="21600"/>
                  <a:pt x="615" y="21600"/>
                </a:cubicBezTo>
                <a:lnTo>
                  <a:pt x="14535" y="21600"/>
                </a:lnTo>
                <a:cubicBezTo>
                  <a:pt x="14875" y="21600"/>
                  <a:pt x="15150" y="21312"/>
                  <a:pt x="15150" y="20955"/>
                </a:cubicBezTo>
                <a:lnTo>
                  <a:pt x="15150" y="18723"/>
                </a:lnTo>
                <a:lnTo>
                  <a:pt x="21600" y="17432"/>
                </a:lnTo>
                <a:lnTo>
                  <a:pt x="15150" y="16140"/>
                </a:lnTo>
                <a:lnTo>
                  <a:pt x="15150" y="645"/>
                </a:lnTo>
                <a:cubicBezTo>
                  <a:pt x="15150" y="288"/>
                  <a:pt x="14875" y="0"/>
                  <a:pt x="14535" y="0"/>
                </a:cubicBezTo>
                <a:lnTo>
                  <a:pt x="615" y="0"/>
                </a:lnTo>
                <a:close/>
              </a:path>
            </a:pathLst>
          </a:custGeom>
          <a:solidFill>
            <a:srgbClr val="808785">
              <a:alpha val="83577"/>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3200">
                <a:ln w="12700" cap="flat">
                  <a:solidFill>
                    <a:srgbClr val="000000"/>
                  </a:solidFill>
                  <a:prstDash val="solid"/>
                  <a:miter lim="400000"/>
                </a:ln>
                <a:solidFill>
                  <a:srgbClr val="FFFFFF"/>
                </a:solidFill>
                <a:effectLst>
                  <a:outerShdw sx="100000" sy="100000" kx="0" ky="0" algn="b" rotWithShape="0" blurRad="12700" dist="63500" dir="1961161">
                    <a:srgbClr val="000000"/>
                  </a:outerShdw>
                </a:effectLst>
                <a:latin typeface="Gill Sans"/>
                <a:ea typeface="Gill Sans"/>
                <a:cs typeface="Gill Sans"/>
                <a:sym typeface="Gill Sans"/>
              </a:defRPr>
            </a:lvl1pPr>
          </a:lstStyle>
          <a:p>
            <a:pPr/>
            <a:r>
              <a:t>“who will transform our lowly body that it may be conformed to His glorious body”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039"/>
                                        </p:tgtEl>
                                        <p:attrNameLst>
                                          <p:attrName>style.visibility</p:attrName>
                                        </p:attrNameLst>
                                      </p:cBhvr>
                                      <p:to>
                                        <p:strVal val="visible"/>
                                      </p:to>
                                    </p:set>
                                    <p:animEffect filter="wipe(right)" transition="in">
                                      <p:cBhvr>
                                        <p:cTn id="7" dur="10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9"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1"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44" name="BIBLICAL AFFIRMATION OF THE BODILY RESURRECTION"/>
          <p:cNvGrpSpPr/>
          <p:nvPr/>
        </p:nvGrpSpPr>
        <p:grpSpPr>
          <a:xfrm>
            <a:off x="-136385" y="1058059"/>
            <a:ext cx="13277570" cy="1285749"/>
            <a:chOff x="0" y="0"/>
            <a:chExt cx="13277569" cy="1285747"/>
          </a:xfrm>
        </p:grpSpPr>
        <p:sp>
          <p:nvSpPr>
            <p:cNvPr id="1043"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42"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45"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48" name="Perishable: phthartos (φθαρτός, 5349)…"/>
          <p:cNvGrpSpPr/>
          <p:nvPr/>
        </p:nvGrpSpPr>
        <p:grpSpPr>
          <a:xfrm>
            <a:off x="2688037" y="4203710"/>
            <a:ext cx="10528057" cy="5256015"/>
            <a:chOff x="0" y="0"/>
            <a:chExt cx="10528056" cy="5256014"/>
          </a:xfrm>
        </p:grpSpPr>
        <p:sp>
          <p:nvSpPr>
            <p:cNvPr id="1047" name="Perishable: phthartos (φθαρτός, 5349)…"/>
            <p:cNvSpPr txBox="1"/>
            <p:nvPr/>
          </p:nvSpPr>
          <p:spPr>
            <a:xfrm>
              <a:off x="508000" y="495300"/>
              <a:ext cx="9562857" cy="432891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3700">
                  <a:solidFill>
                    <a:srgbClr val="000000"/>
                  </a:solidFill>
                  <a:latin typeface="Century Gothic"/>
                  <a:ea typeface="Century Gothic"/>
                  <a:cs typeface="Century Gothic"/>
                  <a:sym typeface="Century Gothic"/>
                </a:defRPr>
              </a:pPr>
              <a:r>
                <a:t>Perishable: </a:t>
              </a:r>
              <a:r>
                <a:rPr i="1"/>
                <a:t>phthartos</a:t>
              </a:r>
              <a:r>
                <a:rPr b="0"/>
                <a:t> (φθαρτός, 5349)</a:t>
              </a:r>
              <a:endParaRPr>
                <a:latin typeface="Times New Roman"/>
                <a:ea typeface="Times New Roman"/>
                <a:cs typeface="Times New Roman"/>
                <a:sym typeface="Times New Roman"/>
              </a:endParaRP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rPr b="1"/>
                <a:t>23.125</a:t>
              </a:r>
              <a:r>
                <a:t> </a:t>
              </a:r>
              <a:r>
                <a:rPr b="1"/>
                <a:t>φθαρτός</a:t>
              </a:r>
              <a:r>
                <a:t>,</a:t>
              </a:r>
              <a:r>
                <a:rPr b="1"/>
                <a:t> ή</a:t>
              </a:r>
              <a:r>
                <a:t>,</a:t>
              </a:r>
              <a:r>
                <a:rPr b="1"/>
                <a:t> όν</a:t>
              </a:r>
              <a:r>
                <a:t>: pertaining to that which is bound to disintegrate and die—‘perishable, mortal.’ ἤλλαξαν τὴν δόξαν τοῦ ἀφθάρτου θεοῦ ἐν ὁμοιώματι εἰκόνος φθαρτοῦ ἀνθρώπου ‘they changed the glory of immortal God for the likeness of a mortal human being’ Ro 1:23.</a:t>
              </a:r>
            </a:p>
          </p:txBody>
        </p:sp>
        <p:pic>
          <p:nvPicPr>
            <p:cNvPr id="1046" name="Perishable: phthartos (φθαρτός, 5349)… Perishable: phthartos (φθαρτός, 5349)&#10;23.125 φθαρτός, ή, όν: pertaining to that which is bound to disintegrate and die—‘perishable, mortal.’ ἤλλαξαν τὴν δόξαν τοῦ ἀφθάρτου θεοῦ ἐν ὁμοιώματι εἰκόνος φθαρτοῦ ἀνθρώπου ‘they changed the glory of immortal God for the likeness of a mortal human being’ Ro 1:23." descr="Perishable: phthartos (φθαρτός, 5349)… Perishable: phthartos (φθαρτός, 5349)23.125 φθαρτός, ή, όν: pertaining to that which is bound to disintegrate and die—‘perishable, mortal.’ ἤλλαξαν τὴν δόξαν τοῦ ἀφθάρτου θεοῦ ἐν ὁμοιώματι εἰκόνος φθαρτοῦ ἀνθρώπου ‘they changed the glory of immortal God for the likeness of a mortal human being’ Ro 1:23."/>
            <p:cNvPicPr>
              <a:picLocks noChangeAspect="0"/>
            </p:cNvPicPr>
            <p:nvPr/>
          </p:nvPicPr>
          <p:blipFill>
            <a:blip r:embed="rId5">
              <a:extLst/>
            </a:blip>
            <a:stretch>
              <a:fillRect/>
            </a:stretch>
          </p:blipFill>
          <p:spPr>
            <a:xfrm>
              <a:off x="0" y="0"/>
              <a:ext cx="10528057" cy="5256015"/>
            </a:xfrm>
            <a:prstGeom prst="rect">
              <a:avLst/>
            </a:prstGeom>
            <a:effectLst/>
          </p:spPr>
        </p:pic>
      </p:grpSp>
      <p:sp>
        <p:nvSpPr>
          <p:cNvPr id="1049"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052" name="the dead will be raised imperishable, and we will be changed."/>
          <p:cNvGrpSpPr/>
          <p:nvPr/>
        </p:nvGrpSpPr>
        <p:grpSpPr>
          <a:xfrm>
            <a:off x="136418" y="2437714"/>
            <a:ext cx="4377701" cy="2095501"/>
            <a:chOff x="0" y="0"/>
            <a:chExt cx="4377700" cy="2095500"/>
          </a:xfrm>
        </p:grpSpPr>
        <p:sp>
          <p:nvSpPr>
            <p:cNvPr id="1051"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50"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57" name="BIBLICAL AFFIRMATION OF THE BODILY RESURRECTION"/>
          <p:cNvGrpSpPr/>
          <p:nvPr/>
        </p:nvGrpSpPr>
        <p:grpSpPr>
          <a:xfrm>
            <a:off x="-136385" y="1058059"/>
            <a:ext cx="13277570" cy="1285749"/>
            <a:chOff x="0" y="0"/>
            <a:chExt cx="13277569" cy="1285747"/>
          </a:xfrm>
        </p:grpSpPr>
        <p:sp>
          <p:nvSpPr>
            <p:cNvPr id="1056"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55"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58"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61" name="Imperishable: aphtharsia (ἀφθαρσία, 861),…"/>
          <p:cNvGrpSpPr/>
          <p:nvPr/>
        </p:nvGrpSpPr>
        <p:grpSpPr>
          <a:xfrm>
            <a:off x="2688037" y="4203710"/>
            <a:ext cx="10528057" cy="5427695"/>
            <a:chOff x="0" y="0"/>
            <a:chExt cx="10528056" cy="5427693"/>
          </a:xfrm>
        </p:grpSpPr>
        <p:sp>
          <p:nvSpPr>
            <p:cNvPr id="1060" name="Imperishable: aphtharsia (ἀφθαρσία, 861),…"/>
            <p:cNvSpPr txBox="1"/>
            <p:nvPr/>
          </p:nvSpPr>
          <p:spPr>
            <a:xfrm>
              <a:off x="508000" y="495300"/>
              <a:ext cx="9562857" cy="4500594"/>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3700">
                  <a:solidFill>
                    <a:srgbClr val="000000"/>
                  </a:solidFill>
                  <a:latin typeface="Century Gothic"/>
                  <a:ea typeface="Century Gothic"/>
                  <a:cs typeface="Century Gothic"/>
                  <a:sym typeface="Century Gothic"/>
                </a:defRPr>
              </a:pPr>
              <a:r>
                <a:t>Imperishable: </a:t>
              </a:r>
              <a:r>
                <a:rPr i="1"/>
                <a:t>aphtharsia</a:t>
              </a:r>
              <a:r>
                <a:t> </a:t>
              </a:r>
              <a:r>
                <a:rPr b="0" sz="3400"/>
                <a:t>(ἀφθαρσία, 861),</a:t>
              </a:r>
              <a:endParaRPr>
                <a:latin typeface="Times New Roman"/>
                <a:ea typeface="Times New Roman"/>
                <a:cs typeface="Times New Roman"/>
                <a:sym typeface="Times New Roman"/>
              </a:endParaRPr>
            </a:p>
            <a:p>
              <a:pPr lvl="1" marL="1143000" indent="-685800" algn="l">
                <a:spcBef>
                  <a:spcPts val="700"/>
                </a:spcBef>
                <a:buSzPct val="80000"/>
                <a:buBlip>
                  <a:blip r:embed="rId4"/>
                </a:buBlip>
                <a:defRPr sz="3400">
                  <a:solidFill>
                    <a:srgbClr val="000000"/>
                  </a:solidFill>
                  <a:latin typeface="Century Gothic"/>
                  <a:ea typeface="Century Gothic"/>
                  <a:cs typeface="Century Gothic"/>
                  <a:sym typeface="Century Gothic"/>
                </a:defRPr>
              </a:pPr>
              <a:r>
                <a:rPr b="1"/>
                <a:t>23.127</a:t>
              </a:r>
              <a:r>
                <a:t> </a:t>
              </a:r>
              <a:r>
                <a:rPr b="1"/>
                <a:t>ἀφθαρσία</a:t>
              </a:r>
              <a:r>
                <a:rPr baseline="31999"/>
                <a:t>a</a:t>
              </a:r>
              <a:r>
                <a:t>,</a:t>
              </a:r>
              <a:r>
                <a:rPr b="1"/>
                <a:t> ας </a:t>
              </a:r>
              <a:r>
                <a:rPr i="1"/>
                <a:t>f</a:t>
              </a:r>
              <a:r>
                <a:t>: the state of not being subject to decay, leading to death—‘immortal, immortality.’ ἐγείρεται ἐν ἀφθαρσίᾳ ‘it will be raised immortal’ 1 Cor 15:42. It is possible to translate this clause as ‘it will be raised and will never again die.’</a:t>
              </a:r>
            </a:p>
          </p:txBody>
        </p:sp>
        <p:pic>
          <p:nvPicPr>
            <p:cNvPr id="1059" name="Imperishable: aphtharsia (ἀφθαρσία, 861),… Imperishable: aphtharsia (ἀφθαρσία, 861),&#10;23.127 ἀφθαρσίαa, ας f: the state of not being subject to decay, leading to death—‘immortal, immortality.’ ἐγείρεται ἐν ἀφθαρσίᾳ ‘it will be raised immortal’ 1 Cor 15:42. It is possible to translate this clause as ‘it will be raised and will never again die.’" descr="Imperishable: aphtharsia (ἀφθαρσία, 861),… Imperishable: aphtharsia (ἀφθαρσία, 861),23.127 ἀφθαρσίαa, ας f: the state of not being subject to decay, leading to death—‘immortal, immortality.’ ἐγείρεται ἐν ἀφθαρσίᾳ ‘it will be raised immortal’ 1 Cor 15:42. It is possible to translate this clause as ‘it will be raised and will never again die.’"/>
            <p:cNvPicPr>
              <a:picLocks noChangeAspect="0"/>
            </p:cNvPicPr>
            <p:nvPr/>
          </p:nvPicPr>
          <p:blipFill>
            <a:blip r:embed="rId5">
              <a:extLst/>
            </a:blip>
            <a:stretch>
              <a:fillRect/>
            </a:stretch>
          </p:blipFill>
          <p:spPr>
            <a:xfrm>
              <a:off x="0" y="0"/>
              <a:ext cx="10528057" cy="5427694"/>
            </a:xfrm>
            <a:prstGeom prst="rect">
              <a:avLst/>
            </a:prstGeom>
            <a:effectLst/>
          </p:spPr>
        </p:pic>
      </p:grpSp>
      <p:sp>
        <p:nvSpPr>
          <p:cNvPr id="1062"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065" name="the dead will be raised imperishable, and we will be changed."/>
          <p:cNvGrpSpPr/>
          <p:nvPr/>
        </p:nvGrpSpPr>
        <p:grpSpPr>
          <a:xfrm>
            <a:off x="136418" y="2437714"/>
            <a:ext cx="4377701" cy="2095501"/>
            <a:chOff x="0" y="0"/>
            <a:chExt cx="4377700" cy="2095500"/>
          </a:xfrm>
        </p:grpSpPr>
        <p:sp>
          <p:nvSpPr>
            <p:cNvPr id="1064"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63"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70" name="BIBLICAL AFFIRMATION OF THE BODILY RESURRECTION"/>
          <p:cNvGrpSpPr/>
          <p:nvPr/>
        </p:nvGrpSpPr>
        <p:grpSpPr>
          <a:xfrm>
            <a:off x="-136385" y="1058059"/>
            <a:ext cx="13277570" cy="1285749"/>
            <a:chOff x="0" y="0"/>
            <a:chExt cx="13277569" cy="1285747"/>
          </a:xfrm>
        </p:grpSpPr>
        <p:sp>
          <p:nvSpPr>
            <p:cNvPr id="1069"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68"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71"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74" name="Mortal: thnetos (θνητός, 2349),…"/>
          <p:cNvGrpSpPr/>
          <p:nvPr/>
        </p:nvGrpSpPr>
        <p:grpSpPr>
          <a:xfrm>
            <a:off x="2688037" y="4203710"/>
            <a:ext cx="10528057" cy="5243911"/>
            <a:chOff x="0" y="0"/>
            <a:chExt cx="10528056" cy="5243909"/>
          </a:xfrm>
        </p:grpSpPr>
        <p:sp>
          <p:nvSpPr>
            <p:cNvPr id="1073" name="Mortal: thnetos (θνητός, 2349),…"/>
            <p:cNvSpPr txBox="1"/>
            <p:nvPr/>
          </p:nvSpPr>
          <p:spPr>
            <a:xfrm>
              <a:off x="508000" y="495300"/>
              <a:ext cx="9562857" cy="431681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3700">
                  <a:solidFill>
                    <a:srgbClr val="000000"/>
                  </a:solidFill>
                  <a:latin typeface="Century Gothic"/>
                  <a:ea typeface="Century Gothic"/>
                  <a:cs typeface="Century Gothic"/>
                  <a:sym typeface="Century Gothic"/>
                </a:defRPr>
              </a:pPr>
              <a:r>
                <a:t>Mortal: </a:t>
              </a:r>
              <a:r>
                <a:rPr b="0" i="1"/>
                <a:t>thnetos</a:t>
              </a:r>
              <a:r>
                <a:rPr b="0"/>
                <a:t> (θνητός, 2349),</a:t>
              </a:r>
              <a:endParaRPr>
                <a:latin typeface="Times New Roman"/>
                <a:ea typeface="Times New Roman"/>
                <a:cs typeface="Times New Roman"/>
                <a:sym typeface="Times New Roman"/>
              </a:endParaRP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rPr b="1"/>
                <a:t>23.124</a:t>
              </a:r>
              <a:r>
                <a:t> </a:t>
              </a:r>
              <a:r>
                <a:rPr b="1"/>
                <a:t>θνητός</a:t>
              </a:r>
              <a:r>
                <a:t>,</a:t>
              </a:r>
              <a:r>
                <a:rPr b="1"/>
                <a:t> ή</a:t>
              </a:r>
              <a:r>
                <a:t>,</a:t>
              </a:r>
              <a:r>
                <a:rPr b="1"/>
                <a:t> όν</a:t>
              </a:r>
              <a:r>
                <a:t>: pertaining to being liable to death (that which will eventually die)—‘mortal.’ μὴ οὖν βασιλευέτω ἡ ἁμαρτία ἐν τῷ θνητῷ ὑμῶν σώματι ‘sin must no longer rule in your mortal bodies’ Ro 6:12. The phrase ‘mortal bodies’ may be rendered as ‘bodies which will die.’</a:t>
              </a:r>
            </a:p>
          </p:txBody>
        </p:sp>
        <p:pic>
          <p:nvPicPr>
            <p:cNvPr id="1072" name="Mortal: thnetos (θνητός, 2349),… Mortal: thnetos (θνητός, 2349),&#10;23.124 θνητός, ή, όν: pertaining to being liable to death (that which will eventually die)—‘mortal.’ μὴ οὖν βασιλευέτω ἡ ἁμαρτία ἐν τῷ θνητῷ ὑμῶν σώματι ‘sin must no longer rule in your mortal bodies’ Ro 6:12. The phrase ‘mortal bodies’ may be rendered as ‘bodies which will die.’" descr="Mortal: thnetos (θνητός, 2349),… Mortal: thnetos (θνητός, 2349),23.124 θνητός, ή, όν: pertaining to being liable to death (that which will eventually die)—‘mortal.’ μὴ οὖν βασιλευέτω ἡ ἁμαρτία ἐν τῷ θνητῷ ὑμῶν σώματι ‘sin must no longer rule in your mortal bodies’ Ro 6:12. The phrase ‘mortal bodies’ may be rendered as ‘bodies which will die.’"/>
            <p:cNvPicPr>
              <a:picLocks noChangeAspect="0"/>
            </p:cNvPicPr>
            <p:nvPr/>
          </p:nvPicPr>
          <p:blipFill>
            <a:blip r:embed="rId5">
              <a:extLst/>
            </a:blip>
            <a:stretch>
              <a:fillRect/>
            </a:stretch>
          </p:blipFill>
          <p:spPr>
            <a:xfrm>
              <a:off x="0" y="0"/>
              <a:ext cx="10528057" cy="5243910"/>
            </a:xfrm>
            <a:prstGeom prst="rect">
              <a:avLst/>
            </a:prstGeom>
            <a:effectLst/>
          </p:spPr>
        </p:pic>
      </p:grpSp>
      <p:sp>
        <p:nvSpPr>
          <p:cNvPr id="1075"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078" name="the dead will be raised imperishable, and we will be changed."/>
          <p:cNvGrpSpPr/>
          <p:nvPr/>
        </p:nvGrpSpPr>
        <p:grpSpPr>
          <a:xfrm>
            <a:off x="136418" y="2437714"/>
            <a:ext cx="4377701" cy="2095501"/>
            <a:chOff x="0" y="0"/>
            <a:chExt cx="4377700" cy="2095500"/>
          </a:xfrm>
        </p:grpSpPr>
        <p:sp>
          <p:nvSpPr>
            <p:cNvPr id="1077"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76"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83" name="BIBLICAL AFFIRMATION OF THE BODILY RESURRECTION"/>
          <p:cNvGrpSpPr/>
          <p:nvPr/>
        </p:nvGrpSpPr>
        <p:grpSpPr>
          <a:xfrm>
            <a:off x="-136385" y="1058059"/>
            <a:ext cx="13277570" cy="1285749"/>
            <a:chOff x="0" y="0"/>
            <a:chExt cx="13277569" cy="1285747"/>
          </a:xfrm>
        </p:grpSpPr>
        <p:sp>
          <p:nvSpPr>
            <p:cNvPr id="1082"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81"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84"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087" name="Immortality: athanasia (ἀθανασία, 110),…"/>
          <p:cNvGrpSpPr/>
          <p:nvPr/>
        </p:nvGrpSpPr>
        <p:grpSpPr>
          <a:xfrm>
            <a:off x="2688037" y="4203710"/>
            <a:ext cx="10528057" cy="5334702"/>
            <a:chOff x="0" y="0"/>
            <a:chExt cx="10528056" cy="5334700"/>
          </a:xfrm>
        </p:grpSpPr>
        <p:sp>
          <p:nvSpPr>
            <p:cNvPr id="1086" name="Immortality: athanasia (ἀθανασία, 110),…"/>
            <p:cNvSpPr txBox="1"/>
            <p:nvPr/>
          </p:nvSpPr>
          <p:spPr>
            <a:xfrm>
              <a:off x="508000" y="495300"/>
              <a:ext cx="9562857" cy="44076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spcBef>
                  <a:spcPts val="1000"/>
                </a:spcBef>
                <a:defRPr b="1" sz="3700">
                  <a:solidFill>
                    <a:srgbClr val="000000"/>
                  </a:solidFill>
                  <a:latin typeface="Century Gothic"/>
                  <a:ea typeface="Century Gothic"/>
                  <a:cs typeface="Century Gothic"/>
                  <a:sym typeface="Century Gothic"/>
                </a:defRPr>
              </a:pPr>
              <a:r>
                <a:t>Immortality: </a:t>
              </a:r>
              <a:r>
                <a:rPr b="0" i="1"/>
                <a:t>athanasia</a:t>
              </a:r>
              <a:r>
                <a:rPr b="0"/>
                <a:t> (ἀθανασία, 110),</a:t>
              </a:r>
              <a:endParaRPr>
                <a:latin typeface="Times New Roman"/>
                <a:ea typeface="Times New Roman"/>
                <a:cs typeface="Times New Roman"/>
                <a:sym typeface="Times New Roman"/>
              </a:endParaRP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rPr b="1"/>
                <a:t>23.126</a:t>
              </a:r>
              <a:r>
                <a:t> </a:t>
              </a:r>
              <a:r>
                <a:rPr b="1"/>
                <a:t>ἀθανασία</a:t>
              </a:r>
              <a:r>
                <a:t>,</a:t>
              </a:r>
              <a:r>
                <a:rPr b="1"/>
                <a:t> ας </a:t>
              </a:r>
              <a:r>
                <a:rPr i="1"/>
                <a:t>f</a:t>
              </a:r>
              <a:r>
                <a:t>: the state of not being subject to death (that which will never die)—‘immortality.’…  </a:t>
              </a:r>
            </a:p>
            <a:p>
              <a:pPr lvl="1" marL="11430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rPr b="1"/>
                <a:t>Vines:</a:t>
              </a:r>
              <a:r>
                <a:t> - “deathlessness”… it suggests the quality of the life enjoyed, as is clear from 2 Cor. 5:4; for the believer what is mortal is to be “swallowed up of life.</a:t>
              </a:r>
            </a:p>
          </p:txBody>
        </p:sp>
        <p:pic>
          <p:nvPicPr>
            <p:cNvPr id="1085" name="Immortality: athanasia (ἀθανασία, 110),… Immortality: athanasia (ἀθανασία, 110),&#10;23.126 ἀθανασία, ας f: the state of not being subject to death (that which will never die)—‘immortality.’…  &#10;Vines: - “deathlessness”… it suggests the quality of the life enjoyed, as is clear from 2 Cor. 5:4; for the believer what is mortal is to be “swallowed up of life." descr="Immortality: athanasia (ἀθανασία, 110),… Immortality: athanasia (ἀθανασία, 110),23.126 ἀθανασία, ας f: the state of not being subject to death (that which will never die)—‘immortality.’…  Vines: - “deathlessness”… it suggests the quality of the life enjoyed, as is clear from 2 Cor. 5:4; for the believer what is mortal is to be “swallowed up of life."/>
            <p:cNvPicPr>
              <a:picLocks noChangeAspect="0"/>
            </p:cNvPicPr>
            <p:nvPr/>
          </p:nvPicPr>
          <p:blipFill>
            <a:blip r:embed="rId5">
              <a:extLst/>
            </a:blip>
            <a:stretch>
              <a:fillRect/>
            </a:stretch>
          </p:blipFill>
          <p:spPr>
            <a:xfrm>
              <a:off x="0" y="0"/>
              <a:ext cx="10528057" cy="5334701"/>
            </a:xfrm>
            <a:prstGeom prst="rect">
              <a:avLst/>
            </a:prstGeom>
            <a:effectLst/>
          </p:spPr>
        </p:pic>
      </p:grpSp>
      <p:sp>
        <p:nvSpPr>
          <p:cNvPr id="1088"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091" name="the dead will be raised imperishable, and we will be changed."/>
          <p:cNvGrpSpPr/>
          <p:nvPr/>
        </p:nvGrpSpPr>
        <p:grpSpPr>
          <a:xfrm>
            <a:off x="136418" y="2437714"/>
            <a:ext cx="4377701" cy="2095501"/>
            <a:chOff x="0" y="0"/>
            <a:chExt cx="4377700" cy="2095500"/>
          </a:xfrm>
        </p:grpSpPr>
        <p:sp>
          <p:nvSpPr>
            <p:cNvPr id="1090"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089"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6">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096" name="BIBLICAL AFFIRMATION OF THE BODILY RESURRECTION"/>
          <p:cNvGrpSpPr/>
          <p:nvPr/>
        </p:nvGrpSpPr>
        <p:grpSpPr>
          <a:xfrm>
            <a:off x="-136385" y="1058059"/>
            <a:ext cx="13277570" cy="1285749"/>
            <a:chOff x="0" y="0"/>
            <a:chExt cx="13277569" cy="1285747"/>
          </a:xfrm>
        </p:grpSpPr>
        <p:sp>
          <p:nvSpPr>
            <p:cNvPr id="1095"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094"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097"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098"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101" name="2 Corinthians 5:1–4 (NASB95)…"/>
          <p:cNvGrpSpPr/>
          <p:nvPr/>
        </p:nvGrpSpPr>
        <p:grpSpPr>
          <a:xfrm>
            <a:off x="3472884" y="3559156"/>
            <a:ext cx="9644177" cy="6268698"/>
            <a:chOff x="0" y="0"/>
            <a:chExt cx="9644176" cy="6268696"/>
          </a:xfrm>
        </p:grpSpPr>
        <p:sp>
          <p:nvSpPr>
            <p:cNvPr id="1100" name="2 Corinthians 5:1–4 (NASB95)…"/>
            <p:cNvSpPr txBox="1"/>
            <p:nvPr/>
          </p:nvSpPr>
          <p:spPr>
            <a:xfrm>
              <a:off x="508000" y="495300"/>
              <a:ext cx="8678977" cy="534159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b="1">
                  <a:solidFill>
                    <a:srgbClr val="000000"/>
                  </a:solidFill>
                  <a:latin typeface="Times New Roman"/>
                  <a:ea typeface="Times New Roman"/>
                  <a:cs typeface="Times New Roman"/>
                  <a:sym typeface="Times New Roman"/>
                </a:defRPr>
              </a:pPr>
              <a:r>
                <a:t>2 Corinthians 5:1–4 (NASB95)</a:t>
              </a:r>
            </a:p>
            <a:p>
              <a:pPr defTabSz="457200">
                <a:defRPr sz="3300">
                  <a:solidFill>
                    <a:srgbClr val="000000"/>
                  </a:solidFill>
                  <a:latin typeface="Times New Roman"/>
                  <a:ea typeface="Times New Roman"/>
                  <a:cs typeface="Times New Roman"/>
                  <a:sym typeface="Times New Roman"/>
                </a:defRPr>
              </a:pPr>
              <a:r>
                <a:rPr baseline="31999"/>
                <a:t>1</a:t>
              </a:r>
              <a:r>
                <a:t> For we know that if </a:t>
              </a:r>
              <a:r>
                <a:t>the earthly tent which is our house is torn down, we have a building from God, a house not made with hands, eternal in the heavens.</a:t>
              </a:r>
              <a:r>
                <a:t> </a:t>
              </a:r>
              <a:r>
                <a:rPr baseline="31999"/>
                <a:t>2</a:t>
              </a:r>
              <a:r>
                <a:t> For indeed in this </a:t>
              </a:r>
              <a:r>
                <a:rPr i="1"/>
                <a:t>house</a:t>
              </a:r>
              <a:r>
                <a:t> we groan, longing to be clothed with our dwelling from heaven, </a:t>
              </a:r>
              <a:r>
                <a:rPr baseline="31999"/>
                <a:t>3</a:t>
              </a:r>
              <a:r>
                <a:t> inasmuch as we, having put it on, will not be found naked. </a:t>
              </a:r>
              <a:r>
                <a:rPr baseline="31999"/>
                <a:t>4</a:t>
              </a:r>
              <a:r>
                <a:t> For indeed while we are in this tent, we groan, being burdened, because we do not want to be unclothed but to be clothed, so that </a:t>
              </a:r>
              <a:r>
                <a:t>what is mortal will be swallowed up by life</a:t>
              </a:r>
              <a:r>
                <a:t>.</a:t>
              </a:r>
            </a:p>
          </p:txBody>
        </p:sp>
        <p:pic>
          <p:nvPicPr>
            <p:cNvPr id="1099" name="2 Corinthians 5:1–4 (NASB95)… 2 Corinthians 5:1–4 (NASB95)&#10;1 For we know that if the earthly tent which is our house is torn down, we have a building from God, a house not made with hands, eternal in the heavens. 2 For indeed in this house we groan, longing to be clothed with our dwelling from heaven, 3 inasmuch as we, having put it on, will not be found naked. 4 For indeed while we are in this tent, we groan, being burdened, because we do not want to be unclothed but to be clothed, so that what is mortal will be swallowed up by life." descr="2 Corinthians 5:1–4 (NASB95)… 2 Corinthians 5:1–4 (NASB95)1 For we know that if the earthly tent which is our house is torn down, we have a building from God, a house not made with hands, eternal in the heavens. 2 For indeed in this house we groan, longing to be clothed with our dwelling from heaven, 3 inasmuch as we, having put it on, will not be found naked. 4 For indeed while we are in this tent, we groan, being burdened, because we do not want to be unclothed but to be clothed, so that what is mortal will be swallowed up by life."/>
            <p:cNvPicPr>
              <a:picLocks noChangeAspect="0"/>
            </p:cNvPicPr>
            <p:nvPr/>
          </p:nvPicPr>
          <p:blipFill>
            <a:blip r:embed="rId4">
              <a:extLst/>
            </a:blip>
            <a:stretch>
              <a:fillRect/>
            </a:stretch>
          </p:blipFill>
          <p:spPr>
            <a:xfrm>
              <a:off x="0" y="0"/>
              <a:ext cx="9644177" cy="6268697"/>
            </a:xfrm>
            <a:prstGeom prst="rect">
              <a:avLst/>
            </a:prstGeom>
            <a:effectLst/>
          </p:spPr>
        </p:pic>
      </p:grpSp>
      <p:grpSp>
        <p:nvGrpSpPr>
          <p:cNvPr id="1104" name="the dead will be raised imperishable, and we will be changed."/>
          <p:cNvGrpSpPr/>
          <p:nvPr/>
        </p:nvGrpSpPr>
        <p:grpSpPr>
          <a:xfrm>
            <a:off x="136418" y="2437714"/>
            <a:ext cx="4377701" cy="2095501"/>
            <a:chOff x="0" y="0"/>
            <a:chExt cx="4377700" cy="2095500"/>
          </a:xfrm>
        </p:grpSpPr>
        <p:sp>
          <p:nvSpPr>
            <p:cNvPr id="1103"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02"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5">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09" name="BIBLICAL AFFIRMATION OF THE BODILY RESURRECTION"/>
          <p:cNvGrpSpPr/>
          <p:nvPr/>
        </p:nvGrpSpPr>
        <p:grpSpPr>
          <a:xfrm>
            <a:off x="-136385" y="1058059"/>
            <a:ext cx="13277570" cy="1285749"/>
            <a:chOff x="0" y="0"/>
            <a:chExt cx="13277569" cy="1285747"/>
          </a:xfrm>
        </p:grpSpPr>
        <p:sp>
          <p:nvSpPr>
            <p:cNvPr id="110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0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110"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111" name="1 Corinthians 15:53 (NASB95)…"/>
          <p:cNvSpPr txBox="1"/>
          <p:nvPr/>
        </p:nvSpPr>
        <p:spPr>
          <a:xfrm>
            <a:off x="4501707" y="2288295"/>
            <a:ext cx="8423265" cy="1545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Times New Roman"/>
                <a:ea typeface="Times New Roman"/>
                <a:cs typeface="Times New Roman"/>
                <a:sym typeface="Times New Roman"/>
              </a:defRPr>
            </a:pPr>
            <a:r>
              <a:t>1 Corinthians 15:53 (NASB95)</a:t>
            </a:r>
          </a:p>
          <a:p>
            <a:pPr defTabSz="457200">
              <a:defRPr sz="3100">
                <a:solidFill>
                  <a:srgbClr val="000000"/>
                </a:solidFill>
                <a:latin typeface="Times New Roman"/>
                <a:ea typeface="Times New Roman"/>
                <a:cs typeface="Times New Roman"/>
                <a:sym typeface="Times New Roman"/>
              </a:defRPr>
            </a:pPr>
            <a:r>
              <a:rPr baseline="31999"/>
              <a:t>53</a:t>
            </a:r>
            <a:r>
              <a:t> For this perishable must put on </a:t>
            </a:r>
            <a:r>
              <a:rPr baseline="31999"/>
              <a:t>a</a:t>
            </a:r>
            <a:r>
              <a:t>the imperishable, and this mortal must put on immortality.</a:t>
            </a:r>
          </a:p>
        </p:txBody>
      </p:sp>
      <p:grpSp>
        <p:nvGrpSpPr>
          <p:cNvPr id="1114" name="Romans 2:5–11 (NASB95)…"/>
          <p:cNvGrpSpPr/>
          <p:nvPr/>
        </p:nvGrpSpPr>
        <p:grpSpPr>
          <a:xfrm>
            <a:off x="-167949" y="3737356"/>
            <a:ext cx="13340697" cy="6268698"/>
            <a:chOff x="0" y="0"/>
            <a:chExt cx="13340695" cy="6268696"/>
          </a:xfrm>
        </p:grpSpPr>
        <p:sp>
          <p:nvSpPr>
            <p:cNvPr id="1113" name="Romans 2:5–11 (NASB95)…"/>
            <p:cNvSpPr txBox="1"/>
            <p:nvPr/>
          </p:nvSpPr>
          <p:spPr>
            <a:xfrm>
              <a:off x="508000" y="495300"/>
              <a:ext cx="12375497" cy="534159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b="1">
                  <a:solidFill>
                    <a:srgbClr val="000000"/>
                  </a:solidFill>
                  <a:latin typeface="Times New Roman"/>
                  <a:ea typeface="Times New Roman"/>
                  <a:cs typeface="Times New Roman"/>
                  <a:sym typeface="Times New Roman"/>
                </a:defRPr>
              </a:pPr>
              <a:r>
                <a:t>Romans 2:5–11 (NASB95) </a:t>
              </a:r>
            </a:p>
            <a:p>
              <a:pPr defTabSz="457200">
                <a:defRPr sz="3300">
                  <a:solidFill>
                    <a:srgbClr val="000000"/>
                  </a:solidFill>
                  <a:latin typeface="Times New Roman"/>
                  <a:ea typeface="Times New Roman"/>
                  <a:cs typeface="Times New Roman"/>
                  <a:sym typeface="Times New Roman"/>
                </a:defRPr>
              </a:pPr>
              <a:r>
                <a:rPr baseline="31999"/>
                <a:t>5</a:t>
              </a:r>
              <a:r>
                <a:t> But because of your stubbornness and unrepentant heart you are storing up wrath for yourself in the day of wrath and revelation of the righteous judgment of God, </a:t>
              </a:r>
              <a:r>
                <a:rPr baseline="31999"/>
                <a:t>6</a:t>
              </a:r>
              <a:r>
                <a:t> who will render to each person according to his deeds: </a:t>
              </a:r>
              <a:r>
                <a:rPr baseline="31999"/>
                <a:t>7</a:t>
              </a:r>
              <a:r>
                <a:t> </a:t>
              </a:r>
              <a:r>
                <a:rPr u="sng"/>
                <a:t>to those who by perseverance in doing good seek for glory and honor and immortality, eternal life;</a:t>
              </a:r>
              <a:r>
                <a:t> </a:t>
              </a:r>
              <a:r>
                <a:rPr baseline="31999"/>
                <a:t>8</a:t>
              </a:r>
              <a:r>
                <a:t> but to those who are selfishly ambitious and do not obey the truth, but obey unrighteousness, wrath and indignation. </a:t>
              </a:r>
              <a:r>
                <a:rPr baseline="31999"/>
                <a:t>9</a:t>
              </a:r>
              <a:r>
                <a:t> </a:t>
              </a:r>
              <a:r>
                <a:rPr i="1"/>
                <a:t>There will be</a:t>
              </a:r>
              <a:r>
                <a:t> tribulation and distress for every soul of man who does evil, of the Jew first and also of the Greek, </a:t>
              </a:r>
              <a:r>
                <a:rPr baseline="31999"/>
                <a:t>10</a:t>
              </a:r>
              <a:r>
                <a:t> but glory and honor and peace to everyone who does good, to the Jew first and also to the Greek. </a:t>
              </a:r>
              <a:r>
                <a:rPr baseline="31999"/>
                <a:t>11</a:t>
              </a:r>
              <a:r>
                <a:t> For there is no partiality with God.</a:t>
              </a:r>
            </a:p>
          </p:txBody>
        </p:sp>
        <p:pic>
          <p:nvPicPr>
            <p:cNvPr id="1112" name="Romans 2:5–11 (NASB95)… Romans 2:5–11 (NASB95) &#10;5 But because of your stubbornness and unrepentant heart you are storing up wrath for yourself in the day of wrath and revelation of the righteous judgment of God, 6 who will render to each person according to his deeds: 7 to those who by perseverance in doing good seek for glory and honor and immortality, eternal life; 8 but to those who are selfishly ambitious and do not obey the truth, but obey unrighteousness, wrath and indignation. 9 There will be tribulation and distress for every soul of man who does evil, of the Jew first and also of the Greek, 10 but glory and honor and peace to everyone who does good, to the Jew first and also to the Greek. 11 For there is no partiality with God." descr="Romans 2:5–11 (NASB95)… Romans 2:5–11 (NASB95) 5 But because of your stubbornness and unrepentant heart you are storing up wrath for yourself in the day of wrath and revelation of the righteous judgment of God, 6 who will render to each person according to his deeds: 7 to those who by perseverance in doing good seek for glory and honor and immortality, eternal life; 8 but to those who are selfishly ambitious and do not obey the truth, but obey unrighteousness, wrath and indignation. 9 There will be tribulation and distress for every soul of man who does evil, of the Jew first and also of the Greek, 10 but glory and honor and peace to everyone who does good, to the Jew first and also to the Greek. 11 For there is no partiality with God."/>
            <p:cNvPicPr>
              <a:picLocks noChangeAspect="0"/>
            </p:cNvPicPr>
            <p:nvPr/>
          </p:nvPicPr>
          <p:blipFill>
            <a:blip r:embed="rId4">
              <a:extLst/>
            </a:blip>
            <a:stretch>
              <a:fillRect/>
            </a:stretch>
          </p:blipFill>
          <p:spPr>
            <a:xfrm>
              <a:off x="0" y="0"/>
              <a:ext cx="13340697" cy="6268697"/>
            </a:xfrm>
            <a:prstGeom prst="rect">
              <a:avLst/>
            </a:prstGeom>
            <a:effectLst/>
          </p:spPr>
        </p:pic>
      </p:grpSp>
      <p:grpSp>
        <p:nvGrpSpPr>
          <p:cNvPr id="1117" name="the dead will be raised imperishable, and we will be changed."/>
          <p:cNvGrpSpPr/>
          <p:nvPr/>
        </p:nvGrpSpPr>
        <p:grpSpPr>
          <a:xfrm>
            <a:off x="136418" y="2437714"/>
            <a:ext cx="4377701" cy="2095501"/>
            <a:chOff x="0" y="0"/>
            <a:chExt cx="4377700" cy="2095500"/>
          </a:xfrm>
        </p:grpSpPr>
        <p:sp>
          <p:nvSpPr>
            <p:cNvPr id="1116"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15"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5">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81"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82"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285" name="We can CHOOSE SALVATION or REJECT IT"/>
          <p:cNvGrpSpPr/>
          <p:nvPr/>
        </p:nvGrpSpPr>
        <p:grpSpPr>
          <a:xfrm>
            <a:off x="244403" y="241212"/>
            <a:ext cx="5677848" cy="1460501"/>
            <a:chOff x="0" y="0"/>
            <a:chExt cx="5677847" cy="1460500"/>
          </a:xfrm>
        </p:grpSpPr>
        <p:sp>
          <p:nvSpPr>
            <p:cNvPr id="284"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283"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286"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287" name="2 Corinthians 4:13–14 (NKJV)…"/>
          <p:cNvSpPr txBox="1"/>
          <p:nvPr/>
        </p:nvSpPr>
        <p:spPr>
          <a:xfrm>
            <a:off x="269327" y="5827573"/>
            <a:ext cx="12466146" cy="37624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2 Corinthians 4:13–14 (NKJV) </a:t>
            </a:r>
          </a:p>
          <a:p>
            <a:pPr defTabSz="457200">
              <a:defRPr sz="4100">
                <a:solidFill>
                  <a:srgbClr val="000000"/>
                </a:solidFill>
                <a:latin typeface="Times New Roman"/>
                <a:ea typeface="Times New Roman"/>
                <a:cs typeface="Times New Roman"/>
                <a:sym typeface="Times New Roman"/>
              </a:defRPr>
            </a:pPr>
            <a:r>
              <a:rPr baseline="31999"/>
              <a:t>13</a:t>
            </a:r>
            <a:r>
              <a:t> And since we have the same spirit of faith, according to what is written, </a:t>
            </a:r>
            <a:r>
              <a:rPr i="1"/>
              <a:t>“I believed and therefore I spoke,”</a:t>
            </a:r>
            <a:r>
              <a:t> we also believe and therefore speak, </a:t>
            </a:r>
            <a:r>
              <a:rPr baseline="31999"/>
              <a:t>14</a:t>
            </a:r>
            <a:r>
              <a:t> knowing that He who raised up the Lord Jesus will also raise us up with Jesus, and will present </a:t>
            </a:r>
            <a:r>
              <a:rPr i="1"/>
              <a:t>us</a:t>
            </a:r>
            <a:r>
              <a:t>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22" name="BIBLICAL AFFIRMATION OF THE BODILY RESURRECTION"/>
          <p:cNvGrpSpPr/>
          <p:nvPr/>
        </p:nvGrpSpPr>
        <p:grpSpPr>
          <a:xfrm>
            <a:off x="-136385" y="1058059"/>
            <a:ext cx="13277570" cy="1285749"/>
            <a:chOff x="0" y="0"/>
            <a:chExt cx="13277569" cy="1285747"/>
          </a:xfrm>
        </p:grpSpPr>
        <p:sp>
          <p:nvSpPr>
            <p:cNvPr id="1121"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20"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12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124" name="1 Corinthians 15:55–57 (NASB95)…"/>
          <p:cNvSpPr txBox="1"/>
          <p:nvPr/>
        </p:nvSpPr>
        <p:spPr>
          <a:xfrm>
            <a:off x="5153140" y="2588267"/>
            <a:ext cx="7626210" cy="6934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1 Corinthians 15:55–57 (NASB95)</a:t>
            </a:r>
          </a:p>
          <a:p>
            <a:pPr defTabSz="457200">
              <a:defRPr sz="4700">
                <a:solidFill>
                  <a:srgbClr val="000000"/>
                </a:solidFill>
                <a:latin typeface="Times New Roman"/>
                <a:ea typeface="Times New Roman"/>
                <a:cs typeface="Times New Roman"/>
                <a:sym typeface="Times New Roman"/>
              </a:defRPr>
            </a:pPr>
            <a:r>
              <a:rPr baseline="31999"/>
              <a:t>55</a:t>
            </a:r>
            <a:r>
              <a:t> “O death, where is your victory? O death, where is your sting?” </a:t>
            </a:r>
            <a:r>
              <a:rPr baseline="31999"/>
              <a:t>56</a:t>
            </a:r>
            <a:r>
              <a:t> The sting of death is sin, and the power of sin is the law; </a:t>
            </a:r>
            <a:r>
              <a:rPr baseline="31999"/>
              <a:t>57</a:t>
            </a:r>
            <a:r>
              <a:t> but thanks be to God, who gives us the victory through our Lord Jesus Christ.</a:t>
            </a:r>
          </a:p>
        </p:txBody>
      </p:sp>
      <p:grpSp>
        <p:nvGrpSpPr>
          <p:cNvPr id="1127" name="the dead will be raised imperishable, and we will be changed."/>
          <p:cNvGrpSpPr/>
          <p:nvPr/>
        </p:nvGrpSpPr>
        <p:grpSpPr>
          <a:xfrm>
            <a:off x="136418" y="2437714"/>
            <a:ext cx="4377701" cy="2095501"/>
            <a:chOff x="0" y="0"/>
            <a:chExt cx="4377700" cy="2095500"/>
          </a:xfrm>
        </p:grpSpPr>
        <p:sp>
          <p:nvSpPr>
            <p:cNvPr id="1126"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25"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32" name="BIBLICAL AFFIRMATION OF THE BODILY RESURRECTION"/>
          <p:cNvGrpSpPr/>
          <p:nvPr/>
        </p:nvGrpSpPr>
        <p:grpSpPr>
          <a:xfrm>
            <a:off x="-136385" y="1058059"/>
            <a:ext cx="13277570" cy="1285749"/>
            <a:chOff x="0" y="0"/>
            <a:chExt cx="13277569" cy="1285747"/>
          </a:xfrm>
        </p:grpSpPr>
        <p:sp>
          <p:nvSpPr>
            <p:cNvPr id="1131"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30"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13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134" name="55 “O death, where is your victory? O death, where is your sting?”"/>
          <p:cNvSpPr txBox="1"/>
          <p:nvPr/>
        </p:nvSpPr>
        <p:spPr>
          <a:xfrm>
            <a:off x="4684358" y="2634163"/>
            <a:ext cx="8094992" cy="1323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Times New Roman"/>
                <a:ea typeface="Times New Roman"/>
                <a:cs typeface="Times New Roman"/>
                <a:sym typeface="Times New Roman"/>
              </a:defRPr>
            </a:pPr>
            <a:r>
              <a:rPr baseline="31999"/>
              <a:t>55</a:t>
            </a:r>
            <a:r>
              <a:t> “O death, where is your victory? O death, where is your sting?”</a:t>
            </a:r>
          </a:p>
        </p:txBody>
      </p:sp>
      <p:grpSp>
        <p:nvGrpSpPr>
          <p:cNvPr id="1137" name="the dead will be raised imperishable, and we will be changed."/>
          <p:cNvGrpSpPr/>
          <p:nvPr/>
        </p:nvGrpSpPr>
        <p:grpSpPr>
          <a:xfrm>
            <a:off x="136418" y="2437714"/>
            <a:ext cx="4377701" cy="2095501"/>
            <a:chOff x="0" y="0"/>
            <a:chExt cx="4377700" cy="2095500"/>
          </a:xfrm>
        </p:grpSpPr>
        <p:sp>
          <p:nvSpPr>
            <p:cNvPr id="1136"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35"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grpSp>
        <p:nvGrpSpPr>
          <p:cNvPr id="1140" name="Paul, under the inspiration of the Holy Spirit, combines these utterances of the prophets in support of his teaching as an inspired writer regarding the future bodily resurrection (Isa. 25:8; Hos. 13:14; 1 Cor. 15:54,55)."/>
          <p:cNvGrpSpPr/>
          <p:nvPr/>
        </p:nvGrpSpPr>
        <p:grpSpPr>
          <a:xfrm>
            <a:off x="4036721" y="3782747"/>
            <a:ext cx="8952543" cy="5930901"/>
            <a:chOff x="0" y="0"/>
            <a:chExt cx="8952541" cy="5930900"/>
          </a:xfrm>
        </p:grpSpPr>
        <p:sp>
          <p:nvSpPr>
            <p:cNvPr id="1139" name="Paul, under the inspiration of the Holy Spirit, combines these utterances of the prophets in support of his teaching as an inspired writer regarding the future bodily resurrection (Isa. 25:8; Hos. 13:14; 1 Cor. 15:54,55)."/>
            <p:cNvSpPr txBox="1"/>
            <p:nvPr/>
          </p:nvSpPr>
          <p:spPr>
            <a:xfrm>
              <a:off x="508000" y="495300"/>
              <a:ext cx="7987342" cy="5003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2000"/>
                </a:spcBef>
                <a:buSzPct val="80000"/>
                <a:buBlip>
                  <a:blip r:embed="rId5"/>
                </a:buBlip>
                <a:defRPr sz="3900">
                  <a:solidFill>
                    <a:srgbClr val="000000"/>
                  </a:solidFill>
                  <a:latin typeface="Century Gothic"/>
                  <a:ea typeface="Century Gothic"/>
                  <a:cs typeface="Century Gothic"/>
                  <a:sym typeface="Century Gothic"/>
                </a:defRPr>
              </a:lvl1pPr>
            </a:lstStyle>
            <a:p>
              <a:pPr/>
              <a:r>
                <a:t>Paul, under the inspiration of the Holy Spirit, combines these utterances of the prophets in support of his teaching as an inspired writer regarding the future bodily resurrection (Isa. 25:8; Hos. 13:14; 1 Cor. 15:54,55).</a:t>
              </a:r>
            </a:p>
          </p:txBody>
        </p:sp>
        <p:pic>
          <p:nvPicPr>
            <p:cNvPr id="1138" name="Paul, under the inspiration of the Holy Spirit, combines these utterances of the prophets in support of his teaching as an inspired writer regarding the future bodily resurrection (Isa. 25:8; Hos. 13:14; 1 Cor. 15:54,55). Paul, under the inspiration of the Holy Spirit, combines these utterances of the prophets in support of his teaching as an inspired writer regarding the future bodily resurrection (Isa. 25:8; Hos. 13:14; 1 Cor. 15:54,55)." descr="Paul, under the inspiration of the Holy Spirit, combines these utterances of the prophets in support of his teaching as an inspired writer regarding the future bodily resurrection (Isa. 25:8; Hos. 13:14; 1 Cor. 15:54,55). Paul, under the inspiration of the Holy Spirit, combines these utterances of the prophets in support of his teaching as an inspired writer regarding the future bodily resurrection (Isa. 25:8; Hos. 13:14; 1 Cor. 15:54,55)."/>
            <p:cNvPicPr>
              <a:picLocks noChangeAspect="0"/>
            </p:cNvPicPr>
            <p:nvPr/>
          </p:nvPicPr>
          <p:blipFill>
            <a:blip r:embed="rId6">
              <a:extLst/>
            </a:blip>
            <a:stretch>
              <a:fillRect/>
            </a:stretch>
          </p:blipFill>
          <p:spPr>
            <a:xfrm>
              <a:off x="0" y="0"/>
              <a:ext cx="8952542" cy="59309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45" name="BIBLICAL AFFIRMATION OF THE BODILY RESURRECTION"/>
          <p:cNvGrpSpPr/>
          <p:nvPr/>
        </p:nvGrpSpPr>
        <p:grpSpPr>
          <a:xfrm>
            <a:off x="-136385" y="1058059"/>
            <a:ext cx="13277570" cy="1285749"/>
            <a:chOff x="0" y="0"/>
            <a:chExt cx="13277569" cy="1285747"/>
          </a:xfrm>
        </p:grpSpPr>
        <p:sp>
          <p:nvSpPr>
            <p:cNvPr id="1144"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43"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146"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147" name="55 “O death, where is your victory? O death, where is your sting?”"/>
          <p:cNvSpPr txBox="1"/>
          <p:nvPr/>
        </p:nvSpPr>
        <p:spPr>
          <a:xfrm>
            <a:off x="4684358" y="2634163"/>
            <a:ext cx="8094992" cy="1323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Times New Roman"/>
                <a:ea typeface="Times New Roman"/>
                <a:cs typeface="Times New Roman"/>
                <a:sym typeface="Times New Roman"/>
              </a:defRPr>
            </a:pPr>
            <a:r>
              <a:rPr baseline="31999"/>
              <a:t>55</a:t>
            </a:r>
            <a:r>
              <a:t> “O death, where is your victory? O death, where is your sting?”</a:t>
            </a:r>
          </a:p>
        </p:txBody>
      </p:sp>
      <p:grpSp>
        <p:nvGrpSpPr>
          <p:cNvPr id="1150" name="the dead will be raised imperishable, and we will be changed."/>
          <p:cNvGrpSpPr/>
          <p:nvPr/>
        </p:nvGrpSpPr>
        <p:grpSpPr>
          <a:xfrm>
            <a:off x="136418" y="2437714"/>
            <a:ext cx="4377701" cy="2095501"/>
            <a:chOff x="0" y="0"/>
            <a:chExt cx="4377700" cy="2095500"/>
          </a:xfrm>
        </p:grpSpPr>
        <p:sp>
          <p:nvSpPr>
            <p:cNvPr id="1149"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48"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sp>
        <p:nvSpPr>
          <p:cNvPr id="1151" name="Hosea 13:14 (NASB95)…"/>
          <p:cNvSpPr txBox="1"/>
          <p:nvPr/>
        </p:nvSpPr>
        <p:spPr>
          <a:xfrm>
            <a:off x="5089169" y="4407113"/>
            <a:ext cx="7692492" cy="47006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100">
                <a:solidFill>
                  <a:srgbClr val="000000"/>
                </a:solidFill>
                <a:latin typeface="Times New Roman"/>
                <a:ea typeface="Times New Roman"/>
                <a:cs typeface="Times New Roman"/>
                <a:sym typeface="Times New Roman"/>
              </a:defRPr>
            </a:pPr>
            <a:r>
              <a:t>Hosea 13:14 (NASB95) </a:t>
            </a:r>
          </a:p>
          <a:p>
            <a:pPr defTabSz="457200">
              <a:defRPr sz="4400">
                <a:solidFill>
                  <a:srgbClr val="000000"/>
                </a:solidFill>
                <a:latin typeface="Times New Roman"/>
                <a:ea typeface="Times New Roman"/>
                <a:cs typeface="Times New Roman"/>
                <a:sym typeface="Times New Roman"/>
              </a:defRPr>
            </a:pPr>
            <a:r>
              <a:rPr baseline="31999"/>
              <a:t>14</a:t>
            </a:r>
            <a:r>
              <a:t> Shall I ransom them from the power of Sheol? Shall I redeem them from death? O Death, where are your thorns? O Sheol, where is your sting? Compassion will be hidden from My sight.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56" name="BIBLICAL AFFIRMATION OF THE BODILY RESURRECTION"/>
          <p:cNvGrpSpPr/>
          <p:nvPr/>
        </p:nvGrpSpPr>
        <p:grpSpPr>
          <a:xfrm>
            <a:off x="-136385" y="1058059"/>
            <a:ext cx="13277570" cy="1285749"/>
            <a:chOff x="0" y="0"/>
            <a:chExt cx="13277569" cy="1285747"/>
          </a:xfrm>
        </p:grpSpPr>
        <p:sp>
          <p:nvSpPr>
            <p:cNvPr id="1155"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54"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157"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158" name="55 “O death, where is your victory? O death, where is your sting?”"/>
          <p:cNvSpPr txBox="1"/>
          <p:nvPr/>
        </p:nvSpPr>
        <p:spPr>
          <a:xfrm>
            <a:off x="4684358" y="2634163"/>
            <a:ext cx="8094992" cy="1323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Times New Roman"/>
                <a:ea typeface="Times New Roman"/>
                <a:cs typeface="Times New Roman"/>
                <a:sym typeface="Times New Roman"/>
              </a:defRPr>
            </a:pPr>
            <a:r>
              <a:rPr baseline="31999"/>
              <a:t>55</a:t>
            </a:r>
            <a:r>
              <a:t> “O death, where is your victory? O death, where is your sting?”</a:t>
            </a:r>
          </a:p>
        </p:txBody>
      </p:sp>
      <p:grpSp>
        <p:nvGrpSpPr>
          <p:cNvPr id="1161" name="the dead will be raised imperishable, and we will be changed."/>
          <p:cNvGrpSpPr/>
          <p:nvPr/>
        </p:nvGrpSpPr>
        <p:grpSpPr>
          <a:xfrm>
            <a:off x="136418" y="2437714"/>
            <a:ext cx="4377701" cy="2095501"/>
            <a:chOff x="0" y="0"/>
            <a:chExt cx="4377700" cy="2095500"/>
          </a:xfrm>
        </p:grpSpPr>
        <p:sp>
          <p:nvSpPr>
            <p:cNvPr id="1160"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159"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grpSp>
        <p:nvGrpSpPr>
          <p:cNvPr id="1164" name="The Resurrection of Hosea 13:14…"/>
          <p:cNvGrpSpPr/>
          <p:nvPr/>
        </p:nvGrpSpPr>
        <p:grpSpPr>
          <a:xfrm>
            <a:off x="3300079" y="3906588"/>
            <a:ext cx="9703349" cy="5791201"/>
            <a:chOff x="0" y="0"/>
            <a:chExt cx="9703348" cy="5791200"/>
          </a:xfrm>
        </p:grpSpPr>
        <p:sp>
          <p:nvSpPr>
            <p:cNvPr id="1163" name="The Resurrection of Hosea 13:14…"/>
            <p:cNvSpPr txBox="1"/>
            <p:nvPr/>
          </p:nvSpPr>
          <p:spPr>
            <a:xfrm>
              <a:off x="508000" y="495300"/>
              <a:ext cx="8738149" cy="4864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800"/>
                </a:spcBef>
                <a:buSzPct val="80000"/>
                <a:buBlip>
                  <a:blip r:embed="rId5"/>
                </a:buBlip>
                <a:defRPr b="1" sz="3700">
                  <a:solidFill>
                    <a:srgbClr val="000000"/>
                  </a:solidFill>
                  <a:latin typeface="Century Gothic"/>
                  <a:ea typeface="Century Gothic"/>
                  <a:cs typeface="Century Gothic"/>
                  <a:sym typeface="Century Gothic"/>
                </a:defRPr>
              </a:pPr>
              <a:r>
                <a:t>The Resurrection of Hosea 13:14 </a:t>
              </a:r>
            </a:p>
            <a:p>
              <a:pPr lvl="1" marL="1143000" indent="-685800" algn="l">
                <a:spcBef>
                  <a:spcPts val="800"/>
                </a:spcBef>
                <a:buSzPct val="80000"/>
                <a:buBlip>
                  <a:blip r:embed="rId6"/>
                </a:buBlip>
                <a:defRPr sz="3200">
                  <a:solidFill>
                    <a:srgbClr val="000000"/>
                  </a:solidFill>
                  <a:latin typeface="Century Gothic"/>
                  <a:ea typeface="Century Gothic"/>
                  <a:cs typeface="Century Gothic"/>
                  <a:sym typeface="Century Gothic"/>
                </a:defRPr>
              </a:pPr>
              <a:r>
                <a:t>Paul uses the language of Hosea 13:14 in I Corinthians 15:55 to point to the ultimate victory over physical death in the bodily resurrection. </a:t>
              </a:r>
            </a:p>
            <a:p>
              <a:pPr lvl="1" marL="1143000" indent="-685800" algn="l">
                <a:spcBef>
                  <a:spcPts val="800"/>
                </a:spcBef>
                <a:buSzPct val="80000"/>
                <a:buBlip>
                  <a:blip r:embed="rId6"/>
                </a:buBlip>
                <a:defRPr sz="3200">
                  <a:solidFill>
                    <a:srgbClr val="000000"/>
                  </a:solidFill>
                  <a:latin typeface="Century Gothic"/>
                  <a:ea typeface="Century Gothic"/>
                  <a:cs typeface="Century Gothic"/>
                  <a:sym typeface="Century Gothic"/>
                </a:defRPr>
              </a:pPr>
              <a:r>
                <a:t>Paul’s usage of this language MUST be understood in light of his immediate context &amp; NOT limited to the contextual events of Hosea. </a:t>
              </a:r>
            </a:p>
          </p:txBody>
        </p:sp>
        <p:pic>
          <p:nvPicPr>
            <p:cNvPr id="1162" name="The Resurrection of Hosea 13:14… The Resurrection of Hosea 13:14 &#10;Paul uses the language of Hosea 13:14 in I Corinthians 15:55 to point to the ultimate victory over physical death in the bodily resurrection. &#10;Paul’s usage of this language MUST be understood in light of his immediate context &amp; NOT limited to the contextual events of Hosea. " descr="The Resurrection of Hosea 13:14… The Resurrection of Hosea 13:14 Paul uses the language of Hosea 13:14 in I Corinthians 15:55 to point to the ultimate victory over physical death in the bodily resurrection. Paul’s usage of this language MUST be understood in light of his immediate context &amp; NOT limited to the contextual events of Hosea. "/>
            <p:cNvPicPr>
              <a:picLocks noChangeAspect="0"/>
            </p:cNvPicPr>
            <p:nvPr/>
          </p:nvPicPr>
          <p:blipFill>
            <a:blip r:embed="rId7">
              <a:extLst/>
            </a:blip>
            <a:stretch>
              <a:fillRect/>
            </a:stretch>
          </p:blipFill>
          <p:spPr>
            <a:xfrm>
              <a:off x="0" y="0"/>
              <a:ext cx="9703349" cy="5791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164"/>
                                        </p:tgtEl>
                                        <p:attrNameLst>
                                          <p:attrName>style.visibility</p:attrName>
                                        </p:attrNameLst>
                                      </p:cBhvr>
                                      <p:to>
                                        <p:strVal val="visible"/>
                                      </p:to>
                                    </p:set>
                                    <p:animEffect filter="wipe(left)" transition="in">
                                      <p:cBhvr>
                                        <p:cTn id="7" dur="500"/>
                                        <p:tgtEl>
                                          <p:spTgt spid="1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4"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69" name="BIBLICAL AFFIRMATION OF THE BODILY RESURRECTION"/>
          <p:cNvGrpSpPr/>
          <p:nvPr/>
        </p:nvGrpSpPr>
        <p:grpSpPr>
          <a:xfrm>
            <a:off x="-136385" y="1058059"/>
            <a:ext cx="13277570" cy="1285749"/>
            <a:chOff x="0" y="0"/>
            <a:chExt cx="13277569" cy="1285747"/>
          </a:xfrm>
        </p:grpSpPr>
        <p:sp>
          <p:nvSpPr>
            <p:cNvPr id="1168"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167"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grpSp>
        <p:nvGrpSpPr>
          <p:cNvPr id="1172" name="Group"/>
          <p:cNvGrpSpPr/>
          <p:nvPr/>
        </p:nvGrpSpPr>
        <p:grpSpPr>
          <a:xfrm>
            <a:off x="335441" y="3619017"/>
            <a:ext cx="12221241" cy="1305896"/>
            <a:chOff x="0" y="0"/>
            <a:chExt cx="12221239" cy="1305894"/>
          </a:xfrm>
        </p:grpSpPr>
        <p:sp>
          <p:nvSpPr>
            <p:cNvPr id="1170" name="Mt. 2:14-15 —Return of Joseph’s family from Egypt"/>
            <p:cNvSpPr/>
            <p:nvPr/>
          </p:nvSpPr>
          <p:spPr>
            <a:xfrm>
              <a:off x="5769639" y="206289"/>
              <a:ext cx="6451601" cy="1016001"/>
            </a:xfrm>
            <a:prstGeom prst="rect">
              <a:avLst/>
            </a:prstGeom>
            <a:solidFill>
              <a:srgbClr val="FFFFFF"/>
            </a:solidFill>
            <a:ln w="12700" cap="flat">
              <a:solidFill>
                <a:srgbClr val="000000"/>
              </a:solidFill>
              <a:prstDash val="solid"/>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000000"/>
                  </a:solidFill>
                </a:defRPr>
              </a:lvl1pPr>
            </a:lstStyle>
            <a:p>
              <a:pPr/>
              <a:r>
                <a:t>Mt. 2:14-15 —Return of Joseph’s family from Egypt</a:t>
              </a:r>
            </a:p>
          </p:txBody>
        </p:sp>
        <p:sp>
          <p:nvSpPr>
            <p:cNvPr id="1171" name="Hos. 11:1:  Israel’s Exodus from Egypt"/>
            <p:cNvSpPr/>
            <p:nvPr/>
          </p:nvSpPr>
          <p:spPr>
            <a:xfrm>
              <a:off x="0" y="0"/>
              <a:ext cx="5925053" cy="1305895"/>
            </a:xfrm>
            <a:prstGeom prst="roundRect">
              <a:avLst>
                <a:gd name="adj" fmla="val 21807"/>
              </a:avLst>
            </a:prstGeom>
            <a:solidFill>
              <a:srgbClr val="808785"/>
            </a:solidFill>
            <a:ln w="12700" cap="flat">
              <a:solidFill>
                <a:srgbClr val="000000"/>
              </a:solidFill>
              <a:prstDash val="solid"/>
              <a:miter lim="400000"/>
            </a:ln>
            <a:effectLst>
              <a:outerShdw sx="100000" sy="100000" kx="0" ky="0" algn="b" rotWithShape="0" blurRad="63500" dist="25400" dir="2532060">
                <a:srgbClr val="000000">
                  <a:alpha val="69482"/>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ln w="12700" cap="flat">
                    <a:solidFill>
                      <a:srgbClr val="000000"/>
                    </a:solidFill>
                    <a:prstDash val="solid"/>
                    <a:miter lim="400000"/>
                  </a:ln>
                  <a:solidFill>
                    <a:srgbClr val="FFFFFF"/>
                  </a:solidFill>
                  <a:effectLst>
                    <a:outerShdw sx="100000" sy="100000" kx="0" ky="0" algn="b" rotWithShape="0" blurRad="63500" dist="63500" dir="3164682">
                      <a:srgbClr val="000000"/>
                    </a:outerShdw>
                  </a:effectLst>
                  <a:latin typeface="Gill Sans"/>
                  <a:ea typeface="Gill Sans"/>
                  <a:cs typeface="Gill Sans"/>
                  <a:sym typeface="Gill Sans"/>
                </a:defRPr>
              </a:lvl1pPr>
            </a:lstStyle>
            <a:p>
              <a:pPr/>
              <a:r>
                <a:t>Hos. 11:1:  Israel’s Exodus from Egypt</a:t>
              </a:r>
            </a:p>
          </p:txBody>
        </p:sp>
      </p:grpSp>
      <p:grpSp>
        <p:nvGrpSpPr>
          <p:cNvPr id="1175" name="Group"/>
          <p:cNvGrpSpPr/>
          <p:nvPr/>
        </p:nvGrpSpPr>
        <p:grpSpPr>
          <a:xfrm>
            <a:off x="335441" y="5048564"/>
            <a:ext cx="12221241" cy="1305895"/>
            <a:chOff x="0" y="0"/>
            <a:chExt cx="12221239" cy="1305894"/>
          </a:xfrm>
        </p:grpSpPr>
        <p:sp>
          <p:nvSpPr>
            <p:cNvPr id="1173" name="Mt. 2:17-18 —Mourning for slain infants"/>
            <p:cNvSpPr/>
            <p:nvPr/>
          </p:nvSpPr>
          <p:spPr>
            <a:xfrm>
              <a:off x="5769639" y="144946"/>
              <a:ext cx="6451601" cy="1016001"/>
            </a:xfrm>
            <a:prstGeom prst="rect">
              <a:avLst/>
            </a:prstGeom>
            <a:solidFill>
              <a:srgbClr val="FFFFFF"/>
            </a:solidFill>
            <a:ln w="12700" cap="flat">
              <a:solidFill>
                <a:srgbClr val="000000"/>
              </a:solidFill>
              <a:prstDash val="solid"/>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000000"/>
                  </a:solidFill>
                </a:defRPr>
              </a:lvl1pPr>
            </a:lstStyle>
            <a:p>
              <a:pPr/>
              <a:r>
                <a:t>Mt. 2:17-18 —Mourning for slain infants</a:t>
              </a:r>
            </a:p>
          </p:txBody>
        </p:sp>
        <p:sp>
          <p:nvSpPr>
            <p:cNvPr id="1174" name="Jer. 31:15:  Mourning of Jewish exiles"/>
            <p:cNvSpPr/>
            <p:nvPr/>
          </p:nvSpPr>
          <p:spPr>
            <a:xfrm>
              <a:off x="0" y="0"/>
              <a:ext cx="5925053" cy="1305895"/>
            </a:xfrm>
            <a:prstGeom prst="roundRect">
              <a:avLst>
                <a:gd name="adj" fmla="val 21807"/>
              </a:avLst>
            </a:prstGeom>
            <a:solidFill>
              <a:srgbClr val="808785"/>
            </a:solidFill>
            <a:ln w="12700" cap="flat">
              <a:solidFill>
                <a:srgbClr val="000000"/>
              </a:solidFill>
              <a:prstDash val="solid"/>
              <a:miter lim="400000"/>
            </a:ln>
            <a:effectLst>
              <a:outerShdw sx="100000" sy="100000" kx="0" ky="0" algn="b" rotWithShape="0" blurRad="63500" dist="25400" dir="2532060">
                <a:srgbClr val="000000">
                  <a:alpha val="69482"/>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ln w="12700" cap="flat">
                    <a:solidFill>
                      <a:srgbClr val="000000"/>
                    </a:solidFill>
                    <a:prstDash val="solid"/>
                    <a:miter lim="400000"/>
                  </a:ln>
                  <a:solidFill>
                    <a:srgbClr val="FFFFFF"/>
                  </a:solidFill>
                  <a:effectLst>
                    <a:outerShdw sx="100000" sy="100000" kx="0" ky="0" algn="b" rotWithShape="0" blurRad="63500" dist="63500" dir="3164682">
                      <a:srgbClr val="000000"/>
                    </a:outerShdw>
                  </a:effectLst>
                  <a:latin typeface="Gill Sans"/>
                  <a:ea typeface="Gill Sans"/>
                  <a:cs typeface="Gill Sans"/>
                  <a:sym typeface="Gill Sans"/>
                </a:defRPr>
              </a:lvl1pPr>
            </a:lstStyle>
            <a:p>
              <a:pPr/>
              <a:r>
                <a:t>Jer. 31:15:  Mourning of Jewish exiles</a:t>
              </a:r>
            </a:p>
          </p:txBody>
        </p:sp>
      </p:grpSp>
      <p:grpSp>
        <p:nvGrpSpPr>
          <p:cNvPr id="1178" name="Group"/>
          <p:cNvGrpSpPr/>
          <p:nvPr/>
        </p:nvGrpSpPr>
        <p:grpSpPr>
          <a:xfrm>
            <a:off x="335441" y="6478110"/>
            <a:ext cx="12221241" cy="1636095"/>
            <a:chOff x="0" y="0"/>
            <a:chExt cx="12221239" cy="1636094"/>
          </a:xfrm>
        </p:grpSpPr>
        <p:sp>
          <p:nvSpPr>
            <p:cNvPr id="1176" name="Rom. 9:22-26 —Adoption of Gentiles"/>
            <p:cNvSpPr/>
            <p:nvPr/>
          </p:nvSpPr>
          <p:spPr>
            <a:xfrm>
              <a:off x="5769639" y="310047"/>
              <a:ext cx="6451601" cy="1016001"/>
            </a:xfrm>
            <a:prstGeom prst="rect">
              <a:avLst/>
            </a:prstGeom>
            <a:solidFill>
              <a:srgbClr val="FFFFFF"/>
            </a:solidFill>
            <a:ln w="12700" cap="flat">
              <a:solidFill>
                <a:srgbClr val="000000"/>
              </a:solidFill>
              <a:prstDash val="solid"/>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000000"/>
                  </a:solidFill>
                </a:defRPr>
              </a:lvl1pPr>
            </a:lstStyle>
            <a:p>
              <a:pPr/>
              <a:r>
                <a:t>Rom. 9:22-26 —Adoption of Gentiles</a:t>
              </a:r>
            </a:p>
          </p:txBody>
        </p:sp>
        <p:sp>
          <p:nvSpPr>
            <p:cNvPr id="1177" name="Hos. 1:10 &amp; 2:23:  Estranged Jews would become God’s people again"/>
            <p:cNvSpPr/>
            <p:nvPr/>
          </p:nvSpPr>
          <p:spPr>
            <a:xfrm>
              <a:off x="0" y="0"/>
              <a:ext cx="5925053" cy="1636095"/>
            </a:xfrm>
            <a:prstGeom prst="roundRect">
              <a:avLst>
                <a:gd name="adj" fmla="val 17406"/>
              </a:avLst>
            </a:prstGeom>
            <a:solidFill>
              <a:srgbClr val="808785"/>
            </a:solidFill>
            <a:ln w="12700" cap="flat">
              <a:solidFill>
                <a:srgbClr val="000000"/>
              </a:solidFill>
              <a:prstDash val="solid"/>
              <a:miter lim="400000"/>
            </a:ln>
            <a:effectLst>
              <a:outerShdw sx="100000" sy="100000" kx="0" ky="0" algn="b" rotWithShape="0" blurRad="63500" dist="25400" dir="2532060">
                <a:srgbClr val="000000">
                  <a:alpha val="69482"/>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3200">
                  <a:ln w="12700" cap="flat">
                    <a:solidFill>
                      <a:srgbClr val="000000"/>
                    </a:solidFill>
                    <a:prstDash val="solid"/>
                    <a:miter lim="400000"/>
                  </a:ln>
                  <a:solidFill>
                    <a:srgbClr val="FFFFFF"/>
                  </a:solidFill>
                  <a:effectLst>
                    <a:outerShdw sx="100000" sy="100000" kx="0" ky="0" algn="b" rotWithShape="0" blurRad="63500" dist="63500" dir="3164682">
                      <a:srgbClr val="000000"/>
                    </a:outerShdw>
                  </a:effectLst>
                  <a:latin typeface="Gill Sans"/>
                  <a:ea typeface="Gill Sans"/>
                  <a:cs typeface="Gill Sans"/>
                  <a:sym typeface="Gill Sans"/>
                </a:defRPr>
              </a:lvl1pPr>
            </a:lstStyle>
            <a:p>
              <a:pPr/>
              <a:r>
                <a:t>Hos. 1:10 &amp; 2:23:  Estranged Jews would become God’s people again</a:t>
              </a:r>
            </a:p>
          </p:txBody>
        </p:sp>
      </p:grpSp>
      <p:grpSp>
        <p:nvGrpSpPr>
          <p:cNvPr id="1181" name="New Testament Usage  of Old Testament"/>
          <p:cNvGrpSpPr/>
          <p:nvPr/>
        </p:nvGrpSpPr>
        <p:grpSpPr>
          <a:xfrm>
            <a:off x="284805" y="2311053"/>
            <a:ext cx="12435190" cy="1168401"/>
            <a:chOff x="0" y="0"/>
            <a:chExt cx="12435189" cy="1168400"/>
          </a:xfrm>
        </p:grpSpPr>
        <p:sp>
          <p:nvSpPr>
            <p:cNvPr id="1180" name="New Testament Usage  of Old Testament"/>
            <p:cNvSpPr txBox="1"/>
            <p:nvPr/>
          </p:nvSpPr>
          <p:spPr>
            <a:xfrm>
              <a:off x="88900" y="63500"/>
              <a:ext cx="12257390" cy="914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5500">
                  <a:solidFill>
                    <a:srgbClr val="FFFFFF"/>
                  </a:solidFill>
                </a:defRPr>
              </a:lvl1pPr>
            </a:lstStyle>
            <a:p>
              <a:pPr/>
              <a:r>
                <a:t>New Testament Usage  of Old Testament</a:t>
              </a:r>
            </a:p>
          </p:txBody>
        </p:sp>
        <p:pic>
          <p:nvPicPr>
            <p:cNvPr id="1179" name="New Testament Usage  of Old Testament New Testament Usage  of Old Testament" descr="New Testament Usage  of Old Testament New Testament Usage  of Old Testament"/>
            <p:cNvPicPr>
              <a:picLocks noChangeAspect="0"/>
            </p:cNvPicPr>
            <p:nvPr/>
          </p:nvPicPr>
          <p:blipFill>
            <a:blip r:embed="rId3">
              <a:extLst/>
            </a:blip>
            <a:stretch>
              <a:fillRect/>
            </a:stretch>
          </p:blipFill>
          <p:spPr>
            <a:xfrm>
              <a:off x="0" y="0"/>
              <a:ext cx="12435190" cy="1168400"/>
            </a:xfrm>
            <a:prstGeom prst="rect">
              <a:avLst/>
            </a:prstGeom>
            <a:effectLst/>
          </p:spPr>
        </p:pic>
      </p:grpSp>
      <p:grpSp>
        <p:nvGrpSpPr>
          <p:cNvPr id="1184" name="Group"/>
          <p:cNvGrpSpPr/>
          <p:nvPr/>
        </p:nvGrpSpPr>
        <p:grpSpPr>
          <a:xfrm>
            <a:off x="335441" y="8237856"/>
            <a:ext cx="12221241" cy="1305896"/>
            <a:chOff x="0" y="0"/>
            <a:chExt cx="12221239" cy="1305894"/>
          </a:xfrm>
        </p:grpSpPr>
        <p:sp>
          <p:nvSpPr>
            <p:cNvPr id="1182" name="Rom 10:6,7 — The giving of the gospel"/>
            <p:cNvSpPr/>
            <p:nvPr/>
          </p:nvSpPr>
          <p:spPr>
            <a:xfrm>
              <a:off x="5769639" y="144946"/>
              <a:ext cx="6451601" cy="1016001"/>
            </a:xfrm>
            <a:prstGeom prst="rect">
              <a:avLst/>
            </a:prstGeom>
            <a:solidFill>
              <a:srgbClr val="FFFFFF"/>
            </a:solidFill>
            <a:ln w="12700" cap="flat">
              <a:solidFill>
                <a:srgbClr val="000000"/>
              </a:solidFill>
              <a:prstDash val="solid"/>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solidFill>
                    <a:srgbClr val="000000"/>
                  </a:solidFill>
                </a:defRPr>
              </a:lvl1pPr>
            </a:lstStyle>
            <a:p>
              <a:pPr/>
              <a:r>
                <a:t>Rom 10:6,7 — The giving of the gospel</a:t>
              </a:r>
            </a:p>
          </p:txBody>
        </p:sp>
        <p:sp>
          <p:nvSpPr>
            <p:cNvPr id="1183" name="Deut 30:12-14…"/>
            <p:cNvSpPr/>
            <p:nvPr/>
          </p:nvSpPr>
          <p:spPr>
            <a:xfrm>
              <a:off x="0" y="0"/>
              <a:ext cx="5925053" cy="1305895"/>
            </a:xfrm>
            <a:prstGeom prst="roundRect">
              <a:avLst>
                <a:gd name="adj" fmla="val 21807"/>
              </a:avLst>
            </a:prstGeom>
            <a:solidFill>
              <a:srgbClr val="808785"/>
            </a:solidFill>
            <a:ln w="12700" cap="flat">
              <a:solidFill>
                <a:srgbClr val="000000"/>
              </a:solidFill>
              <a:prstDash val="solid"/>
              <a:miter lim="400000"/>
            </a:ln>
            <a:effectLst>
              <a:outerShdw sx="100000" sy="100000" kx="0" ky="0" algn="b" rotWithShape="0" blurRad="63500" dist="25400" dir="2532060">
                <a:srgbClr val="000000">
                  <a:alpha val="69482"/>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3200">
                  <a:ln w="12700" cap="flat">
                    <a:solidFill>
                      <a:srgbClr val="000000"/>
                    </a:solidFill>
                    <a:prstDash val="solid"/>
                    <a:miter lim="400000"/>
                  </a:ln>
                  <a:solidFill>
                    <a:srgbClr val="FFFFFF"/>
                  </a:solidFill>
                  <a:effectLst>
                    <a:outerShdw sx="100000" sy="100000" kx="0" ky="0" algn="b" rotWithShape="0" blurRad="63500" dist="63500" dir="3164682">
                      <a:srgbClr val="000000"/>
                    </a:outerShdw>
                  </a:effectLst>
                  <a:latin typeface="Gill Sans"/>
                  <a:ea typeface="Gill Sans"/>
                  <a:cs typeface="Gill Sans"/>
                  <a:sym typeface="Gill Sans"/>
                </a:defRPr>
              </a:pPr>
              <a:r>
                <a:t>Deut 30:12-14</a:t>
              </a:r>
            </a:p>
            <a:p>
              <a:pPr>
                <a:defRPr b="1" sz="3200">
                  <a:ln w="12700" cap="flat">
                    <a:solidFill>
                      <a:srgbClr val="000000"/>
                    </a:solidFill>
                    <a:prstDash val="solid"/>
                    <a:miter lim="400000"/>
                  </a:ln>
                  <a:solidFill>
                    <a:srgbClr val="FFFFFF"/>
                  </a:solidFill>
                  <a:effectLst>
                    <a:outerShdw sx="100000" sy="100000" kx="0" ky="0" algn="b" rotWithShape="0" blurRad="63500" dist="63500" dir="3164682">
                      <a:srgbClr val="000000"/>
                    </a:outerShdw>
                  </a:effectLst>
                  <a:latin typeface="Gill Sans"/>
                  <a:ea typeface="Gill Sans"/>
                  <a:cs typeface="Gill Sans"/>
                  <a:sym typeface="Gill Sans"/>
                </a:defRPr>
              </a:pPr>
              <a:r>
                <a:t>The giving of the Law …</a:t>
              </a:r>
            </a:p>
          </p:txBody>
        </p:sp>
      </p:grpSp>
      <p:sp>
        <p:nvSpPr>
          <p:cNvPr id="1185" name="cf. I Peter 1:10-12"/>
          <p:cNvSpPr txBox="1"/>
          <p:nvPr/>
        </p:nvSpPr>
        <p:spPr>
          <a:xfrm>
            <a:off x="10191146" y="3153111"/>
            <a:ext cx="2683217" cy="469901"/>
          </a:xfrm>
          <a:prstGeom prst="rect">
            <a:avLst/>
          </a:prstGeom>
          <a:solidFill>
            <a:srgbClr val="FFFFFF"/>
          </a:solidFill>
          <a:ln w="12700">
            <a:solidFill>
              <a:srgbClr val="000000"/>
            </a:solid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500"/>
            </a:lvl1pPr>
          </a:lstStyle>
          <a:p>
            <a:pPr/>
            <a:r>
              <a:t>cf. I Peter 1:10-12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7" name="Image" descr="Image"/>
          <p:cNvPicPr>
            <a:picLocks noChangeAspect="1"/>
          </p:cNvPicPr>
          <p:nvPr/>
        </p:nvPicPr>
        <p:blipFill>
          <a:blip r:embed="rId2">
            <a:extLst/>
          </a:blip>
          <a:srcRect l="0" t="78901" r="0" b="0"/>
          <a:stretch>
            <a:fillRect/>
          </a:stretch>
        </p:blipFill>
        <p:spPr>
          <a:xfrm>
            <a:off x="-25062" y="7571124"/>
            <a:ext cx="13054952" cy="2198359"/>
          </a:xfrm>
          <a:prstGeom prst="rect">
            <a:avLst/>
          </a:prstGeom>
          <a:ln w="12700">
            <a:miter lim="400000"/>
          </a:ln>
          <a:effectLst>
            <a:outerShdw sx="100000" sy="100000" kx="0" ky="0" algn="b" rotWithShape="0" blurRad="63500" dist="25400" dir="17480064">
              <a:srgbClr val="000000">
                <a:alpha val="50000"/>
              </a:srgbClr>
            </a:outerShdw>
          </a:effectLst>
        </p:spPr>
      </p:pic>
      <p:sp>
        <p:nvSpPr>
          <p:cNvPr id="1188"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191" name="ALL FIGURATIVE REFERENCES TO A RESURRECTION ARE GROUNDED IN THE ACTUAL FUTURE BODILY RESURRECTION"/>
          <p:cNvGrpSpPr/>
          <p:nvPr/>
        </p:nvGrpSpPr>
        <p:grpSpPr>
          <a:xfrm>
            <a:off x="-136385" y="1149356"/>
            <a:ext cx="13277570" cy="1844550"/>
            <a:chOff x="0" y="0"/>
            <a:chExt cx="13277569" cy="1844548"/>
          </a:xfrm>
        </p:grpSpPr>
        <p:sp>
          <p:nvSpPr>
            <p:cNvPr id="1190" name="ALL FIGURATIVE REFERENCES TO A RESURRECTION ARE GROUNDED IN THE ACTUAL FUTURE BODILY RESURRECTION"/>
            <p:cNvSpPr txBox="1"/>
            <p:nvPr/>
          </p:nvSpPr>
          <p:spPr>
            <a:xfrm>
              <a:off x="317500" y="304800"/>
              <a:ext cx="12680670" cy="12730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ALL FIGURATIVE REFERENCES TO A RESURRECTION ARE GROUNDED IN THE ACTUAL FUTURE BODILY RESURRECTION</a:t>
              </a:r>
            </a:p>
          </p:txBody>
        </p:sp>
        <p:pic>
          <p:nvPicPr>
            <p:cNvPr id="1189" name="ALL FIGURATIVE REFERENCES TO A RESURRECTION ARE GROUNDED IN THE ACTUAL FUTURE BODILY RESURRECTION ALL FIGURATIVE REFERENCES TO A RESURRECTION ARE GROUNDED IN THE ACTUAL FUTURE BODILY RESURRECTION" descr="ALL FIGURATIVE REFERENCES TO A RESURRECTION ARE GROUNDED IN THE ACTUAL FUTURE BODILY RESURRECTION ALL FIGURATIVE REFERENCES TO A RESURRECTION ARE GROUNDED IN THE ACTUAL FUTURE BODILY RESURRECTION"/>
            <p:cNvPicPr>
              <a:picLocks noChangeAspect="0"/>
            </p:cNvPicPr>
            <p:nvPr/>
          </p:nvPicPr>
          <p:blipFill>
            <a:blip r:embed="rId3">
              <a:extLst/>
            </a:blip>
            <a:stretch>
              <a:fillRect/>
            </a:stretch>
          </p:blipFill>
          <p:spPr>
            <a:xfrm>
              <a:off x="0" y="-1"/>
              <a:ext cx="13277570" cy="1844550"/>
            </a:xfrm>
            <a:prstGeom prst="rect">
              <a:avLst/>
            </a:prstGeom>
            <a:effectLst/>
          </p:spPr>
        </p:pic>
      </p:grpSp>
      <p:sp>
        <p:nvSpPr>
          <p:cNvPr id="1192" name="REALITY OF A BODILY RESURRECTION"/>
          <p:cNvSpPr txBox="1"/>
          <p:nvPr/>
        </p:nvSpPr>
        <p:spPr>
          <a:xfrm>
            <a:off x="132377" y="7870804"/>
            <a:ext cx="1274004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7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REALITY OF A BODILY RESURRECTION</a:t>
            </a:r>
          </a:p>
        </p:txBody>
      </p:sp>
      <p:grpSp>
        <p:nvGrpSpPr>
          <p:cNvPr id="1195" name="*Even IF Most OT references Speak of a figurative resurrection - The FIGURE is GROUNDED IN THE REALITY!"/>
          <p:cNvGrpSpPr/>
          <p:nvPr/>
        </p:nvGrpSpPr>
        <p:grpSpPr>
          <a:xfrm>
            <a:off x="7684067" y="2999095"/>
            <a:ext cx="4869485" cy="4330701"/>
            <a:chOff x="0" y="0"/>
            <a:chExt cx="4869483" cy="4330700"/>
          </a:xfrm>
        </p:grpSpPr>
        <p:sp>
          <p:nvSpPr>
            <p:cNvPr id="1194" name="*Even IF Most OT references Speak of a figurative resurrection - The FIGURE is GROUNDED IN THE REALITY!"/>
            <p:cNvSpPr txBox="1"/>
            <p:nvPr/>
          </p:nvSpPr>
          <p:spPr>
            <a:xfrm>
              <a:off x="215900" y="139700"/>
              <a:ext cx="4437684" cy="3771900"/>
            </a:xfrm>
            <a:prstGeom prst="rect">
              <a:avLst/>
            </a:prstGeom>
            <a:solidFill>
              <a:srgbClr val="AB1802"/>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a:ln w="12700" cap="flat">
                    <a:solidFill>
                      <a:srgbClr val="000000"/>
                    </a:solidFill>
                    <a:prstDash val="solid"/>
                    <a:miter lim="400000"/>
                  </a:ln>
                  <a:solidFill>
                    <a:srgbClr val="FFFFFF"/>
                  </a:solidFill>
                  <a:effectLst>
                    <a:outerShdw sx="100000" sy="100000" kx="0" ky="0" algn="b" rotWithShape="0" blurRad="12700" dist="63500" dir="614055">
                      <a:srgbClr val="000000"/>
                    </a:outerShdw>
                  </a:effectLst>
                  <a:latin typeface="Gill Sans"/>
                  <a:ea typeface="Gill Sans"/>
                  <a:cs typeface="Gill Sans"/>
                  <a:sym typeface="Gill Sans"/>
                </a:defRPr>
              </a:lvl1pPr>
            </a:lstStyle>
            <a:p>
              <a:pPr/>
              <a:r>
                <a:t>*Even IF Most OT references Speak of a figurative resurrection - The FIGURE is GROUNDED IN THE REALITY!</a:t>
              </a:r>
            </a:p>
          </p:txBody>
        </p:sp>
        <p:pic>
          <p:nvPicPr>
            <p:cNvPr id="1193" name="*Even IF Most OT references Speak of a figurative resurrection - The FIGURE is GROUNDED IN THE REALITY! *Even IF Most OT references Speak of a figurative resurrection - The FIGURE is GROUNDED IN THE REALITY!" descr="*Even IF Most OT references Speak of a figurative resurrection - The FIGURE is GROUNDED IN THE REALITY! *Even IF Most OT references Speak of a figurative resurrection - The FIGURE is GROUNDED IN THE REALITY!"/>
            <p:cNvPicPr>
              <a:picLocks noChangeAspect="0"/>
            </p:cNvPicPr>
            <p:nvPr/>
          </p:nvPicPr>
          <p:blipFill>
            <a:blip r:embed="rId4">
              <a:extLst/>
            </a:blip>
            <a:stretch>
              <a:fillRect/>
            </a:stretch>
          </p:blipFill>
          <p:spPr>
            <a:xfrm>
              <a:off x="0" y="0"/>
              <a:ext cx="4869484" cy="4330700"/>
            </a:xfrm>
            <a:prstGeom prst="rect">
              <a:avLst/>
            </a:prstGeom>
            <a:effectLst/>
          </p:spPr>
        </p:pic>
      </p:grpSp>
      <p:sp>
        <p:nvSpPr>
          <p:cNvPr id="1196" name="Acts 2:27, 31; Rom. 8:23; 1 Col. 15:20,22; 2 Cor. 5:1-10; Phili 3:20,21; etc."/>
          <p:cNvSpPr txBox="1"/>
          <p:nvPr/>
        </p:nvSpPr>
        <p:spPr>
          <a:xfrm>
            <a:off x="2170885" y="8627900"/>
            <a:ext cx="866303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2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Acts 2:27, 31; Rom. 8:23; 1 Col. 15:20,22; 2 Cor. 5:1-10; Phili 3:20,21; etc.</a:t>
            </a:r>
          </a:p>
        </p:txBody>
      </p:sp>
      <p:sp>
        <p:nvSpPr>
          <p:cNvPr id="1197" name="Dry bones  (Ezek. 37:1-14)…"/>
          <p:cNvSpPr txBox="1"/>
          <p:nvPr/>
        </p:nvSpPr>
        <p:spPr>
          <a:xfrm>
            <a:off x="141876" y="3042112"/>
            <a:ext cx="7440859" cy="4244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5"/>
              </a:buBlip>
              <a:defRPr sz="3300">
                <a:solidFill>
                  <a:srgbClr val="000000"/>
                </a:solidFill>
              </a:defRPr>
            </a:pPr>
            <a:r>
              <a:t>Dry bones  (Ezek. 37:1-14)</a:t>
            </a:r>
          </a:p>
          <a:p>
            <a:pPr marL="685800" indent="-685800" algn="l">
              <a:spcBef>
                <a:spcPts val="1000"/>
              </a:spcBef>
              <a:buSzPct val="80000"/>
              <a:buBlip>
                <a:blip r:embed="rId5"/>
              </a:buBlip>
              <a:defRPr sz="3300">
                <a:solidFill>
                  <a:srgbClr val="000000"/>
                </a:solidFill>
              </a:defRPr>
            </a:pPr>
            <a:r>
              <a:t>Salvation for Judah  (Isa. 26:14, 19)</a:t>
            </a:r>
          </a:p>
          <a:p>
            <a:pPr marL="685800" indent="-685800" algn="l">
              <a:spcBef>
                <a:spcPts val="1000"/>
              </a:spcBef>
              <a:buSzPct val="80000"/>
              <a:buBlip>
                <a:blip r:embed="rId5"/>
              </a:buBlip>
              <a:defRPr sz="3300">
                <a:solidFill>
                  <a:srgbClr val="000000"/>
                </a:solidFill>
              </a:defRPr>
            </a:pPr>
            <a:r>
              <a:t>Those awakened (Dan. 12:1-3)</a:t>
            </a:r>
            <a:r>
              <a:rPr b="1">
                <a:solidFill>
                  <a:schemeClr val="accent5"/>
                </a:solidFill>
                <a:latin typeface="Gill Sans"/>
                <a:ea typeface="Gill Sans"/>
                <a:cs typeface="Gill Sans"/>
                <a:sym typeface="Gill Sans"/>
              </a:rPr>
              <a:t>*</a:t>
            </a:r>
          </a:p>
          <a:p>
            <a:pPr marL="685800" indent="-685800" algn="l">
              <a:spcBef>
                <a:spcPts val="1000"/>
              </a:spcBef>
              <a:buSzPct val="80000"/>
              <a:buBlip>
                <a:blip r:embed="rId5"/>
              </a:buBlip>
              <a:defRPr sz="3300">
                <a:solidFill>
                  <a:srgbClr val="000000"/>
                </a:solidFill>
              </a:defRPr>
            </a:pPr>
            <a:r>
              <a:t>Victory over death (Hos. 13:14)</a:t>
            </a:r>
            <a:r>
              <a:rPr b="1">
                <a:solidFill>
                  <a:schemeClr val="accent5"/>
                </a:solidFill>
                <a:latin typeface="Gill Sans"/>
                <a:ea typeface="Gill Sans"/>
                <a:cs typeface="Gill Sans"/>
                <a:sym typeface="Gill Sans"/>
              </a:rPr>
              <a:t>*</a:t>
            </a:r>
          </a:p>
          <a:p>
            <a:pPr marL="685800" indent="-685800" algn="l">
              <a:spcBef>
                <a:spcPts val="1000"/>
              </a:spcBef>
              <a:buSzPct val="80000"/>
              <a:buBlip>
                <a:blip r:embed="rId5"/>
              </a:buBlip>
              <a:defRPr sz="3300">
                <a:solidFill>
                  <a:srgbClr val="000000"/>
                </a:solidFill>
              </a:defRPr>
            </a:pPr>
            <a:r>
              <a:t>Israel’s renewal in Christ  (Rom. 11:15)</a:t>
            </a:r>
          </a:p>
          <a:p>
            <a:pPr marL="685800" indent="-685800" algn="l">
              <a:spcBef>
                <a:spcPts val="1000"/>
              </a:spcBef>
              <a:buSzPct val="80000"/>
              <a:buBlip>
                <a:blip r:embed="rId5"/>
              </a:buBlip>
              <a:defRPr sz="3300">
                <a:solidFill>
                  <a:srgbClr val="000000"/>
                </a:solidFill>
              </a:defRPr>
            </a:pPr>
            <a:r>
              <a:t>Resurrection of the Beast (Rev. 13:3)</a:t>
            </a:r>
          </a:p>
          <a:p>
            <a:pPr marL="685800" indent="-685800" algn="l">
              <a:spcBef>
                <a:spcPts val="1000"/>
              </a:spcBef>
              <a:buSzPct val="80000"/>
              <a:buBlip>
                <a:blip r:embed="rId5"/>
              </a:buBlip>
              <a:defRPr sz="3300">
                <a:solidFill>
                  <a:srgbClr val="000000"/>
                </a:solidFill>
              </a:defRPr>
            </a:pPr>
            <a:r>
              <a:t>Resurrection of beheaded (Rev. 20:4-6)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202" name="BIBLICAL AFFIRMATION OF THE BODILY RESURRECTION"/>
          <p:cNvGrpSpPr/>
          <p:nvPr/>
        </p:nvGrpSpPr>
        <p:grpSpPr>
          <a:xfrm>
            <a:off x="-136385" y="1058059"/>
            <a:ext cx="13277570" cy="1285749"/>
            <a:chOff x="0" y="0"/>
            <a:chExt cx="13277569" cy="1285747"/>
          </a:xfrm>
        </p:grpSpPr>
        <p:sp>
          <p:nvSpPr>
            <p:cNvPr id="1201"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200"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20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sp>
        <p:nvSpPr>
          <p:cNvPr id="1204" name="1 Corinthians 15:55–57 (NASB95)…"/>
          <p:cNvSpPr txBox="1"/>
          <p:nvPr/>
        </p:nvSpPr>
        <p:spPr>
          <a:xfrm>
            <a:off x="5153140" y="2588267"/>
            <a:ext cx="7626210" cy="69342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1 Corinthians 15:55–57 (NASB95)</a:t>
            </a:r>
          </a:p>
          <a:p>
            <a:pPr defTabSz="457200">
              <a:defRPr sz="4700">
                <a:solidFill>
                  <a:srgbClr val="000000"/>
                </a:solidFill>
                <a:latin typeface="Times New Roman"/>
                <a:ea typeface="Times New Roman"/>
                <a:cs typeface="Times New Roman"/>
                <a:sym typeface="Times New Roman"/>
              </a:defRPr>
            </a:pPr>
            <a:r>
              <a:rPr baseline="31999"/>
              <a:t>55</a:t>
            </a:r>
            <a:r>
              <a:t> “O death, where is your victory? O death, where is your sting?” </a:t>
            </a:r>
            <a:r>
              <a:rPr baseline="31999"/>
              <a:t>56</a:t>
            </a:r>
            <a:r>
              <a:t> The sting of death is sin, and the power of sin is the law; </a:t>
            </a:r>
            <a:r>
              <a:rPr baseline="31999"/>
              <a:t>57</a:t>
            </a:r>
            <a:r>
              <a:t> but thanks be to God, who gives us the victory through our Lord Jesus Christ.</a:t>
            </a:r>
          </a:p>
        </p:txBody>
      </p:sp>
      <p:grpSp>
        <p:nvGrpSpPr>
          <p:cNvPr id="1207" name="the dead will be raised imperishable, and we will be changed."/>
          <p:cNvGrpSpPr/>
          <p:nvPr/>
        </p:nvGrpSpPr>
        <p:grpSpPr>
          <a:xfrm>
            <a:off x="136418" y="2437714"/>
            <a:ext cx="4377701" cy="2095501"/>
            <a:chOff x="0" y="0"/>
            <a:chExt cx="4377700" cy="2095500"/>
          </a:xfrm>
        </p:grpSpPr>
        <p:sp>
          <p:nvSpPr>
            <p:cNvPr id="1206"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205"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212" name="BIBLICAL AFFIRMATION OF THE BODILY RESURRECTION"/>
          <p:cNvGrpSpPr/>
          <p:nvPr/>
        </p:nvGrpSpPr>
        <p:grpSpPr>
          <a:xfrm>
            <a:off x="-136385" y="1058059"/>
            <a:ext cx="13277570" cy="1285749"/>
            <a:chOff x="0" y="0"/>
            <a:chExt cx="13277569" cy="1285747"/>
          </a:xfrm>
        </p:grpSpPr>
        <p:sp>
          <p:nvSpPr>
            <p:cNvPr id="1211"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210"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213"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216" name="the dead will be raised imperishable, and we will be changed."/>
          <p:cNvGrpSpPr/>
          <p:nvPr/>
        </p:nvGrpSpPr>
        <p:grpSpPr>
          <a:xfrm>
            <a:off x="136418" y="2437714"/>
            <a:ext cx="4377701" cy="2095501"/>
            <a:chOff x="0" y="0"/>
            <a:chExt cx="4377700" cy="2095500"/>
          </a:xfrm>
        </p:grpSpPr>
        <p:sp>
          <p:nvSpPr>
            <p:cNvPr id="1215"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214"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grpSp>
        <p:nvGrpSpPr>
          <p:cNvPr id="1219" name="Paul's usage of the term &quot;law&quot; refers to &quot;a sense of a broader principle or rule of cause and effect, which applies to all mankind and includes 'the Adamic law, the Law of Moses, and the law of the Spirit.’&quot; (Rom 5:12-14; 1 Jn 3:4; James 1:25; 2:12; Gal. 6:2)…"/>
          <p:cNvGrpSpPr/>
          <p:nvPr/>
        </p:nvGrpSpPr>
        <p:grpSpPr>
          <a:xfrm>
            <a:off x="3615335" y="2987488"/>
            <a:ext cx="9685252" cy="7251701"/>
            <a:chOff x="0" y="0"/>
            <a:chExt cx="9685251" cy="7251700"/>
          </a:xfrm>
        </p:grpSpPr>
        <p:sp>
          <p:nvSpPr>
            <p:cNvPr id="1218" name="Paul's usage of the term &quot;law&quot; refers to &quot;a sense of a broader principle or rule of cause and effect, which applies to all mankind and includes 'the Adamic law, the Law of Moses, and the law of the Spirit.’&quot; (Rom 5:12-14; 1 Jn 3:4; James 1:25; 2:12; Gal. 6:2)…"/>
            <p:cNvSpPr txBox="1"/>
            <p:nvPr/>
          </p:nvSpPr>
          <p:spPr>
            <a:xfrm>
              <a:off x="914400" y="876300"/>
              <a:ext cx="7958052" cy="5588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800" indent="-685800" algn="l">
                <a:spcBef>
                  <a:spcPts val="1000"/>
                </a:spcBef>
                <a:buSzPct val="80000"/>
                <a:buBlip>
                  <a:blip r:embed="rId5"/>
                </a:buBlip>
                <a:defRPr sz="3700">
                  <a:solidFill>
                    <a:srgbClr val="000000"/>
                  </a:solidFill>
                </a:defRPr>
              </a:pPr>
              <a:r>
                <a:t>Paul's usage of the term "law" refers to "a sense of a broader principle or rule of cause and effect, which applies to all mankind and includes 'the Adamic law, the Law of Moses, and the law of the Spirit.’" (Rom 5:12-14; 1 Jn 3:4; James 1:25; 2:12; Gal. 6:2)</a:t>
              </a:r>
            </a:p>
            <a:p>
              <a:pPr marL="685800" indent="-685800" algn="l">
                <a:spcBef>
                  <a:spcPts val="1000"/>
                </a:spcBef>
                <a:buSzPct val="80000"/>
                <a:buBlip>
                  <a:blip r:embed="rId5"/>
                </a:buBlip>
                <a:defRPr sz="3700">
                  <a:solidFill>
                    <a:srgbClr val="000000"/>
                  </a:solidFill>
                </a:defRPr>
              </a:pPr>
              <a:r>
                <a:t>The "law of Christ" can bring life (Rom. 8:2) or condemnation. (James 5:19-20; I Cor. 5:1-13; 6:9-11; John 12:47-48).</a:t>
              </a:r>
            </a:p>
          </p:txBody>
        </p:sp>
        <p:pic>
          <p:nvPicPr>
            <p:cNvPr id="1217" name="Paul's usage of the term &quot;law&quot; refers to &quot;a sense of a broader principle or rule of cause and effect, which applies to all mankind and includes 'the Adamic law, the Law of Moses, and the law of the Spirit.’&quot; (Rom 5:12-14; 1 Jn 3:4; James 1:25; 2:12; Gal. 6:2)… Paul's usage of the term &quot;law&quot; refers to &quot;a sense of a broader principle or rule of cause and effect, which applies to all mankind and includes 'the Adamic law, the Law of Moses, and the law of the Spirit.’&quot; (Rom 5:12-14; 1 Jn 3:4; James 1:25; 2:12; Gal. 6:2)&#10;The &quot;law of Christ&quot; can bring life (Rom. 8:2) or condemnation. (James 5:19-20; I Cor. 5:1-13; 6:9-11; John 12:47-48)." descr="Paul's usage of the term &quot;law&quot; refers to &quot;a sense of a broader principle or rule of cause and effect, which applies to all mankind and includes 'the Adamic law, the Law of Moses, and the law of the Spirit.’&quot; (Rom 5:12-14; 1 Jn 3:4; James 1:25; 2:12; Gal. 6:2)… Paul's usage of the term &quot;law&quot; refers to &quot;a sense of a broader principle or rule of cause and effect, which applies to all mankind and includes 'the Adamic law, the Law of Moses, and the law of the Spirit.’&quot; (Rom 5:12-14; 1 Jn 3:4; James 1:25; 2:12; Gal. 6:2)The &quot;law of Christ&quot; can bring life (Rom. 8:2) or condemnation. (James 5:19-20; I Cor. 5:1-13; 6:9-11; John 12:47-48)."/>
            <p:cNvPicPr>
              <a:picLocks noChangeAspect="0"/>
            </p:cNvPicPr>
            <p:nvPr/>
          </p:nvPicPr>
          <p:blipFill>
            <a:blip r:embed="rId6">
              <a:extLst/>
            </a:blip>
            <a:stretch>
              <a:fillRect/>
            </a:stretch>
          </p:blipFill>
          <p:spPr>
            <a:xfrm>
              <a:off x="0" y="0"/>
              <a:ext cx="9685252" cy="7251700"/>
            </a:xfrm>
            <a:prstGeom prst="rect">
              <a:avLst/>
            </a:prstGeom>
            <a:effectLst/>
          </p:spPr>
        </p:pic>
      </p:grpSp>
      <p:sp>
        <p:nvSpPr>
          <p:cNvPr id="1220" name="56 The sting of death is sin, and the power of sin is the law;"/>
          <p:cNvSpPr txBox="1"/>
          <p:nvPr/>
        </p:nvSpPr>
        <p:spPr>
          <a:xfrm>
            <a:off x="4943833" y="2373304"/>
            <a:ext cx="7727650" cy="1298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Times New Roman"/>
                <a:ea typeface="Times New Roman"/>
                <a:cs typeface="Times New Roman"/>
                <a:sym typeface="Times New Roman"/>
              </a:defRPr>
            </a:pPr>
            <a:r>
              <a:rPr baseline="31999"/>
              <a:t>56</a:t>
            </a:r>
            <a:r>
              <a:t> The sting of death is sin, and the power of sin is the law;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19"/>
                                        </p:tgtEl>
                                        <p:attrNameLst>
                                          <p:attrName>style.visibility</p:attrName>
                                        </p:attrNameLst>
                                      </p:cBhvr>
                                      <p:to>
                                        <p:strVal val="visible"/>
                                      </p:to>
                                    </p:set>
                                    <p:animEffect filter="wipe(left)" transition="in">
                                      <p:cBhvr>
                                        <p:cTn id="7" dur="500"/>
                                        <p:tgtEl>
                                          <p:spTgt spid="1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9" grpId="1"/>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225" name="BIBLICAL AFFIRMATION OF THE BODILY RESURRECTION"/>
          <p:cNvGrpSpPr/>
          <p:nvPr/>
        </p:nvGrpSpPr>
        <p:grpSpPr>
          <a:xfrm>
            <a:off x="-136385" y="1058059"/>
            <a:ext cx="13277570" cy="1285749"/>
            <a:chOff x="0" y="0"/>
            <a:chExt cx="13277569" cy="1285747"/>
          </a:xfrm>
        </p:grpSpPr>
        <p:sp>
          <p:nvSpPr>
            <p:cNvPr id="1224"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223"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226"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229" name="the dead will be raised imperishable, and we will be changed."/>
          <p:cNvGrpSpPr/>
          <p:nvPr/>
        </p:nvGrpSpPr>
        <p:grpSpPr>
          <a:xfrm>
            <a:off x="136418" y="2437714"/>
            <a:ext cx="4377701" cy="2095501"/>
            <a:chOff x="0" y="0"/>
            <a:chExt cx="4377700" cy="2095500"/>
          </a:xfrm>
        </p:grpSpPr>
        <p:sp>
          <p:nvSpPr>
            <p:cNvPr id="1228"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227"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grpSp>
        <p:nvGrpSpPr>
          <p:cNvPr id="1232" name="The fact that we are not &quot;under law&quot; in reference to the Law of Moses does not mean we are not under &quot;the law of Christ&quot; (I Cor. 9:21; Gal. 6:2; James 1:25; 2:12).…"/>
          <p:cNvGrpSpPr/>
          <p:nvPr/>
        </p:nvGrpSpPr>
        <p:grpSpPr>
          <a:xfrm>
            <a:off x="3555556" y="3245893"/>
            <a:ext cx="9685252" cy="6692901"/>
            <a:chOff x="0" y="0"/>
            <a:chExt cx="9685251" cy="6692900"/>
          </a:xfrm>
        </p:grpSpPr>
        <p:sp>
          <p:nvSpPr>
            <p:cNvPr id="1231" name="The fact that we are not &quot;under law&quot; in reference to the Law of Moses does not mean we are not under &quot;the law of Christ&quot; (I Cor. 9:21; Gal. 6:2; James 1:25; 2:12).…"/>
            <p:cNvSpPr txBox="1"/>
            <p:nvPr/>
          </p:nvSpPr>
          <p:spPr>
            <a:xfrm>
              <a:off x="914400" y="876300"/>
              <a:ext cx="7958052" cy="5029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800" indent="-685800" algn="l">
                <a:spcBef>
                  <a:spcPts val="1000"/>
                </a:spcBef>
                <a:buSzPct val="80000"/>
                <a:buBlip>
                  <a:blip r:embed="rId5"/>
                </a:buBlip>
                <a:defRPr sz="4100">
                  <a:solidFill>
                    <a:srgbClr val="000000"/>
                  </a:solidFill>
                </a:defRPr>
              </a:pPr>
              <a:r>
                <a:t>The fact that we are not "under law" in reference to the Law of Moses does not mean we are not under "the law of Christ" (I Cor. 9:21; Gal. 6:2; James 1:25; 2:12). </a:t>
              </a:r>
            </a:p>
            <a:p>
              <a:pPr marL="685800" indent="-685800" algn="l">
                <a:spcBef>
                  <a:spcPts val="1000"/>
                </a:spcBef>
                <a:buSzPct val="80000"/>
                <a:buBlip>
                  <a:blip r:embed="rId5"/>
                </a:buBlip>
                <a:defRPr sz="4100">
                  <a:solidFill>
                    <a:srgbClr val="000000"/>
                  </a:solidFill>
                </a:defRPr>
              </a:pPr>
              <a:r>
                <a:t>Our victory in Christ conquers all sin and even physical death itself through the resurrection of Jesus!</a:t>
              </a:r>
            </a:p>
          </p:txBody>
        </p:sp>
        <p:pic>
          <p:nvPicPr>
            <p:cNvPr id="1230" name="The fact that we are not &quot;under law&quot; in reference to the Law of Moses does not mean we are not under &quot;the law of Christ&quot; (I Cor. 9:21; Gal. 6:2; James 1:25; 2:12).… The fact that we are not &quot;under law&quot; in reference to the Law of Moses does not mean we are not under &quot;the law of Christ&quot; (I Cor. 9:21; Gal. 6:2; James 1:25; 2:12). &#10;Our victory in Christ conquers all sin and even physical death itself through the resurrection of Jesus!" descr="The fact that we are not &quot;under law&quot; in reference to the Law of Moses does not mean we are not under &quot;the law of Christ&quot; (I Cor. 9:21; Gal. 6:2; James 1:25; 2:12).… The fact that we are not &quot;under law&quot; in reference to the Law of Moses does not mean we are not under &quot;the law of Christ&quot; (I Cor. 9:21; Gal. 6:2; James 1:25; 2:12). Our victory in Christ conquers all sin and even physical death itself through the resurrection of Jesus!"/>
            <p:cNvPicPr>
              <a:picLocks noChangeAspect="0"/>
            </p:cNvPicPr>
            <p:nvPr/>
          </p:nvPicPr>
          <p:blipFill>
            <a:blip r:embed="rId6">
              <a:extLst/>
            </a:blip>
            <a:stretch>
              <a:fillRect/>
            </a:stretch>
          </p:blipFill>
          <p:spPr>
            <a:xfrm>
              <a:off x="0" y="0"/>
              <a:ext cx="9685252" cy="6692900"/>
            </a:xfrm>
            <a:prstGeom prst="rect">
              <a:avLst/>
            </a:prstGeom>
            <a:effectLst/>
          </p:spPr>
        </p:pic>
      </p:grpSp>
      <p:sp>
        <p:nvSpPr>
          <p:cNvPr id="1233" name="56 The sting of death is sin, and the power of sin is the law;"/>
          <p:cNvSpPr txBox="1"/>
          <p:nvPr/>
        </p:nvSpPr>
        <p:spPr>
          <a:xfrm>
            <a:off x="4943833" y="2373304"/>
            <a:ext cx="7727650" cy="1298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Times New Roman"/>
                <a:ea typeface="Times New Roman"/>
                <a:cs typeface="Times New Roman"/>
                <a:sym typeface="Times New Roman"/>
              </a:defRPr>
            </a:pPr>
            <a:r>
              <a:rPr baseline="31999"/>
              <a:t>56</a:t>
            </a:r>
            <a:r>
              <a:t> The sting of death is sin, and the power of sin is the law;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32"/>
                                        </p:tgtEl>
                                        <p:attrNameLst>
                                          <p:attrName>style.visibility</p:attrName>
                                        </p:attrNameLst>
                                      </p:cBhvr>
                                      <p:to>
                                        <p:strVal val="visible"/>
                                      </p:to>
                                    </p:set>
                                    <p:animEffect filter="wipe(left)" transition="in">
                                      <p:cBhvr>
                                        <p:cTn id="7" dur="500"/>
                                        <p:tgtEl>
                                          <p:spTgt spid="1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2" grpId="1"/>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238" name="BIBLICAL AFFIRMATION OF THE BODILY RESURRECTION"/>
          <p:cNvGrpSpPr/>
          <p:nvPr/>
        </p:nvGrpSpPr>
        <p:grpSpPr>
          <a:xfrm>
            <a:off x="-136385" y="1058059"/>
            <a:ext cx="13277570" cy="1285749"/>
            <a:chOff x="0" y="0"/>
            <a:chExt cx="13277569" cy="1285747"/>
          </a:xfrm>
        </p:grpSpPr>
        <p:sp>
          <p:nvSpPr>
            <p:cNvPr id="1237"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236"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239"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242" name="the dead will be raised imperishable, and we will be changed."/>
          <p:cNvGrpSpPr/>
          <p:nvPr/>
        </p:nvGrpSpPr>
        <p:grpSpPr>
          <a:xfrm>
            <a:off x="136418" y="2437714"/>
            <a:ext cx="4377701" cy="2095501"/>
            <a:chOff x="0" y="0"/>
            <a:chExt cx="4377700" cy="2095500"/>
          </a:xfrm>
        </p:grpSpPr>
        <p:sp>
          <p:nvSpPr>
            <p:cNvPr id="1241"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240"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sp>
        <p:nvSpPr>
          <p:cNvPr id="1243" name="1 Corinthians 15:57–58 (NASB95)…"/>
          <p:cNvSpPr txBox="1"/>
          <p:nvPr/>
        </p:nvSpPr>
        <p:spPr>
          <a:xfrm>
            <a:off x="5171915" y="2702111"/>
            <a:ext cx="7592256" cy="6554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1 Corinthians 15:57–58 (NASB95) </a:t>
            </a:r>
          </a:p>
          <a:p>
            <a:pPr defTabSz="457200">
              <a:defRPr sz="4400">
                <a:solidFill>
                  <a:srgbClr val="000000"/>
                </a:solidFill>
                <a:latin typeface="Times New Roman"/>
                <a:ea typeface="Times New Roman"/>
                <a:cs typeface="Times New Roman"/>
                <a:sym typeface="Times New Roman"/>
              </a:defRPr>
            </a:pPr>
            <a:r>
              <a:rPr baseline="31999"/>
              <a:t>57</a:t>
            </a:r>
            <a:r>
              <a:t> but thanks be to God, who gives us the victory through our Lord Jesus Christ. </a:t>
            </a:r>
            <a:r>
              <a:rPr baseline="31999"/>
              <a:t>58</a:t>
            </a:r>
            <a:r>
              <a:t> Therefore, my beloved brethren, be steadfast, immovable, always abounding in the work of the Lord, knowing that your toil is not </a:t>
            </a:r>
            <a:r>
              <a:rPr i="1"/>
              <a:t>in</a:t>
            </a:r>
            <a:r>
              <a:t> vain in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290"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291"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294" name="We can CHOOSE SALVATION or REJECT IT"/>
          <p:cNvGrpSpPr/>
          <p:nvPr/>
        </p:nvGrpSpPr>
        <p:grpSpPr>
          <a:xfrm>
            <a:off x="244403" y="241212"/>
            <a:ext cx="5677848" cy="1460501"/>
            <a:chOff x="0" y="0"/>
            <a:chExt cx="5677847" cy="1460500"/>
          </a:xfrm>
        </p:grpSpPr>
        <p:sp>
          <p:nvSpPr>
            <p:cNvPr id="293"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292"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295"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296" name="Romans 8:11 (NKJV)…"/>
          <p:cNvSpPr txBox="1"/>
          <p:nvPr/>
        </p:nvSpPr>
        <p:spPr>
          <a:xfrm>
            <a:off x="269327" y="6132373"/>
            <a:ext cx="12466146" cy="31528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Romans 8:11 (NKJV) </a:t>
            </a:r>
          </a:p>
          <a:p>
            <a:pPr defTabSz="457200">
              <a:defRPr sz="4100">
                <a:solidFill>
                  <a:srgbClr val="000000"/>
                </a:solidFill>
                <a:latin typeface="Times New Roman"/>
                <a:ea typeface="Times New Roman"/>
                <a:cs typeface="Times New Roman"/>
                <a:sym typeface="Times New Roman"/>
              </a:defRPr>
            </a:pPr>
            <a:r>
              <a:rPr baseline="31999"/>
              <a:t>11</a:t>
            </a:r>
            <a:r>
              <a:t> But if the Spirit of Him who raised Jesus from the dead dwells in you, He who raised Christ from the dead will also give life to your mortal bodies through His Spirit who dwells in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The resurrection"/>
          <p:cNvSpPr txBox="1"/>
          <p:nvPr/>
        </p:nvSpPr>
        <p:spPr>
          <a:xfrm>
            <a:off x="97383" y="-45515"/>
            <a:ext cx="12810034" cy="1361949"/>
          </a:xfrm>
          <a:prstGeom prst="rect">
            <a:avLst/>
          </a:prstGeom>
          <a:ln w="12700">
            <a:miter lim="400000"/>
          </a:ln>
          <a:effectLst>
            <a:outerShdw sx="100000" sy="100000" kx="0" ky="0" algn="b" rotWithShape="0" blurRad="355600" dist="177800" dir="3413990">
              <a:srgbClr val="000000">
                <a:alpha val="70000"/>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6800">
                <a:solidFill>
                  <a:srgbClr val="000000"/>
                </a:solidFill>
                <a:latin typeface="Thames Nude Roman"/>
                <a:ea typeface="Thames Nude Roman"/>
                <a:cs typeface="Thames Nude Roman"/>
                <a:sym typeface="Thames Nude Roman"/>
              </a:defRPr>
            </a:lvl1pPr>
          </a:lstStyle>
          <a:p>
            <a:pPr/>
            <a:r>
              <a:t>The resurrection</a:t>
            </a:r>
          </a:p>
        </p:txBody>
      </p:sp>
      <p:grpSp>
        <p:nvGrpSpPr>
          <p:cNvPr id="1248" name="BIBLICAL AFFIRMATION OF THE BODILY RESURRECTION"/>
          <p:cNvGrpSpPr/>
          <p:nvPr/>
        </p:nvGrpSpPr>
        <p:grpSpPr>
          <a:xfrm>
            <a:off x="-136385" y="1058059"/>
            <a:ext cx="13277570" cy="1285749"/>
            <a:chOff x="0" y="0"/>
            <a:chExt cx="13277569" cy="1285747"/>
          </a:xfrm>
        </p:grpSpPr>
        <p:sp>
          <p:nvSpPr>
            <p:cNvPr id="1247" name="BIBLICAL AFFIRMATION OF THE BODILY RESURRECTION"/>
            <p:cNvSpPr txBox="1"/>
            <p:nvPr/>
          </p:nvSpPr>
          <p:spPr>
            <a:xfrm>
              <a:off x="317500" y="304800"/>
              <a:ext cx="12680670" cy="714248"/>
            </a:xfrm>
            <a:prstGeom prst="rect">
              <a:avLst/>
            </a:prstGeom>
            <a:solidFill>
              <a:schemeClr val="accent6">
                <a:hueOff val="-193447"/>
                <a:satOff val="3713"/>
                <a:lumOff val="11329"/>
              </a:schemeClr>
            </a:solid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defRPr b="1">
                  <a:solidFill>
                    <a:srgbClr val="FFFFFF"/>
                  </a:solidFill>
                  <a:effectLst>
                    <a:outerShdw sx="100000" sy="100000" kx="0" ky="0" algn="b" rotWithShape="0" blurRad="63500" dist="63500" dir="1929137">
                      <a:srgbClr val="000000"/>
                    </a:outerShdw>
                  </a:effectLst>
                  <a:latin typeface="Century Gothic"/>
                  <a:ea typeface="Century Gothic"/>
                  <a:cs typeface="Century Gothic"/>
                  <a:sym typeface="Century Gothic"/>
                </a:defRPr>
              </a:lvl1pPr>
            </a:lstStyle>
            <a:p>
              <a:pPr/>
              <a:r>
                <a:t>BIBLICAL AFFIRMATION OF THE BODILY RESURRECTION</a:t>
              </a:r>
            </a:p>
          </p:txBody>
        </p:sp>
        <p:pic>
          <p:nvPicPr>
            <p:cNvPr id="1246" name="BIBLICAL AFFIRMATION OF THE BODILY RESURRECTION BIBLICAL AFFIRMATION OF THE BODILY RESURRECTION" descr="BIBLICAL AFFIRMATION OF THE BODILY RESURRECTION BIBLICAL AFFIRMATION OF THE BODILY RESURRECTION"/>
            <p:cNvPicPr>
              <a:picLocks noChangeAspect="0"/>
            </p:cNvPicPr>
            <p:nvPr/>
          </p:nvPicPr>
          <p:blipFill>
            <a:blip r:embed="rId2">
              <a:extLst/>
            </a:blip>
            <a:stretch>
              <a:fillRect/>
            </a:stretch>
          </p:blipFill>
          <p:spPr>
            <a:xfrm>
              <a:off x="0" y="0"/>
              <a:ext cx="13277570" cy="1285748"/>
            </a:xfrm>
            <a:prstGeom prst="rect">
              <a:avLst/>
            </a:prstGeom>
            <a:effectLst/>
          </p:spPr>
        </p:pic>
      </p:grpSp>
      <p:pic>
        <p:nvPicPr>
          <p:cNvPr id="1249" name="Image" descr="Image"/>
          <p:cNvPicPr>
            <a:picLocks noChangeAspect="1"/>
          </p:cNvPicPr>
          <p:nvPr/>
        </p:nvPicPr>
        <p:blipFill>
          <a:blip r:embed="rId3">
            <a:extLst/>
          </a:blip>
          <a:srcRect l="15841" t="10543" r="2" b="2138"/>
          <a:stretch>
            <a:fillRect/>
          </a:stretch>
        </p:blipFill>
        <p:spPr>
          <a:xfrm>
            <a:off x="3426" y="4247521"/>
            <a:ext cx="5325670" cy="5525780"/>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6268" y="2"/>
                </a:moveTo>
                <a:cubicBezTo>
                  <a:pt x="5825" y="-23"/>
                  <a:pt x="5056" y="203"/>
                  <a:pt x="4526" y="532"/>
                </a:cubicBezTo>
                <a:cubicBezTo>
                  <a:pt x="4143" y="770"/>
                  <a:pt x="3754" y="1178"/>
                  <a:pt x="3575" y="1527"/>
                </a:cubicBezTo>
                <a:cubicBezTo>
                  <a:pt x="3409" y="1850"/>
                  <a:pt x="3297" y="1977"/>
                  <a:pt x="3171" y="1986"/>
                </a:cubicBezTo>
                <a:cubicBezTo>
                  <a:pt x="3073" y="1993"/>
                  <a:pt x="2899" y="2109"/>
                  <a:pt x="2934" y="2144"/>
                </a:cubicBezTo>
                <a:cubicBezTo>
                  <a:pt x="2949" y="2158"/>
                  <a:pt x="2935" y="2181"/>
                  <a:pt x="2901" y="2193"/>
                </a:cubicBezTo>
                <a:cubicBezTo>
                  <a:pt x="2863" y="2207"/>
                  <a:pt x="2842" y="2264"/>
                  <a:pt x="2847" y="2336"/>
                </a:cubicBezTo>
                <a:cubicBezTo>
                  <a:pt x="2853" y="2412"/>
                  <a:pt x="2804" y="2530"/>
                  <a:pt x="2714" y="2661"/>
                </a:cubicBezTo>
                <a:cubicBezTo>
                  <a:pt x="2636" y="2775"/>
                  <a:pt x="2582" y="2876"/>
                  <a:pt x="2593" y="2886"/>
                </a:cubicBezTo>
                <a:cubicBezTo>
                  <a:pt x="2604" y="2896"/>
                  <a:pt x="2585" y="2967"/>
                  <a:pt x="2551" y="3044"/>
                </a:cubicBezTo>
                <a:cubicBezTo>
                  <a:pt x="2518" y="3121"/>
                  <a:pt x="2494" y="3273"/>
                  <a:pt x="2497" y="3382"/>
                </a:cubicBezTo>
                <a:cubicBezTo>
                  <a:pt x="2499" y="3491"/>
                  <a:pt x="2487" y="3588"/>
                  <a:pt x="2469" y="3599"/>
                </a:cubicBezTo>
                <a:cubicBezTo>
                  <a:pt x="2428" y="3624"/>
                  <a:pt x="2428" y="3838"/>
                  <a:pt x="2469" y="3878"/>
                </a:cubicBezTo>
                <a:cubicBezTo>
                  <a:pt x="2487" y="3895"/>
                  <a:pt x="2504" y="4022"/>
                  <a:pt x="2508" y="4161"/>
                </a:cubicBezTo>
                <a:cubicBezTo>
                  <a:pt x="2538" y="5137"/>
                  <a:pt x="2627" y="5494"/>
                  <a:pt x="2930" y="5835"/>
                </a:cubicBezTo>
                <a:cubicBezTo>
                  <a:pt x="3035" y="5954"/>
                  <a:pt x="3121" y="6067"/>
                  <a:pt x="3121" y="6086"/>
                </a:cubicBezTo>
                <a:cubicBezTo>
                  <a:pt x="3121" y="6106"/>
                  <a:pt x="3206" y="6179"/>
                  <a:pt x="3309" y="6250"/>
                </a:cubicBezTo>
                <a:cubicBezTo>
                  <a:pt x="3488" y="6374"/>
                  <a:pt x="3496" y="6388"/>
                  <a:pt x="3454" y="6505"/>
                </a:cubicBezTo>
                <a:cubicBezTo>
                  <a:pt x="3406" y="6639"/>
                  <a:pt x="3441" y="7060"/>
                  <a:pt x="3507" y="7137"/>
                </a:cubicBezTo>
                <a:cubicBezTo>
                  <a:pt x="3530" y="7163"/>
                  <a:pt x="3534" y="7196"/>
                  <a:pt x="3519" y="7211"/>
                </a:cubicBezTo>
                <a:cubicBezTo>
                  <a:pt x="3512" y="7217"/>
                  <a:pt x="3514" y="7222"/>
                  <a:pt x="3515" y="7227"/>
                </a:cubicBezTo>
                <a:cubicBezTo>
                  <a:pt x="3519" y="7230"/>
                  <a:pt x="3523" y="7232"/>
                  <a:pt x="3527" y="7234"/>
                </a:cubicBezTo>
                <a:cubicBezTo>
                  <a:pt x="3551" y="7244"/>
                  <a:pt x="3624" y="7245"/>
                  <a:pt x="3755" y="7239"/>
                </a:cubicBezTo>
                <a:cubicBezTo>
                  <a:pt x="3807" y="7226"/>
                  <a:pt x="3848" y="7232"/>
                  <a:pt x="3879" y="7256"/>
                </a:cubicBezTo>
                <a:cubicBezTo>
                  <a:pt x="4051" y="7296"/>
                  <a:pt x="4179" y="7446"/>
                  <a:pt x="4212" y="7675"/>
                </a:cubicBezTo>
                <a:cubicBezTo>
                  <a:pt x="4229" y="7786"/>
                  <a:pt x="4280" y="7960"/>
                  <a:pt x="4327" y="8062"/>
                </a:cubicBezTo>
                <a:cubicBezTo>
                  <a:pt x="4373" y="8164"/>
                  <a:pt x="4422" y="8355"/>
                  <a:pt x="4435" y="8487"/>
                </a:cubicBezTo>
                <a:lnTo>
                  <a:pt x="4459" y="8727"/>
                </a:lnTo>
                <a:lnTo>
                  <a:pt x="4208" y="8975"/>
                </a:lnTo>
                <a:cubicBezTo>
                  <a:pt x="3905" y="9271"/>
                  <a:pt x="3254" y="9602"/>
                  <a:pt x="2968" y="9607"/>
                </a:cubicBezTo>
                <a:cubicBezTo>
                  <a:pt x="2862" y="9609"/>
                  <a:pt x="2744" y="9646"/>
                  <a:pt x="2662" y="9702"/>
                </a:cubicBezTo>
                <a:cubicBezTo>
                  <a:pt x="2590" y="9751"/>
                  <a:pt x="2503" y="9792"/>
                  <a:pt x="2469" y="9792"/>
                </a:cubicBezTo>
                <a:cubicBezTo>
                  <a:pt x="2435" y="9792"/>
                  <a:pt x="2372" y="9828"/>
                  <a:pt x="2329" y="9874"/>
                </a:cubicBezTo>
                <a:cubicBezTo>
                  <a:pt x="2287" y="9919"/>
                  <a:pt x="2228" y="9956"/>
                  <a:pt x="2199" y="9956"/>
                </a:cubicBezTo>
                <a:cubicBezTo>
                  <a:pt x="2170" y="9956"/>
                  <a:pt x="2136" y="9981"/>
                  <a:pt x="2125" y="10010"/>
                </a:cubicBezTo>
                <a:cubicBezTo>
                  <a:pt x="2113" y="10039"/>
                  <a:pt x="2047" y="10061"/>
                  <a:pt x="1980" y="10060"/>
                </a:cubicBezTo>
                <a:cubicBezTo>
                  <a:pt x="1935" y="10059"/>
                  <a:pt x="1894" y="10073"/>
                  <a:pt x="1858" y="10092"/>
                </a:cubicBezTo>
                <a:cubicBezTo>
                  <a:pt x="1907" y="10121"/>
                  <a:pt x="1914" y="10144"/>
                  <a:pt x="1877" y="10187"/>
                </a:cubicBezTo>
                <a:cubicBezTo>
                  <a:pt x="1849" y="10219"/>
                  <a:pt x="1806" y="10244"/>
                  <a:pt x="1782" y="10244"/>
                </a:cubicBezTo>
                <a:cubicBezTo>
                  <a:pt x="1714" y="10244"/>
                  <a:pt x="1273" y="10453"/>
                  <a:pt x="1159" y="10538"/>
                </a:cubicBezTo>
                <a:cubicBezTo>
                  <a:pt x="1103" y="10581"/>
                  <a:pt x="1006" y="10614"/>
                  <a:pt x="945" y="10614"/>
                </a:cubicBezTo>
                <a:cubicBezTo>
                  <a:pt x="883" y="10614"/>
                  <a:pt x="717" y="10671"/>
                  <a:pt x="576" y="10738"/>
                </a:cubicBezTo>
                <a:cubicBezTo>
                  <a:pt x="435" y="10806"/>
                  <a:pt x="285" y="10862"/>
                  <a:pt x="245" y="10862"/>
                </a:cubicBezTo>
                <a:cubicBezTo>
                  <a:pt x="204" y="10862"/>
                  <a:pt x="140" y="10907"/>
                  <a:pt x="103" y="10962"/>
                </a:cubicBezTo>
                <a:cubicBezTo>
                  <a:pt x="77" y="11000"/>
                  <a:pt x="38" y="11030"/>
                  <a:pt x="0" y="11053"/>
                </a:cubicBezTo>
                <a:lnTo>
                  <a:pt x="0" y="21577"/>
                </a:lnTo>
                <a:lnTo>
                  <a:pt x="21600" y="21577"/>
                </a:lnTo>
                <a:lnTo>
                  <a:pt x="21600" y="20188"/>
                </a:lnTo>
                <a:lnTo>
                  <a:pt x="21600" y="18648"/>
                </a:lnTo>
                <a:lnTo>
                  <a:pt x="21600" y="18496"/>
                </a:lnTo>
                <a:cubicBezTo>
                  <a:pt x="21600" y="18376"/>
                  <a:pt x="21600" y="18381"/>
                  <a:pt x="21600" y="18268"/>
                </a:cubicBezTo>
                <a:lnTo>
                  <a:pt x="21450" y="18134"/>
                </a:lnTo>
                <a:cubicBezTo>
                  <a:pt x="21368" y="18059"/>
                  <a:pt x="21301" y="17959"/>
                  <a:pt x="21301" y="17910"/>
                </a:cubicBezTo>
                <a:cubicBezTo>
                  <a:pt x="21301" y="17862"/>
                  <a:pt x="21281" y="17822"/>
                  <a:pt x="21257" y="17822"/>
                </a:cubicBezTo>
                <a:cubicBezTo>
                  <a:pt x="21233" y="17822"/>
                  <a:pt x="21192" y="17776"/>
                  <a:pt x="21165" y="17720"/>
                </a:cubicBezTo>
                <a:cubicBezTo>
                  <a:pt x="21139" y="17663"/>
                  <a:pt x="21093" y="17616"/>
                  <a:pt x="21064" y="17616"/>
                </a:cubicBezTo>
                <a:cubicBezTo>
                  <a:pt x="20989" y="17616"/>
                  <a:pt x="20613" y="17207"/>
                  <a:pt x="20510" y="17015"/>
                </a:cubicBezTo>
                <a:cubicBezTo>
                  <a:pt x="20413" y="16833"/>
                  <a:pt x="20329" y="16755"/>
                  <a:pt x="20227" y="16753"/>
                </a:cubicBezTo>
                <a:cubicBezTo>
                  <a:pt x="20188" y="16752"/>
                  <a:pt x="20101" y="16723"/>
                  <a:pt x="20034" y="16689"/>
                </a:cubicBezTo>
                <a:cubicBezTo>
                  <a:pt x="19884" y="16614"/>
                  <a:pt x="19796" y="16612"/>
                  <a:pt x="19723" y="16680"/>
                </a:cubicBezTo>
                <a:cubicBezTo>
                  <a:pt x="19678" y="16721"/>
                  <a:pt x="19658" y="16715"/>
                  <a:pt x="19618" y="16652"/>
                </a:cubicBezTo>
                <a:cubicBezTo>
                  <a:pt x="19592" y="16609"/>
                  <a:pt x="19454" y="16455"/>
                  <a:pt x="19313" y="16310"/>
                </a:cubicBezTo>
                <a:cubicBezTo>
                  <a:pt x="19171" y="16164"/>
                  <a:pt x="19055" y="16034"/>
                  <a:pt x="19055" y="16018"/>
                </a:cubicBezTo>
                <a:cubicBezTo>
                  <a:pt x="19055" y="16003"/>
                  <a:pt x="19021" y="15922"/>
                  <a:pt x="18979" y="15838"/>
                </a:cubicBezTo>
                <a:cubicBezTo>
                  <a:pt x="18924" y="15726"/>
                  <a:pt x="18864" y="15675"/>
                  <a:pt x="18746" y="15639"/>
                </a:cubicBezTo>
                <a:cubicBezTo>
                  <a:pt x="18574" y="15586"/>
                  <a:pt x="18272" y="15303"/>
                  <a:pt x="18133" y="15064"/>
                </a:cubicBezTo>
                <a:cubicBezTo>
                  <a:pt x="17774" y="14445"/>
                  <a:pt x="17579" y="14053"/>
                  <a:pt x="17521" y="13836"/>
                </a:cubicBezTo>
                <a:cubicBezTo>
                  <a:pt x="17484" y="13697"/>
                  <a:pt x="17396" y="13485"/>
                  <a:pt x="17325" y="13364"/>
                </a:cubicBezTo>
                <a:cubicBezTo>
                  <a:pt x="17219" y="13183"/>
                  <a:pt x="17177" y="12997"/>
                  <a:pt x="17210" y="12908"/>
                </a:cubicBezTo>
                <a:cubicBezTo>
                  <a:pt x="17199" y="12875"/>
                  <a:pt x="17188" y="12854"/>
                  <a:pt x="17177" y="12818"/>
                </a:cubicBezTo>
                <a:cubicBezTo>
                  <a:pt x="16983" y="12228"/>
                  <a:pt x="16935" y="11913"/>
                  <a:pt x="16940" y="11275"/>
                </a:cubicBezTo>
                <a:cubicBezTo>
                  <a:pt x="16943" y="10946"/>
                  <a:pt x="16942" y="10526"/>
                  <a:pt x="16940" y="10343"/>
                </a:cubicBezTo>
                <a:cubicBezTo>
                  <a:pt x="16937" y="10087"/>
                  <a:pt x="16950" y="10015"/>
                  <a:pt x="17006" y="9956"/>
                </a:cubicBezTo>
                <a:cubicBezTo>
                  <a:pt x="17006" y="9955"/>
                  <a:pt x="17006" y="9955"/>
                  <a:pt x="17006" y="9954"/>
                </a:cubicBezTo>
                <a:cubicBezTo>
                  <a:pt x="17013" y="9913"/>
                  <a:pt x="17018" y="9868"/>
                  <a:pt x="17029" y="9841"/>
                </a:cubicBezTo>
                <a:cubicBezTo>
                  <a:pt x="17034" y="9827"/>
                  <a:pt x="17037" y="9810"/>
                  <a:pt x="17041" y="9795"/>
                </a:cubicBezTo>
                <a:cubicBezTo>
                  <a:pt x="17023" y="9731"/>
                  <a:pt x="17004" y="9658"/>
                  <a:pt x="16996" y="9558"/>
                </a:cubicBezTo>
                <a:cubicBezTo>
                  <a:pt x="16983" y="9376"/>
                  <a:pt x="16936" y="9197"/>
                  <a:pt x="16864" y="9051"/>
                </a:cubicBezTo>
                <a:cubicBezTo>
                  <a:pt x="16803" y="8926"/>
                  <a:pt x="16749" y="8805"/>
                  <a:pt x="16744" y="8783"/>
                </a:cubicBezTo>
                <a:cubicBezTo>
                  <a:pt x="16738" y="8760"/>
                  <a:pt x="16696" y="8611"/>
                  <a:pt x="16647" y="8453"/>
                </a:cubicBezTo>
                <a:cubicBezTo>
                  <a:pt x="16599" y="8294"/>
                  <a:pt x="16545" y="8026"/>
                  <a:pt x="16530" y="7856"/>
                </a:cubicBezTo>
                <a:cubicBezTo>
                  <a:pt x="16514" y="7686"/>
                  <a:pt x="16482" y="7483"/>
                  <a:pt x="16456" y="7403"/>
                </a:cubicBezTo>
                <a:cubicBezTo>
                  <a:pt x="16403" y="7247"/>
                  <a:pt x="16396" y="7219"/>
                  <a:pt x="16388" y="7154"/>
                </a:cubicBezTo>
                <a:cubicBezTo>
                  <a:pt x="16383" y="7114"/>
                  <a:pt x="16062" y="6765"/>
                  <a:pt x="15625" y="6323"/>
                </a:cubicBezTo>
                <a:cubicBezTo>
                  <a:pt x="15519" y="6217"/>
                  <a:pt x="15445" y="6112"/>
                  <a:pt x="15459" y="6089"/>
                </a:cubicBezTo>
                <a:cubicBezTo>
                  <a:pt x="15474" y="6066"/>
                  <a:pt x="15409" y="5972"/>
                  <a:pt x="15314" y="5880"/>
                </a:cubicBezTo>
                <a:cubicBezTo>
                  <a:pt x="15219" y="5789"/>
                  <a:pt x="15142" y="5697"/>
                  <a:pt x="15142" y="5675"/>
                </a:cubicBezTo>
                <a:cubicBezTo>
                  <a:pt x="15142" y="5597"/>
                  <a:pt x="15047" y="5585"/>
                  <a:pt x="14968" y="5654"/>
                </a:cubicBezTo>
                <a:cubicBezTo>
                  <a:pt x="14923" y="5693"/>
                  <a:pt x="14862" y="5715"/>
                  <a:pt x="14831" y="5703"/>
                </a:cubicBezTo>
                <a:cubicBezTo>
                  <a:pt x="14800" y="5692"/>
                  <a:pt x="14729" y="5718"/>
                  <a:pt x="14672" y="5762"/>
                </a:cubicBezTo>
                <a:cubicBezTo>
                  <a:pt x="14542" y="5863"/>
                  <a:pt x="14545" y="6100"/>
                  <a:pt x="14678" y="6236"/>
                </a:cubicBezTo>
                <a:cubicBezTo>
                  <a:pt x="14771" y="6331"/>
                  <a:pt x="14899" y="6726"/>
                  <a:pt x="14859" y="6790"/>
                </a:cubicBezTo>
                <a:cubicBezTo>
                  <a:pt x="14846" y="6809"/>
                  <a:pt x="14802" y="6825"/>
                  <a:pt x="14759" y="6825"/>
                </a:cubicBezTo>
                <a:cubicBezTo>
                  <a:pt x="14716" y="6825"/>
                  <a:pt x="14656" y="6856"/>
                  <a:pt x="14625" y="6892"/>
                </a:cubicBezTo>
                <a:cubicBezTo>
                  <a:pt x="14574" y="6952"/>
                  <a:pt x="14564" y="6951"/>
                  <a:pt x="14516" y="6887"/>
                </a:cubicBezTo>
                <a:cubicBezTo>
                  <a:pt x="14442" y="6790"/>
                  <a:pt x="14371" y="6848"/>
                  <a:pt x="14371" y="7007"/>
                </a:cubicBezTo>
                <a:cubicBezTo>
                  <a:pt x="14371" y="7188"/>
                  <a:pt x="14439" y="7260"/>
                  <a:pt x="14691" y="7349"/>
                </a:cubicBezTo>
                <a:lnTo>
                  <a:pt x="14905" y="7425"/>
                </a:lnTo>
                <a:lnTo>
                  <a:pt x="14905" y="7433"/>
                </a:lnTo>
                <a:lnTo>
                  <a:pt x="14905" y="7670"/>
                </a:lnTo>
                <a:lnTo>
                  <a:pt x="14905" y="7675"/>
                </a:lnTo>
                <a:lnTo>
                  <a:pt x="14905" y="7916"/>
                </a:lnTo>
                <a:lnTo>
                  <a:pt x="14905" y="7918"/>
                </a:lnTo>
                <a:lnTo>
                  <a:pt x="14881" y="7919"/>
                </a:lnTo>
                <a:lnTo>
                  <a:pt x="14691" y="7949"/>
                </a:lnTo>
                <a:cubicBezTo>
                  <a:pt x="14639" y="7957"/>
                  <a:pt x="14587" y="7973"/>
                  <a:pt x="14540" y="7988"/>
                </a:cubicBezTo>
                <a:cubicBezTo>
                  <a:pt x="14523" y="8004"/>
                  <a:pt x="14511" y="8024"/>
                  <a:pt x="14506" y="8056"/>
                </a:cubicBezTo>
                <a:cubicBezTo>
                  <a:pt x="14486" y="8197"/>
                  <a:pt x="14572" y="8366"/>
                  <a:pt x="14715" y="8468"/>
                </a:cubicBezTo>
                <a:cubicBezTo>
                  <a:pt x="14828" y="8548"/>
                  <a:pt x="14843" y="8583"/>
                  <a:pt x="14843" y="8781"/>
                </a:cubicBezTo>
                <a:cubicBezTo>
                  <a:pt x="14843" y="9043"/>
                  <a:pt x="14795" y="9180"/>
                  <a:pt x="14643" y="9354"/>
                </a:cubicBezTo>
                <a:cubicBezTo>
                  <a:pt x="14481" y="9540"/>
                  <a:pt x="14327" y="9629"/>
                  <a:pt x="14242" y="9585"/>
                </a:cubicBezTo>
                <a:cubicBezTo>
                  <a:pt x="14166" y="9546"/>
                  <a:pt x="14078" y="9275"/>
                  <a:pt x="13961" y="8721"/>
                </a:cubicBezTo>
                <a:cubicBezTo>
                  <a:pt x="13919" y="8527"/>
                  <a:pt x="13861" y="8370"/>
                  <a:pt x="13793" y="8243"/>
                </a:cubicBezTo>
                <a:cubicBezTo>
                  <a:pt x="13786" y="8234"/>
                  <a:pt x="13782" y="8227"/>
                  <a:pt x="13775" y="8217"/>
                </a:cubicBezTo>
                <a:cubicBezTo>
                  <a:pt x="13751" y="8180"/>
                  <a:pt x="13756" y="8175"/>
                  <a:pt x="13738" y="8144"/>
                </a:cubicBezTo>
                <a:cubicBezTo>
                  <a:pt x="13691" y="8076"/>
                  <a:pt x="13638" y="8026"/>
                  <a:pt x="13584" y="7989"/>
                </a:cubicBezTo>
                <a:cubicBezTo>
                  <a:pt x="13458" y="7981"/>
                  <a:pt x="13231" y="7992"/>
                  <a:pt x="13178" y="8019"/>
                </a:cubicBezTo>
                <a:cubicBezTo>
                  <a:pt x="13077" y="8071"/>
                  <a:pt x="13006" y="8262"/>
                  <a:pt x="13004" y="8476"/>
                </a:cubicBezTo>
                <a:cubicBezTo>
                  <a:pt x="13005" y="8498"/>
                  <a:pt x="13008" y="8520"/>
                  <a:pt x="13009" y="8542"/>
                </a:cubicBezTo>
                <a:cubicBezTo>
                  <a:pt x="13023" y="8778"/>
                  <a:pt x="13112" y="9164"/>
                  <a:pt x="13175" y="9237"/>
                </a:cubicBezTo>
                <a:cubicBezTo>
                  <a:pt x="13243" y="9316"/>
                  <a:pt x="13266" y="9576"/>
                  <a:pt x="13209" y="9610"/>
                </a:cubicBezTo>
                <a:cubicBezTo>
                  <a:pt x="13185" y="9624"/>
                  <a:pt x="13145" y="9615"/>
                  <a:pt x="13119" y="9590"/>
                </a:cubicBezTo>
                <a:cubicBezTo>
                  <a:pt x="13093" y="9565"/>
                  <a:pt x="13014" y="9544"/>
                  <a:pt x="12945" y="9544"/>
                </a:cubicBezTo>
                <a:cubicBezTo>
                  <a:pt x="12876" y="9544"/>
                  <a:pt x="12714" y="9486"/>
                  <a:pt x="12586" y="9415"/>
                </a:cubicBezTo>
                <a:cubicBezTo>
                  <a:pt x="12483" y="9358"/>
                  <a:pt x="12425" y="9328"/>
                  <a:pt x="12378" y="9317"/>
                </a:cubicBezTo>
                <a:cubicBezTo>
                  <a:pt x="12374" y="9317"/>
                  <a:pt x="12370" y="9316"/>
                  <a:pt x="12365" y="9316"/>
                </a:cubicBezTo>
                <a:cubicBezTo>
                  <a:pt x="12324" y="9309"/>
                  <a:pt x="12292" y="9319"/>
                  <a:pt x="12248" y="9342"/>
                </a:cubicBezTo>
                <a:cubicBezTo>
                  <a:pt x="12174" y="9380"/>
                  <a:pt x="12120" y="9383"/>
                  <a:pt x="12069" y="9354"/>
                </a:cubicBezTo>
                <a:cubicBezTo>
                  <a:pt x="12029" y="9332"/>
                  <a:pt x="11853" y="9309"/>
                  <a:pt x="11676" y="9303"/>
                </a:cubicBezTo>
                <a:cubicBezTo>
                  <a:pt x="11500" y="9297"/>
                  <a:pt x="11294" y="9273"/>
                  <a:pt x="11219" y="9251"/>
                </a:cubicBezTo>
                <a:cubicBezTo>
                  <a:pt x="11127" y="9223"/>
                  <a:pt x="11028" y="9225"/>
                  <a:pt x="10917" y="9254"/>
                </a:cubicBezTo>
                <a:cubicBezTo>
                  <a:pt x="10752" y="9297"/>
                  <a:pt x="10528" y="9262"/>
                  <a:pt x="10421" y="9179"/>
                </a:cubicBezTo>
                <a:cubicBezTo>
                  <a:pt x="10394" y="9158"/>
                  <a:pt x="10192" y="9055"/>
                  <a:pt x="9973" y="8948"/>
                </a:cubicBezTo>
                <a:cubicBezTo>
                  <a:pt x="9747" y="8838"/>
                  <a:pt x="9655" y="8785"/>
                  <a:pt x="9629" y="8745"/>
                </a:cubicBezTo>
                <a:cubicBezTo>
                  <a:pt x="9416" y="8625"/>
                  <a:pt x="9216" y="8455"/>
                  <a:pt x="9212" y="8375"/>
                </a:cubicBezTo>
                <a:cubicBezTo>
                  <a:pt x="9210" y="8327"/>
                  <a:pt x="9201" y="8210"/>
                  <a:pt x="9193" y="8115"/>
                </a:cubicBezTo>
                <a:cubicBezTo>
                  <a:pt x="9180" y="7968"/>
                  <a:pt x="9196" y="7921"/>
                  <a:pt x="9301" y="7816"/>
                </a:cubicBezTo>
                <a:cubicBezTo>
                  <a:pt x="9369" y="7747"/>
                  <a:pt x="9450" y="7692"/>
                  <a:pt x="9481" y="7692"/>
                </a:cubicBezTo>
                <a:cubicBezTo>
                  <a:pt x="9512" y="7692"/>
                  <a:pt x="9537" y="7666"/>
                  <a:pt x="9537" y="7634"/>
                </a:cubicBezTo>
                <a:cubicBezTo>
                  <a:pt x="9537" y="7603"/>
                  <a:pt x="9566" y="7554"/>
                  <a:pt x="9602" y="7526"/>
                </a:cubicBezTo>
                <a:cubicBezTo>
                  <a:pt x="9637" y="7498"/>
                  <a:pt x="9666" y="7433"/>
                  <a:pt x="9666" y="7380"/>
                </a:cubicBezTo>
                <a:cubicBezTo>
                  <a:pt x="9666" y="7328"/>
                  <a:pt x="9687" y="7272"/>
                  <a:pt x="9713" y="7256"/>
                </a:cubicBezTo>
                <a:cubicBezTo>
                  <a:pt x="9740" y="7240"/>
                  <a:pt x="9750" y="7177"/>
                  <a:pt x="9735" y="7107"/>
                </a:cubicBezTo>
                <a:cubicBezTo>
                  <a:pt x="9706" y="6966"/>
                  <a:pt x="9849" y="6716"/>
                  <a:pt x="10025" y="6605"/>
                </a:cubicBezTo>
                <a:cubicBezTo>
                  <a:pt x="10122" y="6544"/>
                  <a:pt x="10136" y="6507"/>
                  <a:pt x="10136" y="6309"/>
                </a:cubicBezTo>
                <a:cubicBezTo>
                  <a:pt x="10136" y="6185"/>
                  <a:pt x="10114" y="6049"/>
                  <a:pt x="10086" y="6006"/>
                </a:cubicBezTo>
                <a:cubicBezTo>
                  <a:pt x="10046" y="5945"/>
                  <a:pt x="10046" y="5902"/>
                  <a:pt x="10086" y="5818"/>
                </a:cubicBezTo>
                <a:cubicBezTo>
                  <a:pt x="10114" y="5758"/>
                  <a:pt x="10156" y="5720"/>
                  <a:pt x="10179" y="5734"/>
                </a:cubicBezTo>
                <a:cubicBezTo>
                  <a:pt x="10256" y="5780"/>
                  <a:pt x="10137" y="5535"/>
                  <a:pt x="10006" y="5376"/>
                </a:cubicBezTo>
                <a:cubicBezTo>
                  <a:pt x="9861" y="5202"/>
                  <a:pt x="9853" y="5157"/>
                  <a:pt x="9944" y="4981"/>
                </a:cubicBezTo>
                <a:cubicBezTo>
                  <a:pt x="10048" y="4781"/>
                  <a:pt x="10055" y="4618"/>
                  <a:pt x="9962" y="4504"/>
                </a:cubicBezTo>
                <a:cubicBezTo>
                  <a:pt x="9917" y="4449"/>
                  <a:pt x="9880" y="4357"/>
                  <a:pt x="9880" y="4299"/>
                </a:cubicBezTo>
                <a:cubicBezTo>
                  <a:pt x="9880" y="4242"/>
                  <a:pt x="9860" y="4144"/>
                  <a:pt x="9835" y="4081"/>
                </a:cubicBezTo>
                <a:cubicBezTo>
                  <a:pt x="9810" y="4018"/>
                  <a:pt x="9779" y="3807"/>
                  <a:pt x="9767" y="3614"/>
                </a:cubicBezTo>
                <a:cubicBezTo>
                  <a:pt x="9751" y="3344"/>
                  <a:pt x="9725" y="3245"/>
                  <a:pt x="9661" y="3179"/>
                </a:cubicBezTo>
                <a:cubicBezTo>
                  <a:pt x="9616" y="3132"/>
                  <a:pt x="9590" y="3082"/>
                  <a:pt x="9603" y="3069"/>
                </a:cubicBezTo>
                <a:cubicBezTo>
                  <a:pt x="9616" y="3056"/>
                  <a:pt x="9590" y="2987"/>
                  <a:pt x="9544" y="2914"/>
                </a:cubicBezTo>
                <a:cubicBezTo>
                  <a:pt x="9526" y="2886"/>
                  <a:pt x="9523" y="2867"/>
                  <a:pt x="9513" y="2844"/>
                </a:cubicBezTo>
                <a:cubicBezTo>
                  <a:pt x="9449" y="2821"/>
                  <a:pt x="9410" y="2743"/>
                  <a:pt x="9454" y="2664"/>
                </a:cubicBezTo>
                <a:cubicBezTo>
                  <a:pt x="9476" y="2624"/>
                  <a:pt x="9495" y="2549"/>
                  <a:pt x="9495" y="2499"/>
                </a:cubicBezTo>
                <a:cubicBezTo>
                  <a:pt x="9495" y="2352"/>
                  <a:pt x="9281" y="1973"/>
                  <a:pt x="9146" y="1880"/>
                </a:cubicBezTo>
                <a:cubicBezTo>
                  <a:pt x="9078" y="1834"/>
                  <a:pt x="9026" y="1773"/>
                  <a:pt x="9032" y="1747"/>
                </a:cubicBezTo>
                <a:cubicBezTo>
                  <a:pt x="9037" y="1721"/>
                  <a:pt x="9021" y="1662"/>
                  <a:pt x="8995" y="1617"/>
                </a:cubicBezTo>
                <a:cubicBezTo>
                  <a:pt x="8969" y="1572"/>
                  <a:pt x="8940" y="1496"/>
                  <a:pt x="8932" y="1451"/>
                </a:cubicBezTo>
                <a:cubicBezTo>
                  <a:pt x="8924" y="1406"/>
                  <a:pt x="8816" y="1286"/>
                  <a:pt x="8692" y="1184"/>
                </a:cubicBezTo>
                <a:cubicBezTo>
                  <a:pt x="8569" y="1083"/>
                  <a:pt x="8468" y="980"/>
                  <a:pt x="8468" y="954"/>
                </a:cubicBezTo>
                <a:cubicBezTo>
                  <a:pt x="8468" y="927"/>
                  <a:pt x="8412" y="884"/>
                  <a:pt x="8344" y="857"/>
                </a:cubicBezTo>
                <a:cubicBezTo>
                  <a:pt x="8277" y="831"/>
                  <a:pt x="8163" y="748"/>
                  <a:pt x="8092" y="676"/>
                </a:cubicBezTo>
                <a:cubicBezTo>
                  <a:pt x="8051" y="635"/>
                  <a:pt x="8026" y="605"/>
                  <a:pt x="8010" y="579"/>
                </a:cubicBezTo>
                <a:cubicBezTo>
                  <a:pt x="7897" y="492"/>
                  <a:pt x="7700" y="370"/>
                  <a:pt x="7520" y="283"/>
                </a:cubicBezTo>
                <a:cubicBezTo>
                  <a:pt x="7218" y="135"/>
                  <a:pt x="7097" y="99"/>
                  <a:pt x="6857" y="84"/>
                </a:cubicBezTo>
                <a:cubicBezTo>
                  <a:pt x="6696" y="74"/>
                  <a:pt x="6506" y="49"/>
                  <a:pt x="6435" y="28"/>
                </a:cubicBezTo>
                <a:cubicBezTo>
                  <a:pt x="6387" y="14"/>
                  <a:pt x="6331" y="6"/>
                  <a:pt x="6268" y="2"/>
                </a:cubicBezTo>
                <a:close/>
                <a:moveTo>
                  <a:pt x="10126" y="5031"/>
                </a:moveTo>
                <a:cubicBezTo>
                  <a:pt x="10091" y="5024"/>
                  <a:pt x="10096" y="5062"/>
                  <a:pt x="10142" y="5144"/>
                </a:cubicBezTo>
                <a:cubicBezTo>
                  <a:pt x="10192" y="5231"/>
                  <a:pt x="10198" y="5233"/>
                  <a:pt x="10213" y="5163"/>
                </a:cubicBezTo>
                <a:cubicBezTo>
                  <a:pt x="10222" y="5120"/>
                  <a:pt x="10204" y="5071"/>
                  <a:pt x="10173" y="5053"/>
                </a:cubicBezTo>
                <a:cubicBezTo>
                  <a:pt x="10152" y="5040"/>
                  <a:pt x="10138" y="5033"/>
                  <a:pt x="10126" y="5031"/>
                </a:cubicBezTo>
                <a:close/>
                <a:moveTo>
                  <a:pt x="980" y="9954"/>
                </a:moveTo>
                <a:cubicBezTo>
                  <a:pt x="931" y="9983"/>
                  <a:pt x="996" y="10007"/>
                  <a:pt x="1112" y="10021"/>
                </a:cubicBezTo>
                <a:cubicBezTo>
                  <a:pt x="1112" y="10019"/>
                  <a:pt x="1111" y="10018"/>
                  <a:pt x="1111" y="10016"/>
                </a:cubicBezTo>
                <a:cubicBezTo>
                  <a:pt x="1111" y="9980"/>
                  <a:pt x="1054" y="9961"/>
                  <a:pt x="980" y="9954"/>
                </a:cubicBezTo>
                <a:close/>
              </a:path>
            </a:pathLst>
          </a:custGeom>
          <a:ln w="12700">
            <a:miter lim="400000"/>
          </a:ln>
        </p:spPr>
      </p:pic>
      <p:grpSp>
        <p:nvGrpSpPr>
          <p:cNvPr id="1252" name="the dead will be raised imperishable, and we will be changed."/>
          <p:cNvGrpSpPr/>
          <p:nvPr/>
        </p:nvGrpSpPr>
        <p:grpSpPr>
          <a:xfrm>
            <a:off x="136418" y="2437714"/>
            <a:ext cx="4377701" cy="2095501"/>
            <a:chOff x="0" y="0"/>
            <a:chExt cx="4377700" cy="2095500"/>
          </a:xfrm>
        </p:grpSpPr>
        <p:sp>
          <p:nvSpPr>
            <p:cNvPr id="1251" name="the dead will be raised imperishable, and we will be changed."/>
            <p:cNvSpPr txBox="1"/>
            <p:nvPr/>
          </p:nvSpPr>
          <p:spPr>
            <a:xfrm>
              <a:off x="215900" y="139700"/>
              <a:ext cx="3945901" cy="1536700"/>
            </a:xfrm>
            <a:prstGeom prst="rect">
              <a:avLst/>
            </a:prstGeom>
            <a:solidFill>
              <a:srgbClr val="808785"/>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200">
                  <a:solidFill>
                    <a:srgbClr val="FFFFFF"/>
                  </a:solidFill>
                  <a:effectLst>
                    <a:outerShdw sx="100000" sy="100000" kx="0" ky="0" algn="b" rotWithShape="0" blurRad="50800" dist="63500" dir="2308158">
                      <a:srgbClr val="000000"/>
                    </a:outerShdw>
                  </a:effectLst>
                </a:defRPr>
              </a:lvl1pPr>
            </a:lstStyle>
            <a:p>
              <a:pPr/>
              <a:r>
                <a:t>the dead will be raised imperishable, and we will be changed.</a:t>
              </a:r>
            </a:p>
          </p:txBody>
        </p:sp>
        <p:pic>
          <p:nvPicPr>
            <p:cNvPr id="1250" name="the dead will be raised imperishable, and we will be changed. the dead will be raised imperishable, and we will be changed." descr="the dead will be raised imperishable, and we will be changed. the dead will be raised imperishable, and we will be changed."/>
            <p:cNvPicPr>
              <a:picLocks noChangeAspect="0"/>
            </p:cNvPicPr>
            <p:nvPr/>
          </p:nvPicPr>
          <p:blipFill>
            <a:blip r:embed="rId4">
              <a:extLst/>
            </a:blip>
            <a:stretch>
              <a:fillRect/>
            </a:stretch>
          </p:blipFill>
          <p:spPr>
            <a:xfrm>
              <a:off x="0" y="0"/>
              <a:ext cx="4377701" cy="2095500"/>
            </a:xfrm>
            <a:prstGeom prst="rect">
              <a:avLst/>
            </a:prstGeom>
            <a:effectLst/>
          </p:spPr>
        </p:pic>
      </p:grpSp>
      <p:grpSp>
        <p:nvGrpSpPr>
          <p:cNvPr id="1255" name="Because you believe in the bodily resurrection of Jesus and your future bodily resurrection, your labor is NOT in vain —…"/>
          <p:cNvGrpSpPr/>
          <p:nvPr/>
        </p:nvGrpSpPr>
        <p:grpSpPr>
          <a:xfrm>
            <a:off x="2423776" y="3917960"/>
            <a:ext cx="10802087" cy="6184901"/>
            <a:chOff x="0" y="0"/>
            <a:chExt cx="10802085" cy="6184900"/>
          </a:xfrm>
        </p:grpSpPr>
        <p:sp>
          <p:nvSpPr>
            <p:cNvPr id="1254" name="Because you believe in the bodily resurrection of Jesus and your future bodily resurrection, your labor is NOT in vain —…"/>
            <p:cNvSpPr txBox="1"/>
            <p:nvPr/>
          </p:nvSpPr>
          <p:spPr>
            <a:xfrm>
              <a:off x="914399" y="876300"/>
              <a:ext cx="9074887" cy="4521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800" indent="-685800" algn="l">
                <a:spcBef>
                  <a:spcPts val="1000"/>
                </a:spcBef>
                <a:buSzPct val="80000"/>
                <a:buBlip>
                  <a:blip r:embed="rId5"/>
                </a:buBlip>
                <a:defRPr sz="3700">
                  <a:solidFill>
                    <a:srgbClr val="000000"/>
                  </a:solidFill>
                </a:defRPr>
              </a:pPr>
              <a:r>
                <a:t>Because you believe in the bodily resurrection of Jesus and your future bodily resurrection, your labor is NOT in vain — </a:t>
              </a:r>
            </a:p>
            <a:p>
              <a:pPr marL="685800" indent="-685800" algn="l">
                <a:spcBef>
                  <a:spcPts val="1000"/>
                </a:spcBef>
                <a:buSzPct val="80000"/>
                <a:buBlip>
                  <a:blip r:embed="rId5"/>
                </a:buBlip>
                <a:defRPr sz="3700">
                  <a:solidFill>
                    <a:srgbClr val="000000"/>
                  </a:solidFill>
                </a:defRPr>
              </a:pPr>
              <a:r>
                <a:t>The firm foundation of the bodily resurrection of Jesus and the promise of the future harvest provides motivation for steadfastness in our labor (Heb 6:18,19; 1 John 3:2,3)</a:t>
              </a:r>
            </a:p>
          </p:txBody>
        </p:sp>
        <p:pic>
          <p:nvPicPr>
            <p:cNvPr id="1253" name="Because you believe in the bodily resurrection of Jesus and your future bodily resurrection, your labor is NOT in vain —… Because you believe in the bodily resurrection of Jesus and your future bodily resurrection, your labor is NOT in vain — &#10;The firm foundation of the bodily resurrection of Jesus and the promise of the future harvest provides motivation for steadfastness in our labor (Heb 6:18,19; 1 John 3:2,3)" descr="Because you believe in the bodily resurrection of Jesus and your future bodily resurrection, your labor is NOT in vain —… Because you believe in the bodily resurrection of Jesus and your future bodily resurrection, your labor is NOT in vain — The firm foundation of the bodily resurrection of Jesus and the promise of the future harvest provides motivation for steadfastness in our labor (Heb 6:18,19; 1 John 3:2,3)"/>
            <p:cNvPicPr>
              <a:picLocks noChangeAspect="0"/>
            </p:cNvPicPr>
            <p:nvPr/>
          </p:nvPicPr>
          <p:blipFill>
            <a:blip r:embed="rId6">
              <a:extLst/>
            </a:blip>
            <a:stretch>
              <a:fillRect/>
            </a:stretch>
          </p:blipFill>
          <p:spPr>
            <a:xfrm>
              <a:off x="-1" y="0"/>
              <a:ext cx="10802087" cy="6184900"/>
            </a:xfrm>
            <a:prstGeom prst="rect">
              <a:avLst/>
            </a:prstGeom>
            <a:effectLst/>
          </p:spPr>
        </p:pic>
      </p:grpSp>
      <p:sp>
        <p:nvSpPr>
          <p:cNvPr id="1256" name="58 Therefore, my beloved brethren, be steadfast, immovable, always abounding in the work of the Lord, knowing that your toil is not in vain in the Lord."/>
          <p:cNvSpPr txBox="1"/>
          <p:nvPr/>
        </p:nvSpPr>
        <p:spPr>
          <a:xfrm>
            <a:off x="4943833" y="2373304"/>
            <a:ext cx="7727650" cy="2114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000000"/>
                </a:solidFill>
                <a:latin typeface="Times New Roman"/>
                <a:ea typeface="Times New Roman"/>
                <a:cs typeface="Times New Roman"/>
                <a:sym typeface="Times New Roman"/>
              </a:defRPr>
            </a:pPr>
            <a:r>
              <a:rPr baseline="31999"/>
              <a:t>58</a:t>
            </a:r>
            <a:r>
              <a:t> Therefore, my beloved brethren, be steadfast, immovable, always abounding in the work of the Lord, knowing that your toil is not </a:t>
            </a:r>
            <a:r>
              <a:rPr i="1"/>
              <a:t>in</a:t>
            </a:r>
            <a:r>
              <a:t> vain in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55"/>
                                        </p:tgtEl>
                                        <p:attrNameLst>
                                          <p:attrName>style.visibility</p:attrName>
                                        </p:attrNameLst>
                                      </p:cBhvr>
                                      <p:to>
                                        <p:strVal val="visible"/>
                                      </p:to>
                                    </p:set>
                                    <p:animEffect filter="wipe(left)" transition="in">
                                      <p:cBhvr>
                                        <p:cTn id="7" dur="500"/>
                                        <p:tgtEl>
                                          <p:spTgt spid="1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5"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8"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1259"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260"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1263" name="We can CHOOSE SALVATION or REJECT IT"/>
          <p:cNvGrpSpPr/>
          <p:nvPr/>
        </p:nvGrpSpPr>
        <p:grpSpPr>
          <a:xfrm>
            <a:off x="244403" y="241212"/>
            <a:ext cx="5677848" cy="1460501"/>
            <a:chOff x="0" y="0"/>
            <a:chExt cx="5677847" cy="1460500"/>
          </a:xfrm>
        </p:grpSpPr>
        <p:sp>
          <p:nvSpPr>
            <p:cNvPr id="1262"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1261"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1264"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1265" name="Acts 24:15–16 (NKJV)…"/>
          <p:cNvSpPr txBox="1"/>
          <p:nvPr/>
        </p:nvSpPr>
        <p:spPr>
          <a:xfrm>
            <a:off x="269327" y="6132373"/>
            <a:ext cx="12466146" cy="31528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Acts 24:15–16 (NKJV) </a:t>
            </a:r>
          </a:p>
          <a:p>
            <a:pPr defTabSz="457200">
              <a:defRPr sz="4100">
                <a:solidFill>
                  <a:srgbClr val="000000"/>
                </a:solidFill>
                <a:latin typeface="Times New Roman"/>
                <a:ea typeface="Times New Roman"/>
                <a:cs typeface="Times New Roman"/>
                <a:sym typeface="Times New Roman"/>
              </a:defRPr>
            </a:pPr>
            <a:r>
              <a:rPr baseline="31999"/>
              <a:t>15</a:t>
            </a:r>
            <a:r>
              <a:t> I have hope in God, which they themselves also accept, that there will be a resurrection of </a:t>
            </a:r>
            <a:r>
              <a:rPr i="1"/>
              <a:t>the</a:t>
            </a:r>
            <a:r>
              <a:t> dead, both of </a:t>
            </a:r>
            <a:r>
              <a:rPr i="1"/>
              <a:t>the</a:t>
            </a:r>
            <a:r>
              <a:t> just and </a:t>
            </a:r>
            <a:r>
              <a:rPr i="1"/>
              <a:t>the</a:t>
            </a:r>
            <a:r>
              <a:t> unjust. </a:t>
            </a:r>
            <a:r>
              <a:rPr baseline="31999"/>
              <a:t>16</a:t>
            </a:r>
            <a:r>
              <a:t> This </a:t>
            </a:r>
            <a:r>
              <a:rPr i="1"/>
              <a:t>being</a:t>
            </a:r>
            <a:r>
              <a:t> so, I myself always strive to have a conscience without offense toward God and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7"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1268"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269"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1272" name="We can CHOOSE SALVATION or REJECT IT"/>
          <p:cNvGrpSpPr/>
          <p:nvPr/>
        </p:nvGrpSpPr>
        <p:grpSpPr>
          <a:xfrm>
            <a:off x="244403" y="241212"/>
            <a:ext cx="5677848" cy="1460501"/>
            <a:chOff x="0" y="0"/>
            <a:chExt cx="5677847" cy="1460500"/>
          </a:xfrm>
        </p:grpSpPr>
        <p:sp>
          <p:nvSpPr>
            <p:cNvPr id="1271"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1270"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1273"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1274" name="Philippians 3:10–11 (NKJV)…"/>
          <p:cNvSpPr txBox="1"/>
          <p:nvPr/>
        </p:nvSpPr>
        <p:spPr>
          <a:xfrm>
            <a:off x="269327" y="6132373"/>
            <a:ext cx="12466146" cy="3152882"/>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100">
                <a:solidFill>
                  <a:srgbClr val="000000"/>
                </a:solidFill>
                <a:latin typeface="Times New Roman"/>
                <a:ea typeface="Times New Roman"/>
                <a:cs typeface="Times New Roman"/>
                <a:sym typeface="Times New Roman"/>
              </a:defRPr>
            </a:pPr>
            <a:r>
              <a:t>Philippians 3:10–11 (NKJV) </a:t>
            </a:r>
          </a:p>
          <a:p>
            <a:pPr defTabSz="457200">
              <a:defRPr sz="4100">
                <a:solidFill>
                  <a:srgbClr val="000000"/>
                </a:solidFill>
                <a:latin typeface="Times New Roman"/>
                <a:ea typeface="Times New Roman"/>
                <a:cs typeface="Times New Roman"/>
                <a:sym typeface="Times New Roman"/>
              </a:defRPr>
            </a:pPr>
            <a:r>
              <a:rPr baseline="31999"/>
              <a:t>10</a:t>
            </a:r>
            <a:r>
              <a:t> that I may know Him and the power of His resurrection, and the fellowship of His sufferings, being conformed to His death, </a:t>
            </a:r>
            <a:r>
              <a:rPr baseline="31999"/>
              <a:t>11</a:t>
            </a:r>
            <a:r>
              <a:t> if, by any means, I may attain to the resurrection from the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6"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1277" name="Double Arrow"/>
          <p:cNvSpPr/>
          <p:nvPr/>
        </p:nvSpPr>
        <p:spPr>
          <a:xfrm>
            <a:off x="3615054" y="5307578"/>
            <a:ext cx="5774692" cy="84539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190500" dist="65655" dir="2147338">
              <a:srgbClr val="000000">
                <a:alpha val="97621"/>
              </a:srgbClr>
            </a:outerShdw>
          </a:effectLst>
        </p:spPr>
        <p:txBody>
          <a:bodyPr lIns="50800" tIns="50800" rIns="50800" bIns="50800" anchor="ctr"/>
          <a:lstStyle/>
          <a:p>
            <a:pPr>
              <a:defRPr>
                <a:solidFill>
                  <a:srgbClr val="FFFFFF"/>
                </a:solidFill>
              </a:defRPr>
            </a:pPr>
          </a:p>
        </p:txBody>
      </p:sp>
      <p:sp>
        <p:nvSpPr>
          <p:cNvPr id="1278" name="Double Arrow"/>
          <p:cNvSpPr/>
          <p:nvPr/>
        </p:nvSpPr>
        <p:spPr>
          <a:xfrm>
            <a:off x="3615054" y="6403425"/>
            <a:ext cx="5774692" cy="84539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190500" dist="65655" dir="2147338">
              <a:srgbClr val="000000">
                <a:alpha val="97621"/>
              </a:srgbClr>
            </a:outerShdw>
          </a:effectLst>
        </p:spPr>
        <p:txBody>
          <a:bodyPr lIns="50800" tIns="50800" rIns="50800" bIns="50800" anchor="ctr"/>
          <a:lstStyle/>
          <a:p>
            <a:pPr>
              <a:defRPr>
                <a:solidFill>
                  <a:srgbClr val="FFFFFF"/>
                </a:solidFill>
              </a:defRPr>
            </a:pPr>
          </a:p>
        </p:txBody>
      </p:sp>
      <p:sp>
        <p:nvSpPr>
          <p:cNvPr id="1279" name="Double Arrow"/>
          <p:cNvSpPr/>
          <p:nvPr/>
        </p:nvSpPr>
        <p:spPr>
          <a:xfrm>
            <a:off x="3615054" y="7499273"/>
            <a:ext cx="5774692" cy="845393"/>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190500" dist="65655" dir="2147338">
              <a:srgbClr val="000000">
                <a:alpha val="97621"/>
              </a:srgbClr>
            </a:outerShdw>
          </a:effectLst>
        </p:spPr>
        <p:txBody>
          <a:bodyPr lIns="50800" tIns="50800" rIns="50800" bIns="50800" anchor="ctr"/>
          <a:lstStyle/>
          <a:p>
            <a:pPr>
              <a:defRPr>
                <a:solidFill>
                  <a:srgbClr val="FFFFFF"/>
                </a:solidFill>
              </a:defRPr>
            </a:pPr>
          </a:p>
        </p:txBody>
      </p:sp>
      <p:sp>
        <p:nvSpPr>
          <p:cNvPr id="1280" name="Double Arrow"/>
          <p:cNvSpPr/>
          <p:nvPr/>
        </p:nvSpPr>
        <p:spPr>
          <a:xfrm>
            <a:off x="3615054" y="8595120"/>
            <a:ext cx="5774692" cy="845394"/>
          </a:xfrm>
          <a:prstGeom prst="leftRightArrow">
            <a:avLst>
              <a:gd name="adj1" fmla="val 49917"/>
              <a:gd name="adj2" fmla="val 68668"/>
            </a:avLst>
          </a:prstGeom>
          <a:solidFill>
            <a:srgbClr val="FFFC79">
              <a:alpha val="64533"/>
            </a:srgbClr>
          </a:solidFill>
          <a:ln w="12700">
            <a:miter lim="400000"/>
          </a:ln>
          <a:effectLst>
            <a:outerShdw sx="100000" sy="100000" kx="0" ky="0" algn="b" rotWithShape="0" blurRad="190500" dist="65655" dir="2147338">
              <a:srgbClr val="000000">
                <a:alpha val="97621"/>
              </a:srgbClr>
            </a:outerShdw>
          </a:effectLst>
        </p:spPr>
        <p:txBody>
          <a:bodyPr lIns="50800" tIns="50800" rIns="50800" bIns="50800" anchor="ctr"/>
          <a:lstStyle/>
          <a:p>
            <a:pPr>
              <a:defRPr>
                <a:solidFill>
                  <a:srgbClr val="FFFFFF"/>
                </a:solidFill>
              </a:defRPr>
            </a:pPr>
          </a:p>
        </p:txBody>
      </p:sp>
      <p:sp>
        <p:nvSpPr>
          <p:cNvPr id="1281"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282"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sp>
        <p:nvSpPr>
          <p:cNvPr id="1283" name="KING"/>
          <p:cNvSpPr/>
          <p:nvPr/>
        </p:nvSpPr>
        <p:spPr>
          <a:xfrm>
            <a:off x="4959189" y="5320278"/>
            <a:ext cx="3086422" cy="819994"/>
          </a:xfrm>
          <a:prstGeom prst="roundRect">
            <a:avLst>
              <a:gd name="adj" fmla="val 23232"/>
            </a:avLst>
          </a:prstGeom>
          <a:solidFill>
            <a:srgbClr val="531B93">
              <a:alpha val="61587"/>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KING</a:t>
            </a:r>
          </a:p>
        </p:txBody>
      </p:sp>
      <p:sp>
        <p:nvSpPr>
          <p:cNvPr id="1284" name="HIGH PRIEST"/>
          <p:cNvSpPr/>
          <p:nvPr/>
        </p:nvSpPr>
        <p:spPr>
          <a:xfrm>
            <a:off x="4959189" y="6416125"/>
            <a:ext cx="3086422" cy="819994"/>
          </a:xfrm>
          <a:prstGeom prst="roundRect">
            <a:avLst>
              <a:gd name="adj" fmla="val 23232"/>
            </a:avLst>
          </a:prstGeom>
          <a:solidFill>
            <a:srgbClr val="FF2600">
              <a:alpha val="63433"/>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HIGH PRIEST</a:t>
            </a:r>
          </a:p>
        </p:txBody>
      </p:sp>
      <p:sp>
        <p:nvSpPr>
          <p:cNvPr id="1285" name="MEDIATOR"/>
          <p:cNvSpPr/>
          <p:nvPr/>
        </p:nvSpPr>
        <p:spPr>
          <a:xfrm>
            <a:off x="4959189" y="7511973"/>
            <a:ext cx="3086422" cy="819993"/>
          </a:xfrm>
          <a:prstGeom prst="roundRect">
            <a:avLst>
              <a:gd name="adj" fmla="val 23232"/>
            </a:avLst>
          </a:prstGeom>
          <a:solidFill>
            <a:srgbClr val="FFFB00">
              <a:alpha val="69006"/>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MEDIATOR</a:t>
            </a:r>
          </a:p>
        </p:txBody>
      </p:sp>
      <p:sp>
        <p:nvSpPr>
          <p:cNvPr id="1286" name="JUDGE"/>
          <p:cNvSpPr/>
          <p:nvPr/>
        </p:nvSpPr>
        <p:spPr>
          <a:xfrm>
            <a:off x="4959189" y="8607820"/>
            <a:ext cx="3086422" cy="819994"/>
          </a:xfrm>
          <a:prstGeom prst="roundRect">
            <a:avLst>
              <a:gd name="adj" fmla="val 23232"/>
            </a:avLst>
          </a:prstGeom>
          <a:solidFill>
            <a:srgbClr val="FF9300">
              <a:alpha val="64263"/>
            </a:srgbClr>
          </a:solidFill>
          <a:ln w="25400">
            <a:solidFill>
              <a:srgbClr val="000000"/>
            </a:solidFill>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JUDGE</a:t>
            </a:r>
          </a:p>
        </p:txBody>
      </p:sp>
      <p:grpSp>
        <p:nvGrpSpPr>
          <p:cNvPr id="1294" name="Group"/>
          <p:cNvGrpSpPr/>
          <p:nvPr/>
        </p:nvGrpSpPr>
        <p:grpSpPr>
          <a:xfrm>
            <a:off x="9439766" y="5320278"/>
            <a:ext cx="3086421" cy="4107535"/>
            <a:chOff x="0" y="0"/>
            <a:chExt cx="3086420" cy="4107534"/>
          </a:xfrm>
        </p:grpSpPr>
        <p:sp>
          <p:nvSpPr>
            <p:cNvPr id="1287" name="SAVIOR"/>
            <p:cNvSpPr/>
            <p:nvPr/>
          </p:nvSpPr>
          <p:spPr>
            <a:xfrm>
              <a:off x="0" y="3287541"/>
              <a:ext cx="3086421" cy="819994"/>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SAVIOR</a:t>
              </a:r>
            </a:p>
          </p:txBody>
        </p:sp>
        <p:sp>
          <p:nvSpPr>
            <p:cNvPr id="1288" name="Arrow"/>
            <p:cNvSpPr/>
            <p:nvPr/>
          </p:nvSpPr>
          <p:spPr>
            <a:xfrm rot="5400000">
              <a:off x="1411497" y="2965457"/>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289" name="SUPPORT"/>
            <p:cNvSpPr/>
            <p:nvPr/>
          </p:nvSpPr>
          <p:spPr>
            <a:xfrm>
              <a:off x="0" y="2191694"/>
              <a:ext cx="3086421" cy="819994"/>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SUPPORT</a:t>
              </a:r>
            </a:p>
          </p:txBody>
        </p:sp>
        <p:sp>
          <p:nvSpPr>
            <p:cNvPr id="1290" name="Arrow"/>
            <p:cNvSpPr/>
            <p:nvPr/>
          </p:nvSpPr>
          <p:spPr>
            <a:xfrm rot="5400000">
              <a:off x="1411497" y="1873281"/>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291" name="SALVATION"/>
            <p:cNvSpPr/>
            <p:nvPr/>
          </p:nvSpPr>
          <p:spPr>
            <a:xfrm>
              <a:off x="0" y="1095847"/>
              <a:ext cx="3086421" cy="819993"/>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SALVATION</a:t>
              </a:r>
            </a:p>
          </p:txBody>
        </p:sp>
        <p:sp>
          <p:nvSpPr>
            <p:cNvPr id="1292" name="Arrow"/>
            <p:cNvSpPr/>
            <p:nvPr/>
          </p:nvSpPr>
          <p:spPr>
            <a:xfrm rot="5400000">
              <a:off x="1411497" y="794237"/>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293" name="SUBMISSION"/>
            <p:cNvSpPr/>
            <p:nvPr/>
          </p:nvSpPr>
          <p:spPr>
            <a:xfrm>
              <a:off x="0" y="0"/>
              <a:ext cx="3086421" cy="819993"/>
            </a:xfrm>
            <a:prstGeom prst="roundRect">
              <a:avLst>
                <a:gd name="adj" fmla="val 23232"/>
              </a:avLst>
            </a:prstGeom>
            <a:solidFill>
              <a:srgbClr val="FFFFFF">
                <a:alpha val="65946"/>
              </a:srgb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8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SUBMISSION</a:t>
              </a:r>
            </a:p>
          </p:txBody>
        </p:sp>
      </p:grpSp>
      <p:grpSp>
        <p:nvGrpSpPr>
          <p:cNvPr id="1302" name="Group"/>
          <p:cNvGrpSpPr/>
          <p:nvPr/>
        </p:nvGrpSpPr>
        <p:grpSpPr>
          <a:xfrm>
            <a:off x="394598" y="5320278"/>
            <a:ext cx="3086421" cy="4107535"/>
            <a:chOff x="0" y="0"/>
            <a:chExt cx="3086420" cy="4107534"/>
          </a:xfrm>
        </p:grpSpPr>
        <p:sp>
          <p:nvSpPr>
            <p:cNvPr id="1295" name="CONDEMNED"/>
            <p:cNvSpPr/>
            <p:nvPr/>
          </p:nvSpPr>
          <p:spPr>
            <a:xfrm>
              <a:off x="0" y="3287541"/>
              <a:ext cx="3086421" cy="819994"/>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CONDEMNED</a:t>
              </a:r>
            </a:p>
          </p:txBody>
        </p:sp>
        <p:sp>
          <p:nvSpPr>
            <p:cNvPr id="1296" name="Arrow"/>
            <p:cNvSpPr/>
            <p:nvPr/>
          </p:nvSpPr>
          <p:spPr>
            <a:xfrm rot="5400000">
              <a:off x="1341854" y="3028957"/>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297" name="HELPLESS"/>
            <p:cNvSpPr/>
            <p:nvPr/>
          </p:nvSpPr>
          <p:spPr>
            <a:xfrm>
              <a:off x="0" y="2191694"/>
              <a:ext cx="3086421" cy="819994"/>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HELPLESS</a:t>
              </a:r>
            </a:p>
          </p:txBody>
        </p:sp>
        <p:sp>
          <p:nvSpPr>
            <p:cNvPr id="1298" name="Arrow"/>
            <p:cNvSpPr/>
            <p:nvPr/>
          </p:nvSpPr>
          <p:spPr>
            <a:xfrm rot="5400000">
              <a:off x="1341854" y="1873281"/>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299" name="LOST"/>
            <p:cNvSpPr/>
            <p:nvPr/>
          </p:nvSpPr>
          <p:spPr>
            <a:xfrm>
              <a:off x="0" y="1095847"/>
              <a:ext cx="3086421" cy="819993"/>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LOST</a:t>
              </a:r>
            </a:p>
          </p:txBody>
        </p:sp>
        <p:sp>
          <p:nvSpPr>
            <p:cNvPr id="1300" name="Arrow"/>
            <p:cNvSpPr/>
            <p:nvPr/>
          </p:nvSpPr>
          <p:spPr>
            <a:xfrm rot="5400000">
              <a:off x="1341854" y="794237"/>
              <a:ext cx="556411" cy="477879"/>
            </a:xfrm>
            <a:prstGeom prst="rightArrow">
              <a:avLst>
                <a:gd name="adj1" fmla="val 32000"/>
                <a:gd name="adj2" fmla="val 74517"/>
              </a:avLst>
            </a:prstGeom>
            <a:solidFill>
              <a:schemeClr val="accent3">
                <a:hueOff val="198700"/>
                <a:satOff val="21248"/>
                <a:lumOff val="19305"/>
              </a:schemeClr>
            </a:solidFill>
            <a:ln w="25400" cap="flat">
              <a:solidFill>
                <a:srgbClr val="000000"/>
              </a:solidFill>
              <a:prstDash val="solid"/>
              <a:miter lim="400000"/>
            </a:ln>
            <a:effectLst/>
          </p:spPr>
          <p:txBody>
            <a:bodyPr wrap="square" lIns="50800" tIns="50800" rIns="50800" bIns="50800" numCol="1" anchor="ctr">
              <a:noAutofit/>
            </a:bodyPr>
            <a:lstStyle/>
            <a:p>
              <a:pPr>
                <a:defRPr>
                  <a:solidFill>
                    <a:srgbClr val="FFFFFF"/>
                  </a:solidFill>
                </a:defRPr>
              </a:pPr>
            </a:p>
          </p:txBody>
        </p:sp>
        <p:sp>
          <p:nvSpPr>
            <p:cNvPr id="1301" name="DISOBEDIENT"/>
            <p:cNvSpPr/>
            <p:nvPr/>
          </p:nvSpPr>
          <p:spPr>
            <a:xfrm>
              <a:off x="0" y="0"/>
              <a:ext cx="3086421" cy="819993"/>
            </a:xfrm>
            <a:prstGeom prst="roundRect">
              <a:avLst>
                <a:gd name="adj" fmla="val 23232"/>
              </a:avLst>
            </a:prstGeom>
            <a:solidFill>
              <a:schemeClr val="accent6">
                <a:hueOff val="-133706"/>
                <a:satOff val="8281"/>
                <a:lumOff val="-27269"/>
                <a:alpha val="55190"/>
              </a:schemeClr>
            </a:solidFill>
            <a:ln w="25400" cap="flat">
              <a:solidFill>
                <a:srgbClr val="000000"/>
              </a:solidFill>
              <a:prstDash val="solid"/>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600">
                  <a:ln w="12700" cap="flat">
                    <a:solidFill>
                      <a:srgbClr val="000000"/>
                    </a:solidFill>
                    <a:prstDash val="solid"/>
                    <a:miter lim="400000"/>
                  </a:ln>
                  <a:solidFill>
                    <a:srgbClr val="FFFFFF"/>
                  </a:solidFill>
                  <a:effectLst>
                    <a:outerShdw sx="100000" sy="100000" kx="0" ky="0" algn="b" rotWithShape="0" blurRad="63500" dist="63500" dir="1516476">
                      <a:srgbClr val="000000"/>
                    </a:outerShdw>
                  </a:effectLst>
                  <a:latin typeface="Gill Sans"/>
                  <a:ea typeface="Gill Sans"/>
                  <a:cs typeface="Gill Sans"/>
                  <a:sym typeface="Gill Sans"/>
                </a:defRPr>
              </a:lvl1pPr>
            </a:lstStyle>
            <a:p>
              <a:pPr/>
              <a:r>
                <a:t>DISOBEDIENT</a:t>
              </a:r>
            </a:p>
          </p:txBody>
        </p:sp>
      </p:grpSp>
      <p:grpSp>
        <p:nvGrpSpPr>
          <p:cNvPr id="1305" name="We can CHOOSE SALVATION or REJECT IT"/>
          <p:cNvGrpSpPr/>
          <p:nvPr/>
        </p:nvGrpSpPr>
        <p:grpSpPr>
          <a:xfrm>
            <a:off x="244403" y="241212"/>
            <a:ext cx="5677848" cy="1460501"/>
            <a:chOff x="0" y="0"/>
            <a:chExt cx="5677847" cy="1460500"/>
          </a:xfrm>
        </p:grpSpPr>
        <p:sp>
          <p:nvSpPr>
            <p:cNvPr id="1304"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1303"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302"/>
                                        </p:tgtEl>
                                        <p:attrNameLst>
                                          <p:attrName>style.visibility</p:attrName>
                                        </p:attrNameLst>
                                      </p:cBhvr>
                                      <p:to>
                                        <p:strVal val="visible"/>
                                      </p:to>
                                    </p:set>
                                    <p:animEffect filter="wipe(up)" transition="in">
                                      <p:cBhvr>
                                        <p:cTn id="7" dur="9250"/>
                                        <p:tgtEl>
                                          <p:spTgt spid="13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1294"/>
                                        </p:tgtEl>
                                        <p:attrNameLst>
                                          <p:attrName>style.visibility</p:attrName>
                                        </p:attrNameLst>
                                      </p:cBhvr>
                                      <p:to>
                                        <p:strVal val="visible"/>
                                      </p:to>
                                    </p:set>
                                    <p:animEffect filter="wipe(up)" transition="in">
                                      <p:cBhvr>
                                        <p:cTn id="12" dur="3000"/>
                                        <p:tgtEl>
                                          <p:spTgt spid="1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2" grpId="1"/>
      <p:bldP build="whole" bldLvl="1" animBg="1" rev="0" advAuto="0" spid="1294" grpId="2"/>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7"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1308" name="Implications of"/>
          <p:cNvSpPr txBox="1"/>
          <p:nvPr/>
        </p:nvSpPr>
        <p:spPr>
          <a:xfrm>
            <a:off x="3369898" y="2556441"/>
            <a:ext cx="6265004"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309" name="Image" descr="Image"/>
          <p:cNvPicPr>
            <a:picLocks noChangeAspect="0"/>
          </p:cNvPicPr>
          <p:nvPr/>
        </p:nvPicPr>
        <p:blipFill>
          <a:blip r:embed="rId3">
            <a:extLst/>
          </a:blip>
          <a:stretch>
            <a:fillRect/>
          </a:stretch>
        </p:blipFill>
        <p:spPr>
          <a:xfrm>
            <a:off x="686679" y="3736130"/>
            <a:ext cx="11631442" cy="1142447"/>
          </a:xfrm>
          <a:prstGeom prst="rect">
            <a:avLst/>
          </a:prstGeom>
          <a:ln w="12700">
            <a:miter lim="400000"/>
          </a:ln>
          <a:effectLst>
            <a:outerShdw sx="100000" sy="100000" kx="0" ky="0" algn="b" rotWithShape="0" blurRad="190500" dist="65655" dir="2147338">
              <a:srgbClr val="000000">
                <a:alpha val="97621"/>
              </a:srgbClr>
            </a:outerShdw>
          </a:effectLst>
        </p:spPr>
      </p:pic>
      <p:grpSp>
        <p:nvGrpSpPr>
          <p:cNvPr id="1312" name="We can CHOOSE SALVATION or REJECT IT"/>
          <p:cNvGrpSpPr/>
          <p:nvPr/>
        </p:nvGrpSpPr>
        <p:grpSpPr>
          <a:xfrm>
            <a:off x="244403" y="241212"/>
            <a:ext cx="5677848" cy="1460501"/>
            <a:chOff x="0" y="0"/>
            <a:chExt cx="5677847" cy="1460500"/>
          </a:xfrm>
        </p:grpSpPr>
        <p:sp>
          <p:nvSpPr>
            <p:cNvPr id="1311" name="We can CHOOSE SALVATION or REJECT IT"/>
            <p:cNvSpPr txBox="1"/>
            <p:nvPr/>
          </p:nvSpPr>
          <p:spPr>
            <a:xfrm>
              <a:off x="114300" y="76200"/>
              <a:ext cx="5449248" cy="1168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pPr/>
              <a:r>
                <a:t>We can CHOOSE SALVATION or REJECT IT</a:t>
              </a:r>
            </a:p>
          </p:txBody>
        </p:sp>
        <p:pic>
          <p:nvPicPr>
            <p:cNvPr id="1310" name="We can CHOOSE SALVATION or REJECT IT We can CHOOSE SALVATION or REJECT IT" descr="We can CHOOSE SALVATION or REJECT IT We can CHOOSE SALVATION or REJECT IT"/>
            <p:cNvPicPr>
              <a:picLocks noChangeAspect="0"/>
            </p:cNvPicPr>
            <p:nvPr/>
          </p:nvPicPr>
          <p:blipFill>
            <a:blip r:embed="rId4">
              <a:extLst/>
            </a:blip>
            <a:stretch>
              <a:fillRect/>
            </a:stretch>
          </p:blipFill>
          <p:spPr>
            <a:xfrm>
              <a:off x="0" y="0"/>
              <a:ext cx="5677848" cy="1460500"/>
            </a:xfrm>
            <a:prstGeom prst="rect">
              <a:avLst/>
            </a:prstGeom>
            <a:effectLst/>
          </p:spPr>
        </p:pic>
      </p:grpSp>
      <p:sp>
        <p:nvSpPr>
          <p:cNvPr id="1313" name="&gt;&gt;&gt;&gt; OUR RESURRECTION &lt;&lt;&lt;&lt;"/>
          <p:cNvSpPr txBox="1"/>
          <p:nvPr/>
        </p:nvSpPr>
        <p:spPr>
          <a:xfrm>
            <a:off x="391014" y="4849895"/>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
        <p:nvSpPr>
          <p:cNvPr id="1314" name="John 5:28–29 (NKJV)…"/>
          <p:cNvSpPr txBox="1"/>
          <p:nvPr/>
        </p:nvSpPr>
        <p:spPr>
          <a:xfrm>
            <a:off x="778123" y="5964219"/>
            <a:ext cx="11861580" cy="3459300"/>
          </a:xfrm>
          <a:prstGeom prst="rect">
            <a:avLst/>
          </a:prstGeom>
          <a:solidFill>
            <a:srgbClr val="FFFFFF">
              <a:alpha val="63441"/>
            </a:srgb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800">
                <a:solidFill>
                  <a:srgbClr val="000000"/>
                </a:solidFill>
                <a:latin typeface="Times New Roman"/>
                <a:ea typeface="Times New Roman"/>
                <a:cs typeface="Times New Roman"/>
                <a:sym typeface="Times New Roman"/>
              </a:defRPr>
            </a:pPr>
            <a:r>
              <a:t>John 5:28–29 (NKJV)</a:t>
            </a:r>
          </a:p>
          <a:p>
            <a:pPr defTabSz="457200">
              <a:defRPr sz="3800">
                <a:solidFill>
                  <a:srgbClr val="000000"/>
                </a:solidFill>
                <a:latin typeface="Times New Roman"/>
                <a:ea typeface="Times New Roman"/>
                <a:cs typeface="Times New Roman"/>
                <a:sym typeface="Times New Roman"/>
              </a:defRPr>
            </a:pPr>
            <a:r>
              <a:rPr baseline="31999"/>
              <a:t>28</a:t>
            </a:r>
            <a:r>
              <a:t> Do not marvel at this; for the hour is coming in which all who are in the graves will hear His voice </a:t>
            </a:r>
            <a:r>
              <a:rPr baseline="31999"/>
              <a:t>29</a:t>
            </a:r>
            <a:r>
              <a:t> and come forth—those who have done good, to the resurrection of life, and those who have done evil, to the resurrection of condemnation.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6" name="Title"/>
          <p:cNvSpPr txBox="1"/>
          <p:nvPr>
            <p:ph type="title" idx="4294967295"/>
          </p:nvPr>
        </p:nvSpPr>
        <p:spPr>
          <a:xfrm>
            <a:off x="650239" y="390595"/>
            <a:ext cx="11704322" cy="1625601"/>
          </a:xfrm>
          <a:prstGeom prst="rect">
            <a:avLst/>
          </a:prstGeom>
        </p:spPr>
        <p:txBody>
          <a:bodyPr lIns="65023" tIns="65023" rIns="65023" bIns="65023"/>
          <a:lstStyle/>
          <a:p>
            <a:pPr defTabSz="1300480">
              <a:defRPr cap="none" sz="6200">
                <a:solidFill>
                  <a:srgbClr val="000000"/>
                </a:solidFill>
                <a:latin typeface="Humanst521 BT"/>
                <a:ea typeface="Humanst521 BT"/>
                <a:cs typeface="Humanst521 BT"/>
                <a:sym typeface="Humanst521 BT"/>
              </a:defRPr>
            </a:pPr>
          </a:p>
        </p:txBody>
      </p:sp>
      <p:sp>
        <p:nvSpPr>
          <p:cNvPr id="1317" name="Body"/>
          <p:cNvSpPr txBox="1"/>
          <p:nvPr>
            <p:ph type="body" idx="4294967295"/>
          </p:nvPr>
        </p:nvSpPr>
        <p:spPr>
          <a:xfrm>
            <a:off x="650239" y="2275839"/>
            <a:ext cx="11704322" cy="6436926"/>
          </a:xfrm>
          <a:prstGeom prst="rect">
            <a:avLst/>
          </a:prstGeom>
        </p:spPr>
        <p:txBody>
          <a:bodyPr lIns="65023" tIns="65023" rIns="65023" bIns="65023" anchor="t"/>
          <a:lstStyle/>
          <a:p>
            <a:pPr marL="471487" indent="-471487" defTabSz="1300480">
              <a:spcBef>
                <a:spcPts val="1000"/>
              </a:spcBef>
              <a:buSzPct val="100000"/>
              <a:defRPr sz="4400">
                <a:solidFill>
                  <a:srgbClr val="000000"/>
                </a:solidFill>
                <a:latin typeface="Humanst521 BT"/>
                <a:ea typeface="Humanst521 BT"/>
                <a:cs typeface="Humanst521 BT"/>
                <a:sym typeface="Humanst521 BT"/>
              </a:defRPr>
            </a:pPr>
          </a:p>
        </p:txBody>
      </p:sp>
      <p:sp>
        <p:nvSpPr>
          <p:cNvPr id="1318"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Humanst521 BT"/>
                <a:ea typeface="Humanst521 BT"/>
                <a:cs typeface="Humanst521 BT"/>
                <a:sym typeface="Humanst521 B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0" name="Image" descr="Image"/>
          <p:cNvPicPr>
            <a:picLocks noChangeAspect="1"/>
          </p:cNvPicPr>
          <p:nvPr>
            <p:ph type="pic" idx="13"/>
          </p:nvPr>
        </p:nvPicPr>
        <p:blipFill>
          <a:blip r:embed="rId2">
            <a:extLst/>
          </a:blip>
          <a:srcRect l="0" t="0" r="0" b="0"/>
          <a:stretch>
            <a:fillRect/>
          </a:stretch>
        </p:blipFill>
        <p:spPr>
          <a:xfrm>
            <a:off x="0" y="0"/>
            <a:ext cx="13004800" cy="9753600"/>
          </a:xfrm>
          <a:prstGeom prst="rect">
            <a:avLst/>
          </a:prstGeom>
        </p:spPr>
      </p:pic>
      <p:sp>
        <p:nvSpPr>
          <p:cNvPr id="1321" name="Implications of"/>
          <p:cNvSpPr txBox="1"/>
          <p:nvPr/>
        </p:nvSpPr>
        <p:spPr>
          <a:xfrm>
            <a:off x="2237711" y="5667614"/>
            <a:ext cx="8529379" cy="1270001"/>
          </a:xfrm>
          <a:prstGeom prst="rect">
            <a:avLst/>
          </a:prstGeom>
          <a:ln w="12700">
            <a:miter lim="400000"/>
          </a:ln>
          <a:effectLst>
            <a:outerShdw sx="100000" sy="100000" kx="0" ky="0" algn="b" rotWithShape="0" blurRad="190500" dist="65655"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600"/>
              </a:spcBef>
              <a:defRPr i="1" sz="7700">
                <a:ln w="12700" cap="flat">
                  <a:solidFill>
                    <a:srgbClr val="000000"/>
                  </a:solidFill>
                  <a:prstDash val="solid"/>
                  <a:miter lim="400000"/>
                </a:ln>
                <a:solidFill>
                  <a:srgbClr val="FFFFFF"/>
                </a:solidFill>
                <a:effectLst>
                  <a:outerShdw sx="100000" sy="100000" kx="0" ky="0" algn="b" rotWithShape="0" blurRad="63500" dist="63500" dir="1917545">
                    <a:srgbClr val="000000"/>
                  </a:outerShdw>
                </a:effectLst>
                <a:latin typeface="Hoefler Text"/>
                <a:ea typeface="Hoefler Text"/>
                <a:cs typeface="Hoefler Text"/>
                <a:sym typeface="Hoefler Text"/>
              </a:defRPr>
            </a:lvl1pPr>
          </a:lstStyle>
          <a:p>
            <a:pPr/>
            <a:r>
              <a:t>Implications of</a:t>
            </a:r>
          </a:p>
        </p:txBody>
      </p:sp>
      <p:pic>
        <p:nvPicPr>
          <p:cNvPr id="1322" name="Image" descr="Image"/>
          <p:cNvPicPr>
            <a:picLocks noChangeAspect="1"/>
          </p:cNvPicPr>
          <p:nvPr/>
        </p:nvPicPr>
        <p:blipFill>
          <a:blip r:embed="rId3">
            <a:extLst/>
          </a:blip>
          <a:stretch>
            <a:fillRect/>
          </a:stretch>
        </p:blipFill>
        <p:spPr>
          <a:xfrm>
            <a:off x="322526" y="6848364"/>
            <a:ext cx="12359748" cy="1032337"/>
          </a:xfrm>
          <a:prstGeom prst="rect">
            <a:avLst/>
          </a:prstGeom>
          <a:ln w="12700">
            <a:miter lim="400000"/>
          </a:ln>
          <a:effectLst>
            <a:outerShdw sx="100000" sy="100000" kx="0" ky="0" algn="b" rotWithShape="0" blurRad="190500" dist="65655" dir="2147338">
              <a:srgbClr val="000000">
                <a:alpha val="97621"/>
              </a:srgbClr>
            </a:outerShdw>
          </a:effectLst>
        </p:spPr>
      </p:pic>
      <p:sp>
        <p:nvSpPr>
          <p:cNvPr id="1323" name="Charts by Don McClain…"/>
          <p:cNvSpPr/>
          <p:nvPr/>
        </p:nvSpPr>
        <p:spPr>
          <a:xfrm>
            <a:off x="813733" y="2802647"/>
            <a:ext cx="10930374" cy="2968433"/>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13, 2019</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P.O. Box 190062, Little Rock AR 72219</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501-568-1062</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https://www.w65stchurchofchrist.com</a:t>
            </a:r>
            <a:r>
              <a:t> </a:t>
            </a:r>
          </a:p>
        </p:txBody>
      </p:sp>
      <p:sp>
        <p:nvSpPr>
          <p:cNvPr id="1324" name="(1 Corinthians 15)"/>
          <p:cNvSpPr txBox="1"/>
          <p:nvPr/>
        </p:nvSpPr>
        <p:spPr>
          <a:xfrm>
            <a:off x="4821047" y="8957985"/>
            <a:ext cx="336270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600"/>
              </a:spcBef>
              <a:defRPr sz="3500">
                <a:solidFill>
                  <a:srgbClr val="FFFFFF"/>
                </a:solidFill>
                <a:effectLst>
                  <a:outerShdw sx="100000" sy="100000" kx="0" ky="0" algn="b" rotWithShape="0" blurRad="63500" dist="63500" dir="2352725">
                    <a:srgbClr val="000000"/>
                  </a:outerShdw>
                </a:effectLst>
                <a:latin typeface="Hoefler Text"/>
                <a:ea typeface="Hoefler Text"/>
                <a:cs typeface="Hoefler Text"/>
                <a:sym typeface="Hoefler Text"/>
              </a:defRPr>
            </a:lvl1pPr>
          </a:lstStyle>
          <a:p>
            <a:pPr/>
            <a:r>
              <a:t>(1 Corinthians 15)</a:t>
            </a:r>
          </a:p>
        </p:txBody>
      </p:sp>
      <p:sp>
        <p:nvSpPr>
          <p:cNvPr id="1325" name="&gt;&gt;&gt;&gt; OUR RESURRECTION &lt;&lt;&lt;&lt;"/>
          <p:cNvSpPr txBox="1"/>
          <p:nvPr/>
        </p:nvSpPr>
        <p:spPr>
          <a:xfrm>
            <a:off x="391014" y="7868750"/>
            <a:ext cx="1222277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5500">
                <a:effectLst>
                  <a:outerShdw sx="100000" sy="100000" kx="0" ky="0" algn="b" rotWithShape="0" blurRad="63500" dist="63500" dir="2617417">
                    <a:srgbClr val="000000"/>
                  </a:outerShdw>
                </a:effectLst>
                <a:latin typeface="Gill Sans"/>
                <a:ea typeface="Gill Sans"/>
                <a:cs typeface="Gill Sans"/>
                <a:sym typeface="Gill Sans"/>
              </a:defRPr>
            </a:pPr>
            <a:r>
              <a:rPr>
                <a:solidFill>
                  <a:schemeClr val="accent5">
                    <a:hueOff val="-608019"/>
                    <a:satOff val="-16379"/>
                    <a:lumOff val="25127"/>
                  </a:schemeClr>
                </a:solidFill>
              </a:rPr>
              <a:t>&gt;&gt;&gt;&gt;</a:t>
            </a:r>
            <a:r>
              <a:t> </a:t>
            </a:r>
            <a:r>
              <a:rPr>
                <a:ln w="12700" cap="flat">
                  <a:solidFill>
                    <a:srgbClr val="000000"/>
                  </a:solidFill>
                  <a:prstDash val="solid"/>
                  <a:miter lim="400000"/>
                </a:ln>
                <a:solidFill>
                  <a:schemeClr val="accent3">
                    <a:hueOff val="198700"/>
                    <a:satOff val="21248"/>
                    <a:lumOff val="19305"/>
                  </a:schemeClr>
                </a:solidFill>
              </a:rPr>
              <a:t>OUR RESURRECTION</a:t>
            </a:r>
            <a:r>
              <a:t> </a:t>
            </a:r>
            <a:r>
              <a:rPr>
                <a:solidFill>
                  <a:schemeClr val="accent5">
                    <a:hueOff val="-608019"/>
                    <a:satOff val="-16379"/>
                    <a:lumOff val="25127"/>
                  </a:schemeClr>
                </a:solidFill>
              </a:rPr>
              <a:t>&lt;&lt;&lt;&lt;</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2 Corinthians 4:13–5:8 (NKJV)…"/>
          <p:cNvSpPr txBox="1"/>
          <p:nvPr/>
        </p:nvSpPr>
        <p:spPr>
          <a:xfrm>
            <a:off x="245071" y="97367"/>
            <a:ext cx="12514658" cy="9177828"/>
          </a:xfrm>
          <a:prstGeom prst="rect">
            <a:avLst/>
          </a:prstGeom>
          <a:ln w="12700">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7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2 Corinthians 4:13–5:8 (NKJV) </a:t>
            </a:r>
          </a:p>
          <a:p>
            <a:pPr defTabSz="457200">
              <a:defRPr sz="55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13</a:t>
            </a:r>
            <a:r>
              <a:t> And since we have the same spirit of faith, according to what is written, </a:t>
            </a:r>
            <a:r>
              <a:rPr i="1"/>
              <a:t>“I believed and therefore I spoke,”</a:t>
            </a:r>
            <a:r>
              <a:t> we also believe and therefore speak, </a:t>
            </a:r>
            <a:r>
              <a:rPr baseline="31999"/>
              <a:t>14</a:t>
            </a:r>
            <a:r>
              <a:t> knowing that He who raised up the Lord Jesus will also raise us up with Jesus, and will present </a:t>
            </a:r>
            <a:r>
              <a:rPr i="1"/>
              <a:t>us</a:t>
            </a:r>
            <a:r>
              <a:t> with you. </a:t>
            </a:r>
            <a:r>
              <a:rPr baseline="31999"/>
              <a:t>15</a:t>
            </a:r>
            <a:r>
              <a:t> For all things </a:t>
            </a:r>
            <a:r>
              <a:rPr i="1"/>
              <a:t>are</a:t>
            </a:r>
            <a:r>
              <a:t> for your sakes, that grace, having spread through the many, may cause thanksgiving to abound to the glory of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2 Corinthians 4:13–5:8 (NKJV)…"/>
          <p:cNvSpPr txBox="1"/>
          <p:nvPr/>
        </p:nvSpPr>
        <p:spPr>
          <a:xfrm>
            <a:off x="245071" y="97367"/>
            <a:ext cx="12514658" cy="9051368"/>
          </a:xfrm>
          <a:prstGeom prst="rect">
            <a:avLst/>
          </a:prstGeom>
          <a:ln w="12700">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7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2 Corinthians 4:13–5:8 (NKJV) </a:t>
            </a:r>
          </a:p>
          <a:p>
            <a:pPr defTabSz="457200">
              <a:defRPr sz="54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16</a:t>
            </a:r>
            <a:r>
              <a:t> Therefore we do not lose heart. Even though our outward man is perishing, yet the inward </a:t>
            </a:r>
            <a:r>
              <a:rPr i="1"/>
              <a:t>man</a:t>
            </a:r>
            <a:r>
              <a:t> is being renewed day by day. </a:t>
            </a:r>
            <a:r>
              <a:rPr baseline="31999"/>
              <a:t>17</a:t>
            </a:r>
            <a:r>
              <a:t> For our light affliction, which is but for a moment, is working for us a far more exceeding </a:t>
            </a:r>
            <a:r>
              <a:rPr i="1"/>
              <a:t>and</a:t>
            </a:r>
            <a:r>
              <a:t> eternal weight of glory, </a:t>
            </a:r>
            <a:r>
              <a:rPr baseline="31999"/>
              <a:t>18</a:t>
            </a:r>
            <a:r>
              <a:t> while we do not look at the things which are seen, but at the things which are not seen. For the things which are seen </a:t>
            </a:r>
            <a:r>
              <a:rPr i="1"/>
              <a:t>are</a:t>
            </a:r>
            <a:r>
              <a:t> temporary, but the things which are not seen </a:t>
            </a:r>
            <a:r>
              <a:rPr i="1"/>
              <a:t>are</a:t>
            </a:r>
            <a:r>
              <a:t> eternal.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2 Corinthians 4:13–5:8 (NKJV)…"/>
          <p:cNvSpPr txBox="1"/>
          <p:nvPr/>
        </p:nvSpPr>
        <p:spPr>
          <a:xfrm>
            <a:off x="245071" y="97367"/>
            <a:ext cx="12514658" cy="9420747"/>
          </a:xfrm>
          <a:prstGeom prst="rect">
            <a:avLst/>
          </a:prstGeom>
          <a:ln w="12700">
            <a:miter lim="400000"/>
          </a:ln>
          <a:effectLst>
            <a:outerShdw sx="100000" sy="100000" kx="0" ky="0" algn="b" rotWithShape="0" blurRad="165100" dist="106574" dir="2147338">
              <a:srgbClr val="000000">
                <a:alpha val="9762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76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t>2 Corinthians 4:13–5:8 (NKJV) </a:t>
            </a:r>
          </a:p>
          <a:p>
            <a:pPr defTabSz="457200">
              <a:defRPr sz="5200">
                <a:solidFill>
                  <a:srgbClr val="FFFFFF"/>
                </a:solidFill>
                <a:effectLst>
                  <a:outerShdw sx="100000" sy="100000" kx="0" ky="0" algn="b" rotWithShape="0" blurRad="50800" dist="63500" dir="18900000">
                    <a:srgbClr val="000000"/>
                  </a:outerShdw>
                </a:effectLst>
                <a:latin typeface="Times New Roman"/>
                <a:ea typeface="Times New Roman"/>
                <a:cs typeface="Times New Roman"/>
                <a:sym typeface="Times New Roman"/>
              </a:defRPr>
            </a:pPr>
            <a:r>
              <a:rPr baseline="31999"/>
              <a:t>1</a:t>
            </a:r>
            <a:r>
              <a:t> For we know that if our earthly house, </a:t>
            </a:r>
            <a:r>
              <a:rPr i="1"/>
              <a:t>this</a:t>
            </a:r>
            <a:r>
              <a:t> tent, is destroyed, we have a building from God, a house not made with hands, eternal in the heavens. </a:t>
            </a:r>
            <a:r>
              <a:rPr baseline="31999"/>
              <a:t>2</a:t>
            </a:r>
            <a:r>
              <a:t> For in this we groan, earnestly desiring to be clothed with our habitation which is from heaven, </a:t>
            </a:r>
            <a:r>
              <a:rPr baseline="31999"/>
              <a:t>3</a:t>
            </a:r>
            <a:r>
              <a:t> if indeed, having been clothed, we shall not be found naked. </a:t>
            </a:r>
            <a:r>
              <a:rPr baseline="31999"/>
              <a:t>4</a:t>
            </a:r>
            <a:r>
              <a:t> For we who are in </a:t>
            </a:r>
            <a:r>
              <a:rPr i="1"/>
              <a:t>this</a:t>
            </a:r>
            <a:r>
              <a:t> tent groan, being burdened, not because we want to be unclothed, but further clothed, that mortality may be swallowed up by life.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