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0" name="Shape 170"/>
          <p:cNvSpPr/>
          <p:nvPr>
            <p:ph type="sldImg"/>
          </p:nvPr>
        </p:nvSpPr>
        <p:spPr>
          <a:xfrm>
            <a:off x="1143000" y="685800"/>
            <a:ext cx="4572000" cy="3429000"/>
          </a:xfrm>
          <a:prstGeom prst="rect">
            <a:avLst/>
          </a:prstGeom>
        </p:spPr>
        <p:txBody>
          <a:bodyPr/>
          <a:lstStyle/>
          <a:p>
            <a:pPr/>
          </a:p>
        </p:txBody>
      </p:sp>
      <p:sp>
        <p:nvSpPr>
          <p:cNvPr id="171" name="Shape 17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"HERE WE ARE BUT STRAYING PILGRIMS"</a:t>
            </a:r>
          </a:p>
          <a:p>
            <a:pPr/>
            <a:r>
              <a:t>"…And confessed that they were strangers and pilgrims on the earth" (Heb. 11.13)</a:t>
            </a:r>
          </a:p>
          <a:p>
            <a:pPr/>
          </a:p>
          <a:p>
            <a:pPr/>
            <a:r>
              <a:t>     INTRO.: A song in which we make a confession that we are strangers and pilgrims on this earth is "Here We Are But Straying Pilgrims" (#213 in Hymns for Worship Revised and #401 in Sacred Selections for the Church). The text was written by Isaac Newton Carman, who was born sometime around 1830. Very little information is available regarding him. It is known that he studied at Bethany College in Bethany, VA (now WV) under Alexander Campbell. For a time he was a minister among Christian Churches and Churches of Christ, but he apparently left the church sometime in the 1850’s.</a:t>
            </a:r>
          </a:p>
          <a:p>
            <a:pPr/>
          </a:p>
          <a:p>
            <a:pPr/>
            <a:r>
              <a:t>     Nothing definite known about the circumstances surrounding the origin of this hymn. The song is believed to have been produced around 1854, but the first record of its being published was in the 1863 songbook The Polyphonic edited by A. D. and C. L. Fillmore, printed at Cincinnati, OH, by R. W. Carroll and Co. Two years later, it was included in the Christian Hymn Book, edited by a committee appointed by the American Christian Missionary Society, and continued to be used in succeeding editions down to the last Society book, The Christian Hymnal Revised, in 1882, where it was called "Here and Yonder."</a:t>
            </a:r>
          </a:p>
          <a:p>
            <a:pPr/>
          </a:p>
          <a:p>
            <a:pPr/>
            <a:r>
              <a:t>     The tune (Perkins or Straying Pilgrims) was composed by William Oscar Perkins (1831-1902). He is perhaps best known for the melody that accompanies the song, "Did You Think To Pray?" Carman died in 1911. It is reported that Moses Lard called "Here We Are But Straying Pilgrims" a "silly Jim-Crow lay," but it has been fairly popular among churches of Christ since being reintroduced in the 1937 Great Songs of the Church No. 2, edited by Elmer Leon Jorgenson (1886-1968). Originally, the stanzas were to be sung in unison, but an arrangement of them for full four-part harmony was made in 1959 for Sacred Selections by the editor, Ellis J. Crum.</a:t>
            </a:r>
          </a:p>
          <a:p>
            <a:pPr/>
          </a:p>
          <a:p>
            <a:pPr/>
            <a:r>
              <a:t>     Among other hymnbooks published by members of the Lord’s church during the twentieth century for use in churches of Christ, the song appeared in the 1959 Majestic Hymnal No. 2 and the 1978 Hymns of Praise both edited by Reuel Lemmons; the 1965 Great Christian Hymnal No. 2 edited by Tillit S. Teddlie; and the 1966 Christian Hymns No. 3 edited by L. O. Sanderson. Today it may be found in the 1971 Songs of the Church, the 1990 Songs of the Church 21st C. Ed., and the 1994 Songs of Faith and Praise all edited by Alton H. Howard; the 1983 Church Gospel Songs and Hymns edited by V. E. Howard; the 1986 Great Songs Revised edited by Forrest M. McCann; and the 1992 Praise for the Lord edited by John P. Wiegand; in addition to Hymns for Worship, Sacred Selections, and the 2007 Sacred Songs of the Church edited by William D. Jeffcoat.</a:t>
            </a:r>
          </a:p>
          <a:p>
            <a:pPr/>
          </a:p>
          <a:p>
            <a:pPr/>
            <a:r>
              <a:t>     The song reminds us that we are pilgrims and our home is over yonder.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6699FF"/>
            </a:gs>
            <a:gs pos="100000">
              <a:srgbClr val="2F4776"/>
            </a:gs>
          </a:gsLst>
          <a:lin ang="16200000" scaled="0"/>
        </a:gradFill>
      </p:bgPr>
    </p:bg>
    <p:spTree>
      <p:nvGrpSpPr>
        <p:cNvPr id="1" name=""/>
        <p:cNvGrpSpPr/>
        <p:nvPr/>
      </p:nvGrpSpPr>
      <p:grpSpPr>
        <a:xfrm>
          <a:off x="0" y="0"/>
          <a:ext cx="0" cy="0"/>
          <a:chOff x="0" y="0"/>
          <a:chExt cx="0" cy="0"/>
        </a:xfrm>
      </p:grpSpPr>
      <p:grpSp>
        <p:nvGrpSpPr>
          <p:cNvPr id="119" name="Group"/>
          <p:cNvGrpSpPr/>
          <p:nvPr/>
        </p:nvGrpSpPr>
        <p:grpSpPr>
          <a:xfrm>
            <a:off x="-1" y="0"/>
            <a:ext cx="13004801" cy="9753601"/>
            <a:chOff x="0" y="0"/>
            <a:chExt cx="13004800" cy="9753600"/>
          </a:xfrm>
        </p:grpSpPr>
        <p:sp>
          <p:nvSpPr>
            <p:cNvPr id="117" name="Rectangle"/>
            <p:cNvSpPr/>
            <p:nvPr/>
          </p:nvSpPr>
          <p:spPr>
            <a:xfrm>
              <a:off x="0" y="6935893"/>
              <a:ext cx="13004800" cy="2817708"/>
            </a:xfrm>
            <a:prstGeom prst="rect">
              <a:avLst/>
            </a:prstGeom>
            <a:gradFill flip="none" rotWithShape="1">
              <a:gsLst>
                <a:gs pos="0">
                  <a:srgbClr val="FFAA99"/>
                </a:gs>
                <a:gs pos="100000">
                  <a:srgbClr val="6699FF"/>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18" name="Rectangle"/>
            <p:cNvSpPr/>
            <p:nvPr/>
          </p:nvSpPr>
          <p:spPr>
            <a:xfrm>
              <a:off x="0" y="0"/>
              <a:ext cx="13004800" cy="6935894"/>
            </a:xfrm>
            <a:prstGeom prst="rect">
              <a:avLst/>
            </a:prstGeom>
            <a:gradFill flip="none" rotWithShape="1">
              <a:gsLst>
                <a:gs pos="0">
                  <a:srgbClr val="6699FF"/>
                </a:gs>
                <a:gs pos="100000">
                  <a:srgbClr val="2F4776"/>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20" name="Rectangle"/>
          <p:cNvSpPr/>
          <p:nvPr/>
        </p:nvSpPr>
        <p:spPr>
          <a:xfrm>
            <a:off x="8886613" y="8906933"/>
            <a:ext cx="4118187" cy="866987"/>
          </a:xfrm>
          <a:prstGeom prst="rect">
            <a:avLst/>
          </a:prstGeom>
          <a:gradFill>
            <a:gsLst>
              <a:gs pos="0">
                <a:srgbClr val="FFCFAB"/>
              </a:gs>
              <a:gs pos="100000">
                <a:srgbClr val="6699FF"/>
              </a:gs>
            </a:gsLst>
            <a:lin ang="8100000"/>
          </a:gradFill>
          <a:ln w="12700">
            <a:miter lim="400000"/>
          </a:ln>
        </p:spPr>
        <p:txBody>
          <a:bodyPr lIns="65023" tIns="65023" rIns="65023" bIns="65023"/>
          <a:lstStyle/>
          <a:p>
            <a:pPr algn="l" defTabSz="1300480">
              <a:defRPr sz="2400">
                <a:solidFill>
                  <a:srgbClr val="FFFFFF"/>
                </a:solidFill>
                <a:latin typeface="Arial"/>
                <a:ea typeface="Arial"/>
                <a:cs typeface="Arial"/>
                <a:sym typeface="Arial"/>
              </a:defRPr>
            </a:pPr>
          </a:p>
        </p:txBody>
      </p:sp>
      <p:grpSp>
        <p:nvGrpSpPr>
          <p:cNvPr id="129" name="Group"/>
          <p:cNvGrpSpPr/>
          <p:nvPr/>
        </p:nvGrpSpPr>
        <p:grpSpPr>
          <a:xfrm>
            <a:off x="-1" y="8561493"/>
            <a:ext cx="11162455" cy="1219201"/>
            <a:chOff x="0" y="0"/>
            <a:chExt cx="11162453" cy="1219200"/>
          </a:xfrm>
        </p:grpSpPr>
        <p:sp>
          <p:nvSpPr>
            <p:cNvPr id="121"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809296"/>
                </a:gs>
                <a:gs pos="100000">
                  <a:srgbClr val="AAB6B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127" name="Group"/>
            <p:cNvGrpSpPr/>
            <p:nvPr/>
          </p:nvGrpSpPr>
          <p:grpSpPr>
            <a:xfrm>
              <a:off x="5612835" y="0"/>
              <a:ext cx="5549619" cy="1219201"/>
              <a:chOff x="0" y="0"/>
              <a:chExt cx="5549617" cy="1219199"/>
            </a:xfrm>
          </p:grpSpPr>
          <p:sp>
            <p:nvSpPr>
              <p:cNvPr id="122" name="Shape"/>
              <p:cNvSpPr/>
              <p:nvPr/>
            </p:nvSpPr>
            <p:spPr>
              <a:xfrm>
                <a:off x="3300870" y="15804"/>
                <a:ext cx="224874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93" y="15116"/>
                    </a:moveTo>
                    <a:lnTo>
                      <a:pt x="10735" y="14994"/>
                    </a:lnTo>
                    <a:lnTo>
                      <a:pt x="6072" y="10091"/>
                    </a:lnTo>
                    <a:lnTo>
                      <a:pt x="2754" y="2675"/>
                    </a:lnTo>
                    <a:lnTo>
                      <a:pt x="0" y="0"/>
                    </a:lnTo>
                    <a:lnTo>
                      <a:pt x="477" y="1054"/>
                    </a:lnTo>
                    <a:lnTo>
                      <a:pt x="0" y="2634"/>
                    </a:lnTo>
                    <a:lnTo>
                      <a:pt x="651" y="4823"/>
                    </a:lnTo>
                    <a:lnTo>
                      <a:pt x="1627" y="9848"/>
                    </a:lnTo>
                    <a:lnTo>
                      <a:pt x="976" y="17102"/>
                    </a:lnTo>
                    <a:lnTo>
                      <a:pt x="4337" y="13333"/>
                    </a:lnTo>
                    <a:lnTo>
                      <a:pt x="13272" y="21600"/>
                    </a:lnTo>
                    <a:lnTo>
                      <a:pt x="21600" y="21438"/>
                    </a:lnTo>
                    <a:lnTo>
                      <a:pt x="17957" y="19168"/>
                    </a:lnTo>
                    <a:lnTo>
                      <a:pt x="13793" y="15116"/>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3"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4"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5"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26"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28"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809296"/>
                </a:gs>
                <a:gs pos="100000">
                  <a:srgbClr val="9FADB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136" name="Group"/>
          <p:cNvGrpSpPr/>
          <p:nvPr/>
        </p:nvGrpSpPr>
        <p:grpSpPr>
          <a:xfrm>
            <a:off x="891822" y="8563750"/>
            <a:ext cx="8085103" cy="1207913"/>
            <a:chOff x="0" y="0"/>
            <a:chExt cx="8085102" cy="1207911"/>
          </a:xfrm>
        </p:grpSpPr>
        <p:sp>
          <p:nvSpPr>
            <p:cNvPr id="130"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1"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2"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3"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4"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5"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37" name="Slide Number"/>
          <p:cNvSpPr txBox="1"/>
          <p:nvPr>
            <p:ph type="sldNum" sz="quarter" idx="2"/>
          </p:nvPr>
        </p:nvSpPr>
        <p:spPr>
          <a:xfrm>
            <a:off x="11985791" y="9184853"/>
            <a:ext cx="368769" cy="352001"/>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6699FF"/>
            </a:gs>
            <a:gs pos="100000">
              <a:srgbClr val="2F4776"/>
            </a:gs>
          </a:gsLst>
          <a:lin ang="16200000" scaled="0"/>
        </a:gradFill>
      </p:bgPr>
    </p:bg>
    <p:spTree>
      <p:nvGrpSpPr>
        <p:cNvPr id="1" name=""/>
        <p:cNvGrpSpPr/>
        <p:nvPr/>
      </p:nvGrpSpPr>
      <p:grpSpPr>
        <a:xfrm>
          <a:off x="0" y="0"/>
          <a:ext cx="0" cy="0"/>
          <a:chOff x="0" y="0"/>
          <a:chExt cx="0" cy="0"/>
        </a:xfrm>
      </p:grpSpPr>
      <p:grpSp>
        <p:nvGrpSpPr>
          <p:cNvPr id="146" name="Group"/>
          <p:cNvGrpSpPr/>
          <p:nvPr/>
        </p:nvGrpSpPr>
        <p:grpSpPr>
          <a:xfrm>
            <a:off x="-9032" y="29351"/>
            <a:ext cx="13004801" cy="9753601"/>
            <a:chOff x="0" y="0"/>
            <a:chExt cx="13004800" cy="9753600"/>
          </a:xfrm>
        </p:grpSpPr>
        <p:sp>
          <p:nvSpPr>
            <p:cNvPr id="144" name="Rectangle"/>
            <p:cNvSpPr/>
            <p:nvPr/>
          </p:nvSpPr>
          <p:spPr>
            <a:xfrm>
              <a:off x="0" y="6935893"/>
              <a:ext cx="13004800" cy="2817708"/>
            </a:xfrm>
            <a:prstGeom prst="rect">
              <a:avLst/>
            </a:prstGeom>
            <a:gradFill flip="none" rotWithShape="1">
              <a:gsLst>
                <a:gs pos="0">
                  <a:srgbClr val="FFAA99"/>
                </a:gs>
                <a:gs pos="100000">
                  <a:srgbClr val="6699FF"/>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5" name="Rectangle"/>
            <p:cNvSpPr/>
            <p:nvPr/>
          </p:nvSpPr>
          <p:spPr>
            <a:xfrm>
              <a:off x="0" y="0"/>
              <a:ext cx="13004800" cy="6935894"/>
            </a:xfrm>
            <a:prstGeom prst="rect">
              <a:avLst/>
            </a:prstGeom>
            <a:gradFill flip="none" rotWithShape="1">
              <a:gsLst>
                <a:gs pos="0">
                  <a:srgbClr val="6699FF"/>
                </a:gs>
                <a:gs pos="100000">
                  <a:srgbClr val="2F4776"/>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47" name="Rectangle"/>
          <p:cNvSpPr/>
          <p:nvPr/>
        </p:nvSpPr>
        <p:spPr>
          <a:xfrm>
            <a:off x="8877582" y="8915964"/>
            <a:ext cx="4118187" cy="866988"/>
          </a:xfrm>
          <a:prstGeom prst="rect">
            <a:avLst/>
          </a:prstGeom>
          <a:gradFill>
            <a:gsLst>
              <a:gs pos="0">
                <a:srgbClr val="FFCFAB"/>
              </a:gs>
              <a:gs pos="100000">
                <a:srgbClr val="6699FF"/>
              </a:gs>
            </a:gsLst>
            <a:lin ang="8100000"/>
          </a:gradFill>
          <a:ln w="12700">
            <a:miter lim="400000"/>
          </a:ln>
        </p:spPr>
        <p:txBody>
          <a:bodyPr lIns="65023" tIns="65023" rIns="65023" bIns="65023"/>
          <a:lstStyle/>
          <a:p>
            <a:pPr algn="l" defTabSz="1300480">
              <a:defRPr sz="2400">
                <a:solidFill>
                  <a:srgbClr val="FFFFFF"/>
                </a:solidFill>
                <a:latin typeface="Arial"/>
                <a:ea typeface="Arial"/>
                <a:cs typeface="Arial"/>
                <a:sym typeface="Arial"/>
              </a:defRPr>
            </a:pPr>
          </a:p>
        </p:txBody>
      </p:sp>
      <p:grpSp>
        <p:nvGrpSpPr>
          <p:cNvPr id="156" name="Group"/>
          <p:cNvGrpSpPr/>
          <p:nvPr/>
        </p:nvGrpSpPr>
        <p:grpSpPr>
          <a:xfrm>
            <a:off x="-2259" y="8581813"/>
            <a:ext cx="11157940" cy="1210170"/>
            <a:chOff x="0" y="0"/>
            <a:chExt cx="11157938" cy="1210168"/>
          </a:xfrm>
        </p:grpSpPr>
        <p:sp>
          <p:nvSpPr>
            <p:cNvPr id="148"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809296"/>
                </a:gs>
                <a:gs pos="100000">
                  <a:srgbClr val="AAB6B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154" name="Group"/>
            <p:cNvGrpSpPr/>
            <p:nvPr/>
          </p:nvGrpSpPr>
          <p:grpSpPr>
            <a:xfrm>
              <a:off x="5612835" y="-1"/>
              <a:ext cx="5545103" cy="1210170"/>
              <a:chOff x="0" y="0"/>
              <a:chExt cx="5545102" cy="1210168"/>
            </a:xfrm>
          </p:grpSpPr>
          <p:sp>
            <p:nvSpPr>
              <p:cNvPr id="149" name="Shape"/>
              <p:cNvSpPr/>
              <p:nvPr/>
            </p:nvSpPr>
            <p:spPr>
              <a:xfrm>
                <a:off x="3300870" y="15804"/>
                <a:ext cx="2244233" cy="1194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1" y="15230"/>
                    </a:moveTo>
                    <a:lnTo>
                      <a:pt x="10757" y="15108"/>
                    </a:lnTo>
                    <a:lnTo>
                      <a:pt x="6085" y="10167"/>
                    </a:lnTo>
                    <a:lnTo>
                      <a:pt x="2760" y="2695"/>
                    </a:lnTo>
                    <a:lnTo>
                      <a:pt x="0" y="0"/>
                    </a:lnTo>
                    <a:lnTo>
                      <a:pt x="478" y="1062"/>
                    </a:lnTo>
                    <a:lnTo>
                      <a:pt x="0" y="2654"/>
                    </a:lnTo>
                    <a:lnTo>
                      <a:pt x="652" y="4859"/>
                    </a:lnTo>
                    <a:lnTo>
                      <a:pt x="1630" y="9922"/>
                    </a:lnTo>
                    <a:lnTo>
                      <a:pt x="978" y="17231"/>
                    </a:lnTo>
                    <a:lnTo>
                      <a:pt x="4346" y="13434"/>
                    </a:lnTo>
                    <a:lnTo>
                      <a:pt x="12864" y="21518"/>
                    </a:lnTo>
                    <a:lnTo>
                      <a:pt x="21600" y="21600"/>
                    </a:lnTo>
                    <a:lnTo>
                      <a:pt x="17993" y="19313"/>
                    </a:lnTo>
                    <a:lnTo>
                      <a:pt x="13821" y="1523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0"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1"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2"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3"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55"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809296"/>
                </a:gs>
                <a:gs pos="100000">
                  <a:srgbClr val="9FADB0"/>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163" name="Group"/>
          <p:cNvGrpSpPr/>
          <p:nvPr/>
        </p:nvGrpSpPr>
        <p:grpSpPr>
          <a:xfrm>
            <a:off x="891822" y="8563750"/>
            <a:ext cx="8085103" cy="1207913"/>
            <a:chOff x="0" y="0"/>
            <a:chExt cx="8085102" cy="1207911"/>
          </a:xfrm>
        </p:grpSpPr>
        <p:sp>
          <p:nvSpPr>
            <p:cNvPr id="157"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8"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9"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0"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1"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2"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80929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64" name="Slide Number"/>
          <p:cNvSpPr txBox="1"/>
          <p:nvPr>
            <p:ph type="sldNum" sz="quarter" idx="2"/>
          </p:nvPr>
        </p:nvSpPr>
        <p:spPr>
          <a:xfrm>
            <a:off x="11985791" y="9184853"/>
            <a:ext cx="368769" cy="352001"/>
          </a:xfrm>
          <a:prstGeom prst="rect">
            <a:avLst/>
          </a:prstGeom>
        </p:spPr>
        <p:txBody>
          <a:bodyPr lIns="65023" tIns="65023" rIns="65023" bIns="65023"/>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7.tif"/><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9.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0.tif"/><Relationship Id="rId5"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11.tif"/><Relationship Id="rId5"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12.tif"/><Relationship Id="rId5"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10.tif"/><Relationship Id="rId5"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0.tif"/><Relationship Id="rId6"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hyperlink" Target="http://" TargetMode="External"/><Relationship Id="rId5" Type="http://schemas.openxmlformats.org/officeDocument/2006/relationships/hyperlink" Target="https://www.w65stchurchofchrist.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ph type="pic" idx="13"/>
          </p:nvPr>
        </p:nvPicPr>
        <p:blipFill>
          <a:blip r:embed="rId2">
            <a:extLst/>
          </a:blip>
          <a:srcRect l="602" t="0" r="24397" b="0"/>
          <a:stretch>
            <a:fillRect/>
          </a:stretch>
        </p:blipFill>
        <p:spPr>
          <a:xfrm>
            <a:off x="0" y="0"/>
            <a:ext cx="13004800" cy="9753600"/>
          </a:xfrm>
          <a:prstGeom prst="rect">
            <a:avLst/>
          </a:prstGeom>
        </p:spPr>
      </p:pic>
      <p:sp>
        <p:nvSpPr>
          <p:cNvPr id="174" name="Here We Are But Straying FAITHFUL Pilgrims"/>
          <p:cNvSpPr txBox="1"/>
          <p:nvPr/>
        </p:nvSpPr>
        <p:spPr>
          <a:xfrm>
            <a:off x="376350" y="5453734"/>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
        <p:nvSpPr>
          <p:cNvPr id="175" name="Hebrews 11:13; 1 Peter 2:11"/>
          <p:cNvSpPr txBox="1"/>
          <p:nvPr/>
        </p:nvSpPr>
        <p:spPr>
          <a:xfrm>
            <a:off x="1599173" y="7696930"/>
            <a:ext cx="9806453"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6000">
                <a:solidFill>
                  <a:srgbClr val="FFFFFF"/>
                </a:solidFill>
                <a:effectLst>
                  <a:outerShdw sx="100000" sy="100000" kx="0" ky="0" algn="b" rotWithShape="0" blurRad="63500" dist="63500" dir="2574987">
                    <a:srgbClr val="000000"/>
                  </a:outerShdw>
                </a:effectLst>
              </a:defRPr>
            </a:lvl1pPr>
          </a:lstStyle>
          <a:p>
            <a:pPr/>
            <a:r>
              <a:t>Hebrews 11:13; 1 Peter 2:11</a:t>
            </a:r>
          </a:p>
        </p:txBody>
      </p:sp>
      <p:grpSp>
        <p:nvGrpSpPr>
          <p:cNvPr id="178" name="13 These all died in faith, not having received the promises, but having seen them afar off were assured of them, embraced them and confessed that they were strangers and pilgrims on the earth. — Hebrews 11:13–16 (NKJV)"/>
          <p:cNvGrpSpPr/>
          <p:nvPr/>
        </p:nvGrpSpPr>
        <p:grpSpPr>
          <a:xfrm>
            <a:off x="163611" y="328071"/>
            <a:ext cx="12677578" cy="1760737"/>
            <a:chOff x="0" y="0"/>
            <a:chExt cx="12677576" cy="1760735"/>
          </a:xfrm>
        </p:grpSpPr>
        <p:sp>
          <p:nvSpPr>
            <p:cNvPr id="177" name="13 These all died in faith, not having received the promises, but having seen them afar off were assured of them, embraced them and confessed that they were strangers and pilgrims on the earth. — Hebrews 11:13–16 (NKJV)"/>
            <p:cNvSpPr txBox="1"/>
            <p:nvPr/>
          </p:nvSpPr>
          <p:spPr>
            <a:xfrm>
              <a:off x="88900" y="50800"/>
              <a:ext cx="12499777" cy="1519436"/>
            </a:xfrm>
            <a:prstGeom prst="rect">
              <a:avLst/>
            </a:prstGeom>
            <a:solidFill>
              <a:srgbClr val="FFFFFF">
                <a:alpha val="44127"/>
              </a:srgbClr>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3200">
                  <a:solidFill>
                    <a:srgbClr val="000000"/>
                  </a:solidFill>
                  <a:effectLst>
                    <a:outerShdw sx="100000" sy="100000" kx="0" ky="0" algn="b" rotWithShape="0" blurRad="63500" dist="63500" dir="2063145">
                      <a:srgbClr val="FFFFFF"/>
                    </a:outerShdw>
                  </a:effectLst>
                  <a:latin typeface="Times New Roman"/>
                  <a:ea typeface="Times New Roman"/>
                  <a:cs typeface="Times New Roman"/>
                  <a:sym typeface="Times New Roman"/>
                </a:defRPr>
              </a:pPr>
              <a:r>
                <a:rPr baseline="31999"/>
                <a:t>13</a:t>
              </a:r>
              <a:r>
                <a:t> These all died in faith, not having received the promises, but having seen them afar off were assured of them, embraced </a:t>
              </a:r>
              <a:r>
                <a:rPr i="1"/>
                <a:t>them</a:t>
              </a:r>
              <a:r>
                <a:t> and confessed that they were strangers and pilgrims on the earth. — Hebrews 11:13–16 (NKJV)  </a:t>
              </a:r>
            </a:p>
          </p:txBody>
        </p:sp>
        <p:pic>
          <p:nvPicPr>
            <p:cNvPr id="176" name="13 These all died in faith, not having received the promises, but having seen them afar off were assured of them, embraced them and confessed that they were strangers and pilgrims on the earth. — Hebrews 11:13–16 (NKJV) 13 These all died in faith, not having received the promises, but having seen them afar off were assured of them, embraced them and confessed that they were strangers and pilgrims on the earth. — Hebrews 11:13–16 (NKJV)  " descr="13 These all died in faith, not having received the promises, but having seen them afar off were assured of them, embraced them and confessed that they were strangers and pilgrims on the earth. — Hebrews 11:13–16 (NKJV) 13 These all died in faith, not having received the promises, but having seen them afar off were assured of them, embraced them and confessed that they were strangers and pilgrims on the earth. — Hebrews 11:13–16 (NKJV)  "/>
            <p:cNvPicPr>
              <a:picLocks noChangeAspect="0"/>
            </p:cNvPicPr>
            <p:nvPr/>
          </p:nvPicPr>
          <p:blipFill>
            <a:blip r:embed="rId3">
              <a:extLst/>
            </a:blip>
            <a:stretch>
              <a:fillRect/>
            </a:stretch>
          </p:blipFill>
          <p:spPr>
            <a:xfrm>
              <a:off x="0" y="0"/>
              <a:ext cx="12677577" cy="1760736"/>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23" name="THIS WORLD IS NOT OUR HOME!"/>
          <p:cNvGrpSpPr/>
          <p:nvPr/>
        </p:nvGrpSpPr>
        <p:grpSpPr>
          <a:xfrm>
            <a:off x="196644" y="2074693"/>
            <a:ext cx="12611512" cy="1130301"/>
            <a:chOff x="0" y="0"/>
            <a:chExt cx="12611511" cy="1130300"/>
          </a:xfrm>
        </p:grpSpPr>
        <p:sp>
          <p:nvSpPr>
            <p:cNvPr id="222" name="THIS WORLD IS NOT OUR HOME!"/>
            <p:cNvSpPr txBox="1"/>
            <p:nvPr/>
          </p:nvSpPr>
          <p:spPr>
            <a:xfrm>
              <a:off x="114300" y="76200"/>
              <a:ext cx="12382912" cy="825500"/>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3067758">
                      <a:srgbClr val="000000"/>
                    </a:outerShdw>
                  </a:effectLst>
                  <a:latin typeface="Gill Sans"/>
                  <a:ea typeface="Gill Sans"/>
                  <a:cs typeface="Gill Sans"/>
                  <a:sym typeface="Gill Sans"/>
                </a:defRPr>
              </a:lvl1pPr>
            </a:lstStyle>
            <a:p>
              <a:pPr/>
              <a:r>
                <a:t>THIS WORLD IS NOT OUR HOME!</a:t>
              </a:r>
            </a:p>
          </p:txBody>
        </p:sp>
        <p:pic>
          <p:nvPicPr>
            <p:cNvPr id="221" name="THIS WORLD IS NOT OUR HOME! THIS WORLD IS NOT OUR HOME!" descr="THIS WORLD IS NOT OUR HOME! THIS WORLD IS NOT OUR HOME!"/>
            <p:cNvPicPr>
              <a:picLocks noChangeAspect="0"/>
            </p:cNvPicPr>
            <p:nvPr/>
          </p:nvPicPr>
          <p:blipFill>
            <a:blip r:embed="rId2">
              <a:extLst/>
            </a:blip>
            <a:stretch>
              <a:fillRect/>
            </a:stretch>
          </p:blipFill>
          <p:spPr>
            <a:xfrm>
              <a:off x="0" y="0"/>
              <a:ext cx="12611512" cy="1130300"/>
            </a:xfrm>
            <a:prstGeom prst="rect">
              <a:avLst/>
            </a:prstGeom>
            <a:effectLst/>
          </p:spPr>
        </p:pic>
      </p:grpSp>
      <p:sp>
        <p:nvSpPr>
          <p:cNvPr id="224" name="PILGRIM - parepidemos (παρεπίδημος, 3927), an adjective signifying “sojourning in a strange place, away from one’s own people” …. , is used of OT saints, Heb. 11:13. … (coupled with xenos, “a foreigner”); of Christians, 1 Pet. 1:1, “sojourners (of the Dispersion),” rv; 2:11, … (coupled with paroikos, “an alien, sojourner”); the word is thus used metaphorically of those to whom Heaven is their own country, and who are sojourners on earth."/>
          <p:cNvSpPr txBox="1"/>
          <p:nvPr/>
        </p:nvSpPr>
        <p:spPr>
          <a:xfrm>
            <a:off x="4665872" y="3315680"/>
            <a:ext cx="8149333"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sz="3300">
                <a:solidFill>
                  <a:srgbClr val="000000"/>
                </a:solidFill>
                <a:latin typeface="Century Gothic"/>
                <a:ea typeface="Century Gothic"/>
                <a:cs typeface="Century Gothic"/>
                <a:sym typeface="Century Gothic"/>
              </a:defRPr>
            </a:pPr>
            <a:r>
              <a:rPr b="1"/>
              <a:t>PILGRIM</a:t>
            </a:r>
            <a:r>
              <a:t> - </a:t>
            </a:r>
            <a:r>
              <a:rPr i="1"/>
              <a:t>parepidemos</a:t>
            </a:r>
            <a:r>
              <a:t> (παρεπίδημος, 3927), an adjective signifying “sojourning in a strange place, away from one’s own people” …. , is used of OT saints, Heb. 11:13. … (coupled with </a:t>
            </a:r>
            <a:r>
              <a:rPr i="1"/>
              <a:t>xenos</a:t>
            </a:r>
            <a:r>
              <a:t>, “a foreigner”); of Christians, 1 Pet. 1:1, “sojourners (of the Dispersion),” rv; 2:11, … (coupled with </a:t>
            </a:r>
            <a:r>
              <a:rPr i="1"/>
              <a:t>paroikos</a:t>
            </a:r>
            <a:r>
              <a:t>, “an alien, sojourner”); the word is thus used metaphorically of those to whom Heaven is their own country, and who are sojourners on earth. </a:t>
            </a:r>
          </a:p>
        </p:txBody>
      </p:sp>
      <p:pic>
        <p:nvPicPr>
          <p:cNvPr id="225" name="Image" descr="Image"/>
          <p:cNvPicPr>
            <a:picLocks noChangeAspect="1"/>
          </p:cNvPicPr>
          <p:nvPr/>
        </p:nvPicPr>
        <p:blipFill>
          <a:blip r:embed="rId3">
            <a:extLst/>
          </a:blip>
          <a:stretch>
            <a:fillRect/>
          </a:stretch>
        </p:blipFill>
        <p:spPr>
          <a:xfrm>
            <a:off x="274695" y="3223274"/>
            <a:ext cx="4270713" cy="6306214"/>
          </a:xfrm>
          <a:prstGeom prst="rect">
            <a:avLst/>
          </a:prstGeom>
          <a:ln w="12700">
            <a:miter lim="400000"/>
          </a:ln>
          <a:effectLst>
            <a:outerShdw sx="100000" sy="100000" kx="0" ky="0" algn="b" rotWithShape="0" blurRad="241300" dist="9316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30" name="Traveling TROUGH A Dangerous World …"/>
          <p:cNvGrpSpPr/>
          <p:nvPr/>
        </p:nvGrpSpPr>
        <p:grpSpPr>
          <a:xfrm>
            <a:off x="196644" y="2073651"/>
            <a:ext cx="12611512" cy="1132384"/>
            <a:chOff x="0" y="0"/>
            <a:chExt cx="12611511" cy="1132383"/>
          </a:xfrm>
        </p:grpSpPr>
        <p:sp>
          <p:nvSpPr>
            <p:cNvPr id="229" name="Traveling TROUGH A Dangerous World …"/>
            <p:cNvSpPr txBox="1"/>
            <p:nvPr/>
          </p:nvSpPr>
          <p:spPr>
            <a:xfrm>
              <a:off x="114300" y="76200"/>
              <a:ext cx="12382912" cy="8275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defRPr>
              </a:pPr>
              <a:r>
                <a:t>Traveling </a:t>
              </a:r>
              <a:r>
                <a:rPr b="1">
                  <a:latin typeface="Gill Sans"/>
                  <a:ea typeface="Gill Sans"/>
                  <a:cs typeface="Gill Sans"/>
                  <a:sym typeface="Gill Sans"/>
                </a:rPr>
                <a:t>TROUGH</a:t>
              </a:r>
              <a:r>
                <a:t> A </a:t>
              </a:r>
              <a:r>
                <a:rPr b="1">
                  <a:latin typeface="Gill Sans"/>
                  <a:ea typeface="Gill Sans"/>
                  <a:cs typeface="Gill Sans"/>
                  <a:sym typeface="Gill Sans"/>
                </a:rPr>
                <a:t>Dangerous</a:t>
              </a:r>
              <a:r>
                <a:t> World …</a:t>
              </a:r>
            </a:p>
          </p:txBody>
        </p:sp>
        <p:pic>
          <p:nvPicPr>
            <p:cNvPr id="228" name="Traveling TROUGH A Dangerous World … Traveling TROUGH A Dangerous World …" descr="Traveling TROUGH A Dangerous World … Traveling TROUGH A Dangerous World …"/>
            <p:cNvPicPr>
              <a:picLocks noChangeAspect="0"/>
            </p:cNvPicPr>
            <p:nvPr/>
          </p:nvPicPr>
          <p:blipFill>
            <a:blip r:embed="rId2">
              <a:extLst/>
            </a:blip>
            <a:stretch>
              <a:fillRect/>
            </a:stretch>
          </p:blipFill>
          <p:spPr>
            <a:xfrm>
              <a:off x="0" y="0"/>
              <a:ext cx="12611512" cy="1132384"/>
            </a:xfrm>
            <a:prstGeom prst="rect">
              <a:avLst/>
            </a:prstGeom>
            <a:effectLst/>
          </p:spPr>
        </p:pic>
      </p:grpSp>
      <p:grpSp>
        <p:nvGrpSpPr>
          <p:cNvPr id="233" name="Image"/>
          <p:cNvGrpSpPr/>
          <p:nvPr/>
        </p:nvGrpSpPr>
        <p:grpSpPr>
          <a:xfrm>
            <a:off x="190400" y="3209633"/>
            <a:ext cx="6365414" cy="6483246"/>
            <a:chOff x="0" y="0"/>
            <a:chExt cx="6365413" cy="6483244"/>
          </a:xfrm>
        </p:grpSpPr>
        <p:pic>
          <p:nvPicPr>
            <p:cNvPr id="232" name="Image" descr="Image"/>
            <p:cNvPicPr>
              <a:picLocks noChangeAspect="1"/>
            </p:cNvPicPr>
            <p:nvPr/>
          </p:nvPicPr>
          <p:blipFill>
            <a:blip r:embed="rId3">
              <a:extLst/>
            </a:blip>
            <a:srcRect l="2407" t="0" r="31696" b="0"/>
            <a:stretch>
              <a:fillRect/>
            </a:stretch>
          </p:blipFill>
          <p:spPr>
            <a:xfrm>
              <a:off x="114299" y="76200"/>
              <a:ext cx="6136815" cy="6178445"/>
            </a:xfrm>
            <a:prstGeom prst="rect">
              <a:avLst/>
            </a:prstGeom>
            <a:ln>
              <a:noFill/>
            </a:ln>
            <a:effectLst/>
          </p:spPr>
        </p:pic>
        <p:pic>
          <p:nvPicPr>
            <p:cNvPr id="231" name="Image" descr="Image"/>
            <p:cNvPicPr>
              <a:picLocks noChangeAspect="0"/>
            </p:cNvPicPr>
            <p:nvPr/>
          </p:nvPicPr>
          <p:blipFill>
            <a:blip r:embed="rId4">
              <a:extLst/>
            </a:blip>
            <a:stretch>
              <a:fillRect/>
            </a:stretch>
          </p:blipFill>
          <p:spPr>
            <a:xfrm>
              <a:off x="-1" y="-1"/>
              <a:ext cx="6365415" cy="6483246"/>
            </a:xfrm>
            <a:prstGeom prst="rect">
              <a:avLst/>
            </a:prstGeom>
            <a:effectLst/>
          </p:spPr>
        </p:pic>
      </p:grpSp>
      <p:sp>
        <p:nvSpPr>
          <p:cNvPr id="234" name="The world has ALWAYS been a VIOLENT place - and the godly are NOT IMUNE to being victims — Gen. 4:8; 6:5,11; 19:4-8; Mat 26:3…"/>
          <p:cNvSpPr txBox="1"/>
          <p:nvPr/>
        </p:nvSpPr>
        <p:spPr>
          <a:xfrm>
            <a:off x="6682706" y="3580692"/>
            <a:ext cx="5894938" cy="57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5"/>
              </a:buBlip>
              <a:defRPr sz="3500">
                <a:solidFill>
                  <a:srgbClr val="000000"/>
                </a:solidFill>
              </a:defRPr>
            </a:pPr>
            <a:r>
              <a:t>The world has ALWAYS been a VIOLENT place - and the godly are NOT IMUNE to being victims — Gen. 4:8; 6:5,11; 19:4-8; Mat 26:3</a:t>
            </a:r>
          </a:p>
          <a:p>
            <a:pPr marL="685800" indent="-685800" algn="l">
              <a:spcBef>
                <a:spcPts val="1600"/>
              </a:spcBef>
              <a:buSzPct val="80000"/>
              <a:buBlip>
                <a:blip r:embed="rId5"/>
              </a:buBlip>
              <a:defRPr sz="3500">
                <a:solidFill>
                  <a:srgbClr val="000000"/>
                </a:solidFill>
              </a:defRPr>
            </a:pPr>
            <a:r>
              <a:t>FAR MORE SERIOUS, AND THAT WHICH POSES THE GREATEST THREAT to the Christian, is the the world’s ALLUREMENT — 2 John 2:15-17; Matt. 6:24; James 4:4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bg/>
                                          </p:spTgt>
                                        </p:tgtEl>
                                        <p:attrNameLst>
                                          <p:attrName>style.visibility</p:attrName>
                                        </p:attrNameLst>
                                      </p:cBhvr>
                                      <p:to>
                                        <p:strVal val="visible"/>
                                      </p:to>
                                    </p:set>
                                    <p:animEffect filter="fade" transition="in">
                                      <p:cBhvr>
                                        <p:cTn id="7" dur="1500"/>
                                        <p:tgtEl>
                                          <p:spTgt spid="23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4">
                                            <p:txEl>
                                              <p:pRg st="0" end="0"/>
                                            </p:txEl>
                                          </p:spTgt>
                                        </p:tgtEl>
                                        <p:attrNameLst>
                                          <p:attrName>style.visibility</p:attrName>
                                        </p:attrNameLst>
                                      </p:cBhvr>
                                      <p:to>
                                        <p:strVal val="visible"/>
                                      </p:to>
                                    </p:set>
                                    <p:animEffect filter="fade" transition="in">
                                      <p:cBhvr>
                                        <p:cTn id="10" dur="1500"/>
                                        <p:tgtEl>
                                          <p:spTgt spid="2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4">
                                            <p:txEl>
                                              <p:pRg st="1" end="1"/>
                                            </p:txEl>
                                          </p:spTgt>
                                        </p:tgtEl>
                                        <p:attrNameLst>
                                          <p:attrName>style.visibility</p:attrName>
                                        </p:attrNameLst>
                                      </p:cBhvr>
                                      <p:to>
                                        <p:strVal val="visible"/>
                                      </p:to>
                                    </p:set>
                                    <p:animEffect filter="fade" transition="in">
                                      <p:cBhvr>
                                        <p:cTn id="15" dur="1500"/>
                                        <p:tgtEl>
                                          <p:spTgt spid="23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p:cNvGrpSpPr/>
          <p:nvPr/>
        </p:nvGrpSpPr>
        <p:grpSpPr>
          <a:xfrm>
            <a:off x="156132" y="3150772"/>
            <a:ext cx="6711384" cy="6612942"/>
            <a:chOff x="0" y="0"/>
            <a:chExt cx="6711383" cy="6612941"/>
          </a:xfrm>
        </p:grpSpPr>
        <p:pic>
          <p:nvPicPr>
            <p:cNvPr id="237" name="Image" descr="Image"/>
            <p:cNvPicPr>
              <a:picLocks noChangeAspect="1"/>
            </p:cNvPicPr>
            <p:nvPr/>
          </p:nvPicPr>
          <p:blipFill>
            <a:blip r:embed="rId2">
              <a:extLst/>
            </a:blip>
            <a:srcRect l="23423" t="0" r="18768" b="0"/>
            <a:stretch>
              <a:fillRect/>
            </a:stretch>
          </p:blipFill>
          <p:spPr>
            <a:xfrm>
              <a:off x="114300" y="76199"/>
              <a:ext cx="6482784" cy="6308143"/>
            </a:xfrm>
            <a:prstGeom prst="rect">
              <a:avLst/>
            </a:prstGeom>
            <a:ln>
              <a:noFill/>
            </a:ln>
            <a:effectLst/>
          </p:spPr>
        </p:pic>
        <p:pic>
          <p:nvPicPr>
            <p:cNvPr id="236" name="Image" descr="Image"/>
            <p:cNvPicPr>
              <a:picLocks noChangeAspect="0"/>
            </p:cNvPicPr>
            <p:nvPr/>
          </p:nvPicPr>
          <p:blipFill>
            <a:blip r:embed="rId3">
              <a:extLst/>
            </a:blip>
            <a:stretch>
              <a:fillRect/>
            </a:stretch>
          </p:blipFill>
          <p:spPr>
            <a:xfrm>
              <a:off x="0" y="0"/>
              <a:ext cx="6711384" cy="6612942"/>
            </a:xfrm>
            <a:prstGeom prst="rect">
              <a:avLst/>
            </a:prstGeom>
            <a:effectLst/>
          </p:spPr>
        </p:pic>
      </p:grpSp>
      <p:sp>
        <p:nvSpPr>
          <p:cNvPr id="239"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42" name="Traveling TROUGH A Dangerous World …"/>
          <p:cNvGrpSpPr/>
          <p:nvPr/>
        </p:nvGrpSpPr>
        <p:grpSpPr>
          <a:xfrm>
            <a:off x="196644" y="2073651"/>
            <a:ext cx="12611512" cy="1132384"/>
            <a:chOff x="0" y="0"/>
            <a:chExt cx="12611511" cy="1132383"/>
          </a:xfrm>
        </p:grpSpPr>
        <p:sp>
          <p:nvSpPr>
            <p:cNvPr id="241" name="Traveling TROUGH A Dangerous World …"/>
            <p:cNvSpPr txBox="1"/>
            <p:nvPr/>
          </p:nvSpPr>
          <p:spPr>
            <a:xfrm>
              <a:off x="114300" y="76200"/>
              <a:ext cx="12382912" cy="8275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defRPr>
              </a:pPr>
              <a:r>
                <a:t>Traveling </a:t>
              </a:r>
              <a:r>
                <a:rPr b="1">
                  <a:latin typeface="Gill Sans"/>
                  <a:ea typeface="Gill Sans"/>
                  <a:cs typeface="Gill Sans"/>
                  <a:sym typeface="Gill Sans"/>
                </a:rPr>
                <a:t>TROUGH</a:t>
              </a:r>
              <a:r>
                <a:t> A </a:t>
              </a:r>
              <a:r>
                <a:rPr b="1">
                  <a:latin typeface="Gill Sans"/>
                  <a:ea typeface="Gill Sans"/>
                  <a:cs typeface="Gill Sans"/>
                  <a:sym typeface="Gill Sans"/>
                </a:rPr>
                <a:t>Dangerous</a:t>
              </a:r>
              <a:r>
                <a:t> World …</a:t>
              </a:r>
            </a:p>
          </p:txBody>
        </p:sp>
        <p:pic>
          <p:nvPicPr>
            <p:cNvPr id="240" name="Traveling TROUGH A Dangerous World … Traveling TROUGH A Dangerous World …" descr="Traveling TROUGH A Dangerous World … Traveling TROUGH A Dangerous World …"/>
            <p:cNvPicPr>
              <a:picLocks noChangeAspect="0"/>
            </p:cNvPicPr>
            <p:nvPr/>
          </p:nvPicPr>
          <p:blipFill>
            <a:blip r:embed="rId4">
              <a:extLst/>
            </a:blip>
            <a:stretch>
              <a:fillRect/>
            </a:stretch>
          </p:blipFill>
          <p:spPr>
            <a:xfrm>
              <a:off x="0" y="0"/>
              <a:ext cx="12611512" cy="1132384"/>
            </a:xfrm>
            <a:prstGeom prst="rect">
              <a:avLst/>
            </a:prstGeom>
            <a:effectLst/>
          </p:spPr>
        </p:pic>
      </p:grpSp>
      <p:sp>
        <p:nvSpPr>
          <p:cNvPr id="243" name="What MAKES the world so DANGEROUS?…"/>
          <p:cNvSpPr txBox="1"/>
          <p:nvPr/>
        </p:nvSpPr>
        <p:spPr>
          <a:xfrm>
            <a:off x="6990214" y="3195224"/>
            <a:ext cx="5785110"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600"/>
              </a:spcBef>
              <a:buSzPct val="80000"/>
              <a:buBlip>
                <a:blip r:embed="rId5"/>
              </a:buBlip>
              <a:defRPr sz="4100">
                <a:solidFill>
                  <a:srgbClr val="000000"/>
                </a:solidFill>
              </a:defRPr>
            </a:pPr>
            <a:r>
              <a:t>What MAKES the world so DANGEROUS? </a:t>
            </a:r>
          </a:p>
          <a:p>
            <a:pPr lvl="2" marL="1143000" indent="-685800" algn="l">
              <a:spcBef>
                <a:spcPts val="1600"/>
              </a:spcBef>
              <a:buSzPct val="80000"/>
              <a:buBlip>
                <a:blip r:embed="rId6"/>
              </a:buBlip>
              <a:defRPr sz="3500">
                <a:solidFill>
                  <a:srgbClr val="000000"/>
                </a:solidFill>
              </a:defRPr>
            </a:pPr>
            <a:r>
              <a:t>The world’s allurements are attractive &amp; easy to accept, but ALWAYS harmful! — Gen. 3; Rom 6:23; Jam. 1:13-15.</a:t>
            </a:r>
          </a:p>
          <a:p>
            <a:pPr lvl="2" marL="1143000" indent="-685800" algn="l">
              <a:spcBef>
                <a:spcPts val="1600"/>
              </a:spcBef>
              <a:buSzPct val="80000"/>
              <a:buBlip>
                <a:blip r:embed="rId6"/>
              </a:buBlip>
              <a:defRPr sz="3500">
                <a:solidFill>
                  <a:srgbClr val="000000"/>
                </a:solidFill>
              </a:defRPr>
            </a:pPr>
            <a:r>
              <a:t>The pressure the world inflicts can make serving God painful and difficult — 2 Tim 3:12; 1 Pet 4:1-6</a:t>
            </a:r>
          </a:p>
        </p:txBody>
      </p:sp>
      <p:pic>
        <p:nvPicPr>
          <p:cNvPr id="244" name="Image" descr="Image"/>
          <p:cNvPicPr>
            <a:picLocks noChangeAspect="1"/>
          </p:cNvPicPr>
          <p:nvPr/>
        </p:nvPicPr>
        <p:blipFill>
          <a:blip r:embed="rId7">
            <a:extLst/>
          </a:blip>
          <a:stretch>
            <a:fillRect/>
          </a:stretch>
        </p:blipFill>
        <p:spPr>
          <a:xfrm rot="21240000">
            <a:off x="162100" y="3072088"/>
            <a:ext cx="2972234" cy="2285777"/>
          </a:xfrm>
          <a:prstGeom prst="rect">
            <a:avLst/>
          </a:prstGeom>
          <a:ln w="12700">
            <a:miter lim="400000"/>
          </a:ln>
          <a:effectLst>
            <a:outerShdw sx="100000" sy="100000" kx="0" ky="0" algn="b" rotWithShape="0" blurRad="241300" dist="9316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3">
                                            <p:txEl>
                                              <p:pRg st="1" end="1"/>
                                            </p:txEl>
                                          </p:spTgt>
                                        </p:tgtEl>
                                        <p:attrNameLst>
                                          <p:attrName>style.visibility</p:attrName>
                                        </p:attrNameLst>
                                      </p:cBhvr>
                                      <p:to>
                                        <p:strVal val="visible"/>
                                      </p:to>
                                    </p:set>
                                    <p:animEffect filter="wipe(left)" transition="in">
                                      <p:cBhvr>
                                        <p:cTn id="7" dur="500"/>
                                        <p:tgtEl>
                                          <p:spTgt spid="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3">
                                            <p:txEl>
                                              <p:pRg st="2" end="2"/>
                                            </p:txEl>
                                          </p:spTgt>
                                        </p:tgtEl>
                                        <p:attrNameLst>
                                          <p:attrName>style.visibility</p:attrName>
                                        </p:attrNameLst>
                                      </p:cBhvr>
                                      <p:to>
                                        <p:strVal val="visible"/>
                                      </p:to>
                                    </p:set>
                                    <p:animEffect filter="wipe(left)" transition="in">
                                      <p:cBhvr>
                                        <p:cTn id="12" dur="500"/>
                                        <p:tgtEl>
                                          <p:spTgt spid="2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8" name="Image"/>
          <p:cNvGrpSpPr/>
          <p:nvPr/>
        </p:nvGrpSpPr>
        <p:grpSpPr>
          <a:xfrm>
            <a:off x="156132" y="3150772"/>
            <a:ext cx="6711384" cy="6612942"/>
            <a:chOff x="0" y="0"/>
            <a:chExt cx="6711383" cy="6612941"/>
          </a:xfrm>
        </p:grpSpPr>
        <p:pic>
          <p:nvPicPr>
            <p:cNvPr id="247" name="Image" descr="Image"/>
            <p:cNvPicPr>
              <a:picLocks noChangeAspect="1"/>
            </p:cNvPicPr>
            <p:nvPr/>
          </p:nvPicPr>
          <p:blipFill>
            <a:blip r:embed="rId2">
              <a:extLst/>
            </a:blip>
            <a:srcRect l="23423" t="0" r="18768" b="0"/>
            <a:stretch>
              <a:fillRect/>
            </a:stretch>
          </p:blipFill>
          <p:spPr>
            <a:xfrm>
              <a:off x="114299" y="76199"/>
              <a:ext cx="6482785" cy="6308143"/>
            </a:xfrm>
            <a:prstGeom prst="rect">
              <a:avLst/>
            </a:prstGeom>
            <a:ln>
              <a:noFill/>
            </a:ln>
            <a:effectLst/>
          </p:spPr>
        </p:pic>
        <p:pic>
          <p:nvPicPr>
            <p:cNvPr id="246" name="Image" descr="Image"/>
            <p:cNvPicPr>
              <a:picLocks noChangeAspect="0"/>
            </p:cNvPicPr>
            <p:nvPr/>
          </p:nvPicPr>
          <p:blipFill>
            <a:blip r:embed="rId3">
              <a:extLst/>
            </a:blip>
            <a:stretch>
              <a:fillRect/>
            </a:stretch>
          </p:blipFill>
          <p:spPr>
            <a:xfrm>
              <a:off x="0" y="0"/>
              <a:ext cx="6711384" cy="6612942"/>
            </a:xfrm>
            <a:prstGeom prst="rect">
              <a:avLst/>
            </a:prstGeom>
            <a:effectLst/>
          </p:spPr>
        </p:pic>
      </p:grpSp>
      <p:sp>
        <p:nvSpPr>
          <p:cNvPr id="249"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52" name="Traveling TROUGH A Dangerous World …"/>
          <p:cNvGrpSpPr/>
          <p:nvPr/>
        </p:nvGrpSpPr>
        <p:grpSpPr>
          <a:xfrm>
            <a:off x="196644" y="2073651"/>
            <a:ext cx="12611512" cy="1132384"/>
            <a:chOff x="0" y="0"/>
            <a:chExt cx="12611511" cy="1132383"/>
          </a:xfrm>
        </p:grpSpPr>
        <p:sp>
          <p:nvSpPr>
            <p:cNvPr id="251" name="Traveling TROUGH A Dangerous World …"/>
            <p:cNvSpPr txBox="1"/>
            <p:nvPr/>
          </p:nvSpPr>
          <p:spPr>
            <a:xfrm>
              <a:off x="114300" y="76200"/>
              <a:ext cx="12382912" cy="8275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defRPr>
              </a:pPr>
              <a:r>
                <a:t>Traveling </a:t>
              </a:r>
              <a:r>
                <a:rPr b="1">
                  <a:latin typeface="Gill Sans"/>
                  <a:ea typeface="Gill Sans"/>
                  <a:cs typeface="Gill Sans"/>
                  <a:sym typeface="Gill Sans"/>
                </a:rPr>
                <a:t>TROUGH</a:t>
              </a:r>
              <a:r>
                <a:t> A </a:t>
              </a:r>
              <a:r>
                <a:rPr b="1">
                  <a:latin typeface="Gill Sans"/>
                  <a:ea typeface="Gill Sans"/>
                  <a:cs typeface="Gill Sans"/>
                  <a:sym typeface="Gill Sans"/>
                </a:rPr>
                <a:t>Dangerous</a:t>
              </a:r>
              <a:r>
                <a:t> World …</a:t>
              </a:r>
            </a:p>
          </p:txBody>
        </p:sp>
        <p:pic>
          <p:nvPicPr>
            <p:cNvPr id="250" name="Traveling TROUGH A Dangerous World … Traveling TROUGH A Dangerous World …" descr="Traveling TROUGH A Dangerous World … Traveling TROUGH A Dangerous World …"/>
            <p:cNvPicPr>
              <a:picLocks noChangeAspect="0"/>
            </p:cNvPicPr>
            <p:nvPr/>
          </p:nvPicPr>
          <p:blipFill>
            <a:blip r:embed="rId4">
              <a:extLst/>
            </a:blip>
            <a:stretch>
              <a:fillRect/>
            </a:stretch>
          </p:blipFill>
          <p:spPr>
            <a:xfrm>
              <a:off x="0" y="0"/>
              <a:ext cx="12611512" cy="1132384"/>
            </a:xfrm>
            <a:prstGeom prst="rect">
              <a:avLst/>
            </a:prstGeom>
            <a:effectLst/>
          </p:spPr>
        </p:pic>
      </p:grpSp>
      <p:sp>
        <p:nvSpPr>
          <p:cNvPr id="253" name="What MAKES the world so DANGEROUS?…"/>
          <p:cNvSpPr txBox="1"/>
          <p:nvPr/>
        </p:nvSpPr>
        <p:spPr>
          <a:xfrm>
            <a:off x="6990214" y="3195224"/>
            <a:ext cx="5785110"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600"/>
              </a:spcBef>
              <a:buSzPct val="80000"/>
              <a:buBlip>
                <a:blip r:embed="rId5"/>
              </a:buBlip>
              <a:defRPr sz="4100">
                <a:solidFill>
                  <a:srgbClr val="000000"/>
                </a:solidFill>
              </a:defRPr>
            </a:pPr>
            <a:r>
              <a:t>What MAKES the world so DANGEROUS? </a:t>
            </a:r>
          </a:p>
          <a:p>
            <a:pPr lvl="2" marL="1143000" indent="-685800" algn="l">
              <a:spcBef>
                <a:spcPts val="1600"/>
              </a:spcBef>
              <a:buSzPct val="80000"/>
              <a:buBlip>
                <a:blip r:embed="rId6"/>
              </a:buBlip>
              <a:defRPr sz="3500">
                <a:solidFill>
                  <a:srgbClr val="000000"/>
                </a:solidFill>
              </a:defRPr>
            </a:pPr>
            <a:r>
              <a:t>Deception — Heb. 3:13</a:t>
            </a:r>
          </a:p>
          <a:p>
            <a:pPr lvl="2" marL="1143000" indent="-685800" algn="l">
              <a:spcBef>
                <a:spcPts val="1600"/>
              </a:spcBef>
              <a:buSzPct val="80000"/>
              <a:buBlip>
                <a:blip r:embed="rId6"/>
              </a:buBlip>
              <a:defRPr sz="3500">
                <a:solidFill>
                  <a:srgbClr val="000000"/>
                </a:solidFill>
              </a:defRPr>
            </a:pPr>
            <a:r>
              <a:t>Illusions — Heb. 11:25,26</a:t>
            </a:r>
          </a:p>
          <a:p>
            <a:pPr lvl="2" marL="1143000" indent="-685800" algn="l">
              <a:spcBef>
                <a:spcPts val="1600"/>
              </a:spcBef>
              <a:buSzPct val="80000"/>
              <a:buBlip>
                <a:blip r:embed="rId6"/>
              </a:buBlip>
              <a:defRPr sz="3500">
                <a:solidFill>
                  <a:srgbClr val="000000"/>
                </a:solidFill>
              </a:defRPr>
            </a:pPr>
            <a:r>
              <a:t>Immediate — Heb 11:25</a:t>
            </a:r>
          </a:p>
          <a:p>
            <a:pPr lvl="2" marL="1143000" indent="-685800" algn="l">
              <a:spcBef>
                <a:spcPts val="1600"/>
              </a:spcBef>
              <a:buSzPct val="80000"/>
              <a:buBlip>
                <a:blip r:embed="rId6"/>
              </a:buBlip>
              <a:defRPr sz="3500">
                <a:solidFill>
                  <a:srgbClr val="000000"/>
                </a:solidFill>
              </a:defRPr>
            </a:pPr>
            <a:r>
              <a:t>Appealing — Jam 1:14</a:t>
            </a:r>
          </a:p>
          <a:p>
            <a:pPr lvl="2" marL="1143000" indent="-685800" algn="l">
              <a:spcBef>
                <a:spcPts val="1600"/>
              </a:spcBef>
              <a:buSzPct val="80000"/>
              <a:buBlip>
                <a:blip r:embed="rId6"/>
              </a:buBlip>
              <a:defRPr sz="3500">
                <a:solidFill>
                  <a:srgbClr val="000000"/>
                </a:solidFill>
              </a:defRPr>
            </a:pPr>
            <a:r>
              <a:t>Easy — Heb 2:1,2</a:t>
            </a:r>
          </a:p>
          <a:p>
            <a:pPr lvl="2" marL="1143000" indent="-685800" algn="l">
              <a:spcBef>
                <a:spcPts val="1600"/>
              </a:spcBef>
              <a:buSzPct val="80000"/>
              <a:buBlip>
                <a:blip r:embed="rId6"/>
              </a:buBlip>
              <a:defRPr sz="3500">
                <a:solidFill>
                  <a:srgbClr val="000000"/>
                </a:solidFill>
              </a:defRPr>
            </a:pPr>
            <a:r>
              <a:t>Intimidation — 1 Pt 4:1-5</a:t>
            </a:r>
          </a:p>
          <a:p>
            <a:pPr lvl="2" marL="1143000" indent="-685800" algn="l">
              <a:spcBef>
                <a:spcPts val="1600"/>
              </a:spcBef>
              <a:buSzPct val="80000"/>
              <a:buBlip>
                <a:blip r:embed="rId6"/>
              </a:buBlip>
              <a:defRPr sz="3500">
                <a:solidFill>
                  <a:srgbClr val="000000"/>
                </a:solidFill>
              </a:defRPr>
            </a:pPr>
            <a:r>
              <a:t>Philosophy — Col. 2:8</a:t>
            </a:r>
          </a:p>
        </p:txBody>
      </p:sp>
      <p:pic>
        <p:nvPicPr>
          <p:cNvPr id="254" name="Image" descr="Image"/>
          <p:cNvPicPr>
            <a:picLocks noChangeAspect="1"/>
          </p:cNvPicPr>
          <p:nvPr/>
        </p:nvPicPr>
        <p:blipFill>
          <a:blip r:embed="rId7">
            <a:extLst/>
          </a:blip>
          <a:stretch>
            <a:fillRect/>
          </a:stretch>
        </p:blipFill>
        <p:spPr>
          <a:xfrm rot="21240000">
            <a:off x="162100" y="3072089"/>
            <a:ext cx="2972234" cy="2285776"/>
          </a:xfrm>
          <a:prstGeom prst="rect">
            <a:avLst/>
          </a:prstGeom>
          <a:ln w="12700">
            <a:miter lim="400000"/>
          </a:ln>
          <a:effectLst>
            <a:outerShdw sx="100000" sy="100000" kx="0" ky="0" algn="b" rotWithShape="0" blurRad="241300" dist="9316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53">
                                            <p:txEl>
                                              <p:pRg st="2" end="2"/>
                                            </p:txEl>
                                          </p:spTgt>
                                        </p:tgtEl>
                                        <p:attrNameLst>
                                          <p:attrName>style.visibility</p:attrName>
                                        </p:attrNameLst>
                                      </p:cBhvr>
                                      <p:to>
                                        <p:strVal val="visible"/>
                                      </p:to>
                                    </p:set>
                                    <p:anim calcmode="lin" valueType="num">
                                      <p:cBhvr>
                                        <p:cTn id="7" dur="1500" fill="hold"/>
                                        <p:tgtEl>
                                          <p:spTgt spid="253">
                                            <p:txEl>
                                              <p:pRg st="2" end="2"/>
                                            </p:txEl>
                                          </p:spTgt>
                                        </p:tgtEl>
                                        <p:attrNameLst>
                                          <p:attrName>ppt_x</p:attrName>
                                        </p:attrNameLst>
                                      </p:cBhvr>
                                      <p:tavLst>
                                        <p:tav tm="0">
                                          <p:val>
                                            <p:strVal val="#ppt_x"/>
                                          </p:val>
                                        </p:tav>
                                        <p:tav tm="100000">
                                          <p:val>
                                            <p:strVal val="#ppt_x"/>
                                          </p:val>
                                        </p:tav>
                                      </p:tavLst>
                                    </p:anim>
                                    <p:anim calcmode="lin" valueType="num">
                                      <p:cBhvr>
                                        <p:cTn id="8" dur="1500" fill="hold"/>
                                        <p:tgtEl>
                                          <p:spTgt spid="25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253">
                                            <p:txEl>
                                              <p:pRg st="3" end="3"/>
                                            </p:txEl>
                                          </p:spTgt>
                                        </p:tgtEl>
                                        <p:attrNameLst>
                                          <p:attrName>style.visibility</p:attrName>
                                        </p:attrNameLst>
                                      </p:cBhvr>
                                      <p:to>
                                        <p:strVal val="visible"/>
                                      </p:to>
                                    </p:set>
                                    <p:anim calcmode="lin" valueType="num">
                                      <p:cBhvr>
                                        <p:cTn id="13" dur="1500" fill="hold"/>
                                        <p:tgtEl>
                                          <p:spTgt spid="253">
                                            <p:txEl>
                                              <p:pRg st="3" end="3"/>
                                            </p:txEl>
                                          </p:spTgt>
                                        </p:tgtEl>
                                        <p:attrNameLst>
                                          <p:attrName>ppt_x</p:attrName>
                                        </p:attrNameLst>
                                      </p:cBhvr>
                                      <p:tavLst>
                                        <p:tav tm="0">
                                          <p:val>
                                            <p:strVal val="#ppt_x"/>
                                          </p:val>
                                        </p:tav>
                                        <p:tav tm="100000">
                                          <p:val>
                                            <p:strVal val="#ppt_x"/>
                                          </p:val>
                                        </p:tav>
                                      </p:tavLst>
                                    </p:anim>
                                    <p:anim calcmode="lin" valueType="num">
                                      <p:cBhvr>
                                        <p:cTn id="14" dur="1500" fill="hold"/>
                                        <p:tgtEl>
                                          <p:spTgt spid="25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el" backwards="0">
                                    <p:tmAbs val="0"/>
                                  </p:iterate>
                                  <p:childTnLst>
                                    <p:set>
                                      <p:cBhvr>
                                        <p:cTn id="18" fill="hold"/>
                                        <p:tgtEl>
                                          <p:spTgt spid="253">
                                            <p:txEl>
                                              <p:pRg st="4" end="4"/>
                                            </p:txEl>
                                          </p:spTgt>
                                        </p:tgtEl>
                                        <p:attrNameLst>
                                          <p:attrName>style.visibility</p:attrName>
                                        </p:attrNameLst>
                                      </p:cBhvr>
                                      <p:to>
                                        <p:strVal val="visible"/>
                                      </p:to>
                                    </p:set>
                                    <p:anim calcmode="lin" valueType="num">
                                      <p:cBhvr>
                                        <p:cTn id="19" dur="1500" fill="hold"/>
                                        <p:tgtEl>
                                          <p:spTgt spid="253">
                                            <p:txEl>
                                              <p:pRg st="4" end="4"/>
                                            </p:txEl>
                                          </p:spTgt>
                                        </p:tgtEl>
                                        <p:attrNameLst>
                                          <p:attrName>ppt_x</p:attrName>
                                        </p:attrNameLst>
                                      </p:cBhvr>
                                      <p:tavLst>
                                        <p:tav tm="0">
                                          <p:val>
                                            <p:strVal val="#ppt_x"/>
                                          </p:val>
                                        </p:tav>
                                        <p:tav tm="100000">
                                          <p:val>
                                            <p:strVal val="#ppt_x"/>
                                          </p:val>
                                        </p:tav>
                                      </p:tavLst>
                                    </p:anim>
                                    <p:anim calcmode="lin" valueType="num">
                                      <p:cBhvr>
                                        <p:cTn id="20" dur="1500" fill="hold"/>
                                        <p:tgtEl>
                                          <p:spTgt spid="25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1" fill="hold">
                                  <p:stCondLst>
                                    <p:cond delay="0"/>
                                  </p:stCondLst>
                                  <p:iterate type="el" backwards="0">
                                    <p:tmAbs val="0"/>
                                  </p:iterate>
                                  <p:childTnLst>
                                    <p:set>
                                      <p:cBhvr>
                                        <p:cTn id="24" fill="hold"/>
                                        <p:tgtEl>
                                          <p:spTgt spid="253">
                                            <p:txEl>
                                              <p:pRg st="5" end="5"/>
                                            </p:txEl>
                                          </p:spTgt>
                                        </p:tgtEl>
                                        <p:attrNameLst>
                                          <p:attrName>style.visibility</p:attrName>
                                        </p:attrNameLst>
                                      </p:cBhvr>
                                      <p:to>
                                        <p:strVal val="visible"/>
                                      </p:to>
                                    </p:set>
                                    <p:anim calcmode="lin" valueType="num">
                                      <p:cBhvr>
                                        <p:cTn id="25" dur="1500" fill="hold"/>
                                        <p:tgtEl>
                                          <p:spTgt spid="253">
                                            <p:txEl>
                                              <p:pRg st="5" end="5"/>
                                            </p:txEl>
                                          </p:spTgt>
                                        </p:tgtEl>
                                        <p:attrNameLst>
                                          <p:attrName>ppt_x</p:attrName>
                                        </p:attrNameLst>
                                      </p:cBhvr>
                                      <p:tavLst>
                                        <p:tav tm="0">
                                          <p:val>
                                            <p:strVal val="#ppt_x"/>
                                          </p:val>
                                        </p:tav>
                                        <p:tav tm="100000">
                                          <p:val>
                                            <p:strVal val="#ppt_x"/>
                                          </p:val>
                                        </p:tav>
                                      </p:tavLst>
                                    </p:anim>
                                    <p:anim calcmode="lin" valueType="num">
                                      <p:cBhvr>
                                        <p:cTn id="26" dur="1500" fill="hold"/>
                                        <p:tgtEl>
                                          <p:spTgt spid="25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1" fill="hold">
                                  <p:stCondLst>
                                    <p:cond delay="0"/>
                                  </p:stCondLst>
                                  <p:iterate type="el" backwards="0">
                                    <p:tmAbs val="0"/>
                                  </p:iterate>
                                  <p:childTnLst>
                                    <p:set>
                                      <p:cBhvr>
                                        <p:cTn id="30" fill="hold"/>
                                        <p:tgtEl>
                                          <p:spTgt spid="253">
                                            <p:txEl>
                                              <p:pRg st="6" end="6"/>
                                            </p:txEl>
                                          </p:spTgt>
                                        </p:tgtEl>
                                        <p:attrNameLst>
                                          <p:attrName>style.visibility</p:attrName>
                                        </p:attrNameLst>
                                      </p:cBhvr>
                                      <p:to>
                                        <p:strVal val="visible"/>
                                      </p:to>
                                    </p:set>
                                    <p:anim calcmode="lin" valueType="num">
                                      <p:cBhvr>
                                        <p:cTn id="31" dur="1500" fill="hold"/>
                                        <p:tgtEl>
                                          <p:spTgt spid="253">
                                            <p:txEl>
                                              <p:pRg st="6" end="6"/>
                                            </p:txEl>
                                          </p:spTgt>
                                        </p:tgtEl>
                                        <p:attrNameLst>
                                          <p:attrName>ppt_x</p:attrName>
                                        </p:attrNameLst>
                                      </p:cBhvr>
                                      <p:tavLst>
                                        <p:tav tm="0">
                                          <p:val>
                                            <p:strVal val="#ppt_x"/>
                                          </p:val>
                                        </p:tav>
                                        <p:tav tm="100000">
                                          <p:val>
                                            <p:strVal val="#ppt_x"/>
                                          </p:val>
                                        </p:tav>
                                      </p:tavLst>
                                    </p:anim>
                                    <p:anim calcmode="lin" valueType="num">
                                      <p:cBhvr>
                                        <p:cTn id="32" dur="1500" fill="hold"/>
                                        <p:tgtEl>
                                          <p:spTgt spid="25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1" fill="hold">
                                  <p:stCondLst>
                                    <p:cond delay="0"/>
                                  </p:stCondLst>
                                  <p:iterate type="el" backwards="0">
                                    <p:tmAbs val="0"/>
                                  </p:iterate>
                                  <p:childTnLst>
                                    <p:set>
                                      <p:cBhvr>
                                        <p:cTn id="36" fill="hold"/>
                                        <p:tgtEl>
                                          <p:spTgt spid="253">
                                            <p:txEl>
                                              <p:pRg st="7" end="7"/>
                                            </p:txEl>
                                          </p:spTgt>
                                        </p:tgtEl>
                                        <p:attrNameLst>
                                          <p:attrName>style.visibility</p:attrName>
                                        </p:attrNameLst>
                                      </p:cBhvr>
                                      <p:to>
                                        <p:strVal val="visible"/>
                                      </p:to>
                                    </p:set>
                                    <p:anim calcmode="lin" valueType="num">
                                      <p:cBhvr>
                                        <p:cTn id="37" dur="1500" fill="hold"/>
                                        <p:tgtEl>
                                          <p:spTgt spid="253">
                                            <p:txEl>
                                              <p:pRg st="7" end="7"/>
                                            </p:txEl>
                                          </p:spTgt>
                                        </p:tgtEl>
                                        <p:attrNameLst>
                                          <p:attrName>ppt_x</p:attrName>
                                        </p:attrNameLst>
                                      </p:cBhvr>
                                      <p:tavLst>
                                        <p:tav tm="0">
                                          <p:val>
                                            <p:strVal val="#ppt_x"/>
                                          </p:val>
                                        </p:tav>
                                        <p:tav tm="100000">
                                          <p:val>
                                            <p:strVal val="#ppt_x"/>
                                          </p:val>
                                        </p:tav>
                                      </p:tavLst>
                                    </p:anim>
                                    <p:anim calcmode="lin" valueType="num">
                                      <p:cBhvr>
                                        <p:cTn id="38" dur="1500" fill="hold"/>
                                        <p:tgtEl>
                                          <p:spTgt spid="25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8" name="Image"/>
          <p:cNvGrpSpPr/>
          <p:nvPr/>
        </p:nvGrpSpPr>
        <p:grpSpPr>
          <a:xfrm>
            <a:off x="156132" y="3150772"/>
            <a:ext cx="6711384" cy="6612942"/>
            <a:chOff x="0" y="0"/>
            <a:chExt cx="6711383" cy="6612941"/>
          </a:xfrm>
        </p:grpSpPr>
        <p:pic>
          <p:nvPicPr>
            <p:cNvPr id="257" name="Image" descr="Image"/>
            <p:cNvPicPr>
              <a:picLocks noChangeAspect="1"/>
            </p:cNvPicPr>
            <p:nvPr/>
          </p:nvPicPr>
          <p:blipFill>
            <a:blip r:embed="rId2">
              <a:extLst/>
            </a:blip>
            <a:srcRect l="23423" t="0" r="18768" b="0"/>
            <a:stretch>
              <a:fillRect/>
            </a:stretch>
          </p:blipFill>
          <p:spPr>
            <a:xfrm>
              <a:off x="114299" y="76199"/>
              <a:ext cx="6482785" cy="6308143"/>
            </a:xfrm>
            <a:prstGeom prst="rect">
              <a:avLst/>
            </a:prstGeom>
            <a:ln>
              <a:noFill/>
            </a:ln>
            <a:effectLst/>
          </p:spPr>
        </p:pic>
        <p:pic>
          <p:nvPicPr>
            <p:cNvPr id="256" name="Image" descr="Image"/>
            <p:cNvPicPr>
              <a:picLocks noChangeAspect="0"/>
            </p:cNvPicPr>
            <p:nvPr/>
          </p:nvPicPr>
          <p:blipFill>
            <a:blip r:embed="rId3">
              <a:extLst/>
            </a:blip>
            <a:stretch>
              <a:fillRect/>
            </a:stretch>
          </p:blipFill>
          <p:spPr>
            <a:xfrm>
              <a:off x="0" y="0"/>
              <a:ext cx="6711384" cy="6612942"/>
            </a:xfrm>
            <a:prstGeom prst="rect">
              <a:avLst/>
            </a:prstGeom>
            <a:effectLst/>
          </p:spPr>
        </p:pic>
      </p:grpSp>
      <p:sp>
        <p:nvSpPr>
          <p:cNvPr id="259"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62" name="Traveling TROUGH A Dangerous World …"/>
          <p:cNvGrpSpPr/>
          <p:nvPr/>
        </p:nvGrpSpPr>
        <p:grpSpPr>
          <a:xfrm>
            <a:off x="196644" y="2073651"/>
            <a:ext cx="12611512" cy="1132384"/>
            <a:chOff x="0" y="0"/>
            <a:chExt cx="12611511" cy="1132383"/>
          </a:xfrm>
        </p:grpSpPr>
        <p:sp>
          <p:nvSpPr>
            <p:cNvPr id="261" name="Traveling TROUGH A Dangerous World …"/>
            <p:cNvSpPr txBox="1"/>
            <p:nvPr/>
          </p:nvSpPr>
          <p:spPr>
            <a:xfrm>
              <a:off x="114300" y="76200"/>
              <a:ext cx="12382912" cy="827584"/>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solidFill>
                    <a:srgbClr val="FFFFFF"/>
                  </a:solidFill>
                </a:defRPr>
              </a:pPr>
              <a:r>
                <a:t>Traveling </a:t>
              </a:r>
              <a:r>
                <a:rPr b="1">
                  <a:latin typeface="Gill Sans"/>
                  <a:ea typeface="Gill Sans"/>
                  <a:cs typeface="Gill Sans"/>
                  <a:sym typeface="Gill Sans"/>
                </a:rPr>
                <a:t>TROUGH</a:t>
              </a:r>
              <a:r>
                <a:t> A </a:t>
              </a:r>
              <a:r>
                <a:rPr b="1">
                  <a:latin typeface="Gill Sans"/>
                  <a:ea typeface="Gill Sans"/>
                  <a:cs typeface="Gill Sans"/>
                  <a:sym typeface="Gill Sans"/>
                </a:rPr>
                <a:t>Dangerous</a:t>
              </a:r>
              <a:r>
                <a:t> World …</a:t>
              </a:r>
            </a:p>
          </p:txBody>
        </p:sp>
        <p:pic>
          <p:nvPicPr>
            <p:cNvPr id="260" name="Traveling TROUGH A Dangerous World … Traveling TROUGH A Dangerous World …" descr="Traveling TROUGH A Dangerous World … Traveling TROUGH A Dangerous World …"/>
            <p:cNvPicPr>
              <a:picLocks noChangeAspect="0"/>
            </p:cNvPicPr>
            <p:nvPr/>
          </p:nvPicPr>
          <p:blipFill>
            <a:blip r:embed="rId4">
              <a:extLst/>
            </a:blip>
            <a:stretch>
              <a:fillRect/>
            </a:stretch>
          </p:blipFill>
          <p:spPr>
            <a:xfrm>
              <a:off x="0" y="0"/>
              <a:ext cx="12611512" cy="1132384"/>
            </a:xfrm>
            <a:prstGeom prst="rect">
              <a:avLst/>
            </a:prstGeom>
            <a:effectLst/>
          </p:spPr>
        </p:pic>
      </p:grpSp>
      <p:sp>
        <p:nvSpPr>
          <p:cNvPr id="263" name="The world is God’s enemy and ours (Jas. 4:4)…"/>
          <p:cNvSpPr txBox="1"/>
          <p:nvPr/>
        </p:nvSpPr>
        <p:spPr>
          <a:xfrm>
            <a:off x="6990214" y="3315680"/>
            <a:ext cx="5785110"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solidFill>
                  <a:srgbClr val="000000"/>
                </a:solidFill>
              </a:defRPr>
            </a:pPr>
            <a:r>
              <a:t>The world is God’s enemy and ours (Jas. 4:4)</a:t>
            </a:r>
          </a:p>
          <a:p>
            <a:pPr marL="685800" indent="-685800" algn="l">
              <a:spcBef>
                <a:spcPts val="1200"/>
              </a:spcBef>
              <a:buSzPct val="80000"/>
              <a:buBlip>
                <a:blip r:embed="rId5"/>
              </a:buBlip>
              <a:defRPr sz="3500">
                <a:solidFill>
                  <a:srgbClr val="000000"/>
                </a:solidFill>
              </a:defRPr>
            </a:pPr>
            <a:r>
              <a:t>The world will mold us if NOT careful (Rom. 12:1-2)</a:t>
            </a:r>
          </a:p>
          <a:p>
            <a:pPr marL="685800" indent="-685800" algn="l">
              <a:spcBef>
                <a:spcPts val="1200"/>
              </a:spcBef>
              <a:buSzPct val="80000"/>
              <a:buBlip>
                <a:blip r:embed="rId5"/>
              </a:buBlip>
              <a:defRPr sz="3500">
                <a:solidFill>
                  <a:srgbClr val="000000"/>
                </a:solidFill>
              </a:defRPr>
            </a:pPr>
            <a:r>
              <a:t>The world can distract us (2 Tim. 2:4; Heb 12:1)</a:t>
            </a:r>
          </a:p>
          <a:p>
            <a:pPr marL="685800" indent="-685800" algn="l">
              <a:spcBef>
                <a:spcPts val="1200"/>
              </a:spcBef>
              <a:buSzPct val="80000"/>
              <a:buBlip>
                <a:blip r:embed="rId5"/>
              </a:buBlip>
              <a:defRPr sz="3500">
                <a:solidFill>
                  <a:srgbClr val="000000"/>
                </a:solidFill>
              </a:defRPr>
            </a:pPr>
            <a:r>
              <a:t>The world is defiled and can entangle us (2 Pet 2:20)</a:t>
            </a:r>
          </a:p>
          <a:p>
            <a:pPr marL="685800" indent="-685800" algn="l">
              <a:spcBef>
                <a:spcPts val="1200"/>
              </a:spcBef>
              <a:buSzPct val="80000"/>
              <a:buBlip>
                <a:blip r:embed="rId5"/>
              </a:buBlip>
              <a:defRPr sz="3500">
                <a:solidFill>
                  <a:srgbClr val="000000"/>
                </a:solidFill>
              </a:defRPr>
            </a:pPr>
            <a:r>
              <a:t>The world is passing away &amp; the worldly eternally lost   (1 Jn. 2:15-17; 2 Thes 1:8,9</a:t>
            </a:r>
          </a:p>
        </p:txBody>
      </p:sp>
      <p:pic>
        <p:nvPicPr>
          <p:cNvPr id="264" name="Image" descr="Image"/>
          <p:cNvPicPr>
            <a:picLocks noChangeAspect="1"/>
          </p:cNvPicPr>
          <p:nvPr/>
        </p:nvPicPr>
        <p:blipFill>
          <a:blip r:embed="rId6">
            <a:extLst/>
          </a:blip>
          <a:stretch>
            <a:fillRect/>
          </a:stretch>
        </p:blipFill>
        <p:spPr>
          <a:xfrm rot="21240000">
            <a:off x="162100" y="3072089"/>
            <a:ext cx="2972234" cy="2285776"/>
          </a:xfrm>
          <a:prstGeom prst="rect">
            <a:avLst/>
          </a:prstGeom>
          <a:ln w="12700">
            <a:miter lim="400000"/>
          </a:ln>
          <a:effectLst>
            <a:outerShdw sx="100000" sy="100000" kx="0" ky="0" algn="b" rotWithShape="0" blurRad="241300" dist="9316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txEl>
                                              <p:pRg st="1" end="1"/>
                                            </p:txEl>
                                          </p:spTgt>
                                        </p:tgtEl>
                                        <p:attrNameLst>
                                          <p:attrName>style.visibility</p:attrName>
                                        </p:attrNameLst>
                                      </p:cBhvr>
                                      <p:to>
                                        <p:strVal val="visible"/>
                                      </p:to>
                                    </p:set>
                                    <p:animEffect filter="wipe(left)" transition="in">
                                      <p:cBhvr>
                                        <p:cTn id="7" dur="1500"/>
                                        <p:tgtEl>
                                          <p:spTgt spid="2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3">
                                            <p:txEl>
                                              <p:pRg st="2" end="2"/>
                                            </p:txEl>
                                          </p:spTgt>
                                        </p:tgtEl>
                                        <p:attrNameLst>
                                          <p:attrName>style.visibility</p:attrName>
                                        </p:attrNameLst>
                                      </p:cBhvr>
                                      <p:to>
                                        <p:strVal val="visible"/>
                                      </p:to>
                                    </p:set>
                                    <p:animEffect filter="wipe(left)" transition="in">
                                      <p:cBhvr>
                                        <p:cTn id="12" dur="1500"/>
                                        <p:tgtEl>
                                          <p:spTgt spid="2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3">
                                            <p:txEl>
                                              <p:pRg st="3" end="3"/>
                                            </p:txEl>
                                          </p:spTgt>
                                        </p:tgtEl>
                                        <p:attrNameLst>
                                          <p:attrName>style.visibility</p:attrName>
                                        </p:attrNameLst>
                                      </p:cBhvr>
                                      <p:to>
                                        <p:strVal val="visible"/>
                                      </p:to>
                                    </p:set>
                                    <p:animEffect filter="wipe(left)" transition="in">
                                      <p:cBhvr>
                                        <p:cTn id="17" dur="1500"/>
                                        <p:tgtEl>
                                          <p:spTgt spid="2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63">
                                            <p:txEl>
                                              <p:pRg st="4" end="4"/>
                                            </p:txEl>
                                          </p:spTgt>
                                        </p:tgtEl>
                                        <p:attrNameLst>
                                          <p:attrName>style.visibility</p:attrName>
                                        </p:attrNameLst>
                                      </p:cBhvr>
                                      <p:to>
                                        <p:strVal val="visible"/>
                                      </p:to>
                                    </p:set>
                                    <p:animEffect filter="wipe(left)" transition="in">
                                      <p:cBhvr>
                                        <p:cTn id="22" dur="1500"/>
                                        <p:tgtEl>
                                          <p:spTgt spid="26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69" name="Traveling - Bearing A Cross …"/>
          <p:cNvGrpSpPr/>
          <p:nvPr/>
        </p:nvGrpSpPr>
        <p:grpSpPr>
          <a:xfrm>
            <a:off x="196644" y="2041814"/>
            <a:ext cx="12611512" cy="1196058"/>
            <a:chOff x="0" y="0"/>
            <a:chExt cx="12611511" cy="1196057"/>
          </a:xfrm>
        </p:grpSpPr>
        <p:sp>
          <p:nvSpPr>
            <p:cNvPr id="268" name="Traveling - Bearing A Cross …"/>
            <p:cNvSpPr txBox="1"/>
            <p:nvPr/>
          </p:nvSpPr>
          <p:spPr>
            <a:xfrm>
              <a:off x="114300" y="76200"/>
              <a:ext cx="12382912" cy="891258"/>
            </a:xfrm>
            <a:prstGeom prst="rect">
              <a:avLst/>
            </a:prstGeom>
            <a:gradFill flip="none" rotWithShape="1">
              <a:gsLst>
                <a:gs pos="0">
                  <a:schemeClr val="accent4"/>
                </a:gs>
                <a:gs pos="100000">
                  <a:schemeClr val="accent4">
                    <a:hueOff val="-81543"/>
                    <a:satOff val="3097"/>
                    <a:lumOff val="-86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5200">
                  <a:ln w="12700" cap="flat">
                    <a:solidFill>
                      <a:srgbClr val="000000"/>
                    </a:solidFill>
                    <a:prstDash val="solid"/>
                    <a:miter lim="400000"/>
                  </a:ln>
                  <a:solidFill>
                    <a:srgbClr val="FFFFFF"/>
                  </a:solidFill>
                  <a:effectLst>
                    <a:outerShdw sx="100000" sy="100000" kx="0" ky="0" algn="b" rotWithShape="0" blurRad="50800" dist="63500" dir="2552187">
                      <a:srgbClr val="000000"/>
                    </a:outerShdw>
                  </a:effectLst>
                </a:defRPr>
              </a:pPr>
              <a:r>
                <a:rPr b="1">
                  <a:latin typeface="Gill Sans"/>
                  <a:ea typeface="Gill Sans"/>
                  <a:cs typeface="Gill Sans"/>
                  <a:sym typeface="Gill Sans"/>
                </a:rPr>
                <a:t>Traveling</a:t>
              </a:r>
              <a:r>
                <a:t> - </a:t>
              </a:r>
              <a:r>
                <a:rPr b="1">
                  <a:latin typeface="Gill Sans"/>
                  <a:ea typeface="Gill Sans"/>
                  <a:cs typeface="Gill Sans"/>
                  <a:sym typeface="Gill Sans"/>
                </a:rPr>
                <a:t>Bearing A Cross</a:t>
              </a:r>
              <a:r>
                <a:t> …</a:t>
              </a:r>
            </a:p>
          </p:txBody>
        </p:sp>
        <p:pic>
          <p:nvPicPr>
            <p:cNvPr id="267" name="Traveling - Bearing A Cross … Traveling - Bearing A Cross …" descr="Traveling - Bearing A Cross … Traveling - Bearing A Cross …"/>
            <p:cNvPicPr>
              <a:picLocks noChangeAspect="0"/>
            </p:cNvPicPr>
            <p:nvPr/>
          </p:nvPicPr>
          <p:blipFill>
            <a:blip r:embed="rId2">
              <a:extLst/>
            </a:blip>
            <a:stretch>
              <a:fillRect/>
            </a:stretch>
          </p:blipFill>
          <p:spPr>
            <a:xfrm>
              <a:off x="0" y="0"/>
              <a:ext cx="12611512" cy="1196058"/>
            </a:xfrm>
            <a:prstGeom prst="rect">
              <a:avLst/>
            </a:prstGeom>
            <a:effectLst/>
          </p:spPr>
        </p:pic>
      </p:grpSp>
      <p:sp>
        <p:nvSpPr>
          <p:cNvPr id="270" name="Cross-bearing is a condition of discipleship (Mt. 10:38; 16:24)…"/>
          <p:cNvSpPr txBox="1"/>
          <p:nvPr/>
        </p:nvSpPr>
        <p:spPr>
          <a:xfrm>
            <a:off x="5214069" y="3485280"/>
            <a:ext cx="7499303"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300"/>
              </a:spcBef>
              <a:buSzPct val="80000"/>
              <a:buBlip>
                <a:blip r:embed="rId3"/>
              </a:buBlip>
              <a:defRPr sz="3900">
                <a:solidFill>
                  <a:srgbClr val="000000"/>
                </a:solidFill>
              </a:defRPr>
            </a:pPr>
            <a:r>
              <a:t>Cross-bearing is a condition of discipleship (Mt. 10:38; 16:24)</a:t>
            </a:r>
          </a:p>
          <a:p>
            <a:pPr marL="685799" indent="-685799" algn="l">
              <a:spcBef>
                <a:spcPts val="2300"/>
              </a:spcBef>
              <a:buSzPct val="80000"/>
              <a:buBlip>
                <a:blip r:embed="rId3"/>
              </a:buBlip>
              <a:defRPr sz="3900">
                <a:solidFill>
                  <a:srgbClr val="000000"/>
                </a:solidFill>
              </a:defRPr>
            </a:pPr>
            <a:r>
              <a:t>Cross-bearing calls for daily sacrifice and self-denial (Lk. 9:23; Gal 6:2)</a:t>
            </a:r>
          </a:p>
          <a:p>
            <a:pPr marL="685799" indent="-685799" algn="l">
              <a:spcBef>
                <a:spcPts val="2300"/>
              </a:spcBef>
              <a:buSzPct val="80000"/>
              <a:buBlip>
                <a:blip r:embed="rId3"/>
              </a:buBlip>
              <a:defRPr sz="3900">
                <a:solidFill>
                  <a:srgbClr val="000000"/>
                </a:solidFill>
              </a:defRPr>
            </a:pPr>
            <a:r>
              <a:t>Cross-bearing is a personal matter (1 Cor. 9:25-27; Gal. 2:20; 6:14)</a:t>
            </a:r>
          </a:p>
          <a:p>
            <a:pPr marL="685799" indent="-685799" algn="l">
              <a:spcBef>
                <a:spcPts val="2300"/>
              </a:spcBef>
              <a:buSzPct val="80000"/>
              <a:buBlip>
                <a:blip r:embed="rId3"/>
              </a:buBlip>
              <a:defRPr sz="3900">
                <a:solidFill>
                  <a:srgbClr val="000000"/>
                </a:solidFill>
              </a:defRPr>
            </a:pPr>
            <a:r>
              <a:t>Cross-bearing comes before crown-bearing (Heb. 12:2)</a:t>
            </a:r>
          </a:p>
        </p:txBody>
      </p:sp>
      <p:grpSp>
        <p:nvGrpSpPr>
          <p:cNvPr id="273" name="Image"/>
          <p:cNvGrpSpPr/>
          <p:nvPr/>
        </p:nvGrpSpPr>
        <p:grpSpPr>
          <a:xfrm>
            <a:off x="211931" y="3273314"/>
            <a:ext cx="4782081" cy="6431033"/>
            <a:chOff x="0" y="0"/>
            <a:chExt cx="4782079" cy="6431031"/>
          </a:xfrm>
        </p:grpSpPr>
        <p:pic>
          <p:nvPicPr>
            <p:cNvPr id="272" name="Image" descr="Image"/>
            <p:cNvPicPr>
              <a:picLocks noChangeAspect="1"/>
            </p:cNvPicPr>
            <p:nvPr/>
          </p:nvPicPr>
          <p:blipFill>
            <a:blip r:embed="rId4">
              <a:extLst/>
            </a:blip>
            <a:srcRect l="43248" t="0" r="7656" b="0"/>
            <a:stretch>
              <a:fillRect/>
            </a:stretch>
          </p:blipFill>
          <p:spPr>
            <a:xfrm>
              <a:off x="114299" y="76200"/>
              <a:ext cx="4553481" cy="6126232"/>
            </a:xfrm>
            <a:prstGeom prst="rect">
              <a:avLst/>
            </a:prstGeom>
            <a:ln>
              <a:noFill/>
            </a:ln>
            <a:effectLst/>
          </p:spPr>
        </p:pic>
        <p:pic>
          <p:nvPicPr>
            <p:cNvPr id="271" name="Image" descr="Image"/>
            <p:cNvPicPr>
              <a:picLocks noChangeAspect="0"/>
            </p:cNvPicPr>
            <p:nvPr/>
          </p:nvPicPr>
          <p:blipFill>
            <a:blip r:embed="rId5">
              <a:extLst/>
            </a:blip>
            <a:stretch>
              <a:fillRect/>
            </a:stretch>
          </p:blipFill>
          <p:spPr>
            <a:xfrm>
              <a:off x="-1" y="-1"/>
              <a:ext cx="4782081" cy="643103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txEl>
                                              <p:pRg st="1" end="1"/>
                                            </p:txEl>
                                          </p:spTgt>
                                        </p:tgtEl>
                                        <p:attrNameLst>
                                          <p:attrName>style.visibility</p:attrName>
                                        </p:attrNameLst>
                                      </p:cBhvr>
                                      <p:to>
                                        <p:strVal val="visible"/>
                                      </p:to>
                                    </p:set>
                                    <p:animEffect filter="wipe(left)" transition="in">
                                      <p:cBhvr>
                                        <p:cTn id="7" dur="500"/>
                                        <p:tgtEl>
                                          <p:spTgt spid="2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0">
                                            <p:txEl>
                                              <p:pRg st="2" end="2"/>
                                            </p:txEl>
                                          </p:spTgt>
                                        </p:tgtEl>
                                        <p:attrNameLst>
                                          <p:attrName>style.visibility</p:attrName>
                                        </p:attrNameLst>
                                      </p:cBhvr>
                                      <p:to>
                                        <p:strVal val="visible"/>
                                      </p:to>
                                    </p:set>
                                    <p:animEffect filter="wipe(left)" transition="in">
                                      <p:cBhvr>
                                        <p:cTn id="12" dur="500"/>
                                        <p:tgtEl>
                                          <p:spTgt spid="2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0">
                                            <p:txEl>
                                              <p:pRg st="3" end="3"/>
                                            </p:txEl>
                                          </p:spTgt>
                                        </p:tgtEl>
                                        <p:attrNameLst>
                                          <p:attrName>style.visibility</p:attrName>
                                        </p:attrNameLst>
                                      </p:cBhvr>
                                      <p:to>
                                        <p:strVal val="visible"/>
                                      </p:to>
                                    </p:set>
                                    <p:animEffect filter="wipe(left)" transition="in">
                                      <p:cBhvr>
                                        <p:cTn id="17" dur="500"/>
                                        <p:tgtEl>
                                          <p:spTgt spid="2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78" name="With The Map in Our Hand"/>
          <p:cNvGrpSpPr/>
          <p:nvPr/>
        </p:nvGrpSpPr>
        <p:grpSpPr>
          <a:xfrm>
            <a:off x="196644" y="1966743"/>
            <a:ext cx="12611512" cy="1346201"/>
            <a:chOff x="0" y="0"/>
            <a:chExt cx="12611511" cy="1346200"/>
          </a:xfrm>
        </p:grpSpPr>
        <p:sp>
          <p:nvSpPr>
            <p:cNvPr id="277" name="With The Map in Our Hand"/>
            <p:cNvSpPr txBox="1"/>
            <p:nvPr/>
          </p:nvSpPr>
          <p:spPr>
            <a:xfrm>
              <a:off x="114300" y="76200"/>
              <a:ext cx="12382912" cy="1041400"/>
            </a:xfrm>
            <a:prstGeom prst="rect">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200">
                  <a:ln w="12700" cap="flat">
                    <a:solidFill>
                      <a:srgbClr val="000000"/>
                    </a:solidFill>
                    <a:prstDash val="solid"/>
                    <a:miter lim="400000"/>
                  </a:ln>
                  <a:solidFill>
                    <a:srgbClr val="FFFFFF"/>
                  </a:solidFill>
                  <a:effectLst>
                    <a:outerShdw sx="100000" sy="100000" kx="0" ky="0" algn="b" rotWithShape="0" blurRad="50800" dist="63500" dir="2552187">
                      <a:srgbClr val="000000"/>
                    </a:outerShdw>
                  </a:effectLst>
                  <a:latin typeface="Gill Sans"/>
                  <a:ea typeface="Gill Sans"/>
                  <a:cs typeface="Gill Sans"/>
                  <a:sym typeface="Gill Sans"/>
                </a:defRPr>
              </a:lvl1pPr>
            </a:lstStyle>
            <a:p>
              <a:pPr/>
              <a:r>
                <a:t>With The Map in Our Hand</a:t>
              </a:r>
            </a:p>
          </p:txBody>
        </p:sp>
        <p:pic>
          <p:nvPicPr>
            <p:cNvPr id="276" name="With The Map in Our Hand With The Map in Our Hand" descr="With The Map in Our Hand With The Map in Our Hand"/>
            <p:cNvPicPr>
              <a:picLocks noChangeAspect="0"/>
            </p:cNvPicPr>
            <p:nvPr/>
          </p:nvPicPr>
          <p:blipFill>
            <a:blip r:embed="rId2">
              <a:extLst/>
            </a:blip>
            <a:stretch>
              <a:fillRect/>
            </a:stretch>
          </p:blipFill>
          <p:spPr>
            <a:xfrm>
              <a:off x="0" y="0"/>
              <a:ext cx="12611512" cy="1346200"/>
            </a:xfrm>
            <a:prstGeom prst="rect">
              <a:avLst/>
            </a:prstGeom>
            <a:effectLst/>
          </p:spPr>
        </p:pic>
      </p:grpSp>
      <p:sp>
        <p:nvSpPr>
          <p:cNvPr id="279" name="God’s word contains the directions and instructions for our journey to guide us home (Pr 14:12; Jer. 10:23;  Ps 119:19; 2 Tim 3:14-17)…"/>
          <p:cNvSpPr txBox="1"/>
          <p:nvPr/>
        </p:nvSpPr>
        <p:spPr>
          <a:xfrm>
            <a:off x="5010003" y="3415429"/>
            <a:ext cx="7703369"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300"/>
              </a:spcBef>
              <a:buSzPct val="80000"/>
              <a:buBlip>
                <a:blip r:embed="rId3"/>
              </a:buBlip>
              <a:defRPr>
                <a:solidFill>
                  <a:srgbClr val="000000"/>
                </a:solidFill>
              </a:defRPr>
            </a:pPr>
            <a:r>
              <a:t>God’s word contains the directions and instructions for our journey to guide us home (Pr 14:12; Jer. 10:23; </a:t>
            </a:r>
            <a:br/>
            <a:r>
              <a:t>Ps 119:19; 2 Tim 3:14-17)</a:t>
            </a:r>
          </a:p>
          <a:p>
            <a:pPr marL="685800" indent="-685800" algn="l">
              <a:spcBef>
                <a:spcPts val="2300"/>
              </a:spcBef>
              <a:buSzPct val="80000"/>
              <a:buBlip>
                <a:blip r:embed="rId3"/>
              </a:buBlip>
              <a:defRPr>
                <a:solidFill>
                  <a:srgbClr val="000000"/>
                </a:solidFill>
              </a:defRPr>
            </a:pPr>
            <a:r>
              <a:t>God’s word provides the light for our journey through this dark world </a:t>
            </a:r>
            <a:br/>
            <a:r>
              <a:t>(Ps. 119:104-105;  Ep. 5:13; 2 Pt 1:19)</a:t>
            </a:r>
          </a:p>
          <a:p>
            <a:pPr marL="685800" indent="-685800" algn="l">
              <a:spcBef>
                <a:spcPts val="2300"/>
              </a:spcBef>
              <a:buSzPct val="80000"/>
              <a:buBlip>
                <a:blip r:embed="rId3"/>
              </a:buBlip>
              <a:defRPr>
                <a:solidFill>
                  <a:srgbClr val="000000"/>
                </a:solidFill>
              </a:defRPr>
            </a:pPr>
            <a:r>
              <a:t>God’s word helps us avoid deceptions, pitfalls and dangers on our journey (Ps. 119:11; Pr 2:1-22; 2 Pt 3:14-18)</a:t>
            </a:r>
          </a:p>
        </p:txBody>
      </p:sp>
      <p:grpSp>
        <p:nvGrpSpPr>
          <p:cNvPr id="282" name="Image"/>
          <p:cNvGrpSpPr/>
          <p:nvPr/>
        </p:nvGrpSpPr>
        <p:grpSpPr>
          <a:xfrm>
            <a:off x="226653" y="3299677"/>
            <a:ext cx="4532121" cy="6481785"/>
            <a:chOff x="0" y="0"/>
            <a:chExt cx="4532120" cy="6481784"/>
          </a:xfrm>
        </p:grpSpPr>
        <p:pic>
          <p:nvPicPr>
            <p:cNvPr id="281" name="Image" descr="Image"/>
            <p:cNvPicPr>
              <a:picLocks noChangeAspect="1"/>
            </p:cNvPicPr>
            <p:nvPr/>
          </p:nvPicPr>
          <p:blipFill>
            <a:blip r:embed="rId4">
              <a:extLst/>
            </a:blip>
            <a:srcRect l="8011" t="0" r="4987" b="0"/>
            <a:stretch>
              <a:fillRect/>
            </a:stretch>
          </p:blipFill>
          <p:spPr>
            <a:xfrm>
              <a:off x="114300" y="76200"/>
              <a:ext cx="4303521" cy="6176985"/>
            </a:xfrm>
            <a:prstGeom prst="rect">
              <a:avLst/>
            </a:prstGeom>
            <a:ln>
              <a:noFill/>
            </a:ln>
            <a:effectLst/>
          </p:spPr>
        </p:pic>
        <p:pic>
          <p:nvPicPr>
            <p:cNvPr id="280" name="Image" descr="Image"/>
            <p:cNvPicPr>
              <a:picLocks noChangeAspect="0"/>
            </p:cNvPicPr>
            <p:nvPr/>
          </p:nvPicPr>
          <p:blipFill>
            <a:blip r:embed="rId5">
              <a:extLst/>
            </a:blip>
            <a:stretch>
              <a:fillRect/>
            </a:stretch>
          </p:blipFill>
          <p:spPr>
            <a:xfrm>
              <a:off x="0" y="0"/>
              <a:ext cx="4532121" cy="648178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9">
                                            <p:bg/>
                                          </p:spTgt>
                                        </p:tgtEl>
                                        <p:attrNameLst>
                                          <p:attrName>style.visibility</p:attrName>
                                        </p:attrNameLst>
                                      </p:cBhvr>
                                      <p:to>
                                        <p:strVal val="visible"/>
                                      </p:to>
                                    </p:set>
                                    <p:animEffect filter="fade" transition="in">
                                      <p:cBhvr>
                                        <p:cTn id="7" dur="1500"/>
                                        <p:tgtEl>
                                          <p:spTgt spid="27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9">
                                            <p:txEl>
                                              <p:pRg st="0" end="0"/>
                                            </p:txEl>
                                          </p:spTgt>
                                        </p:tgtEl>
                                        <p:attrNameLst>
                                          <p:attrName>style.visibility</p:attrName>
                                        </p:attrNameLst>
                                      </p:cBhvr>
                                      <p:to>
                                        <p:strVal val="visible"/>
                                      </p:to>
                                    </p:set>
                                    <p:animEffect filter="fade" transition="in">
                                      <p:cBhvr>
                                        <p:cTn id="10" dur="1500"/>
                                        <p:tgtEl>
                                          <p:spTgt spid="2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9">
                                            <p:txEl>
                                              <p:pRg st="1" end="1"/>
                                            </p:txEl>
                                          </p:spTgt>
                                        </p:tgtEl>
                                        <p:attrNameLst>
                                          <p:attrName>style.visibility</p:attrName>
                                        </p:attrNameLst>
                                      </p:cBhvr>
                                      <p:to>
                                        <p:strVal val="visible"/>
                                      </p:to>
                                    </p:set>
                                    <p:animEffect filter="fade" transition="in">
                                      <p:cBhvr>
                                        <p:cTn id="15" dur="1500"/>
                                        <p:tgtEl>
                                          <p:spTgt spid="2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9">
                                            <p:txEl>
                                              <p:pRg st="2" end="2"/>
                                            </p:txEl>
                                          </p:spTgt>
                                        </p:tgtEl>
                                        <p:attrNameLst>
                                          <p:attrName>style.visibility</p:attrName>
                                        </p:attrNameLst>
                                      </p:cBhvr>
                                      <p:to>
                                        <p:strVal val="visible"/>
                                      </p:to>
                                    </p:set>
                                    <p:animEffect filter="fade" transition="in">
                                      <p:cBhvr>
                                        <p:cTn id="20" dur="1500"/>
                                        <p:tgtEl>
                                          <p:spTgt spid="2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87" name="We Are NOT Traveling Alone"/>
          <p:cNvGrpSpPr/>
          <p:nvPr/>
        </p:nvGrpSpPr>
        <p:grpSpPr>
          <a:xfrm>
            <a:off x="196644" y="1966743"/>
            <a:ext cx="12611512" cy="1346201"/>
            <a:chOff x="0" y="0"/>
            <a:chExt cx="12611511" cy="1346200"/>
          </a:xfrm>
        </p:grpSpPr>
        <p:sp>
          <p:nvSpPr>
            <p:cNvPr id="286" name="We Are NOT Traveling Alone"/>
            <p:cNvSpPr txBox="1"/>
            <p:nvPr/>
          </p:nvSpPr>
          <p:spPr>
            <a:xfrm>
              <a:off x="114300" y="76200"/>
              <a:ext cx="12382912" cy="1041400"/>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200">
                  <a:ln w="12700" cap="flat">
                    <a:solidFill>
                      <a:srgbClr val="000000"/>
                    </a:solidFill>
                    <a:prstDash val="solid"/>
                    <a:miter lim="400000"/>
                  </a:ln>
                  <a:solidFill>
                    <a:srgbClr val="FFFFFF"/>
                  </a:solidFill>
                  <a:effectLst>
                    <a:outerShdw sx="100000" sy="100000" kx="0" ky="0" algn="b" rotWithShape="0" blurRad="50800" dist="63500" dir="2552187">
                      <a:srgbClr val="000000"/>
                    </a:outerShdw>
                  </a:effectLst>
                  <a:latin typeface="Gill Sans"/>
                  <a:ea typeface="Gill Sans"/>
                  <a:cs typeface="Gill Sans"/>
                  <a:sym typeface="Gill Sans"/>
                </a:defRPr>
              </a:lvl1pPr>
            </a:lstStyle>
            <a:p>
              <a:pPr/>
              <a:r>
                <a:t>We Are NOT Traveling Alone</a:t>
              </a:r>
            </a:p>
          </p:txBody>
        </p:sp>
        <p:pic>
          <p:nvPicPr>
            <p:cNvPr id="285" name="We Are NOT Traveling Alone We Are NOT Traveling Alone" descr="We Are NOT Traveling Alone We Are NOT Traveling Alone"/>
            <p:cNvPicPr>
              <a:picLocks noChangeAspect="0"/>
            </p:cNvPicPr>
            <p:nvPr/>
          </p:nvPicPr>
          <p:blipFill>
            <a:blip r:embed="rId2">
              <a:extLst/>
            </a:blip>
            <a:stretch>
              <a:fillRect/>
            </a:stretch>
          </p:blipFill>
          <p:spPr>
            <a:xfrm>
              <a:off x="0" y="0"/>
              <a:ext cx="12611512" cy="1346200"/>
            </a:xfrm>
            <a:prstGeom prst="rect">
              <a:avLst/>
            </a:prstGeom>
            <a:effectLst/>
          </p:spPr>
        </p:pic>
      </p:grpSp>
      <p:sp>
        <p:nvSpPr>
          <p:cNvPr id="288" name="Faithful pilgrims of the past (Heb. 11:1-12:1; Rom. 4:12; Jam 5:10,11)…"/>
          <p:cNvSpPr txBox="1"/>
          <p:nvPr/>
        </p:nvSpPr>
        <p:spPr>
          <a:xfrm>
            <a:off x="5010003" y="3663080"/>
            <a:ext cx="7703369"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300"/>
              </a:spcBef>
              <a:buSzPct val="80000"/>
              <a:buBlip>
                <a:blip r:embed="rId3"/>
              </a:buBlip>
              <a:defRPr sz="4000">
                <a:solidFill>
                  <a:srgbClr val="000000"/>
                </a:solidFill>
              </a:defRPr>
            </a:pPr>
            <a:r>
              <a:t>Faithful pilgrims of the past (Heb. 11:1-12:1; Rom. 4:12; Jam 5:10,11)</a:t>
            </a:r>
          </a:p>
          <a:p>
            <a:pPr marL="685799" indent="-685799" algn="l">
              <a:spcBef>
                <a:spcPts val="2300"/>
              </a:spcBef>
              <a:buSzPct val="80000"/>
              <a:buBlip>
                <a:blip r:embed="rId3"/>
              </a:buBlip>
              <a:defRPr sz="4000">
                <a:solidFill>
                  <a:srgbClr val="000000"/>
                </a:solidFill>
              </a:defRPr>
            </a:pPr>
            <a:r>
              <a:t>God is with us (Deut. 31:6, 8; Josh. 1:5; Is. 41:10; Heb. 13:5)</a:t>
            </a:r>
          </a:p>
          <a:p>
            <a:pPr marL="685799" indent="-685799" algn="l">
              <a:spcBef>
                <a:spcPts val="2300"/>
              </a:spcBef>
              <a:buSzPct val="80000"/>
              <a:buBlip>
                <a:blip r:embed="rId3"/>
              </a:buBlip>
              <a:defRPr sz="4000">
                <a:solidFill>
                  <a:srgbClr val="000000"/>
                </a:solidFill>
              </a:defRPr>
            </a:pPr>
            <a:r>
              <a:t>Jesus is by our side (Mt. 28:20; Heb. 4:16; 2 Ti. 4:17; Re. 22:21)</a:t>
            </a:r>
          </a:p>
          <a:p>
            <a:pPr marL="685799" indent="-685799" algn="l">
              <a:spcBef>
                <a:spcPts val="2300"/>
              </a:spcBef>
              <a:buSzPct val="80000"/>
              <a:buBlip>
                <a:blip r:embed="rId3"/>
              </a:buBlip>
              <a:defRPr sz="4000">
                <a:solidFill>
                  <a:srgbClr val="000000"/>
                </a:solidFill>
              </a:defRPr>
            </a:pPr>
            <a:r>
              <a:t>Godly brethren are by our side (Gal. 6:2; 1 Thess. 5:14; Heb. 12:12)</a:t>
            </a:r>
          </a:p>
        </p:txBody>
      </p:sp>
      <p:grpSp>
        <p:nvGrpSpPr>
          <p:cNvPr id="291" name="Image"/>
          <p:cNvGrpSpPr/>
          <p:nvPr/>
        </p:nvGrpSpPr>
        <p:grpSpPr>
          <a:xfrm>
            <a:off x="216681" y="3316795"/>
            <a:ext cx="4609506" cy="6344070"/>
            <a:chOff x="0" y="0"/>
            <a:chExt cx="4609505" cy="6344068"/>
          </a:xfrm>
        </p:grpSpPr>
        <p:pic>
          <p:nvPicPr>
            <p:cNvPr id="290" name="Image" descr="Image"/>
            <p:cNvPicPr>
              <a:picLocks noChangeAspect="1"/>
            </p:cNvPicPr>
            <p:nvPr/>
          </p:nvPicPr>
          <p:blipFill>
            <a:blip r:embed="rId4">
              <a:extLst/>
            </a:blip>
            <a:srcRect l="30076" t="0" r="22772" b="0"/>
            <a:stretch>
              <a:fillRect/>
            </a:stretch>
          </p:blipFill>
          <p:spPr>
            <a:xfrm>
              <a:off x="114300" y="76199"/>
              <a:ext cx="4380905" cy="6039270"/>
            </a:xfrm>
            <a:prstGeom prst="rect">
              <a:avLst/>
            </a:prstGeom>
            <a:ln>
              <a:noFill/>
            </a:ln>
            <a:effectLst/>
          </p:spPr>
        </p:pic>
        <p:pic>
          <p:nvPicPr>
            <p:cNvPr id="289" name="Image" descr="Image"/>
            <p:cNvPicPr>
              <a:picLocks noChangeAspect="0"/>
            </p:cNvPicPr>
            <p:nvPr/>
          </p:nvPicPr>
          <p:blipFill>
            <a:blip r:embed="rId5">
              <a:extLst/>
            </a:blip>
            <a:stretch>
              <a:fillRect/>
            </a:stretch>
          </p:blipFill>
          <p:spPr>
            <a:xfrm>
              <a:off x="-1" y="0"/>
              <a:ext cx="4609506" cy="634406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lt" backwards="0">
                                    <p:tmAbs val="0"/>
                                  </p:iterate>
                                  <p:childTnLst>
                                    <p:set>
                                      <p:cBhvr>
                                        <p:cTn id="6" fill="hold"/>
                                        <p:tgtEl>
                                          <p:spTgt spid="288">
                                            <p:bg/>
                                          </p:spTgt>
                                        </p:tgtEl>
                                        <p:attrNameLst>
                                          <p:attrName>style.visibility</p:attrName>
                                        </p:attrNameLst>
                                      </p:cBhvr>
                                      <p:to>
                                        <p:strVal val="visible"/>
                                      </p:to>
                                    </p:set>
                                    <p:anim calcmode="lin" valueType="num">
                                      <p:cBhvr>
                                        <p:cTn id="7" dur="1500" fill="hold"/>
                                        <p:tgtEl>
                                          <p:spTgt spid="288">
                                            <p:bg/>
                                          </p:spTgt>
                                        </p:tgtEl>
                                        <p:attrNameLst>
                                          <p:attrName>ppt_w</p:attrName>
                                        </p:attrNameLst>
                                      </p:cBhvr>
                                      <p:tavLst>
                                        <p:tav tm="0" fmla="#ppt_w*sin(2.5*pi*$)">
                                          <p:val>
                                            <p:fltVal val="0"/>
                                          </p:val>
                                        </p:tav>
                                        <p:tav tm="100000">
                                          <p:val>
                                            <p:fltVal val="1"/>
                                          </p:val>
                                        </p:tav>
                                      </p:tavLst>
                                    </p:anim>
                                    <p:anim calcmode="lin" valueType="num">
                                      <p:cBhvr>
                                        <p:cTn id="8" dur="1500" fill="hold"/>
                                        <p:tgtEl>
                                          <p:spTgt spid="288">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lt" backwards="0">
                                    <p:tmAbs val="0"/>
                                  </p:iterate>
                                  <p:childTnLst>
                                    <p:set>
                                      <p:cBhvr>
                                        <p:cTn id="10" fill="hold"/>
                                        <p:tgtEl>
                                          <p:spTgt spid="288">
                                            <p:txEl>
                                              <p:pRg st="0" end="0"/>
                                            </p:txEl>
                                          </p:spTgt>
                                        </p:tgtEl>
                                        <p:attrNameLst>
                                          <p:attrName>style.visibility</p:attrName>
                                        </p:attrNameLst>
                                      </p:cBhvr>
                                      <p:to>
                                        <p:strVal val="visible"/>
                                      </p:to>
                                    </p:set>
                                    <p:animEffect filter="fade" transition="in">
                                      <p:cBhvr>
                                        <p:cTn id="11" dur="1500" fill="hold"/>
                                        <p:tgtEl>
                                          <p:spTgt spid="288">
                                            <p:txEl>
                                              <p:pRg st="0" end="0"/>
                                            </p:txEl>
                                          </p:spTgt>
                                        </p:tgtEl>
                                      </p:cBhvr>
                                    </p:animEffect>
                                    <p:anim calcmode="lin" valueType="num">
                                      <p:cBhvr>
                                        <p:cTn id="12" dur="1500" fill="hold"/>
                                        <p:tgtEl>
                                          <p:spTgt spid="288">
                                            <p:txEl>
                                              <p:pRg st="0" end="0"/>
                                            </p:txEl>
                                          </p:spTgt>
                                        </p:tgtEl>
                                        <p:attrNameLst>
                                          <p:attrName>ppt_w</p:attrName>
                                        </p:attrNameLst>
                                      </p:cBhvr>
                                      <p:tavLst>
                                        <p:tav tm="0" fmla="#ppt_w*sin(2.5*pi*$)">
                                          <p:val>
                                            <p:fltVal val="0"/>
                                          </p:val>
                                        </p:tav>
                                        <p:tav tm="100000">
                                          <p:val>
                                            <p:fltVal val="1"/>
                                          </p:val>
                                        </p:tav>
                                      </p:tavLst>
                                    </p:anim>
                                    <p:anim calcmode="lin" valueType="num">
                                      <p:cBhvr>
                                        <p:cTn id="13" dur="1500" fill="hold"/>
                                        <p:tgtEl>
                                          <p:spTgt spid="28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lt" backwards="0">
                                    <p:tmAbs val="0"/>
                                  </p:iterate>
                                  <p:childTnLst>
                                    <p:set>
                                      <p:cBhvr>
                                        <p:cTn id="17" fill="hold"/>
                                        <p:tgtEl>
                                          <p:spTgt spid="288">
                                            <p:txEl>
                                              <p:pRg st="1" end="1"/>
                                            </p:txEl>
                                          </p:spTgt>
                                        </p:tgtEl>
                                        <p:attrNameLst>
                                          <p:attrName>style.visibility</p:attrName>
                                        </p:attrNameLst>
                                      </p:cBhvr>
                                      <p:to>
                                        <p:strVal val="visible"/>
                                      </p:to>
                                    </p:set>
                                    <p:animEffect filter="fade" transition="in">
                                      <p:cBhvr>
                                        <p:cTn id="18" dur="1500" fill="hold"/>
                                        <p:tgtEl>
                                          <p:spTgt spid="288">
                                            <p:txEl>
                                              <p:pRg st="1" end="1"/>
                                            </p:txEl>
                                          </p:spTgt>
                                        </p:tgtEl>
                                      </p:cBhvr>
                                    </p:animEffect>
                                    <p:anim calcmode="lin" valueType="num">
                                      <p:cBhvr>
                                        <p:cTn id="19" dur="1500" fill="hold"/>
                                        <p:tgtEl>
                                          <p:spTgt spid="288">
                                            <p:txEl>
                                              <p:pRg st="1" end="1"/>
                                            </p:txEl>
                                          </p:spTgt>
                                        </p:tgtEl>
                                        <p:attrNameLst>
                                          <p:attrName>ppt_w</p:attrName>
                                        </p:attrNameLst>
                                      </p:cBhvr>
                                      <p:tavLst>
                                        <p:tav tm="0" fmla="#ppt_w*sin(2.5*pi*$)">
                                          <p:val>
                                            <p:fltVal val="0"/>
                                          </p:val>
                                        </p:tav>
                                        <p:tav tm="100000">
                                          <p:val>
                                            <p:fltVal val="1"/>
                                          </p:val>
                                        </p:tav>
                                      </p:tavLst>
                                    </p:anim>
                                    <p:anim calcmode="lin" valueType="num">
                                      <p:cBhvr>
                                        <p:cTn id="20" dur="1500" fill="hold"/>
                                        <p:tgtEl>
                                          <p:spTgt spid="28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lt" backwards="0">
                                    <p:tmAbs val="0"/>
                                  </p:iterate>
                                  <p:childTnLst>
                                    <p:set>
                                      <p:cBhvr>
                                        <p:cTn id="24" fill="hold"/>
                                        <p:tgtEl>
                                          <p:spTgt spid="288">
                                            <p:txEl>
                                              <p:pRg st="2" end="2"/>
                                            </p:txEl>
                                          </p:spTgt>
                                        </p:tgtEl>
                                        <p:attrNameLst>
                                          <p:attrName>style.visibility</p:attrName>
                                        </p:attrNameLst>
                                      </p:cBhvr>
                                      <p:to>
                                        <p:strVal val="visible"/>
                                      </p:to>
                                    </p:set>
                                    <p:animEffect filter="fade" transition="in">
                                      <p:cBhvr>
                                        <p:cTn id="25" dur="1500" fill="hold"/>
                                        <p:tgtEl>
                                          <p:spTgt spid="288">
                                            <p:txEl>
                                              <p:pRg st="2" end="2"/>
                                            </p:txEl>
                                          </p:spTgt>
                                        </p:tgtEl>
                                      </p:cBhvr>
                                    </p:animEffect>
                                    <p:anim calcmode="lin" valueType="num">
                                      <p:cBhvr>
                                        <p:cTn id="26" dur="1500" fill="hold"/>
                                        <p:tgtEl>
                                          <p:spTgt spid="288">
                                            <p:txEl>
                                              <p:pRg st="2" end="2"/>
                                            </p:txEl>
                                          </p:spTgt>
                                        </p:tgtEl>
                                        <p:attrNameLst>
                                          <p:attrName>ppt_w</p:attrName>
                                        </p:attrNameLst>
                                      </p:cBhvr>
                                      <p:tavLst>
                                        <p:tav tm="0" fmla="#ppt_w*sin(2.5*pi*$)">
                                          <p:val>
                                            <p:fltVal val="0"/>
                                          </p:val>
                                        </p:tav>
                                        <p:tav tm="100000">
                                          <p:val>
                                            <p:fltVal val="1"/>
                                          </p:val>
                                        </p:tav>
                                      </p:tavLst>
                                    </p:anim>
                                    <p:anim calcmode="lin" valueType="num">
                                      <p:cBhvr>
                                        <p:cTn id="27" dur="1500" fill="hold"/>
                                        <p:tgtEl>
                                          <p:spTgt spid="28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0" presetID="19" grpId="1" fill="hold">
                                  <p:stCondLst>
                                    <p:cond delay="0"/>
                                  </p:stCondLst>
                                  <p:iterate type="lt" backwards="0">
                                    <p:tmAbs val="0"/>
                                  </p:iterate>
                                  <p:childTnLst>
                                    <p:set>
                                      <p:cBhvr>
                                        <p:cTn id="31" fill="hold"/>
                                        <p:tgtEl>
                                          <p:spTgt spid="288">
                                            <p:txEl>
                                              <p:pRg st="3" end="3"/>
                                            </p:txEl>
                                          </p:spTgt>
                                        </p:tgtEl>
                                        <p:attrNameLst>
                                          <p:attrName>style.visibility</p:attrName>
                                        </p:attrNameLst>
                                      </p:cBhvr>
                                      <p:to>
                                        <p:strVal val="visible"/>
                                      </p:to>
                                    </p:set>
                                    <p:animEffect filter="fade" transition="in">
                                      <p:cBhvr>
                                        <p:cTn id="32" dur="1500" fill="hold"/>
                                        <p:tgtEl>
                                          <p:spTgt spid="288">
                                            <p:txEl>
                                              <p:pRg st="3" end="3"/>
                                            </p:txEl>
                                          </p:spTgt>
                                        </p:tgtEl>
                                      </p:cBhvr>
                                    </p:animEffect>
                                    <p:anim calcmode="lin" valueType="num">
                                      <p:cBhvr>
                                        <p:cTn id="33" dur="1500" fill="hold"/>
                                        <p:tgtEl>
                                          <p:spTgt spid="288">
                                            <p:txEl>
                                              <p:pRg st="3" end="3"/>
                                            </p:txEl>
                                          </p:spTgt>
                                        </p:tgtEl>
                                        <p:attrNameLst>
                                          <p:attrName>ppt_w</p:attrName>
                                        </p:attrNameLst>
                                      </p:cBhvr>
                                      <p:tavLst>
                                        <p:tav tm="0" fmla="#ppt_w*sin(2.5*pi*$)">
                                          <p:val>
                                            <p:fltVal val="0"/>
                                          </p:val>
                                        </p:tav>
                                        <p:tav tm="100000">
                                          <p:val>
                                            <p:fltVal val="1"/>
                                          </p:val>
                                        </p:tav>
                                      </p:tavLst>
                                    </p:anim>
                                    <p:anim calcmode="lin" valueType="num">
                                      <p:cBhvr>
                                        <p:cTn id="34" dur="1500" fill="hold"/>
                                        <p:tgtEl>
                                          <p:spTgt spid="288">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96" name="Fuel For Our Journey …"/>
          <p:cNvGrpSpPr/>
          <p:nvPr/>
        </p:nvGrpSpPr>
        <p:grpSpPr>
          <a:xfrm>
            <a:off x="196644" y="1966743"/>
            <a:ext cx="12611512" cy="1346201"/>
            <a:chOff x="0" y="0"/>
            <a:chExt cx="12611511" cy="1346200"/>
          </a:xfrm>
        </p:grpSpPr>
        <p:sp>
          <p:nvSpPr>
            <p:cNvPr id="295" name="Fuel For Our Journey …"/>
            <p:cNvSpPr txBox="1"/>
            <p:nvPr/>
          </p:nvSpPr>
          <p:spPr>
            <a:xfrm>
              <a:off x="114300" y="76200"/>
              <a:ext cx="12382912" cy="1041400"/>
            </a:xfrm>
            <a:prstGeom prst="rect">
              <a:avLst/>
            </a:prstGeom>
            <a:gradFill flip="none" rotWithShape="1">
              <a:gsLst>
                <a:gs pos="0">
                  <a:schemeClr val="accent3"/>
                </a:gs>
                <a:gs pos="100000">
                  <a:schemeClr val="accent3">
                    <a:satOff val="2194"/>
                    <a:lumOff val="-10817"/>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200">
                  <a:ln w="12700" cap="flat">
                    <a:solidFill>
                      <a:srgbClr val="000000"/>
                    </a:solidFill>
                    <a:prstDash val="solid"/>
                    <a:miter lim="400000"/>
                  </a:ln>
                  <a:solidFill>
                    <a:srgbClr val="FFFFFF"/>
                  </a:solidFill>
                  <a:effectLst>
                    <a:outerShdw sx="100000" sy="100000" kx="0" ky="0" algn="b" rotWithShape="0" blurRad="50800" dist="63500" dir="2552187">
                      <a:srgbClr val="000000"/>
                    </a:outerShdw>
                  </a:effectLst>
                  <a:latin typeface="Gill Sans"/>
                  <a:ea typeface="Gill Sans"/>
                  <a:cs typeface="Gill Sans"/>
                  <a:sym typeface="Gill Sans"/>
                </a:defRPr>
              </a:lvl1pPr>
            </a:lstStyle>
            <a:p>
              <a:pPr/>
              <a:r>
                <a:t>Fuel For Our Journey …</a:t>
              </a:r>
            </a:p>
          </p:txBody>
        </p:sp>
        <p:pic>
          <p:nvPicPr>
            <p:cNvPr id="294" name="Fuel For Our Journey … Fuel For Our Journey …" descr="Fuel For Our Journey … Fuel For Our Journey …"/>
            <p:cNvPicPr>
              <a:picLocks noChangeAspect="0"/>
            </p:cNvPicPr>
            <p:nvPr/>
          </p:nvPicPr>
          <p:blipFill>
            <a:blip r:embed="rId2">
              <a:extLst/>
            </a:blip>
            <a:stretch>
              <a:fillRect/>
            </a:stretch>
          </p:blipFill>
          <p:spPr>
            <a:xfrm>
              <a:off x="0" y="0"/>
              <a:ext cx="12611512" cy="1346200"/>
            </a:xfrm>
            <a:prstGeom prst="rect">
              <a:avLst/>
            </a:prstGeom>
            <a:effectLst/>
          </p:spPr>
        </p:pic>
      </p:grpSp>
      <p:sp>
        <p:nvSpPr>
          <p:cNvPr id="297" name="Reliant FAITH keeps us faithful (Rom 4:H eb 11:1-31;  Ja 2:14-26;…"/>
          <p:cNvSpPr txBox="1"/>
          <p:nvPr/>
        </p:nvSpPr>
        <p:spPr>
          <a:xfrm>
            <a:off x="5071955" y="3393080"/>
            <a:ext cx="7703369" cy="6191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3"/>
              </a:buBlip>
              <a:defRPr sz="3800">
                <a:solidFill>
                  <a:srgbClr val="000000"/>
                </a:solidFill>
              </a:defRPr>
            </a:pPr>
            <a:r>
              <a:t>Reliant </a:t>
            </a:r>
            <a:r>
              <a:rPr b="1">
                <a:latin typeface="Gill Sans"/>
                <a:ea typeface="Gill Sans"/>
                <a:cs typeface="Gill Sans"/>
                <a:sym typeface="Gill Sans"/>
              </a:rPr>
              <a:t>FAITH</a:t>
            </a:r>
            <a:r>
              <a:t> keeps us faithful (Rom 4:H eb 11:1-31;  Ja 2:14-26; </a:t>
            </a:r>
          </a:p>
          <a:p>
            <a:pPr marL="685799" indent="-685799" algn="l">
              <a:spcBef>
                <a:spcPts val="1500"/>
              </a:spcBef>
              <a:buSzPct val="80000"/>
              <a:buBlip>
                <a:blip r:embed="rId3"/>
              </a:buBlip>
              <a:defRPr sz="3800">
                <a:solidFill>
                  <a:srgbClr val="000000"/>
                </a:solidFill>
              </a:defRPr>
            </a:pPr>
            <a:r>
              <a:t>Genuine </a:t>
            </a:r>
            <a:r>
              <a:rPr b="1">
                <a:latin typeface="Gill Sans"/>
                <a:ea typeface="Gill Sans"/>
                <a:cs typeface="Gill Sans"/>
                <a:sym typeface="Gill Sans"/>
              </a:rPr>
              <a:t>LOVE</a:t>
            </a:r>
            <a:r>
              <a:t> keeps us committed (Mark 12:29-31; John 14:15,21, 23,24; 1 Pet. 1:22)</a:t>
            </a:r>
          </a:p>
          <a:p>
            <a:pPr marL="685799" indent="-685799" algn="l">
              <a:spcBef>
                <a:spcPts val="1500"/>
              </a:spcBef>
              <a:buSzPct val="80000"/>
              <a:buBlip>
                <a:blip r:embed="rId3"/>
              </a:buBlip>
              <a:defRPr sz="3800">
                <a:solidFill>
                  <a:srgbClr val="000000"/>
                </a:solidFill>
              </a:defRPr>
            </a:pPr>
            <a:r>
              <a:t>Fervent </a:t>
            </a:r>
            <a:r>
              <a:rPr b="1">
                <a:latin typeface="Gill Sans"/>
                <a:ea typeface="Gill Sans"/>
                <a:cs typeface="Gill Sans"/>
                <a:sym typeface="Gill Sans"/>
              </a:rPr>
              <a:t>ZEAL</a:t>
            </a:r>
            <a:r>
              <a:t> keeps us serving (Rom. 12:11; Titus 2:14)</a:t>
            </a:r>
          </a:p>
          <a:p>
            <a:pPr marL="685799" indent="-685799" algn="l">
              <a:spcBef>
                <a:spcPts val="1500"/>
              </a:spcBef>
              <a:buSzPct val="80000"/>
              <a:buBlip>
                <a:blip r:embed="rId3"/>
              </a:buBlip>
              <a:defRPr sz="3800">
                <a:solidFill>
                  <a:srgbClr val="000000"/>
                </a:solidFill>
              </a:defRPr>
            </a:pPr>
            <a:r>
              <a:t>One </a:t>
            </a:r>
            <a:r>
              <a:rPr b="1">
                <a:latin typeface="Gill Sans"/>
                <a:ea typeface="Gill Sans"/>
                <a:cs typeface="Gill Sans"/>
                <a:sym typeface="Gill Sans"/>
              </a:rPr>
              <a:t>HOPE</a:t>
            </a:r>
            <a:r>
              <a:t> gives us endurance (Ro. 5:4, 5; Eph. 4:4; 1 John 3:3;  Col. 1:5, 23;  He. 6:18)</a:t>
            </a:r>
          </a:p>
        </p:txBody>
      </p:sp>
      <p:grpSp>
        <p:nvGrpSpPr>
          <p:cNvPr id="300" name="Image"/>
          <p:cNvGrpSpPr/>
          <p:nvPr/>
        </p:nvGrpSpPr>
        <p:grpSpPr>
          <a:xfrm>
            <a:off x="211931" y="3273314"/>
            <a:ext cx="4782081" cy="6431033"/>
            <a:chOff x="0" y="0"/>
            <a:chExt cx="4782079" cy="6431031"/>
          </a:xfrm>
        </p:grpSpPr>
        <p:pic>
          <p:nvPicPr>
            <p:cNvPr id="299" name="Image" descr="Image"/>
            <p:cNvPicPr>
              <a:picLocks noChangeAspect="1"/>
            </p:cNvPicPr>
            <p:nvPr/>
          </p:nvPicPr>
          <p:blipFill>
            <a:blip r:embed="rId4">
              <a:extLst/>
            </a:blip>
            <a:srcRect l="43248" t="0" r="7656" b="0"/>
            <a:stretch>
              <a:fillRect/>
            </a:stretch>
          </p:blipFill>
          <p:spPr>
            <a:xfrm>
              <a:off x="114299" y="76200"/>
              <a:ext cx="4553481" cy="6126232"/>
            </a:xfrm>
            <a:prstGeom prst="rect">
              <a:avLst/>
            </a:prstGeom>
            <a:ln>
              <a:noFill/>
            </a:ln>
            <a:effectLst/>
          </p:spPr>
        </p:pic>
        <p:pic>
          <p:nvPicPr>
            <p:cNvPr id="298" name="Image" descr="Image"/>
            <p:cNvPicPr>
              <a:picLocks noChangeAspect="0"/>
            </p:cNvPicPr>
            <p:nvPr/>
          </p:nvPicPr>
          <p:blipFill>
            <a:blip r:embed="rId5">
              <a:extLst/>
            </a:blip>
            <a:stretch>
              <a:fillRect/>
            </a:stretch>
          </p:blipFill>
          <p:spPr>
            <a:xfrm>
              <a:off x="-1" y="-1"/>
              <a:ext cx="4782081" cy="643103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7">
                                            <p:bg/>
                                          </p:spTgt>
                                        </p:tgtEl>
                                        <p:attrNameLst>
                                          <p:attrName>style.visibility</p:attrName>
                                        </p:attrNameLst>
                                      </p:cBhvr>
                                      <p:to>
                                        <p:strVal val="visible"/>
                                      </p:to>
                                    </p:set>
                                    <p:animEffect filter="wipe(left)" transition="in">
                                      <p:cBhvr>
                                        <p:cTn id="7" dur="1500"/>
                                        <p:tgtEl>
                                          <p:spTgt spid="29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7">
                                            <p:txEl>
                                              <p:pRg st="0" end="0"/>
                                            </p:txEl>
                                          </p:spTgt>
                                        </p:tgtEl>
                                        <p:attrNameLst>
                                          <p:attrName>style.visibility</p:attrName>
                                        </p:attrNameLst>
                                      </p:cBhvr>
                                      <p:to>
                                        <p:strVal val="visible"/>
                                      </p:to>
                                    </p:set>
                                    <p:animEffect filter="wipe(left)" transition="in">
                                      <p:cBhvr>
                                        <p:cTn id="10" dur="1500"/>
                                        <p:tgtEl>
                                          <p:spTgt spid="2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7">
                                            <p:txEl>
                                              <p:pRg st="1" end="1"/>
                                            </p:txEl>
                                          </p:spTgt>
                                        </p:tgtEl>
                                        <p:attrNameLst>
                                          <p:attrName>style.visibility</p:attrName>
                                        </p:attrNameLst>
                                      </p:cBhvr>
                                      <p:to>
                                        <p:strVal val="visible"/>
                                      </p:to>
                                    </p:set>
                                    <p:animEffect filter="wipe(left)" transition="in">
                                      <p:cBhvr>
                                        <p:cTn id="15" dur="1500"/>
                                        <p:tgtEl>
                                          <p:spTgt spid="2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7">
                                            <p:txEl>
                                              <p:pRg st="2" end="2"/>
                                            </p:txEl>
                                          </p:spTgt>
                                        </p:tgtEl>
                                        <p:attrNameLst>
                                          <p:attrName>style.visibility</p:attrName>
                                        </p:attrNameLst>
                                      </p:cBhvr>
                                      <p:to>
                                        <p:strVal val="visible"/>
                                      </p:to>
                                    </p:set>
                                    <p:animEffect filter="wipe(left)" transition="in">
                                      <p:cBhvr>
                                        <p:cTn id="20" dur="1500"/>
                                        <p:tgtEl>
                                          <p:spTgt spid="2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7">
                                            <p:txEl>
                                              <p:pRg st="3" end="3"/>
                                            </p:txEl>
                                          </p:spTgt>
                                        </p:tgtEl>
                                        <p:attrNameLst>
                                          <p:attrName>style.visibility</p:attrName>
                                        </p:attrNameLst>
                                      </p:cBhvr>
                                      <p:to>
                                        <p:strVal val="visible"/>
                                      </p:to>
                                    </p:set>
                                    <p:animEffect filter="wipe(left)" transition="in">
                                      <p:cBhvr>
                                        <p:cTn id="25" dur="1500"/>
                                        <p:tgtEl>
                                          <p:spTgt spid="2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305" name="Destination Worth Effort &amp; Cost!"/>
          <p:cNvGrpSpPr/>
          <p:nvPr/>
        </p:nvGrpSpPr>
        <p:grpSpPr>
          <a:xfrm>
            <a:off x="196644" y="2023893"/>
            <a:ext cx="12611512" cy="1231901"/>
            <a:chOff x="0" y="0"/>
            <a:chExt cx="12611511" cy="1231900"/>
          </a:xfrm>
        </p:grpSpPr>
        <p:sp>
          <p:nvSpPr>
            <p:cNvPr id="304" name="Destination Worth Effort &amp; Cost!"/>
            <p:cNvSpPr txBox="1"/>
            <p:nvPr/>
          </p:nvSpPr>
          <p:spPr>
            <a:xfrm>
              <a:off x="114300" y="76200"/>
              <a:ext cx="12382912" cy="927100"/>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5400">
                  <a:ln w="12700" cap="flat">
                    <a:solidFill>
                      <a:srgbClr val="000000"/>
                    </a:solidFill>
                    <a:prstDash val="solid"/>
                    <a:miter lim="400000"/>
                  </a:ln>
                  <a:solidFill>
                    <a:srgbClr val="FFFFFF"/>
                  </a:solidFill>
                  <a:effectLst>
                    <a:outerShdw sx="100000" sy="100000" kx="0" ky="0" algn="b" rotWithShape="0" blurRad="50800" dist="63500" dir="2552187">
                      <a:srgbClr val="000000"/>
                    </a:outerShdw>
                  </a:effectLst>
                  <a:latin typeface="Gill Sans"/>
                  <a:ea typeface="Gill Sans"/>
                  <a:cs typeface="Gill Sans"/>
                  <a:sym typeface="Gill Sans"/>
                </a:defRPr>
              </a:lvl1pPr>
            </a:lstStyle>
            <a:p>
              <a:pPr/>
              <a:r>
                <a:t>Destination Worth Effort &amp; Cost!</a:t>
              </a:r>
            </a:p>
          </p:txBody>
        </p:sp>
        <p:pic>
          <p:nvPicPr>
            <p:cNvPr id="303" name="Destination Worth Effort &amp; Cost! Destination Worth Effort &amp; Cost!" descr="Destination Worth Effort &amp; Cost! Destination Worth Effort &amp; Cost!"/>
            <p:cNvPicPr>
              <a:picLocks noChangeAspect="0"/>
            </p:cNvPicPr>
            <p:nvPr/>
          </p:nvPicPr>
          <p:blipFill>
            <a:blip r:embed="rId2">
              <a:extLst/>
            </a:blip>
            <a:stretch>
              <a:fillRect/>
            </a:stretch>
          </p:blipFill>
          <p:spPr>
            <a:xfrm>
              <a:off x="0" y="0"/>
              <a:ext cx="12611512" cy="1231900"/>
            </a:xfrm>
            <a:prstGeom prst="rect">
              <a:avLst/>
            </a:prstGeom>
            <a:effectLst/>
          </p:spPr>
        </p:pic>
      </p:grpSp>
      <p:sp>
        <p:nvSpPr>
          <p:cNvPr id="306" name="If We Want To REACH Heaven ……"/>
          <p:cNvSpPr txBox="1"/>
          <p:nvPr/>
        </p:nvSpPr>
        <p:spPr>
          <a:xfrm>
            <a:off x="5071955" y="3393080"/>
            <a:ext cx="7703369" cy="571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3"/>
              </a:buBlip>
              <a:defRPr b="1" sz="4100">
                <a:solidFill>
                  <a:srgbClr val="000000"/>
                </a:solidFill>
                <a:latin typeface="Gill Sans"/>
                <a:ea typeface="Gill Sans"/>
                <a:cs typeface="Gill Sans"/>
                <a:sym typeface="Gill Sans"/>
              </a:defRPr>
            </a:pPr>
            <a:r>
              <a:t>If We Want To REACH Heaven …</a:t>
            </a:r>
          </a:p>
          <a:p>
            <a:pPr marL="1143000" indent="-685800" algn="l">
              <a:spcBef>
                <a:spcPts val="1500"/>
              </a:spcBef>
              <a:buSzPct val="80000"/>
              <a:buBlip>
                <a:blip r:embed="rId4"/>
              </a:buBlip>
              <a:defRPr sz="3800">
                <a:solidFill>
                  <a:srgbClr val="000000"/>
                </a:solidFill>
              </a:defRPr>
            </a:pPr>
            <a:r>
              <a:t>We cannot look back (Lk. 9:62; Heb 10:32-39)</a:t>
            </a:r>
          </a:p>
          <a:p>
            <a:pPr marL="1143000" indent="-685800" algn="l">
              <a:spcBef>
                <a:spcPts val="1500"/>
              </a:spcBef>
              <a:buSzPct val="80000"/>
              <a:buBlip>
                <a:blip r:embed="rId4"/>
              </a:buBlip>
              <a:defRPr sz="3800">
                <a:solidFill>
                  <a:srgbClr val="000000"/>
                </a:solidFill>
              </a:defRPr>
            </a:pPr>
            <a:r>
              <a:t>We must look to Jesus &amp; follow Him (John 14:1-6; Heb. 12:1-2)</a:t>
            </a:r>
          </a:p>
          <a:p>
            <a:pPr marL="1143000" indent="-685800" algn="l">
              <a:spcBef>
                <a:spcPts val="1500"/>
              </a:spcBef>
              <a:buSzPct val="80000"/>
              <a:buBlip>
                <a:blip r:embed="rId4"/>
              </a:buBlip>
              <a:defRPr sz="3800">
                <a:solidFill>
                  <a:srgbClr val="000000"/>
                </a:solidFill>
              </a:defRPr>
            </a:pPr>
            <a:r>
              <a:t>We must keep our focus on heaven (Mat. 5:19-24; Phil. 3:14-15; Col. 3:1-2; Heb. 11:10,16)</a:t>
            </a:r>
          </a:p>
        </p:txBody>
      </p:sp>
      <p:grpSp>
        <p:nvGrpSpPr>
          <p:cNvPr id="309" name="Image"/>
          <p:cNvGrpSpPr/>
          <p:nvPr/>
        </p:nvGrpSpPr>
        <p:grpSpPr>
          <a:xfrm>
            <a:off x="211931" y="3273314"/>
            <a:ext cx="4782081" cy="6431033"/>
            <a:chOff x="0" y="0"/>
            <a:chExt cx="4782079" cy="6431031"/>
          </a:xfrm>
        </p:grpSpPr>
        <p:pic>
          <p:nvPicPr>
            <p:cNvPr id="308" name="Image" descr="Image"/>
            <p:cNvPicPr>
              <a:picLocks noChangeAspect="1"/>
            </p:cNvPicPr>
            <p:nvPr/>
          </p:nvPicPr>
          <p:blipFill>
            <a:blip r:embed="rId5">
              <a:extLst/>
            </a:blip>
            <a:srcRect l="43248" t="0" r="7656" b="0"/>
            <a:stretch>
              <a:fillRect/>
            </a:stretch>
          </p:blipFill>
          <p:spPr>
            <a:xfrm>
              <a:off x="114299" y="76200"/>
              <a:ext cx="4553481" cy="6126232"/>
            </a:xfrm>
            <a:prstGeom prst="rect">
              <a:avLst/>
            </a:prstGeom>
            <a:ln>
              <a:noFill/>
            </a:ln>
            <a:effectLst/>
          </p:spPr>
        </p:pic>
        <p:pic>
          <p:nvPicPr>
            <p:cNvPr id="307" name="Image" descr="Image"/>
            <p:cNvPicPr>
              <a:picLocks noChangeAspect="0"/>
            </p:cNvPicPr>
            <p:nvPr/>
          </p:nvPicPr>
          <p:blipFill>
            <a:blip r:embed="rId6">
              <a:extLst/>
            </a:blip>
            <a:stretch>
              <a:fillRect/>
            </a:stretch>
          </p:blipFill>
          <p:spPr>
            <a:xfrm>
              <a:off x="-1" y="-1"/>
              <a:ext cx="4782081" cy="643103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0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lt" backwards="0">
                                    <p:tmAbs val="100"/>
                                  </p:iterate>
                                  <p:childTnLst>
                                    <p:set>
                                      <p:cBhvr>
                                        <p:cTn id="10" fill="hold"/>
                                        <p:tgtEl>
                                          <p:spTgt spid="3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lt" backwards="0">
                                    <p:tmAbs val="100"/>
                                  </p:iterate>
                                  <p:childTnLst>
                                    <p:set>
                                      <p:cBhvr>
                                        <p:cTn id="14" fill="hold"/>
                                        <p:tgtEl>
                                          <p:spTgt spid="30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ph type="pic" idx="13"/>
          </p:nvPr>
        </p:nvPicPr>
        <p:blipFill>
          <a:blip r:embed="rId3">
            <a:extLst/>
          </a:blip>
          <a:srcRect l="602" t="0" r="24397" b="0"/>
          <a:stretch>
            <a:fillRect/>
          </a:stretch>
        </p:blipFill>
        <p:spPr>
          <a:xfrm>
            <a:off x="0" y="0"/>
            <a:ext cx="13004800" cy="9753600"/>
          </a:xfrm>
          <a:prstGeom prst="rect">
            <a:avLst/>
          </a:prstGeom>
        </p:spPr>
      </p:pic>
      <p:sp>
        <p:nvSpPr>
          <p:cNvPr id="181"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pic>
        <p:nvPicPr>
          <p:cNvPr id="182" name="Screen Shot 2019-10-18 at 10.40.46 AM.png" descr="Screen Shot 2019-10-18 at 10.40.46 AM.png"/>
          <p:cNvPicPr>
            <a:picLocks noChangeAspect="0"/>
          </p:cNvPicPr>
          <p:nvPr/>
        </p:nvPicPr>
        <p:blipFill>
          <a:blip r:embed="rId4">
            <a:extLst/>
          </a:blip>
          <a:srcRect l="10617" t="0" r="0" b="0"/>
          <a:stretch>
            <a:fillRect/>
          </a:stretch>
        </p:blipFill>
        <p:spPr>
          <a:xfrm>
            <a:off x="283834" y="3932315"/>
            <a:ext cx="12614757" cy="3736947"/>
          </a:xfrm>
          <a:prstGeom prst="rect">
            <a:avLst/>
          </a:prstGeom>
          <a:ln w="12700">
            <a:miter lim="400000"/>
          </a:ln>
        </p:spPr>
      </p:pic>
      <p:sp>
        <p:nvSpPr>
          <p:cNvPr id="183" name="stray[ strey ] verb (used without object) to deviate from the direct course, leave the proper place, or go beyond the proper limits, especially without a fixed course or purpose; ramble:"/>
          <p:cNvSpPr txBox="1"/>
          <p:nvPr/>
        </p:nvSpPr>
        <p:spPr>
          <a:xfrm>
            <a:off x="376350" y="7801139"/>
            <a:ext cx="12252100" cy="1807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80000"/>
              </a:lnSpc>
              <a:defRPr baseline="31999" sz="4500">
                <a:solidFill>
                  <a:srgbClr val="FFFFFF"/>
                </a:solidFill>
                <a:latin typeface="Arial"/>
                <a:ea typeface="Arial"/>
                <a:cs typeface="Arial"/>
                <a:sym typeface="Arial"/>
              </a:defRPr>
            </a:pPr>
            <a:r>
              <a:rPr b="1"/>
              <a:t>stray</a:t>
            </a:r>
            <a:r>
              <a:t>[ strey ] verb (used without object)</a:t>
            </a:r>
            <a:r>
              <a:rPr b="1"/>
              <a:t> </a:t>
            </a:r>
            <a:r>
              <a:t>to deviate from the direct course, leave the proper place, or go beyond the proper limits, especially without a fixed course or purpose; ramble:</a:t>
            </a:r>
          </a:p>
        </p:txBody>
      </p:sp>
      <p:sp>
        <p:nvSpPr>
          <p:cNvPr id="184" name="of"/>
          <p:cNvSpPr txBox="1"/>
          <p:nvPr/>
        </p:nvSpPr>
        <p:spPr>
          <a:xfrm>
            <a:off x="4314753" y="5719833"/>
            <a:ext cx="434182" cy="508001"/>
          </a:xfrm>
          <a:prstGeom prst="rect">
            <a:avLst/>
          </a:prstGeom>
          <a:solidFill>
            <a:srgbClr val="EBEBEB"/>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atin typeface="Century Gothic"/>
                <a:ea typeface="Century Gothic"/>
                <a:cs typeface="Century Gothic"/>
                <a:sym typeface="Century Gothic"/>
              </a:defRPr>
            </a:lvl1pPr>
          </a:lstStyle>
          <a:p>
            <a:pPr/>
            <a:r>
              <a:t>of</a:t>
            </a:r>
          </a:p>
        </p:txBody>
      </p:sp>
      <p:sp>
        <p:nvSpPr>
          <p:cNvPr id="185" name="TRUE - We have ALL SINNED - But we are to be FAITHFUL pilgrims — Hebrews 11:13; 1 Peter 2:11"/>
          <p:cNvSpPr/>
          <p:nvPr/>
        </p:nvSpPr>
        <p:spPr>
          <a:xfrm>
            <a:off x="278664" y="2029612"/>
            <a:ext cx="6785770" cy="2132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2" y="0"/>
                </a:moveTo>
                <a:cubicBezTo>
                  <a:pt x="552" y="0"/>
                  <a:pt x="0" y="1756"/>
                  <a:pt x="0" y="3920"/>
                </a:cubicBezTo>
                <a:lnTo>
                  <a:pt x="0" y="14022"/>
                </a:lnTo>
                <a:cubicBezTo>
                  <a:pt x="0" y="16186"/>
                  <a:pt x="552" y="17938"/>
                  <a:pt x="1232" y="17938"/>
                </a:cubicBezTo>
                <a:lnTo>
                  <a:pt x="8721" y="17938"/>
                </a:lnTo>
                <a:lnTo>
                  <a:pt x="9125" y="21600"/>
                </a:lnTo>
                <a:lnTo>
                  <a:pt x="9528" y="17938"/>
                </a:lnTo>
                <a:lnTo>
                  <a:pt x="20370" y="17938"/>
                </a:lnTo>
                <a:cubicBezTo>
                  <a:pt x="21050" y="17938"/>
                  <a:pt x="21600" y="16186"/>
                  <a:pt x="21600" y="14022"/>
                </a:cubicBezTo>
                <a:lnTo>
                  <a:pt x="21600" y="3920"/>
                </a:lnTo>
                <a:cubicBezTo>
                  <a:pt x="21600" y="1756"/>
                  <a:pt x="21050" y="0"/>
                  <a:pt x="20370" y="0"/>
                </a:cubicBezTo>
                <a:lnTo>
                  <a:pt x="1232" y="0"/>
                </a:lnTo>
                <a:close/>
              </a:path>
            </a:pathLst>
          </a:custGeom>
          <a:solidFill>
            <a:schemeClr val="accent6">
              <a:satOff val="1848"/>
              <a:lumOff val="-15262"/>
            </a:schemeClr>
          </a:solidFill>
          <a:ln w="28575">
            <a:solidFill>
              <a:srgbClr val="FFFFFF"/>
            </a:solidFill>
            <a:miter lim="400000"/>
          </a:ln>
          <a:effectLst>
            <a:outerShdw sx="100000" sy="100000" kx="0" ky="0" algn="b" rotWithShape="0" blurRad="177800" dist="87945" dir="185878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pPr/>
            <a:r>
              <a:t>TRUE - We have ALL SINNED - But we are to be FAITHFUL pilgrims — Hebrews 11:13; 1 Peter 2:11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83"/>
                                        </p:tgtEl>
                                        <p:attrNameLst>
                                          <p:attrName>style.visibility</p:attrName>
                                        </p:attrNameLst>
                                      </p:cBhvr>
                                      <p:to>
                                        <p:strVal val="visible"/>
                                      </p:to>
                                    </p:set>
                                    <p:animEffect filter="wipe(up)" transition="in">
                                      <p:cBhvr>
                                        <p:cTn id="7" dur="2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85"/>
                                        </p:tgtEl>
                                        <p:attrNameLst>
                                          <p:attrName>style.visibility</p:attrName>
                                        </p:attrNameLst>
                                      </p:cBhvr>
                                      <p:to>
                                        <p:strVal val="visible"/>
                                      </p:to>
                                    </p:set>
                                    <p:animEffect filter="fade" transition="in">
                                      <p:cBhvr>
                                        <p:cTn id="12" dur="1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2"/>
      <p:bldP build="whole" bldLvl="1" animBg="1" rev="0" advAuto="0" spid="18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ph type="pic" idx="13"/>
          </p:nvPr>
        </p:nvPicPr>
        <p:blipFill>
          <a:blip r:embed="rId2">
            <a:extLst/>
          </a:blip>
          <a:srcRect l="602" t="0" r="24397" b="0"/>
          <a:stretch>
            <a:fillRect/>
          </a:stretch>
        </p:blipFill>
        <p:spPr>
          <a:xfrm>
            <a:off x="0" y="0"/>
            <a:ext cx="13004800" cy="9753600"/>
          </a:xfrm>
          <a:prstGeom prst="rect">
            <a:avLst/>
          </a:prstGeom>
        </p:spPr>
      </p:pic>
      <p:sp>
        <p:nvSpPr>
          <p:cNvPr id="312"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
        <p:nvSpPr>
          <p:cNvPr id="313" name="We Are ALL On A Journey…"/>
          <p:cNvSpPr txBox="1"/>
          <p:nvPr/>
        </p:nvSpPr>
        <p:spPr>
          <a:xfrm>
            <a:off x="664021" y="4516765"/>
            <a:ext cx="11676758" cy="295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1800"/>
              </a:spcBef>
              <a:defRPr b="1" sz="6000">
                <a:ln w="25400" cap="flat">
                  <a:solidFill>
                    <a:srgbClr val="000000"/>
                  </a:solidFill>
                  <a:prstDash val="solid"/>
                  <a:miter lim="400000"/>
                </a:ln>
                <a:solidFill>
                  <a:srgbClr val="FFFFFF"/>
                </a:solidFill>
                <a:effectLst>
                  <a:outerShdw sx="100000" sy="100000" kx="0" ky="0" algn="b" rotWithShape="0" blurRad="0" dist="63500" dir="2551572">
                    <a:srgbClr val="000000"/>
                  </a:outerShdw>
                </a:effectLst>
                <a:latin typeface="Gill Sans"/>
                <a:ea typeface="Gill Sans"/>
                <a:cs typeface="Gill Sans"/>
                <a:sym typeface="Gill Sans"/>
              </a:defRPr>
            </a:pPr>
            <a:r>
              <a:t>We Are ALL On A Journey</a:t>
            </a:r>
          </a:p>
          <a:p>
            <a:pPr>
              <a:spcBef>
                <a:spcPts val="1800"/>
              </a:spcBef>
              <a:defRPr b="1" sz="6000">
                <a:ln w="25400" cap="flat">
                  <a:solidFill>
                    <a:srgbClr val="000000"/>
                  </a:solidFill>
                  <a:prstDash val="solid"/>
                  <a:miter lim="400000"/>
                </a:ln>
                <a:solidFill>
                  <a:srgbClr val="FFFFFF"/>
                </a:solidFill>
                <a:effectLst>
                  <a:outerShdw sx="100000" sy="100000" kx="0" ky="0" algn="b" rotWithShape="0" blurRad="0" dist="63500" dir="2551572">
                    <a:srgbClr val="000000"/>
                  </a:outerShdw>
                </a:effectLst>
                <a:latin typeface="Gill Sans"/>
                <a:ea typeface="Gill Sans"/>
                <a:cs typeface="Gill Sans"/>
                <a:sym typeface="Gill Sans"/>
              </a:defRPr>
            </a:pPr>
            <a:r>
              <a:t>There BUT TWO WAYS with ONLY TWO DESTINATIONS</a:t>
            </a:r>
          </a:p>
        </p:txBody>
      </p:sp>
      <p:sp>
        <p:nvSpPr>
          <p:cNvPr id="314" name="Matthew 7:13–14 (NKJV)…"/>
          <p:cNvSpPr txBox="1"/>
          <p:nvPr/>
        </p:nvSpPr>
        <p:spPr>
          <a:xfrm>
            <a:off x="102629" y="7474119"/>
            <a:ext cx="12799542" cy="20666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4700">
                <a:solidFill>
                  <a:srgbClr val="FFFFFF"/>
                </a:solidFill>
                <a:latin typeface="Times New Roman"/>
                <a:ea typeface="Times New Roman"/>
                <a:cs typeface="Times New Roman"/>
                <a:sym typeface="Times New Roman"/>
              </a:defRPr>
            </a:pPr>
            <a:r>
              <a:t>Matthew 7:13–14 (NKJV)</a:t>
            </a:r>
          </a:p>
          <a:p>
            <a:pPr defTabSz="457200">
              <a:defRPr sz="3000">
                <a:solidFill>
                  <a:srgbClr val="FFFFFF"/>
                </a:solidFill>
                <a:latin typeface="Times New Roman"/>
                <a:ea typeface="Times New Roman"/>
                <a:cs typeface="Times New Roman"/>
                <a:sym typeface="Times New Roman"/>
              </a:defRPr>
            </a:pPr>
            <a:r>
              <a:rPr baseline="31999"/>
              <a:t>13</a:t>
            </a:r>
            <a:r>
              <a:t> “Enter by the narrow gate; for wide </a:t>
            </a:r>
            <a:r>
              <a:rPr i="1"/>
              <a:t>is</a:t>
            </a:r>
            <a:r>
              <a:t> the gate and broad </a:t>
            </a:r>
            <a:r>
              <a:rPr i="1"/>
              <a:t>is</a:t>
            </a:r>
            <a:r>
              <a:t> the way that leads to destruction, and there are many who go in by it. </a:t>
            </a:r>
            <a:r>
              <a:rPr baseline="31999"/>
              <a:t>14</a:t>
            </a:r>
            <a:r>
              <a:t> Because narrow </a:t>
            </a:r>
            <a:r>
              <a:rPr i="1"/>
              <a:t>is</a:t>
            </a:r>
            <a:r>
              <a:t> the gate and difficult </a:t>
            </a:r>
            <a:r>
              <a:rPr i="1"/>
              <a:t>is</a:t>
            </a:r>
            <a:r>
              <a:t> the way which leads to life, and there are few who find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313"/>
                                        </p:tgtEl>
                                        <p:attrNameLst>
                                          <p:attrName>style.visibility</p:attrName>
                                        </p:attrNameLst>
                                      </p:cBhvr>
                                      <p:to>
                                        <p:strVal val="visible"/>
                                      </p:to>
                                    </p:set>
                                    <p:animEffect filter="fade" transition="in">
                                      <p:cBhvr>
                                        <p:cTn id="7" dur="2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314"/>
                                        </p:tgtEl>
                                        <p:attrNameLst>
                                          <p:attrName>style.visibility</p:attrName>
                                        </p:attrNameLst>
                                      </p:cBhvr>
                                      <p:to>
                                        <p:strVal val="visible"/>
                                      </p:to>
                                    </p:set>
                                    <p:anim calcmode="lin" valueType="num">
                                      <p:cBhvr>
                                        <p:cTn id="12" dur="1500" fill="hold"/>
                                        <p:tgtEl>
                                          <p:spTgt spid="314"/>
                                        </p:tgtEl>
                                        <p:attrNameLst>
                                          <p:attrName>ppt_x</p:attrName>
                                        </p:attrNameLst>
                                      </p:cBhvr>
                                      <p:tavLst>
                                        <p:tav tm="0">
                                          <p:val>
                                            <p:strVal val="#ppt_x"/>
                                          </p:val>
                                        </p:tav>
                                        <p:tav tm="100000">
                                          <p:val>
                                            <p:strVal val="#ppt_x"/>
                                          </p:val>
                                        </p:tav>
                                      </p:tavLst>
                                    </p:anim>
                                    <p:anim calcmode="lin" valueType="num">
                                      <p:cBhvr>
                                        <p:cTn id="13" dur="1500" fill="hold"/>
                                        <p:tgtEl>
                                          <p:spTgt spid="3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 grpId="1"/>
      <p:bldP build="whole" bldLvl="1" animBg="1" rev="0" advAuto="0" spid="314"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317"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
        <p:nvSpPr>
          <p:cNvPr id="318" name="What is at the END of The Road You Are CURRENTLY ON?"/>
          <p:cNvSpPr txBox="1"/>
          <p:nvPr/>
        </p:nvSpPr>
        <p:spPr>
          <a:xfrm>
            <a:off x="376350" y="2726466"/>
            <a:ext cx="12252101"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800"/>
              </a:spcBef>
              <a:defRPr b="1" sz="5800">
                <a:ln w="25400" cap="flat">
                  <a:solidFill>
                    <a:srgbClr val="000000"/>
                  </a:solidFill>
                  <a:prstDash val="solid"/>
                  <a:miter lim="400000"/>
                </a:ln>
                <a:solidFill>
                  <a:srgbClr val="FFFFFF"/>
                </a:solidFill>
                <a:effectLst>
                  <a:outerShdw sx="100000" sy="100000" kx="0" ky="0" algn="b" rotWithShape="0" blurRad="0" dist="63500" dir="2551572">
                    <a:srgbClr val="000000"/>
                  </a:outerShdw>
                </a:effectLst>
                <a:latin typeface="Gill Sans"/>
                <a:ea typeface="Gill Sans"/>
                <a:cs typeface="Gill Sans"/>
                <a:sym typeface="Gill Sans"/>
              </a:defRPr>
            </a:lvl1pPr>
          </a:lstStyle>
          <a:p>
            <a:pPr/>
            <a:r>
              <a:t>What is at the END of The Road You Are CURRENTLY ON?</a:t>
            </a:r>
          </a:p>
        </p:txBody>
      </p:sp>
      <p:sp>
        <p:nvSpPr>
          <p:cNvPr id="319" name="Matthew 7:13–14 (NKJV)…"/>
          <p:cNvSpPr txBox="1"/>
          <p:nvPr/>
        </p:nvSpPr>
        <p:spPr>
          <a:xfrm>
            <a:off x="102629" y="7474118"/>
            <a:ext cx="12799542" cy="20666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4700">
                <a:solidFill>
                  <a:srgbClr val="FFFFFF"/>
                </a:solidFill>
                <a:effectLst>
                  <a:outerShdw sx="100000" sy="100000" kx="0" ky="0" algn="b" rotWithShape="0" blurRad="50800" dist="63500" dir="1951930">
                    <a:srgbClr val="000000"/>
                  </a:outerShdw>
                </a:effectLst>
                <a:latin typeface="Times New Roman"/>
                <a:ea typeface="Times New Roman"/>
                <a:cs typeface="Times New Roman"/>
                <a:sym typeface="Times New Roman"/>
              </a:defRPr>
            </a:pPr>
            <a:r>
              <a:t>Matthew 7:13–14 (NKJV)</a:t>
            </a:r>
          </a:p>
          <a:p>
            <a:pPr defTabSz="457200">
              <a:defRPr sz="3000">
                <a:solidFill>
                  <a:srgbClr val="FFFFFF"/>
                </a:solidFill>
                <a:effectLst>
                  <a:outerShdw sx="100000" sy="100000" kx="0" ky="0" algn="b" rotWithShape="0" blurRad="50800" dist="63500" dir="1951930">
                    <a:srgbClr val="000000"/>
                  </a:outerShdw>
                </a:effectLst>
                <a:latin typeface="Times New Roman"/>
                <a:ea typeface="Times New Roman"/>
                <a:cs typeface="Times New Roman"/>
                <a:sym typeface="Times New Roman"/>
              </a:defRPr>
            </a:pPr>
            <a:r>
              <a:rPr baseline="31999"/>
              <a:t>13</a:t>
            </a:r>
            <a:r>
              <a:t> “Enter by the narrow gate; for wide </a:t>
            </a:r>
            <a:r>
              <a:rPr i="1"/>
              <a:t>is</a:t>
            </a:r>
            <a:r>
              <a:t> the gate and broad </a:t>
            </a:r>
            <a:r>
              <a:rPr i="1"/>
              <a:t>is</a:t>
            </a:r>
            <a:r>
              <a:t> the way that leads to destruction, and there are many who go in by it. </a:t>
            </a:r>
            <a:r>
              <a:rPr baseline="31999"/>
              <a:t>14</a:t>
            </a:r>
            <a:r>
              <a:t> Because narrow </a:t>
            </a:r>
            <a:r>
              <a:rPr i="1"/>
              <a:t>is</a:t>
            </a:r>
            <a:r>
              <a:t> the gate and difficult </a:t>
            </a:r>
            <a:r>
              <a:rPr i="1"/>
              <a:t>is</a:t>
            </a:r>
            <a:r>
              <a:t> the way which leads to life, and there are few who find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ph type="pic" idx="13"/>
          </p:nvPr>
        </p:nvPicPr>
        <p:blipFill>
          <a:blip r:embed="rId2">
            <a:extLst/>
          </a:blip>
          <a:srcRect l="0" t="14916" r="0" b="708"/>
          <a:stretch>
            <a:fillRect/>
          </a:stretch>
        </p:blipFill>
        <p:spPr>
          <a:xfrm>
            <a:off x="0" y="0"/>
            <a:ext cx="13004800" cy="9753600"/>
          </a:xfrm>
          <a:prstGeom prst="rect">
            <a:avLst/>
          </a:prstGeom>
        </p:spPr>
      </p:pic>
      <p:sp>
        <p:nvSpPr>
          <p:cNvPr id="322" name="Hebrews 11:13; 1 Peter 2:11"/>
          <p:cNvSpPr txBox="1"/>
          <p:nvPr/>
        </p:nvSpPr>
        <p:spPr>
          <a:xfrm>
            <a:off x="1599173" y="2026218"/>
            <a:ext cx="9806453"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5200">
                <a:ln w="12700" cap="flat">
                  <a:solidFill>
                    <a:srgbClr val="000000"/>
                  </a:solidFill>
                  <a:prstDash val="solid"/>
                  <a:miter lim="400000"/>
                </a:ln>
                <a:solidFill>
                  <a:srgbClr val="FFFFFF"/>
                </a:solidFill>
                <a:effectLst>
                  <a:outerShdw sx="100000" sy="100000" kx="0" ky="0" algn="b" rotWithShape="0" blurRad="63500" dist="63500" dir="2574987">
                    <a:srgbClr val="000000"/>
                  </a:outerShdw>
                </a:effectLst>
                <a:latin typeface="Gill Sans"/>
                <a:ea typeface="Gill Sans"/>
                <a:cs typeface="Gill Sans"/>
                <a:sym typeface="Gill Sans"/>
              </a:defRPr>
            </a:lvl1pPr>
          </a:lstStyle>
          <a:p>
            <a:pPr/>
            <a:r>
              <a:t>Hebrews 11:13; 1 Peter 2:11</a:t>
            </a:r>
          </a:p>
        </p:txBody>
      </p:sp>
      <p:sp>
        <p:nvSpPr>
          <p:cNvPr id="323" name="YOU ARE FREE TO CHOOSE, BUT YOU ARE NOT FREE NOT TO CHOOSE!"/>
          <p:cNvSpPr txBox="1"/>
          <p:nvPr/>
        </p:nvSpPr>
        <p:spPr>
          <a:xfrm>
            <a:off x="289918" y="2865078"/>
            <a:ext cx="12424964"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800"/>
              </a:spcBef>
              <a:defRPr b="1" sz="6200">
                <a:ln w="25400" cap="flat">
                  <a:solidFill>
                    <a:srgbClr val="000000"/>
                  </a:solidFill>
                  <a:prstDash val="solid"/>
                  <a:miter lim="400000"/>
                </a:ln>
                <a:solidFill>
                  <a:srgbClr val="FFFFFF"/>
                </a:solidFill>
                <a:effectLst>
                  <a:outerShdw sx="100000" sy="100000" kx="0" ky="0" algn="b" rotWithShape="0" blurRad="0" dist="63500" dir="2551572">
                    <a:srgbClr val="000000"/>
                  </a:outerShdw>
                </a:effectLst>
                <a:latin typeface="Gill Sans"/>
                <a:ea typeface="Gill Sans"/>
                <a:cs typeface="Gill Sans"/>
                <a:sym typeface="Gill Sans"/>
              </a:defRPr>
            </a:lvl1pPr>
          </a:lstStyle>
          <a:p>
            <a:pPr/>
            <a:r>
              <a:t>YOU ARE FREE TO CHOOSE, BUT YOU ARE NOT FREE NOT TO CHOOSE!</a:t>
            </a:r>
          </a:p>
        </p:txBody>
      </p:sp>
      <p:sp>
        <p:nvSpPr>
          <p:cNvPr id="324"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1 Chronicles 29:10–15 (NKJV)…"/>
          <p:cNvSpPr txBox="1"/>
          <p:nvPr/>
        </p:nvSpPr>
        <p:spPr>
          <a:xfrm>
            <a:off x="294609" y="291794"/>
            <a:ext cx="12415582" cy="90286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Century Gothic"/>
                <a:ea typeface="Century Gothic"/>
                <a:cs typeface="Century Gothic"/>
                <a:sym typeface="Century Gothic"/>
              </a:defRPr>
            </a:pPr>
            <a:r>
              <a:t>1 Chronicles 29:10–15 (NKJV) </a:t>
            </a:r>
          </a:p>
          <a:p>
            <a:pPr defTabSz="457200">
              <a:defRPr sz="4900">
                <a:solidFill>
                  <a:srgbClr val="000000"/>
                </a:solidFill>
                <a:latin typeface="Times New Roman"/>
                <a:ea typeface="Times New Roman"/>
                <a:cs typeface="Times New Roman"/>
                <a:sym typeface="Times New Roman"/>
              </a:defRPr>
            </a:pPr>
            <a:r>
              <a:rPr baseline="31999"/>
              <a:t>10</a:t>
            </a:r>
            <a:r>
              <a:t> Therefore David blessed the Lord before all the assembly; and David said: “Blessed are You, Lord God of Israel, our Father, forever and ever. </a:t>
            </a:r>
            <a:r>
              <a:rPr baseline="31999"/>
              <a:t>11</a:t>
            </a:r>
            <a:r>
              <a:t> Yours, O Lord, </a:t>
            </a:r>
            <a:r>
              <a:rPr i="1"/>
              <a:t>is</a:t>
            </a:r>
            <a:r>
              <a:t> the greatness, The power and the glory, The victory and the majesty; For all </a:t>
            </a:r>
            <a:r>
              <a:rPr i="1"/>
              <a:t>that is</a:t>
            </a:r>
            <a:r>
              <a:t> in heaven and in earth </a:t>
            </a:r>
            <a:r>
              <a:rPr i="1"/>
              <a:t>is Yours;</a:t>
            </a:r>
            <a:r>
              <a:t> Yours </a:t>
            </a:r>
            <a:r>
              <a:rPr i="1"/>
              <a:t>is</a:t>
            </a:r>
            <a:r>
              <a:t> the kingdom, O Lord, And You are exalted as head over all. </a:t>
            </a:r>
            <a:r>
              <a:rPr baseline="31999"/>
              <a:t>12</a:t>
            </a:r>
            <a:r>
              <a:t> Both riches and honor </a:t>
            </a:r>
            <a:r>
              <a:rPr i="1"/>
              <a:t>come</a:t>
            </a:r>
            <a:r>
              <a:t> from You, And You reign over all. In Your hand </a:t>
            </a:r>
            <a:r>
              <a:rPr i="1"/>
              <a:t>is</a:t>
            </a:r>
            <a:r>
              <a:t> power and might; In Your hand </a:t>
            </a:r>
            <a:r>
              <a:rPr i="1"/>
              <a:t>it is</a:t>
            </a:r>
            <a:r>
              <a:t> to make great And to give strength to all.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1 Chronicles 29:10–15 (NKJV)…"/>
          <p:cNvSpPr txBox="1"/>
          <p:nvPr/>
        </p:nvSpPr>
        <p:spPr>
          <a:xfrm>
            <a:off x="294609" y="291794"/>
            <a:ext cx="12415582" cy="93164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Century Gothic"/>
                <a:ea typeface="Century Gothic"/>
                <a:cs typeface="Century Gothic"/>
                <a:sym typeface="Century Gothic"/>
              </a:defRPr>
            </a:pPr>
            <a:r>
              <a:t>1 Chronicles 29:10–15 (NKJV) </a:t>
            </a:r>
          </a:p>
          <a:p>
            <a:pPr defTabSz="457200">
              <a:defRPr sz="5700">
                <a:solidFill>
                  <a:srgbClr val="000000"/>
                </a:solidFill>
                <a:latin typeface="Times New Roman"/>
                <a:ea typeface="Times New Roman"/>
                <a:cs typeface="Times New Roman"/>
                <a:sym typeface="Times New Roman"/>
              </a:defRPr>
            </a:pPr>
            <a:r>
              <a:rPr baseline="31999"/>
              <a:t>13</a:t>
            </a:r>
            <a:r>
              <a:t> “Now therefore, our God, We thank You And praise Your glorious name. </a:t>
            </a:r>
            <a:r>
              <a:rPr baseline="31999"/>
              <a:t>14</a:t>
            </a:r>
            <a:r>
              <a:t> But who </a:t>
            </a:r>
            <a:r>
              <a:rPr i="1"/>
              <a:t>am</a:t>
            </a:r>
            <a:r>
              <a:t> I, and who </a:t>
            </a:r>
            <a:r>
              <a:rPr i="1"/>
              <a:t>are</a:t>
            </a:r>
            <a:r>
              <a:t> my people, That we should be able to offer so willingly as this? For all things </a:t>
            </a:r>
            <a:r>
              <a:rPr i="1"/>
              <a:t>come</a:t>
            </a:r>
            <a:r>
              <a:t> from You, And of Your own we have given You. </a:t>
            </a:r>
            <a:r>
              <a:rPr baseline="31999"/>
              <a:t>15</a:t>
            </a:r>
            <a:r>
              <a:t> For we </a:t>
            </a:r>
            <a:r>
              <a:rPr i="1"/>
              <a:t>are</a:t>
            </a:r>
            <a:r>
              <a:t> aliens and pilgrims before You, As </a:t>
            </a:r>
            <a:r>
              <a:rPr i="1"/>
              <a:t>were</a:t>
            </a:r>
            <a:r>
              <a:t> all our fathers; Our days on earth </a:t>
            </a:r>
            <a:r>
              <a:rPr i="1"/>
              <a:t>are</a:t>
            </a:r>
            <a:r>
              <a:t> as a shadow, And without hope.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ph type="pic" idx="13"/>
          </p:nvPr>
        </p:nvPicPr>
        <p:blipFill>
          <a:blip r:embed="rId2">
            <a:extLst/>
          </a:blip>
          <a:srcRect l="602" t="0" r="24397" b="0"/>
          <a:stretch>
            <a:fillRect/>
          </a:stretch>
        </p:blipFill>
        <p:spPr>
          <a:xfrm>
            <a:off x="0" y="0"/>
            <a:ext cx="13004800" cy="9753600"/>
          </a:xfrm>
          <a:prstGeom prst="rect">
            <a:avLst/>
          </a:prstGeom>
        </p:spPr>
      </p:pic>
      <p:sp>
        <p:nvSpPr>
          <p:cNvPr id="332" name="Here We Are But Straying FAITHFUL Pilgrims"/>
          <p:cNvSpPr txBox="1"/>
          <p:nvPr/>
        </p:nvSpPr>
        <p:spPr>
          <a:xfrm>
            <a:off x="376350" y="5453734"/>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
        <p:nvSpPr>
          <p:cNvPr id="333" name="Hebrews 11:13; 1 Peter 2:11"/>
          <p:cNvSpPr txBox="1"/>
          <p:nvPr/>
        </p:nvSpPr>
        <p:spPr>
          <a:xfrm>
            <a:off x="1599173" y="7696930"/>
            <a:ext cx="9806453"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6000">
                <a:solidFill>
                  <a:srgbClr val="FFFFFF"/>
                </a:solidFill>
                <a:effectLst>
                  <a:outerShdw sx="100000" sy="100000" kx="0" ky="0" algn="b" rotWithShape="0" blurRad="63500" dist="63500" dir="2574987">
                    <a:srgbClr val="000000"/>
                  </a:outerShdw>
                </a:effectLst>
              </a:defRPr>
            </a:lvl1pPr>
          </a:lstStyle>
          <a:p>
            <a:pPr/>
            <a:r>
              <a:t>Hebrews 11:13; 1 Peter 2:11</a:t>
            </a:r>
          </a:p>
        </p:txBody>
      </p:sp>
      <p:grpSp>
        <p:nvGrpSpPr>
          <p:cNvPr id="336" name="13 These all died in faith, not having received the promises, but having seen them afar off were assured of them, embraced them and confessed that they were strangers and pilgrims on the earth. — Hebrews 11:13–16 (NKJV)"/>
          <p:cNvGrpSpPr/>
          <p:nvPr/>
        </p:nvGrpSpPr>
        <p:grpSpPr>
          <a:xfrm>
            <a:off x="163611" y="328071"/>
            <a:ext cx="12677578" cy="1760737"/>
            <a:chOff x="0" y="0"/>
            <a:chExt cx="12677576" cy="1760735"/>
          </a:xfrm>
        </p:grpSpPr>
        <p:sp>
          <p:nvSpPr>
            <p:cNvPr id="335" name="13 These all died in faith, not having received the promises, but having seen them afar off were assured of them, embraced them and confessed that they were strangers and pilgrims on the earth. — Hebrews 11:13–16 (NKJV)"/>
            <p:cNvSpPr txBox="1"/>
            <p:nvPr/>
          </p:nvSpPr>
          <p:spPr>
            <a:xfrm>
              <a:off x="88900" y="50800"/>
              <a:ext cx="12499777" cy="1519436"/>
            </a:xfrm>
            <a:prstGeom prst="rect">
              <a:avLst/>
            </a:prstGeom>
            <a:solidFill>
              <a:srgbClr val="FFFFFF">
                <a:alpha val="44127"/>
              </a:srgbClr>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3200">
                  <a:solidFill>
                    <a:srgbClr val="000000"/>
                  </a:solidFill>
                  <a:effectLst>
                    <a:outerShdw sx="100000" sy="100000" kx="0" ky="0" algn="b" rotWithShape="0" blurRad="63500" dist="63500" dir="2063145">
                      <a:srgbClr val="FFFFFF"/>
                    </a:outerShdw>
                  </a:effectLst>
                  <a:latin typeface="Times New Roman"/>
                  <a:ea typeface="Times New Roman"/>
                  <a:cs typeface="Times New Roman"/>
                  <a:sym typeface="Times New Roman"/>
                </a:defRPr>
              </a:pPr>
              <a:r>
                <a:rPr baseline="31999"/>
                <a:t>13</a:t>
              </a:r>
              <a:r>
                <a:t> These all died in faith, not having received the promises, but having seen them afar off were assured of them, embraced </a:t>
              </a:r>
              <a:r>
                <a:rPr i="1"/>
                <a:t>them</a:t>
              </a:r>
              <a:r>
                <a:t> and confessed that they were strangers and pilgrims on the earth. — Hebrews 11:13–16 (NKJV)  </a:t>
              </a:r>
            </a:p>
          </p:txBody>
        </p:sp>
        <p:pic>
          <p:nvPicPr>
            <p:cNvPr id="334" name="13 These all died in faith, not having received the promises, but having seen them afar off were assured of them, embraced them and confessed that they were strangers and pilgrims on the earth. — Hebrews 11:13–16 (NKJV) 13 These all died in faith, not having received the promises, but having seen them afar off were assured of them, embraced them and confessed that they were strangers and pilgrims on the earth. — Hebrews 11:13–16 (NKJV)  " descr="13 These all died in faith, not having received the promises, but having seen them afar off were assured of them, embraced them and confessed that they were strangers and pilgrims on the earth. — Hebrews 11:13–16 (NKJV) 13 These all died in faith, not having received the promises, but having seen them afar off were assured of them, embraced them and confessed that they were strangers and pilgrims on the earth. — Hebrews 11:13–16 (NKJV)  "/>
            <p:cNvPicPr>
              <a:picLocks noChangeAspect="0"/>
            </p:cNvPicPr>
            <p:nvPr/>
          </p:nvPicPr>
          <p:blipFill>
            <a:blip r:embed="rId3">
              <a:extLst/>
            </a:blip>
            <a:stretch>
              <a:fillRect/>
            </a:stretch>
          </p:blipFill>
          <p:spPr>
            <a:xfrm>
              <a:off x="0" y="0"/>
              <a:ext cx="12677577" cy="1760736"/>
            </a:xfrm>
            <a:prstGeom prst="rect">
              <a:avLst/>
            </a:prstGeom>
            <a:effectLst/>
          </p:spPr>
        </p:pic>
      </p:grpSp>
      <p:sp>
        <p:nvSpPr>
          <p:cNvPr id="337" name="Charts by Don McClain…"/>
          <p:cNvSpPr/>
          <p:nvPr/>
        </p:nvSpPr>
        <p:spPr>
          <a:xfrm>
            <a:off x="194217" y="2121955"/>
            <a:ext cx="5234281" cy="3298633"/>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20, 2019</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P.O. Box 190062, Little Rock AR 72219</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190" name="Hebrews 11:13; 1 Peter 2:11"/>
          <p:cNvSpPr txBox="1"/>
          <p:nvPr/>
        </p:nvSpPr>
        <p:spPr>
          <a:xfrm>
            <a:off x="1599173" y="8771429"/>
            <a:ext cx="9806453"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6000">
                <a:solidFill>
                  <a:srgbClr val="FFFFFF"/>
                </a:solidFill>
                <a:effectLst>
                  <a:outerShdw sx="100000" sy="100000" kx="0" ky="0" algn="b" rotWithShape="0" blurRad="63500" dist="63500" dir="2574987">
                    <a:srgbClr val="000000"/>
                  </a:outerShdw>
                </a:effectLst>
              </a:defRPr>
            </a:lvl1pPr>
          </a:lstStyle>
          <a:p>
            <a:pPr/>
            <a:r>
              <a:t>Hebrews 11:13; 1 Peter 2:11</a:t>
            </a:r>
          </a:p>
        </p:txBody>
      </p:sp>
      <p:sp>
        <p:nvSpPr>
          <p:cNvPr id="191" name="“Are we there yet?”"/>
          <p:cNvSpPr txBox="1"/>
          <p:nvPr/>
        </p:nvSpPr>
        <p:spPr>
          <a:xfrm>
            <a:off x="1775035" y="1874036"/>
            <a:ext cx="9081939" cy="1871992"/>
          </a:xfrm>
          <a:prstGeom prst="rect">
            <a:avLst/>
          </a:prstGeom>
          <a:ln w="12700">
            <a:miter lim="400000"/>
          </a:ln>
          <a:effectLst>
            <a:outerShdw sx="100000" sy="100000" kx="0" ky="0" algn="b" rotWithShape="0" blurRad="152400" dist="93162"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700">
                <a:solidFill>
                  <a:srgbClr val="FFFFFF"/>
                </a:solidFill>
                <a:effectLst>
                  <a:outerShdw sx="100000" sy="100000" kx="0" ky="0" algn="b" rotWithShape="0" blurRad="63500" dist="63500" dir="1968601">
                    <a:srgbClr val="000000"/>
                  </a:outerShdw>
                </a:effectLst>
                <a:latin typeface="Vivaldi"/>
                <a:ea typeface="Vivaldi"/>
                <a:cs typeface="Vivaldi"/>
                <a:sym typeface="Vivaldi"/>
              </a:defRPr>
            </a:lvl1pPr>
          </a:lstStyle>
          <a:p>
            <a:pPr/>
            <a:r>
              <a:t>“Are we there yet?”</a:t>
            </a:r>
          </a:p>
        </p:txBody>
      </p:sp>
      <p:sp>
        <p:nvSpPr>
          <p:cNvPr id="192" name="Though actually NOT LONG in duration, (James 4:13), Sometimes it seems to be …"/>
          <p:cNvSpPr txBox="1"/>
          <p:nvPr/>
        </p:nvSpPr>
        <p:spPr>
          <a:xfrm>
            <a:off x="83279" y="3610561"/>
            <a:ext cx="1283824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700">
                <a:ln w="12700" cap="flat">
                  <a:solidFill>
                    <a:srgbClr val="FFFFFF"/>
                  </a:solidFill>
                  <a:prstDash val="solid"/>
                  <a:miter lim="400000"/>
                </a:ln>
                <a:solidFill>
                  <a:srgbClr val="000000"/>
                </a:solidFill>
                <a:effectLst>
                  <a:outerShdw sx="100000" sy="100000" kx="0" ky="0" algn="b" rotWithShape="0" blurRad="63500" dist="63500" dir="3558814">
                    <a:srgbClr val="FFFFFF"/>
                  </a:outerShdw>
                </a:effectLst>
                <a:latin typeface="Gill Sans"/>
                <a:ea typeface="Gill Sans"/>
                <a:cs typeface="Gill Sans"/>
                <a:sym typeface="Gill Sans"/>
              </a:defRPr>
            </a:lvl1pPr>
          </a:lstStyle>
          <a:p>
            <a:pPr/>
            <a:r>
              <a:t>Though actually NOT LONG in duration, (James 4:13), Sometimes it seems to be …</a:t>
            </a:r>
          </a:p>
        </p:txBody>
      </p:sp>
      <p:sp>
        <p:nvSpPr>
          <p:cNvPr id="193"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ph type="pic" idx="13"/>
          </p:nvPr>
        </p:nvPicPr>
        <p:blipFill>
          <a:blip r:embed="rId2">
            <a:extLst/>
          </a:blip>
          <a:srcRect l="5877" t="0" r="5877" b="0"/>
          <a:stretch>
            <a:fillRect/>
          </a:stretch>
        </p:blipFill>
        <p:spPr>
          <a:xfrm>
            <a:off x="0" y="0"/>
            <a:ext cx="13004800" cy="9753600"/>
          </a:xfrm>
          <a:prstGeom prst="rect">
            <a:avLst/>
          </a:prstGeom>
        </p:spPr>
      </p:pic>
      <p:grpSp>
        <p:nvGrpSpPr>
          <p:cNvPr id="198" name="Group"/>
          <p:cNvGrpSpPr/>
          <p:nvPr/>
        </p:nvGrpSpPr>
        <p:grpSpPr>
          <a:xfrm>
            <a:off x="482103" y="4957490"/>
            <a:ext cx="6766561" cy="3469135"/>
            <a:chOff x="0" y="0"/>
            <a:chExt cx="6766559" cy="3469134"/>
          </a:xfrm>
        </p:grpSpPr>
        <p:sp>
          <p:nvSpPr>
            <p:cNvPr id="196" name="On Our Journey We Will Face"/>
            <p:cNvSpPr txBox="1"/>
            <p:nvPr/>
          </p:nvSpPr>
          <p:spPr>
            <a:xfrm>
              <a:off x="0" y="-1"/>
              <a:ext cx="6766560" cy="1397001"/>
            </a:xfrm>
            <a:prstGeom prst="rect">
              <a:avLst/>
            </a:prstGeom>
            <a:solidFill>
              <a:srgbClr val="808785">
                <a:alpha val="74732"/>
              </a:srgbClr>
            </a:solidFill>
            <a:ln w="25400" cap="flat">
              <a:solidFill>
                <a:srgbClr val="FFFFFF"/>
              </a:solidFill>
              <a:prstDash val="solid"/>
              <a:miter lim="400000"/>
            </a:ln>
            <a:effectLst>
              <a:outerShdw sx="100000" sy="100000" kx="0" ky="0" algn="b" rotWithShape="0" blurRad="241300" dist="93162"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300">
                  <a:ln w="12700" cap="flat">
                    <a:solidFill>
                      <a:srgbClr val="000000"/>
                    </a:solidFill>
                    <a:prstDash val="solid"/>
                    <a:miter lim="400000"/>
                  </a:ln>
                  <a:solidFill>
                    <a:srgbClr val="FFFFFF"/>
                  </a:solidFill>
                  <a:effectLst>
                    <a:outerShdw sx="100000" sy="100000" kx="0" ky="0" algn="b" rotWithShape="0" blurRad="50800" dist="63500" dir="2100000">
                      <a:srgbClr val="000000"/>
                    </a:outerShdw>
                  </a:effectLst>
                  <a:latin typeface="Gill Sans"/>
                  <a:ea typeface="Gill Sans"/>
                  <a:cs typeface="Gill Sans"/>
                  <a:sym typeface="Gill Sans"/>
                </a:defRPr>
              </a:lvl1pPr>
            </a:lstStyle>
            <a:p>
              <a:pPr/>
              <a:r>
                <a:t>On Our Journey We Will Face </a:t>
              </a:r>
            </a:p>
          </p:txBody>
        </p:sp>
        <p:sp>
          <p:nvSpPr>
            <p:cNvPr id="197" name="Distractions / Detours / Wrong Turns / Pit stops / Other travelers …"/>
            <p:cNvSpPr txBox="1"/>
            <p:nvPr/>
          </p:nvSpPr>
          <p:spPr>
            <a:xfrm>
              <a:off x="0" y="1399033"/>
              <a:ext cx="6766560" cy="2070101"/>
            </a:xfrm>
            <a:prstGeom prst="rect">
              <a:avLst/>
            </a:prstGeom>
            <a:solidFill>
              <a:schemeClr val="accent6">
                <a:satOff val="1848"/>
                <a:lumOff val="-15262"/>
                <a:alpha val="41585"/>
              </a:schemeClr>
            </a:solidFill>
            <a:ln w="25400" cap="flat">
              <a:solidFill>
                <a:srgbClr val="FFFFFF"/>
              </a:solidFill>
              <a:prstDash val="solid"/>
              <a:miter lim="400000"/>
            </a:ln>
            <a:effectLst>
              <a:outerShdw sx="100000" sy="100000" kx="0" ky="0" algn="b" rotWithShape="0" blurRad="241300" dist="93162"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500">
                  <a:solidFill>
                    <a:srgbClr val="FFFFFF"/>
                  </a:solidFill>
                  <a:effectLst>
                    <a:outerShdw sx="100000" sy="100000" kx="0" ky="0" algn="b" rotWithShape="0" blurRad="50800" dist="63500" dir="1620000">
                      <a:srgbClr val="000000"/>
                    </a:outerShdw>
                  </a:effectLst>
                </a:defRPr>
              </a:lvl1pPr>
            </a:lstStyle>
            <a:p>
              <a:pPr/>
              <a:r>
                <a:t>Distractions / Detours / Wrong Turns / Pit stops / Other travelers …</a:t>
              </a:r>
            </a:p>
          </p:txBody>
        </p:sp>
      </p:grpSp>
      <p:sp>
        <p:nvSpPr>
          <p:cNvPr id="199"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ph type="pic" idx="13"/>
          </p:nvPr>
        </p:nvPicPr>
        <p:blipFill>
          <a:blip r:embed="rId2">
            <a:extLst/>
          </a:blip>
          <a:srcRect l="340" t="0" r="6103" b="0"/>
          <a:stretch>
            <a:fillRect/>
          </a:stretch>
        </p:blipFill>
        <p:spPr>
          <a:xfrm>
            <a:off x="0" y="0"/>
            <a:ext cx="13004800" cy="9753600"/>
          </a:xfrm>
          <a:prstGeom prst="rect">
            <a:avLst/>
          </a:prstGeom>
        </p:spPr>
      </p:pic>
      <p:grpSp>
        <p:nvGrpSpPr>
          <p:cNvPr id="204" name="Group"/>
          <p:cNvGrpSpPr/>
          <p:nvPr/>
        </p:nvGrpSpPr>
        <p:grpSpPr>
          <a:xfrm>
            <a:off x="5824749" y="5029300"/>
            <a:ext cx="6766561" cy="2690695"/>
            <a:chOff x="0" y="698500"/>
            <a:chExt cx="6766559" cy="2690693"/>
          </a:xfrm>
        </p:grpSpPr>
        <p:sp>
          <p:nvSpPr>
            <p:cNvPr id="202" name="On Our Journey We Will Face"/>
            <p:cNvSpPr/>
            <p:nvPr/>
          </p:nvSpPr>
          <p:spPr>
            <a:xfrm>
              <a:off x="0" y="698500"/>
              <a:ext cx="676656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808785">
                <a:alpha val="74732"/>
              </a:srgbClr>
            </a:solidFill>
            <a:ln w="25400" cap="flat">
              <a:solidFill>
                <a:srgbClr val="FFFFFF"/>
              </a:solidFill>
              <a:prstDash val="solid"/>
              <a:miter lim="400000"/>
            </a:ln>
            <a:effectLst>
              <a:outerShdw sx="100000" sy="100000" kx="0" ky="0" algn="b" rotWithShape="0" blurRad="241300" dist="93162"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300">
                  <a:ln w="12700" cap="flat">
                    <a:solidFill>
                      <a:srgbClr val="000000"/>
                    </a:solidFill>
                    <a:prstDash val="solid"/>
                    <a:miter lim="400000"/>
                  </a:ln>
                  <a:solidFill>
                    <a:srgbClr val="FFFFFF"/>
                  </a:solidFill>
                  <a:effectLst>
                    <a:outerShdw sx="100000" sy="100000" kx="0" ky="0" algn="b" rotWithShape="0" blurRad="50800" dist="63500" dir="2100000">
                      <a:srgbClr val="000000"/>
                    </a:outerShdw>
                  </a:effectLst>
                  <a:latin typeface="Gill Sans"/>
                  <a:ea typeface="Gill Sans"/>
                  <a:cs typeface="Gill Sans"/>
                  <a:sym typeface="Gill Sans"/>
                </a:defRPr>
              </a:lvl1pPr>
            </a:lstStyle>
            <a:p>
              <a:pPr/>
              <a:r>
                <a:t>On Our Journey We Will Face </a:t>
              </a:r>
            </a:p>
          </p:txBody>
        </p:sp>
        <p:sp>
          <p:nvSpPr>
            <p:cNvPr id="203" name="Difficulties — (sometimes  smooth, safe and straight  - but MANY TIMES slippery, curvy, uphill and downhill - rough and dangerous - ….)"/>
            <p:cNvSpPr/>
            <p:nvPr/>
          </p:nvSpPr>
          <p:spPr>
            <a:xfrm>
              <a:off x="0" y="3389193"/>
              <a:ext cx="676656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chemeClr val="accent6">
                <a:satOff val="1848"/>
                <a:lumOff val="-15262"/>
                <a:alpha val="41585"/>
              </a:schemeClr>
            </a:solidFill>
            <a:ln w="25400" cap="flat">
              <a:solidFill>
                <a:srgbClr val="FFFFFF"/>
              </a:solidFill>
              <a:prstDash val="solid"/>
              <a:miter lim="400000"/>
            </a:ln>
            <a:effectLst>
              <a:outerShdw sx="100000" sy="100000" kx="0" ky="0" algn="b" rotWithShape="0" blurRad="241300" dist="93162" dir="54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500">
                  <a:solidFill>
                    <a:srgbClr val="FFFFFF"/>
                  </a:solidFill>
                  <a:effectLst>
                    <a:outerShdw sx="100000" sy="100000" kx="0" ky="0" algn="b" rotWithShape="0" blurRad="50800" dist="63500" dir="1620000">
                      <a:srgbClr val="000000"/>
                    </a:outerShdw>
                  </a:effectLst>
                </a:defRPr>
              </a:pPr>
              <a:r>
                <a:rPr b="1">
                  <a:latin typeface="Gill Sans"/>
                  <a:ea typeface="Gill Sans"/>
                  <a:cs typeface="Gill Sans"/>
                  <a:sym typeface="Gill Sans"/>
                </a:rPr>
                <a:t>Difficulties</a:t>
              </a:r>
              <a:r>
                <a:t> — (sometimes  smooth, safe and straight  - but MANY TIMES slippery, curvy, uphill and downhill - rough and dangerous - ….)</a:t>
              </a:r>
            </a:p>
          </p:txBody>
        </p:sp>
      </p:grpSp>
      <p:sp>
        <p:nvSpPr>
          <p:cNvPr id="205"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Genesis 47:9 (NKJV)…"/>
          <p:cNvSpPr txBox="1"/>
          <p:nvPr/>
        </p:nvSpPr>
        <p:spPr>
          <a:xfrm>
            <a:off x="294609" y="291794"/>
            <a:ext cx="12415582" cy="963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Century Gothic"/>
                <a:ea typeface="Century Gothic"/>
                <a:cs typeface="Century Gothic"/>
                <a:sym typeface="Century Gothic"/>
              </a:defRPr>
            </a:pPr>
            <a:r>
              <a:t>Genesis 47:9 (NKJV) </a:t>
            </a:r>
          </a:p>
          <a:p>
            <a:pPr defTabSz="457200">
              <a:spcBef>
                <a:spcPts val="3100"/>
              </a:spcBef>
              <a:defRPr sz="4800">
                <a:solidFill>
                  <a:srgbClr val="000000"/>
                </a:solidFill>
                <a:latin typeface="Times New Roman"/>
                <a:ea typeface="Times New Roman"/>
                <a:cs typeface="Times New Roman"/>
                <a:sym typeface="Times New Roman"/>
              </a:defRPr>
            </a:pPr>
            <a:r>
              <a:rPr baseline="31999"/>
              <a:t>9</a:t>
            </a:r>
            <a:r>
              <a:t> And Jacob said to Pharaoh, “The days of the years of my pilgrimage </a:t>
            </a:r>
            <a:r>
              <a:rPr i="1"/>
              <a:t>are</a:t>
            </a:r>
            <a:r>
              <a:t> one hundred and thirty years; few and evil have been the days of the years of my life, and they have not attained to the days of the years of the life of my fathers in the days of their pilgrimage.” </a:t>
            </a:r>
          </a:p>
          <a:p>
            <a:pPr defTabSz="457200">
              <a:defRPr b="1" sz="6400">
                <a:solidFill>
                  <a:srgbClr val="000000"/>
                </a:solidFill>
                <a:latin typeface="Century Gothic"/>
                <a:ea typeface="Century Gothic"/>
                <a:cs typeface="Century Gothic"/>
                <a:sym typeface="Century Gothic"/>
              </a:defRPr>
            </a:pPr>
            <a:r>
              <a:t>Psalm 39:12 (NKJV) </a:t>
            </a:r>
          </a:p>
          <a:p>
            <a:pPr defTabSz="457200">
              <a:defRPr sz="4800">
                <a:solidFill>
                  <a:srgbClr val="000000"/>
                </a:solidFill>
                <a:latin typeface="Times New Roman"/>
                <a:ea typeface="Times New Roman"/>
                <a:cs typeface="Times New Roman"/>
                <a:sym typeface="Times New Roman"/>
              </a:defRPr>
            </a:pPr>
            <a:r>
              <a:rPr baseline="31999"/>
              <a:t>12</a:t>
            </a:r>
            <a:r>
              <a:t> “Hear my prayer, O Lord, And give ear to my cry; Do not be silent at my tears; For I </a:t>
            </a:r>
            <a:r>
              <a:rPr i="1"/>
              <a:t>am</a:t>
            </a:r>
            <a:r>
              <a:t> a stranger with You, A sojourner, as all my fathers </a:t>
            </a:r>
            <a:r>
              <a:rPr i="1"/>
              <a:t>were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Hebrews 11:13–16 (NKJV)…"/>
          <p:cNvSpPr txBox="1"/>
          <p:nvPr/>
        </p:nvSpPr>
        <p:spPr>
          <a:xfrm>
            <a:off x="294609" y="291794"/>
            <a:ext cx="12415582" cy="9448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Century Gothic"/>
                <a:ea typeface="Century Gothic"/>
                <a:cs typeface="Century Gothic"/>
                <a:sym typeface="Century Gothic"/>
              </a:defRPr>
            </a:pPr>
            <a:r>
              <a:t>Hebrews 11:13–16 (NKJV)</a:t>
            </a:r>
          </a:p>
          <a:p>
            <a:pPr defTabSz="457200">
              <a:defRPr sz="4800">
                <a:solidFill>
                  <a:srgbClr val="000000"/>
                </a:solidFill>
                <a:latin typeface="Times New Roman"/>
                <a:ea typeface="Times New Roman"/>
                <a:cs typeface="Times New Roman"/>
                <a:sym typeface="Times New Roman"/>
              </a:defRPr>
            </a:pPr>
            <a:r>
              <a:rPr baseline="31999"/>
              <a:t>13</a:t>
            </a:r>
            <a:r>
              <a:t> These all died in faith, not having received the promises, but having seen them afar off were assured of them, embraced </a:t>
            </a:r>
            <a:r>
              <a:rPr i="1"/>
              <a:t>them</a:t>
            </a:r>
            <a:r>
              <a:t> and confessed that they were strangers and pilgrims on the earth. </a:t>
            </a:r>
            <a:r>
              <a:rPr baseline="31999"/>
              <a:t>14</a:t>
            </a:r>
            <a:r>
              <a:t> For those who say such things declare plainly that they seek a homeland. </a:t>
            </a:r>
            <a:r>
              <a:rPr baseline="31999"/>
              <a:t>15</a:t>
            </a:r>
            <a:r>
              <a:t> And truly if they had called to mind that </a:t>
            </a:r>
            <a:r>
              <a:rPr i="1"/>
              <a:t>country</a:t>
            </a:r>
            <a:r>
              <a:t> from which they had come out, they would have had opportunity to return. </a:t>
            </a:r>
            <a:r>
              <a:rPr baseline="31999"/>
              <a:t>16</a:t>
            </a:r>
            <a:r>
              <a:t> But now they desire a better, that is, a heavenly </a:t>
            </a:r>
            <a:r>
              <a:rPr i="1"/>
              <a:t>country</a:t>
            </a:r>
            <a:r>
              <a:t>. Therefore God is not ashamed to be called their God, for He has prepared a city for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1 Peter 1:17; 2:11,12 (NKJV)…"/>
          <p:cNvSpPr txBox="1"/>
          <p:nvPr/>
        </p:nvSpPr>
        <p:spPr>
          <a:xfrm>
            <a:off x="294609" y="291794"/>
            <a:ext cx="12415582" cy="93064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Century Gothic"/>
                <a:ea typeface="Century Gothic"/>
                <a:cs typeface="Century Gothic"/>
                <a:sym typeface="Century Gothic"/>
              </a:defRPr>
            </a:pPr>
            <a:r>
              <a:t>1 Peter 1:17; 2:11,12 (NKJV) </a:t>
            </a:r>
          </a:p>
          <a:p>
            <a:pPr defTabSz="457200">
              <a:defRPr sz="5200">
                <a:solidFill>
                  <a:srgbClr val="000000"/>
                </a:solidFill>
                <a:latin typeface="Times New Roman"/>
                <a:ea typeface="Times New Roman"/>
                <a:cs typeface="Times New Roman"/>
                <a:sym typeface="Times New Roman"/>
              </a:defRPr>
            </a:pPr>
            <a:r>
              <a:rPr baseline="31999"/>
              <a:t>1:17</a:t>
            </a:r>
            <a:r>
              <a:t> And if you call on the Father, who without partiality judges according to each one’s work, conduct yourselves throughout the time of your stay </a:t>
            </a:r>
            <a:r>
              <a:rPr i="1"/>
              <a:t>here</a:t>
            </a:r>
            <a:r>
              <a:t> in fear; …  </a:t>
            </a:r>
            <a:r>
              <a:rPr baseline="31999"/>
              <a:t>2:11</a:t>
            </a:r>
            <a:r>
              <a:t> Beloved, I beg </a:t>
            </a:r>
            <a:r>
              <a:rPr i="1"/>
              <a:t>you</a:t>
            </a:r>
            <a:r>
              <a:t> as sojourners and pilgrims, abstain from fleshly lusts which war against the soul, </a:t>
            </a:r>
            <a:r>
              <a:rPr baseline="31999"/>
              <a:t>12</a:t>
            </a:r>
            <a:r>
              <a:t> having your conduct honorable among the Gentiles, that when they speak against you as evildoers, they may, by </a:t>
            </a:r>
            <a:r>
              <a:rPr i="1"/>
              <a:t>your</a:t>
            </a:r>
            <a:r>
              <a:t> good works which they observe, glorify God in the day of visitation.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11.77 πάροικος, ου m; παρεπίδημος, ου m: (derivatives of παροικέωb and ἐπιδημέω ‘to live as a foreigner,’ 85.78, respectively) a person who for a period of time lives in a place which is not his normal residence—‘alien, stranger, temporary resident.’ ……"/>
          <p:cNvSpPr txBox="1"/>
          <p:nvPr/>
        </p:nvSpPr>
        <p:spPr>
          <a:xfrm>
            <a:off x="5269469" y="3281132"/>
            <a:ext cx="7587278"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sz="3500">
                <a:solidFill>
                  <a:srgbClr val="000000"/>
                </a:solidFill>
                <a:latin typeface="Helvetica"/>
                <a:ea typeface="Helvetica"/>
                <a:cs typeface="Helvetica"/>
                <a:sym typeface="Helvetica"/>
              </a:defRPr>
            </a:pPr>
            <a:r>
              <a:rPr b="1" sz="3700"/>
              <a:t>11.77</a:t>
            </a:r>
            <a:r>
              <a:rPr sz="3700"/>
              <a:t> </a:t>
            </a:r>
            <a:r>
              <a:rPr b="1" sz="3700"/>
              <a:t>πάροικος</a:t>
            </a:r>
            <a:r>
              <a:rPr sz="3700"/>
              <a:t>,</a:t>
            </a:r>
            <a:r>
              <a:rPr b="1" sz="3700"/>
              <a:t> ου </a:t>
            </a:r>
            <a:r>
              <a:rPr i="1" sz="3700"/>
              <a:t>m</a:t>
            </a:r>
            <a:r>
              <a:rPr sz="3700"/>
              <a:t>; </a:t>
            </a:r>
            <a:r>
              <a:rPr b="1" sz="3700"/>
              <a:t>παρεπίδημος</a:t>
            </a:r>
            <a:r>
              <a:rPr sz="3700"/>
              <a:t>,</a:t>
            </a:r>
            <a:r>
              <a:rPr b="1" sz="3700"/>
              <a:t> ου </a:t>
            </a:r>
            <a:r>
              <a:rPr i="1" sz="3700"/>
              <a:t>m</a:t>
            </a:r>
            <a:r>
              <a:rPr sz="3700"/>
              <a:t>: (derivatives of παροικέω</a:t>
            </a:r>
            <a:r>
              <a:rPr baseline="31999" sz="3700"/>
              <a:t>b</a:t>
            </a:r>
            <a:r>
              <a:rPr sz="3700"/>
              <a:t> and ἐπιδημέω ‘to live as a foreigner,’ 85.78, respectively) a person who for a period of time lives in a place which is not his normal residence—‘alien, stranger, temporary resident.’ …</a:t>
            </a:r>
            <a:r>
              <a:rPr sz="4100"/>
              <a:t> </a:t>
            </a:r>
            <a:endParaRPr sz="2900"/>
          </a:p>
          <a:p>
            <a:pPr defTabSz="457200">
              <a:spcBef>
                <a:spcPts val="900"/>
              </a:spcBef>
              <a:defRPr sz="3200">
                <a:solidFill>
                  <a:srgbClr val="000000"/>
                </a:solidFill>
                <a:latin typeface="Helvetica"/>
                <a:ea typeface="Helvetica"/>
                <a:cs typeface="Helvetica"/>
                <a:sym typeface="Helvetica"/>
              </a:defRPr>
            </a:pPr>
            <a:r>
              <a:rPr sz="2600"/>
              <a:t>- Louw, J. P., &amp; Nida, E. A. (1996). </a:t>
            </a:r>
            <a:r>
              <a:rPr i="1" sz="2600"/>
              <a:t>Greek-English lexicon of the New Testament: based on semantic domains</a:t>
            </a:r>
            <a:r>
              <a:rPr sz="2600"/>
              <a:t> (electronic ed. of the 2nd edition.). New York: United Bible Societies.</a:t>
            </a:r>
          </a:p>
        </p:txBody>
      </p:sp>
      <p:sp>
        <p:nvSpPr>
          <p:cNvPr id="214" name="Here We Are But Straying FAITHFUL Pilgrims"/>
          <p:cNvSpPr txBox="1"/>
          <p:nvPr/>
        </p:nvSpPr>
        <p:spPr>
          <a:xfrm>
            <a:off x="376350" y="-67995"/>
            <a:ext cx="122521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6900">
                <a:ln w="12700" cap="flat">
                  <a:solidFill>
                    <a:srgbClr val="000000"/>
                  </a:solidFill>
                  <a:prstDash val="solid"/>
                  <a:miter lim="400000"/>
                </a:ln>
                <a:effectLst>
                  <a:outerShdw sx="100000" sy="100000" kx="0" ky="0" algn="b" rotWithShape="0" blurRad="50800" dist="63500" dir="2284565">
                    <a:srgbClr val="000000"/>
                  </a:outerShdw>
                </a:effectLst>
                <a:latin typeface="Gill Sans"/>
                <a:ea typeface="Gill Sans"/>
                <a:cs typeface="Gill Sans"/>
                <a:sym typeface="Gill Sans"/>
              </a:defRPr>
            </a:pPr>
            <a:r>
              <a:rPr>
                <a:solidFill>
                  <a:srgbClr val="FFFFFF"/>
                </a:solidFill>
              </a:rPr>
              <a:t>Here We Are But</a:t>
            </a:r>
            <a:r>
              <a:t> </a:t>
            </a:r>
            <a:r>
              <a:rPr b="0" strike="sngStrike">
                <a:solidFill>
                  <a:schemeClr val="accent3">
                    <a:hueOff val="198700"/>
                    <a:satOff val="21248"/>
                    <a:lumOff val="19305"/>
                  </a:schemeClr>
                </a:solidFill>
              </a:rPr>
              <a:t>Straying</a:t>
            </a:r>
            <a:r>
              <a:t> </a:t>
            </a:r>
            <a:r>
              <a:rPr b="0" sz="8300">
                <a:solidFill>
                  <a:srgbClr val="FFFFFF"/>
                </a:solidFill>
                <a:latin typeface="Student Commons"/>
                <a:ea typeface="Student Commons"/>
                <a:cs typeface="Student Commons"/>
                <a:sym typeface="Student Commons"/>
              </a:rPr>
              <a:t>FAITHFUL Pilgrims</a:t>
            </a:r>
          </a:p>
        </p:txBody>
      </p:sp>
      <p:grpSp>
        <p:nvGrpSpPr>
          <p:cNvPr id="217" name="THIS WORLD IS NOT OUR HOME!"/>
          <p:cNvGrpSpPr/>
          <p:nvPr/>
        </p:nvGrpSpPr>
        <p:grpSpPr>
          <a:xfrm>
            <a:off x="196644" y="2074693"/>
            <a:ext cx="12611512" cy="1130301"/>
            <a:chOff x="0" y="0"/>
            <a:chExt cx="12611511" cy="1130300"/>
          </a:xfrm>
        </p:grpSpPr>
        <p:sp>
          <p:nvSpPr>
            <p:cNvPr id="216" name="THIS WORLD IS NOT OUR HOME!"/>
            <p:cNvSpPr txBox="1"/>
            <p:nvPr/>
          </p:nvSpPr>
          <p:spPr>
            <a:xfrm>
              <a:off x="114300" y="76200"/>
              <a:ext cx="12382912" cy="825500"/>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800">
                  <a:ln w="12700" cap="flat">
                    <a:solidFill>
                      <a:srgbClr val="000000"/>
                    </a:solidFill>
                    <a:prstDash val="solid"/>
                    <a:miter lim="400000"/>
                  </a:ln>
                  <a:solidFill>
                    <a:srgbClr val="FFFFFF"/>
                  </a:solidFill>
                  <a:effectLst>
                    <a:outerShdw sx="100000" sy="100000" kx="0" ky="0" algn="b" rotWithShape="0" blurRad="50800" dist="63500" dir="3067758">
                      <a:srgbClr val="000000"/>
                    </a:outerShdw>
                  </a:effectLst>
                  <a:latin typeface="Gill Sans"/>
                  <a:ea typeface="Gill Sans"/>
                  <a:cs typeface="Gill Sans"/>
                  <a:sym typeface="Gill Sans"/>
                </a:defRPr>
              </a:lvl1pPr>
            </a:lstStyle>
            <a:p>
              <a:pPr/>
              <a:r>
                <a:t>THIS WORLD IS NOT OUR HOME!</a:t>
              </a:r>
            </a:p>
          </p:txBody>
        </p:sp>
        <p:pic>
          <p:nvPicPr>
            <p:cNvPr id="215" name="THIS WORLD IS NOT OUR HOME! THIS WORLD IS NOT OUR HOME!" descr="THIS WORLD IS NOT OUR HOME! THIS WORLD IS NOT OUR HOME!"/>
            <p:cNvPicPr>
              <a:picLocks noChangeAspect="0"/>
            </p:cNvPicPr>
            <p:nvPr/>
          </p:nvPicPr>
          <p:blipFill>
            <a:blip r:embed="rId2">
              <a:extLst/>
            </a:blip>
            <a:stretch>
              <a:fillRect/>
            </a:stretch>
          </p:blipFill>
          <p:spPr>
            <a:xfrm>
              <a:off x="0" y="0"/>
              <a:ext cx="12611512" cy="1130300"/>
            </a:xfrm>
            <a:prstGeom prst="rect">
              <a:avLst/>
            </a:prstGeom>
            <a:effectLst/>
          </p:spPr>
        </p:pic>
      </p:grpSp>
      <p:pic>
        <p:nvPicPr>
          <p:cNvPr id="218" name="Image" descr="Image"/>
          <p:cNvPicPr>
            <a:picLocks noChangeAspect="1"/>
          </p:cNvPicPr>
          <p:nvPr/>
        </p:nvPicPr>
        <p:blipFill>
          <a:blip r:embed="rId3">
            <a:extLst/>
          </a:blip>
          <a:stretch>
            <a:fillRect/>
          </a:stretch>
        </p:blipFill>
        <p:spPr>
          <a:xfrm>
            <a:off x="316210" y="3315680"/>
            <a:ext cx="4679664" cy="60382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