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0" name="Shape 190"/>
          <p:cNvSpPr/>
          <p:nvPr>
            <p:ph type="sldImg"/>
          </p:nvPr>
        </p:nvSpPr>
        <p:spPr>
          <a:xfrm>
            <a:off x="1143000" y="685800"/>
            <a:ext cx="4572000" cy="3429000"/>
          </a:xfrm>
          <a:prstGeom prst="rect">
            <a:avLst/>
          </a:prstGeom>
        </p:spPr>
        <p:txBody>
          <a:bodyPr/>
          <a:lstStyle/>
          <a:p>
            <a:pPr/>
          </a:p>
        </p:txBody>
      </p:sp>
      <p:sp>
        <p:nvSpPr>
          <p:cNvPr id="191" name="Shape 1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3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8"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9"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0"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4"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3.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3.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tif"/><Relationship Id="rId3"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3.tif"/><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 descr="Image"/>
          <p:cNvPicPr>
            <a:picLocks noChangeAspect="1"/>
          </p:cNvPicPr>
          <p:nvPr>
            <p:ph type="pic" idx="13"/>
          </p:nvPr>
        </p:nvPicPr>
        <p:blipFill>
          <a:blip r:embed="rId2">
            <a:extLst/>
          </a:blip>
          <a:srcRect l="2374" t="0" r="16025" b="0"/>
          <a:stretch>
            <a:fillRect/>
          </a:stretch>
        </p:blipFill>
        <p:spPr>
          <a:xfrm>
            <a:off x="0" y="0"/>
            <a:ext cx="13004800" cy="9753600"/>
          </a:xfrm>
          <a:prstGeom prst="rect">
            <a:avLst/>
          </a:prstGeom>
        </p:spPr>
      </p:pic>
      <p:sp>
        <p:nvSpPr>
          <p:cNvPr id="194" name="HOW MUCH"/>
          <p:cNvSpPr txBox="1"/>
          <p:nvPr/>
        </p:nvSpPr>
        <p:spPr>
          <a:xfrm>
            <a:off x="4440559" y="1584987"/>
            <a:ext cx="8202117"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200">
                <a:solidFill>
                  <a:srgbClr val="FFFFFF"/>
                </a:solidFill>
                <a:effectLst>
                  <a:outerShdw sx="100000" sy="100000" kx="0" ky="0" algn="b" rotWithShape="0" blurRad="76200" dist="63500" dir="3211815">
                    <a:srgbClr val="000000"/>
                  </a:outerShdw>
                </a:effectLst>
              </a:defRPr>
            </a:lvl1pPr>
          </a:lstStyle>
          <a:p>
            <a:pPr/>
            <a:r>
              <a:t>HOW MUCH</a:t>
            </a:r>
          </a:p>
        </p:txBody>
      </p:sp>
      <p:sp>
        <p:nvSpPr>
          <p:cNvPr id="195" name="ARE YOU"/>
          <p:cNvSpPr txBox="1"/>
          <p:nvPr/>
        </p:nvSpPr>
        <p:spPr>
          <a:xfrm>
            <a:off x="5158898" y="2851002"/>
            <a:ext cx="5544048"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Century Gothic"/>
                <a:ea typeface="Century Gothic"/>
                <a:cs typeface="Century Gothic"/>
                <a:sym typeface="Century Gothic"/>
              </a:defRPr>
            </a:lvl1pPr>
          </a:lstStyle>
          <a:p>
            <a:pPr/>
            <a:r>
              <a:t>ARE YOU</a:t>
            </a:r>
          </a:p>
        </p:txBody>
      </p:sp>
      <p:pic>
        <p:nvPicPr>
          <p:cNvPr id="196" name="Image" descr="Image"/>
          <p:cNvPicPr>
            <a:picLocks noChangeAspect="1"/>
          </p:cNvPicPr>
          <p:nvPr/>
        </p:nvPicPr>
        <p:blipFill>
          <a:blip r:embed="rId3">
            <a:extLst/>
          </a:blip>
          <a:stretch>
            <a:fillRect/>
          </a:stretch>
        </p:blipFill>
        <p:spPr>
          <a:xfrm>
            <a:off x="4281672" y="3792907"/>
            <a:ext cx="8519892" cy="3043408"/>
          </a:xfrm>
          <a:prstGeom prst="rect">
            <a:avLst/>
          </a:prstGeom>
          <a:ln w="12700">
            <a:miter lim="400000"/>
          </a:ln>
        </p:spPr>
      </p:pic>
      <p:sp>
        <p:nvSpPr>
          <p:cNvPr id="197" name="Psalm 8:1–9"/>
          <p:cNvSpPr txBox="1"/>
          <p:nvPr/>
        </p:nvSpPr>
        <p:spPr>
          <a:xfrm>
            <a:off x="7826172" y="8490813"/>
            <a:ext cx="4599708" cy="106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8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lvl1pPr>
          </a:lstStyle>
          <a:p>
            <a:pPr/>
            <a:r>
              <a:t>Psalm 8:1–9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wipe(left)" transition="in">
                                      <p:cBhvr>
                                        <p:cTn id="7" dur="1500"/>
                                        <p:tgtEl>
                                          <p:spTgt spid="194"/>
                                        </p:tgtEl>
                                      </p:cBhvr>
                                    </p:animEffect>
                                  </p:childTnLst>
                                </p:cTn>
                              </p:par>
                            </p:childTnLst>
                          </p:cTn>
                        </p:par>
                        <p:par>
                          <p:cTn id="8" fill="hold">
                            <p:stCondLst>
                              <p:cond delay="1500"/>
                            </p:stCondLst>
                            <p:childTnLst>
                              <p:par>
                                <p:cTn id="9" presetClass="entr" nodeType="afterEffect" presetSubtype="2" presetID="22" grpId="2" fill="hold">
                                  <p:stCondLst>
                                    <p:cond delay="0"/>
                                  </p:stCondLst>
                                  <p:iterate type="el" backwards="0">
                                    <p:tmAbs val="0"/>
                                  </p:iterate>
                                  <p:childTnLst>
                                    <p:set>
                                      <p:cBhvr>
                                        <p:cTn id="10" fill="hold"/>
                                        <p:tgtEl>
                                          <p:spTgt spid="195"/>
                                        </p:tgtEl>
                                        <p:attrNameLst>
                                          <p:attrName>style.visibility</p:attrName>
                                        </p:attrNameLst>
                                      </p:cBhvr>
                                      <p:to>
                                        <p:strVal val="visible"/>
                                      </p:to>
                                    </p:set>
                                    <p:animEffect filter="wipe(right)" transition="in">
                                      <p:cBhvr>
                                        <p:cTn id="11" dur="1500"/>
                                        <p:tgtEl>
                                          <p:spTgt spid="195"/>
                                        </p:tgtEl>
                                      </p:cBhvr>
                                    </p:animEffect>
                                  </p:childTnLst>
                                </p:cTn>
                              </p:par>
                            </p:childTnLst>
                          </p:cTn>
                        </p:par>
                        <p:par>
                          <p:cTn id="12" fill="hold">
                            <p:stCondLst>
                              <p:cond delay="3000"/>
                            </p:stCondLst>
                            <p:childTnLst>
                              <p:par>
                                <p:cTn id="13" presetClass="entr" nodeType="afterEffect" presetSubtype="5" presetID="19" grpId="3" fill="hold">
                                  <p:stCondLst>
                                    <p:cond delay="0"/>
                                  </p:stCondLst>
                                  <p:iterate type="el" backwards="0">
                                    <p:tmAbs val="0"/>
                                  </p:iterate>
                                  <p:childTnLst>
                                    <p:set>
                                      <p:cBhvr>
                                        <p:cTn id="14" fill="hold"/>
                                        <p:tgtEl>
                                          <p:spTgt spid="196"/>
                                        </p:tgtEl>
                                        <p:attrNameLst>
                                          <p:attrName>style.visibility</p:attrName>
                                        </p:attrNameLst>
                                      </p:cBhvr>
                                      <p:to>
                                        <p:strVal val="visible"/>
                                      </p:to>
                                    </p:set>
                                    <p:anim calcmode="lin" valueType="num">
                                      <p:cBhvr>
                                        <p:cTn id="15" dur="1000" fill="hold"/>
                                        <p:tgtEl>
                                          <p:spTgt spid="196"/>
                                        </p:tgtEl>
                                        <p:attrNameLst>
                                          <p:attrName>ppt_w</p:attrName>
                                        </p:attrNameLst>
                                      </p:cBhvr>
                                      <p:tavLst>
                                        <p:tav tm="0">
                                          <p:val>
                                            <p:strVal val="#ppt_w"/>
                                          </p:val>
                                        </p:tav>
                                        <p:tav tm="100000">
                                          <p:val>
                                            <p:strVal val="#ppt_w"/>
                                          </p:val>
                                        </p:tav>
                                      </p:tavLst>
                                    </p:anim>
                                    <p:anim calcmode="lin" valueType="num">
                                      <p:cBhvr>
                                        <p:cTn id="16" dur="1000" fill="hold"/>
                                        <p:tgtEl>
                                          <p:spTgt spid="196"/>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3"/>
      <p:bldP build="whole" bldLvl="1" animBg="1" rev="0" advAuto="0" spid="195" grpId="2"/>
      <p:bldP build="whole" bldLvl="1" animBg="1" rev="0" advAuto="0" spid="19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61"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62"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63"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64" name="The VALUE of One’s CONTRIBUTIONS"/>
          <p:cNvSpPr/>
          <p:nvPr/>
        </p:nvSpPr>
        <p:spPr>
          <a:xfrm>
            <a:off x="276250" y="1759067"/>
            <a:ext cx="12452300" cy="705050"/>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800">
                <a:solidFill>
                  <a:srgbClr val="FFFFFF"/>
                </a:solidFill>
                <a:effectLst>
                  <a:outerShdw sx="100000" sy="100000" kx="0" ky="0" algn="b" rotWithShape="0" blurRad="12700" dist="63500" dir="1996249">
                    <a:srgbClr val="000000"/>
                  </a:outerShdw>
                </a:effectLst>
              </a:defRPr>
            </a:pPr>
            <a:r>
              <a:t>The </a:t>
            </a:r>
            <a:r>
              <a:rPr b="1">
                <a:latin typeface="Gill Sans"/>
                <a:ea typeface="Gill Sans"/>
                <a:cs typeface="Gill Sans"/>
                <a:sym typeface="Gill Sans"/>
              </a:rPr>
              <a:t>VALUE</a:t>
            </a:r>
            <a:r>
              <a:t> of One’s </a:t>
            </a:r>
            <a:r>
              <a:rPr b="1">
                <a:latin typeface="Gill Sans"/>
                <a:ea typeface="Gill Sans"/>
                <a:cs typeface="Gill Sans"/>
                <a:sym typeface="Gill Sans"/>
              </a:rPr>
              <a:t>CONTRIBUTIONS</a:t>
            </a:r>
          </a:p>
        </p:txBody>
      </p:sp>
      <p:sp>
        <p:nvSpPr>
          <p:cNvPr id="265" name="TextBox 8"/>
          <p:cNvSpPr txBox="1"/>
          <p:nvPr/>
        </p:nvSpPr>
        <p:spPr>
          <a:xfrm>
            <a:off x="4306256" y="2638838"/>
            <a:ext cx="8173504" cy="694063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Clr>
                <a:srgbClr val="932E17"/>
              </a:buClr>
              <a:buSzPct val="80000"/>
              <a:buFont typeface="Wingdings 2"/>
              <a:buBlip>
                <a:blip r:embed="rId3"/>
              </a:buBlip>
              <a:defRPr sz="6400">
                <a:solidFill>
                  <a:srgbClr val="000000"/>
                </a:solidFill>
                <a:latin typeface="Century Gothic"/>
                <a:ea typeface="Century Gothic"/>
                <a:cs typeface="Century Gothic"/>
                <a:sym typeface="Century Gothic"/>
              </a:defRPr>
            </a:pPr>
            <a:r>
              <a:t>To country - </a:t>
            </a:r>
          </a:p>
          <a:p>
            <a:pPr marL="685799" indent="-685799" algn="l" defTabSz="1300480">
              <a:spcBef>
                <a:spcPts val="1700"/>
              </a:spcBef>
              <a:buClr>
                <a:srgbClr val="932E17"/>
              </a:buClr>
              <a:buSzPct val="80000"/>
              <a:buFont typeface="Wingdings 2"/>
              <a:buBlip>
                <a:blip r:embed="rId3"/>
              </a:buBlip>
              <a:defRPr sz="6400">
                <a:solidFill>
                  <a:srgbClr val="000000"/>
                </a:solidFill>
                <a:latin typeface="Century Gothic"/>
                <a:ea typeface="Century Gothic"/>
                <a:cs typeface="Century Gothic"/>
                <a:sym typeface="Century Gothic"/>
              </a:defRPr>
            </a:pPr>
            <a:r>
              <a:t>To society –</a:t>
            </a:r>
          </a:p>
          <a:p>
            <a:pPr marL="685799" indent="-685799" algn="l" defTabSz="1300480">
              <a:spcBef>
                <a:spcPts val="1700"/>
              </a:spcBef>
              <a:buClr>
                <a:srgbClr val="932E17"/>
              </a:buClr>
              <a:buSzPct val="80000"/>
              <a:buFont typeface="Wingdings 2"/>
              <a:buBlip>
                <a:blip r:embed="rId3"/>
              </a:buBlip>
              <a:defRPr sz="6400">
                <a:solidFill>
                  <a:srgbClr val="000000"/>
                </a:solidFill>
                <a:latin typeface="Century Gothic"/>
                <a:ea typeface="Century Gothic"/>
                <a:cs typeface="Century Gothic"/>
                <a:sym typeface="Century Gothic"/>
              </a:defRPr>
            </a:pPr>
            <a:r>
              <a:t>To organization / business -</a:t>
            </a:r>
          </a:p>
          <a:p>
            <a:pPr marL="685799" indent="-685799" algn="l" defTabSz="1300480">
              <a:spcBef>
                <a:spcPts val="1700"/>
              </a:spcBef>
              <a:buClr>
                <a:srgbClr val="932E17"/>
              </a:buClr>
              <a:buSzPct val="80000"/>
              <a:buFont typeface="Wingdings 2"/>
              <a:buBlip>
                <a:blip r:embed="rId3"/>
              </a:buBlip>
              <a:defRPr sz="6400">
                <a:solidFill>
                  <a:srgbClr val="000000"/>
                </a:solidFill>
                <a:latin typeface="Century Gothic"/>
                <a:ea typeface="Century Gothic"/>
                <a:cs typeface="Century Gothic"/>
                <a:sym typeface="Century Gothic"/>
              </a:defRPr>
            </a:pPr>
            <a:r>
              <a:t>To family / friends</a:t>
            </a:r>
          </a:p>
          <a:p>
            <a:pPr marL="685799" indent="-685799" algn="l" defTabSz="1300480">
              <a:spcBef>
                <a:spcPts val="1700"/>
              </a:spcBef>
              <a:buClr>
                <a:srgbClr val="932E17"/>
              </a:buClr>
              <a:buSzPct val="80000"/>
              <a:buFont typeface="Wingdings 2"/>
              <a:buBlip>
                <a:blip r:embed="rId3"/>
              </a:buBlip>
              <a:defRPr sz="6400">
                <a:solidFill>
                  <a:srgbClr val="000000"/>
                </a:solidFill>
                <a:latin typeface="Century Gothic"/>
                <a:ea typeface="Century Gothic"/>
                <a:cs typeface="Century Gothic"/>
                <a:sym typeface="Century Gothic"/>
              </a:defRPr>
            </a:pPr>
            <a:r>
              <a:t>Local church </a:t>
            </a:r>
          </a:p>
        </p:txBody>
      </p:sp>
      <p:pic>
        <p:nvPicPr>
          <p:cNvPr id="266" name="Picture 2" descr="Picture 2"/>
          <p:cNvPicPr>
            <a:picLocks noChangeAspect="1"/>
          </p:cNvPicPr>
          <p:nvPr/>
        </p:nvPicPr>
        <p:blipFill>
          <a:blip r:embed="rId4">
            <a:extLst/>
          </a:blip>
          <a:stretch>
            <a:fillRect/>
          </a:stretch>
        </p:blipFill>
        <p:spPr>
          <a:xfrm>
            <a:off x="166650" y="2722552"/>
            <a:ext cx="2384214" cy="69472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69"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70"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71"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72" name="The VALUE of One’s CONTRIBUTIONS"/>
          <p:cNvSpPr/>
          <p:nvPr/>
        </p:nvSpPr>
        <p:spPr>
          <a:xfrm>
            <a:off x="276250" y="1759067"/>
            <a:ext cx="12452300" cy="705050"/>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800">
                <a:solidFill>
                  <a:srgbClr val="FFFFFF"/>
                </a:solidFill>
                <a:effectLst>
                  <a:outerShdw sx="100000" sy="100000" kx="0" ky="0" algn="b" rotWithShape="0" blurRad="12700" dist="63500" dir="1996249">
                    <a:srgbClr val="000000"/>
                  </a:outerShdw>
                </a:effectLst>
              </a:defRPr>
            </a:pPr>
            <a:r>
              <a:t>The </a:t>
            </a:r>
            <a:r>
              <a:rPr b="1">
                <a:latin typeface="Gill Sans"/>
                <a:ea typeface="Gill Sans"/>
                <a:cs typeface="Gill Sans"/>
                <a:sym typeface="Gill Sans"/>
              </a:rPr>
              <a:t>VALUE</a:t>
            </a:r>
            <a:r>
              <a:t> of One’s </a:t>
            </a:r>
            <a:r>
              <a:rPr b="1">
                <a:latin typeface="Gill Sans"/>
                <a:ea typeface="Gill Sans"/>
                <a:cs typeface="Gill Sans"/>
                <a:sym typeface="Gill Sans"/>
              </a:rPr>
              <a:t>CONTRIBUTIONS</a:t>
            </a:r>
          </a:p>
        </p:txBody>
      </p:sp>
      <p:sp>
        <p:nvSpPr>
          <p:cNvPr id="273" name="TextBox 8"/>
          <p:cNvSpPr txBox="1"/>
          <p:nvPr/>
        </p:nvSpPr>
        <p:spPr>
          <a:xfrm>
            <a:off x="367543" y="2674226"/>
            <a:ext cx="7236063" cy="678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2600"/>
              </a:spcBef>
              <a:buClr>
                <a:srgbClr val="932E17"/>
              </a:buClr>
              <a:buSzPct val="80000"/>
              <a:buFont typeface="Wingdings 2"/>
              <a:buBlip>
                <a:blip r:embed="rId3"/>
              </a:buBlip>
              <a:defRPr sz="5700">
                <a:solidFill>
                  <a:srgbClr val="000000"/>
                </a:solidFill>
                <a:latin typeface="Century Gothic"/>
                <a:ea typeface="Century Gothic"/>
                <a:cs typeface="Century Gothic"/>
                <a:sym typeface="Century Gothic"/>
              </a:defRPr>
            </a:pPr>
            <a:r>
              <a:t>To country - </a:t>
            </a:r>
          </a:p>
          <a:p>
            <a:pPr marL="685800" indent="-685800" algn="l" defTabSz="1300480">
              <a:spcBef>
                <a:spcPts val="2600"/>
              </a:spcBef>
              <a:buClr>
                <a:srgbClr val="932E17"/>
              </a:buClr>
              <a:buSzPct val="80000"/>
              <a:buFont typeface="Wingdings 2"/>
              <a:buBlip>
                <a:blip r:embed="rId3"/>
              </a:buBlip>
              <a:defRPr sz="5700">
                <a:solidFill>
                  <a:srgbClr val="000000"/>
                </a:solidFill>
                <a:latin typeface="Century Gothic"/>
                <a:ea typeface="Century Gothic"/>
                <a:cs typeface="Century Gothic"/>
                <a:sym typeface="Century Gothic"/>
              </a:defRPr>
            </a:pPr>
            <a:r>
              <a:t>To society –</a:t>
            </a:r>
          </a:p>
          <a:p>
            <a:pPr marL="685800" indent="-685800" algn="l" defTabSz="1300480">
              <a:spcBef>
                <a:spcPts val="2600"/>
              </a:spcBef>
              <a:buClr>
                <a:srgbClr val="932E17"/>
              </a:buClr>
              <a:buSzPct val="80000"/>
              <a:buFont typeface="Wingdings 2"/>
              <a:buBlip>
                <a:blip r:embed="rId3"/>
              </a:buBlip>
              <a:defRPr sz="5700">
                <a:solidFill>
                  <a:srgbClr val="000000"/>
                </a:solidFill>
                <a:latin typeface="Century Gothic"/>
                <a:ea typeface="Century Gothic"/>
                <a:cs typeface="Century Gothic"/>
                <a:sym typeface="Century Gothic"/>
              </a:defRPr>
            </a:pPr>
            <a:r>
              <a:t>To organization / business -</a:t>
            </a:r>
          </a:p>
          <a:p>
            <a:pPr marL="685800" indent="-685800" algn="l" defTabSz="1300480">
              <a:spcBef>
                <a:spcPts val="2600"/>
              </a:spcBef>
              <a:buClr>
                <a:srgbClr val="932E17"/>
              </a:buClr>
              <a:buSzPct val="80000"/>
              <a:buFont typeface="Wingdings 2"/>
              <a:buBlip>
                <a:blip r:embed="rId3"/>
              </a:buBlip>
              <a:defRPr sz="5700">
                <a:solidFill>
                  <a:srgbClr val="000000"/>
                </a:solidFill>
                <a:latin typeface="Century Gothic"/>
                <a:ea typeface="Century Gothic"/>
                <a:cs typeface="Century Gothic"/>
                <a:sym typeface="Century Gothic"/>
              </a:defRPr>
            </a:pPr>
            <a:r>
              <a:t>To family / friends </a:t>
            </a:r>
          </a:p>
          <a:p>
            <a:pPr marL="685800" indent="-685800" algn="l" defTabSz="1300480">
              <a:spcBef>
                <a:spcPts val="2600"/>
              </a:spcBef>
              <a:buClr>
                <a:srgbClr val="932E17"/>
              </a:buClr>
              <a:buSzPct val="80000"/>
              <a:buFont typeface="Wingdings 2"/>
              <a:buBlip>
                <a:blip r:embed="rId3"/>
              </a:buBlip>
              <a:defRPr sz="5700">
                <a:solidFill>
                  <a:srgbClr val="000000"/>
                </a:solidFill>
                <a:latin typeface="Century Gothic"/>
                <a:ea typeface="Century Gothic"/>
                <a:cs typeface="Century Gothic"/>
                <a:sym typeface="Century Gothic"/>
              </a:defRPr>
            </a:pPr>
            <a:r>
              <a:t>Local church </a:t>
            </a:r>
          </a:p>
        </p:txBody>
      </p:sp>
      <p:sp>
        <p:nvSpPr>
          <p:cNvPr id="274" name="TextBox 5"/>
          <p:cNvSpPr txBox="1"/>
          <p:nvPr/>
        </p:nvSpPr>
        <p:spPr>
          <a:xfrm>
            <a:off x="7839902" y="2923146"/>
            <a:ext cx="4875464" cy="623874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spcBef>
                <a:spcPts val="1400"/>
              </a:spcBef>
              <a:defRPr sz="4800">
                <a:solidFill>
                  <a:schemeClr val="accent3">
                    <a:hueOff val="198700"/>
                    <a:satOff val="21248"/>
                    <a:lumOff val="19305"/>
                  </a:schemeClr>
                </a:solidFill>
                <a:latin typeface="Phosphate Inline"/>
                <a:ea typeface="Phosphate Inline"/>
                <a:cs typeface="Phosphate Inline"/>
                <a:sym typeface="Phosphate Inline"/>
              </a:defRPr>
            </a:pPr>
            <a:r>
              <a:t>Measured by:</a:t>
            </a:r>
          </a:p>
          <a:p>
            <a:pPr>
              <a:spcBef>
                <a:spcPts val="1400"/>
              </a:spcBef>
              <a:defRPr>
                <a:solidFill>
                  <a:srgbClr val="FFFFFF"/>
                </a:solidFill>
                <a:latin typeface="Century Gothic"/>
                <a:ea typeface="Century Gothic"/>
                <a:cs typeface="Century Gothic"/>
                <a:sym typeface="Century Gothic"/>
              </a:defRPr>
            </a:pPr>
            <a:r>
              <a:t>Financial contributions</a:t>
            </a:r>
          </a:p>
          <a:p>
            <a:pPr>
              <a:spcBef>
                <a:spcPts val="1400"/>
              </a:spcBef>
              <a:defRPr>
                <a:solidFill>
                  <a:srgbClr val="FFFFFF"/>
                </a:solidFill>
                <a:latin typeface="Century Gothic"/>
                <a:ea typeface="Century Gothic"/>
                <a:cs typeface="Century Gothic"/>
                <a:sym typeface="Century Gothic"/>
              </a:defRPr>
            </a:pPr>
            <a:r>
              <a:t>Labor / time / energy provided  </a:t>
            </a:r>
          </a:p>
          <a:p>
            <a:pPr>
              <a:spcBef>
                <a:spcPts val="1400"/>
              </a:spcBef>
              <a:defRPr>
                <a:solidFill>
                  <a:srgbClr val="FFFFFF"/>
                </a:solidFill>
                <a:latin typeface="Century Gothic"/>
                <a:ea typeface="Century Gothic"/>
                <a:cs typeface="Century Gothic"/>
                <a:sym typeface="Century Gothic"/>
              </a:defRPr>
            </a:pPr>
            <a:r>
              <a:t>Skill / abilities</a:t>
            </a:r>
          </a:p>
          <a:p>
            <a:pPr>
              <a:spcBef>
                <a:spcPts val="1400"/>
              </a:spcBef>
              <a:defRPr>
                <a:solidFill>
                  <a:srgbClr val="FFFFFF"/>
                </a:solidFill>
                <a:latin typeface="Century Gothic"/>
                <a:ea typeface="Century Gothic"/>
                <a:cs typeface="Century Gothic"/>
                <a:sym typeface="Century Gothic"/>
              </a:defRPr>
            </a:pPr>
            <a:r>
              <a:t>Leadership qualities</a:t>
            </a:r>
          </a:p>
          <a:p>
            <a:pPr>
              <a:spcBef>
                <a:spcPts val="1400"/>
              </a:spcBef>
              <a:defRPr>
                <a:solidFill>
                  <a:srgbClr val="FFFFFF"/>
                </a:solidFill>
                <a:latin typeface="Century Gothic"/>
                <a:ea typeface="Century Gothic"/>
                <a:cs typeface="Century Gothic"/>
                <a:sym typeface="Century Gothic"/>
              </a:defRPr>
            </a:pPr>
            <a:r>
              <a:t>Moral influence – Mat 5:13-16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dissolve" transition="in">
                                      <p:cBhvr>
                                        <p:cTn id="7" dur="500"/>
                                        <p:tgtEl>
                                          <p:spTgt spid="2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274">
                                            <p:txEl>
                                              <p:pRg st="2" end="2"/>
                                            </p:txEl>
                                          </p:spTgt>
                                        </p:tgtEl>
                                        <p:attrNameLst>
                                          <p:attrName>style.visibility</p:attrName>
                                        </p:attrNameLst>
                                      </p:cBhvr>
                                      <p:to>
                                        <p:strVal val="visible"/>
                                      </p:to>
                                    </p:set>
                                    <p:animEffect filter="dissolve" transition="in">
                                      <p:cBhvr>
                                        <p:cTn id="12" dur="500"/>
                                        <p:tgtEl>
                                          <p:spTgt spid="2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274">
                                            <p:txEl>
                                              <p:pRg st="3" end="3"/>
                                            </p:txEl>
                                          </p:spTgt>
                                        </p:tgtEl>
                                        <p:attrNameLst>
                                          <p:attrName>style.visibility</p:attrName>
                                        </p:attrNameLst>
                                      </p:cBhvr>
                                      <p:to>
                                        <p:strVal val="visible"/>
                                      </p:to>
                                    </p:set>
                                    <p:animEffect filter="dissolve" transition="in">
                                      <p:cBhvr>
                                        <p:cTn id="17" dur="500"/>
                                        <p:tgtEl>
                                          <p:spTgt spid="2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274">
                                            <p:txEl>
                                              <p:pRg st="4" end="4"/>
                                            </p:txEl>
                                          </p:spTgt>
                                        </p:tgtEl>
                                        <p:attrNameLst>
                                          <p:attrName>style.visibility</p:attrName>
                                        </p:attrNameLst>
                                      </p:cBhvr>
                                      <p:to>
                                        <p:strVal val="visible"/>
                                      </p:to>
                                    </p:set>
                                    <p:animEffect filter="dissolve" transition="in">
                                      <p:cBhvr>
                                        <p:cTn id="22" dur="500"/>
                                        <p:tgtEl>
                                          <p:spTgt spid="2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1" fill="hold">
                                  <p:stCondLst>
                                    <p:cond delay="0"/>
                                  </p:stCondLst>
                                  <p:iterate type="el" backwards="0">
                                    <p:tmAbs val="0"/>
                                  </p:iterate>
                                  <p:childTnLst>
                                    <p:set>
                                      <p:cBhvr>
                                        <p:cTn id="26" fill="hold"/>
                                        <p:tgtEl>
                                          <p:spTgt spid="274">
                                            <p:txEl>
                                              <p:pRg st="5" end="5"/>
                                            </p:txEl>
                                          </p:spTgt>
                                        </p:tgtEl>
                                        <p:attrNameLst>
                                          <p:attrName>style.visibility</p:attrName>
                                        </p:attrNameLst>
                                      </p:cBhvr>
                                      <p:to>
                                        <p:strVal val="visible"/>
                                      </p:to>
                                    </p:set>
                                    <p:animEffect filter="dissolve" transition="in">
                                      <p:cBhvr>
                                        <p:cTn id="27" dur="500"/>
                                        <p:tgtEl>
                                          <p:spTgt spid="27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77"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78"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79"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80" name="The VALUE of One’s CONTRIBUTIONS"/>
          <p:cNvSpPr/>
          <p:nvPr/>
        </p:nvSpPr>
        <p:spPr>
          <a:xfrm>
            <a:off x="276250" y="1759067"/>
            <a:ext cx="12452300" cy="705050"/>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800">
                <a:solidFill>
                  <a:srgbClr val="FFFFFF"/>
                </a:solidFill>
                <a:effectLst>
                  <a:outerShdw sx="100000" sy="100000" kx="0" ky="0" algn="b" rotWithShape="0" blurRad="12700" dist="63500" dir="1996249">
                    <a:srgbClr val="000000"/>
                  </a:outerShdw>
                </a:effectLst>
              </a:defRPr>
            </a:pPr>
            <a:r>
              <a:t>The </a:t>
            </a:r>
            <a:r>
              <a:rPr b="1">
                <a:latin typeface="Gill Sans"/>
                <a:ea typeface="Gill Sans"/>
                <a:cs typeface="Gill Sans"/>
                <a:sym typeface="Gill Sans"/>
              </a:rPr>
              <a:t>VALUE</a:t>
            </a:r>
            <a:r>
              <a:t> of One’s </a:t>
            </a:r>
            <a:r>
              <a:rPr b="1">
                <a:latin typeface="Gill Sans"/>
                <a:ea typeface="Gill Sans"/>
                <a:cs typeface="Gill Sans"/>
                <a:sym typeface="Gill Sans"/>
              </a:rPr>
              <a:t>CONTRIBUTIONS</a:t>
            </a:r>
          </a:p>
        </p:txBody>
      </p:sp>
      <p:sp>
        <p:nvSpPr>
          <p:cNvPr id="281" name="TextBox 5"/>
          <p:cNvSpPr txBox="1"/>
          <p:nvPr/>
        </p:nvSpPr>
        <p:spPr>
          <a:xfrm>
            <a:off x="7839902" y="2923146"/>
            <a:ext cx="4875464" cy="623874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spcBef>
                <a:spcPts val="1400"/>
              </a:spcBef>
              <a:defRPr sz="4800">
                <a:solidFill>
                  <a:schemeClr val="accent3">
                    <a:hueOff val="198700"/>
                    <a:satOff val="21248"/>
                    <a:lumOff val="19305"/>
                  </a:schemeClr>
                </a:solidFill>
                <a:latin typeface="Phosphate Inline"/>
                <a:ea typeface="Phosphate Inline"/>
                <a:cs typeface="Phosphate Inline"/>
                <a:sym typeface="Phosphate Inline"/>
              </a:defRPr>
            </a:pPr>
            <a:r>
              <a:t>Measured by:</a:t>
            </a:r>
          </a:p>
          <a:p>
            <a:pPr>
              <a:spcBef>
                <a:spcPts val="1400"/>
              </a:spcBef>
              <a:defRPr>
                <a:solidFill>
                  <a:srgbClr val="FFFFFF"/>
                </a:solidFill>
                <a:latin typeface="Century Gothic"/>
                <a:ea typeface="Century Gothic"/>
                <a:cs typeface="Century Gothic"/>
                <a:sym typeface="Century Gothic"/>
              </a:defRPr>
            </a:pPr>
            <a:r>
              <a:t>Financial contributions</a:t>
            </a:r>
          </a:p>
          <a:p>
            <a:pPr>
              <a:spcBef>
                <a:spcPts val="1400"/>
              </a:spcBef>
              <a:defRPr>
                <a:solidFill>
                  <a:srgbClr val="FFFFFF"/>
                </a:solidFill>
                <a:latin typeface="Century Gothic"/>
                <a:ea typeface="Century Gothic"/>
                <a:cs typeface="Century Gothic"/>
                <a:sym typeface="Century Gothic"/>
              </a:defRPr>
            </a:pPr>
            <a:r>
              <a:t>Labor / time / energy provided  </a:t>
            </a:r>
          </a:p>
          <a:p>
            <a:pPr>
              <a:spcBef>
                <a:spcPts val="1400"/>
              </a:spcBef>
              <a:defRPr>
                <a:solidFill>
                  <a:srgbClr val="FFFFFF"/>
                </a:solidFill>
                <a:latin typeface="Century Gothic"/>
                <a:ea typeface="Century Gothic"/>
                <a:cs typeface="Century Gothic"/>
                <a:sym typeface="Century Gothic"/>
              </a:defRPr>
            </a:pPr>
            <a:r>
              <a:t>Skill / abilities</a:t>
            </a:r>
          </a:p>
          <a:p>
            <a:pPr>
              <a:spcBef>
                <a:spcPts val="1400"/>
              </a:spcBef>
              <a:defRPr>
                <a:solidFill>
                  <a:srgbClr val="FFFFFF"/>
                </a:solidFill>
                <a:latin typeface="Century Gothic"/>
                <a:ea typeface="Century Gothic"/>
                <a:cs typeface="Century Gothic"/>
                <a:sym typeface="Century Gothic"/>
              </a:defRPr>
            </a:pPr>
            <a:r>
              <a:t>Leadership qualities</a:t>
            </a:r>
          </a:p>
          <a:p>
            <a:pPr>
              <a:spcBef>
                <a:spcPts val="1400"/>
              </a:spcBef>
              <a:defRPr>
                <a:solidFill>
                  <a:srgbClr val="FFFFFF"/>
                </a:solidFill>
                <a:latin typeface="Century Gothic"/>
                <a:ea typeface="Century Gothic"/>
                <a:cs typeface="Century Gothic"/>
                <a:sym typeface="Century Gothic"/>
              </a:defRPr>
            </a:pPr>
            <a:r>
              <a:t>Moral influence – Mat 5:13-16</a:t>
            </a:r>
          </a:p>
        </p:txBody>
      </p:sp>
      <p:sp>
        <p:nvSpPr>
          <p:cNvPr id="282" name="Philippians 1:23–26 (NKJV)…"/>
          <p:cNvSpPr txBox="1"/>
          <p:nvPr/>
        </p:nvSpPr>
        <p:spPr>
          <a:xfrm>
            <a:off x="439268" y="2591751"/>
            <a:ext cx="6993219" cy="69015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b="1" sz="4200">
                <a:solidFill>
                  <a:srgbClr val="000000"/>
                </a:solidFill>
                <a:latin typeface="Times New Roman"/>
                <a:ea typeface="Times New Roman"/>
                <a:cs typeface="Times New Roman"/>
                <a:sym typeface="Times New Roman"/>
              </a:defRPr>
            </a:pPr>
            <a:r>
              <a:t>Philippians 1:23–26 (NKJV)</a:t>
            </a:r>
          </a:p>
          <a:p>
            <a:pPr defTabSz="457200">
              <a:spcBef>
                <a:spcPts val="1600"/>
              </a:spcBef>
              <a:defRPr sz="3700">
                <a:solidFill>
                  <a:srgbClr val="000000"/>
                </a:solidFill>
                <a:latin typeface="Times New Roman"/>
                <a:ea typeface="Times New Roman"/>
                <a:cs typeface="Times New Roman"/>
                <a:sym typeface="Times New Roman"/>
              </a:defRPr>
            </a:pPr>
            <a:r>
              <a:rPr baseline="31999"/>
              <a:t>23</a:t>
            </a:r>
            <a:r>
              <a:t> For I am hard-pressed between the two, having a desire to depart and be with Christ, </a:t>
            </a:r>
            <a:r>
              <a:rPr i="1"/>
              <a:t>which is</a:t>
            </a:r>
            <a:r>
              <a:t> far better. </a:t>
            </a:r>
            <a:r>
              <a:rPr baseline="31999"/>
              <a:t>24</a:t>
            </a:r>
            <a:r>
              <a:t> Nevertheless to remain in the flesh </a:t>
            </a:r>
            <a:r>
              <a:rPr i="1"/>
              <a:t>is</a:t>
            </a:r>
            <a:r>
              <a:t> more needful for you. </a:t>
            </a:r>
            <a:r>
              <a:rPr baseline="31999"/>
              <a:t>25</a:t>
            </a:r>
            <a:r>
              <a:t> And being confident of this, I know that I shall remain and continue with you all for your progress and joy of faith, </a:t>
            </a:r>
            <a:r>
              <a:rPr baseline="31999"/>
              <a:t>26</a:t>
            </a:r>
            <a:r>
              <a:t> that your rejoicing for me may be more abundant in Jesus Christ by my coming to you again.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85"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86"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87"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88" name="The VALUE of One’s CONTRIBUTIONS"/>
          <p:cNvSpPr/>
          <p:nvPr/>
        </p:nvSpPr>
        <p:spPr>
          <a:xfrm>
            <a:off x="276250" y="1759067"/>
            <a:ext cx="12452300" cy="705050"/>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800">
                <a:solidFill>
                  <a:srgbClr val="FFFFFF"/>
                </a:solidFill>
                <a:effectLst>
                  <a:outerShdw sx="100000" sy="100000" kx="0" ky="0" algn="b" rotWithShape="0" blurRad="12700" dist="63500" dir="1996249">
                    <a:srgbClr val="000000"/>
                  </a:outerShdw>
                </a:effectLst>
              </a:defRPr>
            </a:pPr>
            <a:r>
              <a:t>The </a:t>
            </a:r>
            <a:r>
              <a:rPr b="1">
                <a:latin typeface="Gill Sans"/>
                <a:ea typeface="Gill Sans"/>
                <a:cs typeface="Gill Sans"/>
                <a:sym typeface="Gill Sans"/>
              </a:rPr>
              <a:t>VALUE</a:t>
            </a:r>
            <a:r>
              <a:t> of One’s </a:t>
            </a:r>
            <a:r>
              <a:rPr b="1">
                <a:latin typeface="Gill Sans"/>
                <a:ea typeface="Gill Sans"/>
                <a:cs typeface="Gill Sans"/>
                <a:sym typeface="Gill Sans"/>
              </a:rPr>
              <a:t>CONTRIBUTIONS</a:t>
            </a:r>
          </a:p>
        </p:txBody>
      </p:sp>
      <p:sp>
        <p:nvSpPr>
          <p:cNvPr id="289" name="TextBox 5"/>
          <p:cNvSpPr txBox="1"/>
          <p:nvPr/>
        </p:nvSpPr>
        <p:spPr>
          <a:xfrm>
            <a:off x="6968326" y="2602008"/>
            <a:ext cx="5766466" cy="697534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spcBef>
                <a:spcPts val="1200"/>
              </a:spcBef>
              <a:defRPr sz="4800">
                <a:solidFill>
                  <a:schemeClr val="accent3">
                    <a:hueOff val="198700"/>
                    <a:satOff val="21248"/>
                    <a:lumOff val="19305"/>
                  </a:schemeClr>
                </a:solidFill>
                <a:latin typeface="Phosphate Inline"/>
                <a:ea typeface="Phosphate Inline"/>
                <a:cs typeface="Phosphate Inline"/>
                <a:sym typeface="Phosphate Inline"/>
              </a:defRPr>
            </a:pPr>
            <a:r>
              <a:t>Measured by:</a:t>
            </a:r>
          </a:p>
          <a:p>
            <a:pPr>
              <a:spcBef>
                <a:spcPts val="1200"/>
              </a:spcBef>
              <a:defRPr>
                <a:solidFill>
                  <a:srgbClr val="FFFFFF"/>
                </a:solidFill>
                <a:latin typeface="Century Gothic"/>
                <a:ea typeface="Century Gothic"/>
                <a:cs typeface="Century Gothic"/>
                <a:sym typeface="Century Gothic"/>
              </a:defRPr>
            </a:pPr>
            <a:r>
              <a:t>OUR CHRIST-LIKENESS</a:t>
            </a:r>
          </a:p>
          <a:p>
            <a:pPr>
              <a:spcBef>
                <a:spcPts val="1200"/>
              </a:spcBef>
              <a:defRPr>
                <a:solidFill>
                  <a:srgbClr val="FFFFFF"/>
                </a:solidFill>
                <a:latin typeface="Century Gothic"/>
                <a:ea typeface="Century Gothic"/>
                <a:cs typeface="Century Gothic"/>
                <a:sym typeface="Century Gothic"/>
              </a:defRPr>
            </a:pPr>
            <a:r>
              <a:t>OUR HOLINESS</a:t>
            </a:r>
          </a:p>
          <a:p>
            <a:pPr>
              <a:spcBef>
                <a:spcPts val="1200"/>
              </a:spcBef>
              <a:defRPr>
                <a:solidFill>
                  <a:srgbClr val="FFFFFF"/>
                </a:solidFill>
                <a:latin typeface="Century Gothic"/>
                <a:ea typeface="Century Gothic"/>
                <a:cs typeface="Century Gothic"/>
                <a:sym typeface="Century Gothic"/>
              </a:defRPr>
            </a:pPr>
            <a:r>
              <a:t>OUR FAITH &amp; FAITHFULNESS</a:t>
            </a:r>
          </a:p>
          <a:p>
            <a:pPr>
              <a:spcBef>
                <a:spcPts val="1200"/>
              </a:spcBef>
              <a:defRPr>
                <a:solidFill>
                  <a:srgbClr val="FFFFFF"/>
                </a:solidFill>
                <a:latin typeface="Century Gothic"/>
                <a:ea typeface="Century Gothic"/>
                <a:cs typeface="Century Gothic"/>
                <a:sym typeface="Century Gothic"/>
              </a:defRPr>
            </a:pPr>
            <a:r>
              <a:t>OUR HUMILITY</a:t>
            </a:r>
          </a:p>
          <a:p>
            <a:pPr>
              <a:spcBef>
                <a:spcPts val="1200"/>
              </a:spcBef>
              <a:defRPr>
                <a:solidFill>
                  <a:srgbClr val="FFFFFF"/>
                </a:solidFill>
                <a:latin typeface="Century Gothic"/>
                <a:ea typeface="Century Gothic"/>
                <a:cs typeface="Century Gothic"/>
                <a:sym typeface="Century Gothic"/>
              </a:defRPr>
            </a:pPr>
            <a:r>
              <a:t>OUR LOYALTY </a:t>
            </a:r>
          </a:p>
          <a:p>
            <a:pPr>
              <a:spcBef>
                <a:spcPts val="1200"/>
              </a:spcBef>
              <a:defRPr>
                <a:solidFill>
                  <a:srgbClr val="FFFFFF"/>
                </a:solidFill>
                <a:latin typeface="Century Gothic"/>
                <a:ea typeface="Century Gothic"/>
                <a:cs typeface="Century Gothic"/>
                <a:sym typeface="Century Gothic"/>
              </a:defRPr>
            </a:pPr>
            <a:r>
              <a:t>OUR KNOWLEDGE</a:t>
            </a:r>
          </a:p>
          <a:p>
            <a:pPr>
              <a:spcBef>
                <a:spcPts val="1200"/>
              </a:spcBef>
              <a:defRPr>
                <a:solidFill>
                  <a:srgbClr val="FFFFFF"/>
                </a:solidFill>
                <a:latin typeface="Century Gothic"/>
                <a:ea typeface="Century Gothic"/>
                <a:cs typeface="Century Gothic"/>
                <a:sym typeface="Century Gothic"/>
              </a:defRPr>
            </a:pPr>
            <a:r>
              <a:t>OUR LOVE &amp; SERVICE / VALUING OTHERS</a:t>
            </a:r>
          </a:p>
        </p:txBody>
      </p:sp>
      <p:sp>
        <p:nvSpPr>
          <p:cNvPr id="290" name="TextBox 8"/>
          <p:cNvSpPr txBox="1"/>
          <p:nvPr/>
        </p:nvSpPr>
        <p:spPr>
          <a:xfrm>
            <a:off x="285136" y="2674226"/>
            <a:ext cx="6876686" cy="68762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3"/>
              </a:buBlip>
              <a:defRPr sz="4900">
                <a:solidFill>
                  <a:srgbClr val="000000"/>
                </a:solidFill>
                <a:latin typeface="Century Gothic"/>
                <a:ea typeface="Century Gothic"/>
                <a:cs typeface="Century Gothic"/>
                <a:sym typeface="Century Gothic"/>
              </a:defRPr>
            </a:pPr>
            <a:r>
              <a:t>As a HUSBAND / WIFE?</a:t>
            </a:r>
          </a:p>
          <a:p>
            <a:pPr marL="685800" indent="-685800" algn="l" defTabSz="1300480">
              <a:spcBef>
                <a:spcPts val="1700"/>
              </a:spcBef>
              <a:buClr>
                <a:srgbClr val="932E17"/>
              </a:buClr>
              <a:buSzPct val="80000"/>
              <a:buFont typeface="Wingdings 2"/>
              <a:buBlip>
                <a:blip r:embed="rId3"/>
              </a:buBlip>
              <a:defRPr sz="4900">
                <a:solidFill>
                  <a:srgbClr val="000000"/>
                </a:solidFill>
                <a:latin typeface="Century Gothic"/>
                <a:ea typeface="Century Gothic"/>
                <a:cs typeface="Century Gothic"/>
                <a:sym typeface="Century Gothic"/>
              </a:defRPr>
            </a:pPr>
            <a:r>
              <a:t>As a FATHER / MOTHER?</a:t>
            </a:r>
          </a:p>
          <a:p>
            <a:pPr marL="685800" indent="-685800" algn="l" defTabSz="1300480">
              <a:spcBef>
                <a:spcPts val="1700"/>
              </a:spcBef>
              <a:buClr>
                <a:srgbClr val="932E17"/>
              </a:buClr>
              <a:buSzPct val="80000"/>
              <a:buFont typeface="Wingdings 2"/>
              <a:buBlip>
                <a:blip r:embed="rId3"/>
              </a:buBlip>
              <a:defRPr sz="4900">
                <a:solidFill>
                  <a:srgbClr val="000000"/>
                </a:solidFill>
                <a:latin typeface="Century Gothic"/>
                <a:ea typeface="Century Gothic"/>
                <a:cs typeface="Century Gothic"/>
                <a:sym typeface="Century Gothic"/>
              </a:defRPr>
            </a:pPr>
            <a:r>
              <a:t>As a CHURCH MEMBER?</a:t>
            </a:r>
          </a:p>
          <a:p>
            <a:pPr marL="685800" indent="-685800" algn="l" defTabSz="1300480">
              <a:spcBef>
                <a:spcPts val="1700"/>
              </a:spcBef>
              <a:buClr>
                <a:srgbClr val="932E17"/>
              </a:buClr>
              <a:buSzPct val="80000"/>
              <a:buFont typeface="Wingdings 2"/>
              <a:buBlip>
                <a:blip r:embed="rId3"/>
              </a:buBlip>
              <a:defRPr sz="4900">
                <a:solidFill>
                  <a:srgbClr val="000000"/>
                </a:solidFill>
                <a:latin typeface="Century Gothic"/>
                <a:ea typeface="Century Gothic"/>
                <a:cs typeface="Century Gothic"/>
                <a:sym typeface="Century Gothic"/>
              </a:defRPr>
            </a:pPr>
            <a:r>
              <a:t>As a COMMUNITY MEMBER?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wipe(left)" transition="in">
                                      <p:cBhvr>
                                        <p:cTn id="7" dur="1500"/>
                                        <p:tgtEl>
                                          <p:spTgt spid="2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wipe(left)" transition="in">
                                      <p:cBhvr>
                                        <p:cTn id="10" dur="1500"/>
                                        <p:tgtEl>
                                          <p:spTgt spid="2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9">
                                            <p:txEl>
                                              <p:pRg st="1" end="1"/>
                                            </p:txEl>
                                          </p:spTgt>
                                        </p:tgtEl>
                                        <p:attrNameLst>
                                          <p:attrName>style.visibility</p:attrName>
                                        </p:attrNameLst>
                                      </p:cBhvr>
                                      <p:to>
                                        <p:strVal val="visible"/>
                                      </p:to>
                                    </p:set>
                                    <p:animEffect filter="wipe(left)" transition="in">
                                      <p:cBhvr>
                                        <p:cTn id="15" dur="1500"/>
                                        <p:tgtEl>
                                          <p:spTgt spid="28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9">
                                            <p:txEl>
                                              <p:pRg st="2" end="2"/>
                                            </p:txEl>
                                          </p:spTgt>
                                        </p:tgtEl>
                                        <p:attrNameLst>
                                          <p:attrName>style.visibility</p:attrName>
                                        </p:attrNameLst>
                                      </p:cBhvr>
                                      <p:to>
                                        <p:strVal val="visible"/>
                                      </p:to>
                                    </p:set>
                                    <p:animEffect filter="wipe(left)" transition="in">
                                      <p:cBhvr>
                                        <p:cTn id="20" dur="1500"/>
                                        <p:tgtEl>
                                          <p:spTgt spid="28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9">
                                            <p:txEl>
                                              <p:pRg st="3" end="3"/>
                                            </p:txEl>
                                          </p:spTgt>
                                        </p:tgtEl>
                                        <p:attrNameLst>
                                          <p:attrName>style.visibility</p:attrName>
                                        </p:attrNameLst>
                                      </p:cBhvr>
                                      <p:to>
                                        <p:strVal val="visible"/>
                                      </p:to>
                                    </p:set>
                                    <p:animEffect filter="wipe(left)" transition="in">
                                      <p:cBhvr>
                                        <p:cTn id="25" dur="1500"/>
                                        <p:tgtEl>
                                          <p:spTgt spid="28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89">
                                            <p:txEl>
                                              <p:pRg st="4" end="4"/>
                                            </p:txEl>
                                          </p:spTgt>
                                        </p:tgtEl>
                                        <p:attrNameLst>
                                          <p:attrName>style.visibility</p:attrName>
                                        </p:attrNameLst>
                                      </p:cBhvr>
                                      <p:to>
                                        <p:strVal val="visible"/>
                                      </p:to>
                                    </p:set>
                                    <p:animEffect filter="wipe(left)" transition="in">
                                      <p:cBhvr>
                                        <p:cTn id="30" dur="1500"/>
                                        <p:tgtEl>
                                          <p:spTgt spid="28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89">
                                            <p:txEl>
                                              <p:pRg st="5" end="5"/>
                                            </p:txEl>
                                          </p:spTgt>
                                        </p:tgtEl>
                                        <p:attrNameLst>
                                          <p:attrName>style.visibility</p:attrName>
                                        </p:attrNameLst>
                                      </p:cBhvr>
                                      <p:to>
                                        <p:strVal val="visible"/>
                                      </p:to>
                                    </p:set>
                                    <p:animEffect filter="wipe(left)" transition="in">
                                      <p:cBhvr>
                                        <p:cTn id="35" dur="1500"/>
                                        <p:tgtEl>
                                          <p:spTgt spid="28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89">
                                            <p:txEl>
                                              <p:pRg st="6" end="6"/>
                                            </p:txEl>
                                          </p:spTgt>
                                        </p:tgtEl>
                                        <p:attrNameLst>
                                          <p:attrName>style.visibility</p:attrName>
                                        </p:attrNameLst>
                                      </p:cBhvr>
                                      <p:to>
                                        <p:strVal val="visible"/>
                                      </p:to>
                                    </p:set>
                                    <p:animEffect filter="wipe(left)" transition="in">
                                      <p:cBhvr>
                                        <p:cTn id="40" dur="1500"/>
                                        <p:tgtEl>
                                          <p:spTgt spid="28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89">
                                            <p:txEl>
                                              <p:pRg st="7" end="7"/>
                                            </p:txEl>
                                          </p:spTgt>
                                        </p:tgtEl>
                                        <p:attrNameLst>
                                          <p:attrName>style.visibility</p:attrName>
                                        </p:attrNameLst>
                                      </p:cBhvr>
                                      <p:to>
                                        <p:strVal val="visible"/>
                                      </p:to>
                                    </p:set>
                                    <p:animEffect filter="wipe(left)" transition="in">
                                      <p:cBhvr>
                                        <p:cTn id="45" dur="1500"/>
                                        <p:tgtEl>
                                          <p:spTgt spid="28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93"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94"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95"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96"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pic>
        <p:nvPicPr>
          <p:cNvPr id="297" name="Picture 2" descr="Picture 2"/>
          <p:cNvPicPr>
            <a:picLocks noChangeAspect="1"/>
          </p:cNvPicPr>
          <p:nvPr/>
        </p:nvPicPr>
        <p:blipFill>
          <a:blip r:embed="rId3">
            <a:extLst/>
          </a:blip>
          <a:stretch>
            <a:fillRect/>
          </a:stretch>
        </p:blipFill>
        <p:spPr>
          <a:xfrm>
            <a:off x="169714" y="2730750"/>
            <a:ext cx="4968955" cy="6853108"/>
          </a:xfrm>
          <a:prstGeom prst="rect">
            <a:avLst/>
          </a:prstGeom>
          <a:ln w="12700">
            <a:miter lim="400000"/>
          </a:ln>
          <a:effectLst>
            <a:outerShdw sx="100000" sy="100000" kx="0" ky="0" algn="b" rotWithShape="0" blurRad="177800" dist="85516" dir="2068666">
              <a:srgbClr val="000000">
                <a:alpha val="81425"/>
              </a:srgbClr>
            </a:outerShdw>
          </a:effectLst>
        </p:spPr>
      </p:pic>
      <p:sp>
        <p:nvSpPr>
          <p:cNvPr id="298" name="Job 7:17–18 (NKJV)…"/>
          <p:cNvSpPr txBox="1"/>
          <p:nvPr/>
        </p:nvSpPr>
        <p:spPr>
          <a:xfrm>
            <a:off x="5556672" y="2677503"/>
            <a:ext cx="6892005"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Century Gothic"/>
                <a:ea typeface="Century Gothic"/>
                <a:cs typeface="Century Gothic"/>
                <a:sym typeface="Century Gothic"/>
              </a:defRPr>
            </a:pPr>
            <a:r>
              <a:t>Job 7:17–18 (NKJV)</a:t>
            </a:r>
          </a:p>
          <a:p>
            <a:pPr defTabSz="457200">
              <a:defRPr sz="4900">
                <a:solidFill>
                  <a:srgbClr val="000000"/>
                </a:solidFill>
                <a:latin typeface="Century Gothic"/>
                <a:ea typeface="Century Gothic"/>
                <a:cs typeface="Century Gothic"/>
                <a:sym typeface="Century Gothic"/>
              </a:defRPr>
            </a:pPr>
            <a:r>
              <a:rPr baseline="31999"/>
              <a:t>17</a:t>
            </a:r>
            <a:r>
              <a:t> “What </a:t>
            </a:r>
            <a:r>
              <a:rPr i="1"/>
              <a:t>is</a:t>
            </a:r>
            <a:r>
              <a:t> man, that You should exalt him, </a:t>
            </a:r>
            <a:r>
              <a:rPr i="1"/>
              <a:t>That</a:t>
            </a:r>
            <a:r>
              <a:t> You should set Your heart on him, </a:t>
            </a:r>
            <a:r>
              <a:rPr baseline="31999"/>
              <a:t>18</a:t>
            </a:r>
            <a:r>
              <a:t> That You should visit him every morning, </a:t>
            </a:r>
            <a:r>
              <a:rPr i="1"/>
              <a:t>And</a:t>
            </a:r>
            <a:r>
              <a:t> test him every moment?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01"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02"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03"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304"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pic>
        <p:nvPicPr>
          <p:cNvPr id="305" name="Picture 2" descr="Picture 2"/>
          <p:cNvPicPr>
            <a:picLocks noChangeAspect="1"/>
          </p:cNvPicPr>
          <p:nvPr/>
        </p:nvPicPr>
        <p:blipFill>
          <a:blip r:embed="rId3">
            <a:extLst/>
          </a:blip>
          <a:stretch>
            <a:fillRect/>
          </a:stretch>
        </p:blipFill>
        <p:spPr>
          <a:xfrm>
            <a:off x="169714" y="2730750"/>
            <a:ext cx="4968955" cy="6853108"/>
          </a:xfrm>
          <a:prstGeom prst="rect">
            <a:avLst/>
          </a:prstGeom>
          <a:ln w="12700">
            <a:miter lim="400000"/>
          </a:ln>
          <a:effectLst>
            <a:outerShdw sx="100000" sy="100000" kx="0" ky="0" algn="b" rotWithShape="0" blurRad="177800" dist="85516" dir="2068666">
              <a:srgbClr val="000000">
                <a:alpha val="81425"/>
              </a:srgbClr>
            </a:outerShdw>
          </a:effectLst>
        </p:spPr>
      </p:pic>
      <p:sp>
        <p:nvSpPr>
          <p:cNvPr id="306" name="Psalm 8:4–5 (NKJV)…"/>
          <p:cNvSpPr txBox="1"/>
          <p:nvPr/>
        </p:nvSpPr>
        <p:spPr>
          <a:xfrm>
            <a:off x="5576098" y="2931503"/>
            <a:ext cx="6892005"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Century Gothic"/>
                <a:ea typeface="Century Gothic"/>
                <a:cs typeface="Century Gothic"/>
                <a:sym typeface="Century Gothic"/>
              </a:defRPr>
            </a:pPr>
            <a:r>
              <a:t>Psalm 8:4–5 (NKJV)</a:t>
            </a:r>
          </a:p>
          <a:p>
            <a:pPr defTabSz="457200">
              <a:defRPr sz="4500">
                <a:solidFill>
                  <a:srgbClr val="000000"/>
                </a:solidFill>
                <a:latin typeface="Century Gothic"/>
                <a:ea typeface="Century Gothic"/>
                <a:cs typeface="Century Gothic"/>
                <a:sym typeface="Century Gothic"/>
              </a:defRPr>
            </a:pPr>
            <a:r>
              <a:rPr baseline="31999"/>
              <a:t>4</a:t>
            </a:r>
            <a:r>
              <a:t> What is man that You are mindful of him, And the son of man that You visit him? </a:t>
            </a:r>
            <a:r>
              <a:rPr baseline="31999"/>
              <a:t>5</a:t>
            </a:r>
            <a:r>
              <a:t> For You have made him a little lower than the angels, And You have crowned him with glory and honor.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09"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10"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11"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312"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pic>
        <p:nvPicPr>
          <p:cNvPr id="313" name="Picture 2" descr="Picture 2"/>
          <p:cNvPicPr>
            <a:picLocks noChangeAspect="1"/>
          </p:cNvPicPr>
          <p:nvPr/>
        </p:nvPicPr>
        <p:blipFill>
          <a:blip r:embed="rId3">
            <a:extLst/>
          </a:blip>
          <a:stretch>
            <a:fillRect/>
          </a:stretch>
        </p:blipFill>
        <p:spPr>
          <a:xfrm>
            <a:off x="169714" y="2730750"/>
            <a:ext cx="4968955" cy="6853108"/>
          </a:xfrm>
          <a:prstGeom prst="rect">
            <a:avLst/>
          </a:prstGeom>
          <a:ln w="12700">
            <a:miter lim="400000"/>
          </a:ln>
          <a:effectLst>
            <a:outerShdw sx="100000" sy="100000" kx="0" ky="0" algn="b" rotWithShape="0" blurRad="177800" dist="85516" dir="2068666">
              <a:srgbClr val="000000">
                <a:alpha val="81425"/>
              </a:srgbClr>
            </a:outerShdw>
          </a:effectLst>
        </p:spPr>
      </p:pic>
      <p:sp>
        <p:nvSpPr>
          <p:cNvPr id="314" name="TextBox 8"/>
          <p:cNvSpPr txBox="1"/>
          <p:nvPr/>
        </p:nvSpPr>
        <p:spPr>
          <a:xfrm>
            <a:off x="5296001" y="3075183"/>
            <a:ext cx="7723803" cy="61642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Clr>
                <a:srgbClr val="932E17"/>
              </a:buClr>
              <a:buSzPct val="80000"/>
              <a:buFont typeface="Wingdings 2"/>
              <a:buBlip>
                <a:blip r:embed="rId4"/>
              </a:buBlip>
              <a:defRPr sz="4000">
                <a:solidFill>
                  <a:srgbClr val="000000"/>
                </a:solidFill>
                <a:latin typeface="Century Gothic"/>
                <a:ea typeface="Century Gothic"/>
                <a:cs typeface="Century Gothic"/>
                <a:sym typeface="Century Gothic"/>
              </a:defRPr>
            </a:pPr>
            <a:r>
              <a:t>Made in </a:t>
            </a:r>
            <a:r>
              <a:rPr b="1"/>
              <a:t>God’s</a:t>
            </a:r>
            <a:r>
              <a:t> </a:t>
            </a:r>
            <a:r>
              <a:rPr b="1"/>
              <a:t>IMAGE</a:t>
            </a:r>
            <a:r>
              <a:t> – (Ge 1:26,27; 5:1; 9:6; Jm 3:9)</a:t>
            </a:r>
          </a:p>
          <a:p>
            <a:pPr marL="685799" indent="-685799" algn="l" defTabSz="1300480">
              <a:spcBef>
                <a:spcPts val="1700"/>
              </a:spcBef>
              <a:buClr>
                <a:srgbClr val="932E17"/>
              </a:buClr>
              <a:buSzPct val="80000"/>
              <a:buFont typeface="Wingdings 2"/>
              <a:buBlip>
                <a:blip r:embed="rId4"/>
              </a:buBlip>
              <a:defRPr sz="4000">
                <a:solidFill>
                  <a:srgbClr val="000000"/>
                </a:solidFill>
                <a:latin typeface="Century Gothic"/>
                <a:ea typeface="Century Gothic"/>
                <a:cs typeface="Century Gothic"/>
                <a:sym typeface="Century Gothic"/>
              </a:defRPr>
            </a:pPr>
            <a:r>
              <a:t>A </a:t>
            </a:r>
            <a:r>
              <a:rPr b="1"/>
              <a:t>living soul </a:t>
            </a:r>
            <a:r>
              <a:t>– </a:t>
            </a:r>
            <a:r>
              <a:rPr b="1"/>
              <a:t>distinct</a:t>
            </a:r>
            <a:r>
              <a:t> from, and </a:t>
            </a:r>
            <a:r>
              <a:rPr b="1"/>
              <a:t>higher</a:t>
            </a:r>
            <a:r>
              <a:t> than animals – and lower than the angels - (Gen 2:7; Ps. 8:5; Heb 2:4-9)</a:t>
            </a:r>
          </a:p>
          <a:p>
            <a:pPr marL="685799" indent="-685799" algn="l" defTabSz="1300480">
              <a:spcBef>
                <a:spcPts val="1700"/>
              </a:spcBef>
              <a:buClr>
                <a:srgbClr val="932E17"/>
              </a:buClr>
              <a:buSzPct val="80000"/>
              <a:buFont typeface="Wingdings 2"/>
              <a:buBlip>
                <a:blip r:embed="rId4"/>
              </a:buBlip>
              <a:defRPr sz="4000">
                <a:solidFill>
                  <a:srgbClr val="000000"/>
                </a:solidFill>
                <a:latin typeface="Century Gothic"/>
                <a:ea typeface="Century Gothic"/>
                <a:cs typeface="Century Gothic"/>
                <a:sym typeface="Century Gothic"/>
              </a:defRPr>
            </a:pPr>
            <a:r>
              <a:t>The body is a tent in which we, (our spirit, soul), dwell – (2 Pet. 1:14; 2 Cor. 5:1-9)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dissolve" transition="in">
                                      <p:cBhvr>
                                        <p:cTn id="7" dur="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dissolve" transition="in">
                                      <p:cBhvr>
                                        <p:cTn id="12" dur="500"/>
                                        <p:tgtEl>
                                          <p:spTgt spid="3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17"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18"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19"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320"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pic>
        <p:nvPicPr>
          <p:cNvPr id="321" name="Picture 2" descr="Picture 2"/>
          <p:cNvPicPr>
            <a:picLocks noChangeAspect="1"/>
          </p:cNvPicPr>
          <p:nvPr/>
        </p:nvPicPr>
        <p:blipFill>
          <a:blip r:embed="rId3">
            <a:extLst/>
          </a:blip>
          <a:stretch>
            <a:fillRect/>
          </a:stretch>
        </p:blipFill>
        <p:spPr>
          <a:xfrm>
            <a:off x="169714" y="2730750"/>
            <a:ext cx="4968955" cy="6853108"/>
          </a:xfrm>
          <a:prstGeom prst="rect">
            <a:avLst/>
          </a:prstGeom>
          <a:ln w="12700">
            <a:miter lim="400000"/>
          </a:ln>
          <a:effectLst>
            <a:outerShdw sx="100000" sy="100000" kx="0" ky="0" algn="b" rotWithShape="0" blurRad="177800" dist="85516" dir="2068666">
              <a:srgbClr val="000000">
                <a:alpha val="81425"/>
              </a:srgbClr>
            </a:outerShdw>
          </a:effectLst>
        </p:spPr>
      </p:pic>
      <p:sp>
        <p:nvSpPr>
          <p:cNvPr id="322" name="TextBox 8"/>
          <p:cNvSpPr txBox="1"/>
          <p:nvPr/>
        </p:nvSpPr>
        <p:spPr>
          <a:xfrm>
            <a:off x="5196312" y="2730750"/>
            <a:ext cx="7459977" cy="67103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4"/>
              </a:buBlip>
              <a:defRPr>
                <a:solidFill>
                  <a:srgbClr val="000000"/>
                </a:solidFill>
                <a:latin typeface="Century Gothic"/>
                <a:ea typeface="Century Gothic"/>
                <a:cs typeface="Century Gothic"/>
                <a:sym typeface="Century Gothic"/>
              </a:defRPr>
            </a:pPr>
            <a:r>
              <a:t>Our </a:t>
            </a:r>
            <a:r>
              <a:rPr b="1"/>
              <a:t>SPIRITS</a:t>
            </a:r>
            <a:r>
              <a:t> will continue to exist after death – (2 Co 4:16; Jm 2:26; Ecc. 3:19-21; 12:7)</a:t>
            </a:r>
          </a:p>
          <a:p>
            <a:pPr marL="685800" indent="-685800" algn="l" defTabSz="1300480">
              <a:spcBef>
                <a:spcPts val="1700"/>
              </a:spcBef>
              <a:buClr>
                <a:srgbClr val="932E17"/>
              </a:buClr>
              <a:buSzPct val="80000"/>
              <a:buFont typeface="Wingdings 2"/>
              <a:buBlip>
                <a:blip r:embed="rId4"/>
              </a:buBlip>
              <a:defRPr>
                <a:solidFill>
                  <a:srgbClr val="000000"/>
                </a:solidFill>
                <a:latin typeface="Century Gothic"/>
                <a:ea typeface="Century Gothic"/>
                <a:cs typeface="Century Gothic"/>
                <a:sym typeface="Century Gothic"/>
              </a:defRPr>
            </a:pPr>
            <a:r>
              <a:rPr b="1"/>
              <a:t>ALL</a:t>
            </a:r>
            <a:r>
              <a:t> will be raised &amp; judged after death by Jesus Christ – (Heb. 9:27; Eccl. 12:13,14; Mat 10:28; John 5:28,29; 12:48; Acts 17:30,31; Rom. 2:6-10; 2 Cor. 5:10; Rev 20:11-15)</a:t>
            </a:r>
          </a:p>
          <a:p>
            <a:pPr marL="685800" indent="-685800" algn="l" defTabSz="1300480">
              <a:spcBef>
                <a:spcPts val="1700"/>
              </a:spcBef>
              <a:buClr>
                <a:srgbClr val="932E17"/>
              </a:buClr>
              <a:buSzPct val="80000"/>
              <a:buFont typeface="Wingdings 2"/>
              <a:buBlip>
                <a:blip r:embed="rId4"/>
              </a:buBlip>
              <a:defRPr>
                <a:solidFill>
                  <a:srgbClr val="000000"/>
                </a:solidFill>
                <a:latin typeface="Century Gothic"/>
                <a:ea typeface="Century Gothic"/>
                <a:cs typeface="Century Gothic"/>
                <a:sym typeface="Century Gothic"/>
              </a:defRPr>
            </a:pPr>
            <a:r>
              <a:t>Our problem / dilemma – </a:t>
            </a:r>
            <a:r>
              <a:rPr b="1"/>
              <a:t>SIN</a:t>
            </a:r>
            <a:r>
              <a:t> (Rom 3:23; 6:23; Is. 59:1-3)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2">
                                            <p:txEl>
                                              <p:pRg st="1" end="1"/>
                                            </p:txEl>
                                          </p:spTgt>
                                        </p:tgtEl>
                                        <p:attrNameLst>
                                          <p:attrName>style.visibility</p:attrName>
                                        </p:attrNameLst>
                                      </p:cBhvr>
                                      <p:to>
                                        <p:strVal val="visible"/>
                                      </p:to>
                                    </p:set>
                                    <p:animEffect filter="dissolve" transition="in">
                                      <p:cBhvr>
                                        <p:cTn id="7" dur="500"/>
                                        <p:tgtEl>
                                          <p:spTgt spid="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22">
                                            <p:txEl>
                                              <p:pRg st="2" end="2"/>
                                            </p:txEl>
                                          </p:spTgt>
                                        </p:tgtEl>
                                        <p:attrNameLst>
                                          <p:attrName>style.visibility</p:attrName>
                                        </p:attrNameLst>
                                      </p:cBhvr>
                                      <p:to>
                                        <p:strVal val="visible"/>
                                      </p:to>
                                    </p:set>
                                    <p:animEffect filter="dissolve" transition="in">
                                      <p:cBhvr>
                                        <p:cTn id="12" dur="500"/>
                                        <p:tgtEl>
                                          <p:spTgt spid="3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25"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26"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27"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328"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pic>
        <p:nvPicPr>
          <p:cNvPr id="329" name="Picture 2" descr="Picture 2"/>
          <p:cNvPicPr>
            <a:picLocks noChangeAspect="1"/>
          </p:cNvPicPr>
          <p:nvPr/>
        </p:nvPicPr>
        <p:blipFill>
          <a:blip r:embed="rId3">
            <a:extLst/>
          </a:blip>
          <a:stretch>
            <a:fillRect/>
          </a:stretch>
        </p:blipFill>
        <p:spPr>
          <a:xfrm>
            <a:off x="169714" y="2730750"/>
            <a:ext cx="4968955" cy="6853108"/>
          </a:xfrm>
          <a:prstGeom prst="rect">
            <a:avLst/>
          </a:prstGeom>
          <a:ln w="12700">
            <a:miter lim="400000"/>
          </a:ln>
          <a:effectLst>
            <a:outerShdw sx="100000" sy="100000" kx="0" ky="0" algn="b" rotWithShape="0" blurRad="177800" dist="85516" dir="2068666">
              <a:srgbClr val="000000">
                <a:alpha val="81425"/>
              </a:srgbClr>
            </a:outerShdw>
          </a:effectLst>
        </p:spPr>
      </p:pic>
      <p:sp>
        <p:nvSpPr>
          <p:cNvPr id="330" name="TextBox 8"/>
          <p:cNvSpPr txBox="1"/>
          <p:nvPr/>
        </p:nvSpPr>
        <p:spPr>
          <a:xfrm>
            <a:off x="5235164" y="2695362"/>
            <a:ext cx="7558622" cy="7026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100"/>
              </a:spcBef>
              <a:buClr>
                <a:srgbClr val="932E17"/>
              </a:buClr>
              <a:buSzPct val="80000"/>
              <a:buFont typeface="Wingdings 2"/>
              <a:buBlip>
                <a:blip r:embed="rId4"/>
              </a:buBlip>
              <a:defRPr sz="4200">
                <a:solidFill>
                  <a:srgbClr val="000000"/>
                </a:solidFill>
                <a:latin typeface="Century Gothic"/>
                <a:ea typeface="Century Gothic"/>
                <a:cs typeface="Century Gothic"/>
                <a:sym typeface="Century Gothic"/>
              </a:defRPr>
            </a:pPr>
            <a:r>
              <a:t>Worth more than sparrows – (Mat 6:26)</a:t>
            </a:r>
          </a:p>
          <a:p>
            <a:pPr marL="685800" indent="-685800" algn="l" defTabSz="1300480">
              <a:spcBef>
                <a:spcPts val="1100"/>
              </a:spcBef>
              <a:buClr>
                <a:srgbClr val="932E17"/>
              </a:buClr>
              <a:buSzPct val="80000"/>
              <a:buFont typeface="Wingdings 2"/>
              <a:buBlip>
                <a:blip r:embed="rId4"/>
              </a:buBlip>
              <a:defRPr sz="4200">
                <a:solidFill>
                  <a:srgbClr val="000000"/>
                </a:solidFill>
                <a:latin typeface="Century Gothic"/>
                <a:ea typeface="Century Gothic"/>
                <a:cs typeface="Century Gothic"/>
                <a:sym typeface="Century Gothic"/>
              </a:defRPr>
            </a:pPr>
            <a:r>
              <a:t>Worth more than sheep – (Mat 12:10-13)</a:t>
            </a:r>
          </a:p>
          <a:p>
            <a:pPr marL="685800" indent="-685800" algn="l" defTabSz="1300480">
              <a:spcBef>
                <a:spcPts val="1100"/>
              </a:spcBef>
              <a:buClr>
                <a:srgbClr val="932E17"/>
              </a:buClr>
              <a:buSzPct val="80000"/>
              <a:buFont typeface="Wingdings 2"/>
              <a:buBlip>
                <a:blip r:embed="rId4"/>
              </a:buBlip>
              <a:defRPr sz="4200">
                <a:solidFill>
                  <a:srgbClr val="000000"/>
                </a:solidFill>
                <a:latin typeface="Century Gothic"/>
                <a:ea typeface="Century Gothic"/>
                <a:cs typeface="Century Gothic"/>
                <a:sym typeface="Century Gothic"/>
              </a:defRPr>
            </a:pPr>
            <a:r>
              <a:t>Worth more than an ox or donkey – (Luke 13:11-17)</a:t>
            </a:r>
          </a:p>
          <a:p>
            <a:pPr marL="685800" indent="-685800" algn="l" defTabSz="1300480">
              <a:spcBef>
                <a:spcPts val="1100"/>
              </a:spcBef>
              <a:buClr>
                <a:srgbClr val="932E17"/>
              </a:buClr>
              <a:buSzPct val="80000"/>
              <a:buFont typeface="Wingdings 2"/>
              <a:buBlip>
                <a:blip r:embed="rId4"/>
              </a:buBlip>
              <a:defRPr sz="4200">
                <a:solidFill>
                  <a:srgbClr val="000000"/>
                </a:solidFill>
                <a:latin typeface="Century Gothic"/>
                <a:ea typeface="Century Gothic"/>
                <a:cs typeface="Century Gothic"/>
                <a:sym typeface="Century Gothic"/>
              </a:defRPr>
            </a:pPr>
            <a:r>
              <a:t>God has SHOWN how much He values mankind - (Jn 3:16; Rom. 5:8; Eph. 2:4; 1 Jn 4:9,10; Rev. 1:5]</a:t>
            </a:r>
          </a:p>
        </p:txBody>
      </p:sp>
      <p:sp>
        <p:nvSpPr>
          <p:cNvPr id="331" name="TextBox 2"/>
          <p:cNvSpPr txBox="1"/>
          <p:nvPr/>
        </p:nvSpPr>
        <p:spPr>
          <a:xfrm>
            <a:off x="116876" y="6170591"/>
            <a:ext cx="5074630" cy="3076449"/>
          </a:xfrm>
          <a:prstGeom prst="rect">
            <a:avLst/>
          </a:prstGeom>
          <a:ln w="12700">
            <a:miter lim="400000"/>
          </a:ln>
          <a:effectLst>
            <a:outerShdw sx="100000" sy="100000" kx="0" ky="0" algn="b" rotWithShape="0" blurRad="177800" dist="85516" dir="2068666">
              <a:srgbClr val="000000">
                <a:alpha val="81425"/>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5000">
                <a:solidFill>
                  <a:srgbClr val="FFFFFF"/>
                </a:solidFill>
                <a:effectLst>
                  <a:outerShdw sx="100000" sy="100000" kx="0" ky="0" algn="b" rotWithShape="0" blurRad="50800" dist="88900" dir="3300000">
                    <a:srgbClr val="000000"/>
                  </a:outerShdw>
                </a:effectLst>
                <a:latin typeface="Pythagoras"/>
                <a:ea typeface="Pythagoras"/>
                <a:cs typeface="Pythagoras"/>
                <a:sym typeface="Pythagoras"/>
              </a:defRPr>
            </a:lvl1pPr>
          </a:lstStyle>
          <a:p>
            <a:pPr/>
            <a:r>
              <a:t>Value is determined by what one is willing to pay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dissolve" transition="in">
                                      <p:cBhvr>
                                        <p:cTn id="7" dur="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dissolve" transition="in">
                                      <p:cBhvr>
                                        <p:cTn id="12" dur="500"/>
                                        <p:tgtEl>
                                          <p:spTgt spid="3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330">
                                            <p:txEl>
                                              <p:pRg st="3" end="3"/>
                                            </p:txEl>
                                          </p:spTgt>
                                        </p:tgtEl>
                                        <p:attrNameLst>
                                          <p:attrName>style.visibility</p:attrName>
                                        </p:attrNameLst>
                                      </p:cBhvr>
                                      <p:to>
                                        <p:strVal val="visible"/>
                                      </p:to>
                                    </p:set>
                                    <p:animEffect filter="dissolve" transition="in">
                                      <p:cBhvr>
                                        <p:cTn id="17" dur="500"/>
                                        <p:tgtEl>
                                          <p:spTgt spid="330">
                                            <p:txEl>
                                              <p:pRg st="3" end="3"/>
                                            </p:txEl>
                                          </p:spTgt>
                                        </p:tgtEl>
                                      </p:cBhvr>
                                    </p:animEffect>
                                  </p:childTnLst>
                                </p:cTn>
                              </p:par>
                            </p:childTnLst>
                          </p:cTn>
                        </p:par>
                        <p:par>
                          <p:cTn id="18" fill="hold">
                            <p:stCondLst>
                              <p:cond delay="500"/>
                            </p:stCondLst>
                            <p:childTnLst>
                              <p:par>
                                <p:cTn id="19" presetClass="entr" nodeType="afterEffect" presetID="9" grpId="2" fill="hold">
                                  <p:stCondLst>
                                    <p:cond delay="0"/>
                                  </p:stCondLst>
                                  <p:iterate type="el" backwards="0">
                                    <p:tmAbs val="0"/>
                                  </p:iterate>
                                  <p:childTnLst>
                                    <p:set>
                                      <p:cBhvr>
                                        <p:cTn id="20" fill="hold"/>
                                        <p:tgtEl>
                                          <p:spTgt spid="331"/>
                                        </p:tgtEl>
                                        <p:attrNameLst>
                                          <p:attrName>style.visibility</p:attrName>
                                        </p:attrNameLst>
                                      </p:cBhvr>
                                      <p:to>
                                        <p:strVal val="visible"/>
                                      </p:to>
                                    </p:set>
                                    <p:animEffect filter="dissolve" transition="in">
                                      <p:cBhvr>
                                        <p:cTn id="21"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P build="whole" bldLvl="1" animBg="1" rev="0" advAuto="0" spid="331"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34"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35"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36"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37"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38"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39" name="John 3:16–17 (NKJV)…"/>
          <p:cNvSpPr txBox="1"/>
          <p:nvPr/>
        </p:nvSpPr>
        <p:spPr>
          <a:xfrm>
            <a:off x="6172294" y="2730750"/>
            <a:ext cx="6682256" cy="6923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300">
                <a:solidFill>
                  <a:srgbClr val="000000"/>
                </a:solidFill>
                <a:latin typeface="Times New Roman"/>
                <a:ea typeface="Times New Roman"/>
                <a:cs typeface="Times New Roman"/>
                <a:sym typeface="Times New Roman"/>
              </a:defRPr>
            </a:pPr>
            <a:r>
              <a:t>John 3:16–17 (NKJV)</a:t>
            </a:r>
          </a:p>
          <a:p>
            <a:pPr defTabSz="457200">
              <a:defRPr sz="4300">
                <a:solidFill>
                  <a:srgbClr val="000000"/>
                </a:solidFill>
                <a:latin typeface="Times New Roman"/>
                <a:ea typeface="Times New Roman"/>
                <a:cs typeface="Times New Roman"/>
                <a:sym typeface="Times New Roman"/>
              </a:defRPr>
            </a:pPr>
            <a:r>
              <a:rPr baseline="31999"/>
              <a:t>16</a:t>
            </a:r>
            <a:r>
              <a:t> </a:t>
            </a:r>
            <a:r>
              <a:rPr>
                <a:solidFill>
                  <a:schemeClr val="accent5"/>
                </a:solidFill>
              </a:rPr>
              <a:t>For God so loved the world that He gave His only begotten Son, that whoever believes in Him should not perish but have everlasting life.</a:t>
            </a:r>
            <a:r>
              <a:t> </a:t>
            </a:r>
            <a:r>
              <a:rPr baseline="31999"/>
              <a:t>17</a:t>
            </a:r>
            <a:r>
              <a:t> </a:t>
            </a:r>
            <a:r>
              <a:rPr>
                <a:solidFill>
                  <a:schemeClr val="accent5"/>
                </a:solidFill>
              </a:rPr>
              <a:t>For God did not send His Son into the world to condemn the world, but that the world through Him might be saved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pic>
        <p:nvPicPr>
          <p:cNvPr id="200" name="Image" descr="Image"/>
          <p:cNvPicPr>
            <a:picLocks noChangeAspect="1"/>
          </p:cNvPicPr>
          <p:nvPr/>
        </p:nvPicPr>
        <p:blipFill>
          <a:blip r:embed="rId2">
            <a:extLst/>
          </a:blip>
          <a:srcRect l="9933" t="6666" r="6686" b="7553"/>
          <a:stretch>
            <a:fillRect/>
          </a:stretch>
        </p:blipFill>
        <p:spPr>
          <a:xfrm>
            <a:off x="-8376" y="1744242"/>
            <a:ext cx="7142367" cy="7727951"/>
          </a:xfrm>
          <a:custGeom>
            <a:avLst/>
            <a:gdLst/>
            <a:ahLst/>
            <a:cxnLst>
              <a:cxn ang="0">
                <a:pos x="wd2" y="hd2"/>
              </a:cxn>
              <a:cxn ang="5400000">
                <a:pos x="wd2" y="hd2"/>
              </a:cxn>
              <a:cxn ang="10800000">
                <a:pos x="wd2" y="hd2"/>
              </a:cxn>
              <a:cxn ang="16200000">
                <a:pos x="wd2" y="hd2"/>
              </a:cxn>
            </a:cxnLst>
            <a:rect l="0" t="0" r="r" b="b"/>
            <a:pathLst>
              <a:path w="21366" h="21600" fill="norm" stroke="1" extrusionOk="0">
                <a:moveTo>
                  <a:pt x="10272" y="0"/>
                </a:moveTo>
                <a:cubicBezTo>
                  <a:pt x="9646" y="0"/>
                  <a:pt x="9610" y="56"/>
                  <a:pt x="9816" y="727"/>
                </a:cubicBezTo>
                <a:cubicBezTo>
                  <a:pt x="9892" y="974"/>
                  <a:pt x="9888" y="1128"/>
                  <a:pt x="9803" y="1224"/>
                </a:cubicBezTo>
                <a:cubicBezTo>
                  <a:pt x="9735" y="1300"/>
                  <a:pt x="9702" y="1506"/>
                  <a:pt x="9730" y="1682"/>
                </a:cubicBezTo>
                <a:cubicBezTo>
                  <a:pt x="9757" y="1858"/>
                  <a:pt x="9691" y="2247"/>
                  <a:pt x="9582" y="2548"/>
                </a:cubicBezTo>
                <a:cubicBezTo>
                  <a:pt x="9394" y="3068"/>
                  <a:pt x="9360" y="3099"/>
                  <a:pt x="8898" y="3178"/>
                </a:cubicBezTo>
                <a:cubicBezTo>
                  <a:pt x="8631" y="3224"/>
                  <a:pt x="8311" y="3303"/>
                  <a:pt x="8187" y="3354"/>
                </a:cubicBezTo>
                <a:cubicBezTo>
                  <a:pt x="8064" y="3406"/>
                  <a:pt x="7685" y="3525"/>
                  <a:pt x="7346" y="3621"/>
                </a:cubicBezTo>
                <a:cubicBezTo>
                  <a:pt x="7006" y="3717"/>
                  <a:pt x="5931" y="4153"/>
                  <a:pt x="4959" y="4590"/>
                </a:cubicBezTo>
                <a:cubicBezTo>
                  <a:pt x="3209" y="5378"/>
                  <a:pt x="3187" y="5383"/>
                  <a:pt x="2747" y="5248"/>
                </a:cubicBezTo>
                <a:cubicBezTo>
                  <a:pt x="2228" y="5088"/>
                  <a:pt x="1952" y="5157"/>
                  <a:pt x="1952" y="5444"/>
                </a:cubicBezTo>
                <a:cubicBezTo>
                  <a:pt x="1952" y="5586"/>
                  <a:pt x="2073" y="5687"/>
                  <a:pt x="2345" y="5771"/>
                </a:cubicBezTo>
                <a:cubicBezTo>
                  <a:pt x="2571" y="5840"/>
                  <a:pt x="2804" y="6010"/>
                  <a:pt x="2892" y="6167"/>
                </a:cubicBezTo>
                <a:cubicBezTo>
                  <a:pt x="3033" y="6417"/>
                  <a:pt x="2988" y="6602"/>
                  <a:pt x="2340" y="8387"/>
                </a:cubicBezTo>
                <a:cubicBezTo>
                  <a:pt x="2813" y="7107"/>
                  <a:pt x="2990" y="6698"/>
                  <a:pt x="3086" y="6788"/>
                </a:cubicBezTo>
                <a:cubicBezTo>
                  <a:pt x="3189" y="6884"/>
                  <a:pt x="3927" y="9843"/>
                  <a:pt x="4010" y="10497"/>
                </a:cubicBezTo>
                <a:cubicBezTo>
                  <a:pt x="4029" y="10644"/>
                  <a:pt x="4083" y="10822"/>
                  <a:pt x="4130" y="10894"/>
                </a:cubicBezTo>
                <a:cubicBezTo>
                  <a:pt x="4178" y="10967"/>
                  <a:pt x="4191" y="11094"/>
                  <a:pt x="4158" y="11176"/>
                </a:cubicBezTo>
                <a:cubicBezTo>
                  <a:pt x="4124" y="11258"/>
                  <a:pt x="4148" y="11355"/>
                  <a:pt x="4211" y="11391"/>
                </a:cubicBezTo>
                <a:cubicBezTo>
                  <a:pt x="4274" y="11428"/>
                  <a:pt x="4298" y="11523"/>
                  <a:pt x="4266" y="11602"/>
                </a:cubicBezTo>
                <a:cubicBezTo>
                  <a:pt x="4233" y="11681"/>
                  <a:pt x="4258" y="11772"/>
                  <a:pt x="4317" y="11806"/>
                </a:cubicBezTo>
                <a:cubicBezTo>
                  <a:pt x="4376" y="11840"/>
                  <a:pt x="4422" y="11939"/>
                  <a:pt x="4422" y="12024"/>
                </a:cubicBezTo>
                <a:cubicBezTo>
                  <a:pt x="4422" y="12221"/>
                  <a:pt x="3961" y="12390"/>
                  <a:pt x="3785" y="12258"/>
                </a:cubicBezTo>
                <a:cubicBezTo>
                  <a:pt x="3590" y="12112"/>
                  <a:pt x="2742" y="12354"/>
                  <a:pt x="2499" y="12625"/>
                </a:cubicBezTo>
                <a:cubicBezTo>
                  <a:pt x="2387" y="12750"/>
                  <a:pt x="2295" y="12936"/>
                  <a:pt x="2293" y="13036"/>
                </a:cubicBezTo>
                <a:cubicBezTo>
                  <a:pt x="2290" y="13143"/>
                  <a:pt x="2128" y="13279"/>
                  <a:pt x="1903" y="13367"/>
                </a:cubicBezTo>
                <a:cubicBezTo>
                  <a:pt x="1616" y="13479"/>
                  <a:pt x="1509" y="13590"/>
                  <a:pt x="1482" y="13807"/>
                </a:cubicBezTo>
                <a:cubicBezTo>
                  <a:pt x="1450" y="14058"/>
                  <a:pt x="1372" y="14116"/>
                  <a:pt x="905" y="14227"/>
                </a:cubicBezTo>
                <a:cubicBezTo>
                  <a:pt x="481" y="14327"/>
                  <a:pt x="352" y="14329"/>
                  <a:pt x="311" y="14229"/>
                </a:cubicBezTo>
                <a:cubicBezTo>
                  <a:pt x="282" y="14159"/>
                  <a:pt x="821" y="12546"/>
                  <a:pt x="1511" y="10645"/>
                </a:cubicBezTo>
                <a:cubicBezTo>
                  <a:pt x="2000" y="9296"/>
                  <a:pt x="2122" y="8976"/>
                  <a:pt x="2340" y="8387"/>
                </a:cubicBezTo>
                <a:cubicBezTo>
                  <a:pt x="1214" y="11490"/>
                  <a:pt x="190" y="14217"/>
                  <a:pt x="69" y="14435"/>
                </a:cubicBezTo>
                <a:cubicBezTo>
                  <a:pt x="-67" y="14681"/>
                  <a:pt x="-7" y="14873"/>
                  <a:pt x="306" y="15196"/>
                </a:cubicBezTo>
                <a:cubicBezTo>
                  <a:pt x="728" y="15631"/>
                  <a:pt x="1165" y="15770"/>
                  <a:pt x="2288" y="15821"/>
                </a:cubicBezTo>
                <a:cubicBezTo>
                  <a:pt x="4248" y="15909"/>
                  <a:pt x="5931" y="15490"/>
                  <a:pt x="6362" y="14808"/>
                </a:cubicBezTo>
                <a:cubicBezTo>
                  <a:pt x="6470" y="14638"/>
                  <a:pt x="6558" y="14452"/>
                  <a:pt x="6558" y="14393"/>
                </a:cubicBezTo>
                <a:cubicBezTo>
                  <a:pt x="6558" y="14277"/>
                  <a:pt x="6073" y="14116"/>
                  <a:pt x="5410" y="14012"/>
                </a:cubicBezTo>
                <a:cubicBezTo>
                  <a:pt x="5181" y="13977"/>
                  <a:pt x="4971" y="13913"/>
                  <a:pt x="4942" y="13871"/>
                </a:cubicBezTo>
                <a:cubicBezTo>
                  <a:pt x="4914" y="13828"/>
                  <a:pt x="4501" y="12166"/>
                  <a:pt x="4025" y="10179"/>
                </a:cubicBezTo>
                <a:cubicBezTo>
                  <a:pt x="3101" y="6324"/>
                  <a:pt x="3087" y="6167"/>
                  <a:pt x="3638" y="5907"/>
                </a:cubicBezTo>
                <a:cubicBezTo>
                  <a:pt x="4213" y="5635"/>
                  <a:pt x="6420" y="4949"/>
                  <a:pt x="7233" y="4789"/>
                </a:cubicBezTo>
                <a:cubicBezTo>
                  <a:pt x="7696" y="4698"/>
                  <a:pt x="8400" y="4608"/>
                  <a:pt x="8795" y="4592"/>
                </a:cubicBezTo>
                <a:cubicBezTo>
                  <a:pt x="9505" y="4564"/>
                  <a:pt x="9516" y="4567"/>
                  <a:pt x="9727" y="4915"/>
                </a:cubicBezTo>
                <a:cubicBezTo>
                  <a:pt x="9896" y="5194"/>
                  <a:pt x="9932" y="5436"/>
                  <a:pt x="9906" y="6070"/>
                </a:cubicBezTo>
                <a:cubicBezTo>
                  <a:pt x="9890" y="6482"/>
                  <a:pt x="9831" y="6813"/>
                  <a:pt x="9773" y="6859"/>
                </a:cubicBezTo>
                <a:cubicBezTo>
                  <a:pt x="9801" y="7189"/>
                  <a:pt x="9803" y="8215"/>
                  <a:pt x="9766" y="9521"/>
                </a:cubicBezTo>
                <a:cubicBezTo>
                  <a:pt x="9724" y="11007"/>
                  <a:pt x="9680" y="12821"/>
                  <a:pt x="9669" y="13552"/>
                </a:cubicBezTo>
                <a:cubicBezTo>
                  <a:pt x="9658" y="14268"/>
                  <a:pt x="9626" y="14862"/>
                  <a:pt x="9595" y="14911"/>
                </a:cubicBezTo>
                <a:cubicBezTo>
                  <a:pt x="9816" y="15358"/>
                  <a:pt x="9902" y="16423"/>
                  <a:pt x="9754" y="17450"/>
                </a:cubicBezTo>
                <a:cubicBezTo>
                  <a:pt x="9672" y="18027"/>
                  <a:pt x="9589" y="18080"/>
                  <a:pt x="8526" y="18241"/>
                </a:cubicBezTo>
                <a:cubicBezTo>
                  <a:pt x="6386" y="18565"/>
                  <a:pt x="5233" y="19583"/>
                  <a:pt x="5990" y="20481"/>
                </a:cubicBezTo>
                <a:cubicBezTo>
                  <a:pt x="6285" y="20831"/>
                  <a:pt x="7426" y="21294"/>
                  <a:pt x="8401" y="21459"/>
                </a:cubicBezTo>
                <a:cubicBezTo>
                  <a:pt x="8950" y="21552"/>
                  <a:pt x="9537" y="21597"/>
                  <a:pt x="10124" y="21600"/>
                </a:cubicBezTo>
                <a:lnTo>
                  <a:pt x="10210" y="21600"/>
                </a:lnTo>
                <a:cubicBezTo>
                  <a:pt x="12018" y="21596"/>
                  <a:pt x="13814" y="21194"/>
                  <a:pt x="14518" y="20552"/>
                </a:cubicBezTo>
                <a:cubicBezTo>
                  <a:pt x="15016" y="20097"/>
                  <a:pt x="15023" y="19516"/>
                  <a:pt x="14534" y="19090"/>
                </a:cubicBezTo>
                <a:cubicBezTo>
                  <a:pt x="14113" y="18722"/>
                  <a:pt x="13148" y="18373"/>
                  <a:pt x="12178" y="18234"/>
                </a:cubicBezTo>
                <a:cubicBezTo>
                  <a:pt x="11213" y="18096"/>
                  <a:pt x="11126" y="18044"/>
                  <a:pt x="11037" y="17563"/>
                </a:cubicBezTo>
                <a:cubicBezTo>
                  <a:pt x="10995" y="17338"/>
                  <a:pt x="10908" y="17026"/>
                  <a:pt x="10843" y="16869"/>
                </a:cubicBezTo>
                <a:cubicBezTo>
                  <a:pt x="10753" y="16651"/>
                  <a:pt x="10766" y="16492"/>
                  <a:pt x="10900" y="16192"/>
                </a:cubicBezTo>
                <a:cubicBezTo>
                  <a:pt x="11038" y="15884"/>
                  <a:pt x="11052" y="15720"/>
                  <a:pt x="10958" y="15436"/>
                </a:cubicBezTo>
                <a:cubicBezTo>
                  <a:pt x="10893" y="15237"/>
                  <a:pt x="10862" y="15038"/>
                  <a:pt x="10891" y="14994"/>
                </a:cubicBezTo>
                <a:cubicBezTo>
                  <a:pt x="10900" y="14981"/>
                  <a:pt x="10988" y="14948"/>
                  <a:pt x="11054" y="14919"/>
                </a:cubicBezTo>
                <a:cubicBezTo>
                  <a:pt x="11022" y="14378"/>
                  <a:pt x="10992" y="13605"/>
                  <a:pt x="10981" y="12643"/>
                </a:cubicBezTo>
                <a:cubicBezTo>
                  <a:pt x="10965" y="11258"/>
                  <a:pt x="10921" y="9049"/>
                  <a:pt x="10882" y="7734"/>
                </a:cubicBezTo>
                <a:cubicBezTo>
                  <a:pt x="10870" y="7327"/>
                  <a:pt x="10875" y="7132"/>
                  <a:pt x="10870" y="6829"/>
                </a:cubicBezTo>
                <a:cubicBezTo>
                  <a:pt x="10786" y="6755"/>
                  <a:pt x="10763" y="6579"/>
                  <a:pt x="10742" y="6109"/>
                </a:cubicBezTo>
                <a:cubicBezTo>
                  <a:pt x="10718" y="5559"/>
                  <a:pt x="10761" y="5262"/>
                  <a:pt x="10912" y="4965"/>
                </a:cubicBezTo>
                <a:lnTo>
                  <a:pt x="11114" y="4565"/>
                </a:lnTo>
                <a:lnTo>
                  <a:pt x="12350" y="4578"/>
                </a:lnTo>
                <a:cubicBezTo>
                  <a:pt x="13357" y="4590"/>
                  <a:pt x="13832" y="4657"/>
                  <a:pt x="14932" y="4935"/>
                </a:cubicBezTo>
                <a:cubicBezTo>
                  <a:pt x="17546" y="5595"/>
                  <a:pt x="17893" y="5647"/>
                  <a:pt x="18526" y="5477"/>
                </a:cubicBezTo>
                <a:cubicBezTo>
                  <a:pt x="19220" y="5290"/>
                  <a:pt x="19371" y="5182"/>
                  <a:pt x="19371" y="4872"/>
                </a:cubicBezTo>
                <a:cubicBezTo>
                  <a:pt x="19371" y="4541"/>
                  <a:pt x="19019" y="4459"/>
                  <a:pt x="18563" y="4683"/>
                </a:cubicBezTo>
                <a:cubicBezTo>
                  <a:pt x="18359" y="4783"/>
                  <a:pt x="18090" y="4875"/>
                  <a:pt x="17967" y="4888"/>
                </a:cubicBezTo>
                <a:cubicBezTo>
                  <a:pt x="17843" y="4900"/>
                  <a:pt x="17060" y="4674"/>
                  <a:pt x="16225" y="4384"/>
                </a:cubicBezTo>
                <a:cubicBezTo>
                  <a:pt x="14527" y="3793"/>
                  <a:pt x="13264" y="3436"/>
                  <a:pt x="12178" y="3240"/>
                </a:cubicBezTo>
                <a:cubicBezTo>
                  <a:pt x="11776" y="3168"/>
                  <a:pt x="11400" y="3070"/>
                  <a:pt x="11342" y="3023"/>
                </a:cubicBezTo>
                <a:cubicBezTo>
                  <a:pt x="11133" y="2856"/>
                  <a:pt x="10866" y="2018"/>
                  <a:pt x="10917" y="1693"/>
                </a:cubicBezTo>
                <a:cubicBezTo>
                  <a:pt x="10945" y="1511"/>
                  <a:pt x="10913" y="1301"/>
                  <a:pt x="10846" y="1226"/>
                </a:cubicBezTo>
                <a:cubicBezTo>
                  <a:pt x="10759" y="1129"/>
                  <a:pt x="10758" y="972"/>
                  <a:pt x="10841" y="692"/>
                </a:cubicBezTo>
                <a:cubicBezTo>
                  <a:pt x="11014" y="107"/>
                  <a:pt x="10927" y="0"/>
                  <a:pt x="10272" y="0"/>
                </a:cubicBezTo>
                <a:close/>
                <a:moveTo>
                  <a:pt x="18004" y="6169"/>
                </a:moveTo>
                <a:cubicBezTo>
                  <a:pt x="17944" y="6192"/>
                  <a:pt x="17702" y="6718"/>
                  <a:pt x="17415" y="7450"/>
                </a:cubicBezTo>
                <a:cubicBezTo>
                  <a:pt x="17288" y="7772"/>
                  <a:pt x="16988" y="8541"/>
                  <a:pt x="16769" y="9102"/>
                </a:cubicBezTo>
                <a:cubicBezTo>
                  <a:pt x="17342" y="7696"/>
                  <a:pt x="17678" y="6921"/>
                  <a:pt x="17753" y="6945"/>
                </a:cubicBezTo>
                <a:cubicBezTo>
                  <a:pt x="17905" y="6994"/>
                  <a:pt x="17905" y="12046"/>
                  <a:pt x="17753" y="12157"/>
                </a:cubicBezTo>
                <a:cubicBezTo>
                  <a:pt x="17685" y="12206"/>
                  <a:pt x="17494" y="12276"/>
                  <a:pt x="17328" y="12313"/>
                </a:cubicBezTo>
                <a:cubicBezTo>
                  <a:pt x="16754" y="12441"/>
                  <a:pt x="16778" y="13091"/>
                  <a:pt x="17365" y="13298"/>
                </a:cubicBezTo>
                <a:lnTo>
                  <a:pt x="17716" y="13422"/>
                </a:lnTo>
                <a:lnTo>
                  <a:pt x="17447" y="13687"/>
                </a:lnTo>
                <a:cubicBezTo>
                  <a:pt x="17299" y="13833"/>
                  <a:pt x="17079" y="13956"/>
                  <a:pt x="16955" y="13963"/>
                </a:cubicBezTo>
                <a:cubicBezTo>
                  <a:pt x="16772" y="13973"/>
                  <a:pt x="16784" y="13989"/>
                  <a:pt x="17012" y="14048"/>
                </a:cubicBezTo>
                <a:cubicBezTo>
                  <a:pt x="17167" y="14088"/>
                  <a:pt x="17294" y="14185"/>
                  <a:pt x="17294" y="14263"/>
                </a:cubicBezTo>
                <a:cubicBezTo>
                  <a:pt x="17294" y="14368"/>
                  <a:pt x="17067" y="14417"/>
                  <a:pt x="16448" y="14442"/>
                </a:cubicBezTo>
                <a:cubicBezTo>
                  <a:pt x="15985" y="14460"/>
                  <a:pt x="15424" y="14499"/>
                  <a:pt x="15202" y="14528"/>
                </a:cubicBezTo>
                <a:cubicBezTo>
                  <a:pt x="14979" y="14558"/>
                  <a:pt x="14769" y="14554"/>
                  <a:pt x="14734" y="14522"/>
                </a:cubicBezTo>
                <a:cubicBezTo>
                  <a:pt x="14678" y="14469"/>
                  <a:pt x="14871" y="13921"/>
                  <a:pt x="15270" y="12879"/>
                </a:cubicBezTo>
                <a:cubicBezTo>
                  <a:pt x="14870" y="13846"/>
                  <a:pt x="14515" y="14653"/>
                  <a:pt x="14426" y="14741"/>
                </a:cubicBezTo>
                <a:cubicBezTo>
                  <a:pt x="14070" y="15096"/>
                  <a:pt x="14143" y="15409"/>
                  <a:pt x="14704" y="15910"/>
                </a:cubicBezTo>
                <a:cubicBezTo>
                  <a:pt x="15317" y="16458"/>
                  <a:pt x="16039" y="16677"/>
                  <a:pt x="17567" y="16781"/>
                </a:cubicBezTo>
                <a:cubicBezTo>
                  <a:pt x="19319" y="16901"/>
                  <a:pt x="20041" y="16786"/>
                  <a:pt x="20821" y="16259"/>
                </a:cubicBezTo>
                <a:cubicBezTo>
                  <a:pt x="21451" y="15833"/>
                  <a:pt x="21533" y="15475"/>
                  <a:pt x="21081" y="15120"/>
                </a:cubicBezTo>
                <a:cubicBezTo>
                  <a:pt x="20739" y="14851"/>
                  <a:pt x="20468" y="14124"/>
                  <a:pt x="19203" y="10073"/>
                </a:cubicBezTo>
                <a:cubicBezTo>
                  <a:pt x="19121" y="9814"/>
                  <a:pt x="18823" y="8892"/>
                  <a:pt x="18540" y="8027"/>
                </a:cubicBezTo>
                <a:cubicBezTo>
                  <a:pt x="18257" y="7161"/>
                  <a:pt x="18022" y="6334"/>
                  <a:pt x="18018" y="6190"/>
                </a:cubicBezTo>
                <a:cubicBezTo>
                  <a:pt x="18017" y="6172"/>
                  <a:pt x="18012" y="6165"/>
                  <a:pt x="18004" y="6169"/>
                </a:cubicBezTo>
                <a:close/>
                <a:moveTo>
                  <a:pt x="18224" y="7267"/>
                </a:moveTo>
                <a:cubicBezTo>
                  <a:pt x="18252" y="7274"/>
                  <a:pt x="18274" y="7303"/>
                  <a:pt x="18292" y="7353"/>
                </a:cubicBezTo>
                <a:cubicBezTo>
                  <a:pt x="18382" y="7611"/>
                  <a:pt x="19007" y="9537"/>
                  <a:pt x="19541" y="11204"/>
                </a:cubicBezTo>
                <a:cubicBezTo>
                  <a:pt x="19824" y="12086"/>
                  <a:pt x="20017" y="12864"/>
                  <a:pt x="19970" y="12934"/>
                </a:cubicBezTo>
                <a:cubicBezTo>
                  <a:pt x="19922" y="13005"/>
                  <a:pt x="19779" y="13346"/>
                  <a:pt x="19654" y="13692"/>
                </a:cubicBezTo>
                <a:cubicBezTo>
                  <a:pt x="19449" y="14259"/>
                  <a:pt x="19394" y="14324"/>
                  <a:pt x="19090" y="14352"/>
                </a:cubicBezTo>
                <a:cubicBezTo>
                  <a:pt x="18760" y="14382"/>
                  <a:pt x="18471" y="14227"/>
                  <a:pt x="18471" y="14018"/>
                </a:cubicBezTo>
                <a:cubicBezTo>
                  <a:pt x="18471" y="13961"/>
                  <a:pt x="18612" y="13771"/>
                  <a:pt x="18782" y="13599"/>
                </a:cubicBezTo>
                <a:lnTo>
                  <a:pt x="19090" y="13287"/>
                </a:lnTo>
                <a:lnTo>
                  <a:pt x="18763" y="13518"/>
                </a:lnTo>
                <a:lnTo>
                  <a:pt x="18437" y="13750"/>
                </a:lnTo>
                <a:lnTo>
                  <a:pt x="18177" y="13522"/>
                </a:lnTo>
                <a:cubicBezTo>
                  <a:pt x="18034" y="13397"/>
                  <a:pt x="17949" y="13249"/>
                  <a:pt x="17986" y="13193"/>
                </a:cubicBezTo>
                <a:cubicBezTo>
                  <a:pt x="18023" y="13137"/>
                  <a:pt x="18038" y="12329"/>
                  <a:pt x="18020" y="11398"/>
                </a:cubicBezTo>
                <a:cubicBezTo>
                  <a:pt x="17970" y="8689"/>
                  <a:pt x="18003" y="7427"/>
                  <a:pt x="18126" y="7312"/>
                </a:cubicBezTo>
                <a:cubicBezTo>
                  <a:pt x="18165" y="7276"/>
                  <a:pt x="18197" y="7260"/>
                  <a:pt x="18224" y="7267"/>
                </a:cubicBezTo>
                <a:close/>
                <a:moveTo>
                  <a:pt x="18773" y="12176"/>
                </a:moveTo>
                <a:cubicBezTo>
                  <a:pt x="18728" y="12180"/>
                  <a:pt x="18679" y="12218"/>
                  <a:pt x="18630" y="12292"/>
                </a:cubicBezTo>
                <a:cubicBezTo>
                  <a:pt x="18586" y="12358"/>
                  <a:pt x="18642" y="12476"/>
                  <a:pt x="18756" y="12554"/>
                </a:cubicBezTo>
                <a:cubicBezTo>
                  <a:pt x="19021" y="12734"/>
                  <a:pt x="19013" y="12741"/>
                  <a:pt x="18950" y="12434"/>
                </a:cubicBezTo>
                <a:cubicBezTo>
                  <a:pt x="18921" y="12294"/>
                  <a:pt x="18873" y="12207"/>
                  <a:pt x="18817" y="12182"/>
                </a:cubicBezTo>
                <a:cubicBezTo>
                  <a:pt x="18803" y="12176"/>
                  <a:pt x="18788" y="12174"/>
                  <a:pt x="18773" y="12176"/>
                </a:cubicBezTo>
                <a:close/>
                <a:moveTo>
                  <a:pt x="16050" y="12838"/>
                </a:moveTo>
                <a:cubicBezTo>
                  <a:pt x="16034" y="12839"/>
                  <a:pt x="16015" y="12845"/>
                  <a:pt x="15997" y="12856"/>
                </a:cubicBezTo>
                <a:cubicBezTo>
                  <a:pt x="15942" y="12887"/>
                  <a:pt x="15926" y="12984"/>
                  <a:pt x="15963" y="13073"/>
                </a:cubicBezTo>
                <a:cubicBezTo>
                  <a:pt x="16006" y="13178"/>
                  <a:pt x="16068" y="13198"/>
                  <a:pt x="16140" y="13131"/>
                </a:cubicBezTo>
                <a:cubicBezTo>
                  <a:pt x="16236" y="13040"/>
                  <a:pt x="16190" y="12882"/>
                  <a:pt x="16099" y="12844"/>
                </a:cubicBezTo>
                <a:cubicBezTo>
                  <a:pt x="16084" y="12838"/>
                  <a:pt x="16067" y="12836"/>
                  <a:pt x="16050" y="12838"/>
                </a:cubicBezTo>
                <a:close/>
                <a:moveTo>
                  <a:pt x="19085" y="12849"/>
                </a:moveTo>
                <a:cubicBezTo>
                  <a:pt x="19065" y="12842"/>
                  <a:pt x="19051" y="12902"/>
                  <a:pt x="19051" y="13010"/>
                </a:cubicBezTo>
                <a:cubicBezTo>
                  <a:pt x="19051" y="13154"/>
                  <a:pt x="19078" y="13214"/>
                  <a:pt x="19109" y="13142"/>
                </a:cubicBezTo>
                <a:cubicBezTo>
                  <a:pt x="19140" y="13070"/>
                  <a:pt x="19140" y="12951"/>
                  <a:pt x="19109" y="12879"/>
                </a:cubicBezTo>
                <a:cubicBezTo>
                  <a:pt x="19101" y="12861"/>
                  <a:pt x="19092" y="12851"/>
                  <a:pt x="19085" y="12849"/>
                </a:cubicBezTo>
                <a:close/>
                <a:moveTo>
                  <a:pt x="16225" y="13640"/>
                </a:moveTo>
                <a:cubicBezTo>
                  <a:pt x="16219" y="13645"/>
                  <a:pt x="16252" y="13687"/>
                  <a:pt x="16322" y="13771"/>
                </a:cubicBezTo>
                <a:cubicBezTo>
                  <a:pt x="16469" y="13945"/>
                  <a:pt x="16561" y="14001"/>
                  <a:pt x="16561" y="13915"/>
                </a:cubicBezTo>
                <a:cubicBezTo>
                  <a:pt x="16561" y="13893"/>
                  <a:pt x="16473" y="13810"/>
                  <a:pt x="16365" y="13731"/>
                </a:cubicBezTo>
                <a:cubicBezTo>
                  <a:pt x="16276" y="13665"/>
                  <a:pt x="16231" y="13634"/>
                  <a:pt x="16225" y="13640"/>
                </a:cubicBezTo>
                <a:close/>
              </a:path>
            </a:pathLst>
          </a:custGeom>
          <a:ln w="12700">
            <a:miter lim="400000"/>
          </a:ln>
        </p:spPr>
      </p:pic>
      <p:sp>
        <p:nvSpPr>
          <p:cNvPr id="201"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02"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03"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204" name="TextBox 8"/>
          <p:cNvSpPr txBox="1"/>
          <p:nvPr/>
        </p:nvSpPr>
        <p:spPr>
          <a:xfrm>
            <a:off x="6731845" y="3015120"/>
            <a:ext cx="6181424" cy="64055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Clr>
                <a:srgbClr val="932E17"/>
              </a:buClr>
              <a:buSzPct val="80000"/>
              <a:buFont typeface="Wingdings 2"/>
              <a:buBlip>
                <a:blip r:embed="rId4"/>
              </a:buBlip>
              <a:defRPr sz="3800">
                <a:solidFill>
                  <a:srgbClr val="000000"/>
                </a:solidFill>
                <a:latin typeface="Century Gothic"/>
                <a:ea typeface="Century Gothic"/>
                <a:cs typeface="Century Gothic"/>
                <a:sym typeface="Century Gothic"/>
              </a:defRPr>
            </a:pPr>
            <a:r>
              <a:rPr b="1"/>
              <a:t>My NET WORTH:</a:t>
            </a:r>
            <a:r>
              <a:t> How much MONEY &amp; STUFF do I HAVE?</a:t>
            </a:r>
          </a:p>
          <a:p>
            <a:pPr marL="685799" indent="-685799" algn="l" defTabSz="1300480">
              <a:spcBef>
                <a:spcPts val="1700"/>
              </a:spcBef>
              <a:buClr>
                <a:srgbClr val="932E17"/>
              </a:buClr>
              <a:buSzPct val="80000"/>
              <a:buFont typeface="Wingdings 2"/>
              <a:buBlip>
                <a:blip r:embed="rId4"/>
              </a:buBlip>
              <a:defRPr sz="3800">
                <a:solidFill>
                  <a:srgbClr val="000000"/>
                </a:solidFill>
                <a:latin typeface="Century Gothic"/>
                <a:ea typeface="Century Gothic"/>
                <a:cs typeface="Century Gothic"/>
                <a:sym typeface="Century Gothic"/>
              </a:defRPr>
            </a:pPr>
            <a:r>
              <a:rPr b="1"/>
              <a:t>My CURRENT WORTH:</a:t>
            </a:r>
            <a:r>
              <a:t> How much MONEY are people willing to PAY for my SERVICES?</a:t>
            </a:r>
          </a:p>
          <a:p>
            <a:pPr marL="685799" indent="-685799" algn="l" defTabSz="1300480">
              <a:spcBef>
                <a:spcPts val="1700"/>
              </a:spcBef>
              <a:buClr>
                <a:srgbClr val="932E17"/>
              </a:buClr>
              <a:buSzPct val="80000"/>
              <a:buFont typeface="Wingdings 2"/>
              <a:buBlip>
                <a:blip r:embed="rId4"/>
              </a:buBlip>
              <a:defRPr sz="3800">
                <a:solidFill>
                  <a:srgbClr val="000000"/>
                </a:solidFill>
                <a:latin typeface="Century Gothic"/>
                <a:ea typeface="Century Gothic"/>
                <a:cs typeface="Century Gothic"/>
                <a:sym typeface="Century Gothic"/>
              </a:defRPr>
            </a:pPr>
            <a:r>
              <a:rPr b="1"/>
              <a:t>My POTENTIAL WORTH:</a:t>
            </a:r>
            <a:r>
              <a:t> What can I do to make MORE MONEY?</a:t>
            </a:r>
          </a:p>
        </p:txBody>
      </p:sp>
      <p:sp>
        <p:nvSpPr>
          <p:cNvPr id="205" name="Most Think …."/>
          <p:cNvSpPr txBox="1"/>
          <p:nvPr/>
        </p:nvSpPr>
        <p:spPr>
          <a:xfrm>
            <a:off x="4458312" y="1772682"/>
            <a:ext cx="4924947"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600"/>
            </a:lvl1pPr>
          </a:lstStyle>
          <a:p>
            <a:pPr/>
            <a:r>
              <a:t>Most Think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animEffect filter="wipe(left)" transition="in">
                                      <p:cBhvr>
                                        <p:cTn id="7" dur="500"/>
                                        <p:tgtEl>
                                          <p:spTgt spid="2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4">
                                            <p:txEl>
                                              <p:pRg st="0" end="0"/>
                                            </p:txEl>
                                          </p:spTgt>
                                        </p:tgtEl>
                                        <p:attrNameLst>
                                          <p:attrName>style.visibility</p:attrName>
                                        </p:attrNameLst>
                                      </p:cBhvr>
                                      <p:to>
                                        <p:strVal val="visible"/>
                                      </p:to>
                                    </p:set>
                                    <p:animEffect filter="wipe(left)" transition="in">
                                      <p:cBhvr>
                                        <p:cTn id="10" dur="500"/>
                                        <p:tgtEl>
                                          <p:spTgt spid="2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4">
                                            <p:txEl>
                                              <p:pRg st="1" end="1"/>
                                            </p:txEl>
                                          </p:spTgt>
                                        </p:tgtEl>
                                        <p:attrNameLst>
                                          <p:attrName>style.visibility</p:attrName>
                                        </p:attrNameLst>
                                      </p:cBhvr>
                                      <p:to>
                                        <p:strVal val="visible"/>
                                      </p:to>
                                    </p:set>
                                    <p:animEffect filter="wipe(left)" transition="in">
                                      <p:cBhvr>
                                        <p:cTn id="15" dur="500"/>
                                        <p:tgtEl>
                                          <p:spTgt spid="2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4">
                                            <p:txEl>
                                              <p:pRg st="2" end="2"/>
                                            </p:txEl>
                                          </p:spTgt>
                                        </p:tgtEl>
                                        <p:attrNameLst>
                                          <p:attrName>style.visibility</p:attrName>
                                        </p:attrNameLst>
                                      </p:cBhvr>
                                      <p:to>
                                        <p:strVal val="visible"/>
                                      </p:to>
                                    </p:set>
                                    <p:animEffect filter="wipe(left)" transition="in">
                                      <p:cBhvr>
                                        <p:cTn id="20" dur="500"/>
                                        <p:tgtEl>
                                          <p:spTgt spid="20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42"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43"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44"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45"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46"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47" name="Romans 5:8–9 (NKJV)…"/>
          <p:cNvSpPr txBox="1"/>
          <p:nvPr/>
        </p:nvSpPr>
        <p:spPr>
          <a:xfrm>
            <a:off x="6152868" y="2921250"/>
            <a:ext cx="6502340" cy="6438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b="1" sz="4600">
                <a:solidFill>
                  <a:srgbClr val="000000"/>
                </a:solidFill>
                <a:latin typeface="Times New Roman"/>
                <a:ea typeface="Times New Roman"/>
                <a:cs typeface="Times New Roman"/>
                <a:sym typeface="Times New Roman"/>
              </a:defRPr>
            </a:pPr>
            <a:r>
              <a:t>Romans 5:8–9 (NKJV)</a:t>
            </a:r>
          </a:p>
          <a:p>
            <a:pPr defTabSz="457200">
              <a:defRPr sz="4700">
                <a:solidFill>
                  <a:srgbClr val="000000"/>
                </a:solidFill>
                <a:latin typeface="Times New Roman"/>
                <a:ea typeface="Times New Roman"/>
                <a:cs typeface="Times New Roman"/>
                <a:sym typeface="Times New Roman"/>
              </a:defRPr>
            </a:pPr>
            <a:r>
              <a:rPr baseline="31999"/>
              <a:t>8</a:t>
            </a:r>
            <a:r>
              <a:t> But God demonstrates His own love toward us, in that while we were still sinners, Christ died for us. </a:t>
            </a:r>
            <a:r>
              <a:rPr baseline="31999"/>
              <a:t>9</a:t>
            </a:r>
            <a:r>
              <a:t> Much more then, having now been justified by His blood, we shall be saved from wrath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50"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51"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52"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53"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54"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55" name="Ephesians 2:4–5 (NKJV)…"/>
          <p:cNvSpPr txBox="1"/>
          <p:nvPr/>
        </p:nvSpPr>
        <p:spPr>
          <a:xfrm>
            <a:off x="6152868" y="2921250"/>
            <a:ext cx="6502340" cy="6438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b="1" sz="4600">
                <a:solidFill>
                  <a:srgbClr val="000000"/>
                </a:solidFill>
                <a:latin typeface="Times New Roman"/>
                <a:ea typeface="Times New Roman"/>
                <a:cs typeface="Times New Roman"/>
                <a:sym typeface="Times New Roman"/>
              </a:defRPr>
            </a:pPr>
            <a:r>
              <a:t>Ephesians 2:4–5 (NKJV)</a:t>
            </a:r>
          </a:p>
          <a:p>
            <a:pPr defTabSz="457200">
              <a:defRPr sz="4700">
                <a:solidFill>
                  <a:srgbClr val="000000"/>
                </a:solidFill>
                <a:latin typeface="Times New Roman"/>
                <a:ea typeface="Times New Roman"/>
                <a:cs typeface="Times New Roman"/>
                <a:sym typeface="Times New Roman"/>
              </a:defRPr>
            </a:pPr>
            <a:r>
              <a:rPr baseline="31999"/>
              <a:t>4</a:t>
            </a:r>
            <a:r>
              <a:t> But God, who is rich in mercy, because of His great love with which He loved us, </a:t>
            </a:r>
            <a:r>
              <a:rPr baseline="31999"/>
              <a:t>5</a:t>
            </a:r>
            <a:r>
              <a:t> even when we were dead in trespasses, made us alive together with Christ (by grace you have been saved),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58"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59"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60"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61"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62"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63" name="1 John 4:9–10 (NKJV)…"/>
          <p:cNvSpPr txBox="1"/>
          <p:nvPr/>
        </p:nvSpPr>
        <p:spPr>
          <a:xfrm>
            <a:off x="6152868" y="2921250"/>
            <a:ext cx="6502340" cy="6328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b="1" sz="4600">
                <a:solidFill>
                  <a:srgbClr val="000000"/>
                </a:solidFill>
                <a:latin typeface="Times New Roman"/>
                <a:ea typeface="Times New Roman"/>
                <a:cs typeface="Times New Roman"/>
                <a:sym typeface="Times New Roman"/>
              </a:defRPr>
            </a:pPr>
            <a:r>
              <a:t>1 John 4:9–10 (NKJV)</a:t>
            </a:r>
          </a:p>
          <a:p>
            <a:pPr defTabSz="457200">
              <a:defRPr sz="4000">
                <a:solidFill>
                  <a:srgbClr val="000000"/>
                </a:solidFill>
                <a:latin typeface="Times New Roman"/>
                <a:ea typeface="Times New Roman"/>
                <a:cs typeface="Times New Roman"/>
                <a:sym typeface="Times New Roman"/>
              </a:defRPr>
            </a:pPr>
            <a:r>
              <a:rPr baseline="31999"/>
              <a:t>9</a:t>
            </a:r>
            <a:r>
              <a:t> In this the love of God was manifested toward us, that God has sent His only begotten Son into the world, that we might live through Him. </a:t>
            </a:r>
            <a:r>
              <a:rPr baseline="31999"/>
              <a:t>10</a:t>
            </a:r>
            <a:r>
              <a:t> In this is love, not that we loved God, but that He loved us and sent His Son </a:t>
            </a:r>
            <a:r>
              <a:rPr i="1"/>
              <a:t>to be</a:t>
            </a:r>
            <a:r>
              <a:t> the propitiation for our sins.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66"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67"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68"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69"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70"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71" name="TextBox 8"/>
          <p:cNvSpPr txBox="1"/>
          <p:nvPr/>
        </p:nvSpPr>
        <p:spPr>
          <a:xfrm>
            <a:off x="5659721" y="2921250"/>
            <a:ext cx="7134065" cy="6645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100"/>
              </a:spcBef>
              <a:buClr>
                <a:srgbClr val="932E17"/>
              </a:buClr>
              <a:buSzPct val="80000"/>
              <a:buFont typeface="Wingdings 2"/>
              <a:buBlip>
                <a:blip r:embed="rId4"/>
              </a:buBlip>
              <a:defRPr sz="3900">
                <a:solidFill>
                  <a:srgbClr val="000000"/>
                </a:solidFill>
                <a:latin typeface="Century Gothic"/>
                <a:ea typeface="Century Gothic"/>
                <a:cs typeface="Century Gothic"/>
                <a:sym typeface="Century Gothic"/>
              </a:defRPr>
            </a:pPr>
            <a:r>
              <a:t>Jesus </a:t>
            </a:r>
            <a:r>
              <a:rPr b="1"/>
              <a:t>left</a:t>
            </a:r>
            <a:r>
              <a:t> the glories of heaven for us – (Phili 2:5-8)</a:t>
            </a:r>
          </a:p>
          <a:p>
            <a:pPr marL="685799" indent="-685799" algn="l" defTabSz="1300480">
              <a:spcBef>
                <a:spcPts val="1100"/>
              </a:spcBef>
              <a:buClr>
                <a:srgbClr val="932E17"/>
              </a:buClr>
              <a:buSzPct val="80000"/>
              <a:buFont typeface="Wingdings 2"/>
              <a:buBlip>
                <a:blip r:embed="rId4"/>
              </a:buBlip>
              <a:defRPr sz="3900">
                <a:solidFill>
                  <a:srgbClr val="000000"/>
                </a:solidFill>
                <a:latin typeface="Century Gothic"/>
                <a:ea typeface="Century Gothic"/>
                <a:cs typeface="Century Gothic"/>
                <a:sym typeface="Century Gothic"/>
              </a:defRPr>
            </a:pPr>
            <a:r>
              <a:t>Jesus </a:t>
            </a:r>
            <a:r>
              <a:rPr b="1"/>
              <a:t>became</a:t>
            </a:r>
            <a:r>
              <a:t> a man – (John 1:14; Phili 2:5-8; Heb 2:14-18)</a:t>
            </a:r>
          </a:p>
          <a:p>
            <a:pPr marL="685799" indent="-685799" algn="l" defTabSz="1300480">
              <a:spcBef>
                <a:spcPts val="1100"/>
              </a:spcBef>
              <a:buClr>
                <a:srgbClr val="932E17"/>
              </a:buClr>
              <a:buSzPct val="80000"/>
              <a:buFont typeface="Wingdings 2"/>
              <a:buBlip>
                <a:blip r:embed="rId4"/>
              </a:buBlip>
              <a:defRPr sz="3900">
                <a:solidFill>
                  <a:srgbClr val="000000"/>
                </a:solidFill>
                <a:latin typeface="Century Gothic"/>
                <a:ea typeface="Century Gothic"/>
                <a:cs typeface="Century Gothic"/>
                <a:sym typeface="Century Gothic"/>
              </a:defRPr>
            </a:pPr>
            <a:r>
              <a:t>Jesus </a:t>
            </a:r>
            <a:r>
              <a:rPr b="1"/>
              <a:t>willingly</a:t>
            </a:r>
            <a:r>
              <a:t> went to the cross – (Mat 26:42-44,53)</a:t>
            </a:r>
          </a:p>
          <a:p>
            <a:pPr marL="685799" indent="-685799" algn="l" defTabSz="1300480">
              <a:spcBef>
                <a:spcPts val="1100"/>
              </a:spcBef>
              <a:buClr>
                <a:srgbClr val="932E17"/>
              </a:buClr>
              <a:buSzPct val="80000"/>
              <a:buFont typeface="Wingdings 2"/>
              <a:buBlip>
                <a:blip r:embed="rId4"/>
              </a:buBlip>
              <a:defRPr sz="3900">
                <a:solidFill>
                  <a:srgbClr val="000000"/>
                </a:solidFill>
                <a:latin typeface="Century Gothic"/>
                <a:ea typeface="Century Gothic"/>
                <a:cs typeface="Century Gothic"/>
                <a:sym typeface="Century Gothic"/>
              </a:defRPr>
            </a:pPr>
            <a:r>
              <a:t>Jesus </a:t>
            </a:r>
            <a:r>
              <a:rPr b="1"/>
              <a:t>died</a:t>
            </a:r>
            <a:r>
              <a:t> for us – (Acts 20:28; 1 Cor. 6:19-21; 2 Cor 5:14-19)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1">
                                            <p:txEl>
                                              <p:pRg st="1" end="1"/>
                                            </p:txEl>
                                          </p:spTgt>
                                        </p:tgtEl>
                                        <p:attrNameLst>
                                          <p:attrName>style.visibility</p:attrName>
                                        </p:attrNameLst>
                                      </p:cBhvr>
                                      <p:to>
                                        <p:strVal val="visible"/>
                                      </p:to>
                                    </p:set>
                                    <p:animEffect filter="dissolve" transition="in">
                                      <p:cBhvr>
                                        <p:cTn id="7" dur="500"/>
                                        <p:tgtEl>
                                          <p:spTgt spid="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371">
                                            <p:txEl>
                                              <p:pRg st="2" end="2"/>
                                            </p:txEl>
                                          </p:spTgt>
                                        </p:tgtEl>
                                        <p:attrNameLst>
                                          <p:attrName>style.visibility</p:attrName>
                                        </p:attrNameLst>
                                      </p:cBhvr>
                                      <p:to>
                                        <p:strVal val="visible"/>
                                      </p:to>
                                    </p:set>
                                    <p:animEffect filter="dissolve" transition="in">
                                      <p:cBhvr>
                                        <p:cTn id="12" dur="500"/>
                                        <p:tgtEl>
                                          <p:spTgt spid="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371">
                                            <p:txEl>
                                              <p:pRg st="3" end="3"/>
                                            </p:txEl>
                                          </p:spTgt>
                                        </p:tgtEl>
                                        <p:attrNameLst>
                                          <p:attrName>style.visibility</p:attrName>
                                        </p:attrNameLst>
                                      </p:cBhvr>
                                      <p:to>
                                        <p:strVal val="visible"/>
                                      </p:to>
                                    </p:set>
                                    <p:animEffect filter="dissolve" transition="in">
                                      <p:cBhvr>
                                        <p:cTn id="17" dur="500"/>
                                        <p:tgtEl>
                                          <p:spTgt spid="37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74"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75"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76"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77"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78"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79" name="1 Peter 1:17–21 (NKJV)…"/>
          <p:cNvSpPr txBox="1"/>
          <p:nvPr/>
        </p:nvSpPr>
        <p:spPr>
          <a:xfrm>
            <a:off x="5894660" y="2889500"/>
            <a:ext cx="6972848"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900">
                <a:solidFill>
                  <a:srgbClr val="000000"/>
                </a:solidFill>
                <a:latin typeface="Century Gothic"/>
                <a:ea typeface="Century Gothic"/>
                <a:cs typeface="Century Gothic"/>
                <a:sym typeface="Century Gothic"/>
              </a:defRPr>
            </a:pPr>
            <a:r>
              <a:t>1 Peter 1:17–21 (NKJV)</a:t>
            </a:r>
          </a:p>
          <a:p>
            <a:pPr defTabSz="457200">
              <a:defRPr sz="3500">
                <a:solidFill>
                  <a:srgbClr val="000000"/>
                </a:solidFill>
                <a:latin typeface="Century Gothic"/>
                <a:ea typeface="Century Gothic"/>
                <a:cs typeface="Century Gothic"/>
                <a:sym typeface="Century Gothic"/>
              </a:defRPr>
            </a:pPr>
            <a:r>
              <a:rPr baseline="31999"/>
              <a:t>17</a:t>
            </a:r>
            <a:r>
              <a:t> And if you call on the Father, who without partiality judges according to each one’s work, conduct yourselves throughout the time of your stay </a:t>
            </a:r>
            <a:r>
              <a:rPr i="1"/>
              <a:t>here</a:t>
            </a:r>
            <a:r>
              <a:t> in fear; </a:t>
            </a:r>
            <a:r>
              <a:rPr baseline="31999"/>
              <a:t>18</a:t>
            </a:r>
            <a:r>
              <a:t> knowing that you were not redeemed with corruptible things, </a:t>
            </a:r>
            <a:r>
              <a:rPr i="1"/>
              <a:t>like</a:t>
            </a:r>
            <a:r>
              <a:t> silver or gold, from your aimless conduct </a:t>
            </a:r>
            <a:r>
              <a:rPr i="1"/>
              <a:t>received</a:t>
            </a:r>
            <a:r>
              <a:t> by tradition from your fathers,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extLst/>
          </a:blip>
          <a:srcRect l="5294" t="0" r="47449" b="3"/>
          <a:stretch>
            <a:fillRect/>
          </a:stretch>
        </p:blipFill>
        <p:spPr>
          <a:xfrm flipH="1">
            <a:off x="-272037" y="2405308"/>
            <a:ext cx="6258720" cy="7449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0"/>
                </a:moveTo>
                <a:lnTo>
                  <a:pt x="6516" y="238"/>
                </a:lnTo>
                <a:cubicBezTo>
                  <a:pt x="6012" y="482"/>
                  <a:pt x="4675" y="1505"/>
                  <a:pt x="4675" y="1647"/>
                </a:cubicBezTo>
                <a:cubicBezTo>
                  <a:pt x="4675" y="1688"/>
                  <a:pt x="4603" y="1749"/>
                  <a:pt x="4516" y="1782"/>
                </a:cubicBezTo>
                <a:cubicBezTo>
                  <a:pt x="4401" y="1826"/>
                  <a:pt x="4357" y="1890"/>
                  <a:pt x="4357" y="2011"/>
                </a:cubicBezTo>
                <a:cubicBezTo>
                  <a:pt x="4357" y="2258"/>
                  <a:pt x="4243" y="2330"/>
                  <a:pt x="4032" y="2214"/>
                </a:cubicBezTo>
                <a:cubicBezTo>
                  <a:pt x="3938" y="2162"/>
                  <a:pt x="3848" y="2120"/>
                  <a:pt x="3831" y="2120"/>
                </a:cubicBezTo>
                <a:cubicBezTo>
                  <a:pt x="3814" y="2120"/>
                  <a:pt x="3711" y="2283"/>
                  <a:pt x="3600" y="2482"/>
                </a:cubicBezTo>
                <a:cubicBezTo>
                  <a:pt x="3432" y="2783"/>
                  <a:pt x="3340" y="2873"/>
                  <a:pt x="3064" y="3008"/>
                </a:cubicBezTo>
                <a:cubicBezTo>
                  <a:pt x="2682" y="3194"/>
                  <a:pt x="2312" y="3438"/>
                  <a:pt x="2413" y="3438"/>
                </a:cubicBezTo>
                <a:cubicBezTo>
                  <a:pt x="2451" y="3438"/>
                  <a:pt x="2529" y="3519"/>
                  <a:pt x="2589" y="3619"/>
                </a:cubicBezTo>
                <a:cubicBezTo>
                  <a:pt x="2680" y="3773"/>
                  <a:pt x="2684" y="3814"/>
                  <a:pt x="2604" y="3892"/>
                </a:cubicBezTo>
                <a:cubicBezTo>
                  <a:pt x="2552" y="3942"/>
                  <a:pt x="2522" y="4012"/>
                  <a:pt x="2538" y="4048"/>
                </a:cubicBezTo>
                <a:cubicBezTo>
                  <a:pt x="2592" y="4172"/>
                  <a:pt x="2413" y="4195"/>
                  <a:pt x="2264" y="4083"/>
                </a:cubicBezTo>
                <a:cubicBezTo>
                  <a:pt x="2182" y="4021"/>
                  <a:pt x="2071" y="3949"/>
                  <a:pt x="2015" y="3923"/>
                </a:cubicBezTo>
                <a:cubicBezTo>
                  <a:pt x="1927" y="3881"/>
                  <a:pt x="1925" y="3888"/>
                  <a:pt x="2005" y="3971"/>
                </a:cubicBezTo>
                <a:cubicBezTo>
                  <a:pt x="2088" y="4057"/>
                  <a:pt x="2073" y="4077"/>
                  <a:pt x="1878" y="4146"/>
                </a:cubicBezTo>
                <a:cubicBezTo>
                  <a:pt x="1632" y="4233"/>
                  <a:pt x="1631" y="4230"/>
                  <a:pt x="2134" y="4527"/>
                </a:cubicBezTo>
                <a:cubicBezTo>
                  <a:pt x="2440" y="4708"/>
                  <a:pt x="2488" y="4834"/>
                  <a:pt x="2323" y="5017"/>
                </a:cubicBezTo>
                <a:cubicBezTo>
                  <a:pt x="2268" y="5078"/>
                  <a:pt x="2223" y="5172"/>
                  <a:pt x="2222" y="5225"/>
                </a:cubicBezTo>
                <a:cubicBezTo>
                  <a:pt x="2219" y="5357"/>
                  <a:pt x="2097" y="5411"/>
                  <a:pt x="1983" y="5331"/>
                </a:cubicBezTo>
                <a:cubicBezTo>
                  <a:pt x="1919" y="5287"/>
                  <a:pt x="1877" y="5285"/>
                  <a:pt x="1846" y="5327"/>
                </a:cubicBezTo>
                <a:cubicBezTo>
                  <a:pt x="1761" y="5443"/>
                  <a:pt x="1542" y="5383"/>
                  <a:pt x="979" y="5094"/>
                </a:cubicBezTo>
                <a:cubicBezTo>
                  <a:pt x="818" y="5011"/>
                  <a:pt x="699" y="4949"/>
                  <a:pt x="596" y="4892"/>
                </a:cubicBezTo>
                <a:cubicBezTo>
                  <a:pt x="533" y="4895"/>
                  <a:pt x="435" y="4848"/>
                  <a:pt x="192" y="4709"/>
                </a:cubicBezTo>
                <a:cubicBezTo>
                  <a:pt x="150" y="4685"/>
                  <a:pt x="125" y="4669"/>
                  <a:pt x="92" y="4649"/>
                </a:cubicBezTo>
                <a:cubicBezTo>
                  <a:pt x="101" y="4680"/>
                  <a:pt x="142" y="4723"/>
                  <a:pt x="212" y="4770"/>
                </a:cubicBezTo>
                <a:cubicBezTo>
                  <a:pt x="308" y="4833"/>
                  <a:pt x="346" y="4865"/>
                  <a:pt x="345" y="4893"/>
                </a:cubicBezTo>
                <a:cubicBezTo>
                  <a:pt x="423" y="4941"/>
                  <a:pt x="481" y="4982"/>
                  <a:pt x="500" y="5001"/>
                </a:cubicBezTo>
                <a:cubicBezTo>
                  <a:pt x="631" y="5135"/>
                  <a:pt x="625" y="5301"/>
                  <a:pt x="489" y="5291"/>
                </a:cubicBezTo>
                <a:cubicBezTo>
                  <a:pt x="354" y="5281"/>
                  <a:pt x="397" y="5333"/>
                  <a:pt x="537" y="5393"/>
                </a:cubicBezTo>
                <a:cubicBezTo>
                  <a:pt x="579" y="5405"/>
                  <a:pt x="627" y="5419"/>
                  <a:pt x="692" y="5439"/>
                </a:cubicBezTo>
                <a:cubicBezTo>
                  <a:pt x="1066" y="5559"/>
                  <a:pt x="1354" y="5798"/>
                  <a:pt x="1338" y="5917"/>
                </a:cubicBezTo>
                <a:cubicBezTo>
                  <a:pt x="1454" y="6051"/>
                  <a:pt x="1528" y="6177"/>
                  <a:pt x="1497" y="6236"/>
                </a:cubicBezTo>
                <a:cubicBezTo>
                  <a:pt x="1469" y="6289"/>
                  <a:pt x="1452" y="6361"/>
                  <a:pt x="1459" y="6398"/>
                </a:cubicBezTo>
                <a:cubicBezTo>
                  <a:pt x="1481" y="6515"/>
                  <a:pt x="1130" y="6705"/>
                  <a:pt x="1003" y="6645"/>
                </a:cubicBezTo>
                <a:cubicBezTo>
                  <a:pt x="968" y="6629"/>
                  <a:pt x="898" y="6606"/>
                  <a:pt x="842" y="6586"/>
                </a:cubicBezTo>
                <a:cubicBezTo>
                  <a:pt x="797" y="6606"/>
                  <a:pt x="814" y="6623"/>
                  <a:pt x="896" y="6673"/>
                </a:cubicBezTo>
                <a:cubicBezTo>
                  <a:pt x="996" y="6734"/>
                  <a:pt x="961" y="6768"/>
                  <a:pt x="608" y="6943"/>
                </a:cubicBezTo>
                <a:cubicBezTo>
                  <a:pt x="408" y="7043"/>
                  <a:pt x="171" y="7147"/>
                  <a:pt x="36" y="7197"/>
                </a:cubicBezTo>
                <a:cubicBezTo>
                  <a:pt x="54" y="7198"/>
                  <a:pt x="93" y="7194"/>
                  <a:pt x="155" y="7184"/>
                </a:cubicBezTo>
                <a:cubicBezTo>
                  <a:pt x="321" y="7157"/>
                  <a:pt x="385" y="7170"/>
                  <a:pt x="416" y="7239"/>
                </a:cubicBezTo>
                <a:cubicBezTo>
                  <a:pt x="465" y="7346"/>
                  <a:pt x="637" y="7293"/>
                  <a:pt x="923" y="7078"/>
                </a:cubicBezTo>
                <a:cubicBezTo>
                  <a:pt x="1113" y="6935"/>
                  <a:pt x="1225" y="6889"/>
                  <a:pt x="1312" y="6931"/>
                </a:cubicBezTo>
                <a:cubicBezTo>
                  <a:pt x="1387" y="6907"/>
                  <a:pt x="1447" y="6893"/>
                  <a:pt x="1471" y="6905"/>
                </a:cubicBezTo>
                <a:cubicBezTo>
                  <a:pt x="1559" y="6951"/>
                  <a:pt x="1548" y="7037"/>
                  <a:pt x="1470" y="7138"/>
                </a:cubicBezTo>
                <a:cubicBezTo>
                  <a:pt x="1498" y="7220"/>
                  <a:pt x="1437" y="7259"/>
                  <a:pt x="1171" y="7412"/>
                </a:cubicBezTo>
                <a:cubicBezTo>
                  <a:pt x="1057" y="7477"/>
                  <a:pt x="935" y="7539"/>
                  <a:pt x="826" y="7590"/>
                </a:cubicBezTo>
                <a:cubicBezTo>
                  <a:pt x="825" y="7591"/>
                  <a:pt x="823" y="7592"/>
                  <a:pt x="822" y="7592"/>
                </a:cubicBezTo>
                <a:cubicBezTo>
                  <a:pt x="816" y="7595"/>
                  <a:pt x="812" y="7596"/>
                  <a:pt x="807" y="7598"/>
                </a:cubicBezTo>
                <a:cubicBezTo>
                  <a:pt x="740" y="7629"/>
                  <a:pt x="671" y="7661"/>
                  <a:pt x="633" y="7673"/>
                </a:cubicBezTo>
                <a:cubicBezTo>
                  <a:pt x="528" y="7706"/>
                  <a:pt x="445" y="7776"/>
                  <a:pt x="445" y="7832"/>
                </a:cubicBezTo>
                <a:cubicBezTo>
                  <a:pt x="445" y="7886"/>
                  <a:pt x="345" y="8022"/>
                  <a:pt x="223" y="8133"/>
                </a:cubicBezTo>
                <a:cubicBezTo>
                  <a:pt x="87" y="8258"/>
                  <a:pt x="68" y="8290"/>
                  <a:pt x="173" y="8216"/>
                </a:cubicBezTo>
                <a:cubicBezTo>
                  <a:pt x="499" y="7986"/>
                  <a:pt x="1340" y="7561"/>
                  <a:pt x="1404" y="7594"/>
                </a:cubicBezTo>
                <a:cubicBezTo>
                  <a:pt x="1569" y="7679"/>
                  <a:pt x="1329" y="8308"/>
                  <a:pt x="1131" y="8308"/>
                </a:cubicBezTo>
                <a:cubicBezTo>
                  <a:pt x="1095" y="8308"/>
                  <a:pt x="1026" y="8379"/>
                  <a:pt x="977" y="8466"/>
                </a:cubicBezTo>
                <a:cubicBezTo>
                  <a:pt x="911" y="8581"/>
                  <a:pt x="823" y="8631"/>
                  <a:pt x="649" y="8653"/>
                </a:cubicBezTo>
                <a:cubicBezTo>
                  <a:pt x="439" y="8680"/>
                  <a:pt x="430" y="8687"/>
                  <a:pt x="570" y="8720"/>
                </a:cubicBezTo>
                <a:cubicBezTo>
                  <a:pt x="721" y="8756"/>
                  <a:pt x="722" y="8765"/>
                  <a:pt x="625" y="8924"/>
                </a:cubicBezTo>
                <a:cubicBezTo>
                  <a:pt x="568" y="9015"/>
                  <a:pt x="472" y="9125"/>
                  <a:pt x="411" y="9168"/>
                </a:cubicBezTo>
                <a:cubicBezTo>
                  <a:pt x="340" y="9217"/>
                  <a:pt x="226" y="9365"/>
                  <a:pt x="164" y="9467"/>
                </a:cubicBezTo>
                <a:cubicBezTo>
                  <a:pt x="261" y="9395"/>
                  <a:pt x="398" y="9280"/>
                  <a:pt x="549" y="9139"/>
                </a:cubicBezTo>
                <a:cubicBezTo>
                  <a:pt x="620" y="9073"/>
                  <a:pt x="677" y="9025"/>
                  <a:pt x="741" y="8969"/>
                </a:cubicBezTo>
                <a:lnTo>
                  <a:pt x="945" y="8759"/>
                </a:lnTo>
                <a:lnTo>
                  <a:pt x="992" y="8763"/>
                </a:lnTo>
                <a:cubicBezTo>
                  <a:pt x="1016" y="8746"/>
                  <a:pt x="1062" y="8709"/>
                  <a:pt x="1070" y="8709"/>
                </a:cubicBezTo>
                <a:cubicBezTo>
                  <a:pt x="1104" y="8709"/>
                  <a:pt x="1240" y="8747"/>
                  <a:pt x="1372" y="8794"/>
                </a:cubicBezTo>
                <a:cubicBezTo>
                  <a:pt x="1376" y="8795"/>
                  <a:pt x="1377" y="8796"/>
                  <a:pt x="1381" y="8797"/>
                </a:cubicBezTo>
                <a:lnTo>
                  <a:pt x="1394" y="8798"/>
                </a:lnTo>
                <a:cubicBezTo>
                  <a:pt x="1623" y="8818"/>
                  <a:pt x="1822" y="8852"/>
                  <a:pt x="1881" y="8879"/>
                </a:cubicBezTo>
                <a:cubicBezTo>
                  <a:pt x="1928" y="8883"/>
                  <a:pt x="1979" y="8884"/>
                  <a:pt x="2023" y="8889"/>
                </a:cubicBezTo>
                <a:cubicBezTo>
                  <a:pt x="2033" y="8885"/>
                  <a:pt x="2043" y="8885"/>
                  <a:pt x="2052" y="8879"/>
                </a:cubicBezTo>
                <a:cubicBezTo>
                  <a:pt x="2138" y="8819"/>
                  <a:pt x="2498" y="8932"/>
                  <a:pt x="2852" y="9132"/>
                </a:cubicBezTo>
                <a:cubicBezTo>
                  <a:pt x="2999" y="9215"/>
                  <a:pt x="3022" y="9257"/>
                  <a:pt x="2963" y="9317"/>
                </a:cubicBezTo>
                <a:cubicBezTo>
                  <a:pt x="2920" y="9360"/>
                  <a:pt x="2889" y="9371"/>
                  <a:pt x="2839" y="9355"/>
                </a:cubicBezTo>
                <a:cubicBezTo>
                  <a:pt x="2801" y="9385"/>
                  <a:pt x="2727" y="9384"/>
                  <a:pt x="2649" y="9330"/>
                </a:cubicBezTo>
                <a:cubicBezTo>
                  <a:pt x="2471" y="9206"/>
                  <a:pt x="2569" y="9945"/>
                  <a:pt x="2750" y="10097"/>
                </a:cubicBezTo>
                <a:cubicBezTo>
                  <a:pt x="2886" y="10212"/>
                  <a:pt x="2886" y="10211"/>
                  <a:pt x="3030" y="10091"/>
                </a:cubicBezTo>
                <a:cubicBezTo>
                  <a:pt x="3111" y="10022"/>
                  <a:pt x="3174" y="9896"/>
                  <a:pt x="3174" y="9801"/>
                </a:cubicBezTo>
                <a:cubicBezTo>
                  <a:pt x="3174" y="9599"/>
                  <a:pt x="3225" y="9566"/>
                  <a:pt x="3432" y="9631"/>
                </a:cubicBezTo>
                <a:cubicBezTo>
                  <a:pt x="3525" y="9661"/>
                  <a:pt x="3581" y="9720"/>
                  <a:pt x="3569" y="9776"/>
                </a:cubicBezTo>
                <a:cubicBezTo>
                  <a:pt x="3556" y="9838"/>
                  <a:pt x="3599" y="9875"/>
                  <a:pt x="3693" y="9881"/>
                </a:cubicBezTo>
                <a:cubicBezTo>
                  <a:pt x="3912" y="9896"/>
                  <a:pt x="4615" y="10430"/>
                  <a:pt x="4571" y="10547"/>
                </a:cubicBezTo>
                <a:cubicBezTo>
                  <a:pt x="4549" y="10605"/>
                  <a:pt x="4579" y="10658"/>
                  <a:pt x="4643" y="10679"/>
                </a:cubicBezTo>
                <a:cubicBezTo>
                  <a:pt x="4703" y="10698"/>
                  <a:pt x="4733" y="10740"/>
                  <a:pt x="4709" y="10773"/>
                </a:cubicBezTo>
                <a:cubicBezTo>
                  <a:pt x="4689" y="10800"/>
                  <a:pt x="4747" y="10925"/>
                  <a:pt x="4830" y="11064"/>
                </a:cubicBezTo>
                <a:cubicBezTo>
                  <a:pt x="4933" y="11161"/>
                  <a:pt x="5043" y="11354"/>
                  <a:pt x="5086" y="11514"/>
                </a:cubicBezTo>
                <a:cubicBezTo>
                  <a:pt x="5147" y="11564"/>
                  <a:pt x="5175" y="11654"/>
                  <a:pt x="5162" y="11775"/>
                </a:cubicBezTo>
                <a:cubicBezTo>
                  <a:pt x="5157" y="11826"/>
                  <a:pt x="5162" y="11854"/>
                  <a:pt x="5166" y="11885"/>
                </a:cubicBezTo>
                <a:cubicBezTo>
                  <a:pt x="5180" y="11900"/>
                  <a:pt x="5198" y="11925"/>
                  <a:pt x="5209" y="11935"/>
                </a:cubicBezTo>
                <a:cubicBezTo>
                  <a:pt x="5225" y="11951"/>
                  <a:pt x="5234" y="11964"/>
                  <a:pt x="5245" y="11977"/>
                </a:cubicBezTo>
                <a:cubicBezTo>
                  <a:pt x="5299" y="11978"/>
                  <a:pt x="5375" y="12010"/>
                  <a:pt x="5414" y="12050"/>
                </a:cubicBezTo>
                <a:cubicBezTo>
                  <a:pt x="5470" y="12106"/>
                  <a:pt x="5454" y="12150"/>
                  <a:pt x="5354" y="12222"/>
                </a:cubicBezTo>
                <a:cubicBezTo>
                  <a:pt x="5206" y="12328"/>
                  <a:pt x="5184" y="12408"/>
                  <a:pt x="5288" y="12462"/>
                </a:cubicBezTo>
                <a:cubicBezTo>
                  <a:pt x="5334" y="12486"/>
                  <a:pt x="5334" y="12534"/>
                  <a:pt x="5288" y="12606"/>
                </a:cubicBezTo>
                <a:cubicBezTo>
                  <a:pt x="5240" y="12681"/>
                  <a:pt x="5250" y="12877"/>
                  <a:pt x="5317" y="13247"/>
                </a:cubicBezTo>
                <a:cubicBezTo>
                  <a:pt x="5370" y="13540"/>
                  <a:pt x="5415" y="13819"/>
                  <a:pt x="5417" y="13866"/>
                </a:cubicBezTo>
                <a:cubicBezTo>
                  <a:pt x="5420" y="13913"/>
                  <a:pt x="5450" y="14081"/>
                  <a:pt x="5486" y="14239"/>
                </a:cubicBezTo>
                <a:cubicBezTo>
                  <a:pt x="5503" y="14318"/>
                  <a:pt x="5517" y="14405"/>
                  <a:pt x="5521" y="14482"/>
                </a:cubicBezTo>
                <a:cubicBezTo>
                  <a:pt x="5567" y="14623"/>
                  <a:pt x="5631" y="14751"/>
                  <a:pt x="5706" y="14861"/>
                </a:cubicBezTo>
                <a:cubicBezTo>
                  <a:pt x="5726" y="14882"/>
                  <a:pt x="5745" y="14897"/>
                  <a:pt x="5764" y="14922"/>
                </a:cubicBezTo>
                <a:cubicBezTo>
                  <a:pt x="5895" y="15100"/>
                  <a:pt x="6139" y="15210"/>
                  <a:pt x="6376" y="15224"/>
                </a:cubicBezTo>
                <a:cubicBezTo>
                  <a:pt x="6468" y="15210"/>
                  <a:pt x="6580" y="15186"/>
                  <a:pt x="6685" y="15155"/>
                </a:cubicBezTo>
                <a:cubicBezTo>
                  <a:pt x="7022" y="15054"/>
                  <a:pt x="7135" y="15118"/>
                  <a:pt x="7085" y="15376"/>
                </a:cubicBezTo>
                <a:cubicBezTo>
                  <a:pt x="7066" y="15477"/>
                  <a:pt x="7084" y="15669"/>
                  <a:pt x="7126" y="15802"/>
                </a:cubicBezTo>
                <a:lnTo>
                  <a:pt x="7181" y="15972"/>
                </a:lnTo>
                <a:cubicBezTo>
                  <a:pt x="7208" y="15982"/>
                  <a:pt x="7240" y="15972"/>
                  <a:pt x="7283" y="15944"/>
                </a:cubicBezTo>
                <a:cubicBezTo>
                  <a:pt x="7319" y="15920"/>
                  <a:pt x="7384" y="15902"/>
                  <a:pt x="7447" y="15892"/>
                </a:cubicBezTo>
                <a:lnTo>
                  <a:pt x="7576" y="15813"/>
                </a:lnTo>
                <a:lnTo>
                  <a:pt x="8052" y="15982"/>
                </a:lnTo>
                <a:cubicBezTo>
                  <a:pt x="8315" y="16075"/>
                  <a:pt x="8531" y="16172"/>
                  <a:pt x="8535" y="16197"/>
                </a:cubicBezTo>
                <a:cubicBezTo>
                  <a:pt x="8535" y="16203"/>
                  <a:pt x="8559" y="16248"/>
                  <a:pt x="8565" y="16262"/>
                </a:cubicBezTo>
                <a:cubicBezTo>
                  <a:pt x="8614" y="16257"/>
                  <a:pt x="8688" y="16360"/>
                  <a:pt x="8743" y="16515"/>
                </a:cubicBezTo>
                <a:cubicBezTo>
                  <a:pt x="8775" y="16606"/>
                  <a:pt x="8821" y="16686"/>
                  <a:pt x="8870" y="16749"/>
                </a:cubicBezTo>
                <a:cubicBezTo>
                  <a:pt x="8916" y="16793"/>
                  <a:pt x="8962" y="16831"/>
                  <a:pt x="9011" y="16863"/>
                </a:cubicBezTo>
                <a:lnTo>
                  <a:pt x="9132" y="16917"/>
                </a:lnTo>
                <a:lnTo>
                  <a:pt x="9118" y="16926"/>
                </a:lnTo>
                <a:cubicBezTo>
                  <a:pt x="9170" y="16947"/>
                  <a:pt x="9220" y="16960"/>
                  <a:pt x="9266" y="16960"/>
                </a:cubicBezTo>
                <a:cubicBezTo>
                  <a:pt x="9329" y="16960"/>
                  <a:pt x="9560" y="17141"/>
                  <a:pt x="9741" y="17308"/>
                </a:cubicBezTo>
                <a:cubicBezTo>
                  <a:pt x="9777" y="17327"/>
                  <a:pt x="9816" y="17354"/>
                  <a:pt x="9866" y="17394"/>
                </a:cubicBezTo>
                <a:cubicBezTo>
                  <a:pt x="9970" y="17478"/>
                  <a:pt x="10039" y="17576"/>
                  <a:pt x="10022" y="17614"/>
                </a:cubicBezTo>
                <a:cubicBezTo>
                  <a:pt x="10005" y="17652"/>
                  <a:pt x="10054" y="17731"/>
                  <a:pt x="10130" y="17789"/>
                </a:cubicBezTo>
                <a:cubicBezTo>
                  <a:pt x="10207" y="17847"/>
                  <a:pt x="10269" y="17926"/>
                  <a:pt x="10269" y="17964"/>
                </a:cubicBezTo>
                <a:cubicBezTo>
                  <a:pt x="10269" y="18082"/>
                  <a:pt x="10613" y="18327"/>
                  <a:pt x="10804" y="18346"/>
                </a:cubicBezTo>
                <a:cubicBezTo>
                  <a:pt x="10961" y="18361"/>
                  <a:pt x="11004" y="18410"/>
                  <a:pt x="11112" y="18697"/>
                </a:cubicBezTo>
                <a:cubicBezTo>
                  <a:pt x="11116" y="18706"/>
                  <a:pt x="11116" y="18710"/>
                  <a:pt x="11119" y="18719"/>
                </a:cubicBezTo>
                <a:cubicBezTo>
                  <a:pt x="11170" y="18792"/>
                  <a:pt x="11227" y="18899"/>
                  <a:pt x="11253" y="18978"/>
                </a:cubicBezTo>
                <a:cubicBezTo>
                  <a:pt x="11281" y="18990"/>
                  <a:pt x="11311" y="18975"/>
                  <a:pt x="11357" y="18940"/>
                </a:cubicBezTo>
                <a:cubicBezTo>
                  <a:pt x="11469" y="18855"/>
                  <a:pt x="11498" y="18866"/>
                  <a:pt x="11756" y="19102"/>
                </a:cubicBezTo>
                <a:cubicBezTo>
                  <a:pt x="11762" y="19107"/>
                  <a:pt x="11764" y="19111"/>
                  <a:pt x="11770" y="19117"/>
                </a:cubicBezTo>
                <a:cubicBezTo>
                  <a:pt x="11778" y="19124"/>
                  <a:pt x="11784" y="19125"/>
                  <a:pt x="11793" y="19133"/>
                </a:cubicBezTo>
                <a:cubicBezTo>
                  <a:pt x="11854" y="19189"/>
                  <a:pt x="11895" y="19240"/>
                  <a:pt x="11944" y="19293"/>
                </a:cubicBezTo>
                <a:cubicBezTo>
                  <a:pt x="11975" y="19327"/>
                  <a:pt x="12017" y="19364"/>
                  <a:pt x="12044" y="19396"/>
                </a:cubicBezTo>
                <a:cubicBezTo>
                  <a:pt x="12044" y="19397"/>
                  <a:pt x="12044" y="19397"/>
                  <a:pt x="12044" y="19398"/>
                </a:cubicBezTo>
                <a:cubicBezTo>
                  <a:pt x="12045" y="19399"/>
                  <a:pt x="12046" y="19401"/>
                  <a:pt x="12048" y="19403"/>
                </a:cubicBezTo>
                <a:cubicBezTo>
                  <a:pt x="12080" y="19444"/>
                  <a:pt x="12109" y="19484"/>
                  <a:pt x="12134" y="19524"/>
                </a:cubicBezTo>
                <a:cubicBezTo>
                  <a:pt x="12134" y="19524"/>
                  <a:pt x="12135" y="19525"/>
                  <a:pt x="12135" y="19525"/>
                </a:cubicBezTo>
                <a:cubicBezTo>
                  <a:pt x="12271" y="19738"/>
                  <a:pt x="12323" y="19963"/>
                  <a:pt x="12338" y="20296"/>
                </a:cubicBezTo>
                <a:cubicBezTo>
                  <a:pt x="12346" y="20466"/>
                  <a:pt x="12341" y="20602"/>
                  <a:pt x="12327" y="20712"/>
                </a:cubicBezTo>
                <a:cubicBezTo>
                  <a:pt x="12324" y="20867"/>
                  <a:pt x="12315" y="20991"/>
                  <a:pt x="12298" y="21005"/>
                </a:cubicBezTo>
                <a:cubicBezTo>
                  <a:pt x="12271" y="21028"/>
                  <a:pt x="12248" y="21108"/>
                  <a:pt x="12248" y="21182"/>
                </a:cubicBezTo>
                <a:cubicBezTo>
                  <a:pt x="12248" y="21257"/>
                  <a:pt x="12197" y="21382"/>
                  <a:pt x="12137" y="21460"/>
                </a:cubicBezTo>
                <a:lnTo>
                  <a:pt x="12029" y="21599"/>
                </a:lnTo>
                <a:lnTo>
                  <a:pt x="21600" y="21600"/>
                </a:lnTo>
                <a:lnTo>
                  <a:pt x="21600" y="4704"/>
                </a:lnTo>
                <a:cubicBezTo>
                  <a:pt x="21552" y="4656"/>
                  <a:pt x="21520" y="4616"/>
                  <a:pt x="21525" y="4597"/>
                </a:cubicBezTo>
                <a:cubicBezTo>
                  <a:pt x="21533" y="4562"/>
                  <a:pt x="21496" y="4533"/>
                  <a:pt x="21444" y="4532"/>
                </a:cubicBezTo>
                <a:cubicBezTo>
                  <a:pt x="21391" y="4530"/>
                  <a:pt x="21326" y="4460"/>
                  <a:pt x="21299" y="4375"/>
                </a:cubicBezTo>
                <a:cubicBezTo>
                  <a:pt x="21272" y="4290"/>
                  <a:pt x="21161" y="4063"/>
                  <a:pt x="21052" y="3869"/>
                </a:cubicBezTo>
                <a:cubicBezTo>
                  <a:pt x="20943" y="3675"/>
                  <a:pt x="20834" y="3469"/>
                  <a:pt x="20811" y="3412"/>
                </a:cubicBezTo>
                <a:cubicBezTo>
                  <a:pt x="20780" y="3336"/>
                  <a:pt x="20726" y="3316"/>
                  <a:pt x="20614" y="3339"/>
                </a:cubicBezTo>
                <a:cubicBezTo>
                  <a:pt x="20525" y="3358"/>
                  <a:pt x="20397" y="3336"/>
                  <a:pt x="20312" y="3286"/>
                </a:cubicBezTo>
                <a:cubicBezTo>
                  <a:pt x="20232" y="3239"/>
                  <a:pt x="20139" y="3215"/>
                  <a:pt x="20104" y="3232"/>
                </a:cubicBezTo>
                <a:cubicBezTo>
                  <a:pt x="20025" y="3273"/>
                  <a:pt x="19933" y="3155"/>
                  <a:pt x="19932" y="3009"/>
                </a:cubicBezTo>
                <a:cubicBezTo>
                  <a:pt x="19931" y="2931"/>
                  <a:pt x="19861" y="2878"/>
                  <a:pt x="19703" y="2835"/>
                </a:cubicBezTo>
                <a:cubicBezTo>
                  <a:pt x="19432" y="2762"/>
                  <a:pt x="19297" y="2624"/>
                  <a:pt x="19344" y="2472"/>
                </a:cubicBezTo>
                <a:cubicBezTo>
                  <a:pt x="19395" y="2308"/>
                  <a:pt x="19469" y="2291"/>
                  <a:pt x="19713" y="2391"/>
                </a:cubicBezTo>
                <a:lnTo>
                  <a:pt x="19932" y="2482"/>
                </a:lnTo>
                <a:lnTo>
                  <a:pt x="19763" y="2367"/>
                </a:lnTo>
                <a:cubicBezTo>
                  <a:pt x="19671" y="2304"/>
                  <a:pt x="19561" y="2251"/>
                  <a:pt x="19518" y="2251"/>
                </a:cubicBezTo>
                <a:cubicBezTo>
                  <a:pt x="19475" y="2250"/>
                  <a:pt x="19339" y="2152"/>
                  <a:pt x="19217" y="2033"/>
                </a:cubicBezTo>
                <a:cubicBezTo>
                  <a:pt x="19094" y="1914"/>
                  <a:pt x="18926" y="1787"/>
                  <a:pt x="18843" y="1750"/>
                </a:cubicBezTo>
                <a:cubicBezTo>
                  <a:pt x="18760" y="1714"/>
                  <a:pt x="18691" y="1636"/>
                  <a:pt x="18691" y="1578"/>
                </a:cubicBezTo>
                <a:cubicBezTo>
                  <a:pt x="18691" y="1519"/>
                  <a:pt x="18658" y="1462"/>
                  <a:pt x="18615" y="1450"/>
                </a:cubicBezTo>
                <a:cubicBezTo>
                  <a:pt x="18522" y="1424"/>
                  <a:pt x="18476" y="1126"/>
                  <a:pt x="18552" y="1044"/>
                </a:cubicBezTo>
                <a:cubicBezTo>
                  <a:pt x="18583" y="1011"/>
                  <a:pt x="18627" y="873"/>
                  <a:pt x="18652" y="735"/>
                </a:cubicBezTo>
                <a:cubicBezTo>
                  <a:pt x="18690" y="528"/>
                  <a:pt x="18792" y="284"/>
                  <a:pt x="18941" y="43"/>
                </a:cubicBezTo>
                <a:cubicBezTo>
                  <a:pt x="18956" y="19"/>
                  <a:pt x="14156" y="0"/>
                  <a:pt x="8274" y="0"/>
                </a:cubicBezTo>
                <a:lnTo>
                  <a:pt x="7006" y="0"/>
                </a:lnTo>
                <a:close/>
                <a:moveTo>
                  <a:pt x="5516" y="17"/>
                </a:moveTo>
                <a:cubicBezTo>
                  <a:pt x="5479" y="13"/>
                  <a:pt x="5449" y="34"/>
                  <a:pt x="5449" y="84"/>
                </a:cubicBezTo>
                <a:cubicBezTo>
                  <a:pt x="5449" y="132"/>
                  <a:pt x="5491" y="171"/>
                  <a:pt x="5545" y="171"/>
                </a:cubicBezTo>
                <a:cubicBezTo>
                  <a:pt x="5598" y="171"/>
                  <a:pt x="5629" y="141"/>
                  <a:pt x="5614" y="104"/>
                </a:cubicBezTo>
                <a:cubicBezTo>
                  <a:pt x="5594" y="52"/>
                  <a:pt x="5552" y="22"/>
                  <a:pt x="5516" y="17"/>
                </a:cubicBezTo>
                <a:close/>
                <a:moveTo>
                  <a:pt x="20722" y="1146"/>
                </a:moveTo>
                <a:cubicBezTo>
                  <a:pt x="20710" y="1151"/>
                  <a:pt x="20703" y="1161"/>
                  <a:pt x="20703" y="1177"/>
                </a:cubicBezTo>
                <a:cubicBezTo>
                  <a:pt x="20703" y="1210"/>
                  <a:pt x="20732" y="1237"/>
                  <a:pt x="20769" y="1237"/>
                </a:cubicBezTo>
                <a:cubicBezTo>
                  <a:pt x="20805" y="1237"/>
                  <a:pt x="20836" y="1226"/>
                  <a:pt x="20836" y="1213"/>
                </a:cubicBezTo>
                <a:cubicBezTo>
                  <a:pt x="20836" y="1199"/>
                  <a:pt x="20805" y="1172"/>
                  <a:pt x="20769" y="1153"/>
                </a:cubicBezTo>
                <a:cubicBezTo>
                  <a:pt x="20750" y="1143"/>
                  <a:pt x="20734" y="1142"/>
                  <a:pt x="20722" y="1146"/>
                </a:cubicBezTo>
                <a:close/>
                <a:moveTo>
                  <a:pt x="20763" y="1912"/>
                </a:moveTo>
                <a:cubicBezTo>
                  <a:pt x="20729" y="1912"/>
                  <a:pt x="20703" y="1987"/>
                  <a:pt x="20703" y="2078"/>
                </a:cubicBezTo>
                <a:cubicBezTo>
                  <a:pt x="20703" y="2170"/>
                  <a:pt x="20669" y="2308"/>
                  <a:pt x="20628" y="2384"/>
                </a:cubicBezTo>
                <a:cubicBezTo>
                  <a:pt x="20586" y="2461"/>
                  <a:pt x="20571" y="2591"/>
                  <a:pt x="20596" y="2674"/>
                </a:cubicBezTo>
                <a:cubicBezTo>
                  <a:pt x="20655" y="2870"/>
                  <a:pt x="20730" y="2806"/>
                  <a:pt x="20748" y="2542"/>
                </a:cubicBezTo>
                <a:cubicBezTo>
                  <a:pt x="20756" y="2428"/>
                  <a:pt x="20776" y="2239"/>
                  <a:pt x="20793" y="2123"/>
                </a:cubicBezTo>
                <a:cubicBezTo>
                  <a:pt x="20811" y="2007"/>
                  <a:pt x="20797" y="1912"/>
                  <a:pt x="20763" y="1912"/>
                </a:cubicBezTo>
                <a:close/>
                <a:moveTo>
                  <a:pt x="21256" y="3209"/>
                </a:moveTo>
                <a:cubicBezTo>
                  <a:pt x="21224" y="3209"/>
                  <a:pt x="21171" y="3227"/>
                  <a:pt x="21106" y="3262"/>
                </a:cubicBezTo>
                <a:cubicBezTo>
                  <a:pt x="21019" y="3309"/>
                  <a:pt x="21020" y="3317"/>
                  <a:pt x="21118" y="3318"/>
                </a:cubicBezTo>
                <a:cubicBezTo>
                  <a:pt x="21180" y="3318"/>
                  <a:pt x="21250" y="3293"/>
                  <a:pt x="21273" y="3262"/>
                </a:cubicBezTo>
                <a:cubicBezTo>
                  <a:pt x="21299" y="3227"/>
                  <a:pt x="21288" y="3209"/>
                  <a:pt x="21256" y="3209"/>
                </a:cubicBezTo>
                <a:close/>
                <a:moveTo>
                  <a:pt x="5" y="5055"/>
                </a:moveTo>
                <a:cubicBezTo>
                  <a:pt x="2" y="5066"/>
                  <a:pt x="2" y="5095"/>
                  <a:pt x="0" y="5109"/>
                </a:cubicBezTo>
                <a:cubicBezTo>
                  <a:pt x="71" y="5157"/>
                  <a:pt x="153" y="5214"/>
                  <a:pt x="163" y="5214"/>
                </a:cubicBezTo>
                <a:cubicBezTo>
                  <a:pt x="207" y="5214"/>
                  <a:pt x="111" y="5126"/>
                  <a:pt x="5" y="5055"/>
                </a:cubicBezTo>
                <a:close/>
                <a:moveTo>
                  <a:pt x="1919" y="8022"/>
                </a:moveTo>
                <a:cubicBezTo>
                  <a:pt x="2308" y="8022"/>
                  <a:pt x="2459" y="8264"/>
                  <a:pt x="2222" y="8505"/>
                </a:cubicBezTo>
                <a:cubicBezTo>
                  <a:pt x="2081" y="8647"/>
                  <a:pt x="1888" y="8610"/>
                  <a:pt x="1745" y="8413"/>
                </a:cubicBezTo>
                <a:cubicBezTo>
                  <a:pt x="1584" y="8191"/>
                  <a:pt x="1659" y="8022"/>
                  <a:pt x="1919" y="8022"/>
                </a:cubicBezTo>
                <a:close/>
                <a:moveTo>
                  <a:pt x="2126" y="9110"/>
                </a:moveTo>
                <a:cubicBezTo>
                  <a:pt x="2045" y="9110"/>
                  <a:pt x="1924" y="9314"/>
                  <a:pt x="1852" y="9568"/>
                </a:cubicBezTo>
                <a:cubicBezTo>
                  <a:pt x="1830" y="9647"/>
                  <a:pt x="1767" y="9833"/>
                  <a:pt x="1712" y="9982"/>
                </a:cubicBezTo>
                <a:cubicBezTo>
                  <a:pt x="1657" y="10134"/>
                  <a:pt x="1640" y="10209"/>
                  <a:pt x="1661" y="10232"/>
                </a:cubicBezTo>
                <a:cubicBezTo>
                  <a:pt x="1705" y="10209"/>
                  <a:pt x="1741" y="10142"/>
                  <a:pt x="1741" y="10081"/>
                </a:cubicBezTo>
                <a:cubicBezTo>
                  <a:pt x="1741" y="10020"/>
                  <a:pt x="1863" y="9777"/>
                  <a:pt x="2011" y="9541"/>
                </a:cubicBezTo>
                <a:cubicBezTo>
                  <a:pt x="2115" y="9373"/>
                  <a:pt x="2180" y="9253"/>
                  <a:pt x="2215" y="9179"/>
                </a:cubicBezTo>
                <a:cubicBezTo>
                  <a:pt x="2184" y="9139"/>
                  <a:pt x="2151" y="9110"/>
                  <a:pt x="2126" y="9110"/>
                </a:cubicBezTo>
                <a:close/>
                <a:moveTo>
                  <a:pt x="6616" y="21516"/>
                </a:moveTo>
                <a:cubicBezTo>
                  <a:pt x="6597" y="21520"/>
                  <a:pt x="6585" y="21531"/>
                  <a:pt x="6585" y="21546"/>
                </a:cubicBezTo>
                <a:cubicBezTo>
                  <a:pt x="6585" y="21568"/>
                  <a:pt x="6614" y="21583"/>
                  <a:pt x="6648" y="21592"/>
                </a:cubicBezTo>
                <a:cubicBezTo>
                  <a:pt x="6691" y="21590"/>
                  <a:pt x="6737" y="21590"/>
                  <a:pt x="6774" y="21587"/>
                </a:cubicBezTo>
                <a:cubicBezTo>
                  <a:pt x="6780" y="21585"/>
                  <a:pt x="6790" y="21581"/>
                  <a:pt x="6790" y="21578"/>
                </a:cubicBezTo>
                <a:cubicBezTo>
                  <a:pt x="6790" y="21566"/>
                  <a:pt x="6743" y="21541"/>
                  <a:pt x="6687" y="21523"/>
                </a:cubicBezTo>
                <a:cubicBezTo>
                  <a:pt x="6659" y="21514"/>
                  <a:pt x="6634" y="21512"/>
                  <a:pt x="6616" y="21516"/>
                </a:cubicBezTo>
                <a:close/>
              </a:path>
            </a:pathLst>
          </a:custGeom>
          <a:ln w="12700">
            <a:miter lim="400000"/>
          </a:ln>
          <a:effectLst>
            <a:outerShdw sx="100000" sy="100000" kx="0" ky="0" algn="b" rotWithShape="0" blurRad="279400" dist="142926" dir="2068666">
              <a:srgbClr val="000000">
                <a:alpha val="81425"/>
              </a:srgbClr>
            </a:outerShdw>
          </a:effectLst>
        </p:spPr>
      </p:pic>
      <p:sp>
        <p:nvSpPr>
          <p:cNvPr id="382"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83"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84"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85"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86" name="What Is Man Worth To God?"/>
          <p:cNvSpPr/>
          <p:nvPr/>
        </p:nvSpPr>
        <p:spPr>
          <a:xfrm>
            <a:off x="276250" y="1663603"/>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700">
                <a:solidFill>
                  <a:srgbClr val="FFFFFF"/>
                </a:solidFill>
                <a:effectLst>
                  <a:outerShdw sx="100000" sy="100000" kx="0" ky="0" algn="b" rotWithShape="0" blurRad="63500" dist="63500" dir="2434943">
                    <a:srgbClr val="000000"/>
                  </a:outerShdw>
                </a:effectLst>
              </a:defRPr>
            </a:pPr>
            <a:r>
              <a:t>What Is </a:t>
            </a:r>
            <a:r>
              <a:rPr b="1">
                <a:latin typeface="Gill Sans"/>
                <a:ea typeface="Gill Sans"/>
                <a:cs typeface="Gill Sans"/>
                <a:sym typeface="Gill Sans"/>
              </a:rPr>
              <a:t>Man</a:t>
            </a:r>
            <a:r>
              <a:t> Worth </a:t>
            </a:r>
            <a:r>
              <a:rPr b="1">
                <a:latin typeface="Gill Sans"/>
                <a:ea typeface="Gill Sans"/>
                <a:cs typeface="Gill Sans"/>
                <a:sym typeface="Gill Sans"/>
              </a:rPr>
              <a:t>To God</a:t>
            </a:r>
            <a:r>
              <a:t>?</a:t>
            </a:r>
          </a:p>
        </p:txBody>
      </p:sp>
      <p:sp>
        <p:nvSpPr>
          <p:cNvPr id="387" name="1 Peter 1:17–21 (NKJV)…"/>
          <p:cNvSpPr txBox="1"/>
          <p:nvPr/>
        </p:nvSpPr>
        <p:spPr>
          <a:xfrm>
            <a:off x="5894660" y="2889500"/>
            <a:ext cx="6972848"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900">
                <a:solidFill>
                  <a:srgbClr val="000000"/>
                </a:solidFill>
                <a:latin typeface="Century Gothic"/>
                <a:ea typeface="Century Gothic"/>
                <a:cs typeface="Century Gothic"/>
                <a:sym typeface="Century Gothic"/>
              </a:defRPr>
            </a:pPr>
            <a:r>
              <a:t>1 Peter 1:17–21 (NKJV)</a:t>
            </a:r>
          </a:p>
          <a:p>
            <a:pPr defTabSz="457200">
              <a:defRPr sz="3400">
                <a:solidFill>
                  <a:srgbClr val="000000"/>
                </a:solidFill>
                <a:latin typeface="Century Gothic"/>
                <a:ea typeface="Century Gothic"/>
                <a:cs typeface="Century Gothic"/>
                <a:sym typeface="Century Gothic"/>
              </a:defRPr>
            </a:pPr>
            <a:r>
              <a:rPr baseline="31999"/>
              <a:t>19</a:t>
            </a:r>
            <a:r>
              <a:t> but with the precious blood of Christ, as of a lamb without blemish and without spot. </a:t>
            </a:r>
            <a:r>
              <a:rPr baseline="31999"/>
              <a:t>20</a:t>
            </a:r>
            <a:r>
              <a:t> He indeed was foreordained before the foundation of the world, but was manifest in these last times for you </a:t>
            </a:r>
            <a:r>
              <a:rPr baseline="31999"/>
              <a:t>21</a:t>
            </a:r>
            <a:r>
              <a:t> who through Him believe in God, who raised Him from the dead and gave Him glory, so that your faith and hope are in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Image" descr="Image"/>
          <p:cNvPicPr>
            <a:picLocks noChangeAspect="1"/>
          </p:cNvPicPr>
          <p:nvPr>
            <p:ph type="pic" idx="13"/>
          </p:nvPr>
        </p:nvPicPr>
        <p:blipFill>
          <a:blip r:embed="rId2">
            <a:extLst/>
          </a:blip>
          <a:srcRect l="2722" t="0" r="8304" b="0"/>
          <a:stretch>
            <a:fillRect/>
          </a:stretch>
        </p:blipFill>
        <p:spPr>
          <a:xfrm>
            <a:off x="0" y="0"/>
            <a:ext cx="13004800" cy="9753600"/>
          </a:xfrm>
          <a:prstGeom prst="rect">
            <a:avLst/>
          </a:prstGeom>
        </p:spPr>
      </p:pic>
      <p:sp>
        <p:nvSpPr>
          <p:cNvPr id="390"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91"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392"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393"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394" name="2 Timothy 2:20–21 (NKJV)…"/>
          <p:cNvSpPr txBox="1"/>
          <p:nvPr/>
        </p:nvSpPr>
        <p:spPr>
          <a:xfrm>
            <a:off x="533166" y="2190175"/>
            <a:ext cx="6941965"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900">
                <a:solidFill>
                  <a:srgbClr val="FFFFFF"/>
                </a:solidFill>
                <a:latin typeface="Century Gothic"/>
                <a:ea typeface="Century Gothic"/>
                <a:cs typeface="Century Gothic"/>
                <a:sym typeface="Century Gothic"/>
              </a:defRPr>
            </a:pPr>
            <a:r>
              <a:t>2 Timothy 2:20–21 (NKJV)</a:t>
            </a:r>
          </a:p>
          <a:p>
            <a:pPr defTabSz="457200">
              <a:defRPr sz="3400">
                <a:solidFill>
                  <a:srgbClr val="FFFFFF"/>
                </a:solidFill>
                <a:latin typeface="Century Gothic"/>
                <a:ea typeface="Century Gothic"/>
                <a:cs typeface="Century Gothic"/>
                <a:sym typeface="Century Gothic"/>
              </a:defRPr>
            </a:pPr>
            <a:r>
              <a:rPr baseline="31999"/>
              <a:t>20</a:t>
            </a:r>
            <a:r>
              <a:t> But in a great house there are not only vessels of gold and silver, but also of wood and clay, some for honor and some for dishonor. </a:t>
            </a:r>
            <a:r>
              <a:rPr baseline="31999"/>
              <a:t>21</a:t>
            </a:r>
            <a:r>
              <a:t> Therefore if anyone cleanses himself from the latter, he will be a vessel for honor, sanctified and useful for the Master, prepared for every good work.</a:t>
            </a:r>
          </a:p>
        </p:txBody>
      </p:sp>
      <p:sp>
        <p:nvSpPr>
          <p:cNvPr id="395" name="We CHOOSE our Practical  WORTH TO GOD!"/>
          <p:cNvSpPr txBox="1"/>
          <p:nvPr/>
        </p:nvSpPr>
        <p:spPr>
          <a:xfrm>
            <a:off x="7977401" y="5694329"/>
            <a:ext cx="4600466" cy="3048001"/>
          </a:xfrm>
          <a:prstGeom prst="rect">
            <a:avLst/>
          </a:prstGeom>
          <a:ln w="12700">
            <a:miter lim="400000"/>
          </a:ln>
          <a:effectLst>
            <a:outerShdw sx="100000" sy="100000" kx="0" ky="0" algn="b" rotWithShape="0" blurRad="279400" dist="142926" dir="2068666">
              <a:srgbClr val="000000">
                <a:alpha val="9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100">
                <a:solidFill>
                  <a:schemeClr val="accent3">
                    <a:hueOff val="198700"/>
                    <a:satOff val="21248"/>
                    <a:lumOff val="19305"/>
                  </a:schemeClr>
                </a:solidFill>
                <a:effectLst>
                  <a:outerShdw sx="100000" sy="100000" kx="0" ky="0" algn="b" rotWithShape="0" blurRad="12700" dist="63500" dir="18900000">
                    <a:srgbClr val="000000"/>
                  </a:outerShdw>
                </a:effectLst>
              </a:defRPr>
            </a:lvl1pPr>
          </a:lstStyle>
          <a:p>
            <a:pPr/>
            <a:r>
              <a:t>We CHOOSE our Practical  WORTH TO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ph type="pic" idx="13"/>
          </p:nvPr>
        </p:nvPicPr>
        <p:blipFill>
          <a:blip r:embed="rId2">
            <a:extLst/>
          </a:blip>
          <a:srcRect l="2722" t="0" r="8304" b="0"/>
          <a:stretch>
            <a:fillRect/>
          </a:stretch>
        </p:blipFill>
        <p:spPr>
          <a:xfrm>
            <a:off x="0" y="0"/>
            <a:ext cx="13004800" cy="9753600"/>
          </a:xfrm>
          <a:prstGeom prst="rect">
            <a:avLst/>
          </a:prstGeom>
        </p:spPr>
      </p:pic>
      <p:sp>
        <p:nvSpPr>
          <p:cNvPr id="398"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399"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400"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401"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402" name="Matthew 16:24–26 (NKJV)…"/>
          <p:cNvSpPr txBox="1"/>
          <p:nvPr/>
        </p:nvSpPr>
        <p:spPr>
          <a:xfrm>
            <a:off x="416612" y="1957066"/>
            <a:ext cx="7258922" cy="745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900">
                <a:solidFill>
                  <a:srgbClr val="FFFFFF"/>
                </a:solidFill>
                <a:latin typeface="Century Gothic"/>
                <a:ea typeface="Century Gothic"/>
                <a:cs typeface="Century Gothic"/>
                <a:sym typeface="Century Gothic"/>
              </a:defRPr>
            </a:pPr>
            <a:r>
              <a:t>Matthew 16:24–26 (NKJV)</a:t>
            </a:r>
          </a:p>
          <a:p>
            <a:pPr defTabSz="457200">
              <a:defRPr sz="3400">
                <a:solidFill>
                  <a:srgbClr val="FFFFFF"/>
                </a:solidFill>
                <a:latin typeface="Century Gothic"/>
                <a:ea typeface="Century Gothic"/>
                <a:cs typeface="Century Gothic"/>
                <a:sym typeface="Century Gothic"/>
              </a:defRPr>
            </a:pPr>
            <a:r>
              <a:rPr baseline="31999"/>
              <a:t>24</a:t>
            </a:r>
            <a:r>
              <a:t> Then Jesus said to His disciples, “If anyone desires to come after Me, let him deny himself, and take up his cross, and follow Me. </a:t>
            </a:r>
            <a:r>
              <a:rPr baseline="31999"/>
              <a:t>25</a:t>
            </a:r>
            <a:r>
              <a:t> For whoever desires to save his life will lose it, but whoever loses his life for My sake will find it. </a:t>
            </a:r>
            <a:r>
              <a:rPr baseline="31999"/>
              <a:t>26</a:t>
            </a:r>
            <a:r>
              <a:t> For what profit is it to a man if he gains the whole world, and loses his own soul? Or what will a man give in exchange for his soul?</a:t>
            </a:r>
          </a:p>
        </p:txBody>
      </p:sp>
      <p:sp>
        <p:nvSpPr>
          <p:cNvPr id="403" name="Do You VALUE Your REAL SELF?"/>
          <p:cNvSpPr txBox="1"/>
          <p:nvPr/>
        </p:nvSpPr>
        <p:spPr>
          <a:xfrm>
            <a:off x="7977401" y="5914105"/>
            <a:ext cx="4600466" cy="2608450"/>
          </a:xfrm>
          <a:prstGeom prst="rect">
            <a:avLst/>
          </a:prstGeom>
          <a:ln w="12700">
            <a:miter lim="400000"/>
          </a:ln>
          <a:effectLst>
            <a:outerShdw sx="100000" sy="100000" kx="0" ky="0" algn="b" rotWithShape="0" blurRad="279400" dist="142926" dir="2068666">
              <a:srgbClr val="000000">
                <a:alpha val="9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700">
                <a:solidFill>
                  <a:schemeClr val="accent3">
                    <a:hueOff val="198700"/>
                    <a:satOff val="21248"/>
                    <a:lumOff val="19305"/>
                  </a:schemeClr>
                </a:solidFill>
                <a:effectLst>
                  <a:outerShdw sx="100000" sy="100000" kx="0" ky="0" algn="b" rotWithShape="0" blurRad="12700" dist="63500" dir="18900000">
                    <a:srgbClr val="000000"/>
                  </a:outerShdw>
                </a:effectLst>
              </a:defRPr>
            </a:pPr>
            <a:r>
              <a:t>Do You VALUE Your </a:t>
            </a:r>
            <a:r>
              <a:rPr b="1">
                <a:latin typeface="Gill Sans"/>
                <a:ea typeface="Gill Sans"/>
                <a:cs typeface="Gill Sans"/>
                <a:sym typeface="Gill Sans"/>
              </a:rPr>
              <a:t>REAL SELF?</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ph type="pic" idx="13"/>
          </p:nvPr>
        </p:nvPicPr>
        <p:blipFill>
          <a:blip r:embed="rId2">
            <a:extLst/>
          </a:blip>
          <a:srcRect l="2722" t="0" r="8304" b="0"/>
          <a:stretch>
            <a:fillRect/>
          </a:stretch>
        </p:blipFill>
        <p:spPr>
          <a:xfrm>
            <a:off x="0" y="0"/>
            <a:ext cx="13004800" cy="9753600"/>
          </a:xfrm>
          <a:prstGeom prst="rect">
            <a:avLst/>
          </a:prstGeom>
        </p:spPr>
      </p:pic>
      <p:sp>
        <p:nvSpPr>
          <p:cNvPr id="406"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407"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408"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409"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410" name="TextBox 2"/>
          <p:cNvSpPr txBox="1"/>
          <p:nvPr/>
        </p:nvSpPr>
        <p:spPr>
          <a:xfrm>
            <a:off x="568446" y="1993584"/>
            <a:ext cx="6132242" cy="7064249"/>
          </a:xfrm>
          <a:prstGeom prst="rect">
            <a:avLst/>
          </a:prstGeom>
          <a:solidFill>
            <a:srgbClr val="7F7F7F">
              <a:alpha val="69020"/>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800"/>
              </a:spcBef>
              <a:defRPr sz="61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t>More than EVERYTHING in this world!</a:t>
            </a:r>
          </a:p>
          <a:p>
            <a:pPr defTabSz="1300480">
              <a:spcBef>
                <a:spcPts val="2800"/>
              </a:spcBef>
              <a:defRPr sz="61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t>What will you give in exchange for your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0"/>
                                        </p:tgtEl>
                                        <p:attrNameLst>
                                          <p:attrName>style.visibility</p:attrName>
                                        </p:attrNameLst>
                                      </p:cBhvr>
                                      <p:to>
                                        <p:strVal val="visible"/>
                                      </p:to>
                                    </p:set>
                                    <p:animEffect filter="dissolve" transition="in">
                                      <p:cBhvr>
                                        <p:cTn id="7" dur="5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Image" descr="Image"/>
          <p:cNvPicPr>
            <a:picLocks noChangeAspect="1"/>
          </p:cNvPicPr>
          <p:nvPr>
            <p:ph type="pic" idx="13"/>
          </p:nvPr>
        </p:nvPicPr>
        <p:blipFill>
          <a:blip r:embed="rId2">
            <a:extLst/>
          </a:blip>
          <a:srcRect l="2416" t="39199" r="2416" b="0"/>
          <a:stretch>
            <a:fillRect/>
          </a:stretch>
        </p:blipFill>
        <p:spPr>
          <a:xfrm>
            <a:off x="0" y="3823344"/>
            <a:ext cx="13004800" cy="5930256"/>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16883" y="0"/>
                </a:moveTo>
                <a:cubicBezTo>
                  <a:pt x="16716" y="-7"/>
                  <a:pt x="16507" y="60"/>
                  <a:pt x="16336" y="191"/>
                </a:cubicBezTo>
                <a:cubicBezTo>
                  <a:pt x="16143" y="340"/>
                  <a:pt x="15569" y="1127"/>
                  <a:pt x="15462" y="1390"/>
                </a:cubicBezTo>
                <a:cubicBezTo>
                  <a:pt x="15428" y="1473"/>
                  <a:pt x="15370" y="1542"/>
                  <a:pt x="15333" y="1544"/>
                </a:cubicBezTo>
                <a:cubicBezTo>
                  <a:pt x="15251" y="1547"/>
                  <a:pt x="15126" y="1691"/>
                  <a:pt x="15121" y="1788"/>
                </a:cubicBezTo>
                <a:cubicBezTo>
                  <a:pt x="15119" y="1827"/>
                  <a:pt x="15060" y="1850"/>
                  <a:pt x="14990" y="1840"/>
                </a:cubicBezTo>
                <a:cubicBezTo>
                  <a:pt x="14875" y="1823"/>
                  <a:pt x="14862" y="1837"/>
                  <a:pt x="14862" y="1989"/>
                </a:cubicBezTo>
                <a:cubicBezTo>
                  <a:pt x="14862" y="2081"/>
                  <a:pt x="14833" y="2238"/>
                  <a:pt x="14798" y="2337"/>
                </a:cubicBezTo>
                <a:cubicBezTo>
                  <a:pt x="14768" y="2420"/>
                  <a:pt x="14749" y="2474"/>
                  <a:pt x="14742" y="2521"/>
                </a:cubicBezTo>
                <a:cubicBezTo>
                  <a:pt x="14742" y="2521"/>
                  <a:pt x="14742" y="2521"/>
                  <a:pt x="14742" y="2522"/>
                </a:cubicBezTo>
                <a:cubicBezTo>
                  <a:pt x="14742" y="2556"/>
                  <a:pt x="14743" y="2593"/>
                  <a:pt x="14747" y="2633"/>
                </a:cubicBezTo>
                <a:cubicBezTo>
                  <a:pt x="14756" y="2675"/>
                  <a:pt x="14773" y="2723"/>
                  <a:pt x="14798" y="2792"/>
                </a:cubicBezTo>
                <a:cubicBezTo>
                  <a:pt x="14844" y="2921"/>
                  <a:pt x="14862" y="3078"/>
                  <a:pt x="14862" y="3349"/>
                </a:cubicBezTo>
                <a:cubicBezTo>
                  <a:pt x="14862" y="3673"/>
                  <a:pt x="14874" y="3743"/>
                  <a:pt x="14943" y="3843"/>
                </a:cubicBezTo>
                <a:cubicBezTo>
                  <a:pt x="15073" y="4029"/>
                  <a:pt x="15034" y="4435"/>
                  <a:pt x="14886" y="4435"/>
                </a:cubicBezTo>
                <a:cubicBezTo>
                  <a:pt x="14732" y="4435"/>
                  <a:pt x="14412" y="5039"/>
                  <a:pt x="14383" y="5385"/>
                </a:cubicBezTo>
                <a:cubicBezTo>
                  <a:pt x="14376" y="5464"/>
                  <a:pt x="14367" y="6208"/>
                  <a:pt x="14362" y="7037"/>
                </a:cubicBezTo>
                <a:cubicBezTo>
                  <a:pt x="14360" y="7471"/>
                  <a:pt x="14355" y="7804"/>
                  <a:pt x="14349" y="8063"/>
                </a:cubicBezTo>
                <a:lnTo>
                  <a:pt x="14350" y="8116"/>
                </a:lnTo>
                <a:lnTo>
                  <a:pt x="14348" y="8119"/>
                </a:lnTo>
                <a:cubicBezTo>
                  <a:pt x="14340" y="8418"/>
                  <a:pt x="14330" y="8594"/>
                  <a:pt x="14317" y="8622"/>
                </a:cubicBezTo>
                <a:cubicBezTo>
                  <a:pt x="14298" y="8665"/>
                  <a:pt x="14282" y="8671"/>
                  <a:pt x="14282" y="8635"/>
                </a:cubicBezTo>
                <a:cubicBezTo>
                  <a:pt x="14282" y="8599"/>
                  <a:pt x="14260" y="8637"/>
                  <a:pt x="14234" y="8720"/>
                </a:cubicBezTo>
                <a:cubicBezTo>
                  <a:pt x="14191" y="8852"/>
                  <a:pt x="14191" y="8894"/>
                  <a:pt x="14233" y="9070"/>
                </a:cubicBezTo>
                <a:cubicBezTo>
                  <a:pt x="14274" y="9243"/>
                  <a:pt x="14275" y="9284"/>
                  <a:pt x="14235" y="9370"/>
                </a:cubicBezTo>
                <a:cubicBezTo>
                  <a:pt x="14196" y="9455"/>
                  <a:pt x="14196" y="9500"/>
                  <a:pt x="14232" y="9654"/>
                </a:cubicBezTo>
                <a:cubicBezTo>
                  <a:pt x="14295" y="9923"/>
                  <a:pt x="14354" y="10578"/>
                  <a:pt x="14341" y="10862"/>
                </a:cubicBezTo>
                <a:cubicBezTo>
                  <a:pt x="14333" y="11046"/>
                  <a:pt x="14316" y="11106"/>
                  <a:pt x="14274" y="11099"/>
                </a:cubicBezTo>
                <a:cubicBezTo>
                  <a:pt x="14226" y="11090"/>
                  <a:pt x="14216" y="11159"/>
                  <a:pt x="14211" y="11557"/>
                </a:cubicBezTo>
                <a:cubicBezTo>
                  <a:pt x="14197" y="12496"/>
                  <a:pt x="14176" y="12967"/>
                  <a:pt x="14133" y="13255"/>
                </a:cubicBezTo>
                <a:cubicBezTo>
                  <a:pt x="14111" y="13406"/>
                  <a:pt x="13959" y="13064"/>
                  <a:pt x="13959" y="12862"/>
                </a:cubicBezTo>
                <a:cubicBezTo>
                  <a:pt x="13959" y="12817"/>
                  <a:pt x="13956" y="12774"/>
                  <a:pt x="13951" y="12745"/>
                </a:cubicBezTo>
                <a:cubicBezTo>
                  <a:pt x="13951" y="12744"/>
                  <a:pt x="13951" y="12744"/>
                  <a:pt x="13951" y="12743"/>
                </a:cubicBezTo>
                <a:cubicBezTo>
                  <a:pt x="13906" y="12612"/>
                  <a:pt x="13877" y="12871"/>
                  <a:pt x="13870" y="13513"/>
                </a:cubicBezTo>
                <a:cubicBezTo>
                  <a:pt x="13868" y="13624"/>
                  <a:pt x="13865" y="13709"/>
                  <a:pt x="13862" y="13808"/>
                </a:cubicBezTo>
                <a:cubicBezTo>
                  <a:pt x="13861" y="14127"/>
                  <a:pt x="13851" y="14399"/>
                  <a:pt x="13838" y="14417"/>
                </a:cubicBezTo>
                <a:cubicBezTo>
                  <a:pt x="13824" y="14435"/>
                  <a:pt x="13732" y="14328"/>
                  <a:pt x="13633" y="14180"/>
                </a:cubicBezTo>
                <a:cubicBezTo>
                  <a:pt x="13343" y="13742"/>
                  <a:pt x="13201" y="13665"/>
                  <a:pt x="12686" y="13658"/>
                </a:cubicBezTo>
                <a:cubicBezTo>
                  <a:pt x="12334" y="13653"/>
                  <a:pt x="12192" y="13680"/>
                  <a:pt x="12041" y="13781"/>
                </a:cubicBezTo>
                <a:cubicBezTo>
                  <a:pt x="11803" y="13940"/>
                  <a:pt x="11610" y="14017"/>
                  <a:pt x="11235" y="14102"/>
                </a:cubicBezTo>
                <a:cubicBezTo>
                  <a:pt x="10877" y="14182"/>
                  <a:pt x="10839" y="14215"/>
                  <a:pt x="10826" y="14448"/>
                </a:cubicBezTo>
                <a:cubicBezTo>
                  <a:pt x="10813" y="14691"/>
                  <a:pt x="10763" y="14714"/>
                  <a:pt x="10058" y="14813"/>
                </a:cubicBezTo>
                <a:cubicBezTo>
                  <a:pt x="9297" y="14919"/>
                  <a:pt x="9181" y="14955"/>
                  <a:pt x="9200" y="15067"/>
                </a:cubicBezTo>
                <a:cubicBezTo>
                  <a:pt x="9221" y="15185"/>
                  <a:pt x="9164" y="15279"/>
                  <a:pt x="9041" y="15330"/>
                </a:cubicBezTo>
                <a:cubicBezTo>
                  <a:pt x="8959" y="15364"/>
                  <a:pt x="8927" y="15336"/>
                  <a:pt x="8861" y="15171"/>
                </a:cubicBezTo>
                <a:cubicBezTo>
                  <a:pt x="8760" y="14920"/>
                  <a:pt x="8544" y="14856"/>
                  <a:pt x="7916" y="14896"/>
                </a:cubicBezTo>
                <a:cubicBezTo>
                  <a:pt x="7530" y="14921"/>
                  <a:pt x="7472" y="14942"/>
                  <a:pt x="7385" y="15081"/>
                </a:cubicBezTo>
                <a:cubicBezTo>
                  <a:pt x="7266" y="15275"/>
                  <a:pt x="7205" y="15278"/>
                  <a:pt x="7019" y="15097"/>
                </a:cubicBezTo>
                <a:cubicBezTo>
                  <a:pt x="6939" y="15019"/>
                  <a:pt x="6807" y="14935"/>
                  <a:pt x="6726" y="14911"/>
                </a:cubicBezTo>
                <a:cubicBezTo>
                  <a:pt x="6623" y="14880"/>
                  <a:pt x="6564" y="14818"/>
                  <a:pt x="6530" y="14707"/>
                </a:cubicBezTo>
                <a:cubicBezTo>
                  <a:pt x="6454" y="14452"/>
                  <a:pt x="6207" y="14355"/>
                  <a:pt x="5641" y="14359"/>
                </a:cubicBezTo>
                <a:cubicBezTo>
                  <a:pt x="5149" y="14362"/>
                  <a:pt x="4904" y="14443"/>
                  <a:pt x="4836" y="14623"/>
                </a:cubicBezTo>
                <a:cubicBezTo>
                  <a:pt x="4818" y="14670"/>
                  <a:pt x="4776" y="14788"/>
                  <a:pt x="4742" y="14885"/>
                </a:cubicBezTo>
                <a:cubicBezTo>
                  <a:pt x="4683" y="15053"/>
                  <a:pt x="4661" y="15063"/>
                  <a:pt x="4234" y="15104"/>
                </a:cubicBezTo>
                <a:cubicBezTo>
                  <a:pt x="3988" y="15128"/>
                  <a:pt x="3752" y="15179"/>
                  <a:pt x="3707" y="15219"/>
                </a:cubicBezTo>
                <a:cubicBezTo>
                  <a:pt x="3663" y="15258"/>
                  <a:pt x="3544" y="15313"/>
                  <a:pt x="3443" y="15340"/>
                </a:cubicBezTo>
                <a:cubicBezTo>
                  <a:pt x="3342" y="15367"/>
                  <a:pt x="3226" y="15445"/>
                  <a:pt x="3185" y="15513"/>
                </a:cubicBezTo>
                <a:cubicBezTo>
                  <a:pt x="3144" y="15582"/>
                  <a:pt x="3085" y="15659"/>
                  <a:pt x="3054" y="15684"/>
                </a:cubicBezTo>
                <a:cubicBezTo>
                  <a:pt x="3023" y="15709"/>
                  <a:pt x="2984" y="15805"/>
                  <a:pt x="2968" y="15896"/>
                </a:cubicBezTo>
                <a:cubicBezTo>
                  <a:pt x="2945" y="16032"/>
                  <a:pt x="2921" y="16057"/>
                  <a:pt x="2843" y="16032"/>
                </a:cubicBezTo>
                <a:cubicBezTo>
                  <a:pt x="2790" y="16015"/>
                  <a:pt x="2717" y="16037"/>
                  <a:pt x="2680" y="16080"/>
                </a:cubicBezTo>
                <a:cubicBezTo>
                  <a:pt x="2625" y="16145"/>
                  <a:pt x="2608" y="16134"/>
                  <a:pt x="2580" y="16021"/>
                </a:cubicBezTo>
                <a:cubicBezTo>
                  <a:pt x="2550" y="15897"/>
                  <a:pt x="2452" y="15781"/>
                  <a:pt x="2370" y="15772"/>
                </a:cubicBezTo>
                <a:cubicBezTo>
                  <a:pt x="2353" y="15770"/>
                  <a:pt x="2326" y="15652"/>
                  <a:pt x="2311" y="15509"/>
                </a:cubicBezTo>
                <a:cubicBezTo>
                  <a:pt x="2288" y="15296"/>
                  <a:pt x="2260" y="15230"/>
                  <a:pt x="2157" y="15139"/>
                </a:cubicBezTo>
                <a:cubicBezTo>
                  <a:pt x="2040" y="15037"/>
                  <a:pt x="1631" y="14908"/>
                  <a:pt x="1289" y="14868"/>
                </a:cubicBezTo>
                <a:cubicBezTo>
                  <a:pt x="1210" y="14858"/>
                  <a:pt x="1149" y="14821"/>
                  <a:pt x="1155" y="14787"/>
                </a:cubicBezTo>
                <a:cubicBezTo>
                  <a:pt x="1174" y="14676"/>
                  <a:pt x="1091" y="14618"/>
                  <a:pt x="906" y="14612"/>
                </a:cubicBezTo>
                <a:cubicBezTo>
                  <a:pt x="791" y="14608"/>
                  <a:pt x="356" y="14507"/>
                  <a:pt x="0" y="14414"/>
                </a:cubicBezTo>
                <a:lnTo>
                  <a:pt x="0" y="21593"/>
                </a:lnTo>
                <a:lnTo>
                  <a:pt x="10800" y="21593"/>
                </a:lnTo>
                <a:lnTo>
                  <a:pt x="21600" y="21593"/>
                </a:lnTo>
                <a:lnTo>
                  <a:pt x="21600" y="15908"/>
                </a:lnTo>
                <a:cubicBezTo>
                  <a:pt x="21566" y="15923"/>
                  <a:pt x="21525" y="15937"/>
                  <a:pt x="21507" y="15951"/>
                </a:cubicBezTo>
                <a:cubicBezTo>
                  <a:pt x="21410" y="16026"/>
                  <a:pt x="21392" y="16021"/>
                  <a:pt x="21352" y="15902"/>
                </a:cubicBezTo>
                <a:cubicBezTo>
                  <a:pt x="21311" y="15778"/>
                  <a:pt x="21259" y="15768"/>
                  <a:pt x="20656" y="15768"/>
                </a:cubicBezTo>
                <a:lnTo>
                  <a:pt x="20005" y="15768"/>
                </a:lnTo>
                <a:lnTo>
                  <a:pt x="20005" y="15762"/>
                </a:lnTo>
                <a:lnTo>
                  <a:pt x="20004" y="15740"/>
                </a:lnTo>
                <a:lnTo>
                  <a:pt x="19996" y="15129"/>
                </a:lnTo>
                <a:cubicBezTo>
                  <a:pt x="19996" y="15096"/>
                  <a:pt x="19996" y="15017"/>
                  <a:pt x="19996" y="14976"/>
                </a:cubicBezTo>
                <a:lnTo>
                  <a:pt x="19996" y="14921"/>
                </a:lnTo>
                <a:cubicBezTo>
                  <a:pt x="19992" y="14455"/>
                  <a:pt x="20007" y="12373"/>
                  <a:pt x="20031" y="10295"/>
                </a:cubicBezTo>
                <a:cubicBezTo>
                  <a:pt x="20056" y="8161"/>
                  <a:pt x="20064" y="6424"/>
                  <a:pt x="20048" y="6301"/>
                </a:cubicBezTo>
                <a:cubicBezTo>
                  <a:pt x="20019" y="6072"/>
                  <a:pt x="19910" y="5811"/>
                  <a:pt x="19789" y="5678"/>
                </a:cubicBezTo>
                <a:cubicBezTo>
                  <a:pt x="19748" y="5634"/>
                  <a:pt x="19698" y="5519"/>
                  <a:pt x="19676" y="5422"/>
                </a:cubicBezTo>
                <a:cubicBezTo>
                  <a:pt x="19641" y="5267"/>
                  <a:pt x="19614" y="5246"/>
                  <a:pt x="19442" y="5236"/>
                </a:cubicBezTo>
                <a:cubicBezTo>
                  <a:pt x="19272" y="5226"/>
                  <a:pt x="19236" y="5199"/>
                  <a:pt x="19150" y="5010"/>
                </a:cubicBezTo>
                <a:lnTo>
                  <a:pt x="19052" y="4795"/>
                </a:lnTo>
                <a:lnTo>
                  <a:pt x="19135" y="4674"/>
                </a:lnTo>
                <a:cubicBezTo>
                  <a:pt x="19207" y="4571"/>
                  <a:pt x="19212" y="4545"/>
                  <a:pt x="19169" y="4492"/>
                </a:cubicBezTo>
                <a:cubicBezTo>
                  <a:pt x="19093" y="4398"/>
                  <a:pt x="19108" y="4171"/>
                  <a:pt x="19199" y="4041"/>
                </a:cubicBezTo>
                <a:cubicBezTo>
                  <a:pt x="19243" y="3977"/>
                  <a:pt x="19279" y="3862"/>
                  <a:pt x="19279" y="3785"/>
                </a:cubicBezTo>
                <a:cubicBezTo>
                  <a:pt x="19279" y="3708"/>
                  <a:pt x="19304" y="3555"/>
                  <a:pt x="19334" y="3444"/>
                </a:cubicBezTo>
                <a:cubicBezTo>
                  <a:pt x="19380" y="3273"/>
                  <a:pt x="19382" y="3214"/>
                  <a:pt x="19347" y="3071"/>
                </a:cubicBezTo>
                <a:cubicBezTo>
                  <a:pt x="19324" y="2978"/>
                  <a:pt x="19302" y="2729"/>
                  <a:pt x="19297" y="2516"/>
                </a:cubicBezTo>
                <a:cubicBezTo>
                  <a:pt x="19289" y="2096"/>
                  <a:pt x="19262" y="1941"/>
                  <a:pt x="19204" y="1986"/>
                </a:cubicBezTo>
                <a:cubicBezTo>
                  <a:pt x="19183" y="2002"/>
                  <a:pt x="19128" y="1957"/>
                  <a:pt x="19082" y="1886"/>
                </a:cubicBezTo>
                <a:cubicBezTo>
                  <a:pt x="19036" y="1815"/>
                  <a:pt x="18870" y="1707"/>
                  <a:pt x="18714" y="1648"/>
                </a:cubicBezTo>
                <a:cubicBezTo>
                  <a:pt x="18417" y="1534"/>
                  <a:pt x="18359" y="1476"/>
                  <a:pt x="18327" y="1249"/>
                </a:cubicBezTo>
                <a:cubicBezTo>
                  <a:pt x="18315" y="1172"/>
                  <a:pt x="18272" y="1081"/>
                  <a:pt x="18230" y="1047"/>
                </a:cubicBezTo>
                <a:cubicBezTo>
                  <a:pt x="18183" y="1007"/>
                  <a:pt x="18122" y="836"/>
                  <a:pt x="18069" y="591"/>
                </a:cubicBezTo>
                <a:cubicBezTo>
                  <a:pt x="18023" y="376"/>
                  <a:pt x="17975" y="201"/>
                  <a:pt x="17963" y="201"/>
                </a:cubicBezTo>
                <a:cubicBezTo>
                  <a:pt x="17892" y="205"/>
                  <a:pt x="17848" y="355"/>
                  <a:pt x="17855" y="573"/>
                </a:cubicBezTo>
                <a:cubicBezTo>
                  <a:pt x="17859" y="716"/>
                  <a:pt x="17843" y="850"/>
                  <a:pt x="17815" y="901"/>
                </a:cubicBezTo>
                <a:cubicBezTo>
                  <a:pt x="17789" y="948"/>
                  <a:pt x="17776" y="1032"/>
                  <a:pt x="17785" y="1087"/>
                </a:cubicBezTo>
                <a:cubicBezTo>
                  <a:pt x="17795" y="1142"/>
                  <a:pt x="17794" y="1237"/>
                  <a:pt x="17784" y="1297"/>
                </a:cubicBezTo>
                <a:cubicBezTo>
                  <a:pt x="17767" y="1392"/>
                  <a:pt x="17754" y="1389"/>
                  <a:pt x="17676" y="1272"/>
                </a:cubicBezTo>
                <a:cubicBezTo>
                  <a:pt x="17627" y="1198"/>
                  <a:pt x="17546" y="1083"/>
                  <a:pt x="17495" y="1016"/>
                </a:cubicBezTo>
                <a:cubicBezTo>
                  <a:pt x="17445" y="949"/>
                  <a:pt x="17384" y="794"/>
                  <a:pt x="17359" y="671"/>
                </a:cubicBezTo>
                <a:cubicBezTo>
                  <a:pt x="17295" y="353"/>
                  <a:pt x="17248" y="239"/>
                  <a:pt x="17121" y="96"/>
                </a:cubicBezTo>
                <a:cubicBezTo>
                  <a:pt x="17068" y="36"/>
                  <a:pt x="16983" y="5"/>
                  <a:pt x="16883" y="0"/>
                </a:cubicBezTo>
                <a:close/>
                <a:moveTo>
                  <a:pt x="0" y="10551"/>
                </a:moveTo>
                <a:lnTo>
                  <a:pt x="0" y="10665"/>
                </a:lnTo>
                <a:cubicBezTo>
                  <a:pt x="55" y="10644"/>
                  <a:pt x="93" y="10620"/>
                  <a:pt x="81" y="10593"/>
                </a:cubicBezTo>
                <a:cubicBezTo>
                  <a:pt x="75" y="10580"/>
                  <a:pt x="42" y="10564"/>
                  <a:pt x="0" y="10551"/>
                </a:cubicBezTo>
                <a:close/>
                <a:moveTo>
                  <a:pt x="168" y="10581"/>
                </a:moveTo>
                <a:cubicBezTo>
                  <a:pt x="145" y="10581"/>
                  <a:pt x="132" y="10604"/>
                  <a:pt x="144" y="10649"/>
                </a:cubicBezTo>
                <a:cubicBezTo>
                  <a:pt x="155" y="10688"/>
                  <a:pt x="196" y="10719"/>
                  <a:pt x="235" y="10719"/>
                </a:cubicBezTo>
                <a:cubicBezTo>
                  <a:pt x="293" y="10718"/>
                  <a:pt x="296" y="10705"/>
                  <a:pt x="257" y="10649"/>
                </a:cubicBezTo>
                <a:cubicBezTo>
                  <a:pt x="225" y="10604"/>
                  <a:pt x="192" y="10581"/>
                  <a:pt x="168" y="10581"/>
                </a:cubicBezTo>
                <a:close/>
              </a:path>
            </a:pathLst>
          </a:custGeom>
        </p:spPr>
      </p:pic>
      <p:sp>
        <p:nvSpPr>
          <p:cNvPr id="413" name="TextBox 2"/>
          <p:cNvSpPr txBox="1"/>
          <p:nvPr/>
        </p:nvSpPr>
        <p:spPr>
          <a:xfrm>
            <a:off x="270933" y="1884712"/>
            <a:ext cx="7961788" cy="6989742"/>
          </a:xfrm>
          <a:prstGeom prst="rect">
            <a:avLst/>
          </a:prstGeom>
          <a:gradFill>
            <a:gsLst>
              <a:gs pos="0">
                <a:srgbClr val="424242">
                  <a:alpha val="77046"/>
                </a:srgb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98046" indent="-698046" algn="l" defTabSz="1300480">
              <a:spcBef>
                <a:spcPts val="800"/>
              </a:spcBef>
              <a:buSzPct val="100000"/>
              <a:buAutoNum type="arabicPeriod" startAt="1"/>
              <a:defRPr sz="38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Believe</a:t>
            </a:r>
            <a:r>
              <a:t> that Jesus is the Christ, the Son of God – John 8:24</a:t>
            </a:r>
          </a:p>
          <a:p>
            <a:pPr marL="698046" indent="-698046" algn="l" defTabSz="1300480">
              <a:spcBef>
                <a:spcPts val="800"/>
              </a:spcBef>
              <a:buSzPct val="100000"/>
              <a:buAutoNum type="arabicPeriod" startAt="1"/>
              <a:defRPr sz="38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Confess</a:t>
            </a:r>
            <a:r>
              <a:t> Him before men – Mat 10:32; Rom. 10:9,10</a:t>
            </a:r>
          </a:p>
          <a:p>
            <a:pPr marL="698046" indent="-698046" algn="l" defTabSz="1300480">
              <a:spcBef>
                <a:spcPts val="800"/>
              </a:spcBef>
              <a:buSzPct val="100000"/>
              <a:buAutoNum type="arabicPeriod" startAt="1"/>
              <a:defRPr sz="38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Repent</a:t>
            </a:r>
            <a:r>
              <a:t> – Luke 13:3,5; Acts 17:30</a:t>
            </a:r>
          </a:p>
          <a:p>
            <a:pPr marL="698046" indent="-698046" algn="l" defTabSz="1300480">
              <a:spcBef>
                <a:spcPts val="800"/>
              </a:spcBef>
              <a:buSzPct val="100000"/>
              <a:buAutoNum type="arabicPeriod" startAt="1"/>
              <a:defRPr sz="38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Be baptized</a:t>
            </a:r>
            <a:r>
              <a:t> in the name of Jesus Christ – Acts 2:38; Gal. 3:26.27</a:t>
            </a:r>
          </a:p>
          <a:p>
            <a:pPr marL="698046" indent="-698046" algn="l" defTabSz="1300480">
              <a:spcBef>
                <a:spcPts val="800"/>
              </a:spcBef>
              <a:buSzPct val="100000"/>
              <a:buAutoNum type="arabicPeriod" startAt="1"/>
              <a:defRPr sz="38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Live for Jesus </a:t>
            </a:r>
            <a:r>
              <a:t>Who died for you – 2 Cor. 5:15</a:t>
            </a:r>
          </a:p>
        </p:txBody>
      </p:sp>
      <p:sp>
        <p:nvSpPr>
          <p:cNvPr id="414"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415"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416"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417"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13">
                                            <p:txEl>
                                              <p:pRg st="1" end="1"/>
                                            </p:txEl>
                                          </p:spTgt>
                                        </p:tgtEl>
                                        <p:attrNameLst>
                                          <p:attrName>style.visibility</p:attrName>
                                        </p:attrNameLst>
                                      </p:cBhvr>
                                      <p:to>
                                        <p:strVal val="visible"/>
                                      </p:to>
                                    </p:set>
                                    <p:animEffect filter="dissolve" transition="in">
                                      <p:cBhvr>
                                        <p:cTn id="7" dur="500"/>
                                        <p:tgtEl>
                                          <p:spTgt spid="4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413">
                                            <p:txEl>
                                              <p:pRg st="2" end="2"/>
                                            </p:txEl>
                                          </p:spTgt>
                                        </p:tgtEl>
                                        <p:attrNameLst>
                                          <p:attrName>style.visibility</p:attrName>
                                        </p:attrNameLst>
                                      </p:cBhvr>
                                      <p:to>
                                        <p:strVal val="visible"/>
                                      </p:to>
                                    </p:set>
                                    <p:animEffect filter="dissolve" transition="in">
                                      <p:cBhvr>
                                        <p:cTn id="12" dur="500"/>
                                        <p:tgtEl>
                                          <p:spTgt spid="4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1" fill="hold">
                                  <p:stCondLst>
                                    <p:cond delay="0"/>
                                  </p:stCondLst>
                                  <p:iterate type="el" backwards="0">
                                    <p:tmAbs val="0"/>
                                  </p:iterate>
                                  <p:childTnLst>
                                    <p:set>
                                      <p:cBhvr>
                                        <p:cTn id="16" fill="hold"/>
                                        <p:tgtEl>
                                          <p:spTgt spid="413">
                                            <p:txEl>
                                              <p:pRg st="3" end="3"/>
                                            </p:txEl>
                                          </p:spTgt>
                                        </p:tgtEl>
                                        <p:attrNameLst>
                                          <p:attrName>style.visibility</p:attrName>
                                        </p:attrNameLst>
                                      </p:cBhvr>
                                      <p:to>
                                        <p:strVal val="visible"/>
                                      </p:to>
                                    </p:set>
                                    <p:animEffect filter="dissolve" transition="in">
                                      <p:cBhvr>
                                        <p:cTn id="17" dur="500"/>
                                        <p:tgtEl>
                                          <p:spTgt spid="4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1" fill="hold">
                                  <p:stCondLst>
                                    <p:cond delay="0"/>
                                  </p:stCondLst>
                                  <p:iterate type="el" backwards="0">
                                    <p:tmAbs val="0"/>
                                  </p:iterate>
                                  <p:childTnLst>
                                    <p:set>
                                      <p:cBhvr>
                                        <p:cTn id="21" fill="hold"/>
                                        <p:tgtEl>
                                          <p:spTgt spid="413">
                                            <p:txEl>
                                              <p:pRg st="4" end="4"/>
                                            </p:txEl>
                                          </p:spTgt>
                                        </p:tgtEl>
                                        <p:attrNameLst>
                                          <p:attrName>style.visibility</p:attrName>
                                        </p:attrNameLst>
                                      </p:cBhvr>
                                      <p:to>
                                        <p:strVal val="visible"/>
                                      </p:to>
                                    </p:set>
                                    <p:animEffect filter="dissolve" transition="in">
                                      <p:cBhvr>
                                        <p:cTn id="22" dur="500"/>
                                        <p:tgtEl>
                                          <p:spTgt spid="41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rcRect l="6982" t="7411" r="6676" b="6906"/>
          <a:stretch>
            <a:fillRect/>
          </a:stretch>
        </p:blipFill>
        <p:spPr>
          <a:xfrm>
            <a:off x="171178" y="2921677"/>
            <a:ext cx="6493002" cy="6443507"/>
          </a:xfrm>
          <a:custGeom>
            <a:avLst/>
            <a:gdLst/>
            <a:ahLst/>
            <a:cxnLst>
              <a:cxn ang="0">
                <a:pos x="wd2" y="hd2"/>
              </a:cxn>
              <a:cxn ang="5400000">
                <a:pos x="wd2" y="hd2"/>
              </a:cxn>
              <a:cxn ang="10800000">
                <a:pos x="wd2" y="hd2"/>
              </a:cxn>
              <a:cxn ang="16200000">
                <a:pos x="wd2" y="hd2"/>
              </a:cxn>
            </a:cxnLst>
            <a:rect l="0" t="0" r="r" b="b"/>
            <a:pathLst>
              <a:path w="20761" h="21505" fill="norm" stroke="1" extrusionOk="0">
                <a:moveTo>
                  <a:pt x="10574" y="2"/>
                </a:moveTo>
                <a:cubicBezTo>
                  <a:pt x="8586" y="-35"/>
                  <a:pt x="6862" y="409"/>
                  <a:pt x="5153" y="1399"/>
                </a:cubicBezTo>
                <a:cubicBezTo>
                  <a:pt x="2866" y="2725"/>
                  <a:pt x="1030" y="5235"/>
                  <a:pt x="338" y="7986"/>
                </a:cubicBezTo>
                <a:cubicBezTo>
                  <a:pt x="-786" y="12458"/>
                  <a:pt x="961" y="17278"/>
                  <a:pt x="4598" y="19740"/>
                </a:cubicBezTo>
                <a:cubicBezTo>
                  <a:pt x="5861" y="20595"/>
                  <a:pt x="6849" y="21020"/>
                  <a:pt x="8280" y="21323"/>
                </a:cubicBezTo>
                <a:cubicBezTo>
                  <a:pt x="9218" y="21522"/>
                  <a:pt x="10897" y="21565"/>
                  <a:pt x="11813" y="21414"/>
                </a:cubicBezTo>
                <a:cubicBezTo>
                  <a:pt x="13331" y="21165"/>
                  <a:pt x="14952" y="20495"/>
                  <a:pt x="16226" y="19592"/>
                </a:cubicBezTo>
                <a:cubicBezTo>
                  <a:pt x="17239" y="18874"/>
                  <a:pt x="19219" y="16746"/>
                  <a:pt x="19281" y="16310"/>
                </a:cubicBezTo>
                <a:cubicBezTo>
                  <a:pt x="19290" y="16245"/>
                  <a:pt x="19389" y="16096"/>
                  <a:pt x="19502" y="15979"/>
                </a:cubicBezTo>
                <a:cubicBezTo>
                  <a:pt x="19614" y="15861"/>
                  <a:pt x="19706" y="15707"/>
                  <a:pt x="19706" y="15634"/>
                </a:cubicBezTo>
                <a:cubicBezTo>
                  <a:pt x="19706" y="15562"/>
                  <a:pt x="19766" y="15449"/>
                  <a:pt x="19840" y="15385"/>
                </a:cubicBezTo>
                <a:cubicBezTo>
                  <a:pt x="19914" y="15321"/>
                  <a:pt x="19970" y="15241"/>
                  <a:pt x="19963" y="15206"/>
                </a:cubicBezTo>
                <a:cubicBezTo>
                  <a:pt x="19951" y="15138"/>
                  <a:pt x="20029" y="14898"/>
                  <a:pt x="20188" y="14520"/>
                </a:cubicBezTo>
                <a:cubicBezTo>
                  <a:pt x="20243" y="14388"/>
                  <a:pt x="20293" y="14259"/>
                  <a:pt x="20297" y="14233"/>
                </a:cubicBezTo>
                <a:cubicBezTo>
                  <a:pt x="20302" y="14206"/>
                  <a:pt x="20330" y="14142"/>
                  <a:pt x="20361" y="14090"/>
                </a:cubicBezTo>
                <a:cubicBezTo>
                  <a:pt x="20404" y="14016"/>
                  <a:pt x="20552" y="13316"/>
                  <a:pt x="20548" y="13205"/>
                </a:cubicBezTo>
                <a:cubicBezTo>
                  <a:pt x="20548" y="13193"/>
                  <a:pt x="20603" y="12966"/>
                  <a:pt x="20670" y="12699"/>
                </a:cubicBezTo>
                <a:cubicBezTo>
                  <a:pt x="20814" y="12130"/>
                  <a:pt x="20781" y="9343"/>
                  <a:pt x="20623" y="8725"/>
                </a:cubicBezTo>
                <a:cubicBezTo>
                  <a:pt x="20570" y="8515"/>
                  <a:pt x="20505" y="8194"/>
                  <a:pt x="20480" y="8013"/>
                </a:cubicBezTo>
                <a:cubicBezTo>
                  <a:pt x="20455" y="7832"/>
                  <a:pt x="20401" y="7637"/>
                  <a:pt x="20361" y="7581"/>
                </a:cubicBezTo>
                <a:cubicBezTo>
                  <a:pt x="20321" y="7525"/>
                  <a:pt x="20236" y="7286"/>
                  <a:pt x="20172" y="7048"/>
                </a:cubicBezTo>
                <a:cubicBezTo>
                  <a:pt x="20107" y="6811"/>
                  <a:pt x="19969" y="6521"/>
                  <a:pt x="19864" y="6402"/>
                </a:cubicBezTo>
                <a:cubicBezTo>
                  <a:pt x="19760" y="6284"/>
                  <a:pt x="19702" y="6186"/>
                  <a:pt x="19736" y="6186"/>
                </a:cubicBezTo>
                <a:cubicBezTo>
                  <a:pt x="19826" y="6186"/>
                  <a:pt x="19536" y="5488"/>
                  <a:pt x="19414" y="5409"/>
                </a:cubicBezTo>
                <a:cubicBezTo>
                  <a:pt x="19358" y="5373"/>
                  <a:pt x="19264" y="5197"/>
                  <a:pt x="19205" y="5018"/>
                </a:cubicBezTo>
                <a:cubicBezTo>
                  <a:pt x="19076" y="4628"/>
                  <a:pt x="18352" y="3626"/>
                  <a:pt x="17778" y="3044"/>
                </a:cubicBezTo>
                <a:cubicBezTo>
                  <a:pt x="16530" y="1780"/>
                  <a:pt x="15039" y="857"/>
                  <a:pt x="13419" y="344"/>
                </a:cubicBezTo>
                <a:cubicBezTo>
                  <a:pt x="12629" y="93"/>
                  <a:pt x="12104" y="30"/>
                  <a:pt x="10574" y="2"/>
                </a:cubicBezTo>
                <a:close/>
              </a:path>
            </a:pathLst>
          </a:custGeom>
          <a:ln w="12700">
            <a:miter lim="400000"/>
          </a:ln>
        </p:spPr>
      </p:pic>
      <p:sp>
        <p:nvSpPr>
          <p:cNvPr id="208"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09"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10"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11"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212" name="TextBox 8"/>
          <p:cNvSpPr txBox="1"/>
          <p:nvPr/>
        </p:nvSpPr>
        <p:spPr>
          <a:xfrm>
            <a:off x="6712419" y="3004159"/>
            <a:ext cx="6181424" cy="62785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Look at all the people … I am one of app. </a:t>
            </a:r>
            <a:r>
              <a:rPr b="1"/>
              <a:t>108 BILLION</a:t>
            </a:r>
            <a:r>
              <a:t> people who have ever lived … </a:t>
            </a:r>
          </a:p>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 The current world population is 7.7 billion as of March 2019 [1] - could will reach 8 Billion by 2023</a:t>
            </a:r>
          </a:p>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Another comparison …</a:t>
            </a:r>
          </a:p>
        </p:txBody>
      </p:sp>
      <p:sp>
        <p:nvSpPr>
          <p:cNvPr id="213" name="BY COMPARISON…"/>
          <p:cNvSpPr/>
          <p:nvPr/>
        </p:nvSpPr>
        <p:spPr>
          <a:xfrm>
            <a:off x="276250" y="1759067"/>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000">
                <a:solidFill>
                  <a:srgbClr val="FFFFFF"/>
                </a:solidFill>
                <a:effectLst>
                  <a:outerShdw sx="100000" sy="100000" kx="0" ky="0" algn="b" rotWithShape="0" blurRad="12700" dist="63500" dir="1996249">
                    <a:srgbClr val="000000"/>
                  </a:outerShdw>
                </a:effectLst>
              </a:defRPr>
            </a:pPr>
            <a:r>
              <a:t>BY </a:t>
            </a:r>
            <a:r>
              <a:rPr b="1">
                <a:latin typeface="Gill Sans"/>
                <a:ea typeface="Gill Sans"/>
                <a:cs typeface="Gill Sans"/>
                <a:sym typeface="Gill Sans"/>
              </a:rPr>
              <a:t>COMPARISON…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fade" transition="in">
                                      <p:cBhvr>
                                        <p:cTn id="7" dur="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fade" transition="in">
                                      <p:cBhvr>
                                        <p:cTn id="12" dur="500"/>
                                        <p:tgtEl>
                                          <p:spTgt spid="2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1"/>
          </p:cNvPicPr>
          <p:nvPr>
            <p:ph type="pic" idx="13"/>
          </p:nvPr>
        </p:nvPicPr>
        <p:blipFill>
          <a:blip r:embed="rId2">
            <a:extLst/>
          </a:blip>
          <a:srcRect l="2374" t="0" r="16025" b="0"/>
          <a:stretch>
            <a:fillRect/>
          </a:stretch>
        </p:blipFill>
        <p:spPr>
          <a:xfrm>
            <a:off x="0" y="0"/>
            <a:ext cx="13004800" cy="9753600"/>
          </a:xfrm>
          <a:prstGeom prst="rect">
            <a:avLst/>
          </a:prstGeom>
        </p:spPr>
      </p:pic>
      <p:sp>
        <p:nvSpPr>
          <p:cNvPr id="420" name="TextBox 2"/>
          <p:cNvSpPr txBox="1"/>
          <p:nvPr/>
        </p:nvSpPr>
        <p:spPr>
          <a:xfrm>
            <a:off x="441989" y="7044266"/>
            <a:ext cx="12120822" cy="2208285"/>
          </a:xfrm>
          <a:prstGeom prst="rect">
            <a:avLst/>
          </a:prstGeom>
          <a:solidFill>
            <a:srgbClr val="7F7F7F">
              <a:alpha val="69020"/>
            </a:srgbClr>
          </a:solidFill>
          <a:ln w="12700">
            <a:miter lim="400000"/>
          </a:ln>
          <a:effectLst>
            <a:outerShdw sx="100000" sy="100000" kx="0" ky="0" algn="b" rotWithShape="0" blurRad="279400" dist="142926" dir="2068666">
              <a:srgbClr val="000000">
                <a:alpha val="81425"/>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76200" dist="63500" dir="2700000">
                    <a:srgbClr val="000000"/>
                  </a:outerShdw>
                </a:effectLst>
                <a:latin typeface="Calibri"/>
                <a:ea typeface="Calibri"/>
                <a:cs typeface="Calibri"/>
                <a:sym typeface="Calibri"/>
              </a:defRPr>
            </a:pPr>
            <a:r>
              <a:t>IF you exchange your soul for ANYTHING in this world – that will be the thing you hate the most </a:t>
            </a:r>
            <a:r>
              <a:rPr b="1" sz="5600"/>
              <a:t>FOR ALL ETERNITY</a:t>
            </a:r>
            <a:r>
              <a:t>!!!!!!!</a:t>
            </a:r>
          </a:p>
        </p:txBody>
      </p:sp>
      <p:sp>
        <p:nvSpPr>
          <p:cNvPr id="421" name="HOW MUCH"/>
          <p:cNvSpPr txBox="1"/>
          <p:nvPr/>
        </p:nvSpPr>
        <p:spPr>
          <a:xfrm>
            <a:off x="4814074" y="1874869"/>
            <a:ext cx="7479991"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200">
                <a:solidFill>
                  <a:srgbClr val="FFFFFF"/>
                </a:solidFill>
                <a:effectLst>
                  <a:outerShdw sx="100000" sy="100000" kx="0" ky="0" algn="b" rotWithShape="0" blurRad="76200" dist="63500" dir="3211815">
                    <a:srgbClr val="000000"/>
                  </a:outerShdw>
                </a:effectLst>
              </a:defRPr>
            </a:lvl1pPr>
          </a:lstStyle>
          <a:p>
            <a:pPr/>
            <a:r>
              <a:t>HOW MUCH</a:t>
            </a:r>
          </a:p>
        </p:txBody>
      </p:sp>
      <p:sp>
        <p:nvSpPr>
          <p:cNvPr id="422" name="ARE YOU"/>
          <p:cNvSpPr txBox="1"/>
          <p:nvPr/>
        </p:nvSpPr>
        <p:spPr>
          <a:xfrm>
            <a:off x="5782046" y="3034445"/>
            <a:ext cx="5544047"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Century Gothic"/>
                <a:ea typeface="Century Gothic"/>
                <a:cs typeface="Century Gothic"/>
                <a:sym typeface="Century Gothic"/>
              </a:defRPr>
            </a:lvl1pPr>
          </a:lstStyle>
          <a:p>
            <a:pPr/>
            <a:r>
              <a:t>ARE YOU</a:t>
            </a:r>
          </a:p>
        </p:txBody>
      </p:sp>
      <p:pic>
        <p:nvPicPr>
          <p:cNvPr id="423" name="Image" descr="Image"/>
          <p:cNvPicPr>
            <a:picLocks noChangeAspect="1"/>
          </p:cNvPicPr>
          <p:nvPr/>
        </p:nvPicPr>
        <p:blipFill>
          <a:blip r:embed="rId3">
            <a:extLst/>
          </a:blip>
          <a:stretch>
            <a:fillRect/>
          </a:stretch>
        </p:blipFill>
        <p:spPr>
          <a:xfrm>
            <a:off x="4694457" y="3961755"/>
            <a:ext cx="7719225" cy="2757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Image" descr="Image"/>
          <p:cNvPicPr>
            <a:picLocks noChangeAspect="1"/>
          </p:cNvPicPr>
          <p:nvPr>
            <p:ph type="pic" idx="13"/>
          </p:nvPr>
        </p:nvPicPr>
        <p:blipFill>
          <a:blip r:embed="rId2">
            <a:extLst/>
          </a:blip>
          <a:srcRect l="2374" t="0" r="16025" b="0"/>
          <a:stretch>
            <a:fillRect/>
          </a:stretch>
        </p:blipFill>
        <p:spPr>
          <a:xfrm>
            <a:off x="0" y="0"/>
            <a:ext cx="13004800" cy="9753600"/>
          </a:xfrm>
          <a:prstGeom prst="rect">
            <a:avLst/>
          </a:prstGeom>
        </p:spPr>
      </p:pic>
      <p:sp>
        <p:nvSpPr>
          <p:cNvPr id="428" name="HOW MUCH"/>
          <p:cNvSpPr txBox="1"/>
          <p:nvPr/>
        </p:nvSpPr>
        <p:spPr>
          <a:xfrm>
            <a:off x="4440559" y="1584987"/>
            <a:ext cx="8202117"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200">
                <a:solidFill>
                  <a:srgbClr val="FFFFFF"/>
                </a:solidFill>
                <a:effectLst>
                  <a:outerShdw sx="100000" sy="100000" kx="0" ky="0" algn="b" rotWithShape="0" blurRad="76200" dist="63500" dir="3211815">
                    <a:srgbClr val="000000"/>
                  </a:outerShdw>
                </a:effectLst>
              </a:defRPr>
            </a:lvl1pPr>
          </a:lstStyle>
          <a:p>
            <a:pPr/>
            <a:r>
              <a:t>HOW MUCH</a:t>
            </a:r>
          </a:p>
        </p:txBody>
      </p:sp>
      <p:sp>
        <p:nvSpPr>
          <p:cNvPr id="429" name="ARE YOU"/>
          <p:cNvSpPr txBox="1"/>
          <p:nvPr/>
        </p:nvSpPr>
        <p:spPr>
          <a:xfrm>
            <a:off x="5158898" y="2851002"/>
            <a:ext cx="5544048"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Century Gothic"/>
                <a:ea typeface="Century Gothic"/>
                <a:cs typeface="Century Gothic"/>
                <a:sym typeface="Century Gothic"/>
              </a:defRPr>
            </a:lvl1pPr>
          </a:lstStyle>
          <a:p>
            <a:pPr/>
            <a:r>
              <a:t>ARE YOU</a:t>
            </a:r>
          </a:p>
        </p:txBody>
      </p:sp>
      <p:pic>
        <p:nvPicPr>
          <p:cNvPr id="430" name="Image" descr="Image"/>
          <p:cNvPicPr>
            <a:picLocks noChangeAspect="1"/>
          </p:cNvPicPr>
          <p:nvPr/>
        </p:nvPicPr>
        <p:blipFill>
          <a:blip r:embed="rId3">
            <a:extLst/>
          </a:blip>
          <a:stretch>
            <a:fillRect/>
          </a:stretch>
        </p:blipFill>
        <p:spPr>
          <a:xfrm>
            <a:off x="4281672" y="3792907"/>
            <a:ext cx="8519892" cy="3043408"/>
          </a:xfrm>
          <a:prstGeom prst="rect">
            <a:avLst/>
          </a:prstGeom>
          <a:ln w="12700">
            <a:miter lim="400000"/>
          </a:ln>
        </p:spPr>
      </p:pic>
      <p:pic>
        <p:nvPicPr>
          <p:cNvPr id="431" name="Charts by Don McClain…" descr="Charts by Don McClain…"/>
          <p:cNvPicPr>
            <a:picLocks noChangeAspect="0"/>
          </p:cNvPicPr>
          <p:nvPr/>
        </p:nvPicPr>
        <p:blipFill>
          <a:blip r:embed="rId4">
            <a:extLst/>
          </a:blip>
          <a:stretch>
            <a:fillRect/>
          </a:stretch>
        </p:blipFill>
        <p:spPr>
          <a:xfrm>
            <a:off x="-218624" y="6428464"/>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Hebrews 2:5–9 (NKJV)…"/>
          <p:cNvSpPr txBox="1"/>
          <p:nvPr/>
        </p:nvSpPr>
        <p:spPr>
          <a:xfrm>
            <a:off x="375923" y="316938"/>
            <a:ext cx="12252953" cy="9064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b="1" sz="6500">
                <a:solidFill>
                  <a:srgbClr val="000000"/>
                </a:solidFill>
                <a:latin typeface="Times New Roman"/>
                <a:ea typeface="Times New Roman"/>
                <a:cs typeface="Times New Roman"/>
                <a:sym typeface="Times New Roman"/>
              </a:defRPr>
            </a:pPr>
            <a:r>
              <a:t>Hebrews 2:5–9 (NKJV)</a:t>
            </a:r>
          </a:p>
          <a:p>
            <a:pPr defTabSz="457200">
              <a:defRPr sz="5400">
                <a:solidFill>
                  <a:srgbClr val="000000"/>
                </a:solidFill>
                <a:latin typeface="Times New Roman"/>
                <a:ea typeface="Times New Roman"/>
                <a:cs typeface="Times New Roman"/>
                <a:sym typeface="Times New Roman"/>
              </a:defRPr>
            </a:pPr>
            <a:r>
              <a:rPr baseline="31999"/>
              <a:t>5</a:t>
            </a:r>
            <a:r>
              <a:t> For He has not put the world to come, of which we speak, in subjection to angels. </a:t>
            </a:r>
            <a:r>
              <a:rPr baseline="31999"/>
              <a:t>6</a:t>
            </a:r>
            <a:r>
              <a:t> But one testified in a certain place, saying: </a:t>
            </a:r>
            <a:r>
              <a:rPr i="1"/>
              <a:t>“What is man that You are mindful of him,</a:t>
            </a:r>
            <a:r>
              <a:t> </a:t>
            </a:r>
            <a:r>
              <a:rPr i="1"/>
              <a:t>Or the son of man that You take care of him?</a:t>
            </a:r>
            <a:r>
              <a:t> </a:t>
            </a:r>
            <a:r>
              <a:rPr baseline="31999"/>
              <a:t>7</a:t>
            </a:r>
            <a:r>
              <a:t> </a:t>
            </a:r>
            <a:r>
              <a:rPr i="1"/>
              <a:t>You have made him</a:t>
            </a:r>
            <a:r>
              <a:t> </a:t>
            </a:r>
            <a:r>
              <a:rPr i="1"/>
              <a:t>a little lower than the angels;</a:t>
            </a:r>
            <a:r>
              <a:t> </a:t>
            </a:r>
            <a:r>
              <a:rPr i="1"/>
              <a:t>You have crowned him with glory and honor,</a:t>
            </a:r>
            <a:r>
              <a:t> </a:t>
            </a:r>
            <a:r>
              <a:rPr i="1"/>
              <a:t>And set him over the works of Your hands</a:t>
            </a:r>
            <a:r>
              <a:t>. </a:t>
            </a:r>
            <a:r>
              <a:rPr baseline="31999"/>
              <a:t>8</a:t>
            </a:r>
            <a:r>
              <a:t> </a:t>
            </a:r>
            <a:r>
              <a:rPr i="1"/>
              <a:t>You have put all things in subjection under his feet.”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Hebrews 2:5–9 (NKJV)…"/>
          <p:cNvSpPr txBox="1"/>
          <p:nvPr/>
        </p:nvSpPr>
        <p:spPr>
          <a:xfrm>
            <a:off x="375923" y="316938"/>
            <a:ext cx="12252953" cy="9073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b="1" sz="6500">
                <a:solidFill>
                  <a:srgbClr val="000000"/>
                </a:solidFill>
                <a:latin typeface="Times New Roman"/>
                <a:ea typeface="Times New Roman"/>
                <a:cs typeface="Times New Roman"/>
                <a:sym typeface="Times New Roman"/>
              </a:defRPr>
            </a:pPr>
            <a:r>
              <a:t>Hebrews 2:5–9 (NKJV)</a:t>
            </a:r>
          </a:p>
          <a:p>
            <a:pPr defTabSz="457200">
              <a:defRPr sz="6000">
                <a:solidFill>
                  <a:srgbClr val="000000"/>
                </a:solidFill>
                <a:latin typeface="Times New Roman"/>
                <a:ea typeface="Times New Roman"/>
                <a:cs typeface="Times New Roman"/>
                <a:sym typeface="Times New Roman"/>
              </a:defRPr>
            </a:pPr>
            <a:r>
              <a:t>For in that He put all in subjection under him, He left nothing </a:t>
            </a:r>
            <a:r>
              <a:rPr i="1"/>
              <a:t>that is</a:t>
            </a:r>
            <a:r>
              <a:t> not put under him. But now we do not yet see all things put under him. </a:t>
            </a:r>
            <a:r>
              <a:rPr baseline="31999"/>
              <a:t>9</a:t>
            </a:r>
            <a:r>
              <a:t> But we see Jesus, who was made a little lower than the angels, for the suffering of death crowned with glory and honor, that He, by the grace of God, might taste death for everyone.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Jesus posed two questions concerning our value: “For what profit is it to a man if he gains the whole world, and loses his own soul? Or what will a man give in exchange for his soul?&quot; (Matt. 16:26) Commenting on this verse, Albert Barnes noted:         For what is a man profited ... - To gain the whole world means to possess it as our own - all its riches, its honors, and its pleasures.      “To lose his own soul” means to be cast away, to be shut out from heaven, to be sent to hell. Two things are implied by Christ in these questions:       1. That they who are striving to gain the world, and are unwilling to give it up for the sake of  [life in Christ], will lose their souls; and       2. That if the soul is lost, nothing can be given in exchange for it, or that it can never afterward be saved. There is no redemption in hell.  To carry the idea further, Jesus willingly gave His life (John 10:11, 17-18) and shed His blood to redeem our souls from sin, death and hell (Cf. Matt. 26:28; I Pet. 1:18-19; Revelation 1:18.) The apostle John wrote that “He himself is the propitiation for our sins, and not for ours only but also for the whole world.” (I Jn. 2:2) How much are we worth to God? Everything Heaven could offer! - Roger Leonard…"/>
          <p:cNvSpPr txBox="1"/>
          <p:nvPr/>
        </p:nvSpPr>
        <p:spPr>
          <a:xfrm>
            <a:off x="181892" y="1123032"/>
            <a:ext cx="13008175" cy="75075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defRPr sz="2200">
                <a:solidFill>
                  <a:srgbClr val="000000"/>
                </a:solidFill>
                <a:latin typeface="Calibri"/>
                <a:ea typeface="Calibri"/>
                <a:cs typeface="Calibri"/>
                <a:sym typeface="Calibri"/>
              </a:defRPr>
            </a:pPr>
            <a:r>
              <a:t>Jesus posed two questions concerning our value: “For what profit is it to a man if he gains the whole world, and loses his own soul? Or what will a man give in exchange for his soul?" (Matt. 16:26)</a:t>
            </a:r>
            <a:br/>
            <a:r>
              <a:t>Commenting on this verse, Albert Barnes noted:</a:t>
            </a:r>
            <a:br/>
            <a:br/>
            <a:r>
              <a:rPr b="1"/>
              <a:t>       For what is a man profited ... - </a:t>
            </a:r>
            <a:r>
              <a:t>To gain the whole world means to possess it as our own - all its riches, its honors, and its pleasures.</a:t>
            </a:r>
            <a:br/>
            <a:r>
              <a:t>     “To lose his own soul” means to be cast away, to be shut out from heaven, to be sent to hell. Two things are implied by Christ in these questions:</a:t>
            </a:r>
            <a:br/>
            <a:br/>
            <a:r>
              <a:t>     1. That they who are striving to gain the world, and are unwilling to give it up for the sake of  [life in Christ], will lose their souls; and</a:t>
            </a:r>
            <a:br/>
            <a:br/>
            <a:r>
              <a:t>     2. That if the soul is lost, nothing can be given in exchange for it, or that it can never afterward be saved. There is no redemption in hell.</a:t>
            </a:r>
            <a:br/>
            <a:br/>
            <a:r>
              <a:t>To carry the idea further, Jesus willingly gave His life (John 10:11, 17-18) and shed His blood to redeem our souls from sin, death and hell (Cf. Matt. 26:28; I Pet. 1:18-19; Revelation 1:18.) The apostle John wrote that “He himself is the propitiation for our sins, and not for ours only but also for the whole world.” (I Jn. 2:2) How much are we worth to God? Everything Heaven could offer! - </a:t>
            </a:r>
            <a:r>
              <a:rPr i="1"/>
              <a:t>Roger Leonard</a:t>
            </a:r>
          </a:p>
          <a:p>
            <a:pPr algn="l" defTabSz="914400">
              <a:defRPr sz="2200">
                <a:solidFill>
                  <a:srgbClr val="000000"/>
                </a:solidFill>
                <a:latin typeface="Calibri"/>
                <a:ea typeface="Calibri"/>
                <a:cs typeface="Calibri"/>
                <a:sym typeface="Calibri"/>
              </a:defRPr>
            </a:pPr>
            <a:r>
              <a:t> February 19, 2010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Image" descr="Image"/>
          <p:cNvPicPr>
            <a:picLocks noChangeAspect="1"/>
          </p:cNvPicPr>
          <p:nvPr>
            <p:ph type="pic" idx="13"/>
          </p:nvPr>
        </p:nvPicPr>
        <p:blipFill>
          <a:blip r:embed="rId2">
            <a:extLst/>
          </a:blip>
          <a:srcRect l="3985" t="0" r="21014" b="0"/>
          <a:stretch>
            <a:fillRect/>
          </a:stretch>
        </p:blipFill>
        <p:spPr>
          <a:prstGeom prst="rect">
            <a:avLst/>
          </a:prstGeom>
        </p:spPr>
      </p:pic>
      <p:sp>
        <p:nvSpPr>
          <p:cNvPr id="216" name="Psalm 8:1–9 (NKJV)…"/>
          <p:cNvSpPr txBox="1"/>
          <p:nvPr/>
        </p:nvSpPr>
        <p:spPr>
          <a:xfrm>
            <a:off x="414317" y="151812"/>
            <a:ext cx="12176167" cy="940696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t>Psalm 8:1–9 (NKJV)</a:t>
            </a:r>
          </a:p>
          <a:p>
            <a:pPr defTabSz="457200">
              <a:defRPr i="1" sz="31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t>To the Chief Musician. On the Instrument of Gath. A Psalm of David. </a:t>
            </a:r>
          </a:p>
          <a:p>
            <a:pPr defTabSz="457200">
              <a:defRPr sz="54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rPr baseline="31999"/>
              <a:t>1</a:t>
            </a:r>
            <a:r>
              <a:t> O Lord, our Lord, How excellent </a:t>
            </a:r>
            <a:r>
              <a:rPr i="1"/>
              <a:t>is</a:t>
            </a:r>
            <a:r>
              <a:t> Your name in all the earth, Who have set Your glory above the heavens! </a:t>
            </a:r>
            <a:r>
              <a:rPr baseline="31999"/>
              <a:t>2</a:t>
            </a:r>
            <a:r>
              <a:t> Out of the mouth of babes and nursing infants You have ordained strength, Because of Your enemies, That You may silence the enemy and the avenger. </a:t>
            </a:r>
            <a:r>
              <a:rPr baseline="31999"/>
              <a:t>3</a:t>
            </a:r>
            <a:r>
              <a:t> When I consider Your heavens, the work of Your fingers, The moon and the stars, which You have ordained,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1"/>
          </p:cNvPicPr>
          <p:nvPr>
            <p:ph type="pic" idx="13"/>
          </p:nvPr>
        </p:nvPicPr>
        <p:blipFill>
          <a:blip r:embed="rId2">
            <a:extLst/>
          </a:blip>
          <a:srcRect l="3985" t="0" r="21014" b="0"/>
          <a:stretch>
            <a:fillRect/>
          </a:stretch>
        </p:blipFill>
        <p:spPr>
          <a:prstGeom prst="rect">
            <a:avLst/>
          </a:prstGeom>
        </p:spPr>
      </p:pic>
      <p:sp>
        <p:nvSpPr>
          <p:cNvPr id="219" name="Psalm 8:1–9 (NKJV)…"/>
          <p:cNvSpPr txBox="1"/>
          <p:nvPr/>
        </p:nvSpPr>
        <p:spPr>
          <a:xfrm>
            <a:off x="414317" y="151812"/>
            <a:ext cx="12176167" cy="9219705"/>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t>Psalm 8:1–9 (NKJV)</a:t>
            </a:r>
          </a:p>
          <a:p>
            <a:pPr defTabSz="457200">
              <a:defRPr i="1" sz="31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t>To the Chief Musician. On the Instrument of Gath. A Psalm of David. </a:t>
            </a:r>
          </a:p>
          <a:p>
            <a:pPr defTabSz="457200">
              <a:defRPr sz="4800">
                <a:solidFill>
                  <a:srgbClr val="FFFFFF"/>
                </a:solidFill>
                <a:effectLst>
                  <a:outerShdw sx="100000" sy="100000" kx="0" ky="0" algn="b" rotWithShape="0" blurRad="63500" dist="63500" dir="2059526">
                    <a:srgbClr val="000000"/>
                  </a:outerShdw>
                </a:effectLst>
                <a:latin typeface="Times New Roman"/>
                <a:ea typeface="Times New Roman"/>
                <a:cs typeface="Times New Roman"/>
                <a:sym typeface="Times New Roman"/>
              </a:defRPr>
            </a:pPr>
            <a:r>
              <a:rPr baseline="31999"/>
              <a:t>4</a:t>
            </a:r>
            <a:r>
              <a:t> What is man that You are mindful of him, And the son of man that You visit him? </a:t>
            </a:r>
            <a:r>
              <a:rPr baseline="31999"/>
              <a:t>5</a:t>
            </a:r>
            <a:r>
              <a:t> For You have made him a little lower than the angels, And You have crowned him with glory and honor. </a:t>
            </a:r>
            <a:r>
              <a:rPr baseline="31999"/>
              <a:t>6</a:t>
            </a:r>
            <a:r>
              <a:t> You have made him to have dominion over the works of Your hands; You have put all </a:t>
            </a:r>
            <a:r>
              <a:rPr i="1"/>
              <a:t>things</a:t>
            </a:r>
            <a:r>
              <a:t> under his feet, </a:t>
            </a:r>
            <a:r>
              <a:rPr baseline="31999"/>
              <a:t>7</a:t>
            </a:r>
            <a:r>
              <a:t> All sheep and oxen— Even the beasts of the field, </a:t>
            </a:r>
            <a:r>
              <a:rPr baseline="31999"/>
              <a:t>8</a:t>
            </a:r>
            <a:r>
              <a:t> The birds of the air, And the fish of the sea That pass through the paths of the seas. </a:t>
            </a:r>
            <a:r>
              <a:rPr baseline="31999"/>
              <a:t>9</a:t>
            </a:r>
            <a:r>
              <a:t> O Lord, our Lord, How excellent </a:t>
            </a:r>
            <a:r>
              <a:rPr i="1"/>
              <a:t>is</a:t>
            </a:r>
            <a:r>
              <a:t> Your name in all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2">
            <a:extLst/>
          </a:blip>
          <a:srcRect l="6982" t="7411" r="6676" b="6906"/>
          <a:stretch>
            <a:fillRect/>
          </a:stretch>
        </p:blipFill>
        <p:spPr>
          <a:xfrm>
            <a:off x="171178" y="2921677"/>
            <a:ext cx="6493002" cy="6443507"/>
          </a:xfrm>
          <a:custGeom>
            <a:avLst/>
            <a:gdLst/>
            <a:ahLst/>
            <a:cxnLst>
              <a:cxn ang="0">
                <a:pos x="wd2" y="hd2"/>
              </a:cxn>
              <a:cxn ang="5400000">
                <a:pos x="wd2" y="hd2"/>
              </a:cxn>
              <a:cxn ang="10800000">
                <a:pos x="wd2" y="hd2"/>
              </a:cxn>
              <a:cxn ang="16200000">
                <a:pos x="wd2" y="hd2"/>
              </a:cxn>
            </a:cxnLst>
            <a:rect l="0" t="0" r="r" b="b"/>
            <a:pathLst>
              <a:path w="20761" h="21505" fill="norm" stroke="1" extrusionOk="0">
                <a:moveTo>
                  <a:pt x="10574" y="2"/>
                </a:moveTo>
                <a:cubicBezTo>
                  <a:pt x="8586" y="-35"/>
                  <a:pt x="6862" y="409"/>
                  <a:pt x="5153" y="1399"/>
                </a:cubicBezTo>
                <a:cubicBezTo>
                  <a:pt x="2866" y="2725"/>
                  <a:pt x="1030" y="5235"/>
                  <a:pt x="338" y="7986"/>
                </a:cubicBezTo>
                <a:cubicBezTo>
                  <a:pt x="-786" y="12458"/>
                  <a:pt x="961" y="17278"/>
                  <a:pt x="4598" y="19740"/>
                </a:cubicBezTo>
                <a:cubicBezTo>
                  <a:pt x="5861" y="20595"/>
                  <a:pt x="6849" y="21020"/>
                  <a:pt x="8280" y="21323"/>
                </a:cubicBezTo>
                <a:cubicBezTo>
                  <a:pt x="9218" y="21522"/>
                  <a:pt x="10897" y="21565"/>
                  <a:pt x="11813" y="21414"/>
                </a:cubicBezTo>
                <a:cubicBezTo>
                  <a:pt x="13331" y="21165"/>
                  <a:pt x="14952" y="20495"/>
                  <a:pt x="16226" y="19592"/>
                </a:cubicBezTo>
                <a:cubicBezTo>
                  <a:pt x="17239" y="18874"/>
                  <a:pt x="19219" y="16746"/>
                  <a:pt x="19281" y="16310"/>
                </a:cubicBezTo>
                <a:cubicBezTo>
                  <a:pt x="19290" y="16245"/>
                  <a:pt x="19389" y="16096"/>
                  <a:pt x="19502" y="15979"/>
                </a:cubicBezTo>
                <a:cubicBezTo>
                  <a:pt x="19614" y="15861"/>
                  <a:pt x="19706" y="15707"/>
                  <a:pt x="19706" y="15634"/>
                </a:cubicBezTo>
                <a:cubicBezTo>
                  <a:pt x="19706" y="15562"/>
                  <a:pt x="19766" y="15449"/>
                  <a:pt x="19840" y="15385"/>
                </a:cubicBezTo>
                <a:cubicBezTo>
                  <a:pt x="19914" y="15321"/>
                  <a:pt x="19970" y="15241"/>
                  <a:pt x="19963" y="15206"/>
                </a:cubicBezTo>
                <a:cubicBezTo>
                  <a:pt x="19951" y="15138"/>
                  <a:pt x="20029" y="14898"/>
                  <a:pt x="20188" y="14520"/>
                </a:cubicBezTo>
                <a:cubicBezTo>
                  <a:pt x="20243" y="14388"/>
                  <a:pt x="20293" y="14259"/>
                  <a:pt x="20297" y="14233"/>
                </a:cubicBezTo>
                <a:cubicBezTo>
                  <a:pt x="20302" y="14206"/>
                  <a:pt x="20330" y="14142"/>
                  <a:pt x="20361" y="14090"/>
                </a:cubicBezTo>
                <a:cubicBezTo>
                  <a:pt x="20404" y="14016"/>
                  <a:pt x="20552" y="13316"/>
                  <a:pt x="20548" y="13205"/>
                </a:cubicBezTo>
                <a:cubicBezTo>
                  <a:pt x="20548" y="13193"/>
                  <a:pt x="20603" y="12966"/>
                  <a:pt x="20670" y="12699"/>
                </a:cubicBezTo>
                <a:cubicBezTo>
                  <a:pt x="20814" y="12130"/>
                  <a:pt x="20781" y="9343"/>
                  <a:pt x="20623" y="8725"/>
                </a:cubicBezTo>
                <a:cubicBezTo>
                  <a:pt x="20570" y="8515"/>
                  <a:pt x="20505" y="8194"/>
                  <a:pt x="20480" y="8013"/>
                </a:cubicBezTo>
                <a:cubicBezTo>
                  <a:pt x="20455" y="7832"/>
                  <a:pt x="20401" y="7637"/>
                  <a:pt x="20361" y="7581"/>
                </a:cubicBezTo>
                <a:cubicBezTo>
                  <a:pt x="20321" y="7525"/>
                  <a:pt x="20236" y="7286"/>
                  <a:pt x="20172" y="7048"/>
                </a:cubicBezTo>
                <a:cubicBezTo>
                  <a:pt x="20107" y="6811"/>
                  <a:pt x="19969" y="6521"/>
                  <a:pt x="19864" y="6402"/>
                </a:cubicBezTo>
                <a:cubicBezTo>
                  <a:pt x="19760" y="6284"/>
                  <a:pt x="19702" y="6186"/>
                  <a:pt x="19736" y="6186"/>
                </a:cubicBezTo>
                <a:cubicBezTo>
                  <a:pt x="19826" y="6186"/>
                  <a:pt x="19536" y="5488"/>
                  <a:pt x="19414" y="5409"/>
                </a:cubicBezTo>
                <a:cubicBezTo>
                  <a:pt x="19358" y="5373"/>
                  <a:pt x="19264" y="5197"/>
                  <a:pt x="19205" y="5018"/>
                </a:cubicBezTo>
                <a:cubicBezTo>
                  <a:pt x="19076" y="4628"/>
                  <a:pt x="18352" y="3626"/>
                  <a:pt x="17778" y="3044"/>
                </a:cubicBezTo>
                <a:cubicBezTo>
                  <a:pt x="16530" y="1780"/>
                  <a:pt x="15039" y="857"/>
                  <a:pt x="13419" y="344"/>
                </a:cubicBezTo>
                <a:cubicBezTo>
                  <a:pt x="12629" y="93"/>
                  <a:pt x="12104" y="30"/>
                  <a:pt x="10574" y="2"/>
                </a:cubicBezTo>
                <a:close/>
              </a:path>
            </a:pathLst>
          </a:custGeom>
          <a:ln w="12700">
            <a:miter lim="400000"/>
          </a:ln>
        </p:spPr>
      </p:pic>
      <p:sp>
        <p:nvSpPr>
          <p:cNvPr id="222"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23"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24"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25"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226" name="TextBox 8"/>
          <p:cNvSpPr txBox="1"/>
          <p:nvPr/>
        </p:nvSpPr>
        <p:spPr>
          <a:xfrm>
            <a:off x="6712419" y="2835489"/>
            <a:ext cx="6181424" cy="68500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When compared with the </a:t>
            </a:r>
            <a:r>
              <a:rPr b="1"/>
              <a:t>POWER</a:t>
            </a:r>
            <a:r>
              <a:t> of God — Genesis 1:1; 6; 19; Ps. 33:6; Rom 1:20</a:t>
            </a:r>
          </a:p>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When compared with the </a:t>
            </a:r>
            <a:r>
              <a:rPr b="1"/>
              <a:t>GLORY</a:t>
            </a:r>
            <a:r>
              <a:t> of God — Ps. 19:1; 113:4</a:t>
            </a:r>
          </a:p>
          <a:p>
            <a:pPr marL="685800" indent="-685800" algn="l" defTabSz="1300480">
              <a:spcBef>
                <a:spcPts val="1700"/>
              </a:spcBef>
              <a:buClr>
                <a:srgbClr val="932E17"/>
              </a:buClr>
              <a:buSzPct val="80000"/>
              <a:buFont typeface="Wingdings 2"/>
              <a:buBlip>
                <a:blip r:embed="rId4"/>
              </a:buBlip>
              <a:defRPr sz="3700">
                <a:solidFill>
                  <a:srgbClr val="000000"/>
                </a:solidFill>
                <a:latin typeface="Century Gothic"/>
                <a:ea typeface="Century Gothic"/>
                <a:cs typeface="Century Gothic"/>
                <a:sym typeface="Century Gothic"/>
              </a:defRPr>
            </a:pPr>
            <a:r>
              <a:t>When compared with the </a:t>
            </a:r>
            <a:r>
              <a:rPr b="1"/>
              <a:t>WISDOM</a:t>
            </a:r>
            <a:r>
              <a:t> of God — Dan. 2:20; Rom. 1:22; 11:33; Eph. 3:10</a:t>
            </a:r>
          </a:p>
        </p:txBody>
      </p:sp>
      <p:sp>
        <p:nvSpPr>
          <p:cNvPr id="227" name="BY COMPARISON…"/>
          <p:cNvSpPr/>
          <p:nvPr/>
        </p:nvSpPr>
        <p:spPr>
          <a:xfrm>
            <a:off x="276250" y="1759067"/>
            <a:ext cx="12452300" cy="952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6000">
                <a:solidFill>
                  <a:srgbClr val="FFFFFF"/>
                </a:solidFill>
                <a:effectLst>
                  <a:outerShdw sx="100000" sy="100000" kx="0" ky="0" algn="b" rotWithShape="0" blurRad="12700" dist="63500" dir="1996249">
                    <a:srgbClr val="000000"/>
                  </a:outerShdw>
                </a:effectLst>
              </a:defRPr>
            </a:pPr>
            <a:r>
              <a:t>BY </a:t>
            </a:r>
            <a:r>
              <a:rPr b="1">
                <a:latin typeface="Gill Sans"/>
                <a:ea typeface="Gill Sans"/>
                <a:cs typeface="Gill Sans"/>
                <a:sym typeface="Gill Sans"/>
              </a:rPr>
              <a:t>COMPARISON…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anim calcmode="lin" valueType="num">
                                      <p:cBhvr>
                                        <p:cTn id="7" dur="1750" fill="hold"/>
                                        <p:tgtEl>
                                          <p:spTgt spid="226">
                                            <p:bg/>
                                          </p:spTgt>
                                        </p:tgtEl>
                                        <p:attrNameLst>
                                          <p:attrName>ppt_x</p:attrName>
                                        </p:attrNameLst>
                                      </p:cBhvr>
                                      <p:tavLst>
                                        <p:tav tm="0">
                                          <p:val>
                                            <p:strVal val="#ppt_x"/>
                                          </p:val>
                                        </p:tav>
                                        <p:tav tm="100000">
                                          <p:val>
                                            <p:strVal val="#ppt_x"/>
                                          </p:val>
                                        </p:tav>
                                      </p:tavLst>
                                    </p:anim>
                                    <p:anim calcmode="lin" valueType="num">
                                      <p:cBhvr>
                                        <p:cTn id="8" dur="1750" fill="hold"/>
                                        <p:tgtEl>
                                          <p:spTgt spid="226">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26">
                                            <p:txEl>
                                              <p:pRg st="0" end="0"/>
                                            </p:txEl>
                                          </p:spTgt>
                                        </p:tgtEl>
                                        <p:attrNameLst>
                                          <p:attrName>style.visibility</p:attrName>
                                        </p:attrNameLst>
                                      </p:cBhvr>
                                      <p:to>
                                        <p:strVal val="visible"/>
                                      </p:to>
                                    </p:set>
                                    <p:anim calcmode="lin" valueType="num">
                                      <p:cBhvr>
                                        <p:cTn id="11" dur="1750" fill="hold"/>
                                        <p:tgtEl>
                                          <p:spTgt spid="226">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2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26">
                                            <p:txEl>
                                              <p:pRg st="1" end="1"/>
                                            </p:txEl>
                                          </p:spTgt>
                                        </p:tgtEl>
                                        <p:attrNameLst>
                                          <p:attrName>style.visibility</p:attrName>
                                        </p:attrNameLst>
                                      </p:cBhvr>
                                      <p:to>
                                        <p:strVal val="visible"/>
                                      </p:to>
                                    </p:set>
                                    <p:anim calcmode="lin" valueType="num">
                                      <p:cBhvr>
                                        <p:cTn id="17" dur="1750" fill="hold"/>
                                        <p:tgtEl>
                                          <p:spTgt spid="226">
                                            <p:txEl>
                                              <p:pRg st="1" end="1"/>
                                            </p:txEl>
                                          </p:spTgt>
                                        </p:tgtEl>
                                        <p:attrNameLst>
                                          <p:attrName>ppt_x</p:attrName>
                                        </p:attrNameLst>
                                      </p:cBhvr>
                                      <p:tavLst>
                                        <p:tav tm="0">
                                          <p:val>
                                            <p:strVal val="#ppt_x"/>
                                          </p:val>
                                        </p:tav>
                                        <p:tav tm="100000">
                                          <p:val>
                                            <p:strVal val="#ppt_x"/>
                                          </p:val>
                                        </p:tav>
                                      </p:tavLst>
                                    </p:anim>
                                    <p:anim calcmode="lin" valueType="num">
                                      <p:cBhvr>
                                        <p:cTn id="18" dur="1750" fill="hold"/>
                                        <p:tgtEl>
                                          <p:spTgt spid="22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26">
                                            <p:txEl>
                                              <p:pRg st="2" end="2"/>
                                            </p:txEl>
                                          </p:spTgt>
                                        </p:tgtEl>
                                        <p:attrNameLst>
                                          <p:attrName>style.visibility</p:attrName>
                                        </p:attrNameLst>
                                      </p:cBhvr>
                                      <p:to>
                                        <p:strVal val="visible"/>
                                      </p:to>
                                    </p:set>
                                    <p:anim calcmode="lin" valueType="num">
                                      <p:cBhvr>
                                        <p:cTn id="23" dur="1750" fill="hold"/>
                                        <p:tgtEl>
                                          <p:spTgt spid="226">
                                            <p:txEl>
                                              <p:pRg st="2" end="2"/>
                                            </p:txEl>
                                          </p:spTgt>
                                        </p:tgtEl>
                                        <p:attrNameLst>
                                          <p:attrName>ppt_x</p:attrName>
                                        </p:attrNameLst>
                                      </p:cBhvr>
                                      <p:tavLst>
                                        <p:tav tm="0">
                                          <p:val>
                                            <p:strVal val="#ppt_x"/>
                                          </p:val>
                                        </p:tav>
                                        <p:tav tm="100000">
                                          <p:val>
                                            <p:strVal val="#ppt_x"/>
                                          </p:val>
                                        </p:tav>
                                      </p:tavLst>
                                    </p:anim>
                                    <p:anim calcmode="lin" valueType="num">
                                      <p:cBhvr>
                                        <p:cTn id="24" dur="1750" fill="hold"/>
                                        <p:tgtEl>
                                          <p:spTgt spid="22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30"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31"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32"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33" name="TextBox 8"/>
          <p:cNvSpPr txBox="1"/>
          <p:nvPr/>
        </p:nvSpPr>
        <p:spPr>
          <a:xfrm>
            <a:off x="5078745" y="1908648"/>
            <a:ext cx="7356577" cy="292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buClr>
                <a:srgbClr val="932E17"/>
              </a:buClr>
              <a:buFont typeface="Wingdings 2"/>
              <a:defRPr>
                <a:solidFill>
                  <a:srgbClr val="000000"/>
                </a:solidFill>
                <a:latin typeface="Century Gothic"/>
                <a:ea typeface="Century Gothic"/>
                <a:cs typeface="Century Gothic"/>
                <a:sym typeface="Century Gothic"/>
              </a:defRPr>
            </a:lvl1pPr>
          </a:lstStyle>
          <a:p>
            <a:pPr/>
            <a:r>
              <a:t>The average person has about eighteen square feet of skin. Basing the skin's value on the selling price of cowhide, ($.25 per square foot), the value of</a:t>
            </a:r>
          </a:p>
        </p:txBody>
      </p:sp>
      <p:grpSp>
        <p:nvGrpSpPr>
          <p:cNvPr id="236" name="TextBox 4"/>
          <p:cNvGrpSpPr/>
          <p:nvPr/>
        </p:nvGrpSpPr>
        <p:grpSpPr>
          <a:xfrm>
            <a:off x="4986020" y="5156999"/>
            <a:ext cx="3032761" cy="1755649"/>
            <a:chOff x="0" y="0"/>
            <a:chExt cx="3032760" cy="1755647"/>
          </a:xfrm>
        </p:grpSpPr>
        <p:sp>
          <p:nvSpPr>
            <p:cNvPr id="235" name="TextBox 4"/>
            <p:cNvSpPr txBox="1"/>
            <p:nvPr/>
          </p:nvSpPr>
          <p:spPr>
            <a:xfrm>
              <a:off x="215900" y="139700"/>
              <a:ext cx="2600961" cy="1196848"/>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a:solidFill>
                    <a:srgbClr val="FFFFFF"/>
                  </a:solidFill>
                </a:defRPr>
              </a:lvl1pPr>
            </a:lstStyle>
            <a:p>
              <a:pPr/>
              <a:r>
                <a:t>Less than $1.00</a:t>
              </a:r>
            </a:p>
          </p:txBody>
        </p:sp>
        <p:pic>
          <p:nvPicPr>
            <p:cNvPr id="234" name="TextBox 4" descr="TextBox 4"/>
            <p:cNvPicPr>
              <a:picLocks noChangeAspect="0"/>
            </p:cNvPicPr>
            <p:nvPr/>
          </p:nvPicPr>
          <p:blipFill>
            <a:blip r:embed="rId3">
              <a:extLst/>
            </a:blip>
            <a:stretch>
              <a:fillRect/>
            </a:stretch>
          </p:blipFill>
          <p:spPr>
            <a:xfrm>
              <a:off x="0" y="0"/>
              <a:ext cx="3032761" cy="1755648"/>
            </a:xfrm>
            <a:prstGeom prst="rect">
              <a:avLst/>
            </a:prstGeom>
            <a:effectLst/>
          </p:spPr>
        </p:pic>
      </p:grpSp>
      <p:grpSp>
        <p:nvGrpSpPr>
          <p:cNvPr id="239" name="Rectangle 2"/>
          <p:cNvGrpSpPr/>
          <p:nvPr/>
        </p:nvGrpSpPr>
        <p:grpSpPr>
          <a:xfrm>
            <a:off x="109219" y="1909143"/>
            <a:ext cx="4170681" cy="7940549"/>
            <a:chOff x="0" y="0"/>
            <a:chExt cx="4170679" cy="7940547"/>
          </a:xfrm>
        </p:grpSpPr>
        <p:sp>
          <p:nvSpPr>
            <p:cNvPr id="238" name="Rectangle 2"/>
            <p:cNvSpPr txBox="1"/>
            <p:nvPr/>
          </p:nvSpPr>
          <p:spPr>
            <a:xfrm>
              <a:off x="215900" y="139700"/>
              <a:ext cx="3738880" cy="7381748"/>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spcBef>
                  <a:spcPts val="300"/>
                </a:spcBef>
                <a:defRPr>
                  <a:solidFill>
                    <a:srgbClr val="FFFFFF"/>
                  </a:solidFill>
                </a:defRPr>
              </a:pPr>
              <a:r>
                <a:t>65% Oxygen</a:t>
              </a:r>
            </a:p>
            <a:p>
              <a:pPr>
                <a:spcBef>
                  <a:spcPts val="300"/>
                </a:spcBef>
                <a:defRPr>
                  <a:solidFill>
                    <a:srgbClr val="FFFFFF"/>
                  </a:solidFill>
                </a:defRPr>
              </a:pPr>
              <a:r>
                <a:t>18% Carbon</a:t>
              </a:r>
            </a:p>
            <a:p>
              <a:pPr>
                <a:spcBef>
                  <a:spcPts val="300"/>
                </a:spcBef>
                <a:defRPr>
                  <a:solidFill>
                    <a:srgbClr val="FFFFFF"/>
                  </a:solidFill>
                </a:defRPr>
              </a:pPr>
              <a:r>
                <a:t>10% Hydrogen</a:t>
              </a:r>
            </a:p>
            <a:p>
              <a:pPr>
                <a:spcBef>
                  <a:spcPts val="300"/>
                </a:spcBef>
                <a:defRPr>
                  <a:solidFill>
                    <a:srgbClr val="FFFFFF"/>
                  </a:solidFill>
                </a:defRPr>
              </a:pPr>
              <a:r>
                <a:t>3% Nitrogen</a:t>
              </a:r>
            </a:p>
            <a:p>
              <a:pPr>
                <a:spcBef>
                  <a:spcPts val="300"/>
                </a:spcBef>
                <a:defRPr>
                  <a:solidFill>
                    <a:srgbClr val="FFFFFF"/>
                  </a:solidFill>
                </a:defRPr>
              </a:pPr>
              <a:r>
                <a:t>1.5% Calcium</a:t>
              </a:r>
            </a:p>
            <a:p>
              <a:pPr>
                <a:spcBef>
                  <a:spcPts val="300"/>
                </a:spcBef>
                <a:defRPr>
                  <a:solidFill>
                    <a:srgbClr val="FFFFFF"/>
                  </a:solidFill>
                </a:defRPr>
              </a:pPr>
              <a:r>
                <a:t>1% Phosphorous</a:t>
              </a:r>
            </a:p>
            <a:p>
              <a:pPr>
                <a:spcBef>
                  <a:spcPts val="300"/>
                </a:spcBef>
                <a:defRPr>
                  <a:solidFill>
                    <a:srgbClr val="FFFFFF"/>
                  </a:solidFill>
                </a:defRPr>
              </a:pPr>
              <a:r>
                <a:t>0.35% Potassium</a:t>
              </a:r>
            </a:p>
            <a:p>
              <a:pPr>
                <a:spcBef>
                  <a:spcPts val="300"/>
                </a:spcBef>
                <a:defRPr>
                  <a:solidFill>
                    <a:srgbClr val="FFFFFF"/>
                  </a:solidFill>
                </a:defRPr>
              </a:pPr>
              <a:r>
                <a:t>0.25% Sulfur</a:t>
              </a:r>
            </a:p>
            <a:p>
              <a:pPr>
                <a:spcBef>
                  <a:spcPts val="300"/>
                </a:spcBef>
                <a:defRPr>
                  <a:solidFill>
                    <a:srgbClr val="FFFFFF"/>
                  </a:solidFill>
                </a:defRPr>
              </a:pPr>
              <a:r>
                <a:t>0.15% Sodium</a:t>
              </a:r>
            </a:p>
            <a:p>
              <a:pPr>
                <a:spcBef>
                  <a:spcPts val="300"/>
                </a:spcBef>
                <a:defRPr>
                  <a:solidFill>
                    <a:srgbClr val="FFFFFF"/>
                  </a:solidFill>
                </a:defRPr>
              </a:pPr>
              <a:r>
                <a:t>0.15% Chlorine</a:t>
              </a:r>
            </a:p>
            <a:p>
              <a:pPr>
                <a:spcBef>
                  <a:spcPts val="300"/>
                </a:spcBef>
                <a:defRPr>
                  <a:solidFill>
                    <a:srgbClr val="FFFFFF"/>
                  </a:solidFill>
                </a:defRPr>
              </a:pPr>
              <a:r>
                <a:t>0.05% Magnesium</a:t>
              </a:r>
            </a:p>
            <a:p>
              <a:pPr>
                <a:spcBef>
                  <a:spcPts val="300"/>
                </a:spcBef>
                <a:defRPr>
                  <a:solidFill>
                    <a:srgbClr val="FFFFFF"/>
                  </a:solidFill>
                </a:defRPr>
              </a:pPr>
              <a:r>
                <a:t>0.0004% Iron</a:t>
              </a:r>
            </a:p>
            <a:p>
              <a:pPr>
                <a:spcBef>
                  <a:spcPts val="300"/>
                </a:spcBef>
                <a:defRPr>
                  <a:solidFill>
                    <a:srgbClr val="FFFFFF"/>
                  </a:solidFill>
                </a:defRPr>
              </a:pPr>
              <a:r>
                <a:t>0.00004% Iodine.</a:t>
              </a:r>
            </a:p>
          </p:txBody>
        </p:sp>
        <p:pic>
          <p:nvPicPr>
            <p:cNvPr id="237" name="Rectangle 2" descr="Rectangle 2"/>
            <p:cNvPicPr>
              <a:picLocks noChangeAspect="0"/>
            </p:cNvPicPr>
            <p:nvPr/>
          </p:nvPicPr>
          <p:blipFill>
            <a:blip r:embed="rId4">
              <a:extLst/>
            </a:blip>
            <a:stretch>
              <a:fillRect/>
            </a:stretch>
          </p:blipFill>
          <p:spPr>
            <a:xfrm>
              <a:off x="-1" y="0"/>
              <a:ext cx="4170681" cy="7940548"/>
            </a:xfrm>
            <a:prstGeom prst="rect">
              <a:avLst/>
            </a:prstGeom>
            <a:effectLst/>
          </p:spPr>
        </p:pic>
      </p:grpSp>
      <p:sp>
        <p:nvSpPr>
          <p:cNvPr id="240" name="Right Brace 3"/>
          <p:cNvSpPr/>
          <p:nvPr/>
        </p:nvSpPr>
        <p:spPr>
          <a:xfrm>
            <a:off x="3881432" y="2399490"/>
            <a:ext cx="1408854" cy="6959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486"/>
                  <a:pt x="10800" y="1085"/>
                </a:cubicBezTo>
                <a:lnTo>
                  <a:pt x="10800" y="9715"/>
                </a:lnTo>
                <a:cubicBezTo>
                  <a:pt x="10800" y="10314"/>
                  <a:pt x="15635" y="10800"/>
                  <a:pt x="21600" y="10800"/>
                </a:cubicBezTo>
                <a:cubicBezTo>
                  <a:pt x="15635" y="10800"/>
                  <a:pt x="10800" y="11286"/>
                  <a:pt x="10800" y="11885"/>
                </a:cubicBezTo>
                <a:lnTo>
                  <a:pt x="10800" y="20515"/>
                </a:lnTo>
                <a:cubicBezTo>
                  <a:pt x="10800" y="21114"/>
                  <a:pt x="5965" y="21600"/>
                  <a:pt x="0" y="21600"/>
                </a:cubicBezTo>
              </a:path>
            </a:pathLst>
          </a:custGeom>
          <a:ln w="50800">
            <a:solidFill>
              <a:srgbClr val="F9DD30"/>
            </a:solidFill>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000000"/>
                </a:solidFill>
                <a:latin typeface="Calibri"/>
                <a:ea typeface="Calibri"/>
                <a:cs typeface="Calibri"/>
                <a:sym typeface="Calibri"/>
              </a:defRPr>
            </a:pPr>
          </a:p>
        </p:txBody>
      </p:sp>
      <p:sp>
        <p:nvSpPr>
          <p:cNvPr id="241" name="Monetary Value Of The Elements In Our Bodies  - $4.50!"/>
          <p:cNvSpPr txBox="1"/>
          <p:nvPr/>
        </p:nvSpPr>
        <p:spPr>
          <a:xfrm>
            <a:off x="5078745" y="6961606"/>
            <a:ext cx="7356577" cy="2547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5700">
                <a:solidFill>
                  <a:schemeClr val="accent6">
                    <a:satOff val="1848"/>
                    <a:lumOff val="-15262"/>
                  </a:schemeClr>
                </a:solidFill>
                <a:effectLst>
                  <a:outerShdw sx="100000" sy="100000" kx="0" ky="0" algn="b" rotWithShape="0" blurRad="50800" dist="39000" dir="5460000">
                    <a:srgbClr val="000000">
                      <a:alpha val="38000"/>
                    </a:srgbClr>
                  </a:outerShdw>
                </a:effectLst>
                <a:latin typeface="Times New Roman"/>
                <a:ea typeface="Times New Roman"/>
                <a:cs typeface="Times New Roman"/>
                <a:sym typeface="Times New Roman"/>
              </a:defRPr>
            </a:lvl1pPr>
          </a:lstStyle>
          <a:p>
            <a:pPr/>
            <a:r>
              <a:t>Monetary Value Of The Elements In Our Bodies  - $4.50!</a:t>
            </a:r>
          </a:p>
        </p:txBody>
      </p:sp>
      <p:sp>
        <p:nvSpPr>
          <p:cNvPr id="242" name="an average person's skin would be about $3.50."/>
          <p:cNvSpPr txBox="1"/>
          <p:nvPr/>
        </p:nvSpPr>
        <p:spPr>
          <a:xfrm>
            <a:off x="8292158" y="4757309"/>
            <a:ext cx="4469267"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spcBef>
                <a:spcPts val="1700"/>
              </a:spcBef>
              <a:buClr>
                <a:srgbClr val="932E17"/>
              </a:buClr>
              <a:buFont typeface="Wingdings 2"/>
              <a:defRPr>
                <a:solidFill>
                  <a:srgbClr val="000000"/>
                </a:solidFill>
                <a:latin typeface="Century Gothic"/>
                <a:ea typeface="Century Gothic"/>
                <a:cs typeface="Century Gothic"/>
                <a:sym typeface="Century Gothic"/>
              </a:defRPr>
            </a:lvl1pPr>
          </a:lstStyle>
          <a:p>
            <a:pPr/>
            <a:r>
              <a:t> an average person's skin would be about $3.50.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1"/>
                                        </p:tgtEl>
                                        <p:attrNameLst>
                                          <p:attrName>style.visibility</p:attrName>
                                        </p:attrNameLst>
                                      </p:cBhvr>
                                      <p:to>
                                        <p:strVal val="visible"/>
                                      </p:to>
                                    </p:set>
                                    <p:anim calcmode="lin" valueType="num">
                                      <p:cBhvr>
                                        <p:cTn id="7" dur="1500" fill="hold"/>
                                        <p:tgtEl>
                                          <p:spTgt spid="241"/>
                                        </p:tgtEl>
                                        <p:attrNameLst>
                                          <p:attrName>ppt_x</p:attrName>
                                        </p:attrNameLst>
                                      </p:cBhvr>
                                      <p:tavLst>
                                        <p:tav tm="0">
                                          <p:val>
                                            <p:strVal val="#ppt_x"/>
                                          </p:val>
                                        </p:tav>
                                        <p:tav tm="100000">
                                          <p:val>
                                            <p:strVal val="#ppt_x"/>
                                          </p:val>
                                        </p:tav>
                                      </p:tavLst>
                                    </p:anim>
                                    <p:anim calcmode="lin" valueType="num">
                                      <p:cBhvr>
                                        <p:cTn id="8" dur="1500" fill="hold"/>
                                        <p:tgtEl>
                                          <p:spTgt spid="2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0"/>
          </p:cNvPicPr>
          <p:nvPr/>
        </p:nvPicPr>
        <p:blipFill>
          <a:blip r:embed="rId2">
            <a:extLst/>
          </a:blip>
          <a:srcRect l="6323" t="0" r="6323" b="0"/>
          <a:stretch>
            <a:fillRect/>
          </a:stretch>
        </p:blipFill>
        <p:spPr>
          <a:xfrm>
            <a:off x="278373" y="1825455"/>
            <a:ext cx="6900343" cy="7684063"/>
          </a:xfrm>
          <a:prstGeom prst="rect">
            <a:avLst/>
          </a:prstGeom>
          <a:ln w="12700">
            <a:miter lim="400000"/>
          </a:ln>
          <a:effectLst>
            <a:outerShdw sx="100000" sy="100000" kx="0" ky="0" algn="b" rotWithShape="0" blurRad="177800" dist="85516" dir="2068666">
              <a:srgbClr val="000000">
                <a:alpha val="81425"/>
              </a:srgbClr>
            </a:outerShdw>
          </a:effectLst>
        </p:spPr>
      </p:pic>
      <p:sp>
        <p:nvSpPr>
          <p:cNvPr id="245"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46"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47"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48" name="Image" descr="Image"/>
          <p:cNvPicPr>
            <a:picLocks noChangeAspect="1"/>
          </p:cNvPicPr>
          <p:nvPr/>
        </p:nvPicPr>
        <p:blipFill>
          <a:blip r:embed="rId3">
            <a:extLst/>
          </a:blip>
          <a:stretch>
            <a:fillRect/>
          </a:stretch>
        </p:blipFill>
        <p:spPr>
          <a:xfrm>
            <a:off x="7977401" y="-58997"/>
            <a:ext cx="4600466" cy="1643342"/>
          </a:xfrm>
          <a:prstGeom prst="rect">
            <a:avLst/>
          </a:prstGeom>
          <a:ln w="12700">
            <a:miter lim="400000"/>
          </a:ln>
        </p:spPr>
      </p:pic>
      <p:sp>
        <p:nvSpPr>
          <p:cNvPr id="249" name="TextBox 8"/>
          <p:cNvSpPr txBox="1"/>
          <p:nvPr/>
        </p:nvSpPr>
        <p:spPr>
          <a:xfrm>
            <a:off x="7338192" y="1845850"/>
            <a:ext cx="5713613" cy="60245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4"/>
              </a:buBlip>
              <a:defRPr sz="3500">
                <a:solidFill>
                  <a:srgbClr val="000000"/>
                </a:solidFill>
                <a:latin typeface="Century Gothic"/>
                <a:ea typeface="Century Gothic"/>
                <a:cs typeface="Century Gothic"/>
                <a:sym typeface="Century Gothic"/>
              </a:defRPr>
            </a:pPr>
            <a:r>
              <a:t>1.5 million tissue transplants take place in the U.S. each year.</a:t>
            </a:r>
          </a:p>
          <a:p>
            <a:pPr marL="685800" indent="-685800" algn="l" defTabSz="1300480">
              <a:spcBef>
                <a:spcPts val="1700"/>
              </a:spcBef>
              <a:buClr>
                <a:srgbClr val="932E17"/>
              </a:buClr>
              <a:buSzPct val="80000"/>
              <a:buFont typeface="Wingdings 2"/>
              <a:buBlip>
                <a:blip r:embed="rId4"/>
              </a:buBlip>
              <a:defRPr sz="3500">
                <a:solidFill>
                  <a:srgbClr val="000000"/>
                </a:solidFill>
                <a:latin typeface="Century Gothic"/>
                <a:ea typeface="Century Gothic"/>
                <a:cs typeface="Century Gothic"/>
                <a:sym typeface="Century Gothic"/>
              </a:defRPr>
            </a:pPr>
            <a:r>
              <a:t>Transplantable organs, blood transfusions, bone marrow transplants, etc.,  are valuable to those who need them!</a:t>
            </a:r>
          </a:p>
          <a:p>
            <a:pPr marL="685800" indent="-685800" algn="l" defTabSz="1300480">
              <a:spcBef>
                <a:spcPts val="1700"/>
              </a:spcBef>
              <a:buClr>
                <a:srgbClr val="932E17"/>
              </a:buClr>
              <a:buSzPct val="80000"/>
              <a:buFont typeface="Wingdings 2"/>
              <a:buBlip>
                <a:blip r:embed="rId4"/>
              </a:buBlip>
              <a:defRPr sz="3500">
                <a:solidFill>
                  <a:srgbClr val="000000"/>
                </a:solidFill>
                <a:latin typeface="Century Gothic"/>
                <a:ea typeface="Century Gothic"/>
                <a:cs typeface="Century Gothic"/>
                <a:sym typeface="Century Gothic"/>
              </a:defRPr>
            </a:pPr>
            <a:r>
              <a:t>POTENTIAL WORTH? </a:t>
            </a:r>
          </a:p>
        </p:txBody>
      </p:sp>
      <p:sp>
        <p:nvSpPr>
          <p:cNvPr id="250" name="$45 Million"/>
          <p:cNvSpPr txBox="1"/>
          <p:nvPr/>
        </p:nvSpPr>
        <p:spPr>
          <a:xfrm>
            <a:off x="8392122" y="8131897"/>
            <a:ext cx="3605753" cy="1016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solidFill>
                  <a:srgbClr val="FFFFFF"/>
                </a:solidFill>
              </a:defRPr>
            </a:lvl1pPr>
          </a:lstStyle>
          <a:p>
            <a:pPr/>
            <a:r>
              <a:t>$45 Million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fade" transition="in">
                                      <p:cBhvr>
                                        <p:cTn id="7" dur="125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fade" transition="in">
                                      <p:cBhvr>
                                        <p:cTn id="12" dur="125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2" fill="hold">
                                  <p:stCondLst>
                                    <p:cond delay="0"/>
                                  </p:stCondLst>
                                  <p:iterate type="el" backwards="0">
                                    <p:tmAbs val="0"/>
                                  </p:iterate>
                                  <p:childTnLst>
                                    <p:set>
                                      <p:cBhvr>
                                        <p:cTn id="16" fill="hold"/>
                                        <p:tgtEl>
                                          <p:spTgt spid="250"/>
                                        </p:tgtEl>
                                        <p:attrNameLst>
                                          <p:attrName>style.visibility</p:attrName>
                                        </p:attrNameLst>
                                      </p:cBhvr>
                                      <p:to>
                                        <p:strVal val="visible"/>
                                      </p:to>
                                    </p:set>
                                    <p:anim calcmode="lin" valueType="num">
                                      <p:cBhvr>
                                        <p:cTn id="17" dur="1500" fill="hold"/>
                                        <p:tgtEl>
                                          <p:spTgt spid="250"/>
                                        </p:tgtEl>
                                        <p:attrNameLst>
                                          <p:attrName>ppt_x</p:attrName>
                                        </p:attrNameLst>
                                      </p:cBhvr>
                                      <p:tavLst>
                                        <p:tav tm="0">
                                          <p:val>
                                            <p:strVal val="#ppt_x"/>
                                          </p:val>
                                        </p:tav>
                                        <p:tav tm="100000">
                                          <p:val>
                                            <p:strVal val="#ppt_x"/>
                                          </p:val>
                                        </p:tav>
                                      </p:tavLst>
                                    </p:anim>
                                    <p:anim calcmode="lin" valueType="num">
                                      <p:cBhvr>
                                        <p:cTn id="18" dur="1500" fill="hold"/>
                                        <p:tgtEl>
                                          <p:spTgt spid="2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P build="whole" bldLvl="1" animBg="1" rev="0" advAuto="0" spid="250"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Rectangle"/>
          <p:cNvSpPr/>
          <p:nvPr/>
        </p:nvSpPr>
        <p:spPr>
          <a:xfrm>
            <a:off x="276250" y="278956"/>
            <a:ext cx="12452300" cy="1270001"/>
          </a:xfrm>
          <a:prstGeom prst="rect">
            <a:avLst/>
          </a:prstGeom>
          <a:gradFill>
            <a:gsLst>
              <a:gs pos="0">
                <a:srgbClr val="2B546B"/>
              </a:gs>
              <a:gs pos="26417">
                <a:srgbClr val="8095A0"/>
              </a:gs>
              <a:gs pos="44264">
                <a:srgbClr val="D6D6D6"/>
              </a:gs>
              <a:gs pos="87994">
                <a:srgbClr val="CBCBCB"/>
              </a:gs>
              <a:gs pos="100000">
                <a:srgbClr val="C0C0C0"/>
              </a:gs>
            </a:gsLst>
            <a:lin ang="725608"/>
          </a:gradFill>
          <a:ln w="12700">
            <a:miter lim="400000"/>
          </a:ln>
          <a:effectLst>
            <a:outerShdw sx="100000" sy="100000" kx="0" ky="0" algn="b" rotWithShape="0" blurRad="63500" dist="25400" dir="5400000">
              <a:srgbClr val="000000">
                <a:alpha val="50000"/>
              </a:srgbClr>
            </a:outerShdw>
          </a:effectLst>
        </p:spPr>
        <p:txBody>
          <a:bodyPr lIns="50800" tIns="50800" rIns="50800" bIns="50800" anchor="ctr"/>
          <a:lstStyle/>
          <a:p>
            <a:pPr>
              <a:defRPr>
                <a:solidFill>
                  <a:srgbClr val="FFFFFF"/>
                </a:solidFill>
              </a:defRPr>
            </a:pPr>
          </a:p>
        </p:txBody>
      </p:sp>
      <p:sp>
        <p:nvSpPr>
          <p:cNvPr id="253" name="HOW MUCH"/>
          <p:cNvSpPr txBox="1"/>
          <p:nvPr/>
        </p:nvSpPr>
        <p:spPr>
          <a:xfrm>
            <a:off x="379523" y="469456"/>
            <a:ext cx="4085996"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76200" dist="63500" dir="3211815">
                    <a:srgbClr val="000000"/>
                  </a:outerShdw>
                </a:effectLst>
              </a:defRPr>
            </a:lvl1pPr>
          </a:lstStyle>
          <a:p>
            <a:pPr/>
            <a:r>
              <a:t>HOW MUCH</a:t>
            </a:r>
          </a:p>
        </p:txBody>
      </p:sp>
      <p:sp>
        <p:nvSpPr>
          <p:cNvPr id="254" name="ARE YOU"/>
          <p:cNvSpPr txBox="1"/>
          <p:nvPr/>
        </p:nvSpPr>
        <p:spPr>
          <a:xfrm>
            <a:off x="4671129" y="437706"/>
            <a:ext cx="3100662"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atin typeface="Century Gothic"/>
                <a:ea typeface="Century Gothic"/>
                <a:cs typeface="Century Gothic"/>
                <a:sym typeface="Century Gothic"/>
              </a:defRPr>
            </a:lvl1pPr>
          </a:lstStyle>
          <a:p>
            <a:pPr/>
            <a:r>
              <a:t>ARE YOU</a:t>
            </a:r>
          </a:p>
        </p:txBody>
      </p:sp>
      <p:pic>
        <p:nvPicPr>
          <p:cNvPr id="255" name="Image" descr="Image"/>
          <p:cNvPicPr>
            <a:picLocks noChangeAspect="1"/>
          </p:cNvPicPr>
          <p:nvPr/>
        </p:nvPicPr>
        <p:blipFill>
          <a:blip r:embed="rId2">
            <a:extLst/>
          </a:blip>
          <a:stretch>
            <a:fillRect/>
          </a:stretch>
        </p:blipFill>
        <p:spPr>
          <a:xfrm>
            <a:off x="7977401" y="-58997"/>
            <a:ext cx="4600466" cy="1643342"/>
          </a:xfrm>
          <a:prstGeom prst="rect">
            <a:avLst/>
          </a:prstGeom>
          <a:ln w="12700">
            <a:miter lim="400000"/>
          </a:ln>
        </p:spPr>
      </p:pic>
      <p:sp>
        <p:nvSpPr>
          <p:cNvPr id="256" name="TextBox 8"/>
          <p:cNvSpPr txBox="1"/>
          <p:nvPr/>
        </p:nvSpPr>
        <p:spPr>
          <a:xfrm>
            <a:off x="2803294" y="2819066"/>
            <a:ext cx="9983562" cy="66764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evolutionist</a:t>
            </a:r>
            <a:r>
              <a:t>: “an amazing accident”</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materialist</a:t>
            </a:r>
            <a:r>
              <a:t>: “temporary living matter”</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ecologist</a:t>
            </a:r>
            <a:r>
              <a:t>: “threat to the environment”</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industrialist</a:t>
            </a:r>
            <a:r>
              <a:t>: “a cog in the machine”</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government</a:t>
            </a:r>
            <a:r>
              <a:t>: “a taxpayer”</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politician</a:t>
            </a:r>
            <a:r>
              <a:t>: “a voter”</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businessman</a:t>
            </a:r>
            <a:r>
              <a:t>: “a customer”</a:t>
            </a:r>
          </a:p>
          <a:p>
            <a:pPr marL="685800" indent="-685800" algn="l" defTabSz="1300480">
              <a:spcBef>
                <a:spcPts val="1700"/>
              </a:spcBef>
              <a:buClr>
                <a:srgbClr val="932E17"/>
              </a:buClr>
              <a:buSzPct val="80000"/>
              <a:buFont typeface="Wingdings 2"/>
              <a:buBlip>
                <a:blip r:embed="rId3"/>
              </a:buBlip>
              <a:defRPr>
                <a:solidFill>
                  <a:srgbClr val="000000"/>
                </a:solidFill>
                <a:latin typeface="Century Gothic"/>
                <a:ea typeface="Century Gothic"/>
                <a:cs typeface="Century Gothic"/>
                <a:sym typeface="Century Gothic"/>
              </a:defRPr>
            </a:pPr>
            <a:r>
              <a:t>The </a:t>
            </a:r>
            <a:r>
              <a:rPr b="1"/>
              <a:t>fundraiser</a:t>
            </a:r>
            <a:r>
              <a:t>: “a contributor”</a:t>
            </a:r>
          </a:p>
        </p:txBody>
      </p:sp>
      <p:pic>
        <p:nvPicPr>
          <p:cNvPr id="257" name="Picture 2" descr="Picture 2"/>
          <p:cNvPicPr>
            <a:picLocks noChangeAspect="1"/>
          </p:cNvPicPr>
          <p:nvPr/>
        </p:nvPicPr>
        <p:blipFill>
          <a:blip r:embed="rId4">
            <a:extLst/>
          </a:blip>
          <a:stretch>
            <a:fillRect/>
          </a:stretch>
        </p:blipFill>
        <p:spPr>
          <a:xfrm>
            <a:off x="166650" y="2722552"/>
            <a:ext cx="2384214" cy="6947207"/>
          </a:xfrm>
          <a:prstGeom prst="rect">
            <a:avLst/>
          </a:prstGeom>
          <a:ln w="12700">
            <a:miter lim="400000"/>
          </a:ln>
        </p:spPr>
      </p:pic>
      <p:sp>
        <p:nvSpPr>
          <p:cNvPr id="258" name="The VALUE of One’s CONTRIBUTIONS"/>
          <p:cNvSpPr/>
          <p:nvPr/>
        </p:nvSpPr>
        <p:spPr>
          <a:xfrm>
            <a:off x="276250" y="1759067"/>
            <a:ext cx="12452300" cy="705050"/>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800">
                <a:solidFill>
                  <a:srgbClr val="FFFFFF"/>
                </a:solidFill>
                <a:effectLst>
                  <a:outerShdw sx="100000" sy="100000" kx="0" ky="0" algn="b" rotWithShape="0" blurRad="12700" dist="63500" dir="1996249">
                    <a:srgbClr val="000000"/>
                  </a:outerShdw>
                </a:effectLst>
              </a:defRPr>
            </a:pPr>
            <a:r>
              <a:t>The </a:t>
            </a:r>
            <a:r>
              <a:rPr b="1">
                <a:latin typeface="Gill Sans"/>
                <a:ea typeface="Gill Sans"/>
                <a:cs typeface="Gill Sans"/>
                <a:sym typeface="Gill Sans"/>
              </a:rPr>
              <a:t>VALUE</a:t>
            </a:r>
            <a:r>
              <a:t> of One’s </a:t>
            </a:r>
            <a:r>
              <a:rPr b="1">
                <a:latin typeface="Gill Sans"/>
                <a:ea typeface="Gill Sans"/>
                <a:cs typeface="Gill Sans"/>
                <a:sym typeface="Gill Sans"/>
              </a:rPr>
              <a:t>CONTRIBUTIONS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wipe(left)" transition="in">
                                      <p:cBhvr>
                                        <p:cTn id="7" dur="500"/>
                                        <p:tgtEl>
                                          <p:spTgt spid="2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wipe(left)" transition="in">
                                      <p:cBhvr>
                                        <p:cTn id="10" dur="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wipe(left)" transition="in">
                                      <p:cBhvr>
                                        <p:cTn id="15" dur="5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wipe(left)" transition="in">
                                      <p:cBhvr>
                                        <p:cTn id="20" dur="500"/>
                                        <p:tgtEl>
                                          <p:spTgt spid="2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6">
                                            <p:txEl>
                                              <p:pRg st="3" end="3"/>
                                            </p:txEl>
                                          </p:spTgt>
                                        </p:tgtEl>
                                        <p:attrNameLst>
                                          <p:attrName>style.visibility</p:attrName>
                                        </p:attrNameLst>
                                      </p:cBhvr>
                                      <p:to>
                                        <p:strVal val="visible"/>
                                      </p:to>
                                    </p:set>
                                    <p:animEffect filter="wipe(left)" transition="in">
                                      <p:cBhvr>
                                        <p:cTn id="25" dur="500"/>
                                        <p:tgtEl>
                                          <p:spTgt spid="2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56">
                                            <p:txEl>
                                              <p:pRg st="4" end="4"/>
                                            </p:txEl>
                                          </p:spTgt>
                                        </p:tgtEl>
                                        <p:attrNameLst>
                                          <p:attrName>style.visibility</p:attrName>
                                        </p:attrNameLst>
                                      </p:cBhvr>
                                      <p:to>
                                        <p:strVal val="visible"/>
                                      </p:to>
                                    </p:set>
                                    <p:animEffect filter="wipe(left)" transition="in">
                                      <p:cBhvr>
                                        <p:cTn id="30" dur="500"/>
                                        <p:tgtEl>
                                          <p:spTgt spid="25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56">
                                            <p:txEl>
                                              <p:pRg st="5" end="5"/>
                                            </p:txEl>
                                          </p:spTgt>
                                        </p:tgtEl>
                                        <p:attrNameLst>
                                          <p:attrName>style.visibility</p:attrName>
                                        </p:attrNameLst>
                                      </p:cBhvr>
                                      <p:to>
                                        <p:strVal val="visible"/>
                                      </p:to>
                                    </p:set>
                                    <p:animEffect filter="wipe(left)" transition="in">
                                      <p:cBhvr>
                                        <p:cTn id="35" dur="500"/>
                                        <p:tgtEl>
                                          <p:spTgt spid="25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56">
                                            <p:txEl>
                                              <p:pRg st="6" end="6"/>
                                            </p:txEl>
                                          </p:spTgt>
                                        </p:tgtEl>
                                        <p:attrNameLst>
                                          <p:attrName>style.visibility</p:attrName>
                                        </p:attrNameLst>
                                      </p:cBhvr>
                                      <p:to>
                                        <p:strVal val="visible"/>
                                      </p:to>
                                    </p:set>
                                    <p:animEffect filter="wipe(left)" transition="in">
                                      <p:cBhvr>
                                        <p:cTn id="40" dur="500"/>
                                        <p:tgtEl>
                                          <p:spTgt spid="25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56">
                                            <p:txEl>
                                              <p:pRg st="7" end="7"/>
                                            </p:txEl>
                                          </p:spTgt>
                                        </p:tgtEl>
                                        <p:attrNameLst>
                                          <p:attrName>style.visibility</p:attrName>
                                        </p:attrNameLst>
                                      </p:cBhvr>
                                      <p:to>
                                        <p:strVal val="visible"/>
                                      </p:to>
                                    </p:set>
                                    <p:animEffect filter="wipe(left)" transition="in">
                                      <p:cBhvr>
                                        <p:cTn id="45" dur="500"/>
                                        <p:tgtEl>
                                          <p:spTgt spid="25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