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4" name="Shape 194"/>
          <p:cNvSpPr/>
          <p:nvPr>
            <p:ph type="sldImg"/>
          </p:nvPr>
        </p:nvSpPr>
        <p:spPr>
          <a:xfrm>
            <a:off x="1143000" y="685800"/>
            <a:ext cx="4572000" cy="3429000"/>
          </a:xfrm>
          <a:prstGeom prst="rect">
            <a:avLst/>
          </a:prstGeom>
        </p:spPr>
        <p:txBody>
          <a:bodyPr/>
          <a:lstStyle/>
          <a:p>
            <a:pPr/>
          </a:p>
        </p:txBody>
      </p:sp>
      <p:sp>
        <p:nvSpPr>
          <p:cNvPr id="195" name="Shape 19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2.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3.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tif"/><Relationship Id="rId4" Type="http://schemas.openxmlformats.org/officeDocument/2006/relationships/image" Target="../media/image6.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22"/>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2552700" y="0"/>
            <a:ext cx="17339734" cy="975360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image2.png" descr="image2.png"/>
          <p:cNvPicPr>
            <a:picLocks noChangeAspect="1"/>
          </p:cNvPicPr>
          <p:nvPr/>
        </p:nvPicPr>
        <p:blipFill>
          <a:blip r:embed="rId3">
            <a:extLst/>
          </a:blip>
          <a:stretch>
            <a:fillRect/>
          </a:stretch>
        </p:blipFill>
        <p:spPr>
          <a:xfrm>
            <a:off x="1" y="-3342"/>
            <a:ext cx="13004798" cy="9760284"/>
          </a:xfrm>
          <a:prstGeom prst="rect">
            <a:avLst/>
          </a:prstGeom>
          <a:ln w="12700">
            <a:miter lim="400000"/>
          </a:ln>
        </p:spPr>
      </p:pic>
      <p:sp>
        <p:nvSpPr>
          <p:cNvPr id="118" name="Slide Number"/>
          <p:cNvSpPr txBox="1"/>
          <p:nvPr>
            <p:ph type="sldNum" sz="quarter" idx="2"/>
          </p:nvPr>
        </p:nvSpPr>
        <p:spPr>
          <a:xfrm>
            <a:off x="6324599" y="9017000"/>
            <a:ext cx="342901" cy="355600"/>
          </a:xfrm>
          <a:prstGeom prst="rect">
            <a:avLst/>
          </a:prstGeom>
        </p:spPr>
        <p:txBody>
          <a:bodyPr anchor="t"/>
          <a:lstStyle>
            <a:lvl1pPr>
              <a:defRPr>
                <a:solidFill>
                  <a:srgbClr val="6C6963"/>
                </a:solidFill>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5" name="image2.png" descr="image2.png"/>
          <p:cNvPicPr>
            <a:picLocks noChangeAspect="1"/>
          </p:cNvPicPr>
          <p:nvPr/>
        </p:nvPicPr>
        <p:blipFill>
          <a:blip r:embed="rId3">
            <a:extLst/>
          </a:blip>
          <a:stretch>
            <a:fillRect/>
          </a:stretch>
        </p:blipFill>
        <p:spPr>
          <a:xfrm>
            <a:off x="1" y="-3342"/>
            <a:ext cx="13004798" cy="9760284"/>
          </a:xfrm>
          <a:prstGeom prst="rect">
            <a:avLst/>
          </a:prstGeom>
          <a:ln w="12700">
            <a:miter lim="400000"/>
          </a:ln>
        </p:spPr>
      </p:pic>
      <p:sp>
        <p:nvSpPr>
          <p:cNvPr id="126" name="Title Text"/>
          <p:cNvSpPr txBox="1"/>
          <p:nvPr>
            <p:ph type="title"/>
          </p:nvPr>
        </p:nvSpPr>
        <p:spPr>
          <a:xfrm>
            <a:off x="762000" y="381000"/>
            <a:ext cx="11480800" cy="1524000"/>
          </a:xfrm>
          <a:prstGeom prst="rect">
            <a:avLst/>
          </a:prstGeom>
        </p:spPr>
        <p:txBody>
          <a:bodyPr/>
          <a:lstStyle>
            <a:lvl1pPr>
              <a:defRPr cap="none" sz="7400">
                <a:solidFill>
                  <a:srgbClr val="6C6963"/>
                </a:solidFill>
                <a:effectLst>
                  <a:outerShdw sx="100000" sy="100000" kx="0" ky="0" algn="b" rotWithShape="0" blurRad="25400" dist="25400" dir="15900000">
                    <a:srgbClr val="595650">
                      <a:alpha val="33000"/>
                    </a:srgbClr>
                  </a:outerShdw>
                </a:effectLst>
                <a:latin typeface="Baskerville"/>
                <a:ea typeface="Baskerville"/>
                <a:cs typeface="Baskerville"/>
                <a:sym typeface="Baskerville"/>
              </a:defRPr>
            </a:lvl1pPr>
          </a:lstStyle>
          <a:p>
            <a:pPr/>
            <a:r>
              <a:t>Title Text</a:t>
            </a:r>
          </a:p>
        </p:txBody>
      </p:sp>
      <p:sp>
        <p:nvSpPr>
          <p:cNvPr id="127" name="Body Level One…"/>
          <p:cNvSpPr txBox="1"/>
          <p:nvPr>
            <p:ph type="body" idx="1"/>
          </p:nvPr>
        </p:nvSpPr>
        <p:spPr>
          <a:xfrm>
            <a:off x="762000" y="2768600"/>
            <a:ext cx="11480800" cy="5715000"/>
          </a:xfrm>
          <a:prstGeom prst="rect">
            <a:avLst/>
          </a:prstGeom>
        </p:spPr>
        <p:txBody>
          <a:bodyPr/>
          <a:lstStyle>
            <a:lvl1pPr marL="533400" indent="-533400">
              <a:spcBef>
                <a:spcPts val="4200"/>
              </a:spcBef>
              <a:buSzPct val="30000"/>
              <a:buBlip>
                <a:blip r:embed="rId4"/>
              </a:buBlip>
              <a:defRPr sz="4200">
                <a:solidFill>
                  <a:srgbClr val="6C6963"/>
                </a:solidFill>
                <a:latin typeface="Baskerville"/>
                <a:ea typeface="Baskerville"/>
                <a:cs typeface="Baskerville"/>
                <a:sym typeface="Baskerville"/>
              </a:defRPr>
            </a:lvl1pPr>
            <a:lvl2pPr marL="1066800" indent="-533400">
              <a:spcBef>
                <a:spcPts val="4200"/>
              </a:spcBef>
              <a:buSzPct val="30000"/>
              <a:buBlip>
                <a:blip r:embed="rId4"/>
              </a:buBlip>
              <a:defRPr sz="4200">
                <a:solidFill>
                  <a:srgbClr val="6C6963"/>
                </a:solidFill>
                <a:latin typeface="Baskerville"/>
                <a:ea typeface="Baskerville"/>
                <a:cs typeface="Baskerville"/>
                <a:sym typeface="Baskerville"/>
              </a:defRPr>
            </a:lvl2pPr>
            <a:lvl3pPr marL="1600200" indent="-533400">
              <a:spcBef>
                <a:spcPts val="4200"/>
              </a:spcBef>
              <a:buSzPct val="30000"/>
              <a:buBlip>
                <a:blip r:embed="rId4"/>
              </a:buBlip>
              <a:defRPr sz="4200">
                <a:solidFill>
                  <a:srgbClr val="6C6963"/>
                </a:solidFill>
                <a:latin typeface="Baskerville"/>
                <a:ea typeface="Baskerville"/>
                <a:cs typeface="Baskerville"/>
                <a:sym typeface="Baskerville"/>
              </a:defRPr>
            </a:lvl3pPr>
            <a:lvl4pPr marL="2133600" indent="-533400">
              <a:spcBef>
                <a:spcPts val="4200"/>
              </a:spcBef>
              <a:buSzPct val="30000"/>
              <a:buBlip>
                <a:blip r:embed="rId4"/>
              </a:buBlip>
              <a:defRPr sz="4200">
                <a:solidFill>
                  <a:srgbClr val="6C6963"/>
                </a:solidFill>
                <a:latin typeface="Baskerville"/>
                <a:ea typeface="Baskerville"/>
                <a:cs typeface="Baskerville"/>
                <a:sym typeface="Baskerville"/>
              </a:defRPr>
            </a:lvl4pPr>
            <a:lvl5pPr marL="2667000" indent="-533400">
              <a:spcBef>
                <a:spcPts val="4200"/>
              </a:spcBef>
              <a:buSzPct val="30000"/>
              <a:buBlip>
                <a:blip r:embed="rId4"/>
              </a:buBlip>
              <a:defRPr sz="4200">
                <a:solidFill>
                  <a:srgbClr val="6C6963"/>
                </a:solidFill>
                <a:latin typeface="Baskerville"/>
                <a:ea typeface="Baskerville"/>
                <a:cs typeface="Baskerville"/>
                <a:sym typeface="Baskerville"/>
              </a:defRPr>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xfrm>
            <a:off x="6324599" y="9017000"/>
            <a:ext cx="342901" cy="355600"/>
          </a:xfrm>
          <a:prstGeom prst="rect">
            <a:avLst/>
          </a:prstGeom>
        </p:spPr>
        <p:txBody>
          <a:bodyPr anchor="t"/>
          <a:lstStyle>
            <a:lvl1pPr>
              <a:defRPr>
                <a:solidFill>
                  <a:srgbClr val="6C6963"/>
                </a:solidFill>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35"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36"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3"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44"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45"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Title Text"/>
          <p:cNvSpPr txBox="1"/>
          <p:nvPr>
            <p:ph type="title"/>
          </p:nvPr>
        </p:nvSpPr>
        <p:spPr>
          <a:xfrm>
            <a:off x="647700" y="390596"/>
            <a:ext cx="11709400" cy="1625601"/>
          </a:xfrm>
          <a:prstGeom prst="rect">
            <a:avLst/>
          </a:prstGeom>
          <a:ln>
            <a:round/>
          </a:ln>
        </p:spPr>
        <p:txBody>
          <a:bodyPr lIns="38100" tIns="38100" rIns="38100" bIns="38100"/>
          <a:lstStyle>
            <a:lvl1pPr defTabSz="1295400">
              <a:defRPr b="1" cap="none" sz="5800">
                <a:solidFill>
                  <a:srgbClr val="F5E7B6"/>
                </a:solidFill>
                <a:effectLst>
                  <a:outerShdw sx="100000" sy="100000" kx="0" ky="0" algn="b" rotWithShape="0" blurRad="114300" dist="101600" dir="2700000">
                    <a:srgbClr val="000000">
                      <a:alpha val="40000"/>
                    </a:srgbClr>
                  </a:outerShdw>
                </a:effectLst>
                <a:uFill>
                  <a:solidFill>
                    <a:srgbClr val="F5E7B6"/>
                  </a:solidFill>
                </a:uFill>
                <a:latin typeface="Lucida Sans Regular"/>
                <a:ea typeface="Lucida Sans Regular"/>
                <a:cs typeface="Lucida Sans Regular"/>
                <a:sym typeface="Lucida Sans Regular"/>
              </a:defRPr>
            </a:lvl1pPr>
          </a:lstStyle>
          <a:p>
            <a:pPr/>
            <a:r>
              <a:t>Title Text</a:t>
            </a:r>
          </a:p>
        </p:txBody>
      </p:sp>
      <p:sp>
        <p:nvSpPr>
          <p:cNvPr id="154" name="Body Level One…"/>
          <p:cNvSpPr txBox="1"/>
          <p:nvPr>
            <p:ph type="body" idx="1"/>
          </p:nvPr>
        </p:nvSpPr>
        <p:spPr>
          <a:xfrm>
            <a:off x="647700" y="2273300"/>
            <a:ext cx="11709400" cy="6697472"/>
          </a:xfrm>
          <a:prstGeom prst="rect">
            <a:avLst/>
          </a:prstGeom>
          <a:ln>
            <a:round/>
          </a:ln>
        </p:spPr>
        <p:txBody>
          <a:bodyPr lIns="38100" tIns="38100" rIns="38100" bIns="38100" anchor="t"/>
          <a:lstStyle>
            <a:lvl1pPr marL="548640" indent="-411480" defTabSz="1295400">
              <a:spcBef>
                <a:spcPts val="900"/>
              </a:spcBef>
              <a:buClr>
                <a:srgbClr val="E5AACC"/>
              </a:buClr>
              <a:buSzPct val="65000"/>
              <a:buChar char=""/>
              <a:defRPr>
                <a:solidFill>
                  <a:srgbClr val="E9ADD0"/>
                </a:solidFill>
                <a:uFill>
                  <a:solidFill>
                    <a:srgbClr val="E9ADD0"/>
                  </a:solidFill>
                </a:uFill>
                <a:latin typeface="Book Antiqua"/>
                <a:ea typeface="Book Antiqua"/>
                <a:cs typeface="Book Antiqua"/>
                <a:sym typeface="Book Antiqua"/>
              </a:defRPr>
            </a:lvl1pPr>
            <a:lvl2pPr marL="868680" indent="-283463" defTabSz="1295400">
              <a:spcBef>
                <a:spcPts val="800"/>
              </a:spcBef>
              <a:buClr>
                <a:srgbClr val="E9ADD0"/>
              </a:buClr>
              <a:buSzPct val="80000"/>
              <a:buChar char=""/>
              <a:defRPr sz="3400">
                <a:solidFill>
                  <a:srgbClr val="E9ADD0"/>
                </a:solidFill>
                <a:uFill>
                  <a:solidFill>
                    <a:srgbClr val="E9ADD0"/>
                  </a:solidFill>
                </a:uFill>
                <a:latin typeface="Book Antiqua"/>
                <a:ea typeface="Book Antiqua"/>
                <a:cs typeface="Book Antiqua"/>
                <a:sym typeface="Book Antiqua"/>
              </a:defRPr>
            </a:lvl2pPr>
            <a:lvl3pPr marL="1133855" indent="-228600" defTabSz="1295400">
              <a:spcBef>
                <a:spcPts val="700"/>
              </a:spcBef>
              <a:buClr>
                <a:srgbClr val="E9ADD0"/>
              </a:buClr>
              <a:buSzPct val="95000"/>
              <a:buChar char=""/>
              <a:defRPr sz="3000">
                <a:solidFill>
                  <a:srgbClr val="E9ADD0"/>
                </a:solidFill>
                <a:uFill>
                  <a:solidFill>
                    <a:srgbClr val="E9ADD0"/>
                  </a:solidFill>
                </a:uFill>
                <a:latin typeface="Book Antiqua"/>
                <a:ea typeface="Book Antiqua"/>
                <a:cs typeface="Book Antiqua"/>
                <a:sym typeface="Book Antiqua"/>
              </a:defRPr>
            </a:lvl3pPr>
            <a:lvl4pPr marL="1353312"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4pPr>
            <a:lvl5pPr marL="1545336" indent="-182880" defTabSz="1295400">
              <a:spcBef>
                <a:spcPts val="600"/>
              </a:spcBef>
              <a:buClr>
                <a:srgbClr val="E9ADD0"/>
              </a:buClr>
              <a:buSzPct val="100000"/>
              <a:buChar char=""/>
              <a:defRPr sz="2800">
                <a:solidFill>
                  <a:srgbClr val="E9ADD0"/>
                </a:solidFill>
                <a:uFill>
                  <a:solidFill>
                    <a:srgbClr val="E9ADD0"/>
                  </a:solidFill>
                </a:uFill>
                <a:latin typeface="Book Antiqua"/>
                <a:ea typeface="Book Antiqua"/>
                <a:cs typeface="Book Antiqua"/>
                <a:sym typeface="Book Antiqua"/>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12128500" y="9398000"/>
            <a:ext cx="215900" cy="254000"/>
          </a:xfrm>
          <a:prstGeom prst="rect">
            <a:avLst/>
          </a:prstGeom>
          <a:ln>
            <a:round/>
          </a:ln>
        </p:spPr>
        <p:txBody>
          <a:bodyPr lIns="0" tIns="0" rIns="0" bIns="0">
            <a:normAutofit fontScale="100000" lnSpcReduction="0"/>
          </a:bodyPr>
          <a:lstStyle>
            <a:lvl1pPr algn="r" defTabSz="1295400">
              <a:defRPr sz="1600">
                <a:solidFill>
                  <a:srgbClr val="B586A1"/>
                </a:solidFill>
                <a:uFill>
                  <a:solidFill>
                    <a:srgbClr val="B586A1"/>
                  </a:solidFill>
                </a:uFill>
                <a:latin typeface="Book Antiqua"/>
                <a:ea typeface="Book Antiqua"/>
                <a:cs typeface="Book Antiqua"/>
                <a:sym typeface="Book Antiqu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63"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64"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258743" y="-673100"/>
            <a:ext cx="10390144" cy="777732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9"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6"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7"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88"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5351574" y="1384300"/>
            <a:ext cx="7872413" cy="6997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5493159" y="2743200"/>
            <a:ext cx="7889605" cy="701298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21"/>
          </p:nvPr>
        </p:nvSpPr>
        <p:spPr>
          <a:xfrm>
            <a:off x="6654800" y="4965700"/>
            <a:ext cx="5803900" cy="4346239"/>
          </a:xfrm>
          <a:prstGeom prst="rect">
            <a:avLst/>
          </a:prstGeom>
        </p:spPr>
        <p:txBody>
          <a:bodyPr lIns="91439" tIns="45719" rIns="91439" bIns="45719" anchor="t">
            <a:noAutofit/>
          </a:bodyPr>
          <a:lstStyle/>
          <a:p>
            <a:pPr/>
          </a:p>
        </p:txBody>
      </p:sp>
      <p:sp>
        <p:nvSpPr>
          <p:cNvPr id="84" name="Image"/>
          <p:cNvSpPr/>
          <p:nvPr>
            <p:ph type="pic" sz="quarter" idx="22"/>
          </p:nvPr>
        </p:nvSpPr>
        <p:spPr>
          <a:xfrm>
            <a:off x="6667500" y="444500"/>
            <a:ext cx="5803900" cy="4346239"/>
          </a:xfrm>
          <a:prstGeom prst="rect">
            <a:avLst/>
          </a:prstGeom>
        </p:spPr>
        <p:txBody>
          <a:bodyPr lIns="91439" tIns="45719" rIns="91439" bIns="45719" anchor="t">
            <a:noAutofit/>
          </a:bodyPr>
          <a:lstStyle/>
          <a:p>
            <a:pPr/>
          </a:p>
        </p:txBody>
      </p:sp>
      <p:sp>
        <p:nvSpPr>
          <p:cNvPr id="85" name="2-10-superquadro_1631x2178.jpeg"/>
          <p:cNvSpPr/>
          <p:nvPr>
            <p:ph type="pic" idx="23"/>
          </p:nvPr>
        </p:nvSpPr>
        <p:spPr>
          <a:xfrm>
            <a:off x="-939561" y="482600"/>
            <a:ext cx="7995295" cy="10681635"/>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600" y="9271000"/>
            <a:ext cx="342900" cy="355600"/>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20.png"/><Relationship Id="rId7" Type="http://schemas.openxmlformats.org/officeDocument/2006/relationships/image" Target="../media/image8.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2.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6.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28.png"/><Relationship Id="rId5" Type="http://schemas.openxmlformats.org/officeDocument/2006/relationships/image" Target="../media/image8.png"/><Relationship Id="rId6" Type="http://schemas.openxmlformats.org/officeDocument/2006/relationships/image" Target="../media/image16.png"/><Relationship Id="rId7"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16.png"/><Relationship Id="rId6" Type="http://schemas.openxmlformats.org/officeDocument/2006/relationships/image" Target="../media/image1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9.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30.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3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 Id="rId3" Type="http://schemas.openxmlformats.org/officeDocument/2006/relationships/image" Target="../media/image7.png"/><Relationship Id="rId4" Type="http://schemas.openxmlformats.org/officeDocument/2006/relationships/image" Target="../media/image3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3.tif"/><Relationship Id="rId4" Type="http://schemas.openxmlformats.org/officeDocument/2006/relationships/image" Target="../media/image1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 Id="rId3" Type="http://schemas.openxmlformats.org/officeDocument/2006/relationships/image" Target="../media/image3.tif"/><Relationship Id="rId4" Type="http://schemas.openxmlformats.org/officeDocument/2006/relationships/image" Target="../media/image1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3.tif"/><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4.tif"/><Relationship Id="rId7" Type="http://schemas.openxmlformats.org/officeDocument/2006/relationships/image" Target="../media/image1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3.tif"/><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1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3.tif"/><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1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3.tif"/><Relationship Id="rId5" Type="http://schemas.openxmlformats.org/officeDocument/2006/relationships/image" Target="../media/image11.png"/><Relationship Id="rId6" Type="http://schemas.openxmlformats.org/officeDocument/2006/relationships/image" Target="../media/image19.png"/><Relationship Id="rId7"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Image" descr="Image"/>
          <p:cNvPicPr>
            <a:picLocks noChangeAspect="1"/>
          </p:cNvPicPr>
          <p:nvPr>
            <p:ph type="pic" idx="21"/>
          </p:nvPr>
        </p:nvPicPr>
        <p:blipFill>
          <a:blip r:embed="rId2">
            <a:extLst/>
          </a:blip>
          <a:srcRect l="16582" t="10030" r="16582" b="0"/>
          <a:stretch>
            <a:fillRect/>
          </a:stretch>
        </p:blipFill>
        <p:spPr>
          <a:xfrm>
            <a:off x="0" y="0"/>
            <a:ext cx="13004800" cy="9753600"/>
          </a:xfrm>
          <a:prstGeom prst="rect">
            <a:avLst/>
          </a:prstGeom>
        </p:spPr>
      </p:pic>
      <p:grpSp>
        <p:nvGrpSpPr>
          <p:cNvPr id="200" name="“Making Our Calling &amp; Election Sure”"/>
          <p:cNvGrpSpPr/>
          <p:nvPr/>
        </p:nvGrpSpPr>
        <p:grpSpPr>
          <a:xfrm>
            <a:off x="190443" y="7772485"/>
            <a:ext cx="12623913" cy="1981201"/>
            <a:chOff x="0" y="0"/>
            <a:chExt cx="12623912" cy="1981200"/>
          </a:xfrm>
        </p:grpSpPr>
        <p:sp>
          <p:nvSpPr>
            <p:cNvPr id="199" name="“Making Our Calling &amp; Election Sure”"/>
            <p:cNvSpPr txBox="1"/>
            <p:nvPr/>
          </p:nvSpPr>
          <p:spPr>
            <a:xfrm>
              <a:off x="63500" y="50800"/>
              <a:ext cx="12496913" cy="17780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700">
                  <a:solidFill>
                    <a:srgbClr val="6F6A5A"/>
                  </a:solidFill>
                  <a:latin typeface="Baskerville"/>
                  <a:ea typeface="Baskerville"/>
                  <a:cs typeface="Baskerville"/>
                  <a:sym typeface="Baskerville"/>
                </a:defRPr>
              </a:lvl1pPr>
            </a:lstStyle>
            <a:p>
              <a:pPr/>
              <a:r>
                <a:t>“Making Our Calling &amp; Election Sure”</a:t>
              </a:r>
            </a:p>
          </p:txBody>
        </p:sp>
        <p:pic>
          <p:nvPicPr>
            <p:cNvPr id="198" name="“Making Our Calling &amp; Election Sure” “Making Our Calling &amp; Election Sure”" descr="“Making Our Calling &amp; Election Sure” “Making Our Calling &amp; Election Sure”"/>
            <p:cNvPicPr>
              <a:picLocks noChangeAspect="0"/>
            </p:cNvPicPr>
            <p:nvPr/>
          </p:nvPicPr>
          <p:blipFill>
            <a:blip r:embed="rId3">
              <a:extLst/>
            </a:blip>
            <a:stretch>
              <a:fillRect/>
            </a:stretch>
          </p:blipFill>
          <p:spPr>
            <a:xfrm>
              <a:off x="0" y="0"/>
              <a:ext cx="12623913" cy="1981200"/>
            </a:xfrm>
            <a:prstGeom prst="rect">
              <a:avLst/>
            </a:prstGeom>
            <a:effectLst/>
          </p:spPr>
        </p:pic>
      </p:grpSp>
      <p:sp>
        <p:nvSpPr>
          <p:cNvPr id="201" name="(2 Peter 1:5-11)"/>
          <p:cNvSpPr txBox="1"/>
          <p:nvPr/>
        </p:nvSpPr>
        <p:spPr>
          <a:xfrm>
            <a:off x="5715618" y="330495"/>
            <a:ext cx="7049692"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500">
                <a:solidFill>
                  <a:srgbClr val="FFFFFF"/>
                </a:solidFill>
                <a:effectLst>
                  <a:outerShdw sx="100000" sy="100000" kx="0" ky="0" algn="b" rotWithShape="0" blurRad="63500" dist="63500" dir="2107040">
                    <a:srgbClr val="000000"/>
                  </a:outerShdw>
                </a:effectLst>
                <a:latin typeface="Baskerville"/>
                <a:ea typeface="Baskerville"/>
                <a:cs typeface="Baskerville"/>
                <a:sym typeface="Baskerville"/>
              </a:defRPr>
            </a:lvl1pPr>
          </a:lstStyle>
          <a:p>
            <a:pPr/>
            <a:r>
              <a:t>(2 Peter 1:5-11)</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Rectangle 1"/>
          <p:cNvSpPr txBox="1"/>
          <p:nvPr/>
        </p:nvSpPr>
        <p:spPr>
          <a:xfrm>
            <a:off x="4233301" y="2636705"/>
            <a:ext cx="8461750" cy="65289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2"/>
              </a:buBlip>
              <a:defRPr b="1" sz="4400">
                <a:solidFill>
                  <a:srgbClr val="000000"/>
                </a:solidFill>
                <a:latin typeface="Gill Sans"/>
                <a:ea typeface="Gill Sans"/>
                <a:cs typeface="Gill Sans"/>
                <a:sym typeface="Gill Sans"/>
              </a:defRPr>
            </a:pPr>
            <a:r>
              <a:t>Add Virtue (1:5c)</a:t>
            </a:r>
          </a:p>
          <a:p>
            <a:pPr marL="1371599" indent="-685799" algn="l">
              <a:spcBef>
                <a:spcPts val="1100"/>
              </a:spcBef>
              <a:buSzPct val="80000"/>
              <a:buBlip>
                <a:blip r:embed="rId3"/>
              </a:buBlip>
              <a:defRPr sz="4000">
                <a:solidFill>
                  <a:srgbClr val="000000"/>
                </a:solidFill>
              </a:defRPr>
            </a:pPr>
            <a:r>
              <a:t>ἀρετήa, ῆς f: the quality of moral excellence—‘outstanding goodness, L.N.</a:t>
            </a:r>
          </a:p>
          <a:p>
            <a:pPr marL="1371599" indent="-685799" algn="l">
              <a:spcBef>
                <a:spcPts val="1100"/>
              </a:spcBef>
              <a:buSzPct val="80000"/>
              <a:buBlip>
                <a:blip r:embed="rId3"/>
              </a:buBlip>
              <a:defRPr sz="4000">
                <a:solidFill>
                  <a:srgbClr val="000000"/>
                </a:solidFill>
              </a:defRPr>
            </a:pPr>
            <a:r>
              <a:t>Original and general sense seems to be blended with the impression made on others, i.e., renown, excellence or praise (Hort)</a:t>
            </a:r>
          </a:p>
          <a:p>
            <a:pPr marL="1371599" indent="-685799" algn="l">
              <a:spcBef>
                <a:spcPts val="1100"/>
              </a:spcBef>
              <a:buSzPct val="80000"/>
              <a:buBlip>
                <a:blip r:embed="rId3"/>
              </a:buBlip>
              <a:defRPr sz="4000">
                <a:solidFill>
                  <a:srgbClr val="000000"/>
                </a:solidFill>
              </a:defRPr>
            </a:pPr>
            <a:r>
              <a:t>Emirates from God’s goodness and divine nature (vs. 3; Phil. 4:8)</a:t>
            </a:r>
          </a:p>
        </p:txBody>
      </p:sp>
      <p:grpSp>
        <p:nvGrpSpPr>
          <p:cNvPr id="286" name="Image"/>
          <p:cNvGrpSpPr/>
          <p:nvPr/>
        </p:nvGrpSpPr>
        <p:grpSpPr>
          <a:xfrm>
            <a:off x="35083" y="2379264"/>
            <a:ext cx="4240088" cy="7415655"/>
            <a:chOff x="0" y="0"/>
            <a:chExt cx="4240087" cy="7415654"/>
          </a:xfrm>
        </p:grpSpPr>
        <p:pic>
          <p:nvPicPr>
            <p:cNvPr id="285" name="Image" descr="Image"/>
            <p:cNvPicPr>
              <a:picLocks noChangeAspect="1"/>
            </p:cNvPicPr>
            <p:nvPr/>
          </p:nvPicPr>
          <p:blipFill>
            <a:blip r:embed="rId4">
              <a:extLst/>
            </a:blip>
            <a:srcRect l="14542" t="0" r="11479" b="0"/>
            <a:stretch>
              <a:fillRect/>
            </a:stretch>
          </p:blipFill>
          <p:spPr>
            <a:xfrm>
              <a:off x="215900" y="139700"/>
              <a:ext cx="3808288" cy="6856855"/>
            </a:xfrm>
            <a:prstGeom prst="rect">
              <a:avLst/>
            </a:prstGeom>
            <a:ln>
              <a:noFill/>
            </a:ln>
            <a:effectLst/>
          </p:spPr>
        </p:pic>
        <p:pic>
          <p:nvPicPr>
            <p:cNvPr id="284" name="Image" descr="Image"/>
            <p:cNvPicPr>
              <a:picLocks noChangeAspect="0"/>
            </p:cNvPicPr>
            <p:nvPr/>
          </p:nvPicPr>
          <p:blipFill>
            <a:blip r:embed="rId5">
              <a:extLst/>
            </a:blip>
            <a:stretch>
              <a:fillRect/>
            </a:stretch>
          </p:blipFill>
          <p:spPr>
            <a:xfrm>
              <a:off x="-1" y="-1"/>
              <a:ext cx="4240089" cy="7415656"/>
            </a:xfrm>
            <a:prstGeom prst="rect">
              <a:avLst/>
            </a:prstGeom>
            <a:effectLst/>
          </p:spPr>
        </p:pic>
      </p:grpSp>
      <p:sp>
        <p:nvSpPr>
          <p:cNvPr id="287" name="ADD TO YOUR PRECIOUS FAITH …"/>
          <p:cNvSpPr/>
          <p:nvPr/>
        </p:nvSpPr>
        <p:spPr>
          <a:xfrm>
            <a:off x="212722" y="1457879"/>
            <a:ext cx="12579357" cy="8763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290" name="“Making Our Calling &amp; Election Sure”"/>
          <p:cNvGrpSpPr/>
          <p:nvPr/>
        </p:nvGrpSpPr>
        <p:grpSpPr>
          <a:xfrm>
            <a:off x="190443" y="190153"/>
            <a:ext cx="12623913" cy="965201"/>
            <a:chOff x="0" y="0"/>
            <a:chExt cx="12623912" cy="965200"/>
          </a:xfrm>
        </p:grpSpPr>
        <p:sp>
          <p:nvSpPr>
            <p:cNvPr id="289"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88" name="“Making Our Calling &amp; Election Sure” “Making Our Calling &amp; Election Sure”" descr="“Making Our Calling &amp; Election Sure” “Making Our Calling &amp; Election Sure”"/>
            <p:cNvPicPr>
              <a:picLocks noChangeAspect="0"/>
            </p:cNvPicPr>
            <p:nvPr/>
          </p:nvPicPr>
          <p:blipFill>
            <a:blip r:embed="rId7">
              <a:extLst/>
            </a:blip>
            <a:stretch>
              <a:fillRect/>
            </a:stretch>
          </p:blipFill>
          <p:spPr>
            <a:xfrm>
              <a:off x="0" y="0"/>
              <a:ext cx="12623913" cy="965200"/>
            </a:xfrm>
            <a:prstGeom prst="rect">
              <a:avLst/>
            </a:prstGeom>
            <a:effectLst/>
          </p:spPr>
        </p:pic>
      </p:grpSp>
      <p:sp>
        <p:nvSpPr>
          <p:cNvPr id="291" name="2 Peter 1:5 (NKJV)…"/>
          <p:cNvSpPr txBox="1"/>
          <p:nvPr/>
        </p:nvSpPr>
        <p:spPr>
          <a:xfrm>
            <a:off x="231520" y="6165799"/>
            <a:ext cx="3847214" cy="29788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5</a:t>
            </a:r>
            <a:r>
              <a:t> But also for this very reason, giving all diligence, add to your faith virtue, to virtue knowledge,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83">
                                            <p:bg/>
                                          </p:spTgt>
                                        </p:tgtEl>
                                        <p:attrNameLst>
                                          <p:attrName>style.visibility</p:attrName>
                                        </p:attrNameLst>
                                      </p:cBhvr>
                                      <p:to>
                                        <p:strVal val="visible"/>
                                      </p:to>
                                    </p:set>
                                    <p:animEffect filter="wipe(left)" transition="in">
                                      <p:cBhvr>
                                        <p:cTn id="7" dur="1500"/>
                                        <p:tgtEl>
                                          <p:spTgt spid="28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83">
                                            <p:txEl>
                                              <p:pRg st="0" end="0"/>
                                            </p:txEl>
                                          </p:spTgt>
                                        </p:tgtEl>
                                        <p:attrNameLst>
                                          <p:attrName>style.visibility</p:attrName>
                                        </p:attrNameLst>
                                      </p:cBhvr>
                                      <p:to>
                                        <p:strVal val="visible"/>
                                      </p:to>
                                    </p:set>
                                    <p:animEffect filter="wipe(left)" transition="in">
                                      <p:cBhvr>
                                        <p:cTn id="10" dur="1500"/>
                                        <p:tgtEl>
                                          <p:spTgt spid="28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83">
                                            <p:txEl>
                                              <p:pRg st="1" end="1"/>
                                            </p:txEl>
                                          </p:spTgt>
                                        </p:tgtEl>
                                        <p:attrNameLst>
                                          <p:attrName>style.visibility</p:attrName>
                                        </p:attrNameLst>
                                      </p:cBhvr>
                                      <p:to>
                                        <p:strVal val="visible"/>
                                      </p:to>
                                    </p:set>
                                    <p:animEffect filter="wipe(left)" transition="in">
                                      <p:cBhvr>
                                        <p:cTn id="15" dur="1500"/>
                                        <p:tgtEl>
                                          <p:spTgt spid="28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83">
                                            <p:txEl>
                                              <p:pRg st="2" end="2"/>
                                            </p:txEl>
                                          </p:spTgt>
                                        </p:tgtEl>
                                        <p:attrNameLst>
                                          <p:attrName>style.visibility</p:attrName>
                                        </p:attrNameLst>
                                      </p:cBhvr>
                                      <p:to>
                                        <p:strVal val="visible"/>
                                      </p:to>
                                    </p:set>
                                    <p:animEffect filter="wipe(left)" transition="in">
                                      <p:cBhvr>
                                        <p:cTn id="20" dur="1500"/>
                                        <p:tgtEl>
                                          <p:spTgt spid="28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83">
                                            <p:txEl>
                                              <p:pRg st="3" end="3"/>
                                            </p:txEl>
                                          </p:spTgt>
                                        </p:tgtEl>
                                        <p:attrNameLst>
                                          <p:attrName>style.visibility</p:attrName>
                                        </p:attrNameLst>
                                      </p:cBhvr>
                                      <p:to>
                                        <p:strVal val="visible"/>
                                      </p:to>
                                    </p:set>
                                    <p:animEffect filter="wipe(left)" transition="in">
                                      <p:cBhvr>
                                        <p:cTn id="25" dur="1500"/>
                                        <p:tgtEl>
                                          <p:spTgt spid="28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5" name="Image"/>
          <p:cNvGrpSpPr/>
          <p:nvPr/>
        </p:nvGrpSpPr>
        <p:grpSpPr>
          <a:xfrm>
            <a:off x="35083" y="2379264"/>
            <a:ext cx="4240088" cy="7415655"/>
            <a:chOff x="0" y="0"/>
            <a:chExt cx="4240087" cy="7415654"/>
          </a:xfrm>
        </p:grpSpPr>
        <p:pic>
          <p:nvPicPr>
            <p:cNvPr id="29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29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29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299" name="“Making Our Calling &amp; Election Sure”"/>
          <p:cNvGrpSpPr/>
          <p:nvPr/>
        </p:nvGrpSpPr>
        <p:grpSpPr>
          <a:xfrm>
            <a:off x="190443" y="190153"/>
            <a:ext cx="12623913" cy="965201"/>
            <a:chOff x="0" y="0"/>
            <a:chExt cx="12623912" cy="965200"/>
          </a:xfrm>
        </p:grpSpPr>
        <p:sp>
          <p:nvSpPr>
            <p:cNvPr id="29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9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00" name="2 Peter 1:5 (NKJV)…"/>
          <p:cNvSpPr txBox="1"/>
          <p:nvPr/>
        </p:nvSpPr>
        <p:spPr>
          <a:xfrm>
            <a:off x="231520" y="6165799"/>
            <a:ext cx="3847214" cy="29788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5</a:t>
            </a:r>
            <a:r>
              <a:t> But also for this very reason, giving all diligence, add to your faith virtue, to virtue knowledge,</a:t>
            </a:r>
          </a:p>
        </p:txBody>
      </p:sp>
      <p:sp>
        <p:nvSpPr>
          <p:cNvPr id="301" name="Add Knowledge – Vs. 5; Rom 15:14; 1 Cor. 1:5; 2 Cor 4:6…"/>
          <p:cNvSpPr txBox="1"/>
          <p:nvPr/>
        </p:nvSpPr>
        <p:spPr>
          <a:xfrm>
            <a:off x="4363917" y="2636705"/>
            <a:ext cx="8516098" cy="68584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800"/>
              </a:spcBef>
              <a:buSzPct val="80000"/>
              <a:buBlip>
                <a:blip r:embed="rId6"/>
              </a:buBlip>
              <a:defRPr sz="4300">
                <a:solidFill>
                  <a:srgbClr val="000000"/>
                </a:solidFill>
              </a:defRPr>
            </a:pPr>
            <a:r>
              <a:rPr b="1">
                <a:latin typeface="Gill Sans"/>
                <a:ea typeface="Gill Sans"/>
                <a:cs typeface="Gill Sans"/>
                <a:sym typeface="Gill Sans"/>
              </a:rPr>
              <a:t>Add Knowledge </a:t>
            </a:r>
            <a:r>
              <a:t>– Vs. 5; Rom 15:14; 1 Cor. 1:5; 2 Cor 4:6 </a:t>
            </a:r>
          </a:p>
          <a:p>
            <a:pPr lvl="1" marL="1206500" indent="-685800" algn="l">
              <a:lnSpc>
                <a:spcPct val="90000"/>
              </a:lnSpc>
              <a:spcBef>
                <a:spcPts val="2600"/>
              </a:spcBef>
              <a:buSzPct val="80000"/>
              <a:buBlip>
                <a:blip r:embed="rId7"/>
              </a:buBlip>
              <a:defRPr sz="4200">
                <a:solidFill>
                  <a:srgbClr val="000000"/>
                </a:solidFill>
              </a:defRPr>
            </a:pPr>
            <a:r>
              <a:t>(gnōsin) Insight, understanding </a:t>
            </a:r>
          </a:p>
          <a:p>
            <a:pPr lvl="1" marL="1206500" indent="-685800" algn="l">
              <a:lnSpc>
                <a:spcPct val="90000"/>
              </a:lnSpc>
              <a:spcBef>
                <a:spcPts val="2600"/>
              </a:spcBef>
              <a:buSzPct val="80000"/>
              <a:buBlip>
                <a:blip r:embed="rId7"/>
              </a:buBlip>
              <a:defRPr sz="4000">
                <a:solidFill>
                  <a:srgbClr val="000000"/>
                </a:solidFill>
              </a:defRPr>
            </a:pPr>
            <a:r>
              <a:t>Knowledge of God and ourselves (Eccl. 12:13; Acts 17:23-31)</a:t>
            </a:r>
          </a:p>
          <a:p>
            <a:pPr lvl="1" marL="1240789" indent="-720089" algn="l">
              <a:lnSpc>
                <a:spcPct val="90000"/>
              </a:lnSpc>
              <a:spcBef>
                <a:spcPts val="2600"/>
              </a:spcBef>
              <a:buSzPct val="80000"/>
              <a:buBlip>
                <a:blip r:embed="rId7"/>
              </a:buBlip>
              <a:defRPr sz="4000">
                <a:solidFill>
                  <a:srgbClr val="000000"/>
                </a:solidFill>
              </a:defRPr>
            </a:pPr>
            <a:r>
              <a:rPr sz="4200"/>
              <a:t>Knowledge of His will (Phili 3:8; 2 Pet 3:18; Acts 17:11,12; Eph 3:5; Hos. 4:6; 1 Pet. 2:2; Heb. 5:12-14)</a:t>
            </a:r>
            <a:r>
              <a:t> </a:t>
            </a:r>
          </a:p>
          <a:p>
            <a:pPr lvl="1" marL="1206500" indent="-685800" algn="l">
              <a:lnSpc>
                <a:spcPct val="90000"/>
              </a:lnSpc>
              <a:spcBef>
                <a:spcPts val="2600"/>
              </a:spcBef>
              <a:buSzPct val="80000"/>
              <a:buBlip>
                <a:blip r:embed="rId7"/>
              </a:buBlip>
              <a:defRPr sz="4200">
                <a:solidFill>
                  <a:srgbClr val="000000"/>
                </a:solidFill>
              </a:defRPr>
            </a:pPr>
            <a:r>
              <a:t>Gained from examining scripture (Acts 17:11)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1">
                                            <p:txEl>
                                              <p:pRg st="1" end="1"/>
                                            </p:txEl>
                                          </p:spTgt>
                                        </p:tgtEl>
                                        <p:attrNameLst>
                                          <p:attrName>style.visibility</p:attrName>
                                        </p:attrNameLst>
                                      </p:cBhvr>
                                      <p:to>
                                        <p:strVal val="visible"/>
                                      </p:to>
                                    </p:set>
                                    <p:animEffect filter="wipe(left)" transition="in">
                                      <p:cBhvr>
                                        <p:cTn id="7" dur="500"/>
                                        <p:tgtEl>
                                          <p:spTgt spid="30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01">
                                            <p:txEl>
                                              <p:pRg st="2" end="2"/>
                                            </p:txEl>
                                          </p:spTgt>
                                        </p:tgtEl>
                                        <p:attrNameLst>
                                          <p:attrName>style.visibility</p:attrName>
                                        </p:attrNameLst>
                                      </p:cBhvr>
                                      <p:to>
                                        <p:strVal val="visible"/>
                                      </p:to>
                                    </p:set>
                                    <p:animEffect filter="wipe(left)" transition="in">
                                      <p:cBhvr>
                                        <p:cTn id="12" dur="500"/>
                                        <p:tgtEl>
                                          <p:spTgt spid="30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01">
                                            <p:txEl>
                                              <p:pRg st="3" end="3"/>
                                            </p:txEl>
                                          </p:spTgt>
                                        </p:tgtEl>
                                        <p:attrNameLst>
                                          <p:attrName>style.visibility</p:attrName>
                                        </p:attrNameLst>
                                      </p:cBhvr>
                                      <p:to>
                                        <p:strVal val="visible"/>
                                      </p:to>
                                    </p:set>
                                    <p:animEffect filter="wipe(left)" transition="in">
                                      <p:cBhvr>
                                        <p:cTn id="17" dur="500"/>
                                        <p:tgtEl>
                                          <p:spTgt spid="30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01">
                                            <p:txEl>
                                              <p:pRg st="4" end="4"/>
                                            </p:txEl>
                                          </p:spTgt>
                                        </p:tgtEl>
                                        <p:attrNameLst>
                                          <p:attrName>style.visibility</p:attrName>
                                        </p:attrNameLst>
                                      </p:cBhvr>
                                      <p:to>
                                        <p:strVal val="visible"/>
                                      </p:to>
                                    </p:set>
                                    <p:animEffect filter="wipe(left)" transition="in">
                                      <p:cBhvr>
                                        <p:cTn id="22" dur="500"/>
                                        <p:tgtEl>
                                          <p:spTgt spid="30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1"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5" name="Image"/>
          <p:cNvGrpSpPr/>
          <p:nvPr/>
        </p:nvGrpSpPr>
        <p:grpSpPr>
          <a:xfrm>
            <a:off x="35083" y="2379264"/>
            <a:ext cx="4240088" cy="7415655"/>
            <a:chOff x="0" y="0"/>
            <a:chExt cx="4240087" cy="7415654"/>
          </a:xfrm>
        </p:grpSpPr>
        <p:pic>
          <p:nvPicPr>
            <p:cNvPr id="30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0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0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309" name="“Making Our Calling &amp; Election Sure”"/>
          <p:cNvGrpSpPr/>
          <p:nvPr/>
        </p:nvGrpSpPr>
        <p:grpSpPr>
          <a:xfrm>
            <a:off x="190443" y="190153"/>
            <a:ext cx="12623913" cy="965201"/>
            <a:chOff x="0" y="0"/>
            <a:chExt cx="12623912" cy="965200"/>
          </a:xfrm>
        </p:grpSpPr>
        <p:sp>
          <p:nvSpPr>
            <p:cNvPr id="30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0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10" name="2 Peter 1:5–7 (NKJV)…"/>
          <p:cNvSpPr txBox="1"/>
          <p:nvPr/>
        </p:nvSpPr>
        <p:spPr>
          <a:xfrm>
            <a:off x="231520" y="5659363"/>
            <a:ext cx="3847214" cy="34614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1:5–7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6</a:t>
            </a:r>
            <a:r>
              <a:t> to knowledge self-control, to self-control perseverance, to perseverance godliness,</a:t>
            </a:r>
          </a:p>
        </p:txBody>
      </p:sp>
      <p:sp>
        <p:nvSpPr>
          <p:cNvPr id="311" name="Add Self Control – vs. 6; Gal 5:23; Acts 24:25…"/>
          <p:cNvSpPr txBox="1"/>
          <p:nvPr/>
        </p:nvSpPr>
        <p:spPr>
          <a:xfrm>
            <a:off x="4363917" y="2636705"/>
            <a:ext cx="8516098" cy="68520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800"/>
              </a:spcBef>
              <a:buSzPct val="80000"/>
              <a:buBlip>
                <a:blip r:embed="rId6"/>
              </a:buBlip>
              <a:defRPr sz="4300">
                <a:solidFill>
                  <a:srgbClr val="000000"/>
                </a:solidFill>
              </a:defRPr>
            </a:pPr>
            <a:r>
              <a:rPr b="1">
                <a:latin typeface="Gill Sans"/>
                <a:ea typeface="Gill Sans"/>
                <a:cs typeface="Gill Sans"/>
                <a:sym typeface="Gill Sans"/>
              </a:rPr>
              <a:t>Add Self Control</a:t>
            </a:r>
            <a:r>
              <a:t> – vs. 6; Gal 5:23; Acts 24:25 </a:t>
            </a:r>
          </a:p>
          <a:p>
            <a:pPr lvl="1" marL="1206500" indent="-685800" algn="l">
              <a:lnSpc>
                <a:spcPct val="90000"/>
              </a:lnSpc>
              <a:spcBef>
                <a:spcPts val="2600"/>
              </a:spcBef>
              <a:buSzPct val="80000"/>
              <a:buBlip>
                <a:blip r:embed="rId7"/>
              </a:buBlip>
              <a:defRPr sz="4500">
                <a:solidFill>
                  <a:srgbClr val="000000"/>
                </a:solidFill>
              </a:defRPr>
            </a:pPr>
            <a:r>
              <a:t>“Restraint of one's emotions, impulses, or desires, self-control” - [BDAG]</a:t>
            </a:r>
          </a:p>
          <a:p>
            <a:pPr lvl="1" marL="1206500" indent="-685800" algn="l">
              <a:lnSpc>
                <a:spcPct val="90000"/>
              </a:lnSpc>
              <a:spcBef>
                <a:spcPts val="2600"/>
              </a:spcBef>
              <a:buSzPct val="80000"/>
              <a:buBlip>
                <a:blip r:embed="rId7"/>
              </a:buBlip>
              <a:defRPr sz="4500">
                <a:solidFill>
                  <a:srgbClr val="000000"/>
                </a:solidFill>
              </a:defRPr>
            </a:pPr>
            <a:r>
              <a:t>Need to be constantly in control (thoughts, tongue, temper and actions)  Jas. 1:14; 1 Cor. 9:25-27; 2 Cor 10:5 </a:t>
            </a:r>
          </a:p>
          <a:p>
            <a:pPr lvl="1" marL="1206500" indent="-685800" algn="l">
              <a:lnSpc>
                <a:spcPct val="90000"/>
              </a:lnSpc>
              <a:spcBef>
                <a:spcPts val="2600"/>
              </a:spcBef>
              <a:buSzPct val="80000"/>
              <a:buBlip>
                <a:blip r:embed="rId7"/>
              </a:buBlip>
              <a:defRPr sz="4500">
                <a:solidFill>
                  <a:srgbClr val="000000"/>
                </a:solidFill>
              </a:defRPr>
            </a:pPr>
            <a:r>
              <a:t>Doing RIGHT is our choice!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1">
                                            <p:txEl>
                                              <p:pRg st="1" end="1"/>
                                            </p:txEl>
                                          </p:spTgt>
                                        </p:tgtEl>
                                        <p:attrNameLst>
                                          <p:attrName>style.visibility</p:attrName>
                                        </p:attrNameLst>
                                      </p:cBhvr>
                                      <p:to>
                                        <p:strVal val="visible"/>
                                      </p:to>
                                    </p:set>
                                    <p:animEffect filter="wipe(left)" transition="in">
                                      <p:cBhvr>
                                        <p:cTn id="7" dur="500"/>
                                        <p:tgtEl>
                                          <p:spTgt spid="3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1">
                                            <p:txEl>
                                              <p:pRg st="2" end="2"/>
                                            </p:txEl>
                                          </p:spTgt>
                                        </p:tgtEl>
                                        <p:attrNameLst>
                                          <p:attrName>style.visibility</p:attrName>
                                        </p:attrNameLst>
                                      </p:cBhvr>
                                      <p:to>
                                        <p:strVal val="visible"/>
                                      </p:to>
                                    </p:set>
                                    <p:animEffect filter="wipe(left)" transition="in">
                                      <p:cBhvr>
                                        <p:cTn id="12" dur="500"/>
                                        <p:tgtEl>
                                          <p:spTgt spid="3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11">
                                            <p:txEl>
                                              <p:pRg st="3" end="3"/>
                                            </p:txEl>
                                          </p:spTgt>
                                        </p:tgtEl>
                                        <p:attrNameLst>
                                          <p:attrName>style.visibility</p:attrName>
                                        </p:attrNameLst>
                                      </p:cBhvr>
                                      <p:to>
                                        <p:strVal val="visible"/>
                                      </p:to>
                                    </p:set>
                                    <p:animEffect filter="wipe(left)" transition="in">
                                      <p:cBhvr>
                                        <p:cTn id="17" dur="500"/>
                                        <p:tgtEl>
                                          <p:spTgt spid="31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1"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5" name="Image"/>
          <p:cNvGrpSpPr/>
          <p:nvPr/>
        </p:nvGrpSpPr>
        <p:grpSpPr>
          <a:xfrm>
            <a:off x="35083" y="2379264"/>
            <a:ext cx="4240088" cy="7415655"/>
            <a:chOff x="0" y="0"/>
            <a:chExt cx="4240087" cy="7415654"/>
          </a:xfrm>
        </p:grpSpPr>
        <p:pic>
          <p:nvPicPr>
            <p:cNvPr id="31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1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1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319" name="“Making Our Calling &amp; Election Sure”"/>
          <p:cNvGrpSpPr/>
          <p:nvPr/>
        </p:nvGrpSpPr>
        <p:grpSpPr>
          <a:xfrm>
            <a:off x="190443" y="190153"/>
            <a:ext cx="12623913" cy="965201"/>
            <a:chOff x="0" y="0"/>
            <a:chExt cx="12623912" cy="965200"/>
          </a:xfrm>
        </p:grpSpPr>
        <p:sp>
          <p:nvSpPr>
            <p:cNvPr id="31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1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20" name="Add Perseverance – vs. 6; Jas. 1:2-4,13; Job; Jas. 5:11…"/>
          <p:cNvSpPr txBox="1"/>
          <p:nvPr/>
        </p:nvSpPr>
        <p:spPr>
          <a:xfrm>
            <a:off x="4363917" y="2636705"/>
            <a:ext cx="8516098" cy="6707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800"/>
              </a:spcBef>
              <a:buSzPct val="80000"/>
              <a:buBlip>
                <a:blip r:embed="rId6"/>
              </a:buBlip>
              <a:defRPr sz="4300">
                <a:solidFill>
                  <a:srgbClr val="000000"/>
                </a:solidFill>
              </a:defRPr>
            </a:pPr>
            <a:r>
              <a:rPr b="1">
                <a:latin typeface="Gill Sans"/>
                <a:ea typeface="Gill Sans"/>
                <a:cs typeface="Gill Sans"/>
                <a:sym typeface="Gill Sans"/>
              </a:rPr>
              <a:t>Add Perseverance </a:t>
            </a:r>
            <a:r>
              <a:t>– vs. 6; Jas. 1:2-4,13; Job; Jas. 5:11 </a:t>
            </a:r>
          </a:p>
          <a:p>
            <a:pPr lvl="1" marL="1206500" indent="-685800" algn="l">
              <a:lnSpc>
                <a:spcPct val="90000"/>
              </a:lnSpc>
              <a:spcBef>
                <a:spcPts val="2600"/>
              </a:spcBef>
              <a:buSzPct val="80000"/>
              <a:buBlip>
                <a:blip r:embed="rId7"/>
              </a:buBlip>
              <a:defRPr sz="4700">
                <a:solidFill>
                  <a:srgbClr val="000000"/>
                </a:solidFill>
              </a:defRPr>
            </a:pPr>
            <a:r>
              <a:t>Capacity to hold out or bear up in the face of difficulty, patience, endurance, fortitude, steadfastness, perseverance [BDAG]</a:t>
            </a:r>
          </a:p>
          <a:p>
            <a:pPr lvl="1" marL="1206500" indent="-685800" algn="l">
              <a:lnSpc>
                <a:spcPct val="90000"/>
              </a:lnSpc>
              <a:spcBef>
                <a:spcPts val="2600"/>
              </a:spcBef>
              <a:buSzPct val="80000"/>
              <a:buBlip>
                <a:blip r:embed="rId7"/>
              </a:buBlip>
              <a:defRPr sz="4700">
                <a:solidFill>
                  <a:srgbClr val="000000"/>
                </a:solidFill>
              </a:defRPr>
            </a:pPr>
            <a:r>
              <a:t>Run with endurance -  Acts 14:22; Rom 5:3; Heb. 10:36; 12:1-3, 6:12; Jas. 5:7-8</a:t>
            </a:r>
          </a:p>
        </p:txBody>
      </p:sp>
      <p:sp>
        <p:nvSpPr>
          <p:cNvPr id="321" name="2 Peter 1:5–7 (NKJV)…"/>
          <p:cNvSpPr txBox="1"/>
          <p:nvPr/>
        </p:nvSpPr>
        <p:spPr>
          <a:xfrm>
            <a:off x="231520" y="5659363"/>
            <a:ext cx="3847214" cy="34614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1:5–7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6</a:t>
            </a:r>
            <a:r>
              <a:t> to knowledge self-control, to self-control perseverance, to perseverance godliness,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20">
                                            <p:txEl>
                                              <p:pRg st="1" end="1"/>
                                            </p:txEl>
                                          </p:spTgt>
                                        </p:tgtEl>
                                        <p:attrNameLst>
                                          <p:attrName>style.visibility</p:attrName>
                                        </p:attrNameLst>
                                      </p:cBhvr>
                                      <p:to>
                                        <p:strVal val="visible"/>
                                      </p:to>
                                    </p:set>
                                    <p:animEffect filter="wipe(left)" transition="in">
                                      <p:cBhvr>
                                        <p:cTn id="7" dur="500"/>
                                        <p:tgtEl>
                                          <p:spTgt spid="3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20">
                                            <p:txEl>
                                              <p:pRg st="2" end="2"/>
                                            </p:txEl>
                                          </p:spTgt>
                                        </p:tgtEl>
                                        <p:attrNameLst>
                                          <p:attrName>style.visibility</p:attrName>
                                        </p:attrNameLst>
                                      </p:cBhvr>
                                      <p:to>
                                        <p:strVal val="visible"/>
                                      </p:to>
                                    </p:set>
                                    <p:animEffect filter="wipe(left)" transition="in">
                                      <p:cBhvr>
                                        <p:cTn id="12" dur="500"/>
                                        <p:tgtEl>
                                          <p:spTgt spid="32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5" name="Image"/>
          <p:cNvGrpSpPr/>
          <p:nvPr/>
        </p:nvGrpSpPr>
        <p:grpSpPr>
          <a:xfrm>
            <a:off x="35083" y="2379264"/>
            <a:ext cx="4240088" cy="7415655"/>
            <a:chOff x="0" y="0"/>
            <a:chExt cx="4240087" cy="7415654"/>
          </a:xfrm>
        </p:grpSpPr>
        <p:pic>
          <p:nvPicPr>
            <p:cNvPr id="32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2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2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329" name="“Making Our Calling &amp; Election Sure”"/>
          <p:cNvGrpSpPr/>
          <p:nvPr/>
        </p:nvGrpSpPr>
        <p:grpSpPr>
          <a:xfrm>
            <a:off x="190443" y="190153"/>
            <a:ext cx="12623913" cy="965201"/>
            <a:chOff x="0" y="0"/>
            <a:chExt cx="12623912" cy="965200"/>
          </a:xfrm>
        </p:grpSpPr>
        <p:sp>
          <p:nvSpPr>
            <p:cNvPr id="32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2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30" name="Add Godliness – vs. 6; 1:3; 3:11; Prov. 1:7; Ps 112:1…"/>
          <p:cNvSpPr txBox="1"/>
          <p:nvPr/>
        </p:nvSpPr>
        <p:spPr>
          <a:xfrm>
            <a:off x="4363917" y="2636705"/>
            <a:ext cx="8516098" cy="6573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800"/>
              </a:spcBef>
              <a:buSzPct val="80000"/>
              <a:buBlip>
                <a:blip r:embed="rId6"/>
              </a:buBlip>
              <a:defRPr sz="4300">
                <a:solidFill>
                  <a:srgbClr val="000000"/>
                </a:solidFill>
              </a:defRPr>
            </a:pPr>
            <a:r>
              <a:rPr b="1">
                <a:latin typeface="Gill Sans"/>
                <a:ea typeface="Gill Sans"/>
                <a:cs typeface="Gill Sans"/>
                <a:sym typeface="Gill Sans"/>
              </a:rPr>
              <a:t>Add Godliness</a:t>
            </a:r>
            <a:r>
              <a:t> – vs. 6; 1:3; 3:11; Prov. 1:7; Ps 112:1 </a:t>
            </a:r>
          </a:p>
          <a:p>
            <a:pPr lvl="1" marL="1206500" indent="-685800" algn="l">
              <a:lnSpc>
                <a:spcPct val="90000"/>
              </a:lnSpc>
              <a:spcBef>
                <a:spcPts val="2600"/>
              </a:spcBef>
              <a:buSzPct val="80000"/>
              <a:buBlip>
                <a:blip r:embed="rId7"/>
              </a:buBlip>
              <a:defRPr sz="4200">
                <a:solidFill>
                  <a:srgbClr val="000000"/>
                </a:solidFill>
              </a:defRPr>
            </a:pPr>
            <a:r>
              <a:t>"To be devout," denotes piety, a “Godward attitude," seeking to do what pleases God. </a:t>
            </a:r>
          </a:p>
          <a:p>
            <a:pPr lvl="1" marL="1206500" indent="-685800" algn="l">
              <a:lnSpc>
                <a:spcPct val="90000"/>
              </a:lnSpc>
              <a:spcBef>
                <a:spcPts val="2600"/>
              </a:spcBef>
              <a:buSzPct val="80000"/>
              <a:buBlip>
                <a:blip r:embed="rId7"/>
              </a:buBlip>
              <a:defRPr sz="4200">
                <a:solidFill>
                  <a:srgbClr val="000000"/>
                </a:solidFill>
              </a:defRPr>
            </a:pPr>
            <a:r>
              <a:t>Piety &amp; Respect for God - much more valuable than anything in this world (1 Tim 4:7,8; 6:6)</a:t>
            </a:r>
          </a:p>
          <a:p>
            <a:pPr lvl="1" marL="1206500" indent="-685800" algn="l">
              <a:lnSpc>
                <a:spcPct val="90000"/>
              </a:lnSpc>
              <a:spcBef>
                <a:spcPts val="2600"/>
              </a:spcBef>
              <a:buSzPct val="80000"/>
              <a:buBlip>
                <a:blip r:embed="rId7"/>
              </a:buBlip>
              <a:defRPr sz="4200">
                <a:solidFill>
                  <a:srgbClr val="000000"/>
                </a:solidFill>
              </a:defRPr>
            </a:pPr>
            <a:r>
              <a:t>Society is becoming more godless &amp; immoral (2 Tim 3:1-5; 4:1-5)</a:t>
            </a:r>
          </a:p>
        </p:txBody>
      </p:sp>
      <p:sp>
        <p:nvSpPr>
          <p:cNvPr id="331" name="2 Peter 1:5–7 (NKJV)…"/>
          <p:cNvSpPr txBox="1"/>
          <p:nvPr/>
        </p:nvSpPr>
        <p:spPr>
          <a:xfrm>
            <a:off x="231520" y="5659363"/>
            <a:ext cx="3847214" cy="34614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1:5–7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6</a:t>
            </a:r>
            <a:r>
              <a:t> to knowledge self-control, to self-control perseverance, to perseverance godliness,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0">
                                            <p:txEl>
                                              <p:pRg st="1" end="1"/>
                                            </p:txEl>
                                          </p:spTgt>
                                        </p:tgtEl>
                                        <p:attrNameLst>
                                          <p:attrName>style.visibility</p:attrName>
                                        </p:attrNameLst>
                                      </p:cBhvr>
                                      <p:to>
                                        <p:strVal val="visible"/>
                                      </p:to>
                                    </p:set>
                                    <p:animEffect filter="wipe(left)" transition="in">
                                      <p:cBhvr>
                                        <p:cTn id="7" dur="500"/>
                                        <p:tgtEl>
                                          <p:spTgt spid="33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30">
                                            <p:txEl>
                                              <p:pRg st="2" end="2"/>
                                            </p:txEl>
                                          </p:spTgt>
                                        </p:tgtEl>
                                        <p:attrNameLst>
                                          <p:attrName>style.visibility</p:attrName>
                                        </p:attrNameLst>
                                      </p:cBhvr>
                                      <p:to>
                                        <p:strVal val="visible"/>
                                      </p:to>
                                    </p:set>
                                    <p:animEffect filter="wipe(left)" transition="in">
                                      <p:cBhvr>
                                        <p:cTn id="12" dur="500"/>
                                        <p:tgtEl>
                                          <p:spTgt spid="33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30">
                                            <p:txEl>
                                              <p:pRg st="3" end="3"/>
                                            </p:txEl>
                                          </p:spTgt>
                                        </p:tgtEl>
                                        <p:attrNameLst>
                                          <p:attrName>style.visibility</p:attrName>
                                        </p:attrNameLst>
                                      </p:cBhvr>
                                      <p:to>
                                        <p:strVal val="visible"/>
                                      </p:to>
                                    </p:set>
                                    <p:animEffect filter="wipe(left)" transition="in">
                                      <p:cBhvr>
                                        <p:cTn id="17" dur="500"/>
                                        <p:tgtEl>
                                          <p:spTgt spid="330">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35" name="Image"/>
          <p:cNvGrpSpPr/>
          <p:nvPr/>
        </p:nvGrpSpPr>
        <p:grpSpPr>
          <a:xfrm>
            <a:off x="35083" y="2379264"/>
            <a:ext cx="4240088" cy="7415655"/>
            <a:chOff x="0" y="0"/>
            <a:chExt cx="4240087" cy="7415654"/>
          </a:xfrm>
        </p:grpSpPr>
        <p:pic>
          <p:nvPicPr>
            <p:cNvPr id="33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3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3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339" name="“Making Our Calling &amp; Election Sure”"/>
          <p:cNvGrpSpPr/>
          <p:nvPr/>
        </p:nvGrpSpPr>
        <p:grpSpPr>
          <a:xfrm>
            <a:off x="190443" y="190153"/>
            <a:ext cx="12623913" cy="965201"/>
            <a:chOff x="0" y="0"/>
            <a:chExt cx="12623912" cy="965200"/>
          </a:xfrm>
        </p:grpSpPr>
        <p:sp>
          <p:nvSpPr>
            <p:cNvPr id="33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3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40" name="2 Peter 1:7 (NKJV)…"/>
          <p:cNvSpPr txBox="1"/>
          <p:nvPr/>
        </p:nvSpPr>
        <p:spPr>
          <a:xfrm>
            <a:off x="231520" y="6637628"/>
            <a:ext cx="3847214" cy="24962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1:7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7</a:t>
            </a:r>
            <a:r>
              <a:t> to godliness brotherly kindness, and to brotherly kindness love.</a:t>
            </a:r>
          </a:p>
        </p:txBody>
      </p:sp>
      <p:sp>
        <p:nvSpPr>
          <p:cNvPr id="341" name="Add Brotherly Kindness – vs. 7; Rom 12:10; 1 Thes 4:9; Heb 13:1; 1 Pet 1:22…"/>
          <p:cNvSpPr txBox="1"/>
          <p:nvPr/>
        </p:nvSpPr>
        <p:spPr>
          <a:xfrm>
            <a:off x="4363917" y="2636705"/>
            <a:ext cx="8516098" cy="66231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700"/>
              </a:spcBef>
              <a:buSzPct val="80000"/>
              <a:buBlip>
                <a:blip r:embed="rId6"/>
              </a:buBlip>
              <a:defRPr sz="3500">
                <a:solidFill>
                  <a:srgbClr val="000000"/>
                </a:solidFill>
              </a:defRPr>
            </a:pPr>
            <a:r>
              <a:rPr b="1">
                <a:latin typeface="Gill Sans"/>
                <a:ea typeface="Gill Sans"/>
                <a:cs typeface="Gill Sans"/>
                <a:sym typeface="Gill Sans"/>
              </a:rPr>
              <a:t>Add Brotherly Kindness </a:t>
            </a:r>
            <a:r>
              <a:t>– vs. 7; Rom 12:10; 1 Thes 4:9; Heb 13:1; 1 Pet 1:22 </a:t>
            </a:r>
          </a:p>
          <a:p>
            <a:pPr lvl="1" marL="1206500" indent="-685800" algn="l">
              <a:lnSpc>
                <a:spcPct val="90000"/>
              </a:lnSpc>
              <a:spcBef>
                <a:spcPts val="1700"/>
              </a:spcBef>
              <a:buSzPct val="80000"/>
              <a:buBlip>
                <a:blip r:embed="rId7"/>
              </a:buBlip>
              <a:defRPr sz="3800">
                <a:solidFill>
                  <a:srgbClr val="000000"/>
                </a:solidFill>
              </a:defRPr>
            </a:pPr>
            <a:r>
              <a:t>Loving and being kind to other Christians, (We ARE family) (John 13:34,35; 1 Pet. 1:22; Eph. 4:32)</a:t>
            </a:r>
          </a:p>
          <a:p>
            <a:pPr lvl="1" marL="1206500" indent="-685800" algn="l">
              <a:lnSpc>
                <a:spcPct val="90000"/>
              </a:lnSpc>
              <a:spcBef>
                <a:spcPts val="1700"/>
              </a:spcBef>
              <a:buSzPct val="80000"/>
              <a:buBlip>
                <a:blip r:embed="rId7"/>
              </a:buBlip>
              <a:defRPr sz="3800">
                <a:solidFill>
                  <a:srgbClr val="000000"/>
                </a:solidFill>
              </a:defRPr>
            </a:pPr>
            <a:r>
              <a:t>As children of God, we MUST seek the spiritual development of each other for the good of the body (Rom. 12:3-16; 1 Cor. 12:12-26)</a:t>
            </a:r>
          </a:p>
          <a:p>
            <a:pPr lvl="1" marL="1206500" indent="-685800" algn="l">
              <a:lnSpc>
                <a:spcPct val="90000"/>
              </a:lnSpc>
              <a:spcBef>
                <a:spcPts val="1700"/>
              </a:spcBef>
              <a:buSzPct val="80000"/>
              <a:buBlip>
                <a:blip r:embed="rId7"/>
              </a:buBlip>
              <a:defRPr sz="3800">
                <a:solidFill>
                  <a:srgbClr val="000000"/>
                </a:solidFill>
              </a:defRPr>
            </a:pPr>
            <a:r>
              <a:t>Let us seek to express our kindness in word and deed! (Gal 6:10; 1 Thes 4:10; 1 John 3:14-17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41">
                                            <p:txEl>
                                              <p:pRg st="1" end="1"/>
                                            </p:txEl>
                                          </p:spTgt>
                                        </p:tgtEl>
                                        <p:attrNameLst>
                                          <p:attrName>style.visibility</p:attrName>
                                        </p:attrNameLst>
                                      </p:cBhvr>
                                      <p:to>
                                        <p:strVal val="visible"/>
                                      </p:to>
                                    </p:set>
                                    <p:animEffect filter="wipe(left)" transition="in">
                                      <p:cBhvr>
                                        <p:cTn id="7" dur="500"/>
                                        <p:tgtEl>
                                          <p:spTgt spid="34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41">
                                            <p:txEl>
                                              <p:pRg st="2" end="2"/>
                                            </p:txEl>
                                          </p:spTgt>
                                        </p:tgtEl>
                                        <p:attrNameLst>
                                          <p:attrName>style.visibility</p:attrName>
                                        </p:attrNameLst>
                                      </p:cBhvr>
                                      <p:to>
                                        <p:strVal val="visible"/>
                                      </p:to>
                                    </p:set>
                                    <p:animEffect filter="wipe(left)" transition="in">
                                      <p:cBhvr>
                                        <p:cTn id="12" dur="500"/>
                                        <p:tgtEl>
                                          <p:spTgt spid="34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41">
                                            <p:txEl>
                                              <p:pRg st="3" end="3"/>
                                            </p:txEl>
                                          </p:spTgt>
                                        </p:tgtEl>
                                        <p:attrNameLst>
                                          <p:attrName>style.visibility</p:attrName>
                                        </p:attrNameLst>
                                      </p:cBhvr>
                                      <p:to>
                                        <p:strVal val="visible"/>
                                      </p:to>
                                    </p:set>
                                    <p:animEffect filter="wipe(left)" transition="in">
                                      <p:cBhvr>
                                        <p:cTn id="17" dur="500"/>
                                        <p:tgtEl>
                                          <p:spTgt spid="34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1"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5" name="Image"/>
          <p:cNvGrpSpPr/>
          <p:nvPr/>
        </p:nvGrpSpPr>
        <p:grpSpPr>
          <a:xfrm>
            <a:off x="35083" y="2379264"/>
            <a:ext cx="4240088" cy="7415655"/>
            <a:chOff x="0" y="0"/>
            <a:chExt cx="4240087" cy="7415654"/>
          </a:xfrm>
        </p:grpSpPr>
        <p:pic>
          <p:nvPicPr>
            <p:cNvPr id="34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4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4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349" name="“Making Our Calling &amp; Election Sure”"/>
          <p:cNvGrpSpPr/>
          <p:nvPr/>
        </p:nvGrpSpPr>
        <p:grpSpPr>
          <a:xfrm>
            <a:off x="190443" y="190153"/>
            <a:ext cx="12623913" cy="965201"/>
            <a:chOff x="0" y="0"/>
            <a:chExt cx="12623912" cy="965200"/>
          </a:xfrm>
        </p:grpSpPr>
        <p:sp>
          <p:nvSpPr>
            <p:cNvPr id="34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4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50" name="Add Love – Rom 13:10; 1 Cor 13:1-8,13; 16:14…"/>
          <p:cNvSpPr txBox="1"/>
          <p:nvPr/>
        </p:nvSpPr>
        <p:spPr>
          <a:xfrm>
            <a:off x="4363917" y="2636705"/>
            <a:ext cx="8516098" cy="6579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700"/>
              </a:spcBef>
              <a:buSzPct val="80000"/>
              <a:buBlip>
                <a:blip r:embed="rId6"/>
              </a:buBlip>
              <a:defRPr sz="4700">
                <a:solidFill>
                  <a:srgbClr val="000000"/>
                </a:solidFill>
              </a:defRPr>
            </a:pPr>
            <a:r>
              <a:rPr b="1">
                <a:latin typeface="Gill Sans"/>
                <a:ea typeface="Gill Sans"/>
                <a:cs typeface="Gill Sans"/>
                <a:sym typeface="Gill Sans"/>
              </a:rPr>
              <a:t>Add Love </a:t>
            </a:r>
            <a:r>
              <a:t>– Rom 13:10; 1 Cor 13:1-8,13; 16:14 </a:t>
            </a:r>
          </a:p>
          <a:p>
            <a:pPr lvl="1" marL="1206500" indent="-685800" algn="l">
              <a:lnSpc>
                <a:spcPct val="90000"/>
              </a:lnSpc>
              <a:spcBef>
                <a:spcPts val="1700"/>
              </a:spcBef>
              <a:buSzPct val="80000"/>
              <a:buBlip>
                <a:blip r:embed="rId7"/>
              </a:buBlip>
              <a:defRPr sz="4800">
                <a:solidFill>
                  <a:srgbClr val="000000"/>
                </a:solidFill>
              </a:defRPr>
            </a:pPr>
            <a:r>
              <a:t>Seeks the best interest of its object because we value it - Rom 13:10; 5:8,9</a:t>
            </a:r>
          </a:p>
          <a:p>
            <a:pPr lvl="1" marL="1206500" indent="-685800" algn="l">
              <a:lnSpc>
                <a:spcPct val="90000"/>
              </a:lnSpc>
              <a:spcBef>
                <a:spcPts val="1700"/>
              </a:spcBef>
              <a:buSzPct val="80000"/>
              <a:buBlip>
                <a:blip r:embed="rId7"/>
              </a:buBlip>
              <a:defRPr sz="4800">
                <a:solidFill>
                  <a:srgbClr val="000000"/>
                </a:solidFill>
              </a:defRPr>
            </a:pPr>
            <a:r>
              <a:t>As Christ loved us - Eph. 5:2</a:t>
            </a:r>
          </a:p>
          <a:p>
            <a:pPr lvl="1" marL="1206500" indent="-685800" algn="l">
              <a:lnSpc>
                <a:spcPct val="90000"/>
              </a:lnSpc>
              <a:spcBef>
                <a:spcPts val="1700"/>
              </a:spcBef>
              <a:buSzPct val="80000"/>
              <a:buBlip>
                <a:blip r:embed="rId7"/>
              </a:buBlip>
              <a:defRPr sz="4800">
                <a:solidFill>
                  <a:srgbClr val="000000"/>
                </a:solidFill>
              </a:defRPr>
            </a:pPr>
            <a:r>
              <a:t>Without love, anything we do profits nothing - 1 Cor 13:1:8</a:t>
            </a:r>
          </a:p>
          <a:p>
            <a:pPr lvl="1" marL="1206500" indent="-685800" algn="l">
              <a:lnSpc>
                <a:spcPct val="90000"/>
              </a:lnSpc>
              <a:spcBef>
                <a:spcPts val="1700"/>
              </a:spcBef>
              <a:buSzPct val="80000"/>
              <a:buBlip>
                <a:blip r:embed="rId7"/>
              </a:buBlip>
              <a:defRPr sz="4800">
                <a:solidFill>
                  <a:srgbClr val="000000"/>
                </a:solidFill>
              </a:defRPr>
            </a:pPr>
            <a:r>
              <a:t>Binds all qualities  - Col 3:14</a:t>
            </a:r>
          </a:p>
        </p:txBody>
      </p:sp>
      <p:sp>
        <p:nvSpPr>
          <p:cNvPr id="351" name="2 Peter 1:7 (NKJV)…"/>
          <p:cNvSpPr txBox="1"/>
          <p:nvPr/>
        </p:nvSpPr>
        <p:spPr>
          <a:xfrm>
            <a:off x="231520" y="6637628"/>
            <a:ext cx="3847214" cy="24962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1:7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7</a:t>
            </a:r>
            <a:r>
              <a:t> to godliness brotherly kindness, and to brotherly kindness love.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0">
                                            <p:txEl>
                                              <p:pRg st="1" end="1"/>
                                            </p:txEl>
                                          </p:spTgt>
                                        </p:tgtEl>
                                        <p:attrNameLst>
                                          <p:attrName>style.visibility</p:attrName>
                                        </p:attrNameLst>
                                      </p:cBhvr>
                                      <p:to>
                                        <p:strVal val="visible"/>
                                      </p:to>
                                    </p:set>
                                    <p:animEffect filter="wipe(left)" transition="in">
                                      <p:cBhvr>
                                        <p:cTn id="7" dur="500"/>
                                        <p:tgtEl>
                                          <p:spTgt spid="3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50">
                                            <p:txEl>
                                              <p:pRg st="2" end="2"/>
                                            </p:txEl>
                                          </p:spTgt>
                                        </p:tgtEl>
                                        <p:attrNameLst>
                                          <p:attrName>style.visibility</p:attrName>
                                        </p:attrNameLst>
                                      </p:cBhvr>
                                      <p:to>
                                        <p:strVal val="visible"/>
                                      </p:to>
                                    </p:set>
                                    <p:animEffect filter="wipe(left)" transition="in">
                                      <p:cBhvr>
                                        <p:cTn id="12" dur="500"/>
                                        <p:tgtEl>
                                          <p:spTgt spid="3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50">
                                            <p:txEl>
                                              <p:pRg st="3" end="3"/>
                                            </p:txEl>
                                          </p:spTgt>
                                        </p:tgtEl>
                                        <p:attrNameLst>
                                          <p:attrName>style.visibility</p:attrName>
                                        </p:attrNameLst>
                                      </p:cBhvr>
                                      <p:to>
                                        <p:strVal val="visible"/>
                                      </p:to>
                                    </p:set>
                                    <p:animEffect filter="wipe(left)" transition="in">
                                      <p:cBhvr>
                                        <p:cTn id="17" dur="500"/>
                                        <p:tgtEl>
                                          <p:spTgt spid="3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50">
                                            <p:txEl>
                                              <p:pRg st="4" end="4"/>
                                            </p:txEl>
                                          </p:spTgt>
                                        </p:tgtEl>
                                        <p:attrNameLst>
                                          <p:attrName>style.visibility</p:attrName>
                                        </p:attrNameLst>
                                      </p:cBhvr>
                                      <p:to>
                                        <p:strVal val="visible"/>
                                      </p:to>
                                    </p:set>
                                    <p:animEffect filter="wipe(left)" transition="in">
                                      <p:cBhvr>
                                        <p:cTn id="22" dur="500"/>
                                        <p:tgtEl>
                                          <p:spTgt spid="35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5" name="Image"/>
          <p:cNvGrpSpPr/>
          <p:nvPr/>
        </p:nvGrpSpPr>
        <p:grpSpPr>
          <a:xfrm>
            <a:off x="35083" y="2379264"/>
            <a:ext cx="4240088" cy="7415655"/>
            <a:chOff x="0" y="0"/>
            <a:chExt cx="4240087" cy="7415654"/>
          </a:xfrm>
        </p:grpSpPr>
        <p:pic>
          <p:nvPicPr>
            <p:cNvPr id="35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5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5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359" name="“Making Our Calling &amp; Election Sure”"/>
          <p:cNvGrpSpPr/>
          <p:nvPr/>
        </p:nvGrpSpPr>
        <p:grpSpPr>
          <a:xfrm>
            <a:off x="190443" y="190153"/>
            <a:ext cx="12623913" cy="965201"/>
            <a:chOff x="0" y="0"/>
            <a:chExt cx="12623912" cy="965200"/>
          </a:xfrm>
        </p:grpSpPr>
        <p:sp>
          <p:nvSpPr>
            <p:cNvPr id="35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5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60" name="Add Love – Rom 13:10; 1 Cor 13:1-8,13; 16:14…"/>
          <p:cNvSpPr txBox="1"/>
          <p:nvPr/>
        </p:nvSpPr>
        <p:spPr>
          <a:xfrm>
            <a:off x="4363917" y="2636705"/>
            <a:ext cx="8516098" cy="61714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700"/>
              </a:spcBef>
              <a:buSzPct val="80000"/>
              <a:buBlip>
                <a:blip r:embed="rId6"/>
              </a:buBlip>
              <a:defRPr sz="4700">
                <a:solidFill>
                  <a:srgbClr val="000000"/>
                </a:solidFill>
              </a:defRPr>
            </a:pPr>
            <a:r>
              <a:rPr b="1">
                <a:latin typeface="Gill Sans"/>
                <a:ea typeface="Gill Sans"/>
                <a:cs typeface="Gill Sans"/>
                <a:sym typeface="Gill Sans"/>
              </a:rPr>
              <a:t>Add Love </a:t>
            </a:r>
            <a:r>
              <a:t>– Rom 13:10; 1 Cor 13:1-8,13; 16:14 </a:t>
            </a:r>
          </a:p>
          <a:p>
            <a:pPr lvl="1" marL="1206500" indent="-685800" algn="l">
              <a:lnSpc>
                <a:spcPct val="90000"/>
              </a:lnSpc>
              <a:spcBef>
                <a:spcPts val="1700"/>
              </a:spcBef>
              <a:buSzPct val="80000"/>
              <a:buBlip>
                <a:blip r:embed="rId7"/>
              </a:buBlip>
              <a:defRPr sz="5000">
                <a:solidFill>
                  <a:srgbClr val="000000"/>
                </a:solidFill>
              </a:defRPr>
            </a:pPr>
            <a:r>
              <a:t>Love for God - Mat. 22:37  </a:t>
            </a:r>
          </a:p>
          <a:p>
            <a:pPr lvl="1" marL="1206500" indent="-685800" algn="l">
              <a:lnSpc>
                <a:spcPct val="90000"/>
              </a:lnSpc>
              <a:spcBef>
                <a:spcPts val="1700"/>
              </a:spcBef>
              <a:buSzPct val="80000"/>
              <a:buBlip>
                <a:blip r:embed="rId7"/>
              </a:buBlip>
              <a:defRPr sz="5000">
                <a:solidFill>
                  <a:srgbClr val="000000"/>
                </a:solidFill>
              </a:defRPr>
            </a:pPr>
            <a:r>
              <a:t>Love for neighbor - Mat. 22:39</a:t>
            </a:r>
          </a:p>
          <a:p>
            <a:pPr lvl="1" marL="1206500" indent="-685800" algn="l">
              <a:lnSpc>
                <a:spcPct val="90000"/>
              </a:lnSpc>
              <a:spcBef>
                <a:spcPts val="1700"/>
              </a:spcBef>
              <a:buSzPct val="80000"/>
              <a:buBlip>
                <a:blip r:embed="rId7"/>
              </a:buBlip>
              <a:defRPr sz="5000">
                <a:solidFill>
                  <a:srgbClr val="000000"/>
                </a:solidFill>
              </a:defRPr>
            </a:pPr>
            <a:r>
              <a:t>Love for wives, husbands, children - Eph. 5:25, Titus 2:4</a:t>
            </a:r>
          </a:p>
          <a:p>
            <a:pPr lvl="1" marL="1206500" indent="-685800" algn="l">
              <a:lnSpc>
                <a:spcPct val="90000"/>
              </a:lnSpc>
              <a:spcBef>
                <a:spcPts val="1700"/>
              </a:spcBef>
              <a:buSzPct val="80000"/>
              <a:buBlip>
                <a:blip r:embed="rId7"/>
              </a:buBlip>
              <a:defRPr sz="5000">
                <a:solidFill>
                  <a:srgbClr val="000000"/>
                </a:solidFill>
              </a:defRPr>
            </a:pPr>
            <a:r>
              <a:t>Love for enemies - Mat. 5:44</a:t>
            </a:r>
          </a:p>
        </p:txBody>
      </p:sp>
      <p:sp>
        <p:nvSpPr>
          <p:cNvPr id="361" name="2 Peter 1:7 (NKJV)…"/>
          <p:cNvSpPr txBox="1"/>
          <p:nvPr/>
        </p:nvSpPr>
        <p:spPr>
          <a:xfrm>
            <a:off x="231520" y="6637628"/>
            <a:ext cx="3847214" cy="24962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1:7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7</a:t>
            </a:r>
            <a:r>
              <a:t> to godliness brotherly kindness, and to brotherly kindness love.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0">
                                            <p:txEl>
                                              <p:pRg st="1" end="1"/>
                                            </p:txEl>
                                          </p:spTgt>
                                        </p:tgtEl>
                                        <p:attrNameLst>
                                          <p:attrName>style.visibility</p:attrName>
                                        </p:attrNameLst>
                                      </p:cBhvr>
                                      <p:to>
                                        <p:strVal val="visible"/>
                                      </p:to>
                                    </p:set>
                                    <p:animEffect filter="wipe(left)" transition="in">
                                      <p:cBhvr>
                                        <p:cTn id="7" dur="500"/>
                                        <p:tgtEl>
                                          <p:spTgt spid="3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60">
                                            <p:txEl>
                                              <p:pRg st="2" end="2"/>
                                            </p:txEl>
                                          </p:spTgt>
                                        </p:tgtEl>
                                        <p:attrNameLst>
                                          <p:attrName>style.visibility</p:attrName>
                                        </p:attrNameLst>
                                      </p:cBhvr>
                                      <p:to>
                                        <p:strVal val="visible"/>
                                      </p:to>
                                    </p:set>
                                    <p:animEffect filter="wipe(left)" transition="in">
                                      <p:cBhvr>
                                        <p:cTn id="12" dur="500"/>
                                        <p:tgtEl>
                                          <p:spTgt spid="3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60">
                                            <p:txEl>
                                              <p:pRg st="3" end="3"/>
                                            </p:txEl>
                                          </p:spTgt>
                                        </p:tgtEl>
                                        <p:attrNameLst>
                                          <p:attrName>style.visibility</p:attrName>
                                        </p:attrNameLst>
                                      </p:cBhvr>
                                      <p:to>
                                        <p:strVal val="visible"/>
                                      </p:to>
                                    </p:set>
                                    <p:animEffect filter="wipe(left)" transition="in">
                                      <p:cBhvr>
                                        <p:cTn id="17" dur="500"/>
                                        <p:tgtEl>
                                          <p:spTgt spid="36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60">
                                            <p:txEl>
                                              <p:pRg st="4" end="4"/>
                                            </p:txEl>
                                          </p:spTgt>
                                        </p:tgtEl>
                                        <p:attrNameLst>
                                          <p:attrName>style.visibility</p:attrName>
                                        </p:attrNameLst>
                                      </p:cBhvr>
                                      <p:to>
                                        <p:strVal val="visible"/>
                                      </p:to>
                                    </p:set>
                                    <p:animEffect filter="wipe(left)" transition="in">
                                      <p:cBhvr>
                                        <p:cTn id="22" dur="500"/>
                                        <p:tgtEl>
                                          <p:spTgt spid="36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0"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5" name="Image"/>
          <p:cNvGrpSpPr/>
          <p:nvPr/>
        </p:nvGrpSpPr>
        <p:grpSpPr>
          <a:xfrm>
            <a:off x="35083" y="2379264"/>
            <a:ext cx="4240088" cy="7415655"/>
            <a:chOff x="0" y="0"/>
            <a:chExt cx="4240087" cy="7415654"/>
          </a:xfrm>
        </p:grpSpPr>
        <p:pic>
          <p:nvPicPr>
            <p:cNvPr id="36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6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66" name="ADD TO YOUR PRECIOUS FAITH …"/>
          <p:cNvSpPr/>
          <p:nvPr/>
        </p:nvSpPr>
        <p:spPr>
          <a:xfrm>
            <a:off x="212722" y="1457879"/>
            <a:ext cx="12579357" cy="876301"/>
          </a:xfrm>
          <a:prstGeom prst="rect">
            <a:avLst/>
          </a:prstGeom>
          <a:blipFill>
            <a:blip r:embed="rId4"/>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369" name="“Making Our Calling &amp; Election Sure”"/>
          <p:cNvGrpSpPr/>
          <p:nvPr/>
        </p:nvGrpSpPr>
        <p:grpSpPr>
          <a:xfrm>
            <a:off x="190443" y="190153"/>
            <a:ext cx="12623913" cy="965201"/>
            <a:chOff x="0" y="0"/>
            <a:chExt cx="12623912" cy="965200"/>
          </a:xfrm>
        </p:grpSpPr>
        <p:sp>
          <p:nvSpPr>
            <p:cNvPr id="36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67"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370" name="2 Peter 1:8 (NKJV)…"/>
          <p:cNvSpPr txBox="1"/>
          <p:nvPr/>
        </p:nvSpPr>
        <p:spPr>
          <a:xfrm>
            <a:off x="231520" y="5251629"/>
            <a:ext cx="3847214" cy="39440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1:8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8</a:t>
            </a:r>
            <a:r>
              <a:t> For if these things are yours and abound, </a:t>
            </a:r>
            <a:r>
              <a:rPr i="1"/>
              <a:t>you</a:t>
            </a:r>
            <a:r>
              <a:t> will be neither barren nor unfruitful in the knowledge of our Lord Jesus Christ.</a:t>
            </a:r>
          </a:p>
        </p:txBody>
      </p:sp>
      <p:sp>
        <p:nvSpPr>
          <p:cNvPr id="371" name="For if these things are yours and abound (8)…"/>
          <p:cNvSpPr txBox="1"/>
          <p:nvPr/>
        </p:nvSpPr>
        <p:spPr>
          <a:xfrm>
            <a:off x="4363917" y="2636705"/>
            <a:ext cx="8516098" cy="68649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700"/>
              </a:spcBef>
              <a:buSzPct val="80000"/>
              <a:buBlip>
                <a:blip r:embed="rId6"/>
              </a:buBlip>
              <a:defRPr sz="4700">
                <a:solidFill>
                  <a:srgbClr val="000000"/>
                </a:solidFill>
              </a:defRPr>
            </a:pPr>
            <a:r>
              <a:rPr b="1">
                <a:latin typeface="Gill Sans"/>
                <a:ea typeface="Gill Sans"/>
                <a:cs typeface="Gill Sans"/>
                <a:sym typeface="Gill Sans"/>
              </a:rPr>
              <a:t>For if these things are yours and abound</a:t>
            </a:r>
            <a:r>
              <a:t> (8) </a:t>
            </a:r>
          </a:p>
          <a:p>
            <a:pPr lvl="1" marL="1206500" indent="-685800" algn="l">
              <a:lnSpc>
                <a:spcPct val="90000"/>
              </a:lnSpc>
              <a:spcBef>
                <a:spcPts val="1200"/>
              </a:spcBef>
              <a:buSzPct val="80000"/>
              <a:buBlip>
                <a:blip r:embed="rId7"/>
              </a:buBlip>
              <a:defRPr sz="3700">
                <a:solidFill>
                  <a:srgbClr val="000000"/>
                </a:solidFill>
              </a:defRPr>
            </a:pPr>
            <a:r>
              <a:t>Things needed to be added to our faith are obtainable (Phil. 4:13)</a:t>
            </a:r>
          </a:p>
          <a:p>
            <a:pPr lvl="1" marL="1206500" indent="-685800" algn="l">
              <a:lnSpc>
                <a:spcPct val="90000"/>
              </a:lnSpc>
              <a:spcBef>
                <a:spcPts val="1200"/>
              </a:spcBef>
              <a:buSzPct val="80000"/>
              <a:buBlip>
                <a:blip r:embed="rId7"/>
              </a:buBlip>
              <a:defRPr sz="3700">
                <a:solidFill>
                  <a:srgbClr val="000000"/>
                </a:solidFill>
              </a:defRPr>
            </a:pPr>
            <a:r>
              <a:t>“Abound” = literally “and are increasing” - Peter again stressing the need for continual growth.</a:t>
            </a:r>
          </a:p>
          <a:p>
            <a:pPr lvl="1" marL="1206500" indent="-685800" algn="l">
              <a:lnSpc>
                <a:spcPct val="90000"/>
              </a:lnSpc>
              <a:spcBef>
                <a:spcPts val="1200"/>
              </a:spcBef>
              <a:buSzPct val="80000"/>
              <a:buBlip>
                <a:blip r:embed="rId7"/>
              </a:buBlip>
              <a:defRPr sz="3700">
                <a:solidFill>
                  <a:srgbClr val="000000"/>
                </a:solidFill>
              </a:defRPr>
            </a:pPr>
            <a:r>
              <a:t>We will be useful to the Lord and bear much fruit (Mat. 13:23)</a:t>
            </a:r>
          </a:p>
          <a:p>
            <a:pPr lvl="1" marL="1206500" indent="-685800" algn="l">
              <a:lnSpc>
                <a:spcPct val="90000"/>
              </a:lnSpc>
              <a:spcBef>
                <a:spcPts val="1200"/>
              </a:spcBef>
              <a:buSzPct val="80000"/>
              <a:buBlip>
                <a:blip r:embed="rId7"/>
              </a:buBlip>
              <a:defRPr sz="3700">
                <a:solidFill>
                  <a:srgbClr val="000000"/>
                </a:solidFill>
              </a:defRPr>
            </a:pPr>
            <a:r>
              <a:t>True knowledge of God can only be attained by the person who grows morally (1:5-7)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1">
                                            <p:txEl>
                                              <p:pRg st="1" end="1"/>
                                            </p:txEl>
                                          </p:spTgt>
                                        </p:tgtEl>
                                        <p:attrNameLst>
                                          <p:attrName>style.visibility</p:attrName>
                                        </p:attrNameLst>
                                      </p:cBhvr>
                                      <p:to>
                                        <p:strVal val="visible"/>
                                      </p:to>
                                    </p:set>
                                    <p:animEffect filter="wipe(left)" transition="in">
                                      <p:cBhvr>
                                        <p:cTn id="7" dur="500"/>
                                        <p:tgtEl>
                                          <p:spTgt spid="37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1">
                                            <p:txEl>
                                              <p:pRg st="2" end="2"/>
                                            </p:txEl>
                                          </p:spTgt>
                                        </p:tgtEl>
                                        <p:attrNameLst>
                                          <p:attrName>style.visibility</p:attrName>
                                        </p:attrNameLst>
                                      </p:cBhvr>
                                      <p:to>
                                        <p:strVal val="visible"/>
                                      </p:to>
                                    </p:set>
                                    <p:animEffect filter="wipe(left)" transition="in">
                                      <p:cBhvr>
                                        <p:cTn id="12" dur="500"/>
                                        <p:tgtEl>
                                          <p:spTgt spid="37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71">
                                            <p:txEl>
                                              <p:pRg st="3" end="3"/>
                                            </p:txEl>
                                          </p:spTgt>
                                        </p:tgtEl>
                                        <p:attrNameLst>
                                          <p:attrName>style.visibility</p:attrName>
                                        </p:attrNameLst>
                                      </p:cBhvr>
                                      <p:to>
                                        <p:strVal val="visible"/>
                                      </p:to>
                                    </p:set>
                                    <p:animEffect filter="wipe(left)" transition="in">
                                      <p:cBhvr>
                                        <p:cTn id="17" dur="500"/>
                                        <p:tgtEl>
                                          <p:spTgt spid="37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1" fill="hold">
                                  <p:stCondLst>
                                    <p:cond delay="0"/>
                                  </p:stCondLst>
                                  <p:iterate type="el" backwards="0">
                                    <p:tmAbs val="0"/>
                                  </p:iterate>
                                  <p:childTnLst>
                                    <p:set>
                                      <p:cBhvr>
                                        <p:cTn id="21" fill="hold"/>
                                        <p:tgtEl>
                                          <p:spTgt spid="371">
                                            <p:txEl>
                                              <p:pRg st="4" end="4"/>
                                            </p:txEl>
                                          </p:spTgt>
                                        </p:tgtEl>
                                        <p:attrNameLst>
                                          <p:attrName>style.visibility</p:attrName>
                                        </p:attrNameLst>
                                      </p:cBhvr>
                                      <p:to>
                                        <p:strVal val="visible"/>
                                      </p:to>
                                    </p:set>
                                    <p:animEffect filter="wipe(left)" transition="in">
                                      <p:cBhvr>
                                        <p:cTn id="22" dur="500"/>
                                        <p:tgtEl>
                                          <p:spTgt spid="371">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5" name="Image"/>
          <p:cNvGrpSpPr/>
          <p:nvPr/>
        </p:nvGrpSpPr>
        <p:grpSpPr>
          <a:xfrm>
            <a:off x="35083" y="2379264"/>
            <a:ext cx="4240088" cy="7415655"/>
            <a:chOff x="0" y="0"/>
            <a:chExt cx="4240087" cy="7415654"/>
          </a:xfrm>
        </p:grpSpPr>
        <p:pic>
          <p:nvPicPr>
            <p:cNvPr id="37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7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76" name="IF WE DO NOT ADD TO OUR FAITH"/>
          <p:cNvSpPr/>
          <p:nvPr/>
        </p:nvSpPr>
        <p:spPr>
          <a:xfrm>
            <a:off x="212722" y="1457879"/>
            <a:ext cx="12579357" cy="876301"/>
          </a:xfrm>
          <a:prstGeom prst="rect">
            <a:avLst/>
          </a:prstGeom>
          <a:solidFill>
            <a:schemeClr val="accent6">
              <a:hueOff val="-133706"/>
              <a:satOff val="8281"/>
              <a:lumOff val="-27269"/>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IF WE DO NOT ADD TO OUR FAITH</a:t>
            </a:r>
          </a:p>
        </p:txBody>
      </p:sp>
      <p:grpSp>
        <p:nvGrpSpPr>
          <p:cNvPr id="379" name="“Making Our Calling &amp; Election Sure”"/>
          <p:cNvGrpSpPr/>
          <p:nvPr/>
        </p:nvGrpSpPr>
        <p:grpSpPr>
          <a:xfrm>
            <a:off x="190443" y="190153"/>
            <a:ext cx="12623913" cy="965201"/>
            <a:chOff x="0" y="0"/>
            <a:chExt cx="12623912" cy="965200"/>
          </a:xfrm>
        </p:grpSpPr>
        <p:sp>
          <p:nvSpPr>
            <p:cNvPr id="37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77" name="“Making Our Calling &amp; Election Sure” “Making Our Calling &amp; Election Sure”" descr="“Making Our Calling &amp; Election Sure” “Making Our Calling &amp; Election Sure”"/>
            <p:cNvPicPr>
              <a:picLocks noChangeAspect="0"/>
            </p:cNvPicPr>
            <p:nvPr/>
          </p:nvPicPr>
          <p:blipFill>
            <a:blip r:embed="rId4">
              <a:extLst/>
            </a:blip>
            <a:stretch>
              <a:fillRect/>
            </a:stretch>
          </p:blipFill>
          <p:spPr>
            <a:xfrm>
              <a:off x="0" y="0"/>
              <a:ext cx="12623913" cy="965200"/>
            </a:xfrm>
            <a:prstGeom prst="rect">
              <a:avLst/>
            </a:prstGeom>
            <a:effectLst/>
          </p:spPr>
        </p:pic>
      </p:grpSp>
      <p:sp>
        <p:nvSpPr>
          <p:cNvPr id="380" name="2 Peter 1:9 (NKJV)…"/>
          <p:cNvSpPr txBox="1"/>
          <p:nvPr/>
        </p:nvSpPr>
        <p:spPr>
          <a:xfrm>
            <a:off x="231520" y="5251629"/>
            <a:ext cx="3847214" cy="39440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1:9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9</a:t>
            </a:r>
            <a:r>
              <a:t> For he who lacks these things is shortsighted, even to blindness, and has forgotten that he was cleansed from his old sins.</a:t>
            </a:r>
          </a:p>
        </p:txBody>
      </p:sp>
      <p:sp>
        <p:nvSpPr>
          <p:cNvPr id="381" name="For he who lacks these things … (9)…"/>
          <p:cNvSpPr txBox="1"/>
          <p:nvPr/>
        </p:nvSpPr>
        <p:spPr>
          <a:xfrm>
            <a:off x="4363917" y="2636705"/>
            <a:ext cx="8516098" cy="69817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700"/>
              </a:spcBef>
              <a:buSzPct val="80000"/>
              <a:buBlip>
                <a:blip r:embed="rId5"/>
              </a:buBlip>
              <a:defRPr sz="4700">
                <a:solidFill>
                  <a:srgbClr val="000000"/>
                </a:solidFill>
              </a:defRPr>
            </a:pPr>
            <a:r>
              <a:rPr b="1">
                <a:latin typeface="Gill Sans"/>
                <a:ea typeface="Gill Sans"/>
                <a:cs typeface="Gill Sans"/>
                <a:sym typeface="Gill Sans"/>
              </a:rPr>
              <a:t>For he who lacks these things …</a:t>
            </a:r>
            <a:r>
              <a:t> (9) </a:t>
            </a:r>
          </a:p>
          <a:p>
            <a:pPr lvl="1" marL="1206500" indent="-685800" algn="l">
              <a:lnSpc>
                <a:spcPct val="90000"/>
              </a:lnSpc>
              <a:spcBef>
                <a:spcPts val="1200"/>
              </a:spcBef>
              <a:buSzPct val="80000"/>
              <a:buBlip>
                <a:blip r:embed="rId6"/>
              </a:buBlip>
              <a:defRPr>
                <a:solidFill>
                  <a:srgbClr val="000000"/>
                </a:solidFill>
              </a:defRPr>
            </a:pPr>
            <a:r>
              <a:rPr>
                <a:latin typeface="Gill Sans SemiBold"/>
                <a:ea typeface="Gill Sans SemiBold"/>
                <a:cs typeface="Gill Sans SemiBold"/>
                <a:sym typeface="Gill Sans SemiBold"/>
              </a:rPr>
              <a:t>“is shortsighted, even to blindness,”</a:t>
            </a:r>
            <a:r>
              <a:t> i.e., near-sighted, dim-sighted - focused upon the things of this world and unable to see that which can only be seen through FAITH (Re. 3:17; 2 Co. 4:3, 4, 17,18; Rom. 8:17-39)</a:t>
            </a:r>
          </a:p>
          <a:p>
            <a:pPr lvl="1" marL="1206500" indent="-685800" algn="l">
              <a:lnSpc>
                <a:spcPct val="90000"/>
              </a:lnSpc>
              <a:spcBef>
                <a:spcPts val="1200"/>
              </a:spcBef>
              <a:buSzPct val="80000"/>
              <a:buBlip>
                <a:blip r:embed="rId6"/>
              </a:buBlip>
              <a:defRPr>
                <a:solidFill>
                  <a:srgbClr val="000000"/>
                </a:solidFill>
              </a:defRPr>
            </a:pPr>
            <a:r>
              <a:t>“</a:t>
            </a:r>
            <a:r>
              <a:rPr>
                <a:latin typeface="Gill Sans SemiBold"/>
                <a:ea typeface="Gill Sans SemiBold"/>
                <a:cs typeface="Gill Sans SemiBold"/>
                <a:sym typeface="Gill Sans SemiBold"/>
              </a:rPr>
              <a:t>and has forgotten that he was cleansed from his old sins</a:t>
            </a:r>
            <a:r>
              <a:t>.” - The one who doesn’t grow after being baptized forgets the great blessing of salvation (Psalm 103:1-5; 2 Peter 2:20-22)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1">
                                            <p:txEl>
                                              <p:pRg st="1" end="1"/>
                                            </p:txEl>
                                          </p:spTgt>
                                        </p:tgtEl>
                                        <p:attrNameLst>
                                          <p:attrName>style.visibility</p:attrName>
                                        </p:attrNameLst>
                                      </p:cBhvr>
                                      <p:to>
                                        <p:strVal val="visible"/>
                                      </p:to>
                                    </p:set>
                                    <p:animEffect filter="wipe(left)" transition="in">
                                      <p:cBhvr>
                                        <p:cTn id="7" dur="500"/>
                                        <p:tgtEl>
                                          <p:spTgt spid="3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81">
                                            <p:txEl>
                                              <p:pRg st="2" end="2"/>
                                            </p:txEl>
                                          </p:spTgt>
                                        </p:tgtEl>
                                        <p:attrNameLst>
                                          <p:attrName>style.visibility</p:attrName>
                                        </p:attrNameLst>
                                      </p:cBhvr>
                                      <p:to>
                                        <p:strVal val="visible"/>
                                      </p:to>
                                    </p:set>
                                    <p:animEffect filter="wipe(left)" transition="in">
                                      <p:cBhvr>
                                        <p:cTn id="12" dur="500"/>
                                        <p:tgtEl>
                                          <p:spTgt spid="38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5" name="“Making Our Calling &amp; Election Sure”"/>
          <p:cNvGrpSpPr/>
          <p:nvPr/>
        </p:nvGrpSpPr>
        <p:grpSpPr>
          <a:xfrm>
            <a:off x="190443" y="190153"/>
            <a:ext cx="12623913" cy="965201"/>
            <a:chOff x="0" y="0"/>
            <a:chExt cx="12623912" cy="965200"/>
          </a:xfrm>
        </p:grpSpPr>
        <p:sp>
          <p:nvSpPr>
            <p:cNvPr id="204"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03"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211" name="Group"/>
          <p:cNvGrpSpPr/>
          <p:nvPr/>
        </p:nvGrpSpPr>
        <p:grpSpPr>
          <a:xfrm>
            <a:off x="3599367" y="1100255"/>
            <a:ext cx="9376518" cy="8639568"/>
            <a:chOff x="0" y="0"/>
            <a:chExt cx="9376516" cy="8639567"/>
          </a:xfrm>
        </p:grpSpPr>
        <p:sp>
          <p:nvSpPr>
            <p:cNvPr id="206" name="Oval"/>
            <p:cNvSpPr/>
            <p:nvPr/>
          </p:nvSpPr>
          <p:spPr>
            <a:xfrm>
              <a:off x="935350" y="607242"/>
              <a:ext cx="7505815" cy="7425083"/>
            </a:xfrm>
            <a:prstGeom prst="ellipse">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207" name="Image" descr="Image"/>
            <p:cNvPicPr>
              <a:picLocks noChangeAspect="1"/>
            </p:cNvPicPr>
            <p:nvPr/>
          </p:nvPicPr>
          <p:blipFill>
            <a:blip r:embed="rId3">
              <a:extLst/>
            </a:blip>
            <a:stretch>
              <a:fillRect/>
            </a:stretch>
          </p:blipFill>
          <p:spPr>
            <a:xfrm>
              <a:off x="0" y="0"/>
              <a:ext cx="9376517" cy="8639568"/>
            </a:xfrm>
            <a:prstGeom prst="rect">
              <a:avLst/>
            </a:prstGeom>
            <a:ln w="12700" cap="flat">
              <a:noFill/>
              <a:miter lim="400000"/>
            </a:ln>
            <a:effectLst>
              <a:outerShdw sx="100000" sy="100000" kx="0" ky="0" algn="b" rotWithShape="0" blurRad="101600" dist="94795" dir="2700000">
                <a:srgbClr val="000000"/>
              </a:outerShdw>
            </a:effectLst>
          </p:spPr>
        </p:pic>
        <p:sp>
          <p:nvSpPr>
            <p:cNvPr id="208" name="Arrow"/>
            <p:cNvSpPr/>
            <p:nvPr/>
          </p:nvSpPr>
          <p:spPr>
            <a:xfrm rot="16209467">
              <a:off x="3843948" y="950435"/>
              <a:ext cx="1688496" cy="1531532"/>
            </a:xfrm>
            <a:prstGeom prst="rightArrow">
              <a:avLst>
                <a:gd name="adj1" fmla="val 53332"/>
                <a:gd name="adj2" fmla="val 43139"/>
              </a:avLst>
            </a:prstGeom>
            <a:solidFill>
              <a:srgbClr val="F4BE61">
                <a:alpha val="56000"/>
              </a:srgbClr>
            </a:solidFill>
            <a:ln w="12700" cap="flat">
              <a:noFill/>
              <a:miter lim="400000"/>
            </a:ln>
            <a:effectLst/>
          </p:spPr>
          <p:txBody>
            <a:bodyPr wrap="square" lIns="50800" tIns="50800" rIns="50800" bIns="50800" numCol="1" anchor="ctr">
              <a:noAutofit/>
            </a:bodyPr>
            <a:lstStyle/>
            <a:p>
              <a:pPr>
                <a:defRPr sz="3200">
                  <a:solidFill>
                    <a:srgbClr val="6C6963"/>
                  </a:solidFill>
                  <a:latin typeface="Baskerville"/>
                  <a:ea typeface="Baskerville"/>
                  <a:cs typeface="Baskerville"/>
                  <a:sym typeface="Baskerville"/>
                </a:defRPr>
              </a:pPr>
            </a:p>
          </p:txBody>
        </p:sp>
        <p:pic>
          <p:nvPicPr>
            <p:cNvPr id="209" name="Image" descr="Image"/>
            <p:cNvPicPr>
              <a:picLocks noChangeAspect="1"/>
            </p:cNvPicPr>
            <p:nvPr/>
          </p:nvPicPr>
          <p:blipFill>
            <a:blip r:embed="rId4">
              <a:extLst/>
            </a:blip>
            <a:stretch>
              <a:fillRect/>
            </a:stretch>
          </p:blipFill>
          <p:spPr>
            <a:xfrm>
              <a:off x="2651981" y="1394164"/>
              <a:ext cx="4072553" cy="6091907"/>
            </a:xfrm>
            <a:prstGeom prst="rect">
              <a:avLst/>
            </a:prstGeom>
            <a:ln w="12700" cap="flat">
              <a:noFill/>
              <a:miter lim="400000"/>
            </a:ln>
            <a:effectLst/>
          </p:spPr>
        </p:pic>
        <p:sp>
          <p:nvSpPr>
            <p:cNvPr id="210" name="2 Peter 1:5-10 (NKJV)  5 giving all diligence, add to your . . . 10 Therefore, brethren, be even more diligent to make your call and election sure,"/>
            <p:cNvSpPr txBox="1"/>
            <p:nvPr/>
          </p:nvSpPr>
          <p:spPr>
            <a:xfrm>
              <a:off x="1570651" y="4475361"/>
              <a:ext cx="6235213" cy="1633756"/>
            </a:xfrm>
            <a:prstGeom prst="rect">
              <a:avLst/>
            </a:prstGeom>
            <a:noFill/>
            <a:ln w="12700" cap="flat">
              <a:noFill/>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spcBef>
                  <a:spcPts val="500"/>
                </a:spcBef>
                <a:defRPr sz="2400">
                  <a:solidFill>
                    <a:srgbClr val="FFFFFF"/>
                  </a:solidFill>
                  <a:effectLst>
                    <a:outerShdw sx="100000" sy="100000" kx="0" ky="0" algn="b" rotWithShape="0" blurRad="76200" dist="63500" dir="2799362">
                      <a:srgbClr val="000000"/>
                    </a:outerShdw>
                  </a:effectLst>
                  <a:latin typeface="Times New Roman"/>
                  <a:ea typeface="Times New Roman"/>
                  <a:cs typeface="Times New Roman"/>
                  <a:sym typeface="Times New Roman"/>
                </a:defRPr>
              </a:pPr>
              <a:r>
                <a:rPr b="1"/>
                <a:t>2 Peter 1:5-10 (NKJV) </a:t>
              </a:r>
              <a:br/>
              <a:r>
                <a:rPr baseline="31999"/>
                <a:t>5 </a:t>
              </a:r>
              <a:r>
                <a:t>giving all diligence, add to your . . . </a:t>
              </a:r>
              <a:r>
                <a:rPr baseline="31999"/>
                <a:t>10 </a:t>
              </a:r>
              <a:r>
                <a:t>Therefore, brethren, be even more diligent to make your call and election sure,</a:t>
              </a:r>
            </a:p>
          </p:txBody>
        </p:sp>
      </p:grpSp>
      <p:sp>
        <p:nvSpPr>
          <p:cNvPr id="212" name="To make our calling and election sure, we MUST GIVE ALL DILIGENCE to GROW?"/>
          <p:cNvSpPr txBox="1"/>
          <p:nvPr/>
        </p:nvSpPr>
        <p:spPr>
          <a:xfrm>
            <a:off x="198051" y="2225988"/>
            <a:ext cx="3059251" cy="6388101"/>
          </a:xfrm>
          <a:prstGeom prst="rect">
            <a:avLst/>
          </a:prstGeom>
          <a:solidFill>
            <a:schemeClr val="accent6">
              <a:satOff val="1848"/>
              <a:lumOff val="-15262"/>
            </a:schemeClr>
          </a:solidFill>
          <a:ln w="12700">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FFFFFF"/>
                </a:solidFill>
                <a:latin typeface="Century Gothic"/>
                <a:ea typeface="Century Gothic"/>
                <a:cs typeface="Century Gothic"/>
                <a:sym typeface="Century Gothic"/>
              </a:defRPr>
            </a:pPr>
            <a:r>
              <a:t>To make our calling and election sure, we MUST GIVE ALL </a:t>
            </a:r>
            <a:r>
              <a:rPr b="1">
                <a:solidFill>
                  <a:schemeClr val="accent3">
                    <a:hueOff val="198700"/>
                    <a:satOff val="21248"/>
                    <a:lumOff val="19305"/>
                  </a:schemeClr>
                </a:solidFill>
              </a:rPr>
              <a:t>DILIGENCE</a:t>
            </a:r>
            <a:r>
              <a:t> to </a:t>
            </a:r>
            <a:r>
              <a:rPr b="1">
                <a:solidFill>
                  <a:schemeClr val="accent3">
                    <a:hueOff val="198700"/>
                    <a:satOff val="21248"/>
                    <a:lumOff val="19305"/>
                  </a:schemeClr>
                </a:solidFill>
              </a:rPr>
              <a:t>GROW</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5" name="Image"/>
          <p:cNvGrpSpPr/>
          <p:nvPr/>
        </p:nvGrpSpPr>
        <p:grpSpPr>
          <a:xfrm>
            <a:off x="35083" y="2379264"/>
            <a:ext cx="4240088" cy="7415655"/>
            <a:chOff x="0" y="0"/>
            <a:chExt cx="4240087" cy="7415654"/>
          </a:xfrm>
        </p:grpSpPr>
        <p:pic>
          <p:nvPicPr>
            <p:cNvPr id="38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8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86" name="if you do these things"/>
          <p:cNvSpPr/>
          <p:nvPr/>
        </p:nvSpPr>
        <p:spPr>
          <a:xfrm>
            <a:off x="212722" y="1457879"/>
            <a:ext cx="12579357" cy="8763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if you do these things</a:t>
            </a:r>
          </a:p>
        </p:txBody>
      </p:sp>
      <p:grpSp>
        <p:nvGrpSpPr>
          <p:cNvPr id="389" name="“Making Our Calling &amp; Election Sure”"/>
          <p:cNvGrpSpPr/>
          <p:nvPr/>
        </p:nvGrpSpPr>
        <p:grpSpPr>
          <a:xfrm>
            <a:off x="190443" y="190153"/>
            <a:ext cx="12623913" cy="965201"/>
            <a:chOff x="0" y="0"/>
            <a:chExt cx="12623912" cy="965200"/>
          </a:xfrm>
        </p:grpSpPr>
        <p:sp>
          <p:nvSpPr>
            <p:cNvPr id="38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87" name="“Making Our Calling &amp; Election Sure” “Making Our Calling &amp; Election Sure”" descr="“Making Our Calling &amp; Election Sure” “Making Our Calling &amp; Election Sure”"/>
            <p:cNvPicPr>
              <a:picLocks noChangeAspect="0"/>
            </p:cNvPicPr>
            <p:nvPr/>
          </p:nvPicPr>
          <p:blipFill>
            <a:blip r:embed="rId4">
              <a:extLst/>
            </a:blip>
            <a:stretch>
              <a:fillRect/>
            </a:stretch>
          </p:blipFill>
          <p:spPr>
            <a:xfrm>
              <a:off x="0" y="0"/>
              <a:ext cx="12623913" cy="965200"/>
            </a:xfrm>
            <a:prstGeom prst="rect">
              <a:avLst/>
            </a:prstGeom>
            <a:effectLst/>
          </p:spPr>
        </p:pic>
      </p:grpSp>
      <p:sp>
        <p:nvSpPr>
          <p:cNvPr id="390" name="2 Peter 1:10 (NKJV)…"/>
          <p:cNvSpPr txBox="1"/>
          <p:nvPr/>
        </p:nvSpPr>
        <p:spPr>
          <a:xfrm>
            <a:off x="231520" y="4838778"/>
            <a:ext cx="3847214" cy="4622801"/>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1:10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10</a:t>
            </a:r>
            <a:r>
              <a:t> Therefore, brethren, be even more diligent to make your call and election sure, for if you do these things you will never stumble;</a:t>
            </a:r>
          </a:p>
        </p:txBody>
      </p:sp>
      <p:sp>
        <p:nvSpPr>
          <p:cNvPr id="391" name="Be even more diligent to make your call and election sure (10)…"/>
          <p:cNvSpPr txBox="1"/>
          <p:nvPr/>
        </p:nvSpPr>
        <p:spPr>
          <a:xfrm>
            <a:off x="4363917" y="2636705"/>
            <a:ext cx="8516098" cy="6483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lnSpc>
                <a:spcPct val="90000"/>
              </a:lnSpc>
              <a:spcBef>
                <a:spcPts val="1700"/>
              </a:spcBef>
              <a:buSzPct val="80000"/>
              <a:buBlip>
                <a:blip r:embed="rId5"/>
              </a:buBlip>
              <a:defRPr sz="3800">
                <a:solidFill>
                  <a:srgbClr val="000000"/>
                </a:solidFill>
              </a:defRPr>
            </a:pPr>
            <a:r>
              <a:rPr b="1">
                <a:latin typeface="Gill Sans"/>
                <a:ea typeface="Gill Sans"/>
                <a:cs typeface="Gill Sans"/>
                <a:sym typeface="Gill Sans"/>
              </a:rPr>
              <a:t>Be even more diligent to make your call and election sure </a:t>
            </a:r>
            <a:r>
              <a:t>(10) </a:t>
            </a:r>
          </a:p>
          <a:p>
            <a:pPr lvl="1" marL="1206500" indent="-685800" algn="l">
              <a:lnSpc>
                <a:spcPct val="90000"/>
              </a:lnSpc>
              <a:spcBef>
                <a:spcPts val="1200"/>
              </a:spcBef>
              <a:buSzPct val="80000"/>
              <a:buBlip>
                <a:blip r:embed="rId6"/>
              </a:buBlip>
              <a:defRPr sz="3700">
                <a:solidFill>
                  <a:srgbClr val="000000"/>
                </a:solidFill>
              </a:defRPr>
            </a:pPr>
            <a:r>
              <a:t>Our calling &amp; election are conditioned upon us "doing these things" - the clear necessary implication is we can fall (2 Pet. 2:20-22; Heb. 3:14-4:1; etc.) </a:t>
            </a:r>
          </a:p>
          <a:p>
            <a:pPr lvl="1" marL="1206500" indent="-685800" algn="l">
              <a:lnSpc>
                <a:spcPct val="90000"/>
              </a:lnSpc>
              <a:spcBef>
                <a:spcPts val="1200"/>
              </a:spcBef>
              <a:buSzPct val="80000"/>
              <a:buBlip>
                <a:blip r:embed="rId6"/>
              </a:buBlip>
              <a:defRPr sz="3700">
                <a:solidFill>
                  <a:srgbClr val="000000"/>
                </a:solidFill>
              </a:defRPr>
            </a:pPr>
            <a:r>
              <a:t>Our election and security are NOT UNCONDITIONAL (John 10:27-29; Rom. 8:1-39; etc.)</a:t>
            </a:r>
          </a:p>
          <a:p>
            <a:pPr lvl="1" marL="1206500" indent="-685800" algn="l">
              <a:lnSpc>
                <a:spcPct val="90000"/>
              </a:lnSpc>
              <a:spcBef>
                <a:spcPts val="1200"/>
              </a:spcBef>
              <a:buSzPct val="80000"/>
              <a:buBlip>
                <a:blip r:embed="rId6"/>
              </a:buBlip>
              <a:defRPr sz="3700">
                <a:solidFill>
                  <a:srgbClr val="000000"/>
                </a:solidFill>
              </a:defRPr>
            </a:pPr>
            <a:r>
              <a:t>If we do these things we will never stumble so as to be eternally lost (Col. 1:23; John 15:5-11)</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txEl>
                                              <p:pRg st="1" end="1"/>
                                            </p:txEl>
                                          </p:spTgt>
                                        </p:tgtEl>
                                        <p:attrNameLst>
                                          <p:attrName>style.visibility</p:attrName>
                                        </p:attrNameLst>
                                      </p:cBhvr>
                                      <p:to>
                                        <p:strVal val="visible"/>
                                      </p:to>
                                    </p:set>
                                    <p:animEffect filter="wipe(left)" transition="in">
                                      <p:cBhvr>
                                        <p:cTn id="7" dur="500"/>
                                        <p:tgtEl>
                                          <p:spTgt spid="3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1">
                                            <p:txEl>
                                              <p:pRg st="2" end="2"/>
                                            </p:txEl>
                                          </p:spTgt>
                                        </p:tgtEl>
                                        <p:attrNameLst>
                                          <p:attrName>style.visibility</p:attrName>
                                        </p:attrNameLst>
                                      </p:cBhvr>
                                      <p:to>
                                        <p:strVal val="visible"/>
                                      </p:to>
                                    </p:set>
                                    <p:animEffect filter="wipe(left)" transition="in">
                                      <p:cBhvr>
                                        <p:cTn id="12" dur="500"/>
                                        <p:tgtEl>
                                          <p:spTgt spid="3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1">
                                            <p:txEl>
                                              <p:pRg st="3" end="3"/>
                                            </p:txEl>
                                          </p:spTgt>
                                        </p:tgtEl>
                                        <p:attrNameLst>
                                          <p:attrName>style.visibility</p:attrName>
                                        </p:attrNameLst>
                                      </p:cBhvr>
                                      <p:to>
                                        <p:strVal val="visible"/>
                                      </p:to>
                                    </p:set>
                                    <p:animEffect filter="wipe(left)" transition="in">
                                      <p:cBhvr>
                                        <p:cTn id="17" dur="500"/>
                                        <p:tgtEl>
                                          <p:spTgt spid="39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1"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5" name="Image"/>
          <p:cNvGrpSpPr/>
          <p:nvPr/>
        </p:nvGrpSpPr>
        <p:grpSpPr>
          <a:xfrm>
            <a:off x="35083" y="2379264"/>
            <a:ext cx="4240088" cy="7415655"/>
            <a:chOff x="0" y="0"/>
            <a:chExt cx="4240087" cy="7415654"/>
          </a:xfrm>
        </p:grpSpPr>
        <p:pic>
          <p:nvPicPr>
            <p:cNvPr id="394" name="Image" descr="Image"/>
            <p:cNvPicPr>
              <a:picLocks noChangeAspect="1"/>
            </p:cNvPicPr>
            <p:nvPr/>
          </p:nvPicPr>
          <p:blipFill>
            <a:blip r:embed="rId2">
              <a:extLst/>
            </a:blip>
            <a:srcRect l="14542" t="0" r="11479" b="0"/>
            <a:stretch>
              <a:fillRect/>
            </a:stretch>
          </p:blipFill>
          <p:spPr>
            <a:xfrm>
              <a:off x="215900" y="139700"/>
              <a:ext cx="3808288" cy="6856855"/>
            </a:xfrm>
            <a:prstGeom prst="rect">
              <a:avLst/>
            </a:prstGeom>
            <a:ln>
              <a:noFill/>
            </a:ln>
            <a:effectLst/>
          </p:spPr>
        </p:pic>
        <p:pic>
          <p:nvPicPr>
            <p:cNvPr id="393" name="Image" descr="Image"/>
            <p:cNvPicPr>
              <a:picLocks noChangeAspect="0"/>
            </p:cNvPicPr>
            <p:nvPr/>
          </p:nvPicPr>
          <p:blipFill>
            <a:blip r:embed="rId3">
              <a:extLst/>
            </a:blip>
            <a:stretch>
              <a:fillRect/>
            </a:stretch>
          </p:blipFill>
          <p:spPr>
            <a:xfrm>
              <a:off x="-1" y="-1"/>
              <a:ext cx="4240089" cy="7415656"/>
            </a:xfrm>
            <a:prstGeom prst="rect">
              <a:avLst/>
            </a:prstGeom>
            <a:effectLst/>
          </p:spPr>
        </p:pic>
      </p:grpSp>
      <p:sp>
        <p:nvSpPr>
          <p:cNvPr id="396" name="if you do these things"/>
          <p:cNvSpPr/>
          <p:nvPr/>
        </p:nvSpPr>
        <p:spPr>
          <a:xfrm>
            <a:off x="212722" y="1457879"/>
            <a:ext cx="12579357" cy="876301"/>
          </a:xfrm>
          <a:prstGeom prst="rect">
            <a:avLst/>
          </a:prstGeom>
          <a:gradFill>
            <a:gsLst>
              <a:gs pos="0">
                <a:schemeClr val="accent1">
                  <a:satOff val="4013"/>
                  <a:lumOff val="5462"/>
                </a:schemeClr>
              </a:gs>
              <a:gs pos="100000">
                <a:schemeClr val="accent1">
                  <a:hueOff val="-47059"/>
                  <a:satOff val="1860"/>
                  <a:lumOff val="-17958"/>
                </a:scheme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if you do these things</a:t>
            </a:r>
          </a:p>
        </p:txBody>
      </p:sp>
      <p:grpSp>
        <p:nvGrpSpPr>
          <p:cNvPr id="399" name="“Making Our Calling &amp; Election Sure”"/>
          <p:cNvGrpSpPr/>
          <p:nvPr/>
        </p:nvGrpSpPr>
        <p:grpSpPr>
          <a:xfrm>
            <a:off x="190443" y="190153"/>
            <a:ext cx="12623913" cy="965201"/>
            <a:chOff x="0" y="0"/>
            <a:chExt cx="12623912" cy="965200"/>
          </a:xfrm>
        </p:grpSpPr>
        <p:sp>
          <p:nvSpPr>
            <p:cNvPr id="39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397" name="“Making Our Calling &amp; Election Sure” “Making Our Calling &amp; Election Sure”" descr="“Making Our Calling &amp; Election Sure” “Making Our Calling &amp; Election Sure”"/>
            <p:cNvPicPr>
              <a:picLocks noChangeAspect="0"/>
            </p:cNvPicPr>
            <p:nvPr/>
          </p:nvPicPr>
          <p:blipFill>
            <a:blip r:embed="rId4">
              <a:extLst/>
            </a:blip>
            <a:stretch>
              <a:fillRect/>
            </a:stretch>
          </p:blipFill>
          <p:spPr>
            <a:xfrm>
              <a:off x="0" y="0"/>
              <a:ext cx="12623913" cy="965200"/>
            </a:xfrm>
            <a:prstGeom prst="rect">
              <a:avLst/>
            </a:prstGeom>
            <a:effectLst/>
          </p:spPr>
        </p:pic>
      </p:grpSp>
      <p:sp>
        <p:nvSpPr>
          <p:cNvPr id="400" name="2 Peter 1:10 (NKJV)…"/>
          <p:cNvSpPr txBox="1"/>
          <p:nvPr/>
        </p:nvSpPr>
        <p:spPr>
          <a:xfrm>
            <a:off x="231520" y="4838778"/>
            <a:ext cx="3847214" cy="4622801"/>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1:10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10</a:t>
            </a:r>
            <a:r>
              <a:t> Therefore, brethren, be even more diligent to make your call and election sure, for if you do these things you will never stumble;</a:t>
            </a:r>
          </a:p>
        </p:txBody>
      </p:sp>
      <p:sp>
        <p:nvSpPr>
          <p:cNvPr id="401" name="2 Peter 1:11 (NKJV)…"/>
          <p:cNvSpPr txBox="1"/>
          <p:nvPr/>
        </p:nvSpPr>
        <p:spPr>
          <a:xfrm>
            <a:off x="4685832" y="2636705"/>
            <a:ext cx="7914908" cy="65573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6300">
                <a:solidFill>
                  <a:srgbClr val="000000"/>
                </a:solidFill>
                <a:latin typeface="Times New Roman"/>
                <a:ea typeface="Times New Roman"/>
                <a:cs typeface="Times New Roman"/>
                <a:sym typeface="Times New Roman"/>
              </a:defRPr>
            </a:pPr>
            <a:r>
              <a:t>2 Peter 1:11 (NKJV)</a:t>
            </a:r>
          </a:p>
          <a:p>
            <a:pPr defTabSz="457200">
              <a:defRPr sz="6300">
                <a:solidFill>
                  <a:srgbClr val="000000"/>
                </a:solidFill>
                <a:latin typeface="Times New Roman"/>
                <a:ea typeface="Times New Roman"/>
                <a:cs typeface="Times New Roman"/>
                <a:sym typeface="Times New Roman"/>
              </a:defRPr>
            </a:pPr>
            <a:r>
              <a:rPr baseline="31999"/>
              <a:t>11</a:t>
            </a:r>
            <a:r>
              <a:t> for so an entrance will be supplied to you abundantly into the everlasting kingdom of our Lord and Savior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5" name="“Making Our Calling &amp; Election Sure”"/>
          <p:cNvGrpSpPr/>
          <p:nvPr/>
        </p:nvGrpSpPr>
        <p:grpSpPr>
          <a:xfrm>
            <a:off x="190443" y="190153"/>
            <a:ext cx="12623913" cy="965201"/>
            <a:chOff x="0" y="0"/>
            <a:chExt cx="12623912" cy="965200"/>
          </a:xfrm>
        </p:grpSpPr>
        <p:sp>
          <p:nvSpPr>
            <p:cNvPr id="404"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403"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411" name="Group"/>
          <p:cNvGrpSpPr/>
          <p:nvPr/>
        </p:nvGrpSpPr>
        <p:grpSpPr>
          <a:xfrm>
            <a:off x="3599367" y="1100255"/>
            <a:ext cx="9376518" cy="8639568"/>
            <a:chOff x="0" y="0"/>
            <a:chExt cx="9376516" cy="8639567"/>
          </a:xfrm>
        </p:grpSpPr>
        <p:sp>
          <p:nvSpPr>
            <p:cNvPr id="406" name="Oval"/>
            <p:cNvSpPr/>
            <p:nvPr/>
          </p:nvSpPr>
          <p:spPr>
            <a:xfrm>
              <a:off x="935350" y="607242"/>
              <a:ext cx="7505815" cy="7425083"/>
            </a:xfrm>
            <a:prstGeom prst="ellipse">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07" name="Image" descr="Image"/>
            <p:cNvPicPr>
              <a:picLocks noChangeAspect="1"/>
            </p:cNvPicPr>
            <p:nvPr/>
          </p:nvPicPr>
          <p:blipFill>
            <a:blip r:embed="rId3">
              <a:extLst/>
            </a:blip>
            <a:stretch>
              <a:fillRect/>
            </a:stretch>
          </p:blipFill>
          <p:spPr>
            <a:xfrm>
              <a:off x="0" y="0"/>
              <a:ext cx="9376517" cy="8639568"/>
            </a:xfrm>
            <a:prstGeom prst="rect">
              <a:avLst/>
            </a:prstGeom>
            <a:ln w="12700" cap="flat">
              <a:noFill/>
              <a:miter lim="400000"/>
            </a:ln>
            <a:effectLst>
              <a:outerShdw sx="100000" sy="100000" kx="0" ky="0" algn="b" rotWithShape="0" blurRad="101600" dist="94795" dir="2700000">
                <a:srgbClr val="000000"/>
              </a:outerShdw>
            </a:effectLst>
          </p:spPr>
        </p:pic>
        <p:sp>
          <p:nvSpPr>
            <p:cNvPr id="408" name="Arrow"/>
            <p:cNvSpPr/>
            <p:nvPr/>
          </p:nvSpPr>
          <p:spPr>
            <a:xfrm rot="16209467">
              <a:off x="3843948" y="950435"/>
              <a:ext cx="1688496" cy="1531532"/>
            </a:xfrm>
            <a:prstGeom prst="rightArrow">
              <a:avLst>
                <a:gd name="adj1" fmla="val 53332"/>
                <a:gd name="adj2" fmla="val 43139"/>
              </a:avLst>
            </a:prstGeom>
            <a:solidFill>
              <a:srgbClr val="F4BE61">
                <a:alpha val="56000"/>
              </a:srgbClr>
            </a:solidFill>
            <a:ln w="12700" cap="flat">
              <a:noFill/>
              <a:miter lim="400000"/>
            </a:ln>
            <a:effectLst/>
          </p:spPr>
          <p:txBody>
            <a:bodyPr wrap="square" lIns="50800" tIns="50800" rIns="50800" bIns="50800" numCol="1" anchor="ctr">
              <a:noAutofit/>
            </a:bodyPr>
            <a:lstStyle/>
            <a:p>
              <a:pPr>
                <a:defRPr sz="3200">
                  <a:solidFill>
                    <a:srgbClr val="6C6963"/>
                  </a:solidFill>
                  <a:latin typeface="Baskerville"/>
                  <a:ea typeface="Baskerville"/>
                  <a:cs typeface="Baskerville"/>
                  <a:sym typeface="Baskerville"/>
                </a:defRPr>
              </a:pPr>
            </a:p>
          </p:txBody>
        </p:sp>
        <p:pic>
          <p:nvPicPr>
            <p:cNvPr id="409" name="Image" descr="Image"/>
            <p:cNvPicPr>
              <a:picLocks noChangeAspect="1"/>
            </p:cNvPicPr>
            <p:nvPr/>
          </p:nvPicPr>
          <p:blipFill>
            <a:blip r:embed="rId4">
              <a:extLst/>
            </a:blip>
            <a:stretch>
              <a:fillRect/>
            </a:stretch>
          </p:blipFill>
          <p:spPr>
            <a:xfrm>
              <a:off x="2651981" y="1394164"/>
              <a:ext cx="4072553" cy="6091907"/>
            </a:xfrm>
            <a:prstGeom prst="rect">
              <a:avLst/>
            </a:prstGeom>
            <a:ln w="12700" cap="flat">
              <a:noFill/>
              <a:miter lim="400000"/>
            </a:ln>
            <a:effectLst/>
          </p:spPr>
        </p:pic>
        <p:sp>
          <p:nvSpPr>
            <p:cNvPr id="410" name="2 Peter 1:5-10 (NKJV)  5 giving all diligence, add to your . . . 10 Therefore, brethren, be even more diligent to make your call and election sure,"/>
            <p:cNvSpPr txBox="1"/>
            <p:nvPr/>
          </p:nvSpPr>
          <p:spPr>
            <a:xfrm>
              <a:off x="1570651" y="4475361"/>
              <a:ext cx="6235213" cy="1633756"/>
            </a:xfrm>
            <a:prstGeom prst="rect">
              <a:avLst/>
            </a:prstGeom>
            <a:noFill/>
            <a:ln w="12700" cap="flat">
              <a:noFill/>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spcBef>
                  <a:spcPts val="500"/>
                </a:spcBef>
                <a:defRPr sz="2400">
                  <a:solidFill>
                    <a:srgbClr val="FFFFFF"/>
                  </a:solidFill>
                  <a:effectLst>
                    <a:outerShdw sx="100000" sy="100000" kx="0" ky="0" algn="b" rotWithShape="0" blurRad="76200" dist="63500" dir="2799362">
                      <a:srgbClr val="000000"/>
                    </a:outerShdw>
                  </a:effectLst>
                  <a:latin typeface="Times New Roman"/>
                  <a:ea typeface="Times New Roman"/>
                  <a:cs typeface="Times New Roman"/>
                  <a:sym typeface="Times New Roman"/>
                </a:defRPr>
              </a:pPr>
              <a:r>
                <a:rPr b="1"/>
                <a:t>2 Peter 1:5-10 (NKJV) </a:t>
              </a:r>
              <a:br/>
              <a:r>
                <a:rPr baseline="31999"/>
                <a:t>5 </a:t>
              </a:r>
              <a:r>
                <a:t>giving all diligence, add to your . . . </a:t>
              </a:r>
              <a:r>
                <a:rPr baseline="31999"/>
                <a:t>10 </a:t>
              </a:r>
              <a:r>
                <a:t>Therefore, brethren, be even more diligent to make your call and election sure,</a:t>
              </a:r>
            </a:p>
          </p:txBody>
        </p:sp>
      </p:grpSp>
      <p:sp>
        <p:nvSpPr>
          <p:cNvPr id="412" name="To make our calling and election sure, we MUST GIVE ALL DILIGENCE to GROW?"/>
          <p:cNvSpPr txBox="1"/>
          <p:nvPr/>
        </p:nvSpPr>
        <p:spPr>
          <a:xfrm>
            <a:off x="198051" y="2225988"/>
            <a:ext cx="3059251" cy="6388101"/>
          </a:xfrm>
          <a:prstGeom prst="rect">
            <a:avLst/>
          </a:prstGeom>
          <a:solidFill>
            <a:schemeClr val="accent6">
              <a:satOff val="1848"/>
              <a:lumOff val="-15262"/>
            </a:schemeClr>
          </a:solidFill>
          <a:ln w="12700">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FFFFFF"/>
                </a:solidFill>
                <a:latin typeface="Century Gothic"/>
                <a:ea typeface="Century Gothic"/>
                <a:cs typeface="Century Gothic"/>
                <a:sym typeface="Century Gothic"/>
              </a:defRPr>
            </a:pPr>
            <a:r>
              <a:t>To make our calling and election sure, we MUST GIVE ALL </a:t>
            </a:r>
            <a:r>
              <a:rPr b="1">
                <a:solidFill>
                  <a:schemeClr val="accent3">
                    <a:hueOff val="198700"/>
                    <a:satOff val="21248"/>
                    <a:lumOff val="19305"/>
                  </a:schemeClr>
                </a:solidFill>
              </a:rPr>
              <a:t>DILIGENCE</a:t>
            </a:r>
            <a:r>
              <a:t> to </a:t>
            </a:r>
            <a:r>
              <a:rPr b="1">
                <a:solidFill>
                  <a:schemeClr val="accent3">
                    <a:hueOff val="198700"/>
                    <a:satOff val="21248"/>
                    <a:lumOff val="19305"/>
                  </a:schemeClr>
                </a:solidFill>
              </a:rPr>
              <a:t>GROW</a:t>
            </a:r>
            <a:r>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16" name="“Making Our Calling &amp; Election Sure”"/>
          <p:cNvGrpSpPr/>
          <p:nvPr/>
        </p:nvGrpSpPr>
        <p:grpSpPr>
          <a:xfrm>
            <a:off x="190443" y="190153"/>
            <a:ext cx="12623913" cy="965201"/>
            <a:chOff x="0" y="0"/>
            <a:chExt cx="12623912" cy="965200"/>
          </a:xfrm>
        </p:grpSpPr>
        <p:sp>
          <p:nvSpPr>
            <p:cNvPr id="415"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414"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422" name="Group"/>
          <p:cNvGrpSpPr/>
          <p:nvPr/>
        </p:nvGrpSpPr>
        <p:grpSpPr>
          <a:xfrm>
            <a:off x="3599367" y="1100255"/>
            <a:ext cx="9376518" cy="8639568"/>
            <a:chOff x="0" y="0"/>
            <a:chExt cx="9376516" cy="8639567"/>
          </a:xfrm>
        </p:grpSpPr>
        <p:sp>
          <p:nvSpPr>
            <p:cNvPr id="417" name="Oval"/>
            <p:cNvSpPr/>
            <p:nvPr/>
          </p:nvSpPr>
          <p:spPr>
            <a:xfrm>
              <a:off x="935350" y="607242"/>
              <a:ext cx="7505815" cy="7425083"/>
            </a:xfrm>
            <a:prstGeom prst="ellipse">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18" name="Image" descr="Image"/>
            <p:cNvPicPr>
              <a:picLocks noChangeAspect="1"/>
            </p:cNvPicPr>
            <p:nvPr/>
          </p:nvPicPr>
          <p:blipFill>
            <a:blip r:embed="rId3">
              <a:extLst/>
            </a:blip>
            <a:stretch>
              <a:fillRect/>
            </a:stretch>
          </p:blipFill>
          <p:spPr>
            <a:xfrm>
              <a:off x="0" y="0"/>
              <a:ext cx="9376517" cy="8639568"/>
            </a:xfrm>
            <a:prstGeom prst="rect">
              <a:avLst/>
            </a:prstGeom>
            <a:ln w="12700" cap="flat">
              <a:noFill/>
              <a:miter lim="400000"/>
            </a:ln>
            <a:effectLst>
              <a:outerShdw sx="100000" sy="100000" kx="0" ky="0" algn="b" rotWithShape="0" blurRad="101600" dist="94795" dir="2700000">
                <a:srgbClr val="000000"/>
              </a:outerShdw>
            </a:effectLst>
          </p:spPr>
        </p:pic>
        <p:sp>
          <p:nvSpPr>
            <p:cNvPr id="419" name="Arrow"/>
            <p:cNvSpPr/>
            <p:nvPr/>
          </p:nvSpPr>
          <p:spPr>
            <a:xfrm rot="16209467">
              <a:off x="3843948" y="950435"/>
              <a:ext cx="1688496" cy="1531532"/>
            </a:xfrm>
            <a:prstGeom prst="rightArrow">
              <a:avLst>
                <a:gd name="adj1" fmla="val 53332"/>
                <a:gd name="adj2" fmla="val 43139"/>
              </a:avLst>
            </a:prstGeom>
            <a:solidFill>
              <a:srgbClr val="F4BE61">
                <a:alpha val="56000"/>
              </a:srgbClr>
            </a:solidFill>
            <a:ln w="12700" cap="flat">
              <a:noFill/>
              <a:miter lim="400000"/>
            </a:ln>
            <a:effectLst/>
          </p:spPr>
          <p:txBody>
            <a:bodyPr wrap="square" lIns="50800" tIns="50800" rIns="50800" bIns="50800" numCol="1" anchor="ctr">
              <a:noAutofit/>
            </a:bodyPr>
            <a:lstStyle/>
            <a:p>
              <a:pPr>
                <a:defRPr sz="3200">
                  <a:solidFill>
                    <a:srgbClr val="6C6963"/>
                  </a:solidFill>
                  <a:latin typeface="Baskerville"/>
                  <a:ea typeface="Baskerville"/>
                  <a:cs typeface="Baskerville"/>
                  <a:sym typeface="Baskerville"/>
                </a:defRPr>
              </a:pPr>
            </a:p>
          </p:txBody>
        </p:sp>
        <p:pic>
          <p:nvPicPr>
            <p:cNvPr id="420" name="Image" descr="Image"/>
            <p:cNvPicPr>
              <a:picLocks noChangeAspect="1"/>
            </p:cNvPicPr>
            <p:nvPr/>
          </p:nvPicPr>
          <p:blipFill>
            <a:blip r:embed="rId4">
              <a:extLst/>
            </a:blip>
            <a:stretch>
              <a:fillRect/>
            </a:stretch>
          </p:blipFill>
          <p:spPr>
            <a:xfrm>
              <a:off x="2651981" y="1394164"/>
              <a:ext cx="4072553" cy="6091907"/>
            </a:xfrm>
            <a:prstGeom prst="rect">
              <a:avLst/>
            </a:prstGeom>
            <a:ln w="12700" cap="flat">
              <a:noFill/>
              <a:miter lim="400000"/>
            </a:ln>
            <a:effectLst/>
          </p:spPr>
        </p:pic>
        <p:sp>
          <p:nvSpPr>
            <p:cNvPr id="421" name="2 Peter 1:5-10 (NKJV)  5 giving all diligence, add to your . . . 10 Therefore, brethren, be even more diligent to make your call and election sure,"/>
            <p:cNvSpPr txBox="1"/>
            <p:nvPr/>
          </p:nvSpPr>
          <p:spPr>
            <a:xfrm>
              <a:off x="1570651" y="4475361"/>
              <a:ext cx="6235213" cy="1633756"/>
            </a:xfrm>
            <a:prstGeom prst="rect">
              <a:avLst/>
            </a:prstGeom>
            <a:noFill/>
            <a:ln w="12700" cap="flat">
              <a:noFill/>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spcBef>
                  <a:spcPts val="500"/>
                </a:spcBef>
                <a:defRPr sz="2400">
                  <a:solidFill>
                    <a:srgbClr val="FFFFFF"/>
                  </a:solidFill>
                  <a:effectLst>
                    <a:outerShdw sx="100000" sy="100000" kx="0" ky="0" algn="b" rotWithShape="0" blurRad="76200" dist="63500" dir="2799362">
                      <a:srgbClr val="000000"/>
                    </a:outerShdw>
                  </a:effectLst>
                  <a:latin typeface="Times New Roman"/>
                  <a:ea typeface="Times New Roman"/>
                  <a:cs typeface="Times New Roman"/>
                  <a:sym typeface="Times New Roman"/>
                </a:defRPr>
              </a:pPr>
              <a:r>
                <a:rPr b="1"/>
                <a:t>2 Peter 1:5-10 (NKJV) </a:t>
              </a:r>
              <a:br/>
              <a:r>
                <a:rPr baseline="31999"/>
                <a:t>5 </a:t>
              </a:r>
              <a:r>
                <a:t>giving all diligence, add to your . . . </a:t>
              </a:r>
              <a:r>
                <a:rPr baseline="31999"/>
                <a:t>10 </a:t>
              </a:r>
              <a:r>
                <a:t>Therefore, brethren, be even more diligent to make your call and election sure,</a:t>
              </a:r>
            </a:p>
          </p:txBody>
        </p:sp>
      </p:grpSp>
      <p:sp>
        <p:nvSpPr>
          <p:cNvPr id="423" name="To make our calling and election sure, we MUST GIVE ALL DILIGENCE to GROW?"/>
          <p:cNvSpPr txBox="1"/>
          <p:nvPr/>
        </p:nvSpPr>
        <p:spPr>
          <a:xfrm>
            <a:off x="198051" y="2225988"/>
            <a:ext cx="3059251" cy="6388101"/>
          </a:xfrm>
          <a:prstGeom prst="rect">
            <a:avLst/>
          </a:prstGeom>
          <a:solidFill>
            <a:schemeClr val="accent6">
              <a:satOff val="1848"/>
              <a:lumOff val="-15262"/>
            </a:schemeClr>
          </a:solidFill>
          <a:ln w="12700">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FFFFFF"/>
                </a:solidFill>
                <a:latin typeface="Century Gothic"/>
                <a:ea typeface="Century Gothic"/>
                <a:cs typeface="Century Gothic"/>
                <a:sym typeface="Century Gothic"/>
              </a:defRPr>
            </a:pPr>
            <a:r>
              <a:t>To make our calling and election sure, we MUST GIVE ALL </a:t>
            </a:r>
            <a:r>
              <a:rPr b="1">
                <a:solidFill>
                  <a:schemeClr val="accent3">
                    <a:hueOff val="198700"/>
                    <a:satOff val="21248"/>
                    <a:lumOff val="19305"/>
                  </a:schemeClr>
                </a:solidFill>
              </a:rPr>
              <a:t>DILIGENCE</a:t>
            </a:r>
            <a:r>
              <a:t> to </a:t>
            </a:r>
            <a:r>
              <a:rPr b="1">
                <a:solidFill>
                  <a:schemeClr val="accent3">
                    <a:hueOff val="198700"/>
                    <a:satOff val="21248"/>
                    <a:lumOff val="19305"/>
                  </a:schemeClr>
                </a:solidFill>
              </a:rPr>
              <a:t>GROW</a:t>
            </a:r>
            <a:r>
              <a:t>?</a:t>
            </a:r>
          </a:p>
        </p:txBody>
      </p:sp>
      <p:grpSp>
        <p:nvGrpSpPr>
          <p:cNvPr id="426" name="God has given us what we need to grow into fruitful Christians (1:1-4)"/>
          <p:cNvGrpSpPr/>
          <p:nvPr/>
        </p:nvGrpSpPr>
        <p:grpSpPr>
          <a:xfrm>
            <a:off x="3707564" y="5673645"/>
            <a:ext cx="8941026" cy="2136827"/>
            <a:chOff x="0" y="0"/>
            <a:chExt cx="8941025" cy="2136825"/>
          </a:xfrm>
        </p:grpSpPr>
        <p:sp>
          <p:nvSpPr>
            <p:cNvPr id="425" name="God has given us what we need to grow into fruitful Christians (1:1-4)"/>
            <p:cNvSpPr/>
            <p:nvPr/>
          </p:nvSpPr>
          <p:spPr>
            <a:xfrm>
              <a:off x="88900" y="63500"/>
              <a:ext cx="8763226" cy="1882826"/>
            </a:xfrm>
            <a:prstGeom prst="rect">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1" sz="4100">
                  <a:ln w="12700" cap="flat">
                    <a:solidFill>
                      <a:srgbClr val="000000"/>
                    </a:solidFill>
                    <a:prstDash val="solid"/>
                    <a:miter lim="400000"/>
                  </a:ln>
                  <a:solidFill>
                    <a:srgbClr val="FFFFFF"/>
                  </a:solidFill>
                  <a:effectLst>
                    <a:outerShdw sx="100000" sy="100000" kx="0" ky="0" algn="b" rotWithShape="0" blurRad="38100" dist="63500" dir="1616371">
                      <a:srgbClr val="000000"/>
                    </a:outerShdw>
                  </a:effectLst>
                  <a:latin typeface="Gill Sans"/>
                  <a:ea typeface="Gill Sans"/>
                  <a:cs typeface="Gill Sans"/>
                  <a:sym typeface="Gill Sans"/>
                </a:defRPr>
              </a:lvl1pPr>
            </a:lstStyle>
            <a:p>
              <a:pPr/>
              <a:r>
                <a:t>God has given us what we need to grow into fruitful Christians (1:1-4)</a:t>
              </a:r>
            </a:p>
          </p:txBody>
        </p:sp>
        <p:pic>
          <p:nvPicPr>
            <p:cNvPr id="424" name="God has given us what we need to grow into fruitful Christians (1:1-4) God has given us what we need to grow into fruitful Christians (1:1-4)" descr="God has given us what we need to grow into fruitful Christians (1:1-4) God has given us what we need to grow into fruitful Christians (1:1-4)"/>
            <p:cNvPicPr>
              <a:picLocks noChangeAspect="0"/>
            </p:cNvPicPr>
            <p:nvPr/>
          </p:nvPicPr>
          <p:blipFill>
            <a:blip r:embed="rId5">
              <a:extLst/>
            </a:blip>
            <a:stretch>
              <a:fillRect/>
            </a:stretch>
          </p:blipFill>
          <p:spPr>
            <a:xfrm>
              <a:off x="0" y="0"/>
              <a:ext cx="8941026" cy="213682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0" name="“Making Our Calling &amp; Election Sure”"/>
          <p:cNvGrpSpPr/>
          <p:nvPr/>
        </p:nvGrpSpPr>
        <p:grpSpPr>
          <a:xfrm>
            <a:off x="190443" y="190153"/>
            <a:ext cx="12623913" cy="965201"/>
            <a:chOff x="0" y="0"/>
            <a:chExt cx="12623912" cy="965200"/>
          </a:xfrm>
        </p:grpSpPr>
        <p:sp>
          <p:nvSpPr>
            <p:cNvPr id="429"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428"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436" name="Group"/>
          <p:cNvGrpSpPr/>
          <p:nvPr/>
        </p:nvGrpSpPr>
        <p:grpSpPr>
          <a:xfrm>
            <a:off x="3599367" y="1100255"/>
            <a:ext cx="9376518" cy="8639568"/>
            <a:chOff x="0" y="0"/>
            <a:chExt cx="9376516" cy="8639567"/>
          </a:xfrm>
        </p:grpSpPr>
        <p:sp>
          <p:nvSpPr>
            <p:cNvPr id="431" name="Oval"/>
            <p:cNvSpPr/>
            <p:nvPr/>
          </p:nvSpPr>
          <p:spPr>
            <a:xfrm>
              <a:off x="935350" y="607242"/>
              <a:ext cx="7505815" cy="7425083"/>
            </a:xfrm>
            <a:prstGeom prst="ellipse">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32" name="Image" descr="Image"/>
            <p:cNvPicPr>
              <a:picLocks noChangeAspect="1"/>
            </p:cNvPicPr>
            <p:nvPr/>
          </p:nvPicPr>
          <p:blipFill>
            <a:blip r:embed="rId3">
              <a:extLst/>
            </a:blip>
            <a:stretch>
              <a:fillRect/>
            </a:stretch>
          </p:blipFill>
          <p:spPr>
            <a:xfrm>
              <a:off x="0" y="0"/>
              <a:ext cx="9376517" cy="8639568"/>
            </a:xfrm>
            <a:prstGeom prst="rect">
              <a:avLst/>
            </a:prstGeom>
            <a:ln w="12700" cap="flat">
              <a:noFill/>
              <a:miter lim="400000"/>
            </a:ln>
            <a:effectLst>
              <a:outerShdw sx="100000" sy="100000" kx="0" ky="0" algn="b" rotWithShape="0" blurRad="101600" dist="94795" dir="2700000">
                <a:srgbClr val="000000"/>
              </a:outerShdw>
            </a:effectLst>
          </p:spPr>
        </p:pic>
        <p:sp>
          <p:nvSpPr>
            <p:cNvPr id="433" name="Arrow"/>
            <p:cNvSpPr/>
            <p:nvPr/>
          </p:nvSpPr>
          <p:spPr>
            <a:xfrm rot="16209467">
              <a:off x="3843948" y="950435"/>
              <a:ext cx="1688496" cy="1531532"/>
            </a:xfrm>
            <a:prstGeom prst="rightArrow">
              <a:avLst>
                <a:gd name="adj1" fmla="val 53332"/>
                <a:gd name="adj2" fmla="val 43139"/>
              </a:avLst>
            </a:prstGeom>
            <a:solidFill>
              <a:srgbClr val="F4BE61">
                <a:alpha val="56000"/>
              </a:srgbClr>
            </a:solidFill>
            <a:ln w="12700" cap="flat">
              <a:noFill/>
              <a:miter lim="400000"/>
            </a:ln>
            <a:effectLst/>
          </p:spPr>
          <p:txBody>
            <a:bodyPr wrap="square" lIns="50800" tIns="50800" rIns="50800" bIns="50800" numCol="1" anchor="ctr">
              <a:noAutofit/>
            </a:bodyPr>
            <a:lstStyle/>
            <a:p>
              <a:pPr>
                <a:defRPr sz="3200">
                  <a:solidFill>
                    <a:srgbClr val="6C6963"/>
                  </a:solidFill>
                  <a:latin typeface="Baskerville"/>
                  <a:ea typeface="Baskerville"/>
                  <a:cs typeface="Baskerville"/>
                  <a:sym typeface="Baskerville"/>
                </a:defRPr>
              </a:pPr>
            </a:p>
          </p:txBody>
        </p:sp>
        <p:pic>
          <p:nvPicPr>
            <p:cNvPr id="434" name="Image" descr="Image"/>
            <p:cNvPicPr>
              <a:picLocks noChangeAspect="1"/>
            </p:cNvPicPr>
            <p:nvPr/>
          </p:nvPicPr>
          <p:blipFill>
            <a:blip r:embed="rId4">
              <a:extLst/>
            </a:blip>
            <a:stretch>
              <a:fillRect/>
            </a:stretch>
          </p:blipFill>
          <p:spPr>
            <a:xfrm>
              <a:off x="2651981" y="1394164"/>
              <a:ext cx="4072553" cy="6091907"/>
            </a:xfrm>
            <a:prstGeom prst="rect">
              <a:avLst/>
            </a:prstGeom>
            <a:ln w="12700" cap="flat">
              <a:noFill/>
              <a:miter lim="400000"/>
            </a:ln>
            <a:effectLst/>
          </p:spPr>
        </p:pic>
        <p:sp>
          <p:nvSpPr>
            <p:cNvPr id="435" name="2 Peter 1:5-10 (NKJV)  5 giving all diligence, add to your . . . 10 Therefore, brethren, be even more diligent to make your call and election sure,"/>
            <p:cNvSpPr txBox="1"/>
            <p:nvPr/>
          </p:nvSpPr>
          <p:spPr>
            <a:xfrm>
              <a:off x="1570651" y="4475361"/>
              <a:ext cx="6235213" cy="1633756"/>
            </a:xfrm>
            <a:prstGeom prst="rect">
              <a:avLst/>
            </a:prstGeom>
            <a:noFill/>
            <a:ln w="12700" cap="flat">
              <a:noFill/>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spcBef>
                  <a:spcPts val="500"/>
                </a:spcBef>
                <a:defRPr sz="2400">
                  <a:solidFill>
                    <a:srgbClr val="FFFFFF"/>
                  </a:solidFill>
                  <a:effectLst>
                    <a:outerShdw sx="100000" sy="100000" kx="0" ky="0" algn="b" rotWithShape="0" blurRad="76200" dist="63500" dir="2799362">
                      <a:srgbClr val="000000"/>
                    </a:outerShdw>
                  </a:effectLst>
                  <a:latin typeface="Times New Roman"/>
                  <a:ea typeface="Times New Roman"/>
                  <a:cs typeface="Times New Roman"/>
                  <a:sym typeface="Times New Roman"/>
                </a:defRPr>
              </a:pPr>
              <a:r>
                <a:rPr b="1"/>
                <a:t>2 Peter 1:5-10 (NKJV) </a:t>
              </a:r>
              <a:br/>
              <a:r>
                <a:rPr baseline="31999"/>
                <a:t>5 </a:t>
              </a:r>
              <a:r>
                <a:t>giving all diligence, add to your . . . </a:t>
              </a:r>
              <a:r>
                <a:rPr baseline="31999"/>
                <a:t>10 </a:t>
              </a:r>
              <a:r>
                <a:t>Therefore, brethren, be even more diligent to make your call and election sure,</a:t>
              </a:r>
            </a:p>
          </p:txBody>
        </p:sp>
      </p:grpSp>
      <p:sp>
        <p:nvSpPr>
          <p:cNvPr id="437" name="To make our calling and election sure, we MUST GIVE ALL DILIGENCE to GROW?"/>
          <p:cNvSpPr txBox="1"/>
          <p:nvPr/>
        </p:nvSpPr>
        <p:spPr>
          <a:xfrm>
            <a:off x="198051" y="2225988"/>
            <a:ext cx="3059251" cy="6388101"/>
          </a:xfrm>
          <a:prstGeom prst="rect">
            <a:avLst/>
          </a:prstGeom>
          <a:solidFill>
            <a:schemeClr val="accent6">
              <a:satOff val="1848"/>
              <a:lumOff val="-15262"/>
            </a:schemeClr>
          </a:solidFill>
          <a:ln w="12700">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FFFFFF"/>
                </a:solidFill>
                <a:latin typeface="Century Gothic"/>
                <a:ea typeface="Century Gothic"/>
                <a:cs typeface="Century Gothic"/>
                <a:sym typeface="Century Gothic"/>
              </a:defRPr>
            </a:pPr>
            <a:r>
              <a:t>To make our calling and election sure, we MUST GIVE ALL </a:t>
            </a:r>
            <a:r>
              <a:rPr b="1">
                <a:solidFill>
                  <a:schemeClr val="accent3">
                    <a:hueOff val="198700"/>
                    <a:satOff val="21248"/>
                    <a:lumOff val="19305"/>
                  </a:schemeClr>
                </a:solidFill>
              </a:rPr>
              <a:t>DILIGENCE</a:t>
            </a:r>
            <a:r>
              <a:t> to </a:t>
            </a:r>
            <a:r>
              <a:rPr b="1">
                <a:solidFill>
                  <a:schemeClr val="accent3">
                    <a:hueOff val="198700"/>
                    <a:satOff val="21248"/>
                    <a:lumOff val="19305"/>
                  </a:schemeClr>
                </a:solidFill>
              </a:rPr>
              <a:t>GROW</a:t>
            </a:r>
            <a:r>
              <a:t>?</a:t>
            </a:r>
          </a:p>
        </p:txBody>
      </p:sp>
      <p:grpSp>
        <p:nvGrpSpPr>
          <p:cNvPr id="440" name="Great effort is required on our part in order to be fruitful Christians - (1:5,10)"/>
          <p:cNvGrpSpPr/>
          <p:nvPr/>
        </p:nvGrpSpPr>
        <p:grpSpPr>
          <a:xfrm>
            <a:off x="3707564" y="5673645"/>
            <a:ext cx="8941026" cy="2136827"/>
            <a:chOff x="0" y="0"/>
            <a:chExt cx="8941025" cy="2136825"/>
          </a:xfrm>
        </p:grpSpPr>
        <p:sp>
          <p:nvSpPr>
            <p:cNvPr id="439" name="Great effort is required on our part in order to be fruitful Christians - (1:5,10)"/>
            <p:cNvSpPr/>
            <p:nvPr/>
          </p:nvSpPr>
          <p:spPr>
            <a:xfrm>
              <a:off x="88900" y="63500"/>
              <a:ext cx="8763226" cy="1882826"/>
            </a:xfrm>
            <a:prstGeom prst="rect">
              <a:avLst/>
            </a:prstGeom>
            <a:gradFill flip="none" rotWithShape="1">
              <a:gsLst>
                <a:gs pos="0">
                  <a:schemeClr val="accent4"/>
                </a:gs>
                <a:gs pos="100000">
                  <a:schemeClr val="accent4">
                    <a:hueOff val="-81543"/>
                    <a:satOff val="3097"/>
                    <a:lumOff val="-86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90000"/>
                </a:lnSpc>
                <a:defRPr b="1" sz="4100">
                  <a:ln w="12700" cap="flat">
                    <a:solidFill>
                      <a:srgbClr val="000000"/>
                    </a:solidFill>
                    <a:prstDash val="solid"/>
                    <a:miter lim="400000"/>
                  </a:ln>
                  <a:solidFill>
                    <a:srgbClr val="FFFFFF"/>
                  </a:solidFill>
                  <a:effectLst>
                    <a:outerShdw sx="100000" sy="100000" kx="0" ky="0" algn="b" rotWithShape="0" blurRad="38100" dist="63500" dir="1616371">
                      <a:srgbClr val="000000"/>
                    </a:outerShdw>
                  </a:effectLst>
                  <a:latin typeface="Gill Sans"/>
                  <a:ea typeface="Gill Sans"/>
                  <a:cs typeface="Gill Sans"/>
                  <a:sym typeface="Gill Sans"/>
                </a:defRPr>
              </a:lvl1pPr>
            </a:lstStyle>
            <a:p>
              <a:pPr/>
              <a:r>
                <a:t>Great effort is required on our part in order to be fruitful Christians - (1:5,10)</a:t>
              </a:r>
            </a:p>
          </p:txBody>
        </p:sp>
        <p:pic>
          <p:nvPicPr>
            <p:cNvPr id="438" name="Great effort is required on our part in order to be fruitful Christians - (1:5,10) Great effort is required on our part in order to be fruitful Christians - (1:5,10)" descr="Great effort is required on our part in order to be fruitful Christians - (1:5,10) Great effort is required on our part in order to be fruitful Christians - (1:5,10)"/>
            <p:cNvPicPr>
              <a:picLocks noChangeAspect="0"/>
            </p:cNvPicPr>
            <p:nvPr/>
          </p:nvPicPr>
          <p:blipFill>
            <a:blip r:embed="rId5">
              <a:extLst/>
            </a:blip>
            <a:stretch>
              <a:fillRect/>
            </a:stretch>
          </p:blipFill>
          <p:spPr>
            <a:xfrm>
              <a:off x="0" y="0"/>
              <a:ext cx="8941026" cy="213682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4" name="“Making Our Calling &amp; Election Sure”"/>
          <p:cNvGrpSpPr/>
          <p:nvPr/>
        </p:nvGrpSpPr>
        <p:grpSpPr>
          <a:xfrm>
            <a:off x="190443" y="190153"/>
            <a:ext cx="12623913" cy="965201"/>
            <a:chOff x="0" y="0"/>
            <a:chExt cx="12623912" cy="965200"/>
          </a:xfrm>
        </p:grpSpPr>
        <p:sp>
          <p:nvSpPr>
            <p:cNvPr id="443"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442"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450" name="Group"/>
          <p:cNvGrpSpPr/>
          <p:nvPr/>
        </p:nvGrpSpPr>
        <p:grpSpPr>
          <a:xfrm>
            <a:off x="3599367" y="1100255"/>
            <a:ext cx="9376518" cy="8639568"/>
            <a:chOff x="0" y="0"/>
            <a:chExt cx="9376516" cy="8639567"/>
          </a:xfrm>
        </p:grpSpPr>
        <p:sp>
          <p:nvSpPr>
            <p:cNvPr id="445" name="Oval"/>
            <p:cNvSpPr/>
            <p:nvPr/>
          </p:nvSpPr>
          <p:spPr>
            <a:xfrm>
              <a:off x="935350" y="607242"/>
              <a:ext cx="7505815" cy="7425083"/>
            </a:xfrm>
            <a:prstGeom prst="ellipse">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46" name="Image" descr="Image"/>
            <p:cNvPicPr>
              <a:picLocks noChangeAspect="1"/>
            </p:cNvPicPr>
            <p:nvPr/>
          </p:nvPicPr>
          <p:blipFill>
            <a:blip r:embed="rId3">
              <a:extLst/>
            </a:blip>
            <a:stretch>
              <a:fillRect/>
            </a:stretch>
          </p:blipFill>
          <p:spPr>
            <a:xfrm>
              <a:off x="0" y="0"/>
              <a:ext cx="9376517" cy="8639568"/>
            </a:xfrm>
            <a:prstGeom prst="rect">
              <a:avLst/>
            </a:prstGeom>
            <a:ln w="12700" cap="flat">
              <a:noFill/>
              <a:miter lim="400000"/>
            </a:ln>
            <a:effectLst>
              <a:outerShdw sx="100000" sy="100000" kx="0" ky="0" algn="b" rotWithShape="0" blurRad="101600" dist="94795" dir="2700000">
                <a:srgbClr val="000000"/>
              </a:outerShdw>
            </a:effectLst>
          </p:spPr>
        </p:pic>
        <p:sp>
          <p:nvSpPr>
            <p:cNvPr id="447" name="Arrow"/>
            <p:cNvSpPr/>
            <p:nvPr/>
          </p:nvSpPr>
          <p:spPr>
            <a:xfrm rot="16209467">
              <a:off x="3843948" y="950435"/>
              <a:ext cx="1688496" cy="1531532"/>
            </a:xfrm>
            <a:prstGeom prst="rightArrow">
              <a:avLst>
                <a:gd name="adj1" fmla="val 53332"/>
                <a:gd name="adj2" fmla="val 43139"/>
              </a:avLst>
            </a:prstGeom>
            <a:solidFill>
              <a:srgbClr val="F4BE61">
                <a:alpha val="56000"/>
              </a:srgbClr>
            </a:solidFill>
            <a:ln w="12700" cap="flat">
              <a:noFill/>
              <a:miter lim="400000"/>
            </a:ln>
            <a:effectLst/>
          </p:spPr>
          <p:txBody>
            <a:bodyPr wrap="square" lIns="50800" tIns="50800" rIns="50800" bIns="50800" numCol="1" anchor="ctr">
              <a:noAutofit/>
            </a:bodyPr>
            <a:lstStyle/>
            <a:p>
              <a:pPr>
                <a:defRPr sz="3200">
                  <a:solidFill>
                    <a:srgbClr val="6C6963"/>
                  </a:solidFill>
                  <a:latin typeface="Baskerville"/>
                  <a:ea typeface="Baskerville"/>
                  <a:cs typeface="Baskerville"/>
                  <a:sym typeface="Baskerville"/>
                </a:defRPr>
              </a:pPr>
            </a:p>
          </p:txBody>
        </p:sp>
        <p:pic>
          <p:nvPicPr>
            <p:cNvPr id="448" name="Image" descr="Image"/>
            <p:cNvPicPr>
              <a:picLocks noChangeAspect="1"/>
            </p:cNvPicPr>
            <p:nvPr/>
          </p:nvPicPr>
          <p:blipFill>
            <a:blip r:embed="rId4">
              <a:extLst/>
            </a:blip>
            <a:stretch>
              <a:fillRect/>
            </a:stretch>
          </p:blipFill>
          <p:spPr>
            <a:xfrm>
              <a:off x="2651981" y="1394164"/>
              <a:ext cx="4072553" cy="6091907"/>
            </a:xfrm>
            <a:prstGeom prst="rect">
              <a:avLst/>
            </a:prstGeom>
            <a:ln w="12700" cap="flat">
              <a:noFill/>
              <a:miter lim="400000"/>
            </a:ln>
            <a:effectLst/>
          </p:spPr>
        </p:pic>
        <p:sp>
          <p:nvSpPr>
            <p:cNvPr id="449" name="2 Peter 1:5-10 (NKJV)  5 giving all diligence, add to your . . . 10 Therefore, brethren, be even more diligent to make your call and election sure,"/>
            <p:cNvSpPr txBox="1"/>
            <p:nvPr/>
          </p:nvSpPr>
          <p:spPr>
            <a:xfrm>
              <a:off x="1570651" y="4475361"/>
              <a:ext cx="6235213" cy="1633756"/>
            </a:xfrm>
            <a:prstGeom prst="rect">
              <a:avLst/>
            </a:prstGeom>
            <a:noFill/>
            <a:ln w="12700" cap="flat">
              <a:noFill/>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spcBef>
                  <a:spcPts val="500"/>
                </a:spcBef>
                <a:defRPr sz="2400">
                  <a:solidFill>
                    <a:srgbClr val="FFFFFF"/>
                  </a:solidFill>
                  <a:effectLst>
                    <a:outerShdw sx="100000" sy="100000" kx="0" ky="0" algn="b" rotWithShape="0" blurRad="76200" dist="63500" dir="2799362">
                      <a:srgbClr val="000000"/>
                    </a:outerShdw>
                  </a:effectLst>
                  <a:latin typeface="Times New Roman"/>
                  <a:ea typeface="Times New Roman"/>
                  <a:cs typeface="Times New Roman"/>
                  <a:sym typeface="Times New Roman"/>
                </a:defRPr>
              </a:pPr>
              <a:r>
                <a:rPr b="1"/>
                <a:t>2 Peter 1:5-10 (NKJV) </a:t>
              </a:r>
              <a:br/>
              <a:r>
                <a:rPr baseline="31999"/>
                <a:t>5 </a:t>
              </a:r>
              <a:r>
                <a:t>giving all diligence, add to your . . . </a:t>
              </a:r>
              <a:r>
                <a:rPr baseline="31999"/>
                <a:t>10 </a:t>
              </a:r>
              <a:r>
                <a:t>Therefore, brethren, be even more diligent to make your call and election sure,</a:t>
              </a:r>
            </a:p>
          </p:txBody>
        </p:sp>
      </p:grpSp>
      <p:sp>
        <p:nvSpPr>
          <p:cNvPr id="451" name="To make our calling and election sure, we MUST GIVE ALL DILIGENCE to GROW?"/>
          <p:cNvSpPr txBox="1"/>
          <p:nvPr/>
        </p:nvSpPr>
        <p:spPr>
          <a:xfrm>
            <a:off x="198051" y="2225988"/>
            <a:ext cx="3059251" cy="6388101"/>
          </a:xfrm>
          <a:prstGeom prst="rect">
            <a:avLst/>
          </a:prstGeom>
          <a:solidFill>
            <a:schemeClr val="accent6">
              <a:satOff val="1848"/>
              <a:lumOff val="-15262"/>
            </a:schemeClr>
          </a:solidFill>
          <a:ln w="12700">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FFFFFF"/>
                </a:solidFill>
                <a:latin typeface="Century Gothic"/>
                <a:ea typeface="Century Gothic"/>
                <a:cs typeface="Century Gothic"/>
                <a:sym typeface="Century Gothic"/>
              </a:defRPr>
            </a:pPr>
            <a:r>
              <a:t>To make our calling and election sure, we MUST GIVE ALL </a:t>
            </a:r>
            <a:r>
              <a:rPr b="1">
                <a:solidFill>
                  <a:schemeClr val="accent3">
                    <a:hueOff val="198700"/>
                    <a:satOff val="21248"/>
                    <a:lumOff val="19305"/>
                  </a:schemeClr>
                </a:solidFill>
              </a:rPr>
              <a:t>DILIGENCE</a:t>
            </a:r>
            <a:r>
              <a:t> to </a:t>
            </a:r>
            <a:r>
              <a:rPr b="1">
                <a:solidFill>
                  <a:schemeClr val="accent3">
                    <a:hueOff val="198700"/>
                    <a:satOff val="21248"/>
                    <a:lumOff val="19305"/>
                  </a:schemeClr>
                </a:solidFill>
              </a:rPr>
              <a:t>GROW</a:t>
            </a:r>
            <a:r>
              <a:t>?</a:t>
            </a:r>
          </a:p>
        </p:txBody>
      </p:sp>
      <p:grpSp>
        <p:nvGrpSpPr>
          <p:cNvPr id="454" name="The reward - security &amp; entrance into God’s everlasting kingdom - (1:8,11)"/>
          <p:cNvGrpSpPr/>
          <p:nvPr/>
        </p:nvGrpSpPr>
        <p:grpSpPr>
          <a:xfrm>
            <a:off x="3707564" y="5673645"/>
            <a:ext cx="8941026" cy="2136827"/>
            <a:chOff x="0" y="0"/>
            <a:chExt cx="8941025" cy="2136825"/>
          </a:xfrm>
        </p:grpSpPr>
        <p:sp>
          <p:nvSpPr>
            <p:cNvPr id="453" name="The reward - security &amp; entrance into God’s everlasting kingdom - (1:8,11)"/>
            <p:cNvSpPr/>
            <p:nvPr/>
          </p:nvSpPr>
          <p:spPr>
            <a:xfrm>
              <a:off x="88900" y="63500"/>
              <a:ext cx="8763226" cy="1882826"/>
            </a:xfrm>
            <a:prstGeom prst="rect">
              <a:avLst/>
            </a:prstGeom>
            <a:gradFill flip="none" rotWithShape="1">
              <a:gsLst>
                <a:gs pos="0">
                  <a:schemeClr val="accent3"/>
                </a:gs>
                <a:gs pos="100000">
                  <a:schemeClr val="accent3">
                    <a:satOff val="2194"/>
                    <a:lumOff val="-10817"/>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90000"/>
                </a:lnSpc>
                <a:defRPr b="1" sz="4100">
                  <a:ln w="12700" cap="flat">
                    <a:solidFill>
                      <a:srgbClr val="000000"/>
                    </a:solidFill>
                    <a:prstDash val="solid"/>
                    <a:miter lim="400000"/>
                  </a:ln>
                  <a:solidFill>
                    <a:srgbClr val="FFFFFF"/>
                  </a:solidFill>
                  <a:effectLst>
                    <a:outerShdw sx="100000" sy="100000" kx="0" ky="0" algn="b" rotWithShape="0" blurRad="38100" dist="63500" dir="1616371">
                      <a:srgbClr val="000000"/>
                    </a:outerShdw>
                  </a:effectLst>
                  <a:latin typeface="Gill Sans"/>
                  <a:ea typeface="Gill Sans"/>
                  <a:cs typeface="Gill Sans"/>
                  <a:sym typeface="Gill Sans"/>
                </a:defRPr>
              </a:lvl1pPr>
            </a:lstStyle>
            <a:p>
              <a:pPr/>
              <a:r>
                <a:t>The reward - security &amp; entrance into God’s everlasting kingdom - (1:8,11) </a:t>
              </a:r>
            </a:p>
          </p:txBody>
        </p:sp>
        <p:pic>
          <p:nvPicPr>
            <p:cNvPr id="452" name="The reward - security &amp; entrance into God’s everlasting kingdom - (1:8,11) The reward - security &amp; entrance into God’s everlasting kingdom - (1:8,11) " descr="The reward - security &amp; entrance into God’s everlasting kingdom - (1:8,11) The reward - security &amp; entrance into God’s everlasting kingdom - (1:8,11) "/>
            <p:cNvPicPr>
              <a:picLocks noChangeAspect="0"/>
            </p:cNvPicPr>
            <p:nvPr/>
          </p:nvPicPr>
          <p:blipFill>
            <a:blip r:embed="rId5">
              <a:extLst/>
            </a:blip>
            <a:stretch>
              <a:fillRect/>
            </a:stretch>
          </p:blipFill>
          <p:spPr>
            <a:xfrm>
              <a:off x="0" y="0"/>
              <a:ext cx="8941026" cy="213682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58" name="“Making Our Calling &amp; Election Sure”"/>
          <p:cNvGrpSpPr/>
          <p:nvPr/>
        </p:nvGrpSpPr>
        <p:grpSpPr>
          <a:xfrm>
            <a:off x="190443" y="190153"/>
            <a:ext cx="12623913" cy="965201"/>
            <a:chOff x="0" y="0"/>
            <a:chExt cx="12623912" cy="965200"/>
          </a:xfrm>
        </p:grpSpPr>
        <p:sp>
          <p:nvSpPr>
            <p:cNvPr id="457"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456"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464" name="Group"/>
          <p:cNvGrpSpPr/>
          <p:nvPr/>
        </p:nvGrpSpPr>
        <p:grpSpPr>
          <a:xfrm>
            <a:off x="3599367" y="1100255"/>
            <a:ext cx="9376518" cy="8639568"/>
            <a:chOff x="0" y="0"/>
            <a:chExt cx="9376516" cy="8639567"/>
          </a:xfrm>
        </p:grpSpPr>
        <p:sp>
          <p:nvSpPr>
            <p:cNvPr id="459" name="Oval"/>
            <p:cNvSpPr/>
            <p:nvPr/>
          </p:nvSpPr>
          <p:spPr>
            <a:xfrm>
              <a:off x="935350" y="607242"/>
              <a:ext cx="7505815" cy="7425083"/>
            </a:xfrm>
            <a:prstGeom prst="ellipse">
              <a:avLst/>
            </a:prstGeom>
            <a:solidFill>
              <a:schemeClr val="accent6">
                <a:satOff val="1848"/>
                <a:lumOff val="-15262"/>
              </a:schemeClr>
            </a:solidFill>
            <a:ln w="12700" cap="flat">
              <a:noFill/>
              <a:miter lim="400000"/>
            </a:ln>
            <a:effectLst/>
          </p:spPr>
          <p:txBody>
            <a:bodyPr wrap="square" lIns="50800" tIns="50800" rIns="50800" bIns="50800" numCol="1" anchor="ctr">
              <a:noAutofit/>
            </a:bodyPr>
            <a:lstStyle/>
            <a:p>
              <a:pPr>
                <a:defRPr>
                  <a:solidFill>
                    <a:srgbClr val="FFFFFF"/>
                  </a:solidFill>
                </a:defRPr>
              </a:pPr>
            </a:p>
          </p:txBody>
        </p:sp>
        <p:pic>
          <p:nvPicPr>
            <p:cNvPr id="460" name="Image" descr="Image"/>
            <p:cNvPicPr>
              <a:picLocks noChangeAspect="1"/>
            </p:cNvPicPr>
            <p:nvPr/>
          </p:nvPicPr>
          <p:blipFill>
            <a:blip r:embed="rId3">
              <a:extLst/>
            </a:blip>
            <a:stretch>
              <a:fillRect/>
            </a:stretch>
          </p:blipFill>
          <p:spPr>
            <a:xfrm>
              <a:off x="0" y="0"/>
              <a:ext cx="9376517" cy="8639568"/>
            </a:xfrm>
            <a:prstGeom prst="rect">
              <a:avLst/>
            </a:prstGeom>
            <a:ln w="12700" cap="flat">
              <a:noFill/>
              <a:miter lim="400000"/>
            </a:ln>
            <a:effectLst>
              <a:outerShdw sx="100000" sy="100000" kx="0" ky="0" algn="b" rotWithShape="0" blurRad="101600" dist="94795" dir="2700000">
                <a:srgbClr val="000000"/>
              </a:outerShdw>
            </a:effectLst>
          </p:spPr>
        </p:pic>
        <p:sp>
          <p:nvSpPr>
            <p:cNvPr id="461" name="Arrow"/>
            <p:cNvSpPr/>
            <p:nvPr/>
          </p:nvSpPr>
          <p:spPr>
            <a:xfrm rot="16209467">
              <a:off x="3843948" y="950435"/>
              <a:ext cx="1688496" cy="1531532"/>
            </a:xfrm>
            <a:prstGeom prst="rightArrow">
              <a:avLst>
                <a:gd name="adj1" fmla="val 53332"/>
                <a:gd name="adj2" fmla="val 43139"/>
              </a:avLst>
            </a:prstGeom>
            <a:solidFill>
              <a:srgbClr val="F4BE61">
                <a:alpha val="56000"/>
              </a:srgbClr>
            </a:solidFill>
            <a:ln w="12700" cap="flat">
              <a:noFill/>
              <a:miter lim="400000"/>
            </a:ln>
            <a:effectLst/>
          </p:spPr>
          <p:txBody>
            <a:bodyPr wrap="square" lIns="50800" tIns="50800" rIns="50800" bIns="50800" numCol="1" anchor="ctr">
              <a:noAutofit/>
            </a:bodyPr>
            <a:lstStyle/>
            <a:p>
              <a:pPr>
                <a:defRPr sz="3200">
                  <a:solidFill>
                    <a:srgbClr val="6C6963"/>
                  </a:solidFill>
                  <a:latin typeface="Baskerville"/>
                  <a:ea typeface="Baskerville"/>
                  <a:cs typeface="Baskerville"/>
                  <a:sym typeface="Baskerville"/>
                </a:defRPr>
              </a:pPr>
            </a:p>
          </p:txBody>
        </p:sp>
        <p:pic>
          <p:nvPicPr>
            <p:cNvPr id="462" name="Image" descr="Image"/>
            <p:cNvPicPr>
              <a:picLocks noChangeAspect="1"/>
            </p:cNvPicPr>
            <p:nvPr/>
          </p:nvPicPr>
          <p:blipFill>
            <a:blip r:embed="rId4">
              <a:extLst/>
            </a:blip>
            <a:stretch>
              <a:fillRect/>
            </a:stretch>
          </p:blipFill>
          <p:spPr>
            <a:xfrm>
              <a:off x="2651981" y="1394164"/>
              <a:ext cx="4072553" cy="6091907"/>
            </a:xfrm>
            <a:prstGeom prst="rect">
              <a:avLst/>
            </a:prstGeom>
            <a:ln w="12700" cap="flat">
              <a:noFill/>
              <a:miter lim="400000"/>
            </a:ln>
            <a:effectLst/>
          </p:spPr>
        </p:pic>
        <p:sp>
          <p:nvSpPr>
            <p:cNvPr id="463" name="2 Peter 1:5-10 (NKJV)  5 giving all diligence, add to your . . . 10 Therefore, brethren, be even more diligent to make your call and election sure,"/>
            <p:cNvSpPr txBox="1"/>
            <p:nvPr/>
          </p:nvSpPr>
          <p:spPr>
            <a:xfrm>
              <a:off x="1570651" y="4475361"/>
              <a:ext cx="6235213" cy="1633756"/>
            </a:xfrm>
            <a:prstGeom prst="rect">
              <a:avLst/>
            </a:prstGeom>
            <a:noFill/>
            <a:ln w="12700" cap="flat">
              <a:noFill/>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defTabSz="457200">
                <a:spcBef>
                  <a:spcPts val="500"/>
                </a:spcBef>
                <a:defRPr sz="2400">
                  <a:solidFill>
                    <a:srgbClr val="FFFFFF"/>
                  </a:solidFill>
                  <a:effectLst>
                    <a:outerShdw sx="100000" sy="100000" kx="0" ky="0" algn="b" rotWithShape="0" blurRad="76200" dist="63500" dir="2799362">
                      <a:srgbClr val="000000"/>
                    </a:outerShdw>
                  </a:effectLst>
                  <a:latin typeface="Times New Roman"/>
                  <a:ea typeface="Times New Roman"/>
                  <a:cs typeface="Times New Roman"/>
                  <a:sym typeface="Times New Roman"/>
                </a:defRPr>
              </a:pPr>
              <a:r>
                <a:rPr b="1"/>
                <a:t>2 Peter 1:5-10 (NKJV) </a:t>
              </a:r>
              <a:br/>
              <a:r>
                <a:rPr baseline="31999"/>
                <a:t>5 </a:t>
              </a:r>
              <a:r>
                <a:t>giving all diligence, add to your . . . </a:t>
              </a:r>
              <a:r>
                <a:rPr baseline="31999"/>
                <a:t>10 </a:t>
              </a:r>
              <a:r>
                <a:t>Therefore, brethren, be even more diligent to make your call and election sure,</a:t>
              </a:r>
            </a:p>
          </p:txBody>
        </p:sp>
      </p:grpSp>
      <p:sp>
        <p:nvSpPr>
          <p:cNvPr id="465" name="To make our calling and election sure, we MUST GIVE ALL DILIGENCE to GROW?"/>
          <p:cNvSpPr txBox="1"/>
          <p:nvPr/>
        </p:nvSpPr>
        <p:spPr>
          <a:xfrm>
            <a:off x="198051" y="2225988"/>
            <a:ext cx="3059251" cy="6388101"/>
          </a:xfrm>
          <a:prstGeom prst="rect">
            <a:avLst/>
          </a:prstGeom>
          <a:solidFill>
            <a:schemeClr val="accent6">
              <a:satOff val="1848"/>
              <a:lumOff val="-15262"/>
            </a:schemeClr>
          </a:solidFill>
          <a:ln w="12700">
            <a:miter lim="400000"/>
          </a:ln>
          <a:effectLst>
            <a:outerShdw sx="100000" sy="100000" kx="0" ky="0" algn="b" rotWithShape="0" blurRad="101600" dist="94795"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sz="4500">
                <a:solidFill>
                  <a:srgbClr val="FFFFFF"/>
                </a:solidFill>
                <a:latin typeface="Century Gothic"/>
                <a:ea typeface="Century Gothic"/>
                <a:cs typeface="Century Gothic"/>
                <a:sym typeface="Century Gothic"/>
              </a:defRPr>
            </a:pPr>
            <a:r>
              <a:t>To make our calling and election sure, we MUST GIVE ALL </a:t>
            </a:r>
            <a:r>
              <a:rPr b="1">
                <a:solidFill>
                  <a:schemeClr val="accent3">
                    <a:hueOff val="198700"/>
                    <a:satOff val="21248"/>
                    <a:lumOff val="19305"/>
                  </a:schemeClr>
                </a:solidFill>
              </a:rPr>
              <a:t>DILIGENCE</a:t>
            </a:r>
            <a:r>
              <a:t> to </a:t>
            </a:r>
            <a:r>
              <a:rPr b="1">
                <a:solidFill>
                  <a:schemeClr val="accent3">
                    <a:hueOff val="198700"/>
                    <a:satOff val="21248"/>
                    <a:lumOff val="19305"/>
                  </a:schemeClr>
                </a:solidFill>
              </a:rPr>
              <a:t>GROW</a:t>
            </a:r>
            <a:r>
              <a:t>?</a:t>
            </a:r>
          </a:p>
        </p:txBody>
      </p:sp>
      <p:grpSp>
        <p:nvGrpSpPr>
          <p:cNvPr id="468" name="If we fail to grow we will fall &amp; be in danger of being eternally lost - (1:9; 2:20-22)"/>
          <p:cNvGrpSpPr/>
          <p:nvPr/>
        </p:nvGrpSpPr>
        <p:grpSpPr>
          <a:xfrm>
            <a:off x="3707564" y="5673645"/>
            <a:ext cx="8941026" cy="2136827"/>
            <a:chOff x="0" y="0"/>
            <a:chExt cx="8941025" cy="2136825"/>
          </a:xfrm>
        </p:grpSpPr>
        <p:sp>
          <p:nvSpPr>
            <p:cNvPr id="467" name="If we fail to grow we will fall &amp; be in danger of being eternally lost - (1:9; 2:20-22)"/>
            <p:cNvSpPr/>
            <p:nvPr/>
          </p:nvSpPr>
          <p:spPr>
            <a:xfrm>
              <a:off x="88900" y="63500"/>
              <a:ext cx="8763226" cy="1882826"/>
            </a:xfrm>
            <a:prstGeom prst="rect">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nSpc>
                  <a:spcPct val="90000"/>
                </a:lnSpc>
                <a:defRPr b="1" sz="4100">
                  <a:ln w="12700" cap="flat">
                    <a:solidFill>
                      <a:srgbClr val="000000"/>
                    </a:solidFill>
                    <a:prstDash val="solid"/>
                    <a:miter lim="400000"/>
                  </a:ln>
                  <a:solidFill>
                    <a:srgbClr val="FFFFFF"/>
                  </a:solidFill>
                  <a:effectLst>
                    <a:outerShdw sx="100000" sy="100000" kx="0" ky="0" algn="b" rotWithShape="0" blurRad="38100" dist="63500" dir="1616371">
                      <a:srgbClr val="000000"/>
                    </a:outerShdw>
                  </a:effectLst>
                  <a:latin typeface="Gill Sans"/>
                  <a:ea typeface="Gill Sans"/>
                  <a:cs typeface="Gill Sans"/>
                  <a:sym typeface="Gill Sans"/>
                </a:defRPr>
              </a:lvl1pPr>
            </a:lstStyle>
            <a:p>
              <a:pPr/>
              <a:r>
                <a:t>If we fail to grow we will fall &amp; be in danger of being eternally lost - (1:9; 2:20-22)</a:t>
              </a:r>
            </a:p>
          </p:txBody>
        </p:sp>
        <p:pic>
          <p:nvPicPr>
            <p:cNvPr id="466" name="If we fail to grow we will fall &amp; be in danger of being eternally lost - (1:9; 2:20-22) If we fail to grow we will fall &amp; be in danger of being eternally lost - (1:9; 2:20-22)" descr="If we fail to grow we will fall &amp; be in danger of being eternally lost - (1:9; 2:20-22) If we fail to grow we will fall &amp; be in danger of being eternally lost - (1:9; 2:20-22)"/>
            <p:cNvPicPr>
              <a:picLocks noChangeAspect="0"/>
            </p:cNvPicPr>
            <p:nvPr/>
          </p:nvPicPr>
          <p:blipFill>
            <a:blip r:embed="rId5">
              <a:extLst/>
            </a:blip>
            <a:stretch>
              <a:fillRect/>
            </a:stretch>
          </p:blipFill>
          <p:spPr>
            <a:xfrm>
              <a:off x="0" y="0"/>
              <a:ext cx="8941026" cy="2136826"/>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Rectangle 1"/>
          <p:cNvSpPr txBox="1"/>
          <p:nvPr/>
        </p:nvSpPr>
        <p:spPr>
          <a:xfrm>
            <a:off x="4233301" y="2379264"/>
            <a:ext cx="8613229" cy="673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2"/>
              </a:buBlip>
              <a:defRPr sz="5000">
                <a:solidFill>
                  <a:srgbClr val="000000"/>
                </a:solidFill>
                <a:latin typeface="Century Gothic"/>
                <a:ea typeface="Century Gothic"/>
                <a:cs typeface="Century Gothic"/>
                <a:sym typeface="Century Gothic"/>
              </a:defRPr>
            </a:pPr>
            <a:r>
              <a:rPr b="1"/>
              <a:t>Have you obtained the “like precious faith these brethren received?</a:t>
            </a:r>
            <a:endParaRPr b="1"/>
          </a:p>
          <a:p>
            <a:pPr marL="457200" indent="-457200" algn="l">
              <a:spcBef>
                <a:spcPts val="1700"/>
              </a:spcBef>
              <a:buSzPct val="80000"/>
              <a:buBlip>
                <a:blip r:embed="rId2"/>
              </a:buBlip>
              <a:defRPr sz="5000">
                <a:solidFill>
                  <a:srgbClr val="000000"/>
                </a:solidFill>
                <a:latin typeface="Century Gothic"/>
                <a:ea typeface="Century Gothic"/>
                <a:cs typeface="Century Gothic"/>
                <a:sym typeface="Century Gothic"/>
              </a:defRPr>
            </a:pPr>
            <a:r>
              <a:rPr b="1"/>
              <a:t>Have you believed and obeyed the truth?</a:t>
            </a:r>
            <a:endParaRPr b="1"/>
          </a:p>
          <a:p>
            <a:pPr marL="457200" indent="-457200" algn="l">
              <a:spcBef>
                <a:spcPts val="1700"/>
              </a:spcBef>
              <a:buSzPct val="80000"/>
              <a:buBlip>
                <a:blip r:embed="rId2"/>
              </a:buBlip>
              <a:defRPr sz="5000">
                <a:solidFill>
                  <a:srgbClr val="000000"/>
                </a:solidFill>
                <a:latin typeface="Century Gothic"/>
                <a:ea typeface="Century Gothic"/>
                <a:cs typeface="Century Gothic"/>
                <a:sym typeface="Century Gothic"/>
              </a:defRPr>
            </a:pPr>
            <a:r>
              <a:rPr b="1"/>
              <a:t>Have you escaped the corruption that is in the world?</a:t>
            </a:r>
          </a:p>
        </p:txBody>
      </p:sp>
      <p:grpSp>
        <p:nvGrpSpPr>
          <p:cNvPr id="473" name="“Why True Faith Is Precious”"/>
          <p:cNvGrpSpPr/>
          <p:nvPr/>
        </p:nvGrpSpPr>
        <p:grpSpPr>
          <a:xfrm>
            <a:off x="190443" y="257095"/>
            <a:ext cx="12623913" cy="1155701"/>
            <a:chOff x="0" y="0"/>
            <a:chExt cx="12623912" cy="1155700"/>
          </a:xfrm>
        </p:grpSpPr>
        <p:sp>
          <p:nvSpPr>
            <p:cNvPr id="472" name="“Why True Faith Is Precious”"/>
            <p:cNvSpPr txBox="1"/>
            <p:nvPr/>
          </p:nvSpPr>
          <p:spPr>
            <a:xfrm>
              <a:off x="63500" y="50800"/>
              <a:ext cx="12496913" cy="9525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700">
                  <a:solidFill>
                    <a:srgbClr val="6F6A5A"/>
                  </a:solidFill>
                  <a:latin typeface="Baskerville"/>
                  <a:ea typeface="Baskerville"/>
                  <a:cs typeface="Baskerville"/>
                  <a:sym typeface="Baskerville"/>
                </a:defRPr>
              </a:lvl1pPr>
            </a:lstStyle>
            <a:p>
              <a:pPr/>
              <a:r>
                <a:t>“Why True Faith Is Precious”</a:t>
              </a:r>
            </a:p>
          </p:txBody>
        </p:sp>
        <p:pic>
          <p:nvPicPr>
            <p:cNvPr id="471" name="“Why True Faith Is Precious” “Why True Faith Is Precious”" descr="“Why True Faith Is Precious” “Why True Faith Is Precious”"/>
            <p:cNvPicPr>
              <a:picLocks noChangeAspect="0"/>
            </p:cNvPicPr>
            <p:nvPr/>
          </p:nvPicPr>
          <p:blipFill>
            <a:blip r:embed="rId3">
              <a:extLst/>
            </a:blip>
            <a:stretch>
              <a:fillRect/>
            </a:stretch>
          </p:blipFill>
          <p:spPr>
            <a:xfrm>
              <a:off x="0" y="0"/>
              <a:ext cx="12623913" cy="1155700"/>
            </a:xfrm>
            <a:prstGeom prst="rect">
              <a:avLst/>
            </a:prstGeom>
            <a:effectLst/>
          </p:spPr>
        </p:pic>
      </p:grpSp>
      <p:grpSp>
        <p:nvGrpSpPr>
          <p:cNvPr id="476" name="Image"/>
          <p:cNvGrpSpPr/>
          <p:nvPr/>
        </p:nvGrpSpPr>
        <p:grpSpPr>
          <a:xfrm>
            <a:off x="35083" y="2379264"/>
            <a:ext cx="4240088" cy="7415655"/>
            <a:chOff x="0" y="0"/>
            <a:chExt cx="4240087" cy="7415654"/>
          </a:xfrm>
        </p:grpSpPr>
        <p:pic>
          <p:nvPicPr>
            <p:cNvPr id="475" name="Image" descr="Image"/>
            <p:cNvPicPr>
              <a:picLocks noChangeAspect="1"/>
            </p:cNvPicPr>
            <p:nvPr/>
          </p:nvPicPr>
          <p:blipFill>
            <a:blip r:embed="rId4">
              <a:extLst/>
            </a:blip>
            <a:srcRect l="14542" t="0" r="11479" b="0"/>
            <a:stretch>
              <a:fillRect/>
            </a:stretch>
          </p:blipFill>
          <p:spPr>
            <a:xfrm>
              <a:off x="215900" y="139700"/>
              <a:ext cx="3808288" cy="6856855"/>
            </a:xfrm>
            <a:prstGeom prst="rect">
              <a:avLst/>
            </a:prstGeom>
            <a:ln>
              <a:noFill/>
            </a:ln>
            <a:effectLst/>
          </p:spPr>
        </p:pic>
        <p:pic>
          <p:nvPicPr>
            <p:cNvPr id="474" name="Image" descr="Image"/>
            <p:cNvPicPr>
              <a:picLocks noChangeAspect="0"/>
            </p:cNvPicPr>
            <p:nvPr/>
          </p:nvPicPr>
          <p:blipFill>
            <a:blip r:embed="rId5">
              <a:extLst/>
            </a:blip>
            <a:stretch>
              <a:fillRect/>
            </a:stretch>
          </p:blipFill>
          <p:spPr>
            <a:xfrm>
              <a:off x="-1" y="-1"/>
              <a:ext cx="4240089" cy="7415656"/>
            </a:xfrm>
            <a:prstGeom prst="rect">
              <a:avLst/>
            </a:prstGeom>
            <a:effectLst/>
          </p:spPr>
        </p:pic>
      </p:grpSp>
      <p:sp>
        <p:nvSpPr>
          <p:cNvPr id="477" name="INTRODUCTION TO SECOND PETER"/>
          <p:cNvSpPr/>
          <p:nvPr/>
        </p:nvSpPr>
        <p:spPr>
          <a:xfrm>
            <a:off x="212722" y="1457879"/>
            <a:ext cx="12579357" cy="8763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INTRODUCTION TO SECOND PETER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70">
                                            <p:bg/>
                                          </p:spTgt>
                                        </p:tgtEl>
                                        <p:attrNameLst>
                                          <p:attrName>style.visibility</p:attrName>
                                        </p:attrNameLst>
                                      </p:cBhvr>
                                      <p:to>
                                        <p:strVal val="visible"/>
                                      </p:to>
                                    </p:set>
                                    <p:animEffect filter="wipe(left)" transition="in">
                                      <p:cBhvr>
                                        <p:cTn id="7" dur="1500"/>
                                        <p:tgtEl>
                                          <p:spTgt spid="47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70">
                                            <p:txEl>
                                              <p:pRg st="0" end="0"/>
                                            </p:txEl>
                                          </p:spTgt>
                                        </p:tgtEl>
                                        <p:attrNameLst>
                                          <p:attrName>style.visibility</p:attrName>
                                        </p:attrNameLst>
                                      </p:cBhvr>
                                      <p:to>
                                        <p:strVal val="visible"/>
                                      </p:to>
                                    </p:set>
                                    <p:animEffect filter="wipe(left)" transition="in">
                                      <p:cBhvr>
                                        <p:cTn id="10" dur="1500"/>
                                        <p:tgtEl>
                                          <p:spTgt spid="4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70">
                                            <p:txEl>
                                              <p:pRg st="1" end="1"/>
                                            </p:txEl>
                                          </p:spTgt>
                                        </p:tgtEl>
                                        <p:attrNameLst>
                                          <p:attrName>style.visibility</p:attrName>
                                        </p:attrNameLst>
                                      </p:cBhvr>
                                      <p:to>
                                        <p:strVal val="visible"/>
                                      </p:to>
                                    </p:set>
                                    <p:animEffect filter="wipe(left)" transition="in">
                                      <p:cBhvr>
                                        <p:cTn id="15" dur="1500"/>
                                        <p:tgtEl>
                                          <p:spTgt spid="47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70">
                                            <p:txEl>
                                              <p:pRg st="2" end="2"/>
                                            </p:txEl>
                                          </p:spTgt>
                                        </p:tgtEl>
                                        <p:attrNameLst>
                                          <p:attrName>style.visibility</p:attrName>
                                        </p:attrNameLst>
                                      </p:cBhvr>
                                      <p:to>
                                        <p:strVal val="visible"/>
                                      </p:to>
                                    </p:set>
                                    <p:animEffect filter="wipe(left)" transition="in">
                                      <p:cBhvr>
                                        <p:cTn id="20" dur="1500"/>
                                        <p:tgtEl>
                                          <p:spTgt spid="47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70"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Image" descr="Image"/>
          <p:cNvPicPr>
            <a:picLocks noChangeAspect="1"/>
          </p:cNvPicPr>
          <p:nvPr>
            <p:ph type="pic" idx="21"/>
          </p:nvPr>
        </p:nvPicPr>
        <p:blipFill>
          <a:blip r:embed="rId2">
            <a:extLst/>
          </a:blip>
          <a:srcRect l="16582" t="10030" r="16582" b="0"/>
          <a:stretch>
            <a:fillRect/>
          </a:stretch>
        </p:blipFill>
        <p:spPr>
          <a:xfrm>
            <a:off x="0" y="0"/>
            <a:ext cx="13004800" cy="9753600"/>
          </a:xfrm>
          <a:prstGeom prst="rect">
            <a:avLst/>
          </a:prstGeom>
        </p:spPr>
      </p:pic>
      <p:grpSp>
        <p:nvGrpSpPr>
          <p:cNvPr id="483" name="“Making Our Calling &amp; Election Sure”"/>
          <p:cNvGrpSpPr/>
          <p:nvPr/>
        </p:nvGrpSpPr>
        <p:grpSpPr>
          <a:xfrm>
            <a:off x="190443" y="7772485"/>
            <a:ext cx="12623913" cy="1981201"/>
            <a:chOff x="0" y="0"/>
            <a:chExt cx="12623912" cy="1981200"/>
          </a:xfrm>
        </p:grpSpPr>
        <p:sp>
          <p:nvSpPr>
            <p:cNvPr id="482" name="“Making Our Calling &amp; Election Sure”"/>
            <p:cNvSpPr txBox="1"/>
            <p:nvPr/>
          </p:nvSpPr>
          <p:spPr>
            <a:xfrm>
              <a:off x="63500" y="50800"/>
              <a:ext cx="12496913" cy="1778000"/>
            </a:xfrm>
            <a:prstGeom prst="rect">
              <a:avLst/>
            </a:prstGeom>
            <a:solidFill>
              <a:srgbClr val="DCDDE0"/>
            </a:soli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5700">
                  <a:solidFill>
                    <a:srgbClr val="6F6A5A"/>
                  </a:solidFill>
                  <a:latin typeface="Baskerville"/>
                  <a:ea typeface="Baskerville"/>
                  <a:cs typeface="Baskerville"/>
                  <a:sym typeface="Baskerville"/>
                </a:defRPr>
              </a:lvl1pPr>
            </a:lstStyle>
            <a:p>
              <a:pPr/>
              <a:r>
                <a:t>“Making Our Calling &amp; Election Sure”</a:t>
              </a:r>
            </a:p>
          </p:txBody>
        </p:sp>
        <p:pic>
          <p:nvPicPr>
            <p:cNvPr id="481" name="“Making Our Calling &amp; Election Sure” “Making Our Calling &amp; Election Sure”" descr="“Making Our Calling &amp; Election Sure” “Making Our Calling &amp; Election Sure”"/>
            <p:cNvPicPr>
              <a:picLocks noChangeAspect="0"/>
            </p:cNvPicPr>
            <p:nvPr/>
          </p:nvPicPr>
          <p:blipFill>
            <a:blip r:embed="rId3">
              <a:extLst/>
            </a:blip>
            <a:stretch>
              <a:fillRect/>
            </a:stretch>
          </p:blipFill>
          <p:spPr>
            <a:xfrm>
              <a:off x="0" y="0"/>
              <a:ext cx="12623913" cy="1981200"/>
            </a:xfrm>
            <a:prstGeom prst="rect">
              <a:avLst/>
            </a:prstGeom>
            <a:effectLst/>
          </p:spPr>
        </p:pic>
      </p:grpSp>
      <p:sp>
        <p:nvSpPr>
          <p:cNvPr id="484" name="(2 Peter 1:5-11)"/>
          <p:cNvSpPr txBox="1"/>
          <p:nvPr/>
        </p:nvSpPr>
        <p:spPr>
          <a:xfrm>
            <a:off x="5715618" y="330495"/>
            <a:ext cx="7049692"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cap="all" sz="7500">
                <a:solidFill>
                  <a:srgbClr val="FFFFFF"/>
                </a:solidFill>
                <a:effectLst>
                  <a:outerShdw sx="100000" sy="100000" kx="0" ky="0" algn="b" rotWithShape="0" blurRad="63500" dist="63500" dir="2107040">
                    <a:srgbClr val="000000"/>
                  </a:outerShdw>
                </a:effectLst>
                <a:latin typeface="Baskerville"/>
                <a:ea typeface="Baskerville"/>
                <a:cs typeface="Baskerville"/>
                <a:sym typeface="Baskerville"/>
              </a:defRPr>
            </a:lvl1pPr>
          </a:lstStyle>
          <a:p>
            <a:pPr/>
            <a:r>
              <a:t>(2 Peter 1:5-11)</a:t>
            </a:r>
          </a:p>
        </p:txBody>
      </p:sp>
      <p:pic>
        <p:nvPicPr>
          <p:cNvPr id="485" name="Charts by Don McClain… Charts by Don McClainPreached November 15, 2020West 65th Street church of Christ/ P.O. Box 190062 / Little Rock AR 72219 / 501-568-1062Prepared using KeynoteEmail – donmcclain@sbcglobal.net  Our Website: w65stchurchofchrist.com " descr="Charts by Don McClain… Charts by Don McClainPreached November 15, 2020West 65th Street church of Christ/ P.O. Box 190062 / Little Rock AR 72219 / 501-568-1062Prepared using KeynoteEmail – donmcclain@sbcglobal.net  Our Website: w65stchurchofchrist.com "/>
          <p:cNvPicPr>
            <a:picLocks noChangeAspect="0"/>
          </p:cNvPicPr>
          <p:nvPr/>
        </p:nvPicPr>
        <p:blipFill>
          <a:blip r:embed="rId4">
            <a:extLst/>
          </a:blip>
          <a:stretch>
            <a:fillRect/>
          </a:stretch>
        </p:blipFill>
        <p:spPr>
          <a:xfrm>
            <a:off x="-218624" y="2803353"/>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6" name="“Making Our Calling &amp; Election Sure”"/>
          <p:cNvGrpSpPr/>
          <p:nvPr/>
        </p:nvGrpSpPr>
        <p:grpSpPr>
          <a:xfrm>
            <a:off x="190443" y="190153"/>
            <a:ext cx="12623913" cy="965201"/>
            <a:chOff x="0" y="0"/>
            <a:chExt cx="12623912" cy="965200"/>
          </a:xfrm>
        </p:grpSpPr>
        <p:sp>
          <p:nvSpPr>
            <p:cNvPr id="215"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14"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219" name="Image"/>
          <p:cNvGrpSpPr/>
          <p:nvPr/>
        </p:nvGrpSpPr>
        <p:grpSpPr>
          <a:xfrm>
            <a:off x="35083" y="2379264"/>
            <a:ext cx="4240088" cy="7415655"/>
            <a:chOff x="0" y="0"/>
            <a:chExt cx="4240087" cy="7415654"/>
          </a:xfrm>
        </p:grpSpPr>
        <p:pic>
          <p:nvPicPr>
            <p:cNvPr id="218"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217"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sp>
        <p:nvSpPr>
          <p:cNvPr id="220" name="2 Peter 1:5–11 (NKJV)…"/>
          <p:cNvSpPr txBox="1"/>
          <p:nvPr/>
        </p:nvSpPr>
        <p:spPr>
          <a:xfrm>
            <a:off x="4284162" y="1236055"/>
            <a:ext cx="8608708" cy="7888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2 Peter 1:5–11 (NKJV) </a:t>
            </a:r>
          </a:p>
          <a:p>
            <a:pPr defTabSz="457200">
              <a:defRPr sz="4400">
                <a:solidFill>
                  <a:srgbClr val="000000"/>
                </a:solidFill>
                <a:latin typeface="Times New Roman"/>
                <a:ea typeface="Times New Roman"/>
                <a:cs typeface="Times New Roman"/>
                <a:sym typeface="Times New Roman"/>
              </a:defRPr>
            </a:pPr>
            <a:r>
              <a:rPr baseline="31999"/>
              <a:t>5</a:t>
            </a:r>
            <a:r>
              <a:t> But also for this very reason, giving all diligence, add to your faith virtue, to virtue knowledge, </a:t>
            </a:r>
            <a:r>
              <a:rPr baseline="31999"/>
              <a:t>6</a:t>
            </a:r>
            <a:r>
              <a:t> to knowledge self-control, to self-control perseverance, to perseverance godliness, </a:t>
            </a:r>
            <a:r>
              <a:rPr baseline="31999"/>
              <a:t>7</a:t>
            </a:r>
            <a:r>
              <a:t> to godliness brotherly kindness, and to brotherly kindness love. </a:t>
            </a:r>
            <a:r>
              <a:rPr baseline="31999"/>
              <a:t>8</a:t>
            </a:r>
            <a:r>
              <a:t> For if these things are yours and abound, </a:t>
            </a:r>
            <a:r>
              <a:rPr i="1"/>
              <a:t>you</a:t>
            </a:r>
            <a:r>
              <a:t> will be neither barren nor unfruitful in the knowledge of our Lord Jesus Christ.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Philippians 1:9–11 (NKJV)…"/>
          <p:cNvSpPr txBox="1"/>
          <p:nvPr/>
        </p:nvSpPr>
        <p:spPr>
          <a:xfrm>
            <a:off x="263159" y="256974"/>
            <a:ext cx="12478483" cy="89719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7000">
                <a:solidFill>
                  <a:srgbClr val="000000"/>
                </a:solidFill>
                <a:latin typeface="Times New Roman"/>
                <a:ea typeface="Times New Roman"/>
                <a:cs typeface="Times New Roman"/>
                <a:sym typeface="Times New Roman"/>
              </a:defRPr>
            </a:pPr>
            <a:r>
              <a:t>Philippians 1:9–11 (NKJV) </a:t>
            </a:r>
          </a:p>
          <a:p>
            <a:pPr defTabSz="457200">
              <a:defRPr sz="6000">
                <a:solidFill>
                  <a:srgbClr val="000000"/>
                </a:solidFill>
                <a:latin typeface="Times New Roman"/>
                <a:ea typeface="Times New Roman"/>
                <a:cs typeface="Times New Roman"/>
                <a:sym typeface="Times New Roman"/>
              </a:defRPr>
            </a:pPr>
            <a:r>
              <a:rPr baseline="31999"/>
              <a:t>9</a:t>
            </a:r>
            <a:r>
              <a:t> And this I pray, that your love may abound still more and more in knowledge and all discernment, </a:t>
            </a:r>
            <a:r>
              <a:rPr baseline="31999"/>
              <a:t>10</a:t>
            </a:r>
            <a:r>
              <a:t> that you may approve the things that are excellent, that you may be sincere and without offense till the day of Christ, </a:t>
            </a:r>
            <a:r>
              <a:rPr baseline="31999"/>
              <a:t>11</a:t>
            </a:r>
            <a:r>
              <a:t> being filled with the fruits of righteousness which </a:t>
            </a:r>
            <a:r>
              <a:rPr i="1"/>
              <a:t>are</a:t>
            </a:r>
            <a:r>
              <a:t> by Jesus Christ, to the glory and praise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4" name="“Making Our Calling &amp; Election Sure”"/>
          <p:cNvGrpSpPr/>
          <p:nvPr/>
        </p:nvGrpSpPr>
        <p:grpSpPr>
          <a:xfrm>
            <a:off x="190443" y="190153"/>
            <a:ext cx="12623913" cy="965201"/>
            <a:chOff x="0" y="0"/>
            <a:chExt cx="12623912" cy="965200"/>
          </a:xfrm>
        </p:grpSpPr>
        <p:sp>
          <p:nvSpPr>
            <p:cNvPr id="223"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22" name="“Making Our Calling &amp; Election Sure” “Making Our Calling &amp; Election Sure”" descr="“Making Our Calling &amp; Election Sure” “Making Our Calling &amp; Election Sure”"/>
            <p:cNvPicPr>
              <a:picLocks noChangeAspect="0"/>
            </p:cNvPicPr>
            <p:nvPr/>
          </p:nvPicPr>
          <p:blipFill>
            <a:blip r:embed="rId2">
              <a:extLst/>
            </a:blip>
            <a:stretch>
              <a:fillRect/>
            </a:stretch>
          </p:blipFill>
          <p:spPr>
            <a:xfrm>
              <a:off x="0" y="0"/>
              <a:ext cx="12623913" cy="965200"/>
            </a:xfrm>
            <a:prstGeom prst="rect">
              <a:avLst/>
            </a:prstGeom>
            <a:effectLst/>
          </p:spPr>
        </p:pic>
      </p:grpSp>
      <p:grpSp>
        <p:nvGrpSpPr>
          <p:cNvPr id="227" name="Image"/>
          <p:cNvGrpSpPr/>
          <p:nvPr/>
        </p:nvGrpSpPr>
        <p:grpSpPr>
          <a:xfrm>
            <a:off x="35083" y="2379264"/>
            <a:ext cx="4240088" cy="7415655"/>
            <a:chOff x="0" y="0"/>
            <a:chExt cx="4240087" cy="7415654"/>
          </a:xfrm>
        </p:grpSpPr>
        <p:pic>
          <p:nvPicPr>
            <p:cNvPr id="226"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225"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sp>
        <p:nvSpPr>
          <p:cNvPr id="228" name="2 Peter 1:5–11 (NKJV)…"/>
          <p:cNvSpPr txBox="1"/>
          <p:nvPr/>
        </p:nvSpPr>
        <p:spPr>
          <a:xfrm>
            <a:off x="4284162" y="1236055"/>
            <a:ext cx="8608708" cy="816668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700">
                <a:solidFill>
                  <a:srgbClr val="000000"/>
                </a:solidFill>
                <a:latin typeface="Times New Roman"/>
                <a:ea typeface="Times New Roman"/>
                <a:cs typeface="Times New Roman"/>
                <a:sym typeface="Times New Roman"/>
              </a:defRPr>
            </a:pPr>
            <a:r>
              <a:t>2 Peter 1:5–11 (NKJV) </a:t>
            </a:r>
          </a:p>
          <a:p>
            <a:pPr defTabSz="457200">
              <a:defRPr sz="4600">
                <a:solidFill>
                  <a:srgbClr val="000000"/>
                </a:solidFill>
                <a:latin typeface="Times New Roman"/>
                <a:ea typeface="Times New Roman"/>
                <a:cs typeface="Times New Roman"/>
                <a:sym typeface="Times New Roman"/>
              </a:defRPr>
            </a:pPr>
            <a:r>
              <a:rPr baseline="31999"/>
              <a:t>9</a:t>
            </a:r>
            <a:r>
              <a:t> For he who lacks these things is shortsighted, even to blindness, and has forgotten that he was cleansed from his old sins. </a:t>
            </a:r>
            <a:r>
              <a:rPr baseline="31999"/>
              <a:t>10</a:t>
            </a:r>
            <a:r>
              <a:t> Therefore, brethren, be even more diligent to make your call and election sure, for if you do these things you will never stumble; </a:t>
            </a:r>
            <a:r>
              <a:rPr baseline="31999"/>
              <a:t>11</a:t>
            </a:r>
            <a:r>
              <a:t> for so an entrance will be supplied to you abundantly into the everlasting kingdom of our Lord and Savior Jesus Christ.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Rectangle 1"/>
          <p:cNvSpPr txBox="1"/>
          <p:nvPr/>
        </p:nvSpPr>
        <p:spPr>
          <a:xfrm>
            <a:off x="4233301" y="2636705"/>
            <a:ext cx="8759927" cy="648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2"/>
              </a:buBlip>
              <a:defRPr sz="3800">
                <a:solidFill>
                  <a:srgbClr val="000000"/>
                </a:solidFill>
                <a:latin typeface="Century Gothic"/>
                <a:ea typeface="Century Gothic"/>
                <a:cs typeface="Century Gothic"/>
                <a:sym typeface="Century Gothic"/>
              </a:defRPr>
            </a:pPr>
            <a:r>
              <a:rPr b="1"/>
              <a:t>But also for this very reason </a:t>
            </a:r>
            <a:r>
              <a:t>(1:5a)</a:t>
            </a:r>
          </a:p>
          <a:p>
            <a:pPr marL="1371600" indent="-685800" algn="l">
              <a:spcBef>
                <a:spcPts val="1100"/>
              </a:spcBef>
              <a:buSzPct val="80000"/>
              <a:buBlip>
                <a:blip r:embed="rId3"/>
              </a:buBlip>
              <a:defRPr sz="3200">
                <a:solidFill>
                  <a:srgbClr val="000000"/>
                </a:solidFill>
              </a:defRPr>
            </a:pPr>
            <a:r>
              <a:t>By faith we have accepted God’s call to receive the provision for our salvation (1:1; Rom. 1:16,17; 6:16-18)</a:t>
            </a:r>
          </a:p>
          <a:p>
            <a:pPr marL="1371600" indent="-685800" algn="l">
              <a:spcBef>
                <a:spcPts val="1100"/>
              </a:spcBef>
              <a:buSzPct val="80000"/>
              <a:buBlip>
                <a:blip r:embed="rId3"/>
              </a:buBlip>
              <a:defRPr sz="3200">
                <a:solidFill>
                  <a:srgbClr val="000000"/>
                </a:solidFill>
              </a:defRPr>
            </a:pPr>
            <a:r>
              <a:t>Through knowledge of God’s provision we have received grace and peace, receiving all things that pertain to life and godliness (1:2,3)</a:t>
            </a:r>
          </a:p>
          <a:p>
            <a:pPr marL="1371600" indent="-685800" algn="l">
              <a:spcBef>
                <a:spcPts val="1100"/>
              </a:spcBef>
              <a:buSzPct val="80000"/>
              <a:buBlip>
                <a:blip r:embed="rId3"/>
              </a:buBlip>
              <a:defRPr sz="3200">
                <a:solidFill>
                  <a:srgbClr val="000000"/>
                </a:solidFill>
              </a:defRPr>
            </a:pPr>
            <a:r>
              <a:t>God’s glory and virtue has given us great and precious promises, through which we can partake of the divine nature (1:4a)</a:t>
            </a:r>
          </a:p>
          <a:p>
            <a:pPr marL="1371600" indent="-685800" algn="l">
              <a:spcBef>
                <a:spcPts val="1100"/>
              </a:spcBef>
              <a:buSzPct val="80000"/>
              <a:buBlip>
                <a:blip r:embed="rId3"/>
              </a:buBlip>
              <a:defRPr sz="3200">
                <a:solidFill>
                  <a:srgbClr val="000000"/>
                </a:solidFill>
              </a:defRPr>
            </a:pPr>
            <a:r>
              <a:t>We have therefore escaped the corruption that is in the world (4b)</a:t>
            </a:r>
          </a:p>
        </p:txBody>
      </p:sp>
      <p:grpSp>
        <p:nvGrpSpPr>
          <p:cNvPr id="233" name="Image"/>
          <p:cNvGrpSpPr/>
          <p:nvPr/>
        </p:nvGrpSpPr>
        <p:grpSpPr>
          <a:xfrm>
            <a:off x="35083" y="2379264"/>
            <a:ext cx="4240088" cy="7415655"/>
            <a:chOff x="0" y="0"/>
            <a:chExt cx="4240087" cy="7415654"/>
          </a:xfrm>
        </p:grpSpPr>
        <p:pic>
          <p:nvPicPr>
            <p:cNvPr id="232" name="Image" descr="Image"/>
            <p:cNvPicPr>
              <a:picLocks noChangeAspect="1"/>
            </p:cNvPicPr>
            <p:nvPr/>
          </p:nvPicPr>
          <p:blipFill>
            <a:blip r:embed="rId4">
              <a:extLst/>
            </a:blip>
            <a:srcRect l="14542" t="0" r="11479" b="0"/>
            <a:stretch>
              <a:fillRect/>
            </a:stretch>
          </p:blipFill>
          <p:spPr>
            <a:xfrm>
              <a:off x="215900" y="139700"/>
              <a:ext cx="3808288" cy="6856855"/>
            </a:xfrm>
            <a:prstGeom prst="rect">
              <a:avLst/>
            </a:prstGeom>
            <a:ln>
              <a:noFill/>
            </a:ln>
            <a:effectLst/>
          </p:spPr>
        </p:pic>
        <p:pic>
          <p:nvPicPr>
            <p:cNvPr id="231" name="Image" descr="Image"/>
            <p:cNvPicPr>
              <a:picLocks noChangeAspect="0"/>
            </p:cNvPicPr>
            <p:nvPr/>
          </p:nvPicPr>
          <p:blipFill>
            <a:blip r:embed="rId5">
              <a:extLst/>
            </a:blip>
            <a:stretch>
              <a:fillRect/>
            </a:stretch>
          </p:blipFill>
          <p:spPr>
            <a:xfrm>
              <a:off x="-1" y="-1"/>
              <a:ext cx="4240089" cy="7415656"/>
            </a:xfrm>
            <a:prstGeom prst="rect">
              <a:avLst/>
            </a:prstGeom>
            <a:effectLst/>
          </p:spPr>
        </p:pic>
      </p:grpSp>
      <p:grpSp>
        <p:nvGrpSpPr>
          <p:cNvPr id="236" name="“Making Our Calling &amp; Election Sure”"/>
          <p:cNvGrpSpPr/>
          <p:nvPr/>
        </p:nvGrpSpPr>
        <p:grpSpPr>
          <a:xfrm>
            <a:off x="190443" y="190153"/>
            <a:ext cx="12623913" cy="965201"/>
            <a:chOff x="0" y="0"/>
            <a:chExt cx="12623912" cy="965200"/>
          </a:xfrm>
        </p:grpSpPr>
        <p:sp>
          <p:nvSpPr>
            <p:cNvPr id="235"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34" name="“Making Our Calling &amp; Election Sure” “Making Our Calling &amp; Election Sure”" descr="“Making Our Calling &amp; Election Sure” “Making Our Calling &amp; Election Sure”"/>
            <p:cNvPicPr>
              <a:picLocks noChangeAspect="0"/>
            </p:cNvPicPr>
            <p:nvPr/>
          </p:nvPicPr>
          <p:blipFill>
            <a:blip r:embed="rId6">
              <a:extLst/>
            </a:blip>
            <a:stretch>
              <a:fillRect/>
            </a:stretch>
          </p:blipFill>
          <p:spPr>
            <a:xfrm>
              <a:off x="0" y="0"/>
              <a:ext cx="12623913" cy="965200"/>
            </a:xfrm>
            <a:prstGeom prst="rect">
              <a:avLst/>
            </a:prstGeom>
            <a:effectLst/>
          </p:spPr>
        </p:pic>
      </p:grpSp>
      <p:sp>
        <p:nvSpPr>
          <p:cNvPr id="237" name="2 Peter 1:5 (NKJV)…"/>
          <p:cNvSpPr txBox="1"/>
          <p:nvPr/>
        </p:nvSpPr>
        <p:spPr>
          <a:xfrm>
            <a:off x="231520" y="6165799"/>
            <a:ext cx="3847214" cy="29788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5</a:t>
            </a:r>
            <a:r>
              <a:t> But also for this very reason, giving all diligence, add to your faith virtue, to virtue knowledge,</a:t>
            </a:r>
          </a:p>
        </p:txBody>
      </p:sp>
      <p:sp>
        <p:nvSpPr>
          <p:cNvPr id="238" name="ADD TO YOUR PRECIOUS FAITH …"/>
          <p:cNvSpPr/>
          <p:nvPr/>
        </p:nvSpPr>
        <p:spPr>
          <a:xfrm>
            <a:off x="212722" y="1457879"/>
            <a:ext cx="12579357" cy="876301"/>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30">
                                            <p:bg/>
                                          </p:spTgt>
                                        </p:tgtEl>
                                        <p:attrNameLst>
                                          <p:attrName>style.visibility</p:attrName>
                                        </p:attrNameLst>
                                      </p:cBhvr>
                                      <p:to>
                                        <p:strVal val="visible"/>
                                      </p:to>
                                    </p:set>
                                    <p:animEffect filter="wipe(left)" transition="in">
                                      <p:cBhvr>
                                        <p:cTn id="7" dur="1500"/>
                                        <p:tgtEl>
                                          <p:spTgt spid="230">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30">
                                            <p:txEl>
                                              <p:pRg st="0" end="0"/>
                                            </p:txEl>
                                          </p:spTgt>
                                        </p:tgtEl>
                                        <p:attrNameLst>
                                          <p:attrName>style.visibility</p:attrName>
                                        </p:attrNameLst>
                                      </p:cBhvr>
                                      <p:to>
                                        <p:strVal val="visible"/>
                                      </p:to>
                                    </p:set>
                                    <p:animEffect filter="wipe(left)" transition="in">
                                      <p:cBhvr>
                                        <p:cTn id="10" dur="1500"/>
                                        <p:tgtEl>
                                          <p:spTgt spid="2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30">
                                            <p:txEl>
                                              <p:pRg st="1" end="1"/>
                                            </p:txEl>
                                          </p:spTgt>
                                        </p:tgtEl>
                                        <p:attrNameLst>
                                          <p:attrName>style.visibility</p:attrName>
                                        </p:attrNameLst>
                                      </p:cBhvr>
                                      <p:to>
                                        <p:strVal val="visible"/>
                                      </p:to>
                                    </p:set>
                                    <p:animEffect filter="wipe(left)" transition="in">
                                      <p:cBhvr>
                                        <p:cTn id="15" dur="1500"/>
                                        <p:tgtEl>
                                          <p:spTgt spid="230">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30">
                                            <p:txEl>
                                              <p:pRg st="2" end="2"/>
                                            </p:txEl>
                                          </p:spTgt>
                                        </p:tgtEl>
                                        <p:attrNameLst>
                                          <p:attrName>style.visibility</p:attrName>
                                        </p:attrNameLst>
                                      </p:cBhvr>
                                      <p:to>
                                        <p:strVal val="visible"/>
                                      </p:to>
                                    </p:set>
                                    <p:animEffect filter="wipe(left)" transition="in">
                                      <p:cBhvr>
                                        <p:cTn id="20" dur="1500"/>
                                        <p:tgtEl>
                                          <p:spTgt spid="23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30">
                                            <p:txEl>
                                              <p:pRg st="3" end="3"/>
                                            </p:txEl>
                                          </p:spTgt>
                                        </p:tgtEl>
                                        <p:attrNameLst>
                                          <p:attrName>style.visibility</p:attrName>
                                        </p:attrNameLst>
                                      </p:cBhvr>
                                      <p:to>
                                        <p:strVal val="visible"/>
                                      </p:to>
                                    </p:set>
                                    <p:animEffect filter="wipe(left)" transition="in">
                                      <p:cBhvr>
                                        <p:cTn id="25" dur="1500"/>
                                        <p:tgtEl>
                                          <p:spTgt spid="230">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30">
                                            <p:txEl>
                                              <p:pRg st="4" end="4"/>
                                            </p:txEl>
                                          </p:spTgt>
                                        </p:tgtEl>
                                        <p:attrNameLst>
                                          <p:attrName>style.visibility</p:attrName>
                                        </p:attrNameLst>
                                      </p:cBhvr>
                                      <p:to>
                                        <p:strVal val="visible"/>
                                      </p:to>
                                    </p:set>
                                    <p:animEffect filter="wipe(left)" transition="in">
                                      <p:cBhvr>
                                        <p:cTn id="30" dur="1500"/>
                                        <p:tgtEl>
                                          <p:spTgt spid="23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Rectangle"/>
          <p:cNvSpPr/>
          <p:nvPr/>
        </p:nvSpPr>
        <p:spPr>
          <a:xfrm>
            <a:off x="6884782" y="3445587"/>
            <a:ext cx="6044625" cy="6206527"/>
          </a:xfrm>
          <a:prstGeom prst="rect">
            <a:avLst/>
          </a:prstGeom>
          <a:solidFill>
            <a:srgbClr val="FFFFFF"/>
          </a:solidFill>
          <a:ln w="25400">
            <a:solidFill>
              <a:srgbClr val="000000"/>
            </a:solidFill>
            <a:miter lim="400000"/>
          </a:ln>
        </p:spPr>
        <p:txBody>
          <a:bodyPr lIns="50800" tIns="50800" rIns="50800" bIns="50800" anchor="ctr"/>
          <a:lstStyle/>
          <a:p>
            <a:pPr>
              <a:defRPr>
                <a:solidFill>
                  <a:srgbClr val="FFFFFF"/>
                </a:solidFill>
              </a:defRPr>
            </a:pPr>
          </a:p>
        </p:txBody>
      </p:sp>
      <p:sp>
        <p:nvSpPr>
          <p:cNvPr id="241" name="Rectangle 1"/>
          <p:cNvSpPr txBox="1"/>
          <p:nvPr/>
        </p:nvSpPr>
        <p:spPr>
          <a:xfrm>
            <a:off x="4233301" y="2636705"/>
            <a:ext cx="846175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57200" indent="-457200" algn="l">
              <a:spcBef>
                <a:spcPts val="1700"/>
              </a:spcBef>
              <a:buSzPct val="80000"/>
              <a:buBlip>
                <a:blip r:embed="rId2"/>
              </a:buBlip>
              <a:defRPr b="1" sz="3800">
                <a:solidFill>
                  <a:srgbClr val="000000"/>
                </a:solidFill>
                <a:latin typeface="Gill Sans"/>
                <a:ea typeface="Gill Sans"/>
                <a:cs typeface="Gill Sans"/>
                <a:sym typeface="Gill Sans"/>
              </a:defRPr>
            </a:lvl1pPr>
          </a:lstStyle>
          <a:p>
            <a:pPr/>
            <a:r>
              <a:t>Giving all diligence (1:5b) </a:t>
            </a:r>
          </a:p>
        </p:txBody>
      </p:sp>
      <p:grpSp>
        <p:nvGrpSpPr>
          <p:cNvPr id="244" name="Image"/>
          <p:cNvGrpSpPr/>
          <p:nvPr/>
        </p:nvGrpSpPr>
        <p:grpSpPr>
          <a:xfrm>
            <a:off x="35083" y="2379264"/>
            <a:ext cx="4240088" cy="7415655"/>
            <a:chOff x="0" y="0"/>
            <a:chExt cx="4240087" cy="7415654"/>
          </a:xfrm>
        </p:grpSpPr>
        <p:pic>
          <p:nvPicPr>
            <p:cNvPr id="243" name="Image" descr="Image"/>
            <p:cNvPicPr>
              <a:picLocks noChangeAspect="1"/>
            </p:cNvPicPr>
            <p:nvPr/>
          </p:nvPicPr>
          <p:blipFill>
            <a:blip r:embed="rId3">
              <a:extLst/>
            </a:blip>
            <a:srcRect l="14542" t="0" r="11479" b="0"/>
            <a:stretch>
              <a:fillRect/>
            </a:stretch>
          </p:blipFill>
          <p:spPr>
            <a:xfrm>
              <a:off x="215900" y="139700"/>
              <a:ext cx="3808288" cy="6856855"/>
            </a:xfrm>
            <a:prstGeom prst="rect">
              <a:avLst/>
            </a:prstGeom>
            <a:ln>
              <a:noFill/>
            </a:ln>
            <a:effectLst/>
          </p:spPr>
        </p:pic>
        <p:pic>
          <p:nvPicPr>
            <p:cNvPr id="242" name="Image" descr="Image"/>
            <p:cNvPicPr>
              <a:picLocks noChangeAspect="0"/>
            </p:cNvPicPr>
            <p:nvPr/>
          </p:nvPicPr>
          <p:blipFill>
            <a:blip r:embed="rId4">
              <a:extLst/>
            </a:blip>
            <a:stretch>
              <a:fillRect/>
            </a:stretch>
          </p:blipFill>
          <p:spPr>
            <a:xfrm>
              <a:off x="-1" y="-1"/>
              <a:ext cx="4240089" cy="7415656"/>
            </a:xfrm>
            <a:prstGeom prst="rect">
              <a:avLst/>
            </a:prstGeom>
            <a:effectLst/>
          </p:spPr>
        </p:pic>
      </p:grpSp>
      <p:grpSp>
        <p:nvGrpSpPr>
          <p:cNvPr id="247" name="“Making Our Calling &amp; Election Sure”"/>
          <p:cNvGrpSpPr/>
          <p:nvPr/>
        </p:nvGrpSpPr>
        <p:grpSpPr>
          <a:xfrm>
            <a:off x="190443" y="190153"/>
            <a:ext cx="12623913" cy="965201"/>
            <a:chOff x="0" y="0"/>
            <a:chExt cx="12623912" cy="965200"/>
          </a:xfrm>
        </p:grpSpPr>
        <p:sp>
          <p:nvSpPr>
            <p:cNvPr id="246"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45" name="“Making Our Calling &amp; Election Sure” “Making Our Calling &amp; Election Sure”" descr="“Making Our Calling &amp; Election Sure” “Making Our Calling &amp; Election Sure”"/>
            <p:cNvPicPr>
              <a:picLocks noChangeAspect="0"/>
            </p:cNvPicPr>
            <p:nvPr/>
          </p:nvPicPr>
          <p:blipFill>
            <a:blip r:embed="rId5">
              <a:extLst/>
            </a:blip>
            <a:stretch>
              <a:fillRect/>
            </a:stretch>
          </p:blipFill>
          <p:spPr>
            <a:xfrm>
              <a:off x="0" y="0"/>
              <a:ext cx="12623913" cy="965200"/>
            </a:xfrm>
            <a:prstGeom prst="rect">
              <a:avLst/>
            </a:prstGeom>
            <a:effectLst/>
          </p:spPr>
        </p:pic>
      </p:grpSp>
      <p:sp>
        <p:nvSpPr>
          <p:cNvPr id="248" name="2 Peter 1:5 (NKJV)…"/>
          <p:cNvSpPr txBox="1"/>
          <p:nvPr/>
        </p:nvSpPr>
        <p:spPr>
          <a:xfrm>
            <a:off x="231520" y="6165799"/>
            <a:ext cx="3847214" cy="29788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5</a:t>
            </a:r>
            <a:r>
              <a:t> But also for this very reason, giving all diligence, add to your faith virtue, to virtue knowledge,</a:t>
            </a:r>
          </a:p>
        </p:txBody>
      </p:sp>
      <p:sp>
        <p:nvSpPr>
          <p:cNvPr id="249" name="68.64 σπουδὴν πᾶσαν παρεισφέρω: (an idiom, literally ‘to bring every effort to’) to do one’s very best in attempting to do something—‘to do one’s best, to make every effort to, to try as hard as possible.’ σπουδὴν πᾶσαν παρεισενέγκαντες ἐπιχορηγήσατε ἐν "/>
          <p:cNvSpPr txBox="1"/>
          <p:nvPr/>
        </p:nvSpPr>
        <p:spPr>
          <a:xfrm>
            <a:off x="7944635" y="3362559"/>
            <a:ext cx="4889110" cy="61930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200">
                <a:solidFill>
                  <a:srgbClr val="000000"/>
                </a:solidFill>
                <a:latin typeface="Times New Roman"/>
                <a:ea typeface="Times New Roman"/>
                <a:cs typeface="Times New Roman"/>
                <a:sym typeface="Times New Roman"/>
              </a:defRPr>
            </a:pPr>
            <a:r>
              <a:rPr b="1"/>
              <a:t>68.64</a:t>
            </a:r>
            <a:r>
              <a:t> </a:t>
            </a:r>
            <a:r>
              <a:rPr b="1"/>
              <a:t>σπουδὴν πᾶσαν παρεισφέρω</a:t>
            </a:r>
            <a:r>
              <a:t>: (an idiom, literally ‘to bring every effort to’) to do one’s very best in attempting to do something—‘to do one’s best, to make every effort to, to try as hard as possible.’ σπουδὴν πᾶσαν παρεισενέγκαντες ἐπιχορηγήσατε ἐν τῇ πίστει ὑμῶν τὴν ἀρετήν ‘do your very best to add goodness to your faith’ 2 Pe 1:5. …</a:t>
            </a:r>
          </a:p>
        </p:txBody>
      </p:sp>
      <p:pic>
        <p:nvPicPr>
          <p:cNvPr id="250" name="Image" descr="Image"/>
          <p:cNvPicPr>
            <a:picLocks noChangeAspect="0"/>
          </p:cNvPicPr>
          <p:nvPr/>
        </p:nvPicPr>
        <p:blipFill>
          <a:blip r:embed="rId6">
            <a:extLst/>
          </a:blip>
          <a:stretch>
            <a:fillRect/>
          </a:stretch>
        </p:blipFill>
        <p:spPr>
          <a:xfrm>
            <a:off x="4118004" y="3452332"/>
            <a:ext cx="3787361" cy="6193037"/>
          </a:xfrm>
          <a:prstGeom prst="rect">
            <a:avLst/>
          </a:prstGeom>
          <a:ln w="12700">
            <a:miter lim="400000"/>
          </a:ln>
        </p:spPr>
      </p:pic>
      <p:sp>
        <p:nvSpPr>
          <p:cNvPr id="251" name="ADD TO YOUR PRECIOUS FAITH …"/>
          <p:cNvSpPr/>
          <p:nvPr/>
        </p:nvSpPr>
        <p:spPr>
          <a:xfrm>
            <a:off x="212722" y="1457879"/>
            <a:ext cx="12579357" cy="876301"/>
          </a:xfrm>
          <a:prstGeom prst="rect">
            <a:avLst/>
          </a:prstGeom>
          <a:blipFill>
            <a:blip r:embed="rId7"/>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1">
                                            <p:bg/>
                                          </p:spTgt>
                                        </p:tgtEl>
                                        <p:attrNameLst>
                                          <p:attrName>style.visibility</p:attrName>
                                        </p:attrNameLst>
                                      </p:cBhvr>
                                      <p:to>
                                        <p:strVal val="visible"/>
                                      </p:to>
                                    </p:set>
                                    <p:animEffect filter="wipe(left)" transition="in">
                                      <p:cBhvr>
                                        <p:cTn id="7" dur="1500"/>
                                        <p:tgtEl>
                                          <p:spTgt spid="24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41">
                                            <p:txEl>
                                              <p:pRg st="0" end="0"/>
                                            </p:txEl>
                                          </p:spTgt>
                                        </p:tgtEl>
                                        <p:attrNameLst>
                                          <p:attrName>style.visibility</p:attrName>
                                        </p:attrNameLst>
                                      </p:cBhvr>
                                      <p:to>
                                        <p:strVal val="visible"/>
                                      </p:to>
                                    </p:set>
                                    <p:animEffect filter="wipe(left)" transition="in">
                                      <p:cBhvr>
                                        <p:cTn id="10" dur="1500"/>
                                        <p:tgtEl>
                                          <p:spTgt spid="241">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1"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Rectangle 1"/>
          <p:cNvSpPr txBox="1"/>
          <p:nvPr/>
        </p:nvSpPr>
        <p:spPr>
          <a:xfrm>
            <a:off x="4233301" y="2636705"/>
            <a:ext cx="8461750" cy="693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2"/>
              </a:buBlip>
              <a:defRPr b="1" sz="3800">
                <a:solidFill>
                  <a:srgbClr val="000000"/>
                </a:solidFill>
                <a:latin typeface="Gill Sans"/>
                <a:ea typeface="Gill Sans"/>
                <a:cs typeface="Gill Sans"/>
                <a:sym typeface="Gill Sans"/>
              </a:defRPr>
            </a:pPr>
            <a:r>
              <a:t>Giving all diligence (1:5b)</a:t>
            </a:r>
          </a:p>
          <a:p>
            <a:pPr marL="1371600" indent="-685800" algn="l">
              <a:spcBef>
                <a:spcPts val="1100"/>
              </a:spcBef>
              <a:buSzPct val="80000"/>
              <a:buBlip>
                <a:blip r:embed="rId3"/>
              </a:buBlip>
              <a:defRPr sz="3200">
                <a:solidFill>
                  <a:srgbClr val="000000"/>
                </a:solidFill>
              </a:defRPr>
            </a:pPr>
            <a:r>
              <a:t>Diligence is an oft repeated command (Ex. 15:26; Deut 4:9; 6:7; Jos 23:11; Pr 4:23; Rom 12:11; 2 Tim 2:15; Heb. 4:11; 6:11; 11:6; 2 Pet. 1:5,10; 3:14)</a:t>
            </a:r>
          </a:p>
          <a:p>
            <a:pPr marL="1705707" indent="-562707" algn="l">
              <a:spcBef>
                <a:spcPts val="1100"/>
              </a:spcBef>
              <a:buSzPct val="80000"/>
              <a:buBlip>
                <a:blip r:embed="rId4"/>
              </a:buBlip>
              <a:defRPr sz="3200">
                <a:solidFill>
                  <a:srgbClr val="000000"/>
                </a:solidFill>
              </a:defRPr>
            </a:pPr>
            <a:r>
              <a:t>Requires Purpose – Mature Christians do not just happen - they are made (Jos. 24:15; Mat. 6:33; Rom. 6:16-18)</a:t>
            </a:r>
          </a:p>
          <a:p>
            <a:pPr marL="1705707" indent="-562707" algn="l">
              <a:spcBef>
                <a:spcPts val="1100"/>
              </a:spcBef>
              <a:buSzPct val="80000"/>
              <a:buBlip>
                <a:blip r:embed="rId4"/>
              </a:buBlip>
              <a:defRPr sz="3200">
                <a:solidFill>
                  <a:srgbClr val="000000"/>
                </a:solidFill>
              </a:defRPr>
            </a:pPr>
            <a:r>
              <a:t>Requires Commitment – Can’t be double minded (1 Kings 18:21; Acts 11:23)  </a:t>
            </a:r>
          </a:p>
          <a:p>
            <a:pPr marL="1705707" indent="-562707" algn="l">
              <a:spcBef>
                <a:spcPts val="1100"/>
              </a:spcBef>
              <a:buSzPct val="80000"/>
              <a:buBlip>
                <a:blip r:embed="rId4"/>
              </a:buBlip>
              <a:defRPr sz="3200">
                <a:solidFill>
                  <a:srgbClr val="000000"/>
                </a:solidFill>
              </a:defRPr>
            </a:pPr>
            <a:r>
              <a:t>Requires Continued pursuit – No shortcuts - Takes time, great effort and patience (1 Cor. 15:58; Col. 1:23)  </a:t>
            </a:r>
          </a:p>
        </p:txBody>
      </p:sp>
      <p:grpSp>
        <p:nvGrpSpPr>
          <p:cNvPr id="256" name="Image"/>
          <p:cNvGrpSpPr/>
          <p:nvPr/>
        </p:nvGrpSpPr>
        <p:grpSpPr>
          <a:xfrm>
            <a:off x="35083" y="2379264"/>
            <a:ext cx="4240088" cy="7415655"/>
            <a:chOff x="0" y="0"/>
            <a:chExt cx="4240087" cy="7415654"/>
          </a:xfrm>
        </p:grpSpPr>
        <p:pic>
          <p:nvPicPr>
            <p:cNvPr id="255" name="Image" descr="Image"/>
            <p:cNvPicPr>
              <a:picLocks noChangeAspect="1"/>
            </p:cNvPicPr>
            <p:nvPr/>
          </p:nvPicPr>
          <p:blipFill>
            <a:blip r:embed="rId5">
              <a:extLst/>
            </a:blip>
            <a:srcRect l="14542" t="0" r="11479" b="0"/>
            <a:stretch>
              <a:fillRect/>
            </a:stretch>
          </p:blipFill>
          <p:spPr>
            <a:xfrm>
              <a:off x="215900" y="139700"/>
              <a:ext cx="3808288" cy="6856855"/>
            </a:xfrm>
            <a:prstGeom prst="rect">
              <a:avLst/>
            </a:prstGeom>
            <a:ln>
              <a:noFill/>
            </a:ln>
            <a:effectLst/>
          </p:spPr>
        </p:pic>
        <p:pic>
          <p:nvPicPr>
            <p:cNvPr id="254" name="Image" descr="Image"/>
            <p:cNvPicPr>
              <a:picLocks noChangeAspect="0"/>
            </p:cNvPicPr>
            <p:nvPr/>
          </p:nvPicPr>
          <p:blipFill>
            <a:blip r:embed="rId6">
              <a:extLst/>
            </a:blip>
            <a:stretch>
              <a:fillRect/>
            </a:stretch>
          </p:blipFill>
          <p:spPr>
            <a:xfrm>
              <a:off x="-1" y="-1"/>
              <a:ext cx="4240089" cy="7415656"/>
            </a:xfrm>
            <a:prstGeom prst="rect">
              <a:avLst/>
            </a:prstGeom>
            <a:effectLst/>
          </p:spPr>
        </p:pic>
      </p:grpSp>
      <p:grpSp>
        <p:nvGrpSpPr>
          <p:cNvPr id="259" name="“Making Our Calling &amp; Election Sure”"/>
          <p:cNvGrpSpPr/>
          <p:nvPr/>
        </p:nvGrpSpPr>
        <p:grpSpPr>
          <a:xfrm>
            <a:off x="190443" y="190153"/>
            <a:ext cx="12623913" cy="965201"/>
            <a:chOff x="0" y="0"/>
            <a:chExt cx="12623912" cy="965200"/>
          </a:xfrm>
        </p:grpSpPr>
        <p:sp>
          <p:nvSpPr>
            <p:cNvPr id="25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57" name="“Making Our Calling &amp; Election Sure” “Making Our Calling &amp; Election Sure”" descr="“Making Our Calling &amp; Election Sure” “Making Our Calling &amp; Election Sure”"/>
            <p:cNvPicPr>
              <a:picLocks noChangeAspect="0"/>
            </p:cNvPicPr>
            <p:nvPr/>
          </p:nvPicPr>
          <p:blipFill>
            <a:blip r:embed="rId7">
              <a:extLst/>
            </a:blip>
            <a:stretch>
              <a:fillRect/>
            </a:stretch>
          </p:blipFill>
          <p:spPr>
            <a:xfrm>
              <a:off x="0" y="0"/>
              <a:ext cx="12623913" cy="965200"/>
            </a:xfrm>
            <a:prstGeom prst="rect">
              <a:avLst/>
            </a:prstGeom>
            <a:effectLst/>
          </p:spPr>
        </p:pic>
      </p:grpSp>
      <p:sp>
        <p:nvSpPr>
          <p:cNvPr id="260" name="2 Peter 1:5 (NKJV)…"/>
          <p:cNvSpPr txBox="1"/>
          <p:nvPr/>
        </p:nvSpPr>
        <p:spPr>
          <a:xfrm>
            <a:off x="231520" y="6165799"/>
            <a:ext cx="3847214" cy="29788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5</a:t>
            </a:r>
            <a:r>
              <a:t> But also for this very reason, giving all diligence, add to your faith virtue, to virtue knowledge,</a:t>
            </a:r>
          </a:p>
        </p:txBody>
      </p:sp>
      <p:sp>
        <p:nvSpPr>
          <p:cNvPr id="261" name="ADD TO YOUR PRECIOUS FAITH …"/>
          <p:cNvSpPr/>
          <p:nvPr/>
        </p:nvSpPr>
        <p:spPr>
          <a:xfrm>
            <a:off x="212722" y="1457879"/>
            <a:ext cx="12579357" cy="876301"/>
          </a:xfrm>
          <a:prstGeom prst="rect">
            <a:avLst/>
          </a:prstGeom>
          <a:blipFill>
            <a:blip r:embed="rId8"/>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Effect filter="wipe(left)" transition="in">
                                      <p:cBhvr>
                                        <p:cTn id="7" dur="1500"/>
                                        <p:tgtEl>
                                          <p:spTgt spid="25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53">
                                            <p:txEl>
                                              <p:pRg st="0" end="0"/>
                                            </p:txEl>
                                          </p:spTgt>
                                        </p:tgtEl>
                                        <p:attrNameLst>
                                          <p:attrName>style.visibility</p:attrName>
                                        </p:attrNameLst>
                                      </p:cBhvr>
                                      <p:to>
                                        <p:strVal val="visible"/>
                                      </p:to>
                                    </p:set>
                                    <p:animEffect filter="wipe(left)" transition="in">
                                      <p:cBhvr>
                                        <p:cTn id="10" dur="1500"/>
                                        <p:tgtEl>
                                          <p:spTgt spid="25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53">
                                            <p:txEl>
                                              <p:pRg st="1" end="1"/>
                                            </p:txEl>
                                          </p:spTgt>
                                        </p:tgtEl>
                                        <p:attrNameLst>
                                          <p:attrName>style.visibility</p:attrName>
                                        </p:attrNameLst>
                                      </p:cBhvr>
                                      <p:to>
                                        <p:strVal val="visible"/>
                                      </p:to>
                                    </p:set>
                                    <p:animEffect filter="wipe(left)" transition="in">
                                      <p:cBhvr>
                                        <p:cTn id="15" dur="1500"/>
                                        <p:tgtEl>
                                          <p:spTgt spid="25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53">
                                            <p:txEl>
                                              <p:pRg st="2" end="2"/>
                                            </p:txEl>
                                          </p:spTgt>
                                        </p:tgtEl>
                                        <p:attrNameLst>
                                          <p:attrName>style.visibility</p:attrName>
                                        </p:attrNameLst>
                                      </p:cBhvr>
                                      <p:to>
                                        <p:strVal val="visible"/>
                                      </p:to>
                                    </p:set>
                                    <p:animEffect filter="wipe(left)" transition="in">
                                      <p:cBhvr>
                                        <p:cTn id="20" dur="1500"/>
                                        <p:tgtEl>
                                          <p:spTgt spid="25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53">
                                            <p:txEl>
                                              <p:pRg st="3" end="3"/>
                                            </p:txEl>
                                          </p:spTgt>
                                        </p:tgtEl>
                                        <p:attrNameLst>
                                          <p:attrName>style.visibility</p:attrName>
                                        </p:attrNameLst>
                                      </p:cBhvr>
                                      <p:to>
                                        <p:strVal val="visible"/>
                                      </p:to>
                                    </p:set>
                                    <p:animEffect filter="wipe(left)" transition="in">
                                      <p:cBhvr>
                                        <p:cTn id="25" dur="1500"/>
                                        <p:tgtEl>
                                          <p:spTgt spid="25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53">
                                            <p:txEl>
                                              <p:pRg st="4" end="4"/>
                                            </p:txEl>
                                          </p:spTgt>
                                        </p:tgtEl>
                                        <p:attrNameLst>
                                          <p:attrName>style.visibility</p:attrName>
                                        </p:attrNameLst>
                                      </p:cBhvr>
                                      <p:to>
                                        <p:strVal val="visible"/>
                                      </p:to>
                                    </p:set>
                                    <p:animEffect filter="wipe(left)" transition="in">
                                      <p:cBhvr>
                                        <p:cTn id="30" dur="1500"/>
                                        <p:tgtEl>
                                          <p:spTgt spid="253">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Rectangle 1"/>
          <p:cNvSpPr txBox="1"/>
          <p:nvPr/>
        </p:nvSpPr>
        <p:spPr>
          <a:xfrm>
            <a:off x="4233301" y="2636705"/>
            <a:ext cx="8461750" cy="70365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2"/>
              </a:buBlip>
              <a:defRPr b="1" sz="4400">
                <a:solidFill>
                  <a:srgbClr val="000000"/>
                </a:solidFill>
                <a:latin typeface="Gill Sans"/>
                <a:ea typeface="Gill Sans"/>
                <a:cs typeface="Gill Sans"/>
                <a:sym typeface="Gill Sans"/>
              </a:defRPr>
            </a:pPr>
            <a:r>
              <a:t>Add to your faith (1:5c)</a:t>
            </a:r>
          </a:p>
          <a:p>
            <a:pPr marL="1371599" indent="-685799" algn="l">
              <a:spcBef>
                <a:spcPts val="1100"/>
              </a:spcBef>
              <a:buSzPct val="80000"/>
              <a:buBlip>
                <a:blip r:embed="rId3"/>
              </a:buBlip>
              <a:defRPr sz="4200">
                <a:solidFill>
                  <a:srgbClr val="000000"/>
                </a:solidFill>
                <a:latin typeface="Gill Sans"/>
                <a:ea typeface="Gill Sans"/>
                <a:cs typeface="Gill Sans"/>
                <a:sym typeface="Gill Sans"/>
              </a:defRPr>
            </a:pPr>
            <a:r>
              <a:rPr b="1"/>
              <a:t>Add To</a:t>
            </a:r>
            <a:r>
              <a:t> </a:t>
            </a:r>
            <a:r>
              <a:rPr>
                <a:latin typeface="+mn-lt"/>
                <a:ea typeface="+mn-ea"/>
                <a:cs typeface="+mn-cs"/>
                <a:sym typeface="Gill Sans Light"/>
              </a:rPr>
              <a:t>– ἐπιχορηγέω - epichorēgeō</a:t>
            </a:r>
            <a:endParaRPr>
              <a:latin typeface="+mn-lt"/>
              <a:ea typeface="+mn-ea"/>
              <a:cs typeface="+mn-cs"/>
              <a:sym typeface="Gill Sans Light"/>
            </a:endParaRPr>
          </a:p>
          <a:p>
            <a:pPr marL="1705707" indent="-562707" algn="l">
              <a:spcBef>
                <a:spcPts val="1100"/>
              </a:spcBef>
              <a:buSzPct val="80000"/>
              <a:buBlip>
                <a:blip r:embed="rId4"/>
              </a:buBlip>
              <a:defRPr sz="3500">
                <a:solidFill>
                  <a:srgbClr val="000000"/>
                </a:solidFill>
              </a:defRPr>
            </a:pPr>
            <a:r>
              <a:t>To supply, furnish, to minister unto – [Vines; Thayer; BDAG] - 1:11; 2 Cor. 9:10; Gal. 3:5; Col. 2:19</a:t>
            </a:r>
          </a:p>
          <a:p>
            <a:pPr marL="1705707" indent="-562707" algn="l">
              <a:spcBef>
                <a:spcPts val="1100"/>
              </a:spcBef>
              <a:buSzPct val="80000"/>
              <a:buBlip>
                <a:blip r:embed="rId4"/>
              </a:buBlip>
              <a:defRPr sz="3500">
                <a:solidFill>
                  <a:srgbClr val="000000"/>
                </a:solidFill>
              </a:defRPr>
            </a:pPr>
            <a:r>
              <a:t>The verb rendered add (ἐπιχορηγήσατε) is derived from χορός a chorus, . . The verb originally means to bear the expense of a chorus . . . In the NT sense of supplying or providing.</a:t>
            </a:r>
          </a:p>
        </p:txBody>
      </p:sp>
      <p:grpSp>
        <p:nvGrpSpPr>
          <p:cNvPr id="266" name="Image"/>
          <p:cNvGrpSpPr/>
          <p:nvPr/>
        </p:nvGrpSpPr>
        <p:grpSpPr>
          <a:xfrm>
            <a:off x="35083" y="2379264"/>
            <a:ext cx="4240088" cy="7415655"/>
            <a:chOff x="0" y="0"/>
            <a:chExt cx="4240087" cy="7415654"/>
          </a:xfrm>
        </p:grpSpPr>
        <p:pic>
          <p:nvPicPr>
            <p:cNvPr id="265" name="Image" descr="Image"/>
            <p:cNvPicPr>
              <a:picLocks noChangeAspect="1"/>
            </p:cNvPicPr>
            <p:nvPr/>
          </p:nvPicPr>
          <p:blipFill>
            <a:blip r:embed="rId5">
              <a:extLst/>
            </a:blip>
            <a:srcRect l="14542" t="0" r="11479" b="0"/>
            <a:stretch>
              <a:fillRect/>
            </a:stretch>
          </p:blipFill>
          <p:spPr>
            <a:xfrm>
              <a:off x="215900" y="139700"/>
              <a:ext cx="3808288" cy="6856855"/>
            </a:xfrm>
            <a:prstGeom prst="rect">
              <a:avLst/>
            </a:prstGeom>
            <a:ln>
              <a:noFill/>
            </a:ln>
            <a:effectLst/>
          </p:spPr>
        </p:pic>
        <p:pic>
          <p:nvPicPr>
            <p:cNvPr id="264" name="Image" descr="Image"/>
            <p:cNvPicPr>
              <a:picLocks noChangeAspect="0"/>
            </p:cNvPicPr>
            <p:nvPr/>
          </p:nvPicPr>
          <p:blipFill>
            <a:blip r:embed="rId6">
              <a:extLst/>
            </a:blip>
            <a:stretch>
              <a:fillRect/>
            </a:stretch>
          </p:blipFill>
          <p:spPr>
            <a:xfrm>
              <a:off x="-1" y="-1"/>
              <a:ext cx="4240089" cy="7415656"/>
            </a:xfrm>
            <a:prstGeom prst="rect">
              <a:avLst/>
            </a:prstGeom>
            <a:effectLst/>
          </p:spPr>
        </p:pic>
      </p:grpSp>
      <p:grpSp>
        <p:nvGrpSpPr>
          <p:cNvPr id="269" name="“Making Our Calling &amp; Election Sure”"/>
          <p:cNvGrpSpPr/>
          <p:nvPr/>
        </p:nvGrpSpPr>
        <p:grpSpPr>
          <a:xfrm>
            <a:off x="190443" y="190153"/>
            <a:ext cx="12623913" cy="965201"/>
            <a:chOff x="0" y="0"/>
            <a:chExt cx="12623912" cy="965200"/>
          </a:xfrm>
        </p:grpSpPr>
        <p:sp>
          <p:nvSpPr>
            <p:cNvPr id="268"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67" name="“Making Our Calling &amp; Election Sure” “Making Our Calling &amp; Election Sure”" descr="“Making Our Calling &amp; Election Sure” “Making Our Calling &amp; Election Sure”"/>
            <p:cNvPicPr>
              <a:picLocks noChangeAspect="0"/>
            </p:cNvPicPr>
            <p:nvPr/>
          </p:nvPicPr>
          <p:blipFill>
            <a:blip r:embed="rId7">
              <a:extLst/>
            </a:blip>
            <a:stretch>
              <a:fillRect/>
            </a:stretch>
          </p:blipFill>
          <p:spPr>
            <a:xfrm>
              <a:off x="0" y="0"/>
              <a:ext cx="12623913" cy="965200"/>
            </a:xfrm>
            <a:prstGeom prst="rect">
              <a:avLst/>
            </a:prstGeom>
            <a:effectLst/>
          </p:spPr>
        </p:pic>
      </p:grpSp>
      <p:sp>
        <p:nvSpPr>
          <p:cNvPr id="270" name="2 Peter 1:5 (NKJV)…"/>
          <p:cNvSpPr txBox="1"/>
          <p:nvPr/>
        </p:nvSpPr>
        <p:spPr>
          <a:xfrm>
            <a:off x="231520" y="6165799"/>
            <a:ext cx="3847214" cy="29788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5</a:t>
            </a:r>
            <a:r>
              <a:t> But also for this very reason, giving all diligence, add to your faith virtue, to virtue knowledge,</a:t>
            </a:r>
          </a:p>
        </p:txBody>
      </p:sp>
      <p:sp>
        <p:nvSpPr>
          <p:cNvPr id="271" name="ADD TO YOUR PRECIOUS FAITH …"/>
          <p:cNvSpPr/>
          <p:nvPr/>
        </p:nvSpPr>
        <p:spPr>
          <a:xfrm>
            <a:off x="212722" y="1457879"/>
            <a:ext cx="12579357" cy="876301"/>
          </a:xfrm>
          <a:prstGeom prst="rect">
            <a:avLst/>
          </a:prstGeom>
          <a:blipFill>
            <a:blip r:embed="rId8"/>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wipe(left)" transition="in">
                                      <p:cBhvr>
                                        <p:cTn id="7" dur="1500"/>
                                        <p:tgtEl>
                                          <p:spTgt spid="26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wipe(left)" transition="in">
                                      <p:cBhvr>
                                        <p:cTn id="10" dur="15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wipe(left)" transition="in">
                                      <p:cBhvr>
                                        <p:cTn id="15" dur="1500"/>
                                        <p:tgtEl>
                                          <p:spTgt spid="26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3">
                                            <p:txEl>
                                              <p:pRg st="2" end="2"/>
                                            </p:txEl>
                                          </p:spTgt>
                                        </p:tgtEl>
                                        <p:attrNameLst>
                                          <p:attrName>style.visibility</p:attrName>
                                        </p:attrNameLst>
                                      </p:cBhvr>
                                      <p:to>
                                        <p:strVal val="visible"/>
                                      </p:to>
                                    </p:set>
                                    <p:animEffect filter="wipe(left)" transition="in">
                                      <p:cBhvr>
                                        <p:cTn id="20" dur="1500"/>
                                        <p:tgtEl>
                                          <p:spTgt spid="26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63">
                                            <p:txEl>
                                              <p:pRg st="3" end="3"/>
                                            </p:txEl>
                                          </p:spTgt>
                                        </p:tgtEl>
                                        <p:attrNameLst>
                                          <p:attrName>style.visibility</p:attrName>
                                        </p:attrNameLst>
                                      </p:cBhvr>
                                      <p:to>
                                        <p:strVal val="visible"/>
                                      </p:to>
                                    </p:set>
                                    <p:animEffect filter="wipe(left)" transition="in">
                                      <p:cBhvr>
                                        <p:cTn id="25" dur="1500"/>
                                        <p:tgtEl>
                                          <p:spTgt spid="26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Rectangle 1"/>
          <p:cNvSpPr txBox="1"/>
          <p:nvPr/>
        </p:nvSpPr>
        <p:spPr>
          <a:xfrm>
            <a:off x="4233301" y="2636705"/>
            <a:ext cx="8461750" cy="6896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700"/>
              </a:spcBef>
              <a:buSzPct val="80000"/>
              <a:buBlip>
                <a:blip r:embed="rId2"/>
              </a:buBlip>
              <a:defRPr b="1" sz="4400">
                <a:solidFill>
                  <a:srgbClr val="000000"/>
                </a:solidFill>
                <a:latin typeface="Gill Sans"/>
                <a:ea typeface="Gill Sans"/>
                <a:cs typeface="Gill Sans"/>
                <a:sym typeface="Gill Sans"/>
              </a:defRPr>
            </a:pPr>
            <a:r>
              <a:t>Add to your faith (1:5c)</a:t>
            </a:r>
          </a:p>
          <a:p>
            <a:pPr marL="1371599" indent="-685799" algn="l">
              <a:spcBef>
                <a:spcPts val="1100"/>
              </a:spcBef>
              <a:buSzPct val="80000"/>
              <a:buBlip>
                <a:blip r:embed="rId3"/>
              </a:buBlip>
              <a:defRPr sz="4100">
                <a:solidFill>
                  <a:srgbClr val="000000"/>
                </a:solidFill>
              </a:defRPr>
            </a:pPr>
            <a:r>
              <a:t>Faith is the foundation (1:1; Rom. 10:9-17; Heb. 11:1, 6)</a:t>
            </a:r>
          </a:p>
          <a:p>
            <a:pPr marL="1371599" indent="-685799" algn="l">
              <a:spcBef>
                <a:spcPts val="1100"/>
              </a:spcBef>
              <a:buSzPct val="80000"/>
              <a:buBlip>
                <a:blip r:embed="rId3"/>
              </a:buBlip>
              <a:defRPr sz="4100">
                <a:solidFill>
                  <a:srgbClr val="000000"/>
                </a:solidFill>
              </a:defRPr>
            </a:pPr>
            <a:r>
              <a:t>Faith is personal (John 8:24)</a:t>
            </a:r>
          </a:p>
          <a:p>
            <a:pPr marL="1371599" indent="-685799" algn="l">
              <a:spcBef>
                <a:spcPts val="1100"/>
              </a:spcBef>
              <a:buSzPct val="80000"/>
              <a:buBlip>
                <a:blip r:embed="rId3"/>
              </a:buBlip>
              <a:defRPr sz="4100">
                <a:solidFill>
                  <a:srgbClr val="000000"/>
                </a:solidFill>
              </a:defRPr>
            </a:pPr>
            <a:r>
              <a:t>Faith is the motivation (Gal 2:20; Heb. 10:39; 11:1-12:11) </a:t>
            </a:r>
          </a:p>
          <a:p>
            <a:pPr marL="1371599" indent="-685799" algn="l">
              <a:spcBef>
                <a:spcPts val="1100"/>
              </a:spcBef>
              <a:buSzPct val="80000"/>
              <a:buBlip>
                <a:blip r:embed="rId3"/>
              </a:buBlip>
              <a:defRPr sz="4100">
                <a:solidFill>
                  <a:srgbClr val="000000"/>
                </a:solidFill>
              </a:defRPr>
            </a:pPr>
            <a:r>
              <a:t>Faith MUST ACT (2 Cor. 5:7; James 1:22-25; 2:14-26)</a:t>
            </a:r>
          </a:p>
          <a:p>
            <a:pPr marL="1371599" indent="-685799" algn="l">
              <a:spcBef>
                <a:spcPts val="1100"/>
              </a:spcBef>
              <a:buSzPct val="80000"/>
              <a:buBlip>
                <a:blip r:embed="rId3"/>
              </a:buBlip>
              <a:defRPr sz="4100">
                <a:solidFill>
                  <a:srgbClr val="000000"/>
                </a:solidFill>
              </a:defRPr>
            </a:pPr>
            <a:r>
              <a:t>Faith MUST GROW (Luke 17:5; 2 Thes. 1:3; Rom. 10:17)</a:t>
            </a:r>
          </a:p>
        </p:txBody>
      </p:sp>
      <p:grpSp>
        <p:nvGrpSpPr>
          <p:cNvPr id="276" name="Image"/>
          <p:cNvGrpSpPr/>
          <p:nvPr/>
        </p:nvGrpSpPr>
        <p:grpSpPr>
          <a:xfrm>
            <a:off x="35083" y="2379264"/>
            <a:ext cx="4240088" cy="7415655"/>
            <a:chOff x="0" y="0"/>
            <a:chExt cx="4240087" cy="7415654"/>
          </a:xfrm>
        </p:grpSpPr>
        <p:pic>
          <p:nvPicPr>
            <p:cNvPr id="275" name="Image" descr="Image"/>
            <p:cNvPicPr>
              <a:picLocks noChangeAspect="1"/>
            </p:cNvPicPr>
            <p:nvPr/>
          </p:nvPicPr>
          <p:blipFill>
            <a:blip r:embed="rId4">
              <a:extLst/>
            </a:blip>
            <a:srcRect l="14542" t="0" r="11479" b="0"/>
            <a:stretch>
              <a:fillRect/>
            </a:stretch>
          </p:blipFill>
          <p:spPr>
            <a:xfrm>
              <a:off x="215900" y="139700"/>
              <a:ext cx="3808288" cy="6856855"/>
            </a:xfrm>
            <a:prstGeom prst="rect">
              <a:avLst/>
            </a:prstGeom>
            <a:ln>
              <a:noFill/>
            </a:ln>
            <a:effectLst/>
          </p:spPr>
        </p:pic>
        <p:pic>
          <p:nvPicPr>
            <p:cNvPr id="274" name="Image" descr="Image"/>
            <p:cNvPicPr>
              <a:picLocks noChangeAspect="0"/>
            </p:cNvPicPr>
            <p:nvPr/>
          </p:nvPicPr>
          <p:blipFill>
            <a:blip r:embed="rId5">
              <a:extLst/>
            </a:blip>
            <a:stretch>
              <a:fillRect/>
            </a:stretch>
          </p:blipFill>
          <p:spPr>
            <a:xfrm>
              <a:off x="-1" y="-1"/>
              <a:ext cx="4240089" cy="7415656"/>
            </a:xfrm>
            <a:prstGeom prst="rect">
              <a:avLst/>
            </a:prstGeom>
            <a:effectLst/>
          </p:spPr>
        </p:pic>
      </p:grpSp>
      <p:sp>
        <p:nvSpPr>
          <p:cNvPr id="277" name="ADD TO YOUR PRECIOUS FAITH …"/>
          <p:cNvSpPr/>
          <p:nvPr/>
        </p:nvSpPr>
        <p:spPr>
          <a:xfrm>
            <a:off x="212722" y="1457879"/>
            <a:ext cx="12579357" cy="876301"/>
          </a:xfrm>
          <a:prstGeom prst="rect">
            <a:avLst/>
          </a:prstGeom>
          <a:blipFill>
            <a:blip r:embed="rId6"/>
          </a:blip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cap="all" sz="5400">
                <a:solidFill>
                  <a:srgbClr val="FFFFFF"/>
                </a:solidFill>
                <a:effectLst>
                  <a:outerShdw sx="100000" sy="100000" kx="0" ky="0" algn="b" rotWithShape="0" blurRad="63500" dist="12700" dir="2850653">
                    <a:srgbClr val="000000"/>
                  </a:outerShdw>
                </a:effectLst>
                <a:latin typeface="Baskerville"/>
                <a:ea typeface="Baskerville"/>
                <a:cs typeface="Baskerville"/>
                <a:sym typeface="Baskerville"/>
              </a:defRPr>
            </a:lvl1pPr>
          </a:lstStyle>
          <a:p>
            <a:pPr/>
            <a:r>
              <a:t>ADD TO YOUR PRECIOUS FAITH …</a:t>
            </a:r>
          </a:p>
        </p:txBody>
      </p:sp>
      <p:grpSp>
        <p:nvGrpSpPr>
          <p:cNvPr id="280" name="“Making Our Calling &amp; Election Sure”"/>
          <p:cNvGrpSpPr/>
          <p:nvPr/>
        </p:nvGrpSpPr>
        <p:grpSpPr>
          <a:xfrm>
            <a:off x="190443" y="190153"/>
            <a:ext cx="12623913" cy="965201"/>
            <a:chOff x="0" y="0"/>
            <a:chExt cx="12623912" cy="965200"/>
          </a:xfrm>
        </p:grpSpPr>
        <p:sp>
          <p:nvSpPr>
            <p:cNvPr id="279" name="“Making Our Calling &amp; Election Sure”"/>
            <p:cNvSpPr txBox="1"/>
            <p:nvPr/>
          </p:nvSpPr>
          <p:spPr>
            <a:xfrm>
              <a:off x="63500" y="50800"/>
              <a:ext cx="12496913" cy="762000"/>
            </a:xfrm>
            <a:prstGeom prst="rect">
              <a:avLst/>
            </a:prstGeom>
            <a:gradFill flip="none" rotWithShape="1">
              <a:gsLst>
                <a:gs pos="0">
                  <a:schemeClr val="accent6">
                    <a:hueOff val="-193447"/>
                    <a:satOff val="3713"/>
                    <a:lumOff val="11329"/>
                  </a:schemeClr>
                </a:gs>
                <a:gs pos="100000">
                  <a:schemeClr val="accent6">
                    <a:satOff val="1848"/>
                    <a:lumOff val="-15262"/>
                  </a:schemeClr>
                </a:gs>
              </a:gsLst>
              <a:lin ang="5400000" scaled="0"/>
            </a:grad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cap="all" sz="4300">
                  <a:gradFill flip="none" rotWithShape="1">
                    <a:gsLst>
                      <a:gs pos="0">
                        <a:srgbClr val="73FDFF"/>
                      </a:gs>
                      <a:gs pos="100000">
                        <a:srgbClr val="FFFFFF"/>
                      </a:gs>
                    </a:gsLst>
                    <a:lin ang="5400000" scaled="0"/>
                  </a:gradFill>
                  <a:latin typeface="Baskerville"/>
                  <a:ea typeface="Baskerville"/>
                  <a:cs typeface="Baskerville"/>
                  <a:sym typeface="Baskerville"/>
                </a:defRPr>
              </a:lvl1pPr>
            </a:lstStyle>
            <a:p>
              <a:pPr/>
              <a:r>
                <a:t>“Making Our Calling &amp; Election Sure”</a:t>
              </a:r>
            </a:p>
          </p:txBody>
        </p:sp>
        <p:pic>
          <p:nvPicPr>
            <p:cNvPr id="278" name="“Making Our Calling &amp; Election Sure” “Making Our Calling &amp; Election Sure”" descr="“Making Our Calling &amp; Election Sure” “Making Our Calling &amp; Election Sure”"/>
            <p:cNvPicPr>
              <a:picLocks noChangeAspect="0"/>
            </p:cNvPicPr>
            <p:nvPr/>
          </p:nvPicPr>
          <p:blipFill>
            <a:blip r:embed="rId7">
              <a:extLst/>
            </a:blip>
            <a:stretch>
              <a:fillRect/>
            </a:stretch>
          </p:blipFill>
          <p:spPr>
            <a:xfrm>
              <a:off x="0" y="0"/>
              <a:ext cx="12623913" cy="965200"/>
            </a:xfrm>
            <a:prstGeom prst="rect">
              <a:avLst/>
            </a:prstGeom>
            <a:effectLst/>
          </p:spPr>
        </p:pic>
      </p:grpSp>
      <p:sp>
        <p:nvSpPr>
          <p:cNvPr id="281" name="2 Peter 1:5 (NKJV)…"/>
          <p:cNvSpPr txBox="1"/>
          <p:nvPr/>
        </p:nvSpPr>
        <p:spPr>
          <a:xfrm>
            <a:off x="231520" y="6165799"/>
            <a:ext cx="3847214" cy="2978858"/>
          </a:xfrm>
          <a:prstGeom prst="rect">
            <a:avLst/>
          </a:prstGeom>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t>2 Peter 1:5 (NKJV) </a:t>
            </a:r>
          </a:p>
          <a:p>
            <a:pPr defTabSz="457200">
              <a:defRPr sz="3400">
                <a:solidFill>
                  <a:srgbClr val="FFFFFF"/>
                </a:solidFill>
                <a:effectLst>
                  <a:outerShdw sx="100000" sy="100000" kx="0" ky="0" algn="b" rotWithShape="0" blurRad="63500" dist="63500" dir="2592757">
                    <a:srgbClr val="000000"/>
                  </a:outerShdw>
                </a:effectLst>
                <a:latin typeface="Times New Roman"/>
                <a:ea typeface="Times New Roman"/>
                <a:cs typeface="Times New Roman"/>
                <a:sym typeface="Times New Roman"/>
              </a:defRPr>
            </a:pPr>
            <a:r>
              <a:rPr baseline="31999"/>
              <a:t>5</a:t>
            </a:r>
            <a:r>
              <a:t> But also for this very reason, giving all diligence, add to your faith virtue, to virtue knowledge,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73">
                                            <p:bg/>
                                          </p:spTgt>
                                        </p:tgtEl>
                                        <p:attrNameLst>
                                          <p:attrName>style.visibility</p:attrName>
                                        </p:attrNameLst>
                                      </p:cBhvr>
                                      <p:to>
                                        <p:strVal val="visible"/>
                                      </p:to>
                                    </p:set>
                                    <p:animEffect filter="wipe(left)" transition="in">
                                      <p:cBhvr>
                                        <p:cTn id="7" dur="1500"/>
                                        <p:tgtEl>
                                          <p:spTgt spid="27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73">
                                            <p:txEl>
                                              <p:pRg st="0" end="0"/>
                                            </p:txEl>
                                          </p:spTgt>
                                        </p:tgtEl>
                                        <p:attrNameLst>
                                          <p:attrName>style.visibility</p:attrName>
                                        </p:attrNameLst>
                                      </p:cBhvr>
                                      <p:to>
                                        <p:strVal val="visible"/>
                                      </p:to>
                                    </p:set>
                                    <p:animEffect filter="wipe(left)" transition="in">
                                      <p:cBhvr>
                                        <p:cTn id="10" dur="1500"/>
                                        <p:tgtEl>
                                          <p:spTgt spid="2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73">
                                            <p:txEl>
                                              <p:pRg st="1" end="1"/>
                                            </p:txEl>
                                          </p:spTgt>
                                        </p:tgtEl>
                                        <p:attrNameLst>
                                          <p:attrName>style.visibility</p:attrName>
                                        </p:attrNameLst>
                                      </p:cBhvr>
                                      <p:to>
                                        <p:strVal val="visible"/>
                                      </p:to>
                                    </p:set>
                                    <p:animEffect filter="wipe(left)" transition="in">
                                      <p:cBhvr>
                                        <p:cTn id="15" dur="1500"/>
                                        <p:tgtEl>
                                          <p:spTgt spid="27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73">
                                            <p:txEl>
                                              <p:pRg st="2" end="2"/>
                                            </p:txEl>
                                          </p:spTgt>
                                        </p:tgtEl>
                                        <p:attrNameLst>
                                          <p:attrName>style.visibility</p:attrName>
                                        </p:attrNameLst>
                                      </p:cBhvr>
                                      <p:to>
                                        <p:strVal val="visible"/>
                                      </p:to>
                                    </p:set>
                                    <p:animEffect filter="wipe(left)" transition="in">
                                      <p:cBhvr>
                                        <p:cTn id="20" dur="1500"/>
                                        <p:tgtEl>
                                          <p:spTgt spid="27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73">
                                            <p:txEl>
                                              <p:pRg st="3" end="3"/>
                                            </p:txEl>
                                          </p:spTgt>
                                        </p:tgtEl>
                                        <p:attrNameLst>
                                          <p:attrName>style.visibility</p:attrName>
                                        </p:attrNameLst>
                                      </p:cBhvr>
                                      <p:to>
                                        <p:strVal val="visible"/>
                                      </p:to>
                                    </p:set>
                                    <p:animEffect filter="wipe(left)" transition="in">
                                      <p:cBhvr>
                                        <p:cTn id="25" dur="1500"/>
                                        <p:tgtEl>
                                          <p:spTgt spid="27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73">
                                            <p:txEl>
                                              <p:pRg st="4" end="4"/>
                                            </p:txEl>
                                          </p:spTgt>
                                        </p:tgtEl>
                                        <p:attrNameLst>
                                          <p:attrName>style.visibility</p:attrName>
                                        </p:attrNameLst>
                                      </p:cBhvr>
                                      <p:to>
                                        <p:strVal val="visible"/>
                                      </p:to>
                                    </p:set>
                                    <p:animEffect filter="wipe(left)" transition="in">
                                      <p:cBhvr>
                                        <p:cTn id="30" dur="1500"/>
                                        <p:tgtEl>
                                          <p:spTgt spid="27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8" presetID="22" grpId="1" fill="hold">
                                  <p:stCondLst>
                                    <p:cond delay="0"/>
                                  </p:stCondLst>
                                  <p:iterate type="el" backwards="0">
                                    <p:tmAbs val="0"/>
                                  </p:iterate>
                                  <p:childTnLst>
                                    <p:set>
                                      <p:cBhvr>
                                        <p:cTn id="34" fill="hold"/>
                                        <p:tgtEl>
                                          <p:spTgt spid="273">
                                            <p:txEl>
                                              <p:pRg st="5" end="5"/>
                                            </p:txEl>
                                          </p:spTgt>
                                        </p:tgtEl>
                                        <p:attrNameLst>
                                          <p:attrName>style.visibility</p:attrName>
                                        </p:attrNameLst>
                                      </p:cBhvr>
                                      <p:to>
                                        <p:strVal val="visible"/>
                                      </p:to>
                                    </p:set>
                                    <p:animEffect filter="wipe(left)" transition="in">
                                      <p:cBhvr>
                                        <p:cTn id="35" dur="1500"/>
                                        <p:tgtEl>
                                          <p:spTgt spid="27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3"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