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7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4.tif"/><Relationship Id="rId5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65stchurchofchrist.org/coc/sermons/" TargetMode="External"/><Relationship Id="rId5" Type="http://schemas.openxmlformats.org/officeDocument/2006/relationships/image" Target="../media/image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3.t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582" t="10030" r="16582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190" name="“The Doom of False Teachers”"/>
          <p:cNvGrpSpPr/>
          <p:nvPr/>
        </p:nvGrpSpPr>
        <p:grpSpPr>
          <a:xfrm>
            <a:off x="190443" y="8210635"/>
            <a:ext cx="12623913" cy="1104901"/>
            <a:chOff x="0" y="0"/>
            <a:chExt cx="12623912" cy="1104900"/>
          </a:xfrm>
        </p:grpSpPr>
        <p:sp>
          <p:nvSpPr>
            <p:cNvPr id="189" name="“The Doom of False Teachers”"/>
            <p:cNvSpPr txBox="1"/>
            <p:nvPr/>
          </p:nvSpPr>
          <p:spPr>
            <a:xfrm>
              <a:off x="63500" y="50800"/>
              <a:ext cx="12496913" cy="9017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5400">
                  <a:solidFill>
                    <a:srgbClr val="6F6A5A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188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623913" cy="1104900"/>
            </a:xfrm>
            <a:prstGeom prst="rect">
              <a:avLst/>
            </a:prstGeom>
            <a:effectLst/>
          </p:spPr>
        </p:pic>
      </p:grpSp>
      <p:sp>
        <p:nvSpPr>
          <p:cNvPr id="191" name="(2 Peter 2:4-11)"/>
          <p:cNvSpPr txBox="1"/>
          <p:nvPr/>
        </p:nvSpPr>
        <p:spPr>
          <a:xfrm>
            <a:off x="5715618" y="330495"/>
            <a:ext cx="7049692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500">
                <a:solidFill>
                  <a:srgbClr val="FFFFFF"/>
                </a:solidFill>
                <a:effectLst>
                  <a:outerShdw sx="100000" sy="100000" kx="0" ky="0" algn="b" rotWithShape="0" blurRad="63500" dist="63500" dir="2107040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(2 Peter 2:4-11)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ctangle 1"/>
          <p:cNvSpPr txBox="1"/>
          <p:nvPr/>
        </p:nvSpPr>
        <p:spPr>
          <a:xfrm>
            <a:off x="4233301" y="2480291"/>
            <a:ext cx="8759927" cy="676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4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“if God did not spare the angels who sinned" </a:t>
            </a:r>
            <a:r>
              <a:t>(2:4)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God has always condemned and punished sin.  Therefore, all the examples in the Old Testament are relevant examples for all time (Romans 15:4; 1 Corinthians 10:1-11).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These angels, including whatever the devil might have originally been, fell into sin because of pride and arrogance (Jude 6; 1 Tim. 3:6).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Other passages confirm spiritual beings have sinned and will end up lost (Mat 25:41; 1 Cor. 6:3; 2 Cor. 12:7; Gal 1:8; Rev 12:7,9; Heb 2:16).</a:t>
            </a:r>
          </a:p>
        </p:txBody>
      </p:sp>
      <p:grpSp>
        <p:nvGrpSpPr>
          <p:cNvPr id="28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281" name="2 Peter 2:4 (NKJV)…"/>
          <p:cNvSpPr txBox="1"/>
          <p:nvPr/>
        </p:nvSpPr>
        <p:spPr>
          <a:xfrm>
            <a:off x="231520" y="4828873"/>
            <a:ext cx="3847214" cy="4426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2:4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For if God did not spare the angels who sinned, but cast </a:t>
            </a:r>
            <a:r>
              <a:rPr i="1"/>
              <a:t>them</a:t>
            </a:r>
            <a:r>
              <a:t> down to hell and delivered </a:t>
            </a:r>
            <a:r>
              <a:rPr i="1"/>
              <a:t>them</a:t>
            </a:r>
            <a:r>
              <a:t> into chains of darkness, to be reserved for judgment;</a:t>
            </a:r>
          </a:p>
        </p:txBody>
      </p:sp>
      <p:sp>
        <p:nvSpPr>
          <p:cNvPr id="28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28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8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8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1"/>
          <p:cNvSpPr txBox="1"/>
          <p:nvPr/>
        </p:nvSpPr>
        <p:spPr>
          <a:xfrm>
            <a:off x="4233301" y="2480291"/>
            <a:ext cx="8759927" cy="709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4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“if God did not spare the angels who sinned" </a:t>
            </a:r>
            <a:r>
              <a:t>(2:4)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God has created all things, both material and immaterial (Colossians 1:16).  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The devil and his angels are created beings, and, since all of God’s creation was originally good, we must conclude that originally they stood in a right relationship with God, and later decided to rebel.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“Cast them down to hell,” GK., “Tartarus” - in Greek Mythology, the abyss beneath Hades in which fallen immortals are punished.’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Peter uses the word to identify the temporary condition of fallen angels awaiting judgment.</a:t>
            </a:r>
          </a:p>
        </p:txBody>
      </p:sp>
      <p:grpSp>
        <p:nvGrpSpPr>
          <p:cNvPr id="29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28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291" name="2 Peter 2:4 (NKJV)…"/>
          <p:cNvSpPr txBox="1"/>
          <p:nvPr/>
        </p:nvSpPr>
        <p:spPr>
          <a:xfrm>
            <a:off x="231520" y="4828873"/>
            <a:ext cx="3847214" cy="4426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2:4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For if God did not spare the angels who sinned, but cast </a:t>
            </a:r>
            <a:r>
              <a:rPr i="1"/>
              <a:t>them</a:t>
            </a:r>
            <a:r>
              <a:t> down to hell and delivered </a:t>
            </a:r>
            <a:r>
              <a:rPr i="1"/>
              <a:t>them</a:t>
            </a:r>
            <a:r>
              <a:t> into chains of darkness, to be reserved for judgment;</a:t>
            </a:r>
          </a:p>
        </p:txBody>
      </p:sp>
      <p:sp>
        <p:nvSpPr>
          <p:cNvPr id="29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29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9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9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1"/>
          <p:cNvSpPr txBox="1"/>
          <p:nvPr/>
        </p:nvSpPr>
        <p:spPr>
          <a:xfrm>
            <a:off x="4233301" y="2480291"/>
            <a:ext cx="8759927" cy="72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“and did not spare the ancient world" </a:t>
            </a:r>
            <a:r>
              <a:t>(2:5)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‘and did not spare’-The repetition of this phrase (2:4) is an attack upon the false teachers insistence upon ‘grace’ being a reprieve from being justly punished.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‘Grace’ didn’t cover the angels, and grace didn’t save Noah’s contemporaries.  God did not spare. - Therefore God will not spare the apostate preacher who teaches error and does not repent (Eze. 5:11; 7:4, 9; Jude 14–15)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Ancient world (3:6;  Job 22:15, 16. Mat. 24:37–39. Lu. 17:26, 27. He. 11:7)</a:t>
            </a:r>
          </a:p>
        </p:txBody>
      </p:sp>
      <p:grpSp>
        <p:nvGrpSpPr>
          <p:cNvPr id="30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29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301" name="2 Peter 2:5 (NKJV)…"/>
          <p:cNvSpPr txBox="1"/>
          <p:nvPr/>
        </p:nvSpPr>
        <p:spPr>
          <a:xfrm>
            <a:off x="231520" y="4287615"/>
            <a:ext cx="3847214" cy="49092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2:5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</a:t>
            </a:r>
            <a:r>
              <a:t> and did not spare the ancient world, but saved Noah, </a:t>
            </a:r>
            <a:r>
              <a:rPr i="1"/>
              <a:t>one of</a:t>
            </a:r>
            <a:r>
              <a:t> eight </a:t>
            </a:r>
            <a:r>
              <a:rPr i="1"/>
              <a:t>people,</a:t>
            </a:r>
            <a:r>
              <a:t> a preacher of righteousness, bringing in the flood on the world of the ungodly;</a:t>
            </a:r>
          </a:p>
        </p:txBody>
      </p:sp>
      <p:sp>
        <p:nvSpPr>
          <p:cNvPr id="30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30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0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0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tangle 1"/>
          <p:cNvSpPr txBox="1"/>
          <p:nvPr/>
        </p:nvSpPr>
        <p:spPr>
          <a:xfrm>
            <a:off x="4233301" y="2480291"/>
            <a:ext cx="8759927" cy="688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“but saved Noah, one of eight people, a preacher of righteousness," </a:t>
            </a:r>
            <a:r>
              <a:t>(2:5)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Here, against the background of judgment on a rebellious and wicked world we find God’s salvation depicted (1 Pet. 3:20; Heb. 11:7).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Noah preached the truth, and he was only able to save seven other people! (1 Pet. 3:20)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The false teachers might have many followers, but the majority has always been on the wrong side of salvation (Deut 28:62; Ex. 23:2; Mat. 7:13-14).</a:t>
            </a:r>
          </a:p>
        </p:txBody>
      </p:sp>
      <p:grpSp>
        <p:nvGrpSpPr>
          <p:cNvPr id="31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30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311" name="2 Peter 2:5 (NKJV)…"/>
          <p:cNvSpPr txBox="1"/>
          <p:nvPr/>
        </p:nvSpPr>
        <p:spPr>
          <a:xfrm>
            <a:off x="231520" y="4287615"/>
            <a:ext cx="3847214" cy="4909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2:5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</a:t>
            </a:r>
            <a:r>
              <a:t> and did not spare the ancient world, but saved Noah, </a:t>
            </a:r>
            <a:r>
              <a:rPr i="1"/>
              <a:t>one of</a:t>
            </a:r>
            <a:r>
              <a:t> eight </a:t>
            </a:r>
            <a:r>
              <a:rPr i="1"/>
              <a:t>people,</a:t>
            </a:r>
            <a:r>
              <a:t> a preacher of righteousness, bringing in the flood on the world of the ungodly;</a:t>
            </a:r>
          </a:p>
        </p:txBody>
      </p:sp>
      <p:sp>
        <p:nvSpPr>
          <p:cNvPr id="31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31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1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1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 1"/>
          <p:cNvSpPr txBox="1"/>
          <p:nvPr/>
        </p:nvSpPr>
        <p:spPr>
          <a:xfrm>
            <a:off x="4233301" y="2480291"/>
            <a:ext cx="8759927" cy="716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“and turning the cities of Sodom and Gomorrah into ashes" </a:t>
            </a:r>
            <a:r>
              <a:t>(2:6)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These two cities really existed and was really destroyed was confirmed by other prophets, including Jesus (Gen. 19; Isaiah 1:9-10; Ezek. 16:48-56; Luke 17:28-32).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“Making them an example …” - Every example in the Old Testament and New Testament is relevant for our time  (Rom. 15:4; 1 Cor. 10:1-11).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Just as these cities were destroyed by God’s wrath, so will all those who live ungodly in any and every generation. (Jude 7; Rev. 21:8).</a:t>
            </a:r>
          </a:p>
        </p:txBody>
      </p:sp>
      <p:grpSp>
        <p:nvGrpSpPr>
          <p:cNvPr id="32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31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321" name="2 Peter 2:6 (NKJV)…"/>
          <p:cNvSpPr txBox="1"/>
          <p:nvPr/>
        </p:nvSpPr>
        <p:spPr>
          <a:xfrm>
            <a:off x="231520" y="4744301"/>
            <a:ext cx="3847214" cy="4426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2:6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</a:t>
            </a:r>
            <a:r>
              <a:t> and turning the cities of Sodom and Gomorrah into ashes, condemned </a:t>
            </a:r>
            <a:r>
              <a:rPr i="1"/>
              <a:t>them</a:t>
            </a:r>
            <a:r>
              <a:t> to destruction, making </a:t>
            </a:r>
            <a:r>
              <a:rPr i="1"/>
              <a:t>them</a:t>
            </a:r>
            <a:r>
              <a:t> an example to those who afterward would live ungodly;</a:t>
            </a:r>
          </a:p>
        </p:txBody>
      </p:sp>
      <p:sp>
        <p:nvSpPr>
          <p:cNvPr id="32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32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2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2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 1"/>
          <p:cNvSpPr txBox="1"/>
          <p:nvPr/>
        </p:nvSpPr>
        <p:spPr>
          <a:xfrm>
            <a:off x="4233301" y="2480291"/>
            <a:ext cx="8759927" cy="669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“and delivered righteous Lot" </a:t>
            </a:r>
            <a:r>
              <a:t>(2:7,8)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Lot made mistakes which made his life much more difficult (Get. 13:8-13)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Lot tried to do the right thing and his soul was vexed by the evil that surrounded him (2:7,8; Gen. 19:1-7).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Lot found that he had no positive influence upon those surrounding him they despised him (Gen. 19:7-8).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He could not save his son-in-laws (19:14).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He lost his wife - after she was initially saved, she looked back (19:17,26; Luke 17:32)</a:t>
            </a:r>
          </a:p>
        </p:txBody>
      </p:sp>
      <p:grpSp>
        <p:nvGrpSpPr>
          <p:cNvPr id="33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32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331" name="2 Peter 2:7–8 (NKJV)…"/>
          <p:cNvSpPr txBox="1"/>
          <p:nvPr/>
        </p:nvSpPr>
        <p:spPr>
          <a:xfrm>
            <a:off x="231520" y="2477782"/>
            <a:ext cx="3847214" cy="6839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2:7–8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and delivered righteous Lot, </a:t>
            </a:r>
            <a:r>
              <a:rPr i="1"/>
              <a:t>who was</a:t>
            </a:r>
            <a:r>
              <a:t> oppressed by the filthy conduct of the wicked </a:t>
            </a:r>
            <a:r>
              <a:rPr baseline="31999"/>
              <a:t>8</a:t>
            </a:r>
            <a:r>
              <a:t> (for that righteous man, dwelling among them, tormented </a:t>
            </a:r>
            <a:r>
              <a:rPr i="1"/>
              <a:t>his</a:t>
            </a:r>
            <a:r>
              <a:t> righteous soul from day to day by seeing and hearing </a:t>
            </a:r>
            <a:r>
              <a:rPr i="1"/>
              <a:t>their</a:t>
            </a:r>
            <a:r>
              <a:t> lawless deeds)—</a:t>
            </a:r>
          </a:p>
        </p:txBody>
      </p:sp>
      <p:sp>
        <p:nvSpPr>
          <p:cNvPr id="33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33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3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3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1"/>
          <p:cNvSpPr txBox="1"/>
          <p:nvPr/>
        </p:nvSpPr>
        <p:spPr>
          <a:xfrm>
            <a:off x="4233301" y="2480291"/>
            <a:ext cx="8759927" cy="665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“oppressed by the filthy conduct of the wicked" </a:t>
            </a:r>
            <a:r>
              <a:t>(2:7,8)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Filthy conduct: </a:t>
            </a:r>
            <a:r>
              <a:t>’unbridled lust, excess, shamelessness’ (Thayer p. 79).  ‘absence of restraint, indecency’ (Vine p. 310).  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‘these indulged in gross immorality and went after strange flesh’ (Jude 7).  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It is clear that the sins of these two cities included homosexuality (Genesis 19:5-7).  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Let us be impressed that homosexual practices didn’t turn the inhabitants into peace-loving and gentle people (Genesis 19:9).</a:t>
            </a:r>
          </a:p>
        </p:txBody>
      </p:sp>
      <p:grpSp>
        <p:nvGrpSpPr>
          <p:cNvPr id="34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33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341" name="2 Peter 2:7–8 (NKJV)…"/>
          <p:cNvSpPr txBox="1"/>
          <p:nvPr/>
        </p:nvSpPr>
        <p:spPr>
          <a:xfrm>
            <a:off x="231520" y="2477782"/>
            <a:ext cx="3847214" cy="6839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2:7–8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and delivered righteous Lot, </a:t>
            </a:r>
            <a:r>
              <a:rPr i="1"/>
              <a:t>who was</a:t>
            </a:r>
            <a:r>
              <a:t> oppressed by the filthy conduct of the wicked </a:t>
            </a:r>
            <a:r>
              <a:rPr baseline="31999"/>
              <a:t>8</a:t>
            </a:r>
            <a:r>
              <a:t> (for that righteous man, dwelling among them, tormented </a:t>
            </a:r>
            <a:r>
              <a:rPr i="1"/>
              <a:t>his</a:t>
            </a:r>
            <a:r>
              <a:t> righteous soul from day to day by seeing and hearing </a:t>
            </a:r>
            <a:r>
              <a:rPr i="1"/>
              <a:t>their</a:t>
            </a:r>
            <a:r>
              <a:t> lawless deeds)—</a:t>
            </a:r>
          </a:p>
        </p:txBody>
      </p:sp>
      <p:sp>
        <p:nvSpPr>
          <p:cNvPr id="34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34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4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4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ctangle 1"/>
          <p:cNvSpPr txBox="1"/>
          <p:nvPr/>
        </p:nvSpPr>
        <p:spPr>
          <a:xfrm>
            <a:off x="4233301" y="2480291"/>
            <a:ext cx="8759927" cy="703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“oppressed by the filthy conduct of the wicked" </a:t>
            </a:r>
            <a:r>
              <a:t>(2:7,8)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HOW DOES A RIGHTEOUS PERSON respond to sin, and in this context, the sin of homosexuality? — A righteous man or woman is tormented, vexed, wearied, and distressed in their soul by such behavior.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Lot may have lived in this region for about 20 years, but he never allowed such practices to desensitize his conscience and diminish his hatred for sin! 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How can we endorse “filthy conduct,” and claim to be righteous in the sight of God?</a:t>
            </a:r>
          </a:p>
        </p:txBody>
      </p:sp>
      <p:grpSp>
        <p:nvGrpSpPr>
          <p:cNvPr id="35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34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351" name="2 Peter 2:7–8 (NKJV)…"/>
          <p:cNvSpPr txBox="1"/>
          <p:nvPr/>
        </p:nvSpPr>
        <p:spPr>
          <a:xfrm>
            <a:off x="231520" y="2477782"/>
            <a:ext cx="3847214" cy="6839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2:7–8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and delivered righteous Lot, </a:t>
            </a:r>
            <a:r>
              <a:rPr i="1"/>
              <a:t>who was</a:t>
            </a:r>
            <a:r>
              <a:t> oppressed by the filthy conduct of the wicked </a:t>
            </a:r>
            <a:r>
              <a:rPr baseline="31999"/>
              <a:t>8</a:t>
            </a:r>
            <a:r>
              <a:t> (for that righteous man, dwelling among them, tormented </a:t>
            </a:r>
            <a:r>
              <a:rPr i="1"/>
              <a:t>his</a:t>
            </a:r>
            <a:r>
              <a:t> righteous soul from day to day by seeing and hearing </a:t>
            </a:r>
            <a:r>
              <a:rPr i="1"/>
              <a:t>their</a:t>
            </a:r>
            <a:r>
              <a:t> lawless deeds)—</a:t>
            </a:r>
          </a:p>
        </p:txBody>
      </p:sp>
      <p:sp>
        <p:nvSpPr>
          <p:cNvPr id="35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35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5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5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Rectangle 1"/>
          <p:cNvSpPr txBox="1"/>
          <p:nvPr/>
        </p:nvSpPr>
        <p:spPr>
          <a:xfrm>
            <a:off x="4233301" y="2480291"/>
            <a:ext cx="8759927" cy="703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“the Lord knows how to deliver the godly out of temptations" </a:t>
            </a:r>
            <a:r>
              <a:t>(2:9)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God knows how to save a single individual (Lot) or a few out of millions (Noah and his family) — God knows exactly who is godly and who isn’t (2 Tim. 2:19).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Christianity is no insurance policy against the trials of life…the examples of Noah and Lot are instructive for showing how God delivers the godfearing — trials must be endured before being delivered (1 Pet. 5:10).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</a:defRPr>
            </a:pPr>
            <a:r>
              <a:t>God preserves us through faith — (1 Pet. 1:5; 1 Cor. 10:13; Heb. 11)</a:t>
            </a:r>
          </a:p>
        </p:txBody>
      </p:sp>
      <p:grpSp>
        <p:nvGrpSpPr>
          <p:cNvPr id="36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35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361" name="2 Peter 2:9 (NKJV)…"/>
          <p:cNvSpPr txBox="1"/>
          <p:nvPr/>
        </p:nvSpPr>
        <p:spPr>
          <a:xfrm>
            <a:off x="231520" y="5234816"/>
            <a:ext cx="3847214" cy="39440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2:9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</a:t>
            </a:r>
            <a:r>
              <a:rPr i="1"/>
              <a:t>then</a:t>
            </a:r>
            <a:r>
              <a:t> the Lord knows how to deliver the godly out of temptations and to reserve the unjust under punishment for the day of judgment,</a:t>
            </a:r>
          </a:p>
        </p:txBody>
      </p:sp>
      <p:sp>
        <p:nvSpPr>
          <p:cNvPr id="36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36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6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6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1"/>
          <p:cNvSpPr txBox="1"/>
          <p:nvPr/>
        </p:nvSpPr>
        <p:spPr>
          <a:xfrm>
            <a:off x="4233301" y="2480291"/>
            <a:ext cx="8759927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“and to reserve the unjust under punishment for the day of judgment," </a:t>
            </a:r>
            <a:r>
              <a:t>(2:9)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800">
                <a:solidFill>
                  <a:srgbClr val="000000"/>
                </a:solidFill>
              </a:defRPr>
            </a:pPr>
            <a:r>
              <a:t>God knows how to deal with the ungodly — punishment is certain and unavoidable (Rom. 1:24,26,28; 2:5-11; Job 21:30; Pr. 16:4; Jude 14, 15).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3800">
                <a:solidFill>
                  <a:srgbClr val="000000"/>
                </a:solidFill>
              </a:defRPr>
            </a:pPr>
            <a:r>
              <a:t>Just as the rebellious angels are being held (tērein, “keeps under guard”) for judgment, the same is true for rebellious human beings (cf. 3:7; Luke 16:22b-31; Rev. 20:11–15)</a:t>
            </a:r>
          </a:p>
        </p:txBody>
      </p:sp>
      <p:grpSp>
        <p:nvGrpSpPr>
          <p:cNvPr id="37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36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371" name="2 Peter 2:9 (NKJV)…"/>
          <p:cNvSpPr txBox="1"/>
          <p:nvPr/>
        </p:nvSpPr>
        <p:spPr>
          <a:xfrm>
            <a:off x="231520" y="5234816"/>
            <a:ext cx="3847214" cy="39440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2:9 (NKJV) 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59275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</a:t>
            </a:r>
            <a:r>
              <a:rPr i="1"/>
              <a:t>then</a:t>
            </a:r>
            <a:r>
              <a:t> the Lord knows how to deliver the godly out of temptations and to reserve the unjust under punishment for the day of judgment,</a:t>
            </a:r>
          </a:p>
        </p:txBody>
      </p:sp>
      <p:sp>
        <p:nvSpPr>
          <p:cNvPr id="372" name="God’s Track Record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God’s Track Record</a:t>
            </a:r>
          </a:p>
        </p:txBody>
      </p:sp>
      <p:grpSp>
        <p:nvGrpSpPr>
          <p:cNvPr id="37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7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7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"/>
          <p:cNvGrpSpPr/>
          <p:nvPr/>
        </p:nvGrpSpPr>
        <p:grpSpPr>
          <a:xfrm>
            <a:off x="3599367" y="1100255"/>
            <a:ext cx="9376518" cy="8639568"/>
            <a:chOff x="0" y="0"/>
            <a:chExt cx="9376516" cy="8639567"/>
          </a:xfrm>
        </p:grpSpPr>
        <p:sp>
          <p:nvSpPr>
            <p:cNvPr id="193" name="Oval"/>
            <p:cNvSpPr/>
            <p:nvPr/>
          </p:nvSpPr>
          <p:spPr>
            <a:xfrm>
              <a:off x="935350" y="607242"/>
              <a:ext cx="7505815" cy="7425083"/>
            </a:xfrm>
            <a:prstGeom prst="ellipse">
              <a:avLst/>
            </a:prstGeom>
            <a:solidFill>
              <a:schemeClr val="accent6">
                <a:satOff val="1848"/>
                <a:lumOff val="-152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76517" cy="863956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94795" dir="2700000">
                <a:srgbClr val="000000"/>
              </a:outerShdw>
            </a:effectLst>
          </p:spPr>
        </p:pic>
        <p:sp>
          <p:nvSpPr>
            <p:cNvPr id="195" name="Arrow"/>
            <p:cNvSpPr/>
            <p:nvPr/>
          </p:nvSpPr>
          <p:spPr>
            <a:xfrm rot="16209467">
              <a:off x="3843948" y="950435"/>
              <a:ext cx="1688496" cy="1531532"/>
            </a:xfrm>
            <a:prstGeom prst="rightArrow">
              <a:avLst>
                <a:gd name="adj1" fmla="val 53332"/>
                <a:gd name="adj2" fmla="val 43139"/>
              </a:avLst>
            </a:prstGeom>
            <a:solidFill>
              <a:srgbClr val="F4BE61">
                <a:alpha val="5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6C696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</a:p>
          </p:txBody>
        </p:sp>
        <p:pic>
          <p:nvPicPr>
            <p:cNvPr id="19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51981" y="1394164"/>
              <a:ext cx="4072553" cy="6091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2 Peter 1:5-10 (NKJV)  5 giving all diligence, add to your . . . 10 Therefore, brethren, be even more diligent to make your call and election sure,"/>
            <p:cNvSpPr txBox="1"/>
            <p:nvPr/>
          </p:nvSpPr>
          <p:spPr>
            <a:xfrm>
              <a:off x="1570651" y="4475361"/>
              <a:ext cx="6235213" cy="1633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01600" dist="94795" dir="27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spcBef>
                  <a:spcPts val="500"/>
                </a:spcBef>
                <a:defRPr sz="2400">
                  <a:solidFill>
                    <a:srgbClr val="FFFFFF"/>
                  </a:solidFill>
                  <a:effectLst>
                    <a:outerShdw sx="100000" sy="100000" kx="0" ky="0" algn="b" rotWithShape="0" blurRad="76200" dist="63500" dir="2799362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/>
                <a:t>2 Peter 1:5-10 (NKJV) </a:t>
              </a:r>
              <a:br/>
              <a:r>
                <a:rPr baseline="31999"/>
                <a:t>5 </a:t>
              </a:r>
              <a:r>
                <a:t>giving all diligence, add to your . . . </a:t>
              </a:r>
              <a:r>
                <a:rPr baseline="31999"/>
                <a:t>10 </a:t>
              </a:r>
              <a:r>
                <a:t>Therefore, brethren, be even more diligent to make your call and election sure,</a:t>
              </a:r>
            </a:p>
          </p:txBody>
        </p:sp>
      </p:grpSp>
      <p:sp>
        <p:nvSpPr>
          <p:cNvPr id="199" name="To make our calling and election sure, we MUST GIVE ALL DILIGENCE to GROW?"/>
          <p:cNvSpPr txBox="1"/>
          <p:nvPr/>
        </p:nvSpPr>
        <p:spPr>
          <a:xfrm>
            <a:off x="198051" y="2225988"/>
            <a:ext cx="3059251" cy="63881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01600" dist="9479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make our calling and election sure, we MUST GIVE ALL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DILIGENCE</a:t>
            </a:r>
            <a:r>
              <a:t> to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GROW</a:t>
            </a:r>
            <a:r>
              <a:t>?</a:t>
            </a:r>
          </a:p>
        </p:txBody>
      </p:sp>
      <p:grpSp>
        <p:nvGrpSpPr>
          <p:cNvPr id="202" name="God has given us what we need to grow into fruitful Christians (1:1-4)"/>
          <p:cNvGrpSpPr/>
          <p:nvPr/>
        </p:nvGrpSpPr>
        <p:grpSpPr>
          <a:xfrm>
            <a:off x="3707564" y="5673645"/>
            <a:ext cx="8941026" cy="2136827"/>
            <a:chOff x="0" y="0"/>
            <a:chExt cx="8941025" cy="2136825"/>
          </a:xfrm>
        </p:grpSpPr>
        <p:sp>
          <p:nvSpPr>
            <p:cNvPr id="201" name="God has given us what we need to grow into fruitful Christians (1:1-4)"/>
            <p:cNvSpPr/>
            <p:nvPr/>
          </p:nvSpPr>
          <p:spPr>
            <a:xfrm>
              <a:off x="88900" y="63500"/>
              <a:ext cx="8763226" cy="18828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atOff val="4013"/>
                    <a:lumOff val="5462"/>
                  </a:schemeClr>
                </a:gs>
                <a:gs pos="100000">
                  <a:schemeClr val="accent1">
                    <a:hueOff val="-47059"/>
                    <a:satOff val="1860"/>
                    <a:lumOff val="-17958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41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effectLst>
                    <a:outerShdw sx="100000" sy="100000" kx="0" ky="0" algn="b" rotWithShape="0" blurRad="38100" dist="63500" dir="1616371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God has given us what we need to grow into fruitful Christians (1:1-4)</a:t>
              </a:r>
            </a:p>
          </p:txBody>
        </p:sp>
        <p:pic>
          <p:nvPicPr>
            <p:cNvPr id="200" name="God has given us what we need to grow into fruitful Christians (1:1-4) God has given us what we need to grow into fruitful Christians (1:1-4)" descr="God has given us what we need to grow into fruitful Christians (1:1-4) God has given us what we need to grow into fruitful Christians (1:1-4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941026" cy="2136826"/>
            </a:xfrm>
            <a:prstGeom prst="rect">
              <a:avLst/>
            </a:prstGeom>
            <a:effectLst/>
          </p:spPr>
        </p:pic>
      </p:grpSp>
      <p:grpSp>
        <p:nvGrpSpPr>
          <p:cNvPr id="205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04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03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ESCRIPTION OF FALSE TEACHERS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DESCRIPTION OF FALSE TEACHERS</a:t>
            </a:r>
          </a:p>
        </p:txBody>
      </p:sp>
      <p:grpSp>
        <p:nvGrpSpPr>
          <p:cNvPr id="380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79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78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  <p:sp>
        <p:nvSpPr>
          <p:cNvPr id="381" name="2 Peter 2:10 (NKJV)…"/>
          <p:cNvSpPr txBox="1"/>
          <p:nvPr/>
        </p:nvSpPr>
        <p:spPr>
          <a:xfrm>
            <a:off x="313853" y="3003998"/>
            <a:ext cx="7093673" cy="566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2:10 (NKJV)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10</a:t>
            </a:r>
            <a:r>
              <a:t> and especially those who walk according to the flesh in the lust of uncleanness and despise authority. </a:t>
            </a:r>
            <a:r>
              <a:rPr i="1"/>
              <a:t>They are</a:t>
            </a:r>
            <a:r>
              <a:t> presumptuous, self-willed. They are not afraid to speak evil of dignitaries,</a:t>
            </a:r>
          </a:p>
        </p:txBody>
      </p:sp>
      <p:sp>
        <p:nvSpPr>
          <p:cNvPr id="382" name="Jude 8 (NKJV)…"/>
          <p:cNvSpPr txBox="1"/>
          <p:nvPr/>
        </p:nvSpPr>
        <p:spPr>
          <a:xfrm>
            <a:off x="8445102" y="3003998"/>
            <a:ext cx="3960943" cy="566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Jude 8 (NKJV)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Likewise also these dreamers defile the flesh, reject authority, and speak evil of dignitaries.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DESCRIPTION OF FALSE TEACHERS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DESCRIPTION OF FALSE TEACHERS</a:t>
            </a:r>
          </a:p>
        </p:txBody>
      </p:sp>
      <p:grpSp>
        <p:nvGrpSpPr>
          <p:cNvPr id="387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86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85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  <p:sp>
        <p:nvSpPr>
          <p:cNvPr id="388" name="2 Peter 2:11 (NKJV)…"/>
          <p:cNvSpPr txBox="1"/>
          <p:nvPr/>
        </p:nvSpPr>
        <p:spPr>
          <a:xfrm>
            <a:off x="313853" y="3003998"/>
            <a:ext cx="5171013" cy="636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2:11 (NKJV) 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11</a:t>
            </a:r>
            <a:r>
              <a:t> whereas angels, who are greater in power and might, do not bring a reviling accusation against them before the Lord.</a:t>
            </a:r>
          </a:p>
        </p:txBody>
      </p:sp>
      <p:sp>
        <p:nvSpPr>
          <p:cNvPr id="389" name="Jude 9 (NKJV)…"/>
          <p:cNvSpPr txBox="1"/>
          <p:nvPr/>
        </p:nvSpPr>
        <p:spPr>
          <a:xfrm>
            <a:off x="5999106" y="3003998"/>
            <a:ext cx="6728312" cy="636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Jude 9 (NKJV) 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Yet Michael the archangel, in contending with the devil, when he disputed about the body of Moses, dared not bring against him a reviling accusation, but said, “The Lord rebuke you!”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 1"/>
          <p:cNvSpPr txBox="1"/>
          <p:nvPr/>
        </p:nvSpPr>
        <p:spPr>
          <a:xfrm>
            <a:off x="4128544" y="2390500"/>
            <a:ext cx="8759927" cy="715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300"/>
              </a:spcBef>
              <a:buSzPct val="80000"/>
              <a:buBlip>
                <a:blip r:embed="rId2"/>
              </a:buBlip>
              <a:defRPr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If They:</a:t>
            </a:r>
          </a:p>
          <a:p>
            <a:pPr marL="914400" indent="-457200" algn="l">
              <a:spcBef>
                <a:spcPts val="1300"/>
              </a:spcBef>
              <a:buSzPct val="80000"/>
              <a:buBlip>
                <a:blip r:embed="rId3"/>
              </a:buBlip>
              <a:defRPr sz="4100">
                <a:solidFill>
                  <a:srgbClr val="000000"/>
                </a:solidFill>
              </a:defRPr>
            </a:pPr>
            <a:r>
              <a:t>Minimize the Need for Authority</a:t>
            </a:r>
          </a:p>
          <a:p>
            <a:pPr marL="914400" indent="-457200" algn="l">
              <a:spcBef>
                <a:spcPts val="1300"/>
              </a:spcBef>
              <a:buSzPct val="80000"/>
              <a:buBlip>
                <a:blip r:embed="rId3"/>
              </a:buBlip>
              <a:defRPr sz="4100">
                <a:solidFill>
                  <a:srgbClr val="000000"/>
                </a:solidFill>
              </a:defRPr>
            </a:pPr>
            <a:r>
              <a:t>Depend on human wisdom</a:t>
            </a:r>
          </a:p>
          <a:p>
            <a:pPr marL="914400" indent="-457200" algn="l">
              <a:spcBef>
                <a:spcPts val="1300"/>
              </a:spcBef>
              <a:buSzPct val="80000"/>
              <a:buBlip>
                <a:blip r:embed="rId3"/>
              </a:buBlip>
              <a:defRPr sz="4100">
                <a:solidFill>
                  <a:srgbClr val="000000"/>
                </a:solidFill>
              </a:defRPr>
            </a:pPr>
            <a:r>
              <a:t>Minimize the need to OBEY God </a:t>
            </a:r>
          </a:p>
          <a:p>
            <a:pPr marL="914400" indent="-457200" algn="l">
              <a:spcBef>
                <a:spcPts val="1300"/>
              </a:spcBef>
              <a:buSzPct val="80000"/>
              <a:buBlip>
                <a:blip r:embed="rId3"/>
              </a:buBlip>
              <a:defRPr sz="4100">
                <a:solidFill>
                  <a:srgbClr val="000000"/>
                </a:solidFill>
              </a:defRPr>
            </a:pPr>
            <a:r>
              <a:t>Teach that God’s love &amp; grace permits a continuance in sin</a:t>
            </a:r>
          </a:p>
          <a:p>
            <a:pPr marL="914400" indent="-457200" algn="l">
              <a:spcBef>
                <a:spcPts val="1300"/>
              </a:spcBef>
              <a:buSzPct val="80000"/>
              <a:buBlip>
                <a:blip r:embed="rId3"/>
              </a:buBlip>
              <a:defRPr sz="4100">
                <a:solidFill>
                  <a:srgbClr val="000000"/>
                </a:solidFill>
              </a:defRPr>
            </a:pPr>
            <a:r>
              <a:t>Reject examination</a:t>
            </a:r>
          </a:p>
          <a:p>
            <a:pPr marL="914400" indent="-914400" algn="l">
              <a:spcBef>
                <a:spcPts val="1300"/>
              </a:spcBef>
              <a:buSzPct val="80000"/>
              <a:buBlip>
                <a:blip r:embed="rId2"/>
              </a:buBlip>
              <a:defRPr b="1"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WE Know &amp; Grow in the Truth! (3:18,19)</a:t>
            </a:r>
          </a:p>
        </p:txBody>
      </p:sp>
      <p:sp>
        <p:nvSpPr>
          <p:cNvPr id="392" name="HOW CAN WE SPOT A FALSE TEACHER?"/>
          <p:cNvSpPr/>
          <p:nvPr/>
        </p:nvSpPr>
        <p:spPr>
          <a:xfrm>
            <a:off x="212722" y="1483279"/>
            <a:ext cx="12579357" cy="825501"/>
          </a:xfrm>
          <a:prstGeom prst="rect">
            <a:avLst/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HOW CAN WE SPOT A FALSE TEACHER?</a:t>
            </a: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974" t="3613" r="19310" b="1"/>
          <a:stretch>
            <a:fillRect/>
          </a:stretch>
        </p:blipFill>
        <p:spPr>
          <a:xfrm>
            <a:off x="244144" y="2098487"/>
            <a:ext cx="3443644" cy="9473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9" fill="norm" stroke="1" extrusionOk="0">
                <a:moveTo>
                  <a:pt x="5273" y="0"/>
                </a:moveTo>
                <a:cubicBezTo>
                  <a:pt x="5145" y="-1"/>
                  <a:pt x="5104" y="38"/>
                  <a:pt x="5133" y="103"/>
                </a:cubicBezTo>
                <a:cubicBezTo>
                  <a:pt x="5184" y="171"/>
                  <a:pt x="5271" y="252"/>
                  <a:pt x="5427" y="362"/>
                </a:cubicBezTo>
                <a:cubicBezTo>
                  <a:pt x="5542" y="443"/>
                  <a:pt x="5632" y="492"/>
                  <a:pt x="5728" y="544"/>
                </a:cubicBezTo>
                <a:cubicBezTo>
                  <a:pt x="5925" y="640"/>
                  <a:pt x="6140" y="722"/>
                  <a:pt x="6345" y="768"/>
                </a:cubicBezTo>
                <a:cubicBezTo>
                  <a:pt x="6349" y="769"/>
                  <a:pt x="6354" y="770"/>
                  <a:pt x="6358" y="771"/>
                </a:cubicBezTo>
                <a:cubicBezTo>
                  <a:pt x="6370" y="774"/>
                  <a:pt x="6378" y="777"/>
                  <a:pt x="6390" y="779"/>
                </a:cubicBezTo>
                <a:cubicBezTo>
                  <a:pt x="6468" y="797"/>
                  <a:pt x="6536" y="815"/>
                  <a:pt x="6601" y="832"/>
                </a:cubicBezTo>
                <a:cubicBezTo>
                  <a:pt x="6606" y="833"/>
                  <a:pt x="6614" y="833"/>
                  <a:pt x="6619" y="834"/>
                </a:cubicBezTo>
                <a:cubicBezTo>
                  <a:pt x="6621" y="835"/>
                  <a:pt x="6622" y="837"/>
                  <a:pt x="6624" y="837"/>
                </a:cubicBezTo>
                <a:cubicBezTo>
                  <a:pt x="6653" y="845"/>
                  <a:pt x="6651" y="847"/>
                  <a:pt x="6676" y="854"/>
                </a:cubicBezTo>
                <a:cubicBezTo>
                  <a:pt x="6703" y="863"/>
                  <a:pt x="6784" y="880"/>
                  <a:pt x="6793" y="885"/>
                </a:cubicBezTo>
                <a:cubicBezTo>
                  <a:pt x="6795" y="886"/>
                  <a:pt x="6788" y="891"/>
                  <a:pt x="6788" y="893"/>
                </a:cubicBezTo>
                <a:cubicBezTo>
                  <a:pt x="6798" y="898"/>
                  <a:pt x="6840" y="908"/>
                  <a:pt x="6840" y="910"/>
                </a:cubicBezTo>
                <a:cubicBezTo>
                  <a:pt x="6840" y="929"/>
                  <a:pt x="6556" y="1045"/>
                  <a:pt x="6208" y="1167"/>
                </a:cubicBezTo>
                <a:cubicBezTo>
                  <a:pt x="5925" y="1267"/>
                  <a:pt x="5718" y="1355"/>
                  <a:pt x="5561" y="1433"/>
                </a:cubicBezTo>
                <a:cubicBezTo>
                  <a:pt x="5557" y="1436"/>
                  <a:pt x="5551" y="1437"/>
                  <a:pt x="5546" y="1440"/>
                </a:cubicBezTo>
                <a:cubicBezTo>
                  <a:pt x="5468" y="1481"/>
                  <a:pt x="5387" y="1544"/>
                  <a:pt x="5310" y="1592"/>
                </a:cubicBezTo>
                <a:cubicBezTo>
                  <a:pt x="5277" y="1624"/>
                  <a:pt x="5255" y="1654"/>
                  <a:pt x="5255" y="1681"/>
                </a:cubicBezTo>
                <a:cubicBezTo>
                  <a:pt x="5255" y="1717"/>
                  <a:pt x="5177" y="1757"/>
                  <a:pt x="5084" y="1770"/>
                </a:cubicBezTo>
                <a:cubicBezTo>
                  <a:pt x="5052" y="1775"/>
                  <a:pt x="5029" y="1783"/>
                  <a:pt x="5004" y="1790"/>
                </a:cubicBezTo>
                <a:cubicBezTo>
                  <a:pt x="4992" y="1798"/>
                  <a:pt x="4981" y="1802"/>
                  <a:pt x="4969" y="1811"/>
                </a:cubicBezTo>
                <a:cubicBezTo>
                  <a:pt x="4891" y="1869"/>
                  <a:pt x="4848" y="1906"/>
                  <a:pt x="4790" y="1951"/>
                </a:cubicBezTo>
                <a:cubicBezTo>
                  <a:pt x="4736" y="2003"/>
                  <a:pt x="4713" y="2034"/>
                  <a:pt x="4621" y="2108"/>
                </a:cubicBezTo>
                <a:cubicBezTo>
                  <a:pt x="4566" y="2151"/>
                  <a:pt x="4551" y="2178"/>
                  <a:pt x="4519" y="2212"/>
                </a:cubicBezTo>
                <a:cubicBezTo>
                  <a:pt x="4460" y="2292"/>
                  <a:pt x="4416" y="2387"/>
                  <a:pt x="4392" y="2509"/>
                </a:cubicBezTo>
                <a:cubicBezTo>
                  <a:pt x="4393" y="2514"/>
                  <a:pt x="4393" y="2517"/>
                  <a:pt x="4394" y="2522"/>
                </a:cubicBezTo>
                <a:cubicBezTo>
                  <a:pt x="4431" y="2620"/>
                  <a:pt x="4409" y="2769"/>
                  <a:pt x="4347" y="2856"/>
                </a:cubicBezTo>
                <a:cubicBezTo>
                  <a:pt x="4341" y="2915"/>
                  <a:pt x="4336" y="2951"/>
                  <a:pt x="4330" y="3022"/>
                </a:cubicBezTo>
                <a:cubicBezTo>
                  <a:pt x="4327" y="3048"/>
                  <a:pt x="4347" y="3098"/>
                  <a:pt x="4377" y="3155"/>
                </a:cubicBezTo>
                <a:cubicBezTo>
                  <a:pt x="4398" y="3183"/>
                  <a:pt x="4400" y="3203"/>
                  <a:pt x="4432" y="3237"/>
                </a:cubicBezTo>
                <a:cubicBezTo>
                  <a:pt x="4496" y="3306"/>
                  <a:pt x="4542" y="3382"/>
                  <a:pt x="4573" y="3464"/>
                </a:cubicBezTo>
                <a:cubicBezTo>
                  <a:pt x="4666" y="3612"/>
                  <a:pt x="4671" y="3749"/>
                  <a:pt x="4576" y="3992"/>
                </a:cubicBezTo>
                <a:cubicBezTo>
                  <a:pt x="4545" y="4115"/>
                  <a:pt x="4500" y="4248"/>
                  <a:pt x="4429" y="4398"/>
                </a:cubicBezTo>
                <a:cubicBezTo>
                  <a:pt x="4350" y="4566"/>
                  <a:pt x="4302" y="4729"/>
                  <a:pt x="4275" y="4853"/>
                </a:cubicBezTo>
                <a:cubicBezTo>
                  <a:pt x="4268" y="4888"/>
                  <a:pt x="4263" y="4919"/>
                  <a:pt x="4260" y="4948"/>
                </a:cubicBezTo>
                <a:cubicBezTo>
                  <a:pt x="4263" y="5004"/>
                  <a:pt x="4270" y="5059"/>
                  <a:pt x="4285" y="5111"/>
                </a:cubicBezTo>
                <a:cubicBezTo>
                  <a:pt x="4338" y="5227"/>
                  <a:pt x="4447" y="5372"/>
                  <a:pt x="4573" y="5514"/>
                </a:cubicBezTo>
                <a:cubicBezTo>
                  <a:pt x="4732" y="5666"/>
                  <a:pt x="5004" y="5875"/>
                  <a:pt x="5283" y="6063"/>
                </a:cubicBezTo>
                <a:cubicBezTo>
                  <a:pt x="5382" y="6124"/>
                  <a:pt x="5455" y="6163"/>
                  <a:pt x="5581" y="6250"/>
                </a:cubicBezTo>
                <a:lnTo>
                  <a:pt x="5830" y="6421"/>
                </a:lnTo>
                <a:lnTo>
                  <a:pt x="6029" y="6548"/>
                </a:lnTo>
                <a:lnTo>
                  <a:pt x="6056" y="6560"/>
                </a:lnTo>
                <a:lnTo>
                  <a:pt x="6054" y="6562"/>
                </a:lnTo>
                <a:lnTo>
                  <a:pt x="6064" y="6569"/>
                </a:lnTo>
                <a:lnTo>
                  <a:pt x="6056" y="6575"/>
                </a:lnTo>
                <a:lnTo>
                  <a:pt x="5643" y="6793"/>
                </a:lnTo>
                <a:cubicBezTo>
                  <a:pt x="5615" y="6808"/>
                  <a:pt x="5583" y="6818"/>
                  <a:pt x="5554" y="6832"/>
                </a:cubicBezTo>
                <a:cubicBezTo>
                  <a:pt x="5514" y="6852"/>
                  <a:pt x="5477" y="6864"/>
                  <a:pt x="5439" y="6882"/>
                </a:cubicBezTo>
                <a:cubicBezTo>
                  <a:pt x="5386" y="6904"/>
                  <a:pt x="5337" y="6930"/>
                  <a:pt x="5278" y="6950"/>
                </a:cubicBezTo>
                <a:cubicBezTo>
                  <a:pt x="5163" y="6991"/>
                  <a:pt x="5036" y="7025"/>
                  <a:pt x="4877" y="7054"/>
                </a:cubicBezTo>
                <a:cubicBezTo>
                  <a:pt x="4870" y="7056"/>
                  <a:pt x="4864" y="7058"/>
                  <a:pt x="4857" y="7059"/>
                </a:cubicBezTo>
                <a:cubicBezTo>
                  <a:pt x="4664" y="7100"/>
                  <a:pt x="4431" y="7139"/>
                  <a:pt x="4128" y="7182"/>
                </a:cubicBezTo>
                <a:cubicBezTo>
                  <a:pt x="3823" y="7225"/>
                  <a:pt x="3458" y="7272"/>
                  <a:pt x="2991" y="7327"/>
                </a:cubicBezTo>
                <a:cubicBezTo>
                  <a:pt x="2066" y="7436"/>
                  <a:pt x="1435" y="7531"/>
                  <a:pt x="1008" y="7634"/>
                </a:cubicBezTo>
                <a:cubicBezTo>
                  <a:pt x="901" y="7659"/>
                  <a:pt x="806" y="7685"/>
                  <a:pt x="724" y="7712"/>
                </a:cubicBezTo>
                <a:cubicBezTo>
                  <a:pt x="642" y="7739"/>
                  <a:pt x="570" y="7765"/>
                  <a:pt x="510" y="7794"/>
                </a:cubicBezTo>
                <a:cubicBezTo>
                  <a:pt x="510" y="7794"/>
                  <a:pt x="510" y="7794"/>
                  <a:pt x="510" y="7795"/>
                </a:cubicBezTo>
                <a:cubicBezTo>
                  <a:pt x="389" y="7852"/>
                  <a:pt x="305" y="7913"/>
                  <a:pt x="254" y="7982"/>
                </a:cubicBezTo>
                <a:cubicBezTo>
                  <a:pt x="225" y="8020"/>
                  <a:pt x="201" y="8078"/>
                  <a:pt x="182" y="8151"/>
                </a:cubicBezTo>
                <a:cubicBezTo>
                  <a:pt x="181" y="8152"/>
                  <a:pt x="182" y="8152"/>
                  <a:pt x="182" y="8154"/>
                </a:cubicBezTo>
                <a:cubicBezTo>
                  <a:pt x="178" y="8166"/>
                  <a:pt x="179" y="8184"/>
                  <a:pt x="177" y="8197"/>
                </a:cubicBezTo>
                <a:cubicBezTo>
                  <a:pt x="118" y="8462"/>
                  <a:pt x="122" y="8903"/>
                  <a:pt x="164" y="9393"/>
                </a:cubicBezTo>
                <a:cubicBezTo>
                  <a:pt x="211" y="9895"/>
                  <a:pt x="297" y="10447"/>
                  <a:pt x="440" y="10951"/>
                </a:cubicBezTo>
                <a:cubicBezTo>
                  <a:pt x="525" y="11249"/>
                  <a:pt x="592" y="11564"/>
                  <a:pt x="642" y="11884"/>
                </a:cubicBezTo>
                <a:cubicBezTo>
                  <a:pt x="649" y="11925"/>
                  <a:pt x="674" y="12021"/>
                  <a:pt x="682" y="12063"/>
                </a:cubicBezTo>
                <a:cubicBezTo>
                  <a:pt x="805" y="12063"/>
                  <a:pt x="857" y="12173"/>
                  <a:pt x="786" y="12341"/>
                </a:cubicBezTo>
                <a:cubicBezTo>
                  <a:pt x="760" y="12404"/>
                  <a:pt x="750" y="12490"/>
                  <a:pt x="729" y="12561"/>
                </a:cubicBezTo>
                <a:cubicBezTo>
                  <a:pt x="727" y="12623"/>
                  <a:pt x="728" y="12671"/>
                  <a:pt x="729" y="12713"/>
                </a:cubicBezTo>
                <a:cubicBezTo>
                  <a:pt x="766" y="13342"/>
                  <a:pt x="732" y="13930"/>
                  <a:pt x="612" y="14349"/>
                </a:cubicBezTo>
                <a:cubicBezTo>
                  <a:pt x="611" y="14353"/>
                  <a:pt x="610" y="14366"/>
                  <a:pt x="610" y="14370"/>
                </a:cubicBezTo>
                <a:cubicBezTo>
                  <a:pt x="580" y="14496"/>
                  <a:pt x="563" y="14619"/>
                  <a:pt x="537" y="14758"/>
                </a:cubicBezTo>
                <a:lnTo>
                  <a:pt x="537" y="14765"/>
                </a:lnTo>
                <a:lnTo>
                  <a:pt x="513" y="15422"/>
                </a:lnTo>
                <a:cubicBezTo>
                  <a:pt x="524" y="15435"/>
                  <a:pt x="540" y="15447"/>
                  <a:pt x="557" y="15457"/>
                </a:cubicBezTo>
                <a:lnTo>
                  <a:pt x="988" y="15494"/>
                </a:lnTo>
                <a:cubicBezTo>
                  <a:pt x="1248" y="15517"/>
                  <a:pt x="1763" y="15555"/>
                  <a:pt x="2132" y="15580"/>
                </a:cubicBezTo>
                <a:cubicBezTo>
                  <a:pt x="2862" y="15629"/>
                  <a:pt x="2951" y="15648"/>
                  <a:pt x="3008" y="15766"/>
                </a:cubicBezTo>
                <a:cubicBezTo>
                  <a:pt x="3058" y="15870"/>
                  <a:pt x="2538" y="15925"/>
                  <a:pt x="1856" y="15886"/>
                </a:cubicBezTo>
                <a:cubicBezTo>
                  <a:pt x="1576" y="15870"/>
                  <a:pt x="1313" y="15856"/>
                  <a:pt x="1271" y="15855"/>
                </a:cubicBezTo>
                <a:cubicBezTo>
                  <a:pt x="1230" y="15854"/>
                  <a:pt x="1156" y="15839"/>
                  <a:pt x="1110" y="15822"/>
                </a:cubicBezTo>
                <a:cubicBezTo>
                  <a:pt x="1017" y="15789"/>
                  <a:pt x="912" y="15783"/>
                  <a:pt x="841" y="15795"/>
                </a:cubicBezTo>
                <a:cubicBezTo>
                  <a:pt x="840" y="15800"/>
                  <a:pt x="836" y="15800"/>
                  <a:pt x="836" y="15805"/>
                </a:cubicBezTo>
                <a:cubicBezTo>
                  <a:pt x="836" y="15817"/>
                  <a:pt x="792" y="15866"/>
                  <a:pt x="776" y="15893"/>
                </a:cubicBezTo>
                <a:cubicBezTo>
                  <a:pt x="791" y="15943"/>
                  <a:pt x="755" y="16030"/>
                  <a:pt x="677" y="16111"/>
                </a:cubicBezTo>
                <a:cubicBezTo>
                  <a:pt x="537" y="16256"/>
                  <a:pt x="534" y="16313"/>
                  <a:pt x="667" y="16519"/>
                </a:cubicBezTo>
                <a:cubicBezTo>
                  <a:pt x="752" y="16651"/>
                  <a:pt x="893" y="16820"/>
                  <a:pt x="980" y="16896"/>
                </a:cubicBezTo>
                <a:cubicBezTo>
                  <a:pt x="1111" y="17008"/>
                  <a:pt x="1114" y="17067"/>
                  <a:pt x="1000" y="17227"/>
                </a:cubicBezTo>
                <a:cubicBezTo>
                  <a:pt x="819" y="17481"/>
                  <a:pt x="523" y="17798"/>
                  <a:pt x="366" y="17904"/>
                </a:cubicBezTo>
                <a:cubicBezTo>
                  <a:pt x="328" y="17930"/>
                  <a:pt x="294" y="17986"/>
                  <a:pt x="259" y="18047"/>
                </a:cubicBezTo>
                <a:cubicBezTo>
                  <a:pt x="247" y="18065"/>
                  <a:pt x="235" y="18084"/>
                  <a:pt x="224" y="18103"/>
                </a:cubicBezTo>
                <a:cubicBezTo>
                  <a:pt x="104" y="18354"/>
                  <a:pt x="13" y="18783"/>
                  <a:pt x="2" y="19212"/>
                </a:cubicBezTo>
                <a:cubicBezTo>
                  <a:pt x="-9" y="19656"/>
                  <a:pt x="18" y="19746"/>
                  <a:pt x="204" y="19849"/>
                </a:cubicBezTo>
                <a:cubicBezTo>
                  <a:pt x="368" y="19940"/>
                  <a:pt x="441" y="20083"/>
                  <a:pt x="505" y="20444"/>
                </a:cubicBezTo>
                <a:cubicBezTo>
                  <a:pt x="541" y="20644"/>
                  <a:pt x="552" y="20753"/>
                  <a:pt x="537" y="20840"/>
                </a:cubicBezTo>
                <a:cubicBezTo>
                  <a:pt x="602" y="20994"/>
                  <a:pt x="658" y="21162"/>
                  <a:pt x="657" y="21237"/>
                </a:cubicBezTo>
                <a:cubicBezTo>
                  <a:pt x="658" y="21241"/>
                  <a:pt x="663" y="21245"/>
                  <a:pt x="664" y="21249"/>
                </a:cubicBezTo>
                <a:cubicBezTo>
                  <a:pt x="683" y="21317"/>
                  <a:pt x="733" y="21424"/>
                  <a:pt x="779" y="21486"/>
                </a:cubicBezTo>
                <a:lnTo>
                  <a:pt x="806" y="21521"/>
                </a:lnTo>
                <a:lnTo>
                  <a:pt x="886" y="21599"/>
                </a:lnTo>
                <a:lnTo>
                  <a:pt x="2983" y="21599"/>
                </a:lnTo>
                <a:lnTo>
                  <a:pt x="3058" y="21486"/>
                </a:lnTo>
                <a:cubicBezTo>
                  <a:pt x="3099" y="21424"/>
                  <a:pt x="3174" y="21354"/>
                  <a:pt x="3222" y="21331"/>
                </a:cubicBezTo>
                <a:cubicBezTo>
                  <a:pt x="3270" y="21309"/>
                  <a:pt x="3343" y="21203"/>
                  <a:pt x="3387" y="21096"/>
                </a:cubicBezTo>
                <a:cubicBezTo>
                  <a:pt x="3502" y="20814"/>
                  <a:pt x="3687" y="20779"/>
                  <a:pt x="4155" y="20948"/>
                </a:cubicBezTo>
                <a:cubicBezTo>
                  <a:pt x="4366" y="21023"/>
                  <a:pt x="4569" y="21117"/>
                  <a:pt x="4608" y="21157"/>
                </a:cubicBezTo>
                <a:cubicBezTo>
                  <a:pt x="4648" y="21196"/>
                  <a:pt x="4778" y="21228"/>
                  <a:pt x="4897" y="21228"/>
                </a:cubicBezTo>
                <a:cubicBezTo>
                  <a:pt x="5016" y="21228"/>
                  <a:pt x="5178" y="21256"/>
                  <a:pt x="5255" y="21290"/>
                </a:cubicBezTo>
                <a:cubicBezTo>
                  <a:pt x="5333" y="21324"/>
                  <a:pt x="5433" y="21352"/>
                  <a:pt x="5479" y="21352"/>
                </a:cubicBezTo>
                <a:cubicBezTo>
                  <a:pt x="5593" y="21352"/>
                  <a:pt x="6295" y="20963"/>
                  <a:pt x="6676" y="20690"/>
                </a:cubicBezTo>
                <a:cubicBezTo>
                  <a:pt x="6847" y="20567"/>
                  <a:pt x="7132" y="20402"/>
                  <a:pt x="7311" y="20323"/>
                </a:cubicBezTo>
                <a:cubicBezTo>
                  <a:pt x="7489" y="20244"/>
                  <a:pt x="7632" y="20164"/>
                  <a:pt x="7632" y="20146"/>
                </a:cubicBezTo>
                <a:cubicBezTo>
                  <a:pt x="7632" y="20128"/>
                  <a:pt x="7966" y="19904"/>
                  <a:pt x="8371" y="19647"/>
                </a:cubicBezTo>
                <a:cubicBezTo>
                  <a:pt x="8776" y="19391"/>
                  <a:pt x="9107" y="19141"/>
                  <a:pt x="9107" y="19092"/>
                </a:cubicBezTo>
                <a:cubicBezTo>
                  <a:pt x="9107" y="18975"/>
                  <a:pt x="9315" y="18949"/>
                  <a:pt x="9918" y="18990"/>
                </a:cubicBezTo>
                <a:cubicBezTo>
                  <a:pt x="10383" y="19023"/>
                  <a:pt x="10427" y="19038"/>
                  <a:pt x="10762" y="19291"/>
                </a:cubicBezTo>
                <a:cubicBezTo>
                  <a:pt x="11563" y="19895"/>
                  <a:pt x="13103" y="20086"/>
                  <a:pt x="15062" y="19823"/>
                </a:cubicBezTo>
                <a:cubicBezTo>
                  <a:pt x="15698" y="19737"/>
                  <a:pt x="15978" y="19643"/>
                  <a:pt x="16331" y="19396"/>
                </a:cubicBezTo>
                <a:cubicBezTo>
                  <a:pt x="17014" y="18917"/>
                  <a:pt x="17171" y="18502"/>
                  <a:pt x="16682" y="18456"/>
                </a:cubicBezTo>
                <a:cubicBezTo>
                  <a:pt x="16478" y="18436"/>
                  <a:pt x="16466" y="18394"/>
                  <a:pt x="16495" y="17742"/>
                </a:cubicBezTo>
                <a:lnTo>
                  <a:pt x="16527" y="17049"/>
                </a:lnTo>
                <a:lnTo>
                  <a:pt x="17319" y="16850"/>
                </a:lnTo>
                <a:cubicBezTo>
                  <a:pt x="18462" y="16565"/>
                  <a:pt x="18494" y="16550"/>
                  <a:pt x="18695" y="16153"/>
                </a:cubicBezTo>
                <a:cubicBezTo>
                  <a:pt x="18860" y="15825"/>
                  <a:pt x="18859" y="15785"/>
                  <a:pt x="18685" y="15619"/>
                </a:cubicBezTo>
                <a:lnTo>
                  <a:pt x="18498" y="15439"/>
                </a:lnTo>
                <a:lnTo>
                  <a:pt x="17719" y="15454"/>
                </a:lnTo>
                <a:cubicBezTo>
                  <a:pt x="16987" y="15469"/>
                  <a:pt x="16934" y="15465"/>
                  <a:pt x="16754" y="15365"/>
                </a:cubicBezTo>
                <a:cubicBezTo>
                  <a:pt x="16433" y="15186"/>
                  <a:pt x="16562" y="15152"/>
                  <a:pt x="17575" y="15152"/>
                </a:cubicBezTo>
                <a:cubicBezTo>
                  <a:pt x="18330" y="15152"/>
                  <a:pt x="18547" y="15138"/>
                  <a:pt x="18812" y="15066"/>
                </a:cubicBezTo>
                <a:lnTo>
                  <a:pt x="19130" y="14978"/>
                </a:lnTo>
                <a:lnTo>
                  <a:pt x="19147" y="13953"/>
                </a:lnTo>
                <a:cubicBezTo>
                  <a:pt x="19165" y="12842"/>
                  <a:pt x="19329" y="11920"/>
                  <a:pt x="19580" y="11528"/>
                </a:cubicBezTo>
                <a:cubicBezTo>
                  <a:pt x="19853" y="11102"/>
                  <a:pt x="20189" y="10469"/>
                  <a:pt x="20312" y="10147"/>
                </a:cubicBezTo>
                <a:cubicBezTo>
                  <a:pt x="20377" y="9977"/>
                  <a:pt x="20509" y="9635"/>
                  <a:pt x="20603" y="9386"/>
                </a:cubicBezTo>
                <a:cubicBezTo>
                  <a:pt x="20893" y="8623"/>
                  <a:pt x="20787" y="8297"/>
                  <a:pt x="20091" y="7830"/>
                </a:cubicBezTo>
                <a:cubicBezTo>
                  <a:pt x="19714" y="7577"/>
                  <a:pt x="19594" y="7544"/>
                  <a:pt x="18690" y="7430"/>
                </a:cubicBezTo>
                <a:cubicBezTo>
                  <a:pt x="18542" y="7411"/>
                  <a:pt x="18420" y="7390"/>
                  <a:pt x="18321" y="7370"/>
                </a:cubicBezTo>
                <a:cubicBezTo>
                  <a:pt x="17847" y="7319"/>
                  <a:pt x="17468" y="7276"/>
                  <a:pt x="17147" y="7239"/>
                </a:cubicBezTo>
                <a:cubicBezTo>
                  <a:pt x="16757" y="7227"/>
                  <a:pt x="16209" y="7163"/>
                  <a:pt x="16194" y="7116"/>
                </a:cubicBezTo>
                <a:cubicBezTo>
                  <a:pt x="16026" y="7090"/>
                  <a:pt x="15899" y="7064"/>
                  <a:pt x="15786" y="7038"/>
                </a:cubicBezTo>
                <a:cubicBezTo>
                  <a:pt x="15785" y="7038"/>
                  <a:pt x="15784" y="7038"/>
                  <a:pt x="15783" y="7038"/>
                </a:cubicBezTo>
                <a:cubicBezTo>
                  <a:pt x="15781" y="7038"/>
                  <a:pt x="15780" y="7037"/>
                  <a:pt x="15778" y="7036"/>
                </a:cubicBezTo>
                <a:cubicBezTo>
                  <a:pt x="15776" y="7036"/>
                  <a:pt x="15773" y="7036"/>
                  <a:pt x="15771" y="7035"/>
                </a:cubicBezTo>
                <a:cubicBezTo>
                  <a:pt x="15752" y="7031"/>
                  <a:pt x="15741" y="7024"/>
                  <a:pt x="15724" y="7020"/>
                </a:cubicBezTo>
                <a:cubicBezTo>
                  <a:pt x="15668" y="7005"/>
                  <a:pt x="15611" y="6991"/>
                  <a:pt x="15564" y="6976"/>
                </a:cubicBezTo>
                <a:cubicBezTo>
                  <a:pt x="15561" y="6974"/>
                  <a:pt x="15556" y="6973"/>
                  <a:pt x="15552" y="6971"/>
                </a:cubicBezTo>
                <a:cubicBezTo>
                  <a:pt x="15526" y="6961"/>
                  <a:pt x="15495" y="6948"/>
                  <a:pt x="15470" y="6937"/>
                </a:cubicBezTo>
                <a:cubicBezTo>
                  <a:pt x="15469" y="6937"/>
                  <a:pt x="15470" y="6936"/>
                  <a:pt x="15470" y="6936"/>
                </a:cubicBezTo>
                <a:cubicBezTo>
                  <a:pt x="15390" y="6905"/>
                  <a:pt x="15309" y="6877"/>
                  <a:pt x="15231" y="6835"/>
                </a:cubicBezTo>
                <a:cubicBezTo>
                  <a:pt x="14896" y="6659"/>
                  <a:pt x="14894" y="6652"/>
                  <a:pt x="15092" y="6558"/>
                </a:cubicBezTo>
                <a:cubicBezTo>
                  <a:pt x="15198" y="6506"/>
                  <a:pt x="15295" y="6454"/>
                  <a:pt x="15388" y="6398"/>
                </a:cubicBezTo>
                <a:cubicBezTo>
                  <a:pt x="15370" y="6378"/>
                  <a:pt x="15356" y="6358"/>
                  <a:pt x="15375" y="6340"/>
                </a:cubicBezTo>
                <a:cubicBezTo>
                  <a:pt x="15413" y="6304"/>
                  <a:pt x="15483" y="6285"/>
                  <a:pt x="15539" y="6293"/>
                </a:cubicBezTo>
                <a:cubicBezTo>
                  <a:pt x="15604" y="6249"/>
                  <a:pt x="15673" y="6189"/>
                  <a:pt x="15736" y="6137"/>
                </a:cubicBezTo>
                <a:cubicBezTo>
                  <a:pt x="15739" y="6090"/>
                  <a:pt x="15766" y="6030"/>
                  <a:pt x="15836" y="5958"/>
                </a:cubicBezTo>
                <a:cubicBezTo>
                  <a:pt x="15926" y="5865"/>
                  <a:pt x="15970" y="5778"/>
                  <a:pt x="15935" y="5765"/>
                </a:cubicBezTo>
                <a:cubicBezTo>
                  <a:pt x="15878" y="5744"/>
                  <a:pt x="15930" y="5679"/>
                  <a:pt x="16196" y="5432"/>
                </a:cubicBezTo>
                <a:cubicBezTo>
                  <a:pt x="16310" y="5327"/>
                  <a:pt x="16325" y="5258"/>
                  <a:pt x="16408" y="4324"/>
                </a:cubicBezTo>
                <a:cubicBezTo>
                  <a:pt x="16457" y="3769"/>
                  <a:pt x="16438" y="3531"/>
                  <a:pt x="16346" y="3490"/>
                </a:cubicBezTo>
                <a:cubicBezTo>
                  <a:pt x="16274" y="3459"/>
                  <a:pt x="16249" y="3405"/>
                  <a:pt x="16286" y="3370"/>
                </a:cubicBezTo>
                <a:cubicBezTo>
                  <a:pt x="16339" y="3319"/>
                  <a:pt x="16402" y="3316"/>
                  <a:pt x="16582" y="3351"/>
                </a:cubicBezTo>
                <a:cubicBezTo>
                  <a:pt x="16584" y="3351"/>
                  <a:pt x="16585" y="3351"/>
                  <a:pt x="16587" y="3352"/>
                </a:cubicBezTo>
                <a:cubicBezTo>
                  <a:pt x="16600" y="3293"/>
                  <a:pt x="16618" y="3203"/>
                  <a:pt x="16642" y="3042"/>
                </a:cubicBezTo>
                <a:cubicBezTo>
                  <a:pt x="16661" y="2911"/>
                  <a:pt x="16671" y="2854"/>
                  <a:pt x="16684" y="2777"/>
                </a:cubicBezTo>
                <a:cubicBezTo>
                  <a:pt x="16696" y="2700"/>
                  <a:pt x="16692" y="2632"/>
                  <a:pt x="16692" y="2562"/>
                </a:cubicBezTo>
                <a:cubicBezTo>
                  <a:pt x="16686" y="2508"/>
                  <a:pt x="16678" y="2436"/>
                  <a:pt x="16644" y="2321"/>
                </a:cubicBezTo>
                <a:cubicBezTo>
                  <a:pt x="16553" y="2012"/>
                  <a:pt x="16293" y="1775"/>
                  <a:pt x="15734" y="1491"/>
                </a:cubicBezTo>
                <a:cubicBezTo>
                  <a:pt x="15605" y="1426"/>
                  <a:pt x="15505" y="1363"/>
                  <a:pt x="15432" y="1310"/>
                </a:cubicBezTo>
                <a:cubicBezTo>
                  <a:pt x="15407" y="1299"/>
                  <a:pt x="15387" y="1289"/>
                  <a:pt x="15365" y="1279"/>
                </a:cubicBezTo>
                <a:cubicBezTo>
                  <a:pt x="15268" y="1240"/>
                  <a:pt x="15181" y="1204"/>
                  <a:pt x="15116" y="1172"/>
                </a:cubicBezTo>
                <a:cubicBezTo>
                  <a:pt x="14966" y="1143"/>
                  <a:pt x="14771" y="1069"/>
                  <a:pt x="14771" y="1019"/>
                </a:cubicBezTo>
                <a:cubicBezTo>
                  <a:pt x="14771" y="918"/>
                  <a:pt x="15325" y="568"/>
                  <a:pt x="15627" y="449"/>
                </a:cubicBezTo>
                <a:cubicBezTo>
                  <a:pt x="15708" y="401"/>
                  <a:pt x="15770" y="355"/>
                  <a:pt x="15813" y="311"/>
                </a:cubicBezTo>
                <a:cubicBezTo>
                  <a:pt x="15777" y="280"/>
                  <a:pt x="15734" y="249"/>
                  <a:pt x="15676" y="232"/>
                </a:cubicBezTo>
                <a:cubicBezTo>
                  <a:pt x="15444" y="163"/>
                  <a:pt x="15330" y="167"/>
                  <a:pt x="15408" y="241"/>
                </a:cubicBezTo>
                <a:cubicBezTo>
                  <a:pt x="15447" y="278"/>
                  <a:pt x="15390" y="313"/>
                  <a:pt x="15263" y="330"/>
                </a:cubicBezTo>
                <a:cubicBezTo>
                  <a:pt x="15148" y="345"/>
                  <a:pt x="14910" y="400"/>
                  <a:pt x="14736" y="453"/>
                </a:cubicBezTo>
                <a:cubicBezTo>
                  <a:pt x="14511" y="520"/>
                  <a:pt x="14362" y="538"/>
                  <a:pt x="14226" y="512"/>
                </a:cubicBezTo>
                <a:cubicBezTo>
                  <a:pt x="14120" y="493"/>
                  <a:pt x="13740" y="427"/>
                  <a:pt x="13380" y="367"/>
                </a:cubicBezTo>
                <a:cubicBezTo>
                  <a:pt x="13087" y="318"/>
                  <a:pt x="12900" y="271"/>
                  <a:pt x="12842" y="243"/>
                </a:cubicBezTo>
                <a:cubicBezTo>
                  <a:pt x="12841" y="242"/>
                  <a:pt x="12838" y="242"/>
                  <a:pt x="12837" y="242"/>
                </a:cubicBezTo>
                <a:cubicBezTo>
                  <a:pt x="12737" y="224"/>
                  <a:pt x="12645" y="210"/>
                  <a:pt x="12544" y="190"/>
                </a:cubicBezTo>
                <a:cubicBezTo>
                  <a:pt x="11842" y="51"/>
                  <a:pt x="11696" y="38"/>
                  <a:pt x="10861" y="36"/>
                </a:cubicBezTo>
                <a:cubicBezTo>
                  <a:pt x="10839" y="36"/>
                  <a:pt x="10828" y="36"/>
                  <a:pt x="10804" y="36"/>
                </a:cubicBezTo>
                <a:cubicBezTo>
                  <a:pt x="10386" y="37"/>
                  <a:pt x="10115" y="41"/>
                  <a:pt x="9874" y="59"/>
                </a:cubicBezTo>
                <a:cubicBezTo>
                  <a:pt x="9831" y="62"/>
                  <a:pt x="9786" y="69"/>
                  <a:pt x="9744" y="74"/>
                </a:cubicBezTo>
                <a:cubicBezTo>
                  <a:pt x="9543" y="96"/>
                  <a:pt x="9340" y="129"/>
                  <a:pt x="9020" y="188"/>
                </a:cubicBezTo>
                <a:lnTo>
                  <a:pt x="8196" y="342"/>
                </a:lnTo>
                <a:lnTo>
                  <a:pt x="7659" y="264"/>
                </a:lnTo>
                <a:cubicBezTo>
                  <a:pt x="7540" y="247"/>
                  <a:pt x="7408" y="220"/>
                  <a:pt x="7263" y="196"/>
                </a:cubicBezTo>
                <a:cubicBezTo>
                  <a:pt x="7262" y="195"/>
                  <a:pt x="7258" y="196"/>
                  <a:pt x="7256" y="196"/>
                </a:cubicBezTo>
                <a:cubicBezTo>
                  <a:pt x="7042" y="160"/>
                  <a:pt x="6816" y="125"/>
                  <a:pt x="6669" y="94"/>
                </a:cubicBezTo>
                <a:lnTo>
                  <a:pt x="6437" y="45"/>
                </a:lnTo>
                <a:cubicBezTo>
                  <a:pt x="6393" y="39"/>
                  <a:pt x="6358" y="41"/>
                  <a:pt x="6315" y="37"/>
                </a:cubicBezTo>
                <a:lnTo>
                  <a:pt x="6477" y="104"/>
                </a:lnTo>
                <a:cubicBezTo>
                  <a:pt x="6682" y="187"/>
                  <a:pt x="6704" y="217"/>
                  <a:pt x="6589" y="251"/>
                </a:cubicBezTo>
                <a:cubicBezTo>
                  <a:pt x="6481" y="283"/>
                  <a:pt x="6316" y="254"/>
                  <a:pt x="5949" y="139"/>
                </a:cubicBezTo>
                <a:cubicBezTo>
                  <a:pt x="5660" y="47"/>
                  <a:pt x="5422" y="2"/>
                  <a:pt x="5273" y="0"/>
                </a:cubicBezTo>
                <a:close/>
                <a:moveTo>
                  <a:pt x="21591" y="11887"/>
                </a:moveTo>
                <a:cubicBezTo>
                  <a:pt x="21368" y="11894"/>
                  <a:pt x="21186" y="11904"/>
                  <a:pt x="21113" y="11916"/>
                </a:cubicBezTo>
                <a:cubicBezTo>
                  <a:pt x="20859" y="11958"/>
                  <a:pt x="20878" y="11960"/>
                  <a:pt x="21285" y="11941"/>
                </a:cubicBezTo>
                <a:cubicBezTo>
                  <a:pt x="21347" y="11938"/>
                  <a:pt x="21498" y="11938"/>
                  <a:pt x="21591" y="11935"/>
                </a:cubicBezTo>
                <a:lnTo>
                  <a:pt x="21591" y="11887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96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395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394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582" t="10030" r="16582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00" name="Charts by Don McClain…"/>
          <p:cNvSpPr txBox="1"/>
          <p:nvPr/>
        </p:nvSpPr>
        <p:spPr>
          <a:xfrm>
            <a:off x="341478" y="3047939"/>
            <a:ext cx="12321845" cy="2333855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Preached December 13 - PM</a:t>
            </a:r>
          </a:p>
          <a:p>
            <a:pPr defTabSz="457200">
              <a:defRPr sz="26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West 65th Street church of Christ / P.O. Box 190062 / Little Rock AR 72219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501-568-1062 / 501-749-6928 / Email – </a:t>
            </a:r>
            <a:r>
              <a:rPr>
                <a:solidFill>
                  <a:srgbClr val="34A5DA"/>
                </a:solidFill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Prepared w/ Keynote More lessons: </a:t>
            </a:r>
            <a:r>
              <a:rPr sz="2400">
                <a:solidFill>
                  <a:srgbClr val="34A5DA"/>
                </a:solidFill>
                <a:hlinkClick r:id="rId4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  <p:grpSp>
        <p:nvGrpSpPr>
          <p:cNvPr id="403" name="“The Doom of False Teachers”"/>
          <p:cNvGrpSpPr/>
          <p:nvPr/>
        </p:nvGrpSpPr>
        <p:grpSpPr>
          <a:xfrm>
            <a:off x="190443" y="8210635"/>
            <a:ext cx="12623913" cy="1104901"/>
            <a:chOff x="0" y="0"/>
            <a:chExt cx="12623912" cy="1104900"/>
          </a:xfrm>
        </p:grpSpPr>
        <p:sp>
          <p:nvSpPr>
            <p:cNvPr id="402" name="“The Doom of False Teachers”"/>
            <p:cNvSpPr txBox="1"/>
            <p:nvPr/>
          </p:nvSpPr>
          <p:spPr>
            <a:xfrm>
              <a:off x="63500" y="50800"/>
              <a:ext cx="12496913" cy="9017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5400">
                  <a:solidFill>
                    <a:srgbClr val="6F6A5A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401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623913" cy="1104900"/>
            </a:xfrm>
            <a:prstGeom prst="rect">
              <a:avLst/>
            </a:prstGeom>
            <a:effectLst/>
          </p:spPr>
        </p:pic>
      </p:grpSp>
      <p:sp>
        <p:nvSpPr>
          <p:cNvPr id="404" name="(2 Peter 2:4-11)"/>
          <p:cNvSpPr txBox="1"/>
          <p:nvPr/>
        </p:nvSpPr>
        <p:spPr>
          <a:xfrm>
            <a:off x="5715618" y="330495"/>
            <a:ext cx="7049692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500">
                <a:solidFill>
                  <a:srgbClr val="FFFFFF"/>
                </a:solidFill>
                <a:effectLst>
                  <a:outerShdw sx="100000" sy="100000" kx="0" ky="0" algn="b" rotWithShape="0" blurRad="63500" dist="63500" dir="2107040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(2 Peter 2:4-11)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Jeremiah 23:11–20 (NKJV)…"/>
          <p:cNvSpPr txBox="1"/>
          <p:nvPr/>
        </p:nvSpPr>
        <p:spPr>
          <a:xfrm>
            <a:off x="263159" y="256974"/>
            <a:ext cx="12478483" cy="870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Jeremiah 23:11–20 (NKJV) </a:t>
            </a:r>
          </a:p>
          <a:p>
            <a:pPr defTabSz="457200">
              <a:defRPr sz="5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11</a:t>
            </a:r>
            <a:r>
              <a:t> “For both prophet and priest are profane; Yes, in My house I have found their wickedness,” says the Lord. </a:t>
            </a:r>
            <a:r>
              <a:rPr baseline="31999"/>
              <a:t>12</a:t>
            </a:r>
            <a:r>
              <a:t> “Therefore their way shall be to them Like slippery </a:t>
            </a:r>
            <a:r>
              <a:rPr i="1"/>
              <a:t>ways;</a:t>
            </a:r>
            <a:r>
              <a:t> In the darkness they shall be driven on And fall in them; For I will bring disaster on them, The year of their punishment,” says the Lord. </a:t>
            </a:r>
            <a:r>
              <a:rPr baseline="31999"/>
              <a:t>13</a:t>
            </a:r>
            <a:r>
              <a:t> “And I have seen folly in the prophets of Samaria: They prophesied by Baal And caused My people Israel to err.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"/>
          <p:cNvGrpSpPr/>
          <p:nvPr/>
        </p:nvGrpSpPr>
        <p:grpSpPr>
          <a:xfrm>
            <a:off x="3599367" y="1100255"/>
            <a:ext cx="9376518" cy="8639568"/>
            <a:chOff x="0" y="0"/>
            <a:chExt cx="9376516" cy="8639567"/>
          </a:xfrm>
        </p:grpSpPr>
        <p:sp>
          <p:nvSpPr>
            <p:cNvPr id="207" name="Oval"/>
            <p:cNvSpPr/>
            <p:nvPr/>
          </p:nvSpPr>
          <p:spPr>
            <a:xfrm>
              <a:off x="935350" y="607242"/>
              <a:ext cx="7505815" cy="7425083"/>
            </a:xfrm>
            <a:prstGeom prst="ellipse">
              <a:avLst/>
            </a:prstGeom>
            <a:solidFill>
              <a:schemeClr val="accent6">
                <a:satOff val="1848"/>
                <a:lumOff val="-152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76517" cy="863956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94795" dir="2700000">
                <a:srgbClr val="000000"/>
              </a:outerShdw>
            </a:effectLst>
          </p:spPr>
        </p:pic>
        <p:sp>
          <p:nvSpPr>
            <p:cNvPr id="209" name="Arrow"/>
            <p:cNvSpPr/>
            <p:nvPr/>
          </p:nvSpPr>
          <p:spPr>
            <a:xfrm rot="16209467">
              <a:off x="3843948" y="950435"/>
              <a:ext cx="1688496" cy="1531532"/>
            </a:xfrm>
            <a:prstGeom prst="rightArrow">
              <a:avLst>
                <a:gd name="adj1" fmla="val 53332"/>
                <a:gd name="adj2" fmla="val 43139"/>
              </a:avLst>
            </a:prstGeom>
            <a:solidFill>
              <a:srgbClr val="F4BE61">
                <a:alpha val="5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6C696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</a:p>
          </p:txBody>
        </p:sp>
        <p:pic>
          <p:nvPicPr>
            <p:cNvPr id="21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51981" y="1394164"/>
              <a:ext cx="4072553" cy="6091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2 Peter 1:5-10 (NKJV)  5 giving all diligence, add to your . . . 10 Therefore, brethren, be even more diligent to make your call and election sure,"/>
            <p:cNvSpPr txBox="1"/>
            <p:nvPr/>
          </p:nvSpPr>
          <p:spPr>
            <a:xfrm>
              <a:off x="1570651" y="4475361"/>
              <a:ext cx="6235213" cy="1633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01600" dist="94795" dir="27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spcBef>
                  <a:spcPts val="500"/>
                </a:spcBef>
                <a:defRPr sz="2400">
                  <a:solidFill>
                    <a:srgbClr val="FFFFFF"/>
                  </a:solidFill>
                  <a:effectLst>
                    <a:outerShdw sx="100000" sy="100000" kx="0" ky="0" algn="b" rotWithShape="0" blurRad="76200" dist="63500" dir="2799362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/>
                <a:t>2 Peter 1:5-10 (NKJV) </a:t>
              </a:r>
              <a:br/>
              <a:r>
                <a:rPr baseline="31999"/>
                <a:t>5 </a:t>
              </a:r>
              <a:r>
                <a:t>giving all diligence, add to your . . . </a:t>
              </a:r>
              <a:r>
                <a:rPr baseline="31999"/>
                <a:t>10 </a:t>
              </a:r>
              <a:r>
                <a:t>Therefore, brethren, be even more diligent to make your call and election sure,</a:t>
              </a:r>
            </a:p>
          </p:txBody>
        </p:sp>
      </p:grpSp>
      <p:sp>
        <p:nvSpPr>
          <p:cNvPr id="213" name="To make our calling and election sure, we MUST GIVE ALL DILIGENCE to GROW?"/>
          <p:cNvSpPr txBox="1"/>
          <p:nvPr/>
        </p:nvSpPr>
        <p:spPr>
          <a:xfrm>
            <a:off x="198051" y="2225988"/>
            <a:ext cx="3059251" cy="63881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01600" dist="9479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make our calling and election sure, we MUST GIVE ALL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DILIGENCE</a:t>
            </a:r>
            <a:r>
              <a:t> to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GROW</a:t>
            </a:r>
            <a:r>
              <a:t>?</a:t>
            </a:r>
          </a:p>
        </p:txBody>
      </p:sp>
      <p:grpSp>
        <p:nvGrpSpPr>
          <p:cNvPr id="216" name="Great effort is required on our part in order to be fruitful Christians (1:5,10)"/>
          <p:cNvGrpSpPr/>
          <p:nvPr/>
        </p:nvGrpSpPr>
        <p:grpSpPr>
          <a:xfrm>
            <a:off x="3707564" y="5673645"/>
            <a:ext cx="8941026" cy="2136827"/>
            <a:chOff x="0" y="0"/>
            <a:chExt cx="8941025" cy="2136825"/>
          </a:xfrm>
        </p:grpSpPr>
        <p:sp>
          <p:nvSpPr>
            <p:cNvPr id="215" name="Great effort is required on our part in order to be fruitful Christians (1:5,10)"/>
            <p:cNvSpPr/>
            <p:nvPr/>
          </p:nvSpPr>
          <p:spPr>
            <a:xfrm>
              <a:off x="88900" y="63500"/>
              <a:ext cx="8763226" cy="1882826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81543"/>
                    <a:satOff val="3097"/>
                    <a:lumOff val="-86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90000"/>
                </a:lnSpc>
                <a:defRPr b="1" sz="41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effectLst>
                    <a:outerShdw sx="100000" sy="100000" kx="0" ky="0" algn="b" rotWithShape="0" blurRad="38100" dist="63500" dir="1616371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Great effort is required on our part in order to be fruitful Christians (1:5,10)</a:t>
              </a:r>
            </a:p>
          </p:txBody>
        </p:sp>
        <p:pic>
          <p:nvPicPr>
            <p:cNvPr id="214" name="Great effort is required on our part in order to be fruitful Christians (1:5,10) Great effort is required on our part in order to be fruitful Christians (1:5,10)" descr="Great effort is required on our part in order to be fruitful Christians (1:5,10) Great effort is required on our part in order to be fruitful Christians (1:5,10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941026" cy="2136826"/>
            </a:xfrm>
            <a:prstGeom prst="rect">
              <a:avLst/>
            </a:prstGeom>
            <a:effectLst/>
          </p:spPr>
        </p:pic>
      </p:grpSp>
      <p:grpSp>
        <p:nvGrpSpPr>
          <p:cNvPr id="219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18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17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"/>
          <p:cNvGrpSpPr/>
          <p:nvPr/>
        </p:nvGrpSpPr>
        <p:grpSpPr>
          <a:xfrm>
            <a:off x="3599367" y="1100255"/>
            <a:ext cx="9376518" cy="8639568"/>
            <a:chOff x="0" y="0"/>
            <a:chExt cx="9376516" cy="8639567"/>
          </a:xfrm>
        </p:grpSpPr>
        <p:sp>
          <p:nvSpPr>
            <p:cNvPr id="221" name="Oval"/>
            <p:cNvSpPr/>
            <p:nvPr/>
          </p:nvSpPr>
          <p:spPr>
            <a:xfrm>
              <a:off x="935350" y="607242"/>
              <a:ext cx="7505815" cy="7425083"/>
            </a:xfrm>
            <a:prstGeom prst="ellipse">
              <a:avLst/>
            </a:prstGeom>
            <a:solidFill>
              <a:schemeClr val="accent6">
                <a:satOff val="1848"/>
                <a:lumOff val="-152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76517" cy="863956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94795" dir="2700000">
                <a:srgbClr val="000000"/>
              </a:outerShdw>
            </a:effectLst>
          </p:spPr>
        </p:pic>
        <p:sp>
          <p:nvSpPr>
            <p:cNvPr id="223" name="Arrow"/>
            <p:cNvSpPr/>
            <p:nvPr/>
          </p:nvSpPr>
          <p:spPr>
            <a:xfrm rot="16209467">
              <a:off x="3843948" y="950435"/>
              <a:ext cx="1688496" cy="1531532"/>
            </a:xfrm>
            <a:prstGeom prst="rightArrow">
              <a:avLst>
                <a:gd name="adj1" fmla="val 53332"/>
                <a:gd name="adj2" fmla="val 43139"/>
              </a:avLst>
            </a:prstGeom>
            <a:solidFill>
              <a:srgbClr val="F4BE61">
                <a:alpha val="5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6C696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</a:p>
          </p:txBody>
        </p:sp>
        <p:pic>
          <p:nvPicPr>
            <p:cNvPr id="22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51981" y="1394164"/>
              <a:ext cx="4072553" cy="6091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2 Peter 1:5-10 (NKJV)  5 giving all diligence, add to your . . . 10 Therefore, brethren, be even more diligent to make your call and election sure,"/>
            <p:cNvSpPr txBox="1"/>
            <p:nvPr/>
          </p:nvSpPr>
          <p:spPr>
            <a:xfrm>
              <a:off x="1570651" y="4475361"/>
              <a:ext cx="6235213" cy="1633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01600" dist="94795" dir="27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spcBef>
                  <a:spcPts val="500"/>
                </a:spcBef>
                <a:defRPr sz="2400">
                  <a:solidFill>
                    <a:srgbClr val="FFFFFF"/>
                  </a:solidFill>
                  <a:effectLst>
                    <a:outerShdw sx="100000" sy="100000" kx="0" ky="0" algn="b" rotWithShape="0" blurRad="76200" dist="63500" dir="2799362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/>
                <a:t>2 Peter 1:5-10 (NKJV) </a:t>
              </a:r>
              <a:br/>
              <a:r>
                <a:rPr baseline="31999"/>
                <a:t>5 </a:t>
              </a:r>
              <a:r>
                <a:t>giving all diligence, add to your . . . </a:t>
              </a:r>
              <a:r>
                <a:rPr baseline="31999"/>
                <a:t>10 </a:t>
              </a:r>
              <a:r>
                <a:t>Therefore, brethren, be even more diligent to make your call and election sure,</a:t>
              </a:r>
            </a:p>
          </p:txBody>
        </p:sp>
      </p:grpSp>
      <p:sp>
        <p:nvSpPr>
          <p:cNvPr id="227" name="To make our calling and election sure, we MUST GIVE ALL DILIGENCE to GROW?"/>
          <p:cNvSpPr txBox="1"/>
          <p:nvPr/>
        </p:nvSpPr>
        <p:spPr>
          <a:xfrm>
            <a:off x="198051" y="2225988"/>
            <a:ext cx="3059251" cy="63881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01600" dist="9479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make our calling and election sure, we MUST GIVE ALL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DILIGENCE</a:t>
            </a:r>
            <a:r>
              <a:t> to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GROW</a:t>
            </a:r>
            <a:r>
              <a:t>?</a:t>
            </a:r>
          </a:p>
        </p:txBody>
      </p:sp>
      <p:grpSp>
        <p:nvGrpSpPr>
          <p:cNvPr id="230" name="The reward = security &amp; entrance into God’s everlasting kingdom (1:8,11)"/>
          <p:cNvGrpSpPr/>
          <p:nvPr/>
        </p:nvGrpSpPr>
        <p:grpSpPr>
          <a:xfrm>
            <a:off x="3707564" y="5673645"/>
            <a:ext cx="8941026" cy="2136827"/>
            <a:chOff x="0" y="0"/>
            <a:chExt cx="8941025" cy="2136825"/>
          </a:xfrm>
        </p:grpSpPr>
        <p:sp>
          <p:nvSpPr>
            <p:cNvPr id="229" name="The reward = security &amp; entrance into God’s everlasting kingdom (1:8,11)"/>
            <p:cNvSpPr/>
            <p:nvPr/>
          </p:nvSpPr>
          <p:spPr>
            <a:xfrm>
              <a:off x="88900" y="63500"/>
              <a:ext cx="8763226" cy="1882826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satOff val="2194"/>
                    <a:lumOff val="-10817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90000"/>
                </a:lnSpc>
                <a:defRPr b="1" sz="41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effectLst>
                    <a:outerShdw sx="100000" sy="100000" kx="0" ky="0" algn="b" rotWithShape="0" blurRad="38100" dist="63500" dir="1616371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The reward = security &amp; entrance into God’s everlasting kingdom (1:8,11) </a:t>
              </a:r>
            </a:p>
          </p:txBody>
        </p:sp>
        <p:pic>
          <p:nvPicPr>
            <p:cNvPr id="228" name="The reward = security &amp; entrance into God’s everlasting kingdom (1:8,11) The reward = security &amp; entrance into God’s everlasting kingdom (1:8,11) " descr="The reward = security &amp; entrance into God’s everlasting kingdom (1:8,11) The reward = security &amp; entrance into God’s everlasting kingdom (1:8,11)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941026" cy="2136826"/>
            </a:xfrm>
            <a:prstGeom prst="rect">
              <a:avLst/>
            </a:prstGeom>
            <a:effectLst/>
          </p:spPr>
        </p:pic>
      </p:grpSp>
      <p:grpSp>
        <p:nvGrpSpPr>
          <p:cNvPr id="233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32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31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"/>
          <p:cNvGrpSpPr/>
          <p:nvPr/>
        </p:nvGrpSpPr>
        <p:grpSpPr>
          <a:xfrm>
            <a:off x="3599367" y="1100255"/>
            <a:ext cx="9376518" cy="8639568"/>
            <a:chOff x="0" y="0"/>
            <a:chExt cx="9376516" cy="8639567"/>
          </a:xfrm>
        </p:grpSpPr>
        <p:sp>
          <p:nvSpPr>
            <p:cNvPr id="235" name="Oval"/>
            <p:cNvSpPr/>
            <p:nvPr/>
          </p:nvSpPr>
          <p:spPr>
            <a:xfrm>
              <a:off x="935350" y="607242"/>
              <a:ext cx="7505815" cy="7425083"/>
            </a:xfrm>
            <a:prstGeom prst="ellipse">
              <a:avLst/>
            </a:prstGeom>
            <a:solidFill>
              <a:schemeClr val="accent6">
                <a:satOff val="1848"/>
                <a:lumOff val="-152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76517" cy="863956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94795" dir="2700000">
                <a:srgbClr val="000000"/>
              </a:outerShdw>
            </a:effectLst>
          </p:spPr>
        </p:pic>
        <p:sp>
          <p:nvSpPr>
            <p:cNvPr id="237" name="Arrow"/>
            <p:cNvSpPr/>
            <p:nvPr/>
          </p:nvSpPr>
          <p:spPr>
            <a:xfrm rot="16209467">
              <a:off x="3843948" y="950435"/>
              <a:ext cx="1688496" cy="1531532"/>
            </a:xfrm>
            <a:prstGeom prst="rightArrow">
              <a:avLst>
                <a:gd name="adj1" fmla="val 53332"/>
                <a:gd name="adj2" fmla="val 43139"/>
              </a:avLst>
            </a:prstGeom>
            <a:solidFill>
              <a:srgbClr val="F4BE61">
                <a:alpha val="5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6C696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</a:p>
          </p:txBody>
        </p:sp>
        <p:pic>
          <p:nvPicPr>
            <p:cNvPr id="2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51981" y="1394164"/>
              <a:ext cx="4072553" cy="6091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" name="2 Peter 1:5-10 (NKJV)  5 giving all diligence, add to your . . . 10 Therefore, brethren, be even more diligent to make your call and election sure,"/>
            <p:cNvSpPr txBox="1"/>
            <p:nvPr/>
          </p:nvSpPr>
          <p:spPr>
            <a:xfrm>
              <a:off x="1570651" y="4475361"/>
              <a:ext cx="6235213" cy="1633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01600" dist="94795" dir="27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spcBef>
                  <a:spcPts val="500"/>
                </a:spcBef>
                <a:defRPr sz="2400">
                  <a:solidFill>
                    <a:srgbClr val="FFFFFF"/>
                  </a:solidFill>
                  <a:effectLst>
                    <a:outerShdw sx="100000" sy="100000" kx="0" ky="0" algn="b" rotWithShape="0" blurRad="76200" dist="63500" dir="2799362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/>
                <a:t>2 Peter 1:5-10 (NKJV) </a:t>
              </a:r>
              <a:br/>
              <a:r>
                <a:rPr baseline="31999"/>
                <a:t>5 </a:t>
              </a:r>
              <a:r>
                <a:t>giving all diligence, add to your . . . </a:t>
              </a:r>
              <a:r>
                <a:rPr baseline="31999"/>
                <a:t>10 </a:t>
              </a:r>
              <a:r>
                <a:t>Therefore, brethren, be even more diligent to make your call and election sure,</a:t>
              </a:r>
            </a:p>
          </p:txBody>
        </p:sp>
      </p:grpSp>
      <p:sp>
        <p:nvSpPr>
          <p:cNvPr id="241" name="To make our calling and election sure, we MUST GIVE ALL DILIGENCE to GROW?"/>
          <p:cNvSpPr txBox="1"/>
          <p:nvPr/>
        </p:nvSpPr>
        <p:spPr>
          <a:xfrm>
            <a:off x="198051" y="2225988"/>
            <a:ext cx="3059251" cy="63881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01600" dist="9479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make our calling and election sure, we MUST GIVE ALL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DILIGENCE</a:t>
            </a:r>
            <a:r>
              <a:t> to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GROW</a:t>
            </a:r>
            <a:r>
              <a:t>?</a:t>
            </a:r>
          </a:p>
        </p:txBody>
      </p:sp>
      <p:grpSp>
        <p:nvGrpSpPr>
          <p:cNvPr id="244" name="If we fail to grow we will fall &amp; be in danger of being eternally lost (1:9; 2:20-22)"/>
          <p:cNvGrpSpPr/>
          <p:nvPr/>
        </p:nvGrpSpPr>
        <p:grpSpPr>
          <a:xfrm>
            <a:off x="3707564" y="5673645"/>
            <a:ext cx="8941026" cy="2136827"/>
            <a:chOff x="0" y="0"/>
            <a:chExt cx="8941025" cy="2136825"/>
          </a:xfrm>
        </p:grpSpPr>
        <p:sp>
          <p:nvSpPr>
            <p:cNvPr id="243" name="If we fail to grow we will fall &amp; be in danger of being eternally lost (1:9; 2:20-22)"/>
            <p:cNvSpPr/>
            <p:nvPr/>
          </p:nvSpPr>
          <p:spPr>
            <a:xfrm>
              <a:off x="88900" y="63500"/>
              <a:ext cx="8763226" cy="188282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hueOff val="-158059"/>
                    <a:satOff val="-13250"/>
                    <a:lumOff val="10967"/>
                  </a:schemeClr>
                </a:gs>
                <a:gs pos="100000">
                  <a:schemeClr val="accent5">
                    <a:hueOff val="-53923"/>
                    <a:lumOff val="-6733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90000"/>
                </a:lnSpc>
                <a:defRPr b="1" sz="41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effectLst>
                    <a:outerShdw sx="100000" sy="100000" kx="0" ky="0" algn="b" rotWithShape="0" blurRad="38100" dist="63500" dir="1616371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If we fail to grow we will fall &amp; be in danger of being eternally lost (1:9; 2:20-22)</a:t>
              </a:r>
            </a:p>
          </p:txBody>
        </p:sp>
        <p:pic>
          <p:nvPicPr>
            <p:cNvPr id="242" name="If we fail to grow we will fall &amp; be in danger of being eternally lost (1:9; 2:20-22) If we fail to grow we will fall &amp; be in danger of being eternally lost (1:9; 2:20-22)" descr="If we fail to grow we will fall &amp; be in danger of being eternally lost (1:9; 2:20-22) If we fail to grow we will fall &amp; be in danger of being eternally lost (1:9; 2:20-22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941026" cy="2136826"/>
            </a:xfrm>
            <a:prstGeom prst="rect">
              <a:avLst/>
            </a:prstGeom>
            <a:effectLst/>
          </p:spPr>
        </p:pic>
      </p:grpSp>
      <p:grpSp>
        <p:nvGrpSpPr>
          <p:cNvPr id="247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46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45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1"/>
          <p:cNvSpPr txBox="1"/>
          <p:nvPr/>
        </p:nvSpPr>
        <p:spPr>
          <a:xfrm>
            <a:off x="4592467" y="2835891"/>
            <a:ext cx="8126460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7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False teachers will exist: </a:t>
            </a:r>
            <a:r>
              <a:rPr b="1"/>
              <a:t>“there were also false prophets among the people" </a:t>
            </a:r>
            <a:r>
              <a:t>(2:1)</a:t>
            </a:r>
          </a:p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False teachers will HAVE ‘SUCCESS’: </a:t>
            </a:r>
            <a:r>
              <a:rPr b="1"/>
              <a:t>“And many will follow their destructive ways" </a:t>
            </a:r>
            <a:r>
              <a:t>(2:2)</a:t>
            </a:r>
          </a:p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False teachers will Be DESTROYED: </a:t>
            </a:r>
            <a:r>
              <a:rPr b="1"/>
              <a:t>“their destruction does not slumber" </a:t>
            </a:r>
            <a:r>
              <a:t>(2:3)</a:t>
            </a:r>
          </a:p>
        </p:txBody>
      </p:sp>
      <p:grpSp>
        <p:nvGrpSpPr>
          <p:cNvPr id="252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25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0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253" name="IN OUR LAST LESSON (2:1-3)"/>
          <p:cNvSpPr/>
          <p:nvPr/>
        </p:nvSpPr>
        <p:spPr>
          <a:xfrm>
            <a:off x="212722" y="1457879"/>
            <a:ext cx="12579357" cy="8763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4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IN OUR LAST LESSON (2:1-3)</a:t>
            </a:r>
          </a:p>
        </p:txBody>
      </p:sp>
      <p:grpSp>
        <p:nvGrpSpPr>
          <p:cNvPr id="256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55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54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1"/>
          <p:cNvSpPr txBox="1"/>
          <p:nvPr/>
        </p:nvSpPr>
        <p:spPr>
          <a:xfrm>
            <a:off x="4233301" y="2480291"/>
            <a:ext cx="8759927" cy="688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900"/>
              </a:spcBef>
              <a:buSzPct val="80000"/>
              <a:buBlip>
                <a:blip r:embed="rId2"/>
              </a:buBlip>
              <a:defRPr sz="4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destruction of false teachers is CERTAIN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4500">
                <a:solidFill>
                  <a:srgbClr val="000000"/>
                </a:solidFill>
              </a:defRPr>
            </a:pPr>
            <a:r>
              <a:t>History gives ample verification that God will judge false teachers and others who sin against Him and His Word.</a:t>
            </a:r>
          </a:p>
          <a:p>
            <a:pPr marL="685800" indent="-457200" algn="l">
              <a:spcBef>
                <a:spcPts val="900"/>
              </a:spcBef>
              <a:buSzPct val="80000"/>
              <a:buBlip>
                <a:blip r:embed="rId3"/>
              </a:buBlip>
              <a:defRPr sz="4500">
                <a:solidFill>
                  <a:srgbClr val="000000"/>
                </a:solidFill>
              </a:defRPr>
            </a:pPr>
            <a:r>
              <a:t>Lest, the false teachers and their follows scoff at the strong statements made by Peter, he gives three historical proofs.</a:t>
            </a:r>
          </a:p>
        </p:txBody>
      </p:sp>
      <p:grpSp>
        <p:nvGrpSpPr>
          <p:cNvPr id="261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9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grpSp>
        <p:nvGrpSpPr>
          <p:cNvPr id="264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63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62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  <p:sp>
        <p:nvSpPr>
          <p:cNvPr id="265" name="IN This LESSON (2:4-11)"/>
          <p:cNvSpPr/>
          <p:nvPr/>
        </p:nvSpPr>
        <p:spPr>
          <a:xfrm>
            <a:off x="212722" y="1457879"/>
            <a:ext cx="12579357" cy="876301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400">
                <a:solidFill>
                  <a:srgbClr val="FFFFFF"/>
                </a:solidFill>
                <a:effectLst>
                  <a:outerShdw sx="100000" sy="100000" kx="0" ky="0" algn="b" rotWithShape="0" blurRad="63500" dist="12700" dir="2850653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IN This LESSON (2:4-11)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68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67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  <p:sp>
        <p:nvSpPr>
          <p:cNvPr id="270" name="2 Peter 2:4–11 (NKJV)…"/>
          <p:cNvSpPr txBox="1"/>
          <p:nvPr/>
        </p:nvSpPr>
        <p:spPr>
          <a:xfrm>
            <a:off x="190443" y="1211541"/>
            <a:ext cx="12623914" cy="811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2:4–11 (NKJV)</a:t>
            </a:r>
          </a:p>
          <a:p>
            <a:pPr defTabSz="457200">
              <a:defRPr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For if God did not spare the angels who sinned, but cast </a:t>
            </a:r>
            <a:r>
              <a:rPr i="1"/>
              <a:t>them</a:t>
            </a:r>
            <a:r>
              <a:t> down to hell and delivered </a:t>
            </a:r>
            <a:r>
              <a:rPr i="1"/>
              <a:t>them</a:t>
            </a:r>
            <a:r>
              <a:t> into chains of darkness, to be reserved for judgment; </a:t>
            </a:r>
            <a:r>
              <a:rPr baseline="31999"/>
              <a:t>5</a:t>
            </a:r>
            <a:r>
              <a:t> and did not spare the ancient world, but saved Noah, </a:t>
            </a:r>
            <a:r>
              <a:rPr i="1"/>
              <a:t>one of</a:t>
            </a:r>
            <a:r>
              <a:t> eight </a:t>
            </a:r>
            <a:r>
              <a:rPr i="1"/>
              <a:t>people,</a:t>
            </a:r>
            <a:r>
              <a:t> a preacher of righteousness, bringing in the flood on the world of the ungodly; </a:t>
            </a:r>
            <a:r>
              <a:rPr baseline="31999"/>
              <a:t>6</a:t>
            </a:r>
            <a:r>
              <a:t> and turning the cities of Sodom and Gomorrah into ashes, condemned </a:t>
            </a:r>
            <a:r>
              <a:rPr i="1"/>
              <a:t>them</a:t>
            </a:r>
            <a:r>
              <a:t> to destruction, making </a:t>
            </a:r>
            <a:r>
              <a:rPr i="1"/>
              <a:t>them</a:t>
            </a:r>
            <a:r>
              <a:t> an example to those who afterward would live ungodly;  </a:t>
            </a:r>
            <a:r>
              <a:rPr baseline="31999"/>
              <a:t>7</a:t>
            </a:r>
            <a:r>
              <a:t> and delivered righteous Lot, </a:t>
            </a:r>
            <a:r>
              <a:rPr i="1"/>
              <a:t>who was</a:t>
            </a:r>
            <a:r>
              <a:t> oppressed by the filthy conduct of the wicked </a:t>
            </a:r>
            <a:r>
              <a:rPr baseline="31999"/>
              <a:t>8</a:t>
            </a:r>
            <a:r>
              <a:t> (for that righteous man, dwelling among them, tormented </a:t>
            </a:r>
            <a:r>
              <a:rPr i="1"/>
              <a:t>his</a:t>
            </a:r>
            <a:r>
              <a:t> righteous soul from day to day by seeing and hearing </a:t>
            </a:r>
            <a:r>
              <a:rPr i="1"/>
              <a:t>their</a:t>
            </a:r>
            <a:r>
              <a:t> lawless deeds)—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“The Doom of False Teachers”"/>
          <p:cNvGrpSpPr/>
          <p:nvPr/>
        </p:nvGrpSpPr>
        <p:grpSpPr>
          <a:xfrm>
            <a:off x="190443" y="158403"/>
            <a:ext cx="12623913" cy="1028701"/>
            <a:chOff x="0" y="0"/>
            <a:chExt cx="12623912" cy="1028700"/>
          </a:xfrm>
        </p:grpSpPr>
        <p:sp>
          <p:nvSpPr>
            <p:cNvPr id="273" name="“The Doom of False Teachers”"/>
            <p:cNvSpPr txBox="1"/>
            <p:nvPr/>
          </p:nvSpPr>
          <p:spPr>
            <a:xfrm>
              <a:off x="63500" y="50800"/>
              <a:ext cx="12496913" cy="825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cap="all" sz="4800">
                  <a:gradFill flip="none" rotWithShape="1">
                    <a:gsLst>
                      <a:gs pos="0">
                        <a:srgbClr val="73FD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“The Doom of False Teachers”</a:t>
              </a:r>
            </a:p>
          </p:txBody>
        </p:sp>
        <p:pic>
          <p:nvPicPr>
            <p:cNvPr id="272" name="“The Doom of False Teachers” “The Doom of False Teachers”" descr="“The Doom of False Teachers” “The Doom of False Teachers”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23913" cy="1028700"/>
            </a:xfrm>
            <a:prstGeom prst="rect">
              <a:avLst/>
            </a:prstGeom>
            <a:effectLst/>
          </p:spPr>
        </p:pic>
      </p:grpSp>
      <p:sp>
        <p:nvSpPr>
          <p:cNvPr id="275" name="2 Peter 2:4–11 (NKJV)…"/>
          <p:cNvSpPr txBox="1"/>
          <p:nvPr/>
        </p:nvSpPr>
        <p:spPr>
          <a:xfrm>
            <a:off x="190443" y="1211542"/>
            <a:ext cx="12623914" cy="831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Peter 2:4–11 (NKJV)</a:t>
            </a:r>
          </a:p>
          <a:p>
            <a:pPr defTabSz="457200">
              <a:defRPr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</a:t>
            </a:r>
            <a:r>
              <a:rPr i="1"/>
              <a:t>then</a:t>
            </a:r>
            <a:r>
              <a:t> the Lord knows how to deliver the godly out of temptations and to reserve the unjust under punishment for the day of judgment, </a:t>
            </a:r>
            <a:r>
              <a:rPr baseline="31999"/>
              <a:t>10</a:t>
            </a:r>
            <a:r>
              <a:t> and especially those who walk according to the flesh in the lust of uncleanness and despise authority. </a:t>
            </a:r>
            <a:r>
              <a:rPr i="1"/>
              <a:t>They are</a:t>
            </a:r>
            <a:r>
              <a:t> presumptuous, self-willed. They are not afraid to speak evil of dignitaries, </a:t>
            </a:r>
            <a:r>
              <a:rPr baseline="31999"/>
              <a:t>11</a:t>
            </a:r>
            <a:r>
              <a:t> whereas angels, who are greater in power and might, do not bring a reviling accusation against them before the Lord.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