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25" name="Shape 225"/>
          <p:cNvSpPr/>
          <p:nvPr>
            <p:ph type="sldImg"/>
          </p:nvPr>
        </p:nvSpPr>
        <p:spPr>
          <a:xfrm>
            <a:off x="1143000" y="685800"/>
            <a:ext cx="4572000" cy="3429000"/>
          </a:xfrm>
          <a:prstGeom prst="rect">
            <a:avLst/>
          </a:prstGeom>
        </p:spPr>
        <p:txBody>
          <a:bodyPr/>
          <a:lstStyle/>
          <a:p>
            <a:pPr/>
          </a:p>
        </p:txBody>
      </p:sp>
      <p:sp>
        <p:nvSpPr>
          <p:cNvPr id="226" name="Shape 2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tif"/></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tif"/><Relationship Id="rId4"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4.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4" name="157638500_2257x3000.jpeg"/>
          <p:cNvSpPr/>
          <p:nvPr>
            <p:ph type="pic" idx="13"/>
          </p:nvPr>
        </p:nvSpPr>
        <p:spPr>
          <a:xfrm>
            <a:off x="0" y="-12700"/>
            <a:ext cx="13004800" cy="9783945"/>
          </a:xfrm>
          <a:prstGeom prst="rect">
            <a:avLst/>
          </a:prstGeom>
        </p:spPr>
        <p:txBody>
          <a:bodyPr lIns="91439" tIns="45719" rIns="91439" bIns="45719" anchor="t">
            <a:noAutofit/>
          </a:bodyPr>
          <a:lstStyle/>
          <a:p>
            <a:pPr/>
          </a:p>
        </p:txBody>
      </p:sp>
      <p:sp>
        <p:nvSpPr>
          <p:cNvPr id="125"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Title Text"/>
          <p:cNvSpPr txBox="1"/>
          <p:nvPr>
            <p:ph type="title"/>
          </p:nvPr>
        </p:nvSpPr>
        <p:spPr>
          <a:xfrm>
            <a:off x="1016000" y="546100"/>
            <a:ext cx="10972800" cy="1854200"/>
          </a:xfrm>
          <a:prstGeom prst="rect">
            <a:avLst/>
          </a:prstGeom>
        </p:spPr>
        <p:txBody>
          <a:bodyPr/>
          <a:lstStyle>
            <a:lvl1pPr>
              <a:defRPr cap="none" sz="7800">
                <a:solidFill>
                  <a:srgbClr val="6F6A5A"/>
                </a:solidFill>
                <a:latin typeface="Copperplate"/>
                <a:ea typeface="Copperplate"/>
                <a:cs typeface="Copperplate"/>
                <a:sym typeface="Copperplate"/>
              </a:defRPr>
            </a:lvl1pPr>
          </a:lstStyle>
          <a:p>
            <a:pPr/>
            <a:r>
              <a:t>Title Text</a:t>
            </a:r>
          </a:p>
        </p:txBody>
      </p:sp>
      <p:sp>
        <p:nvSpPr>
          <p:cNvPr id="133" name="Body Level One…"/>
          <p:cNvSpPr txBox="1"/>
          <p:nvPr>
            <p:ph type="body" idx="1"/>
          </p:nvPr>
        </p:nvSpPr>
        <p:spPr>
          <a:xfrm>
            <a:off x="1016000" y="2768600"/>
            <a:ext cx="10972800" cy="5715000"/>
          </a:xfrm>
          <a:prstGeom prst="rect">
            <a:avLst/>
          </a:prstGeom>
        </p:spPr>
        <p:txBody>
          <a:bodyPr/>
          <a:lstStyle>
            <a:lvl1pPr marL="419100" indent="-419100">
              <a:spcBef>
                <a:spcPts val="3000"/>
              </a:spcBef>
              <a:buClr>
                <a:srgbClr val="A29A85"/>
              </a:buClr>
              <a:buSzPct val="100000"/>
              <a:defRPr sz="4000">
                <a:solidFill>
                  <a:srgbClr val="6F6A5A"/>
                </a:solidFill>
                <a:latin typeface="Baskerville"/>
                <a:ea typeface="Baskerville"/>
                <a:cs typeface="Baskerville"/>
                <a:sym typeface="Baskerville"/>
              </a:defRPr>
            </a:lvl1pPr>
            <a:lvl2pPr marL="838200" indent="-419100">
              <a:spcBef>
                <a:spcPts val="3000"/>
              </a:spcBef>
              <a:buClr>
                <a:srgbClr val="A29A85"/>
              </a:buClr>
              <a:buSzPct val="100000"/>
              <a:defRPr sz="4000">
                <a:solidFill>
                  <a:srgbClr val="6F6A5A"/>
                </a:solidFill>
                <a:latin typeface="Baskerville"/>
                <a:ea typeface="Baskerville"/>
                <a:cs typeface="Baskerville"/>
                <a:sym typeface="Baskerville"/>
              </a:defRPr>
            </a:lvl2pPr>
            <a:lvl3pPr marL="1181100" indent="-419100">
              <a:spcBef>
                <a:spcPts val="3000"/>
              </a:spcBef>
              <a:buClr>
                <a:srgbClr val="A29A85"/>
              </a:buClr>
              <a:buSzPct val="100000"/>
              <a:defRPr sz="4000">
                <a:solidFill>
                  <a:srgbClr val="6F6A5A"/>
                </a:solidFill>
                <a:latin typeface="Baskerville"/>
                <a:ea typeface="Baskerville"/>
                <a:cs typeface="Baskerville"/>
                <a:sym typeface="Baskerville"/>
              </a:defRPr>
            </a:lvl3pPr>
            <a:lvl4pPr marL="1562100" indent="-419100">
              <a:spcBef>
                <a:spcPts val="3000"/>
              </a:spcBef>
              <a:buClr>
                <a:srgbClr val="A29A85"/>
              </a:buClr>
              <a:buSzPct val="100000"/>
              <a:defRPr sz="4000">
                <a:solidFill>
                  <a:srgbClr val="6F6A5A"/>
                </a:solidFill>
                <a:latin typeface="Baskerville"/>
                <a:ea typeface="Baskerville"/>
                <a:cs typeface="Baskerville"/>
                <a:sym typeface="Baskerville"/>
              </a:defRPr>
            </a:lvl4pPr>
            <a:lvl5pPr marL="1943100" indent="-419100">
              <a:spcBef>
                <a:spcPts val="3000"/>
              </a:spcBef>
              <a:buClr>
                <a:srgbClr val="A29A85"/>
              </a:buClr>
              <a:buSzPct val="100000"/>
              <a:defRPr sz="4000">
                <a:solidFill>
                  <a:srgbClr val="6F6A5A"/>
                </a:solid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34"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1" name="Image" descr="Image"/>
          <p:cNvPicPr>
            <a:picLocks noChangeAspect="1"/>
          </p:cNvPicPr>
          <p:nvPr/>
        </p:nvPicPr>
        <p:blipFill>
          <a:blip r:embed="rId3">
            <a:extLst/>
          </a:blip>
          <a:stretch>
            <a:fillRect/>
          </a:stretch>
        </p:blipFill>
        <p:spPr>
          <a:xfrm>
            <a:off x="-90449" y="-29528"/>
            <a:ext cx="13083328" cy="9812496"/>
          </a:xfrm>
          <a:prstGeom prst="rect">
            <a:avLst/>
          </a:prstGeom>
          <a:ln w="12700">
            <a:miter lim="400000"/>
          </a:ln>
        </p:spPr>
      </p:pic>
      <p:sp>
        <p:nvSpPr>
          <p:cNvPr id="142" name="Slide Number"/>
          <p:cNvSpPr txBox="1"/>
          <p:nvPr>
            <p:ph type="sldNum" sz="quarter" idx="2"/>
          </p:nvPr>
        </p:nvSpPr>
        <p:spPr>
          <a:xfrm>
            <a:off x="6311798" y="9258300"/>
            <a:ext cx="368504" cy="374600"/>
          </a:xfrm>
          <a:prstGeom prst="rect">
            <a:avLst/>
          </a:prstGeom>
        </p:spPr>
        <p:txBody>
          <a:bodyPr anchor="t"/>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49"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50"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7"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a:ea typeface="Lucida Sans"/>
                <a:cs typeface="Lucida Sans"/>
                <a:sym typeface="Lucida Sans"/>
              </a:defRPr>
            </a:lvl1pPr>
          </a:lstStyle>
          <a:p>
            <a:pPr/>
            <a:r>
              <a:t>Title Text</a:t>
            </a:r>
          </a:p>
        </p:txBody>
      </p:sp>
      <p:sp>
        <p:nvSpPr>
          <p:cNvPr id="158"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59"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6"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67"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68"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6"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77"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78"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79"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6"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3"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94"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95"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2"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3"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CCFFFF"/>
            </a:gs>
            <a:gs pos="100000">
              <a:srgbClr val="91DAFF"/>
            </a:gs>
          </a:gsLst>
          <a:path path="circle">
            <a:fillToRect l="50000" t="50000" r="50000" b="50000"/>
          </a:path>
        </a:gradFill>
      </p:bgPr>
    </p:bg>
    <p:spTree>
      <p:nvGrpSpPr>
        <p:cNvPr id="1" name=""/>
        <p:cNvGrpSpPr/>
        <p:nvPr/>
      </p:nvGrpSpPr>
      <p:grpSpPr>
        <a:xfrm>
          <a:off x="0" y="0"/>
          <a:ext cx="0" cy="0"/>
          <a:chOff x="0" y="0"/>
          <a:chExt cx="0" cy="0"/>
        </a:xfrm>
      </p:grpSpPr>
      <p:sp>
        <p:nvSpPr>
          <p:cNvPr id="210"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
        <p:nvSpPr>
          <p:cNvPr id="211" name="Title Text"/>
          <p:cNvSpPr txBox="1"/>
          <p:nvPr>
            <p:ph type="title"/>
          </p:nvPr>
        </p:nvSpPr>
        <p:spPr>
          <a:xfrm>
            <a:off x="650239" y="390595"/>
            <a:ext cx="11704322" cy="1625601"/>
          </a:xfrm>
          <a:prstGeom prst="rect">
            <a:avLst/>
          </a:prstGeom>
        </p:spPr>
        <p:txBody>
          <a:bodyPr lIns="65023" tIns="65023" rIns="65023" bIns="65023"/>
          <a:lstStyle>
            <a:lvl1pPr defTabSz="1300480">
              <a:defRPr cap="none" sz="6200">
                <a:solidFill>
                  <a:srgbClr val="000000"/>
                </a:solidFill>
                <a:latin typeface="Arial"/>
                <a:ea typeface="Arial"/>
                <a:cs typeface="Arial"/>
                <a:sym typeface="Arial"/>
              </a:defRPr>
            </a:lvl1pPr>
          </a:lstStyle>
          <a:p>
            <a:pPr/>
            <a:r>
              <a:t>Title Text</a:t>
            </a:r>
          </a:p>
        </p:txBody>
      </p:sp>
      <p:sp>
        <p:nvSpPr>
          <p:cNvPr id="212" name="Body Level One…"/>
          <p:cNvSpPr txBox="1"/>
          <p:nvPr>
            <p:ph type="body" idx="1"/>
          </p:nvPr>
        </p:nvSpPr>
        <p:spPr>
          <a:xfrm>
            <a:off x="650239" y="2275839"/>
            <a:ext cx="11704322" cy="6436926"/>
          </a:xfrm>
          <a:prstGeom prst="rect">
            <a:avLst/>
          </a:prstGeom>
        </p:spPr>
        <p:txBody>
          <a:bodyPr lIns="65023" tIns="65023" rIns="65023" bIns="65023" anchor="t"/>
          <a:lstStyle>
            <a:lvl1pPr marL="471487" indent="-471487" defTabSz="1300480">
              <a:spcBef>
                <a:spcPts val="1000"/>
              </a:spcBef>
              <a:buSzPct val="100000"/>
              <a:buChar char="»"/>
              <a:defRPr sz="4400">
                <a:solidFill>
                  <a:srgbClr val="000000"/>
                </a:solidFill>
                <a:latin typeface="Arial"/>
                <a:ea typeface="Arial"/>
                <a:cs typeface="Arial"/>
                <a:sym typeface="Arial"/>
              </a:defRPr>
            </a:lvl1pPr>
            <a:lvl2pPr marL="906235" indent="-449035" defTabSz="1300480">
              <a:spcBef>
                <a:spcPts val="1000"/>
              </a:spcBef>
              <a:buSzPct val="100000"/>
              <a:buChar char="–"/>
              <a:defRPr sz="4400">
                <a:solidFill>
                  <a:srgbClr val="000000"/>
                </a:solidFill>
                <a:latin typeface="Arial"/>
                <a:ea typeface="Arial"/>
                <a:cs typeface="Arial"/>
                <a:sym typeface="Arial"/>
              </a:defRPr>
            </a:lvl2pPr>
            <a:lvl3pPr marL="1333500" indent="-419100" defTabSz="1300480">
              <a:spcBef>
                <a:spcPts val="1000"/>
              </a:spcBef>
              <a:buSzPct val="100000"/>
              <a:defRPr sz="4400">
                <a:solidFill>
                  <a:srgbClr val="000000"/>
                </a:solidFill>
                <a:latin typeface="Arial"/>
                <a:ea typeface="Arial"/>
                <a:cs typeface="Arial"/>
                <a:sym typeface="Arial"/>
              </a:defRPr>
            </a:lvl3pPr>
            <a:lvl4pPr marL="1874520" indent="-502920" defTabSz="1300480">
              <a:spcBef>
                <a:spcPts val="1000"/>
              </a:spcBef>
              <a:buSzPct val="100000"/>
              <a:buChar char="–"/>
              <a:defRPr sz="4400">
                <a:solidFill>
                  <a:srgbClr val="000000"/>
                </a:solidFill>
                <a:latin typeface="Arial"/>
                <a:ea typeface="Arial"/>
                <a:cs typeface="Arial"/>
                <a:sym typeface="Arial"/>
              </a:defRPr>
            </a:lvl4pPr>
            <a:lvl5pPr marL="2387600" indent="-558800" defTabSz="1300480">
              <a:spcBef>
                <a:spcPts val="1000"/>
              </a:spcBef>
              <a:buSzPct val="100000"/>
              <a:buChar char="»"/>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19"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13"/>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13"/>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14"/>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 Id="rId3"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 Id="rId3" Type="http://schemas.openxmlformats.org/officeDocument/2006/relationships/image" Target="../media/image14.png"/><Relationship Id="rId4" Type="http://schemas.openxmlformats.org/officeDocument/2006/relationships/image" Target="../media/image1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6.png"/><Relationship Id="rId4" Type="http://schemas.openxmlformats.org/officeDocument/2006/relationships/image" Target="../media/image7.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6.png"/><Relationship Id="rId4" Type="http://schemas.openxmlformats.org/officeDocument/2006/relationships/image" Target="../media/image1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6.png"/><Relationship Id="rId4" Type="http://schemas.openxmlformats.org/officeDocument/2006/relationships/image" Target="../media/image1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 Id="rId3" Type="http://schemas.openxmlformats.org/officeDocument/2006/relationships/hyperlink" Target="http://" TargetMode="External"/><Relationship Id="rId4" Type="http://schemas.openxmlformats.org/officeDocument/2006/relationships/hyperlink" Target="http://www.w65stchurchofchrist.com" TargetMode="External"/><Relationship Id="rId5" Type="http://schemas.openxmlformats.org/officeDocument/2006/relationships/image" Target="../media/image5.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1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Image" descr="Image"/>
          <p:cNvPicPr>
            <a:picLocks noChangeAspect="0"/>
          </p:cNvPicPr>
          <p:nvPr/>
        </p:nvPicPr>
        <p:blipFill>
          <a:blip r:embed="rId2">
            <a:extLst/>
          </a:blip>
          <a:stretch>
            <a:fillRect/>
          </a:stretch>
        </p:blipFill>
        <p:spPr>
          <a:xfrm>
            <a:off x="-36973" y="-33867"/>
            <a:ext cx="13078746" cy="9821334"/>
          </a:xfrm>
          <a:prstGeom prst="rect">
            <a:avLst/>
          </a:prstGeom>
          <a:ln w="12700">
            <a:miter lim="400000"/>
          </a:ln>
        </p:spPr>
      </p:pic>
      <p:grpSp>
        <p:nvGrpSpPr>
          <p:cNvPr id="231" name="“The Pilgrim’s Response To Abusive Authority”"/>
          <p:cNvGrpSpPr/>
          <p:nvPr/>
        </p:nvGrpSpPr>
        <p:grpSpPr>
          <a:xfrm>
            <a:off x="190443" y="6245005"/>
            <a:ext cx="12623913" cy="2235201"/>
            <a:chOff x="0" y="0"/>
            <a:chExt cx="12623912" cy="2235200"/>
          </a:xfrm>
        </p:grpSpPr>
        <p:sp>
          <p:nvSpPr>
            <p:cNvPr id="230" name="“The Pilgrim’s Response To Abusive Authority”"/>
            <p:cNvSpPr txBox="1"/>
            <p:nvPr/>
          </p:nvSpPr>
          <p:spPr>
            <a:xfrm>
              <a:off x="63500" y="50800"/>
              <a:ext cx="12496913" cy="20320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6600">
                  <a:solidFill>
                    <a:srgbClr val="6F6A5A"/>
                  </a:solidFill>
                  <a:latin typeface="Baskerville"/>
                  <a:ea typeface="Baskerville"/>
                  <a:cs typeface="Baskerville"/>
                  <a:sym typeface="Baskerville"/>
                </a:defRPr>
              </a:lvl1pPr>
            </a:lstStyle>
            <a:p>
              <a:pPr/>
              <a:r>
                <a:t>“The Pilgrim’s Response To Abusive Authority”</a:t>
              </a:r>
            </a:p>
          </p:txBody>
        </p:sp>
        <p:pic>
          <p:nvPicPr>
            <p:cNvPr id="229" name="“The Pilgrim’s Response To Abusive Authority” “The Pilgrim’s Response To Abusive Authority”" descr="“The Pilgrim’s Response To Abusive Authority” “The Pilgrim’s Response To Abusive Authority”"/>
            <p:cNvPicPr>
              <a:picLocks noChangeAspect="0"/>
            </p:cNvPicPr>
            <p:nvPr/>
          </p:nvPicPr>
          <p:blipFill>
            <a:blip r:embed="rId3">
              <a:extLst/>
            </a:blip>
            <a:stretch>
              <a:fillRect/>
            </a:stretch>
          </p:blipFill>
          <p:spPr>
            <a:xfrm>
              <a:off x="0" y="0"/>
              <a:ext cx="12623913" cy="2235200"/>
            </a:xfrm>
            <a:prstGeom prst="rect">
              <a:avLst/>
            </a:prstGeom>
            <a:effectLst/>
          </p:spPr>
        </p:pic>
      </p:grpSp>
      <p:sp>
        <p:nvSpPr>
          <p:cNvPr id="232" name="(1 Peter 2:18-25)"/>
          <p:cNvSpPr txBox="1"/>
          <p:nvPr/>
        </p:nvSpPr>
        <p:spPr>
          <a:xfrm>
            <a:off x="7128707" y="8529783"/>
            <a:ext cx="5386835" cy="1028701"/>
          </a:xfrm>
          <a:prstGeom prst="rect">
            <a:avLst/>
          </a:prstGeom>
          <a:ln w="12700">
            <a:miter lim="400000"/>
          </a:ln>
          <a:effectLst>
            <a:outerShdw sx="100000" sy="100000" kx="0" ky="0" algn="b" rotWithShape="0" blurRad="177800" dist="97063"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300">
                <a:solidFill>
                  <a:srgbClr val="FFFFFF"/>
                </a:solidFill>
                <a:effectLst>
                  <a:outerShdw sx="100000" sy="100000" kx="0" ky="0" algn="b" rotWithShape="0" blurRad="50800" dist="63500" dir="2639351">
                    <a:srgbClr val="000000"/>
                  </a:outerShdw>
                </a:effectLst>
                <a:latin typeface="Baskerville"/>
                <a:ea typeface="Baskerville"/>
                <a:cs typeface="Baskerville"/>
                <a:sym typeface="Baskerville"/>
              </a:defRPr>
            </a:lvl1pPr>
          </a:lstStyle>
          <a:p>
            <a:pPr/>
            <a:r>
              <a:t>(1 Peter 2:18-25)</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0" name="Image"/>
          <p:cNvGrpSpPr/>
          <p:nvPr/>
        </p:nvGrpSpPr>
        <p:grpSpPr>
          <a:xfrm>
            <a:off x="35083" y="2379264"/>
            <a:ext cx="4240088" cy="7415655"/>
            <a:chOff x="0" y="0"/>
            <a:chExt cx="4240087" cy="7415654"/>
          </a:xfrm>
        </p:grpSpPr>
        <p:pic>
          <p:nvPicPr>
            <p:cNvPr id="279"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278"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281" name="1 Peter 2:18 (NKJV)…"/>
          <p:cNvSpPr txBox="1"/>
          <p:nvPr/>
        </p:nvSpPr>
        <p:spPr>
          <a:xfrm>
            <a:off x="290190" y="4538325"/>
            <a:ext cx="3729874" cy="4705518"/>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2:18 (NKJV) </a:t>
            </a:r>
          </a:p>
          <a:p>
            <a:pPr defTabSz="457200">
              <a:defRPr sz="35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18</a:t>
            </a:r>
            <a:r>
              <a:t> Servants, </a:t>
            </a:r>
            <a:r>
              <a:rPr i="1"/>
              <a:t>be</a:t>
            </a:r>
            <a:r>
              <a:t> submissive to </a:t>
            </a:r>
            <a:r>
              <a:rPr i="1"/>
              <a:t>your</a:t>
            </a:r>
            <a:r>
              <a:t> masters with all fear, not only to the good and gentle, but also to the harsh.</a:t>
            </a:r>
          </a:p>
        </p:txBody>
      </p:sp>
      <p:sp>
        <p:nvSpPr>
          <p:cNvPr id="282" name="Rectangle 1"/>
          <p:cNvSpPr txBox="1"/>
          <p:nvPr/>
        </p:nvSpPr>
        <p:spPr>
          <a:xfrm>
            <a:off x="4207638" y="2292930"/>
            <a:ext cx="8602986" cy="708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700"/>
              </a:spcBef>
              <a:buSzPct val="80000"/>
              <a:buBlip>
                <a:blip r:embed="rId4"/>
              </a:buBlip>
              <a:defRPr sz="3900">
                <a:solidFill>
                  <a:srgbClr val="000000"/>
                </a:solidFill>
                <a:latin typeface="Century Gothic"/>
                <a:ea typeface="Century Gothic"/>
                <a:cs typeface="Century Gothic"/>
                <a:sym typeface="Century Gothic"/>
              </a:defRPr>
            </a:pPr>
            <a:r>
              <a:rPr b="1"/>
              <a:t>The word "SERVANTS"...</a:t>
            </a:r>
            <a:r>
              <a:t> </a:t>
            </a:r>
          </a:p>
          <a:p>
            <a:pPr marL="1371600" indent="-685800" algn="l">
              <a:spcBef>
                <a:spcPts val="1700"/>
              </a:spcBef>
              <a:buSzPct val="80000"/>
              <a:buBlip>
                <a:blip r:embed="rId5"/>
              </a:buBlip>
              <a:defRPr sz="3400">
                <a:solidFill>
                  <a:srgbClr val="000000"/>
                </a:solidFill>
                <a:latin typeface="Century Gothic"/>
                <a:ea typeface="Century Gothic"/>
                <a:cs typeface="Century Gothic"/>
                <a:sym typeface="Century Gothic"/>
              </a:defRPr>
            </a:pPr>
            <a:r>
              <a:t>The Greek word for “servants” here is oiketai, ie., household or domestic servants (cf. Luke 16:13; Rom. 14:4) (</a:t>
            </a:r>
            <a:r>
              <a:rPr i="1"/>
              <a:t>not douloi, the common term for slaves cf. v. 16</a:t>
            </a:r>
            <a:r>
              <a:t>).</a:t>
            </a:r>
          </a:p>
          <a:p>
            <a:pPr marL="1371600" indent="-685800" algn="l">
              <a:spcBef>
                <a:spcPts val="1700"/>
              </a:spcBef>
              <a:buSzPct val="80000"/>
              <a:buBlip>
                <a:blip r:embed="rId5"/>
              </a:buBlip>
              <a:defRPr sz="3400">
                <a:solidFill>
                  <a:srgbClr val="000000"/>
                </a:solidFill>
                <a:latin typeface="Century Gothic"/>
                <a:ea typeface="Century Gothic"/>
                <a:cs typeface="Century Gothic"/>
                <a:sym typeface="Century Gothic"/>
              </a:defRPr>
            </a:pPr>
            <a:r>
              <a:t>The Epistles frequent mention of ‘servants’ suggests that many First Century Christians belonged to this class (1 Cor. 7:21-23; Eph. 6:5-8; Col.3:22; 1 Tim. 6:1-2). </a:t>
            </a:r>
          </a:p>
          <a:p>
            <a:pPr marL="1371600" indent="-685800" algn="l">
              <a:spcBef>
                <a:spcPts val="1700"/>
              </a:spcBef>
              <a:buSzPct val="80000"/>
              <a:buBlip>
                <a:blip r:embed="rId5"/>
              </a:buBlip>
              <a:defRPr sz="3400">
                <a:solidFill>
                  <a:srgbClr val="000000"/>
                </a:solidFill>
                <a:latin typeface="Century Gothic"/>
                <a:ea typeface="Century Gothic"/>
                <a:cs typeface="Century Gothic"/>
                <a:sym typeface="Century Gothic"/>
              </a:defRPr>
            </a:pPr>
            <a:r>
              <a:t>Basically, contracted employees</a:t>
            </a:r>
          </a:p>
        </p:txBody>
      </p:sp>
      <p:grpSp>
        <p:nvGrpSpPr>
          <p:cNvPr id="285" name="“PILGRIMS RESPONSE TO SUFFERING”"/>
          <p:cNvGrpSpPr/>
          <p:nvPr/>
        </p:nvGrpSpPr>
        <p:grpSpPr>
          <a:xfrm>
            <a:off x="190443" y="180663"/>
            <a:ext cx="12623913" cy="977901"/>
            <a:chOff x="0" y="0"/>
            <a:chExt cx="12623912" cy="977900"/>
          </a:xfrm>
        </p:grpSpPr>
        <p:sp>
          <p:nvSpPr>
            <p:cNvPr id="284" name="“PILGRIMS RESPONSE TO SUFFERING”"/>
            <p:cNvSpPr txBox="1"/>
            <p:nvPr/>
          </p:nvSpPr>
          <p:spPr>
            <a:xfrm>
              <a:off x="63500" y="50800"/>
              <a:ext cx="12496913" cy="7747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500">
                  <a:solidFill>
                    <a:srgbClr val="6F6A5A"/>
                  </a:solidFill>
                  <a:latin typeface="Baskerville"/>
                  <a:ea typeface="Baskerville"/>
                  <a:cs typeface="Baskerville"/>
                  <a:sym typeface="Baskerville"/>
                </a:defRPr>
              </a:lvl1pPr>
            </a:lstStyle>
            <a:p>
              <a:pPr/>
              <a:r>
                <a:t>“PILGRIMS RESPONSE TO SUFFERING” </a:t>
              </a:r>
            </a:p>
          </p:txBody>
        </p:sp>
        <p:pic>
          <p:nvPicPr>
            <p:cNvPr id="283" name="“PILGRIMS RESPONSE TO SUFFERING” “PILGRIMS RESPONSE TO SUFFERING” " descr="“PILGRIMS RESPONSE TO SUFFERING” “PILGRIMS RESPONSE TO SUFFERING” "/>
            <p:cNvPicPr>
              <a:picLocks noChangeAspect="0"/>
            </p:cNvPicPr>
            <p:nvPr/>
          </p:nvPicPr>
          <p:blipFill>
            <a:blip r:embed="rId6">
              <a:extLst/>
            </a:blip>
            <a:stretch>
              <a:fillRect/>
            </a:stretch>
          </p:blipFill>
          <p:spPr>
            <a:xfrm>
              <a:off x="0" y="0"/>
              <a:ext cx="12623913" cy="977900"/>
            </a:xfrm>
            <a:prstGeom prst="rect">
              <a:avLst/>
            </a:prstGeom>
            <a:effectLst/>
          </p:spPr>
        </p:pic>
      </p:grpSp>
      <p:sp>
        <p:nvSpPr>
          <p:cNvPr id="286" name="SERVANTS OBEY MASTERS (2:18-20)"/>
          <p:cNvSpPr/>
          <p:nvPr/>
        </p:nvSpPr>
        <p:spPr>
          <a:xfrm>
            <a:off x="212722" y="1255846"/>
            <a:ext cx="12579357" cy="939801"/>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8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SERVANTS OBEY MASTERS (2:18-20)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2">
                                            <p:txEl>
                                              <p:pRg st="1" end="1"/>
                                            </p:txEl>
                                          </p:spTgt>
                                        </p:tgtEl>
                                        <p:attrNameLst>
                                          <p:attrName>style.visibility</p:attrName>
                                        </p:attrNameLst>
                                      </p:cBhvr>
                                      <p:to>
                                        <p:strVal val="visible"/>
                                      </p:to>
                                    </p:set>
                                    <p:animEffect filter="wipe(left)" transition="in">
                                      <p:cBhvr>
                                        <p:cTn id="7" dur="1500"/>
                                        <p:tgtEl>
                                          <p:spTgt spid="28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2">
                                            <p:txEl>
                                              <p:pRg st="2" end="2"/>
                                            </p:txEl>
                                          </p:spTgt>
                                        </p:tgtEl>
                                        <p:attrNameLst>
                                          <p:attrName>style.visibility</p:attrName>
                                        </p:attrNameLst>
                                      </p:cBhvr>
                                      <p:to>
                                        <p:strVal val="visible"/>
                                      </p:to>
                                    </p:set>
                                    <p:animEffect filter="wipe(left)" transition="in">
                                      <p:cBhvr>
                                        <p:cTn id="12" dur="1500"/>
                                        <p:tgtEl>
                                          <p:spTgt spid="28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82">
                                            <p:txEl>
                                              <p:pRg st="3" end="3"/>
                                            </p:txEl>
                                          </p:spTgt>
                                        </p:tgtEl>
                                        <p:attrNameLst>
                                          <p:attrName>style.visibility</p:attrName>
                                        </p:attrNameLst>
                                      </p:cBhvr>
                                      <p:to>
                                        <p:strVal val="visible"/>
                                      </p:to>
                                    </p:set>
                                    <p:animEffect filter="wipe(left)" transition="in">
                                      <p:cBhvr>
                                        <p:cTn id="17" dur="1500"/>
                                        <p:tgtEl>
                                          <p:spTgt spid="28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2"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0" name="Image"/>
          <p:cNvGrpSpPr/>
          <p:nvPr/>
        </p:nvGrpSpPr>
        <p:grpSpPr>
          <a:xfrm>
            <a:off x="35083" y="2379264"/>
            <a:ext cx="4240088" cy="7415655"/>
            <a:chOff x="0" y="0"/>
            <a:chExt cx="4240087" cy="7415654"/>
          </a:xfrm>
        </p:grpSpPr>
        <p:pic>
          <p:nvPicPr>
            <p:cNvPr id="289"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288"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291" name="1 Peter 2:18 (NKJV)…"/>
          <p:cNvSpPr txBox="1"/>
          <p:nvPr/>
        </p:nvSpPr>
        <p:spPr>
          <a:xfrm>
            <a:off x="290190" y="4538325"/>
            <a:ext cx="3729874" cy="4705518"/>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2:18 (NKJV) </a:t>
            </a:r>
          </a:p>
          <a:p>
            <a:pPr defTabSz="457200">
              <a:defRPr sz="35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18</a:t>
            </a:r>
            <a:r>
              <a:t> Servants, </a:t>
            </a:r>
            <a:r>
              <a:rPr i="1"/>
              <a:t>be</a:t>
            </a:r>
            <a:r>
              <a:t> submissive to </a:t>
            </a:r>
            <a:r>
              <a:rPr i="1"/>
              <a:t>your</a:t>
            </a:r>
            <a:r>
              <a:t> masters with all fear, not only to the good and gentle, but also to the harsh.</a:t>
            </a:r>
          </a:p>
        </p:txBody>
      </p:sp>
      <p:sp>
        <p:nvSpPr>
          <p:cNvPr id="292" name="Rectangle 1"/>
          <p:cNvSpPr txBox="1"/>
          <p:nvPr/>
        </p:nvSpPr>
        <p:spPr>
          <a:xfrm>
            <a:off x="4207638" y="2292930"/>
            <a:ext cx="8602986" cy="708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700"/>
              </a:spcBef>
              <a:buSzPct val="80000"/>
              <a:buBlip>
                <a:blip r:embed="rId4"/>
              </a:buBlip>
              <a:defRPr sz="3900">
                <a:solidFill>
                  <a:srgbClr val="000000"/>
                </a:solidFill>
                <a:latin typeface="Century Gothic"/>
                <a:ea typeface="Century Gothic"/>
                <a:cs typeface="Century Gothic"/>
                <a:sym typeface="Century Gothic"/>
              </a:defRPr>
            </a:pPr>
            <a:r>
              <a:rPr b="1"/>
              <a:t>The word "Masters"...</a:t>
            </a:r>
            <a:r>
              <a:t> </a:t>
            </a:r>
          </a:p>
          <a:p>
            <a:pPr marL="1371600" indent="-685800" algn="l">
              <a:spcBef>
                <a:spcPts val="1700"/>
              </a:spcBef>
              <a:buSzPct val="80000"/>
              <a:buBlip>
                <a:blip r:embed="rId5"/>
              </a:buBlip>
              <a:defRPr sz="3400">
                <a:solidFill>
                  <a:srgbClr val="000000"/>
                </a:solidFill>
                <a:latin typeface="Century Gothic"/>
                <a:ea typeface="Century Gothic"/>
                <a:cs typeface="Century Gothic"/>
                <a:sym typeface="Century Gothic"/>
              </a:defRPr>
            </a:pPr>
            <a:r>
              <a:t>despotes (δεσπότης, 1203), “a master, lord, one who possesses supreme authority,” (Vines)</a:t>
            </a:r>
          </a:p>
          <a:p>
            <a:pPr marL="1371600" indent="-685800" algn="l">
              <a:spcBef>
                <a:spcPts val="1700"/>
              </a:spcBef>
              <a:buSzPct val="80000"/>
              <a:buBlip>
                <a:blip r:embed="rId5"/>
              </a:buBlip>
              <a:defRPr sz="3400">
                <a:solidFill>
                  <a:srgbClr val="000000"/>
                </a:solidFill>
                <a:latin typeface="Century Gothic"/>
                <a:ea typeface="Century Gothic"/>
                <a:cs typeface="Century Gothic"/>
                <a:sym typeface="Century Gothic"/>
              </a:defRPr>
            </a:pPr>
            <a:r>
              <a:t>57.13 δεσπότηςb, ου m: “one who owns and/or controls the activities of slaves, servants, or subjects, with the implication of absolute, and in some instances, arbitrary jurisdiction …” (Lou Nida)</a:t>
            </a:r>
          </a:p>
          <a:p>
            <a:pPr marL="1371600" indent="-685800" algn="l">
              <a:spcBef>
                <a:spcPts val="1700"/>
              </a:spcBef>
              <a:buSzPct val="80000"/>
              <a:buBlip>
                <a:blip r:embed="rId5"/>
              </a:buBlip>
              <a:defRPr sz="3400">
                <a:solidFill>
                  <a:srgbClr val="000000"/>
                </a:solidFill>
                <a:latin typeface="Century Gothic"/>
                <a:ea typeface="Century Gothic"/>
                <a:cs typeface="Century Gothic"/>
                <a:sym typeface="Century Gothic"/>
              </a:defRPr>
            </a:pPr>
            <a:r>
              <a:t>Basically, the boss who owns the contract to which one is bound.</a:t>
            </a:r>
          </a:p>
        </p:txBody>
      </p:sp>
      <p:grpSp>
        <p:nvGrpSpPr>
          <p:cNvPr id="295" name="“PILGRIMS RESPONSE TO SUFFERING”"/>
          <p:cNvGrpSpPr/>
          <p:nvPr/>
        </p:nvGrpSpPr>
        <p:grpSpPr>
          <a:xfrm>
            <a:off x="190443" y="180663"/>
            <a:ext cx="12623913" cy="977901"/>
            <a:chOff x="0" y="0"/>
            <a:chExt cx="12623912" cy="977900"/>
          </a:xfrm>
        </p:grpSpPr>
        <p:sp>
          <p:nvSpPr>
            <p:cNvPr id="294" name="“PILGRIMS RESPONSE TO SUFFERING”"/>
            <p:cNvSpPr txBox="1"/>
            <p:nvPr/>
          </p:nvSpPr>
          <p:spPr>
            <a:xfrm>
              <a:off x="63500" y="50800"/>
              <a:ext cx="12496913" cy="7747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500">
                  <a:solidFill>
                    <a:srgbClr val="6F6A5A"/>
                  </a:solidFill>
                  <a:latin typeface="Baskerville"/>
                  <a:ea typeface="Baskerville"/>
                  <a:cs typeface="Baskerville"/>
                  <a:sym typeface="Baskerville"/>
                </a:defRPr>
              </a:lvl1pPr>
            </a:lstStyle>
            <a:p>
              <a:pPr/>
              <a:r>
                <a:t>“PILGRIMS RESPONSE TO SUFFERING” </a:t>
              </a:r>
            </a:p>
          </p:txBody>
        </p:sp>
        <p:pic>
          <p:nvPicPr>
            <p:cNvPr id="293" name="“PILGRIMS RESPONSE TO SUFFERING” “PILGRIMS RESPONSE TO SUFFERING” " descr="“PILGRIMS RESPONSE TO SUFFERING” “PILGRIMS RESPONSE TO SUFFERING” "/>
            <p:cNvPicPr>
              <a:picLocks noChangeAspect="0"/>
            </p:cNvPicPr>
            <p:nvPr/>
          </p:nvPicPr>
          <p:blipFill>
            <a:blip r:embed="rId6">
              <a:extLst/>
            </a:blip>
            <a:stretch>
              <a:fillRect/>
            </a:stretch>
          </p:blipFill>
          <p:spPr>
            <a:xfrm>
              <a:off x="0" y="0"/>
              <a:ext cx="12623913" cy="977900"/>
            </a:xfrm>
            <a:prstGeom prst="rect">
              <a:avLst/>
            </a:prstGeom>
            <a:effectLst/>
          </p:spPr>
        </p:pic>
      </p:grpSp>
      <p:sp>
        <p:nvSpPr>
          <p:cNvPr id="296" name="SERVANTS OBEY MASTERS (2:18-20)"/>
          <p:cNvSpPr/>
          <p:nvPr/>
        </p:nvSpPr>
        <p:spPr>
          <a:xfrm>
            <a:off x="212722" y="1255846"/>
            <a:ext cx="12579357" cy="939801"/>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8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SERVANTS OBEY MASTERS (2:18-20)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2">
                                            <p:txEl>
                                              <p:pRg st="1" end="1"/>
                                            </p:txEl>
                                          </p:spTgt>
                                        </p:tgtEl>
                                        <p:attrNameLst>
                                          <p:attrName>style.visibility</p:attrName>
                                        </p:attrNameLst>
                                      </p:cBhvr>
                                      <p:to>
                                        <p:strVal val="visible"/>
                                      </p:to>
                                    </p:set>
                                    <p:animEffect filter="wipe(left)" transition="in">
                                      <p:cBhvr>
                                        <p:cTn id="7" dur="1500"/>
                                        <p:tgtEl>
                                          <p:spTgt spid="29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2">
                                            <p:txEl>
                                              <p:pRg st="2" end="2"/>
                                            </p:txEl>
                                          </p:spTgt>
                                        </p:tgtEl>
                                        <p:attrNameLst>
                                          <p:attrName>style.visibility</p:attrName>
                                        </p:attrNameLst>
                                      </p:cBhvr>
                                      <p:to>
                                        <p:strVal val="visible"/>
                                      </p:to>
                                    </p:set>
                                    <p:animEffect filter="wipe(left)" transition="in">
                                      <p:cBhvr>
                                        <p:cTn id="12" dur="1500"/>
                                        <p:tgtEl>
                                          <p:spTgt spid="29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92">
                                            <p:txEl>
                                              <p:pRg st="3" end="3"/>
                                            </p:txEl>
                                          </p:spTgt>
                                        </p:tgtEl>
                                        <p:attrNameLst>
                                          <p:attrName>style.visibility</p:attrName>
                                        </p:attrNameLst>
                                      </p:cBhvr>
                                      <p:to>
                                        <p:strVal val="visible"/>
                                      </p:to>
                                    </p:set>
                                    <p:animEffect filter="wipe(left)" transition="in">
                                      <p:cBhvr>
                                        <p:cTn id="17" dur="1500"/>
                                        <p:tgtEl>
                                          <p:spTgt spid="29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2"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0" name="Image"/>
          <p:cNvGrpSpPr/>
          <p:nvPr/>
        </p:nvGrpSpPr>
        <p:grpSpPr>
          <a:xfrm>
            <a:off x="35083" y="2379264"/>
            <a:ext cx="4240088" cy="7415655"/>
            <a:chOff x="0" y="0"/>
            <a:chExt cx="4240087" cy="7415654"/>
          </a:xfrm>
        </p:grpSpPr>
        <p:pic>
          <p:nvPicPr>
            <p:cNvPr id="299"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298"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01" name="1 Peter 2:18 (NKJV)…"/>
          <p:cNvSpPr txBox="1"/>
          <p:nvPr/>
        </p:nvSpPr>
        <p:spPr>
          <a:xfrm>
            <a:off x="290190" y="4538325"/>
            <a:ext cx="3729874" cy="4705518"/>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2:18 (NKJV) </a:t>
            </a:r>
          </a:p>
          <a:p>
            <a:pPr defTabSz="457200">
              <a:defRPr sz="35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18</a:t>
            </a:r>
            <a:r>
              <a:t> Servants, </a:t>
            </a:r>
            <a:r>
              <a:rPr i="1"/>
              <a:t>be</a:t>
            </a:r>
            <a:r>
              <a:t> submissive to </a:t>
            </a:r>
            <a:r>
              <a:rPr i="1"/>
              <a:t>your</a:t>
            </a:r>
            <a:r>
              <a:t> masters with all fear, not only to the good and gentle, but also to the harsh.</a:t>
            </a:r>
          </a:p>
        </p:txBody>
      </p:sp>
      <p:sp>
        <p:nvSpPr>
          <p:cNvPr id="302" name="Rectangle 1"/>
          <p:cNvSpPr txBox="1"/>
          <p:nvPr/>
        </p:nvSpPr>
        <p:spPr>
          <a:xfrm>
            <a:off x="4207638" y="2292930"/>
            <a:ext cx="8602986" cy="695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700"/>
              </a:spcBef>
              <a:buSzPct val="80000"/>
              <a:buBlip>
                <a:blip r:embed="rId4"/>
              </a:buBlip>
              <a:defRPr b="1" sz="3900">
                <a:solidFill>
                  <a:srgbClr val="000000"/>
                </a:solidFill>
                <a:latin typeface="Century Gothic"/>
                <a:ea typeface="Century Gothic"/>
                <a:cs typeface="Century Gothic"/>
                <a:sym typeface="Century Gothic"/>
              </a:defRPr>
            </a:pPr>
            <a:r>
              <a:t>Christians “submission” to those over them NOT conditioned on </a:t>
            </a:r>
          </a:p>
          <a:p>
            <a:pPr marL="1371600" indent="-685800" algn="l">
              <a:spcBef>
                <a:spcPts val="1700"/>
              </a:spcBef>
              <a:buSzPct val="80000"/>
              <a:buBlip>
                <a:blip r:embed="rId5"/>
              </a:buBlip>
              <a:defRPr sz="3400">
                <a:solidFill>
                  <a:srgbClr val="000000"/>
                </a:solidFill>
                <a:latin typeface="Century Gothic"/>
                <a:ea typeface="Century Gothic"/>
                <a:cs typeface="Century Gothic"/>
                <a:sym typeface="Century Gothic"/>
              </a:defRPr>
            </a:pPr>
            <a:r>
              <a:t>The Christians knowledge, ability or experience.</a:t>
            </a:r>
          </a:p>
          <a:p>
            <a:pPr marL="1371600" indent="-685800" algn="l">
              <a:spcBef>
                <a:spcPts val="1700"/>
              </a:spcBef>
              <a:buSzPct val="80000"/>
              <a:buBlip>
                <a:blip r:embed="rId5"/>
              </a:buBlip>
              <a:defRPr sz="3400">
                <a:solidFill>
                  <a:srgbClr val="000000"/>
                </a:solidFill>
                <a:latin typeface="Century Gothic"/>
                <a:ea typeface="Century Gothic"/>
                <a:cs typeface="Century Gothic"/>
                <a:sym typeface="Century Gothic"/>
              </a:defRPr>
            </a:pPr>
            <a:r>
              <a:t>The goodness or badness of the one with authority.</a:t>
            </a:r>
          </a:p>
          <a:p>
            <a:pPr marL="685799" indent="-685799" algn="l">
              <a:spcBef>
                <a:spcPts val="1700"/>
              </a:spcBef>
              <a:buSzPct val="80000"/>
              <a:buBlip>
                <a:blip r:embed="rId4"/>
              </a:buBlip>
              <a:defRPr b="1" sz="3900">
                <a:solidFill>
                  <a:srgbClr val="000000"/>
                </a:solidFill>
                <a:latin typeface="Century Gothic"/>
                <a:ea typeface="Century Gothic"/>
                <a:cs typeface="Century Gothic"/>
                <a:sym typeface="Century Gothic"/>
              </a:defRPr>
            </a:pPr>
            <a:r>
              <a:t>Submit with all fear  </a:t>
            </a:r>
          </a:p>
          <a:p>
            <a:pPr marL="1371600" indent="-685800" algn="l">
              <a:spcBef>
                <a:spcPts val="1700"/>
              </a:spcBef>
              <a:buSzPct val="80000"/>
              <a:buBlip>
                <a:blip r:embed="rId5"/>
              </a:buBlip>
              <a:defRPr sz="3400">
                <a:solidFill>
                  <a:srgbClr val="000000"/>
                </a:solidFill>
                <a:latin typeface="Century Gothic"/>
                <a:ea typeface="Century Gothic"/>
                <a:cs typeface="Century Gothic"/>
                <a:sym typeface="Century Gothic"/>
              </a:defRPr>
            </a:pPr>
            <a:r>
              <a:t>Regardless of the economic system we are in, we must always remember the Master we are serving is Christ (Eph. 6:5-6).</a:t>
            </a:r>
          </a:p>
        </p:txBody>
      </p:sp>
      <p:grpSp>
        <p:nvGrpSpPr>
          <p:cNvPr id="305" name="“PILGRIMS RESPONSE TO SUFFERING”"/>
          <p:cNvGrpSpPr/>
          <p:nvPr/>
        </p:nvGrpSpPr>
        <p:grpSpPr>
          <a:xfrm>
            <a:off x="190443" y="180663"/>
            <a:ext cx="12623913" cy="977901"/>
            <a:chOff x="0" y="0"/>
            <a:chExt cx="12623912" cy="977900"/>
          </a:xfrm>
        </p:grpSpPr>
        <p:sp>
          <p:nvSpPr>
            <p:cNvPr id="304" name="“PILGRIMS RESPONSE TO SUFFERING”"/>
            <p:cNvSpPr txBox="1"/>
            <p:nvPr/>
          </p:nvSpPr>
          <p:spPr>
            <a:xfrm>
              <a:off x="63500" y="50800"/>
              <a:ext cx="12496913" cy="7747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500">
                  <a:solidFill>
                    <a:srgbClr val="6F6A5A"/>
                  </a:solidFill>
                  <a:latin typeface="Baskerville"/>
                  <a:ea typeface="Baskerville"/>
                  <a:cs typeface="Baskerville"/>
                  <a:sym typeface="Baskerville"/>
                </a:defRPr>
              </a:lvl1pPr>
            </a:lstStyle>
            <a:p>
              <a:pPr/>
              <a:r>
                <a:t>“PILGRIMS RESPONSE TO SUFFERING” </a:t>
              </a:r>
            </a:p>
          </p:txBody>
        </p:sp>
        <p:pic>
          <p:nvPicPr>
            <p:cNvPr id="303" name="“PILGRIMS RESPONSE TO SUFFERING” “PILGRIMS RESPONSE TO SUFFERING” " descr="“PILGRIMS RESPONSE TO SUFFERING” “PILGRIMS RESPONSE TO SUFFERING” "/>
            <p:cNvPicPr>
              <a:picLocks noChangeAspect="0"/>
            </p:cNvPicPr>
            <p:nvPr/>
          </p:nvPicPr>
          <p:blipFill>
            <a:blip r:embed="rId6">
              <a:extLst/>
            </a:blip>
            <a:stretch>
              <a:fillRect/>
            </a:stretch>
          </p:blipFill>
          <p:spPr>
            <a:xfrm>
              <a:off x="0" y="0"/>
              <a:ext cx="12623913" cy="977900"/>
            </a:xfrm>
            <a:prstGeom prst="rect">
              <a:avLst/>
            </a:prstGeom>
            <a:effectLst/>
          </p:spPr>
        </p:pic>
      </p:grpSp>
      <p:sp>
        <p:nvSpPr>
          <p:cNvPr id="306" name="SERVANTS OBEY MASTERS (2:18-20)"/>
          <p:cNvSpPr/>
          <p:nvPr/>
        </p:nvSpPr>
        <p:spPr>
          <a:xfrm>
            <a:off x="212722" y="1255846"/>
            <a:ext cx="12579357" cy="939801"/>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8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SERVANTS OBEY MASTERS (2:18-20)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2">
                                            <p:txEl>
                                              <p:pRg st="1" end="1"/>
                                            </p:txEl>
                                          </p:spTgt>
                                        </p:tgtEl>
                                        <p:attrNameLst>
                                          <p:attrName>style.visibility</p:attrName>
                                        </p:attrNameLst>
                                      </p:cBhvr>
                                      <p:to>
                                        <p:strVal val="visible"/>
                                      </p:to>
                                    </p:set>
                                    <p:animEffect filter="wipe(left)" transition="in">
                                      <p:cBhvr>
                                        <p:cTn id="7" dur="1500"/>
                                        <p:tgtEl>
                                          <p:spTgt spid="3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02">
                                            <p:txEl>
                                              <p:pRg st="2" end="2"/>
                                            </p:txEl>
                                          </p:spTgt>
                                        </p:tgtEl>
                                        <p:attrNameLst>
                                          <p:attrName>style.visibility</p:attrName>
                                        </p:attrNameLst>
                                      </p:cBhvr>
                                      <p:to>
                                        <p:strVal val="visible"/>
                                      </p:to>
                                    </p:set>
                                    <p:animEffect filter="wipe(left)" transition="in">
                                      <p:cBhvr>
                                        <p:cTn id="12" dur="1500"/>
                                        <p:tgtEl>
                                          <p:spTgt spid="30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02">
                                            <p:txEl>
                                              <p:pRg st="3" end="3"/>
                                            </p:txEl>
                                          </p:spTgt>
                                        </p:tgtEl>
                                        <p:attrNameLst>
                                          <p:attrName>style.visibility</p:attrName>
                                        </p:attrNameLst>
                                      </p:cBhvr>
                                      <p:to>
                                        <p:strVal val="visible"/>
                                      </p:to>
                                    </p:set>
                                    <p:animEffect filter="wipe(left)" transition="in">
                                      <p:cBhvr>
                                        <p:cTn id="17" dur="1500"/>
                                        <p:tgtEl>
                                          <p:spTgt spid="30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02">
                                            <p:txEl>
                                              <p:pRg st="4" end="4"/>
                                            </p:txEl>
                                          </p:spTgt>
                                        </p:tgtEl>
                                        <p:attrNameLst>
                                          <p:attrName>style.visibility</p:attrName>
                                        </p:attrNameLst>
                                      </p:cBhvr>
                                      <p:to>
                                        <p:strVal val="visible"/>
                                      </p:to>
                                    </p:set>
                                    <p:animEffect filter="wipe(left)" transition="in">
                                      <p:cBhvr>
                                        <p:cTn id="22" dur="1500"/>
                                        <p:tgtEl>
                                          <p:spTgt spid="30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2"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0" name="Image"/>
          <p:cNvGrpSpPr/>
          <p:nvPr/>
        </p:nvGrpSpPr>
        <p:grpSpPr>
          <a:xfrm>
            <a:off x="35083" y="2379264"/>
            <a:ext cx="4240088" cy="7415655"/>
            <a:chOff x="0" y="0"/>
            <a:chExt cx="4240087" cy="7415654"/>
          </a:xfrm>
        </p:grpSpPr>
        <p:pic>
          <p:nvPicPr>
            <p:cNvPr id="309"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08"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11" name="1 Peter 2:18 (NKJV)…"/>
          <p:cNvSpPr txBox="1"/>
          <p:nvPr/>
        </p:nvSpPr>
        <p:spPr>
          <a:xfrm>
            <a:off x="290190" y="4538325"/>
            <a:ext cx="3729874" cy="4705518"/>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2:18 (NKJV) </a:t>
            </a:r>
          </a:p>
          <a:p>
            <a:pPr defTabSz="457200">
              <a:defRPr sz="35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18</a:t>
            </a:r>
            <a:r>
              <a:t> Servants, </a:t>
            </a:r>
            <a:r>
              <a:rPr i="1"/>
              <a:t>be</a:t>
            </a:r>
            <a:r>
              <a:t> submissive to </a:t>
            </a:r>
            <a:r>
              <a:rPr i="1"/>
              <a:t>your</a:t>
            </a:r>
            <a:r>
              <a:t> masters with all fear, not only to the good and gentle, but also to the harsh.</a:t>
            </a:r>
          </a:p>
        </p:txBody>
      </p:sp>
      <p:grpSp>
        <p:nvGrpSpPr>
          <p:cNvPr id="314" name="“PILGRIMS RESPONSE TO SUFFERING”"/>
          <p:cNvGrpSpPr/>
          <p:nvPr/>
        </p:nvGrpSpPr>
        <p:grpSpPr>
          <a:xfrm>
            <a:off x="190443" y="180663"/>
            <a:ext cx="12623913" cy="977901"/>
            <a:chOff x="0" y="0"/>
            <a:chExt cx="12623912" cy="977900"/>
          </a:xfrm>
        </p:grpSpPr>
        <p:sp>
          <p:nvSpPr>
            <p:cNvPr id="313" name="“PILGRIMS RESPONSE TO SUFFERING”"/>
            <p:cNvSpPr txBox="1"/>
            <p:nvPr/>
          </p:nvSpPr>
          <p:spPr>
            <a:xfrm>
              <a:off x="63500" y="50800"/>
              <a:ext cx="12496913" cy="7747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500">
                  <a:solidFill>
                    <a:srgbClr val="6F6A5A"/>
                  </a:solidFill>
                  <a:latin typeface="Baskerville"/>
                  <a:ea typeface="Baskerville"/>
                  <a:cs typeface="Baskerville"/>
                  <a:sym typeface="Baskerville"/>
                </a:defRPr>
              </a:lvl1pPr>
            </a:lstStyle>
            <a:p>
              <a:pPr/>
              <a:r>
                <a:t>“PILGRIMS RESPONSE TO SUFFERING” </a:t>
              </a:r>
            </a:p>
          </p:txBody>
        </p:sp>
        <p:pic>
          <p:nvPicPr>
            <p:cNvPr id="312" name="“PILGRIMS RESPONSE TO SUFFERING” “PILGRIMS RESPONSE TO SUFFERING” " descr="“PILGRIMS RESPONSE TO SUFFERING” “PILGRIMS RESPONSE TO SUFFERING” "/>
            <p:cNvPicPr>
              <a:picLocks noChangeAspect="0"/>
            </p:cNvPicPr>
            <p:nvPr/>
          </p:nvPicPr>
          <p:blipFill>
            <a:blip r:embed="rId4">
              <a:extLst/>
            </a:blip>
            <a:stretch>
              <a:fillRect/>
            </a:stretch>
          </p:blipFill>
          <p:spPr>
            <a:xfrm>
              <a:off x="0" y="0"/>
              <a:ext cx="12623913" cy="977900"/>
            </a:xfrm>
            <a:prstGeom prst="rect">
              <a:avLst/>
            </a:prstGeom>
            <a:effectLst/>
          </p:spPr>
        </p:pic>
      </p:grpSp>
      <p:sp>
        <p:nvSpPr>
          <p:cNvPr id="315" name="Ephesians 6:5–8 (NKJV)…"/>
          <p:cNvSpPr txBox="1"/>
          <p:nvPr/>
        </p:nvSpPr>
        <p:spPr>
          <a:xfrm>
            <a:off x="4460812" y="2488218"/>
            <a:ext cx="8171544" cy="6989900"/>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b="1" sz="4200">
                <a:solidFill>
                  <a:srgbClr val="000000"/>
                </a:solidFill>
                <a:latin typeface="Times New Roman"/>
                <a:ea typeface="Times New Roman"/>
                <a:cs typeface="Times New Roman"/>
                <a:sym typeface="Times New Roman"/>
              </a:defRPr>
            </a:pPr>
            <a:r>
              <a:t>Ephesians 6:5–8 (NKJV)</a:t>
            </a:r>
          </a:p>
          <a:p>
            <a:pPr defTabSz="457200">
              <a:defRPr sz="3800">
                <a:solidFill>
                  <a:srgbClr val="000000"/>
                </a:solidFill>
                <a:latin typeface="Times New Roman"/>
                <a:ea typeface="Times New Roman"/>
                <a:cs typeface="Times New Roman"/>
                <a:sym typeface="Times New Roman"/>
              </a:defRPr>
            </a:pPr>
            <a:r>
              <a:rPr baseline="31999"/>
              <a:t>5</a:t>
            </a:r>
            <a:r>
              <a:t> Bondservants, be obedient to those who are your masters according to the flesh, with fear and trembling, in sincerity of heart, as to Christ; </a:t>
            </a:r>
            <a:r>
              <a:rPr baseline="31999"/>
              <a:t>6</a:t>
            </a:r>
            <a:r>
              <a:t> not with eyeservice, as men-pleasers, but as bondservants of Christ, doing the will of God from the heart, </a:t>
            </a:r>
            <a:r>
              <a:rPr baseline="31999"/>
              <a:t>7</a:t>
            </a:r>
            <a:r>
              <a:t> with goodwill doing service, as to the Lord, and not to men, </a:t>
            </a:r>
            <a:r>
              <a:rPr baseline="31999"/>
              <a:t>8</a:t>
            </a:r>
            <a:r>
              <a:t> knowing that whatever good anyone does, he will receive the same from the Lord, whether </a:t>
            </a:r>
            <a:r>
              <a:rPr i="1"/>
              <a:t>he is</a:t>
            </a:r>
            <a:r>
              <a:t> a slave or free.</a:t>
            </a:r>
          </a:p>
        </p:txBody>
      </p:sp>
      <p:sp>
        <p:nvSpPr>
          <p:cNvPr id="316" name="SERVANTS OBEY MASTERS (2:18-20)"/>
          <p:cNvSpPr/>
          <p:nvPr/>
        </p:nvSpPr>
        <p:spPr>
          <a:xfrm>
            <a:off x="212722" y="1255846"/>
            <a:ext cx="12579357" cy="939801"/>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8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SERVANTS OBEY MASTERS (2:18-20)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0" name="Image"/>
          <p:cNvGrpSpPr/>
          <p:nvPr/>
        </p:nvGrpSpPr>
        <p:grpSpPr>
          <a:xfrm>
            <a:off x="35083" y="2379264"/>
            <a:ext cx="4240088" cy="7415655"/>
            <a:chOff x="0" y="0"/>
            <a:chExt cx="4240087" cy="7415654"/>
          </a:xfrm>
        </p:grpSpPr>
        <p:pic>
          <p:nvPicPr>
            <p:cNvPr id="319"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18"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21" name="1 Peter 2:18 (NKJV)…"/>
          <p:cNvSpPr txBox="1"/>
          <p:nvPr/>
        </p:nvSpPr>
        <p:spPr>
          <a:xfrm>
            <a:off x="290190" y="4538325"/>
            <a:ext cx="3729874" cy="4705518"/>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2:18 (NKJV) </a:t>
            </a:r>
          </a:p>
          <a:p>
            <a:pPr defTabSz="457200">
              <a:defRPr sz="35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18</a:t>
            </a:r>
            <a:r>
              <a:t> Servants, </a:t>
            </a:r>
            <a:r>
              <a:rPr i="1"/>
              <a:t>be</a:t>
            </a:r>
            <a:r>
              <a:t> submissive to </a:t>
            </a:r>
            <a:r>
              <a:rPr i="1"/>
              <a:t>your</a:t>
            </a:r>
            <a:r>
              <a:t> masters with all fear, not only to the good and gentle, but also to the harsh.</a:t>
            </a:r>
          </a:p>
        </p:txBody>
      </p:sp>
      <p:sp>
        <p:nvSpPr>
          <p:cNvPr id="322" name="Rectangle 1"/>
          <p:cNvSpPr txBox="1"/>
          <p:nvPr/>
        </p:nvSpPr>
        <p:spPr>
          <a:xfrm>
            <a:off x="4207638" y="2292930"/>
            <a:ext cx="8602986" cy="715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100"/>
              </a:spcBef>
              <a:buSzPct val="80000"/>
              <a:buBlip>
                <a:blip r:embed="rId4"/>
              </a:buBlip>
              <a:defRPr sz="3400">
                <a:solidFill>
                  <a:srgbClr val="000000"/>
                </a:solidFill>
                <a:latin typeface="Century Gothic"/>
                <a:ea typeface="Century Gothic"/>
                <a:cs typeface="Century Gothic"/>
                <a:sym typeface="Century Gothic"/>
              </a:defRPr>
            </a:pPr>
            <a:r>
              <a:t>Our obligation to our duties, work, job, do not depend upon the character of the person in charge. </a:t>
            </a:r>
          </a:p>
          <a:p>
            <a:pPr marL="685799" indent="-685799" algn="l">
              <a:spcBef>
                <a:spcPts val="1100"/>
              </a:spcBef>
              <a:buSzPct val="80000"/>
              <a:buBlip>
                <a:blip r:embed="rId4"/>
              </a:buBlip>
              <a:defRPr sz="3400">
                <a:solidFill>
                  <a:srgbClr val="000000"/>
                </a:solidFill>
                <a:latin typeface="Century Gothic"/>
                <a:ea typeface="Century Gothic"/>
                <a:cs typeface="Century Gothic"/>
                <a:sym typeface="Century Gothic"/>
              </a:defRPr>
            </a:pPr>
            <a:r>
              <a:t>Suffering injustice doesn’t give the Christian a right to act in an unjust manner, i.e. steal time or things from the company, become less then earnest in your work, etc. The servant who would do such makes him no better than his godless boss.</a:t>
            </a:r>
          </a:p>
          <a:p>
            <a:pPr marL="685799" indent="-685799" algn="l">
              <a:spcBef>
                <a:spcPts val="1100"/>
              </a:spcBef>
              <a:buSzPct val="80000"/>
              <a:buBlip>
                <a:blip r:embed="rId4"/>
              </a:buBlip>
              <a:defRPr sz="3400">
                <a:solidFill>
                  <a:srgbClr val="000000"/>
                </a:solidFill>
                <a:latin typeface="Century Gothic"/>
                <a:ea typeface="Century Gothic"/>
                <a:cs typeface="Century Gothic"/>
                <a:sym typeface="Century Gothic"/>
              </a:defRPr>
            </a:pPr>
            <a:r>
              <a:t>Our reverence for God is to be the reason we submit, not to please men or avoid punishment from men.</a:t>
            </a:r>
          </a:p>
        </p:txBody>
      </p:sp>
      <p:grpSp>
        <p:nvGrpSpPr>
          <p:cNvPr id="325" name="“PILGRIMS RESPONSE TO SUFFERING”"/>
          <p:cNvGrpSpPr/>
          <p:nvPr/>
        </p:nvGrpSpPr>
        <p:grpSpPr>
          <a:xfrm>
            <a:off x="190443" y="180663"/>
            <a:ext cx="12623913" cy="977901"/>
            <a:chOff x="0" y="0"/>
            <a:chExt cx="12623912" cy="977900"/>
          </a:xfrm>
        </p:grpSpPr>
        <p:sp>
          <p:nvSpPr>
            <p:cNvPr id="324" name="“PILGRIMS RESPONSE TO SUFFERING”"/>
            <p:cNvSpPr txBox="1"/>
            <p:nvPr/>
          </p:nvSpPr>
          <p:spPr>
            <a:xfrm>
              <a:off x="63500" y="50800"/>
              <a:ext cx="12496913" cy="7747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500">
                  <a:solidFill>
                    <a:srgbClr val="6F6A5A"/>
                  </a:solidFill>
                  <a:latin typeface="Baskerville"/>
                  <a:ea typeface="Baskerville"/>
                  <a:cs typeface="Baskerville"/>
                  <a:sym typeface="Baskerville"/>
                </a:defRPr>
              </a:lvl1pPr>
            </a:lstStyle>
            <a:p>
              <a:pPr/>
              <a:r>
                <a:t>“PILGRIMS RESPONSE TO SUFFERING” </a:t>
              </a:r>
            </a:p>
          </p:txBody>
        </p:sp>
        <p:pic>
          <p:nvPicPr>
            <p:cNvPr id="323" name="“PILGRIMS RESPONSE TO SUFFERING” “PILGRIMS RESPONSE TO SUFFERING” " descr="“PILGRIMS RESPONSE TO SUFFERING” “PILGRIMS RESPONSE TO SUFFERING” "/>
            <p:cNvPicPr>
              <a:picLocks noChangeAspect="0"/>
            </p:cNvPicPr>
            <p:nvPr/>
          </p:nvPicPr>
          <p:blipFill>
            <a:blip r:embed="rId5">
              <a:extLst/>
            </a:blip>
            <a:stretch>
              <a:fillRect/>
            </a:stretch>
          </p:blipFill>
          <p:spPr>
            <a:xfrm>
              <a:off x="0" y="0"/>
              <a:ext cx="12623913" cy="977900"/>
            </a:xfrm>
            <a:prstGeom prst="rect">
              <a:avLst/>
            </a:prstGeom>
            <a:effectLst/>
          </p:spPr>
        </p:pic>
      </p:grpSp>
      <p:sp>
        <p:nvSpPr>
          <p:cNvPr id="326" name="SERVANTS OBEY MASTERS (2:18-20)"/>
          <p:cNvSpPr/>
          <p:nvPr/>
        </p:nvSpPr>
        <p:spPr>
          <a:xfrm>
            <a:off x="212722" y="1255846"/>
            <a:ext cx="12579357" cy="939801"/>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8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SERVANTS OBEY MASTERS (2:18-20)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2">
                                            <p:bg/>
                                          </p:spTgt>
                                        </p:tgtEl>
                                        <p:attrNameLst>
                                          <p:attrName>style.visibility</p:attrName>
                                        </p:attrNameLst>
                                      </p:cBhvr>
                                      <p:to>
                                        <p:strVal val="visible"/>
                                      </p:to>
                                    </p:set>
                                    <p:animEffect filter="fade" transition="in">
                                      <p:cBhvr>
                                        <p:cTn id="7" dur="800"/>
                                        <p:tgtEl>
                                          <p:spTgt spid="32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22">
                                            <p:txEl>
                                              <p:pRg st="0" end="0"/>
                                            </p:txEl>
                                          </p:spTgt>
                                        </p:tgtEl>
                                        <p:attrNameLst>
                                          <p:attrName>style.visibility</p:attrName>
                                        </p:attrNameLst>
                                      </p:cBhvr>
                                      <p:to>
                                        <p:strVal val="visible"/>
                                      </p:to>
                                    </p:set>
                                    <p:animEffect filter="fade" transition="in">
                                      <p:cBhvr>
                                        <p:cTn id="10" dur="800"/>
                                        <p:tgtEl>
                                          <p:spTgt spid="3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22">
                                            <p:txEl>
                                              <p:pRg st="1" end="1"/>
                                            </p:txEl>
                                          </p:spTgt>
                                        </p:tgtEl>
                                        <p:attrNameLst>
                                          <p:attrName>style.visibility</p:attrName>
                                        </p:attrNameLst>
                                      </p:cBhvr>
                                      <p:to>
                                        <p:strVal val="visible"/>
                                      </p:to>
                                    </p:set>
                                    <p:animEffect filter="fade" transition="in">
                                      <p:cBhvr>
                                        <p:cTn id="15" dur="800"/>
                                        <p:tgtEl>
                                          <p:spTgt spid="32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22">
                                            <p:txEl>
                                              <p:pRg st="2" end="2"/>
                                            </p:txEl>
                                          </p:spTgt>
                                        </p:tgtEl>
                                        <p:attrNameLst>
                                          <p:attrName>style.visibility</p:attrName>
                                        </p:attrNameLst>
                                      </p:cBhvr>
                                      <p:to>
                                        <p:strVal val="visible"/>
                                      </p:to>
                                    </p:set>
                                    <p:animEffect filter="fade" transition="in">
                                      <p:cBhvr>
                                        <p:cTn id="20" dur="800"/>
                                        <p:tgtEl>
                                          <p:spTgt spid="32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2"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0" name="Image"/>
          <p:cNvGrpSpPr/>
          <p:nvPr/>
        </p:nvGrpSpPr>
        <p:grpSpPr>
          <a:xfrm>
            <a:off x="35083" y="2379264"/>
            <a:ext cx="4240088" cy="7415655"/>
            <a:chOff x="0" y="0"/>
            <a:chExt cx="4240087" cy="7415654"/>
          </a:xfrm>
        </p:grpSpPr>
        <p:pic>
          <p:nvPicPr>
            <p:cNvPr id="329"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28"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31" name="1 Peter 2:19 (NKJV)…"/>
          <p:cNvSpPr txBox="1"/>
          <p:nvPr/>
        </p:nvSpPr>
        <p:spPr>
          <a:xfrm>
            <a:off x="290190" y="4538325"/>
            <a:ext cx="3729874" cy="4705518"/>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2:19 (NKJV) </a:t>
            </a:r>
          </a:p>
          <a:p>
            <a:pPr defTabSz="457200">
              <a:defRPr sz="35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19</a:t>
            </a:r>
            <a:r>
              <a:t> For this </a:t>
            </a:r>
            <a:r>
              <a:rPr i="1"/>
              <a:t>is</a:t>
            </a:r>
            <a:r>
              <a:t> commendable, if because of conscience toward God one endures grief, suffering wrongfully.</a:t>
            </a:r>
          </a:p>
        </p:txBody>
      </p:sp>
      <p:sp>
        <p:nvSpPr>
          <p:cNvPr id="332" name="Rectangle 1"/>
          <p:cNvSpPr txBox="1"/>
          <p:nvPr/>
        </p:nvSpPr>
        <p:spPr>
          <a:xfrm>
            <a:off x="4207638" y="2511032"/>
            <a:ext cx="8602986" cy="664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2100"/>
              </a:spcBef>
              <a:buSzPct val="80000"/>
              <a:buBlip>
                <a:blip r:embed="rId4"/>
              </a:buBlip>
              <a:defRPr sz="3500">
                <a:solidFill>
                  <a:srgbClr val="000000"/>
                </a:solidFill>
                <a:latin typeface="Century Gothic"/>
                <a:ea typeface="Century Gothic"/>
                <a:cs typeface="Century Gothic"/>
                <a:sym typeface="Century Gothic"/>
              </a:defRPr>
            </a:pPr>
            <a:r>
              <a:t>Peter set forth a principle here that may be applied to any situation where unjust suffering occurs.</a:t>
            </a:r>
          </a:p>
          <a:p>
            <a:pPr marL="685799" indent="-685799" algn="l">
              <a:spcBef>
                <a:spcPts val="2100"/>
              </a:spcBef>
              <a:buSzPct val="80000"/>
              <a:buBlip>
                <a:blip r:embed="rId4"/>
              </a:buBlip>
              <a:defRPr sz="3500">
                <a:solidFill>
                  <a:srgbClr val="000000"/>
                </a:solidFill>
                <a:latin typeface="Century Gothic"/>
                <a:ea typeface="Century Gothic"/>
                <a:cs typeface="Century Gothic"/>
                <a:sym typeface="Century Gothic"/>
              </a:defRPr>
            </a:pPr>
            <a:r>
              <a:t>The commendable (lit., “for this is grace”) motivation for patiently bearing up under unjust suffering is the believer’s conscious awareness of God’s presence (Col. 3:22-25).</a:t>
            </a:r>
          </a:p>
          <a:p>
            <a:pPr marL="685799" indent="-685799" algn="l">
              <a:spcBef>
                <a:spcPts val="2100"/>
              </a:spcBef>
              <a:buSzPct val="80000"/>
              <a:buBlip>
                <a:blip r:embed="rId4"/>
              </a:buBlip>
              <a:defRPr sz="3500">
                <a:solidFill>
                  <a:srgbClr val="000000"/>
                </a:solidFill>
                <a:latin typeface="Century Gothic"/>
                <a:ea typeface="Century Gothic"/>
                <a:cs typeface="Century Gothic"/>
                <a:sym typeface="Century Gothic"/>
              </a:defRPr>
            </a:pPr>
            <a:r>
              <a:t>God will reward our faithfulness and endurance, and will also punish the wicked (Col. 3:25; 4:1; Eph 6:9)</a:t>
            </a:r>
          </a:p>
        </p:txBody>
      </p:sp>
      <p:grpSp>
        <p:nvGrpSpPr>
          <p:cNvPr id="335" name="“PILGRIMS RESPONSE TO SUFFERING”"/>
          <p:cNvGrpSpPr/>
          <p:nvPr/>
        </p:nvGrpSpPr>
        <p:grpSpPr>
          <a:xfrm>
            <a:off x="190443" y="180663"/>
            <a:ext cx="12623913" cy="977901"/>
            <a:chOff x="0" y="0"/>
            <a:chExt cx="12623912" cy="977900"/>
          </a:xfrm>
        </p:grpSpPr>
        <p:sp>
          <p:nvSpPr>
            <p:cNvPr id="334" name="“PILGRIMS RESPONSE TO SUFFERING”"/>
            <p:cNvSpPr txBox="1"/>
            <p:nvPr/>
          </p:nvSpPr>
          <p:spPr>
            <a:xfrm>
              <a:off x="63500" y="50800"/>
              <a:ext cx="12496913" cy="7747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500">
                  <a:solidFill>
                    <a:srgbClr val="6F6A5A"/>
                  </a:solidFill>
                  <a:latin typeface="Baskerville"/>
                  <a:ea typeface="Baskerville"/>
                  <a:cs typeface="Baskerville"/>
                  <a:sym typeface="Baskerville"/>
                </a:defRPr>
              </a:lvl1pPr>
            </a:lstStyle>
            <a:p>
              <a:pPr/>
              <a:r>
                <a:t>“PILGRIMS RESPONSE TO SUFFERING” </a:t>
              </a:r>
            </a:p>
          </p:txBody>
        </p:sp>
        <p:pic>
          <p:nvPicPr>
            <p:cNvPr id="333" name="“PILGRIMS RESPONSE TO SUFFERING” “PILGRIMS RESPONSE TO SUFFERING” " descr="“PILGRIMS RESPONSE TO SUFFERING” “PILGRIMS RESPONSE TO SUFFERING” "/>
            <p:cNvPicPr>
              <a:picLocks noChangeAspect="0"/>
            </p:cNvPicPr>
            <p:nvPr/>
          </p:nvPicPr>
          <p:blipFill>
            <a:blip r:embed="rId5">
              <a:extLst/>
            </a:blip>
            <a:stretch>
              <a:fillRect/>
            </a:stretch>
          </p:blipFill>
          <p:spPr>
            <a:xfrm>
              <a:off x="0" y="0"/>
              <a:ext cx="12623913" cy="977900"/>
            </a:xfrm>
            <a:prstGeom prst="rect">
              <a:avLst/>
            </a:prstGeom>
            <a:effectLst/>
          </p:spPr>
        </p:pic>
      </p:grpSp>
      <p:sp>
        <p:nvSpPr>
          <p:cNvPr id="336" name="SERVANTS OBEY MASTERS (2:18-20)"/>
          <p:cNvSpPr/>
          <p:nvPr/>
        </p:nvSpPr>
        <p:spPr>
          <a:xfrm>
            <a:off x="212722" y="1255846"/>
            <a:ext cx="12579357" cy="939801"/>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8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SERVANTS OBEY MASTERS (2:18-20)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2">
                                            <p:bg/>
                                          </p:spTgt>
                                        </p:tgtEl>
                                        <p:attrNameLst>
                                          <p:attrName>style.visibility</p:attrName>
                                        </p:attrNameLst>
                                      </p:cBhvr>
                                      <p:to>
                                        <p:strVal val="visible"/>
                                      </p:to>
                                    </p:set>
                                    <p:animEffect filter="fade" transition="in">
                                      <p:cBhvr>
                                        <p:cTn id="7" dur="900"/>
                                        <p:tgtEl>
                                          <p:spTgt spid="33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32">
                                            <p:txEl>
                                              <p:pRg st="0" end="0"/>
                                            </p:txEl>
                                          </p:spTgt>
                                        </p:tgtEl>
                                        <p:attrNameLst>
                                          <p:attrName>style.visibility</p:attrName>
                                        </p:attrNameLst>
                                      </p:cBhvr>
                                      <p:to>
                                        <p:strVal val="visible"/>
                                      </p:to>
                                    </p:set>
                                    <p:animEffect filter="fade" transition="in">
                                      <p:cBhvr>
                                        <p:cTn id="10" dur="900"/>
                                        <p:tgtEl>
                                          <p:spTgt spid="33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32">
                                            <p:txEl>
                                              <p:pRg st="1" end="1"/>
                                            </p:txEl>
                                          </p:spTgt>
                                        </p:tgtEl>
                                        <p:attrNameLst>
                                          <p:attrName>style.visibility</p:attrName>
                                        </p:attrNameLst>
                                      </p:cBhvr>
                                      <p:to>
                                        <p:strVal val="visible"/>
                                      </p:to>
                                    </p:set>
                                    <p:animEffect filter="fade" transition="in">
                                      <p:cBhvr>
                                        <p:cTn id="15" dur="900"/>
                                        <p:tgtEl>
                                          <p:spTgt spid="33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32">
                                            <p:txEl>
                                              <p:pRg st="2" end="2"/>
                                            </p:txEl>
                                          </p:spTgt>
                                        </p:tgtEl>
                                        <p:attrNameLst>
                                          <p:attrName>style.visibility</p:attrName>
                                        </p:attrNameLst>
                                      </p:cBhvr>
                                      <p:to>
                                        <p:strVal val="visible"/>
                                      </p:to>
                                    </p:set>
                                    <p:animEffect filter="fade" transition="in">
                                      <p:cBhvr>
                                        <p:cTn id="20" dur="900"/>
                                        <p:tgtEl>
                                          <p:spTgt spid="33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2"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0" name="Image"/>
          <p:cNvGrpSpPr/>
          <p:nvPr/>
        </p:nvGrpSpPr>
        <p:grpSpPr>
          <a:xfrm>
            <a:off x="35083" y="2379264"/>
            <a:ext cx="4240088" cy="7415655"/>
            <a:chOff x="0" y="0"/>
            <a:chExt cx="4240087" cy="7415654"/>
          </a:xfrm>
        </p:grpSpPr>
        <p:pic>
          <p:nvPicPr>
            <p:cNvPr id="339"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38"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41" name="1 Peter 2:20 (NKJV)…"/>
          <p:cNvSpPr txBox="1"/>
          <p:nvPr/>
        </p:nvSpPr>
        <p:spPr>
          <a:xfrm>
            <a:off x="290190" y="2972332"/>
            <a:ext cx="3729874" cy="6229519"/>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2:20 (NKJV) </a:t>
            </a:r>
          </a:p>
          <a:p>
            <a:pPr defTabSz="457200">
              <a:defRPr sz="35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20</a:t>
            </a:r>
            <a:r>
              <a:t> For what credit </a:t>
            </a:r>
            <a:r>
              <a:rPr i="1"/>
              <a:t>is it</a:t>
            </a:r>
            <a:r>
              <a:t> if, when you are beaten for your faults, you take it patiently? But when you do good and suffer, if you take it patiently, this </a:t>
            </a:r>
            <a:r>
              <a:rPr i="1"/>
              <a:t>is</a:t>
            </a:r>
            <a:r>
              <a:t> commendable before God.</a:t>
            </a:r>
          </a:p>
        </p:txBody>
      </p:sp>
      <p:sp>
        <p:nvSpPr>
          <p:cNvPr id="342" name="Rectangle 1"/>
          <p:cNvSpPr txBox="1"/>
          <p:nvPr/>
        </p:nvSpPr>
        <p:spPr>
          <a:xfrm>
            <a:off x="4207638" y="2511032"/>
            <a:ext cx="8602986" cy="675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4"/>
              </a:buBlip>
              <a:defRPr b="1" sz="3500">
                <a:solidFill>
                  <a:srgbClr val="000000"/>
                </a:solidFill>
                <a:latin typeface="Century Gothic"/>
                <a:ea typeface="Century Gothic"/>
                <a:cs typeface="Century Gothic"/>
                <a:sym typeface="Century Gothic"/>
              </a:defRPr>
            </a:pPr>
            <a:r>
              <a:t>There is no merit in receiving punishment for one’s faults.</a:t>
            </a:r>
          </a:p>
          <a:p>
            <a:pPr marL="685799" indent="-685799" algn="l">
              <a:spcBef>
                <a:spcPts val="1500"/>
              </a:spcBef>
              <a:buSzPct val="80000"/>
              <a:buBlip>
                <a:blip r:embed="rId4"/>
              </a:buBlip>
              <a:defRPr b="1" sz="3500">
                <a:solidFill>
                  <a:srgbClr val="000000"/>
                </a:solidFill>
                <a:latin typeface="Century Gothic"/>
                <a:ea typeface="Century Gothic"/>
                <a:cs typeface="Century Gothic"/>
                <a:sym typeface="Century Gothic"/>
              </a:defRPr>
            </a:pPr>
            <a:r>
              <a:t>But when we suffer unjustly:</a:t>
            </a:r>
          </a:p>
          <a:p>
            <a:pPr marL="1371600" indent="-685800" algn="l">
              <a:spcBef>
                <a:spcPts val="1500"/>
              </a:spcBef>
              <a:buSzPct val="80000"/>
              <a:buBlip>
                <a:blip r:embed="rId5"/>
              </a:buBlip>
              <a:defRPr sz="3200">
                <a:solidFill>
                  <a:srgbClr val="000000"/>
                </a:solidFill>
                <a:latin typeface="Century Gothic"/>
                <a:ea typeface="Century Gothic"/>
                <a:cs typeface="Century Gothic"/>
                <a:sym typeface="Century Gothic"/>
              </a:defRPr>
            </a:pPr>
            <a:r>
              <a:t>"When you do good” - present tense, keep doing what is right.  </a:t>
            </a:r>
          </a:p>
          <a:p>
            <a:pPr marL="1371600" indent="-685800" algn="l">
              <a:spcBef>
                <a:spcPts val="1500"/>
              </a:spcBef>
              <a:buSzPct val="80000"/>
              <a:buBlip>
                <a:blip r:embed="rId5"/>
              </a:buBlip>
              <a:defRPr sz="3200">
                <a:solidFill>
                  <a:srgbClr val="000000"/>
                </a:solidFill>
                <a:latin typeface="Century Gothic"/>
                <a:ea typeface="Century Gothic"/>
                <a:cs typeface="Century Gothic"/>
                <a:sym typeface="Century Gothic"/>
              </a:defRPr>
            </a:pPr>
            <a:r>
              <a:t>“If you take it patiently” - present tense, keep on enduring.   </a:t>
            </a:r>
          </a:p>
          <a:p>
            <a:pPr marL="1371600" indent="-685800" algn="l">
              <a:spcBef>
                <a:spcPts val="1500"/>
              </a:spcBef>
              <a:buSzPct val="80000"/>
              <a:buBlip>
                <a:blip r:embed="rId5"/>
              </a:buBlip>
              <a:defRPr sz="3200">
                <a:solidFill>
                  <a:srgbClr val="000000"/>
                </a:solidFill>
                <a:latin typeface="Century Gothic"/>
                <a:ea typeface="Century Gothic"/>
                <a:cs typeface="Century Gothic"/>
                <a:sym typeface="Century Gothic"/>
              </a:defRPr>
            </a:pPr>
            <a:r>
              <a:t>Hardship doesn’t excuse us from “doing good.”</a:t>
            </a:r>
          </a:p>
          <a:p>
            <a:pPr marL="685799" indent="-685799" algn="l">
              <a:spcBef>
                <a:spcPts val="1500"/>
              </a:spcBef>
              <a:buSzPct val="80000"/>
              <a:buBlip>
                <a:blip r:embed="rId4"/>
              </a:buBlip>
              <a:defRPr b="1" sz="3500">
                <a:solidFill>
                  <a:srgbClr val="000000"/>
                </a:solidFill>
                <a:latin typeface="Century Gothic"/>
                <a:ea typeface="Century Gothic"/>
                <a:cs typeface="Century Gothic"/>
                <a:sym typeface="Century Gothic"/>
              </a:defRPr>
            </a:pPr>
            <a:r>
              <a:t>Doing Good "finds favor with God” (NASB) </a:t>
            </a:r>
            <a:r>
              <a:rPr b="0" sz="2900"/>
              <a:t>cf. Rom 13:5; 1 Pet 3:14, 16f</a:t>
            </a:r>
          </a:p>
        </p:txBody>
      </p:sp>
      <p:sp>
        <p:nvSpPr>
          <p:cNvPr id="343" name="SERVANTS OBEY MASTERS (2:18-20)"/>
          <p:cNvSpPr/>
          <p:nvPr/>
        </p:nvSpPr>
        <p:spPr>
          <a:xfrm>
            <a:off x="212722" y="1255846"/>
            <a:ext cx="12579357" cy="939801"/>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8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SERVANTS OBEY MASTERS (2:18-20)</a:t>
            </a:r>
          </a:p>
        </p:txBody>
      </p:sp>
      <p:grpSp>
        <p:nvGrpSpPr>
          <p:cNvPr id="346" name="“PILGRIMS RESPONSE TO SUFFERING”"/>
          <p:cNvGrpSpPr/>
          <p:nvPr/>
        </p:nvGrpSpPr>
        <p:grpSpPr>
          <a:xfrm>
            <a:off x="190443" y="180663"/>
            <a:ext cx="12623913" cy="977901"/>
            <a:chOff x="0" y="0"/>
            <a:chExt cx="12623912" cy="977900"/>
          </a:xfrm>
        </p:grpSpPr>
        <p:sp>
          <p:nvSpPr>
            <p:cNvPr id="345" name="“PILGRIMS RESPONSE TO SUFFERING”"/>
            <p:cNvSpPr txBox="1"/>
            <p:nvPr/>
          </p:nvSpPr>
          <p:spPr>
            <a:xfrm>
              <a:off x="63500" y="50800"/>
              <a:ext cx="12496913" cy="7747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500">
                  <a:solidFill>
                    <a:srgbClr val="6F6A5A"/>
                  </a:solidFill>
                  <a:latin typeface="Baskerville"/>
                  <a:ea typeface="Baskerville"/>
                  <a:cs typeface="Baskerville"/>
                  <a:sym typeface="Baskerville"/>
                </a:defRPr>
              </a:lvl1pPr>
            </a:lstStyle>
            <a:p>
              <a:pPr/>
              <a:r>
                <a:t>“PILGRIMS RESPONSE TO SUFFERING” </a:t>
              </a:r>
            </a:p>
          </p:txBody>
        </p:sp>
        <p:pic>
          <p:nvPicPr>
            <p:cNvPr id="344" name="“PILGRIMS RESPONSE TO SUFFERING” “PILGRIMS RESPONSE TO SUFFERING” " descr="“PILGRIMS RESPONSE TO SUFFERING” “PILGRIMS RESPONSE TO SUFFERING” "/>
            <p:cNvPicPr>
              <a:picLocks noChangeAspect="0"/>
            </p:cNvPicPr>
            <p:nvPr/>
          </p:nvPicPr>
          <p:blipFill>
            <a:blip r:embed="rId6">
              <a:extLst/>
            </a:blip>
            <a:stretch>
              <a:fillRect/>
            </a:stretch>
          </p:blipFill>
          <p:spPr>
            <a:xfrm>
              <a:off x="0" y="0"/>
              <a:ext cx="12623913" cy="9779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2">
                                            <p:txEl>
                                              <p:pRg st="1" end="1"/>
                                            </p:txEl>
                                          </p:spTgt>
                                        </p:tgtEl>
                                        <p:attrNameLst>
                                          <p:attrName>style.visibility</p:attrName>
                                        </p:attrNameLst>
                                      </p:cBhvr>
                                      <p:to>
                                        <p:strVal val="visible"/>
                                      </p:to>
                                    </p:set>
                                    <p:animEffect filter="wipe(left)" transition="in">
                                      <p:cBhvr>
                                        <p:cTn id="7" dur="1500"/>
                                        <p:tgtEl>
                                          <p:spTgt spid="34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42">
                                            <p:txEl>
                                              <p:pRg st="2" end="2"/>
                                            </p:txEl>
                                          </p:spTgt>
                                        </p:tgtEl>
                                        <p:attrNameLst>
                                          <p:attrName>style.visibility</p:attrName>
                                        </p:attrNameLst>
                                      </p:cBhvr>
                                      <p:to>
                                        <p:strVal val="visible"/>
                                      </p:to>
                                    </p:set>
                                    <p:animEffect filter="wipe(left)" transition="in">
                                      <p:cBhvr>
                                        <p:cTn id="12" dur="1500"/>
                                        <p:tgtEl>
                                          <p:spTgt spid="34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42">
                                            <p:txEl>
                                              <p:pRg st="3" end="3"/>
                                            </p:txEl>
                                          </p:spTgt>
                                        </p:tgtEl>
                                        <p:attrNameLst>
                                          <p:attrName>style.visibility</p:attrName>
                                        </p:attrNameLst>
                                      </p:cBhvr>
                                      <p:to>
                                        <p:strVal val="visible"/>
                                      </p:to>
                                    </p:set>
                                    <p:animEffect filter="wipe(left)" transition="in">
                                      <p:cBhvr>
                                        <p:cTn id="17" dur="1500"/>
                                        <p:tgtEl>
                                          <p:spTgt spid="34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42">
                                            <p:txEl>
                                              <p:pRg st="4" end="4"/>
                                            </p:txEl>
                                          </p:spTgt>
                                        </p:tgtEl>
                                        <p:attrNameLst>
                                          <p:attrName>style.visibility</p:attrName>
                                        </p:attrNameLst>
                                      </p:cBhvr>
                                      <p:to>
                                        <p:strVal val="visible"/>
                                      </p:to>
                                    </p:set>
                                    <p:animEffect filter="wipe(left)" transition="in">
                                      <p:cBhvr>
                                        <p:cTn id="22" dur="1500"/>
                                        <p:tgtEl>
                                          <p:spTgt spid="34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42">
                                            <p:txEl>
                                              <p:pRg st="5" end="5"/>
                                            </p:txEl>
                                          </p:spTgt>
                                        </p:tgtEl>
                                        <p:attrNameLst>
                                          <p:attrName>style.visibility</p:attrName>
                                        </p:attrNameLst>
                                      </p:cBhvr>
                                      <p:to>
                                        <p:strVal val="visible"/>
                                      </p:to>
                                    </p:set>
                                    <p:animEffect filter="wipe(left)" transition="in">
                                      <p:cBhvr>
                                        <p:cTn id="27" dur="1500"/>
                                        <p:tgtEl>
                                          <p:spTgt spid="342">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2"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0" name="Image"/>
          <p:cNvGrpSpPr/>
          <p:nvPr/>
        </p:nvGrpSpPr>
        <p:grpSpPr>
          <a:xfrm>
            <a:off x="35083" y="2379264"/>
            <a:ext cx="4240088" cy="7415655"/>
            <a:chOff x="0" y="0"/>
            <a:chExt cx="4240087" cy="7415654"/>
          </a:xfrm>
        </p:grpSpPr>
        <p:pic>
          <p:nvPicPr>
            <p:cNvPr id="349"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48"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51" name="1 Peter 2:21 (NKJV)…"/>
          <p:cNvSpPr txBox="1"/>
          <p:nvPr/>
        </p:nvSpPr>
        <p:spPr>
          <a:xfrm>
            <a:off x="290190" y="4021947"/>
            <a:ext cx="3729874" cy="5213518"/>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2:21 (NKJV) </a:t>
            </a:r>
          </a:p>
          <a:p>
            <a:pPr defTabSz="457200">
              <a:defRPr sz="35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21</a:t>
            </a:r>
            <a:r>
              <a:t> For to this you were called, because Christ also suffered for us, leaving us an example, that you should follow His steps:</a:t>
            </a:r>
          </a:p>
        </p:txBody>
      </p:sp>
      <p:sp>
        <p:nvSpPr>
          <p:cNvPr id="352" name="Rectangle 1"/>
          <p:cNvSpPr txBox="1"/>
          <p:nvPr/>
        </p:nvSpPr>
        <p:spPr>
          <a:xfrm>
            <a:off x="4207638" y="2511032"/>
            <a:ext cx="8602986" cy="692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4"/>
              </a:buBlip>
              <a:defRPr sz="3200">
                <a:solidFill>
                  <a:srgbClr val="000000"/>
                </a:solidFill>
                <a:latin typeface="Century Gothic"/>
                <a:ea typeface="Century Gothic"/>
                <a:cs typeface="Century Gothic"/>
                <a:sym typeface="Century Gothic"/>
              </a:defRPr>
            </a:pPr>
            <a:r>
              <a:rPr b="1"/>
              <a:t>“For to this you were called,”</a:t>
            </a:r>
            <a:r>
              <a:t> — Trusting God, patiently enduring mistreatment, and doing good, even when it brings suffering, is the type of life to which Christians are called (Acts 14:22; 2 Tim. 3:12; Jn 15:18-20; 16:33).</a:t>
            </a:r>
          </a:p>
          <a:p>
            <a:pPr marL="685799" indent="-685799" algn="l">
              <a:spcBef>
                <a:spcPts val="1500"/>
              </a:spcBef>
              <a:buSzPct val="80000"/>
              <a:buBlip>
                <a:blip r:embed="rId4"/>
              </a:buBlip>
              <a:defRPr sz="3200">
                <a:solidFill>
                  <a:srgbClr val="000000"/>
                </a:solidFill>
                <a:latin typeface="Century Gothic"/>
                <a:ea typeface="Century Gothic"/>
                <a:cs typeface="Century Gothic"/>
                <a:sym typeface="Century Gothic"/>
              </a:defRPr>
            </a:pPr>
            <a:r>
              <a:rPr b="1"/>
              <a:t>“Because Christ also suffered for us”</a:t>
            </a:r>
            <a:r>
              <a:t> — Our sins brought great suffering upon Jesus (3:18). How can we complain or feel sorry for ourselves when we suffer because of another’s sinful actions?</a:t>
            </a:r>
          </a:p>
          <a:p>
            <a:pPr marL="685799" indent="-685799" algn="l">
              <a:spcBef>
                <a:spcPts val="1500"/>
              </a:spcBef>
              <a:buSzPct val="80000"/>
              <a:buBlip>
                <a:blip r:embed="rId4"/>
              </a:buBlip>
              <a:defRPr sz="3200">
                <a:solidFill>
                  <a:srgbClr val="000000"/>
                </a:solidFill>
                <a:latin typeface="Century Gothic"/>
                <a:ea typeface="Century Gothic"/>
                <a:cs typeface="Century Gothic"/>
                <a:sym typeface="Century Gothic"/>
              </a:defRPr>
            </a:pPr>
            <a:r>
              <a:rPr b="1"/>
              <a:t>“leaving us an example, that you should follow His steps”</a:t>
            </a:r>
            <a:r>
              <a:t> …</a:t>
            </a:r>
          </a:p>
        </p:txBody>
      </p:sp>
      <p:sp>
        <p:nvSpPr>
          <p:cNvPr id="353" name="THE EXAMPLE OF JESUS (2:21-24)"/>
          <p:cNvSpPr/>
          <p:nvPr/>
        </p:nvSpPr>
        <p:spPr>
          <a:xfrm>
            <a:off x="212722" y="1249496"/>
            <a:ext cx="12579357" cy="952501"/>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8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r>
              <a:t>THE EXAMPLE OF </a:t>
            </a:r>
            <a:r>
              <a:rPr b="1"/>
              <a:t>JESUS</a:t>
            </a:r>
            <a:r>
              <a:t> (2:21-24)</a:t>
            </a:r>
          </a:p>
        </p:txBody>
      </p:sp>
      <p:grpSp>
        <p:nvGrpSpPr>
          <p:cNvPr id="356" name="“PILGRIMS RESPONSE TO SUFFERING”"/>
          <p:cNvGrpSpPr/>
          <p:nvPr/>
        </p:nvGrpSpPr>
        <p:grpSpPr>
          <a:xfrm>
            <a:off x="190443" y="180663"/>
            <a:ext cx="12623913" cy="977901"/>
            <a:chOff x="0" y="0"/>
            <a:chExt cx="12623912" cy="977900"/>
          </a:xfrm>
        </p:grpSpPr>
        <p:sp>
          <p:nvSpPr>
            <p:cNvPr id="355" name="“PILGRIMS RESPONSE TO SUFFERING”"/>
            <p:cNvSpPr txBox="1"/>
            <p:nvPr/>
          </p:nvSpPr>
          <p:spPr>
            <a:xfrm>
              <a:off x="63500" y="50800"/>
              <a:ext cx="12496913" cy="7747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500">
                  <a:solidFill>
                    <a:srgbClr val="6F6A5A"/>
                  </a:solidFill>
                  <a:latin typeface="Baskerville"/>
                  <a:ea typeface="Baskerville"/>
                  <a:cs typeface="Baskerville"/>
                  <a:sym typeface="Baskerville"/>
                </a:defRPr>
              </a:lvl1pPr>
            </a:lstStyle>
            <a:p>
              <a:pPr/>
              <a:r>
                <a:t>“PILGRIMS RESPONSE TO SUFFERING” </a:t>
              </a:r>
            </a:p>
          </p:txBody>
        </p:sp>
        <p:pic>
          <p:nvPicPr>
            <p:cNvPr id="354" name="“PILGRIMS RESPONSE TO SUFFERING” “PILGRIMS RESPONSE TO SUFFERING” " descr="“PILGRIMS RESPONSE TO SUFFERING” “PILGRIMS RESPONSE TO SUFFERING” "/>
            <p:cNvPicPr>
              <a:picLocks noChangeAspect="0"/>
            </p:cNvPicPr>
            <p:nvPr/>
          </p:nvPicPr>
          <p:blipFill>
            <a:blip r:embed="rId5">
              <a:extLst/>
            </a:blip>
            <a:stretch>
              <a:fillRect/>
            </a:stretch>
          </p:blipFill>
          <p:spPr>
            <a:xfrm>
              <a:off x="0" y="0"/>
              <a:ext cx="12623913" cy="9779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2">
                                            <p:bg/>
                                          </p:spTgt>
                                        </p:tgtEl>
                                        <p:attrNameLst>
                                          <p:attrName>style.visibility</p:attrName>
                                        </p:attrNameLst>
                                      </p:cBhvr>
                                      <p:to>
                                        <p:strVal val="visible"/>
                                      </p:to>
                                    </p:set>
                                    <p:animEffect filter="fade" transition="in">
                                      <p:cBhvr>
                                        <p:cTn id="7" dur="800"/>
                                        <p:tgtEl>
                                          <p:spTgt spid="35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52">
                                            <p:txEl>
                                              <p:pRg st="0" end="0"/>
                                            </p:txEl>
                                          </p:spTgt>
                                        </p:tgtEl>
                                        <p:attrNameLst>
                                          <p:attrName>style.visibility</p:attrName>
                                        </p:attrNameLst>
                                      </p:cBhvr>
                                      <p:to>
                                        <p:strVal val="visible"/>
                                      </p:to>
                                    </p:set>
                                    <p:animEffect filter="fade" transition="in">
                                      <p:cBhvr>
                                        <p:cTn id="10" dur="800"/>
                                        <p:tgtEl>
                                          <p:spTgt spid="35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52">
                                            <p:txEl>
                                              <p:pRg st="1" end="1"/>
                                            </p:txEl>
                                          </p:spTgt>
                                        </p:tgtEl>
                                        <p:attrNameLst>
                                          <p:attrName>style.visibility</p:attrName>
                                        </p:attrNameLst>
                                      </p:cBhvr>
                                      <p:to>
                                        <p:strVal val="visible"/>
                                      </p:to>
                                    </p:set>
                                    <p:animEffect filter="fade" transition="in">
                                      <p:cBhvr>
                                        <p:cTn id="15" dur="800"/>
                                        <p:tgtEl>
                                          <p:spTgt spid="35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52">
                                            <p:txEl>
                                              <p:pRg st="2" end="2"/>
                                            </p:txEl>
                                          </p:spTgt>
                                        </p:tgtEl>
                                        <p:attrNameLst>
                                          <p:attrName>style.visibility</p:attrName>
                                        </p:attrNameLst>
                                      </p:cBhvr>
                                      <p:to>
                                        <p:strVal val="visible"/>
                                      </p:to>
                                    </p:set>
                                    <p:animEffect filter="fade" transition="in">
                                      <p:cBhvr>
                                        <p:cTn id="20" dur="800"/>
                                        <p:tgtEl>
                                          <p:spTgt spid="35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2"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0" name="Image"/>
          <p:cNvGrpSpPr/>
          <p:nvPr/>
        </p:nvGrpSpPr>
        <p:grpSpPr>
          <a:xfrm>
            <a:off x="35083" y="2379264"/>
            <a:ext cx="4240088" cy="7415655"/>
            <a:chOff x="0" y="0"/>
            <a:chExt cx="4240087" cy="7415654"/>
          </a:xfrm>
        </p:grpSpPr>
        <p:pic>
          <p:nvPicPr>
            <p:cNvPr id="359"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58"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61" name="1 Peter 2:22–23 (NKJV)…"/>
          <p:cNvSpPr txBox="1"/>
          <p:nvPr/>
        </p:nvSpPr>
        <p:spPr>
          <a:xfrm>
            <a:off x="290190" y="2587014"/>
            <a:ext cx="3729874" cy="6789398"/>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2:22–23 (NKJV) </a:t>
            </a:r>
          </a:p>
          <a:p>
            <a:pPr defTabSz="457200">
              <a:defRPr sz="33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22</a:t>
            </a:r>
            <a:r>
              <a:t> </a:t>
            </a:r>
            <a:r>
              <a:rPr i="1"/>
              <a:t>“Who</a:t>
            </a:r>
            <a:r>
              <a:t> </a:t>
            </a:r>
            <a:r>
              <a:rPr i="1"/>
              <a:t>committed no sin,</a:t>
            </a:r>
            <a:r>
              <a:t> </a:t>
            </a:r>
            <a:r>
              <a:rPr i="1"/>
              <a:t>Nor was deceit found in His mouth”;</a:t>
            </a:r>
            <a:r>
              <a:t> </a:t>
            </a:r>
            <a:r>
              <a:rPr baseline="31999"/>
              <a:t>23</a:t>
            </a:r>
            <a:r>
              <a:t> who, when He was reviled, did not revile in return; when He suffered, He did not threaten, but committed </a:t>
            </a:r>
            <a:r>
              <a:rPr i="1"/>
              <a:t>Himself</a:t>
            </a:r>
            <a:r>
              <a:t> to Him who judges righteously;</a:t>
            </a:r>
          </a:p>
        </p:txBody>
      </p:sp>
      <p:sp>
        <p:nvSpPr>
          <p:cNvPr id="362" name="Rectangle 1"/>
          <p:cNvSpPr txBox="1"/>
          <p:nvPr/>
        </p:nvSpPr>
        <p:spPr>
          <a:xfrm>
            <a:off x="4207638" y="2511032"/>
            <a:ext cx="8602986" cy="689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4"/>
              </a:buBlip>
              <a:defRPr sz="3300">
                <a:solidFill>
                  <a:srgbClr val="000000"/>
                </a:solidFill>
                <a:latin typeface="Century Gothic"/>
                <a:ea typeface="Century Gothic"/>
                <a:cs typeface="Century Gothic"/>
                <a:sym typeface="Century Gothic"/>
              </a:defRPr>
            </a:pPr>
            <a:r>
              <a:rPr b="1"/>
              <a:t>“Who committed no sin …”</a:t>
            </a:r>
            <a:r>
              <a:t> — Quotation from Isaiah 53:9. Jesus never sinned.  Not even so much as even a suggestion or guess concerning whether He might have sinned (2 Cor. 5:21; Hebrews 4:15; 7:26; 1 John 3:5; John 8:46; 14:30).</a:t>
            </a:r>
          </a:p>
          <a:p>
            <a:pPr marL="685799" indent="-685799" algn="l">
              <a:spcBef>
                <a:spcPts val="1500"/>
              </a:spcBef>
              <a:buSzPct val="80000"/>
              <a:buBlip>
                <a:blip r:embed="rId4"/>
              </a:buBlip>
              <a:defRPr sz="3300">
                <a:solidFill>
                  <a:srgbClr val="000000"/>
                </a:solidFill>
                <a:latin typeface="Century Gothic"/>
                <a:ea typeface="Century Gothic"/>
                <a:cs typeface="Century Gothic"/>
                <a:sym typeface="Century Gothic"/>
              </a:defRPr>
            </a:pPr>
            <a:r>
              <a:rPr b="1"/>
              <a:t>“when He was reviled, did not revile in return”</a:t>
            </a:r>
            <a:r>
              <a:t> — At the very moment He was suffering abuse.  Godly patience must be exercised right at the moment that suffering hits (Is. 53:7; Mark 14:60,61; Luke 22:64; 23:9; Heb. 12:3)</a:t>
            </a:r>
          </a:p>
        </p:txBody>
      </p:sp>
      <p:sp>
        <p:nvSpPr>
          <p:cNvPr id="363" name="THE EXAMPLE OF JESUS (2:21-24)"/>
          <p:cNvSpPr/>
          <p:nvPr/>
        </p:nvSpPr>
        <p:spPr>
          <a:xfrm>
            <a:off x="212722" y="1249496"/>
            <a:ext cx="12579357" cy="952501"/>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8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r>
              <a:t>THE EXAMPLE OF </a:t>
            </a:r>
            <a:r>
              <a:rPr b="1"/>
              <a:t>JESUS</a:t>
            </a:r>
            <a:r>
              <a:t> (2:21-24)</a:t>
            </a:r>
          </a:p>
        </p:txBody>
      </p:sp>
      <p:grpSp>
        <p:nvGrpSpPr>
          <p:cNvPr id="366" name="“PILGRIMS RESPONSE TO SUFFERING”"/>
          <p:cNvGrpSpPr/>
          <p:nvPr/>
        </p:nvGrpSpPr>
        <p:grpSpPr>
          <a:xfrm>
            <a:off x="190443" y="180663"/>
            <a:ext cx="12623913" cy="977901"/>
            <a:chOff x="0" y="0"/>
            <a:chExt cx="12623912" cy="977900"/>
          </a:xfrm>
        </p:grpSpPr>
        <p:sp>
          <p:nvSpPr>
            <p:cNvPr id="365" name="“PILGRIMS RESPONSE TO SUFFERING”"/>
            <p:cNvSpPr txBox="1"/>
            <p:nvPr/>
          </p:nvSpPr>
          <p:spPr>
            <a:xfrm>
              <a:off x="63500" y="50800"/>
              <a:ext cx="12496913" cy="7747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500">
                  <a:solidFill>
                    <a:srgbClr val="6F6A5A"/>
                  </a:solidFill>
                  <a:latin typeface="Baskerville"/>
                  <a:ea typeface="Baskerville"/>
                  <a:cs typeface="Baskerville"/>
                  <a:sym typeface="Baskerville"/>
                </a:defRPr>
              </a:lvl1pPr>
            </a:lstStyle>
            <a:p>
              <a:pPr/>
              <a:r>
                <a:t>“PILGRIMS RESPONSE TO SUFFERING” </a:t>
              </a:r>
            </a:p>
          </p:txBody>
        </p:sp>
        <p:pic>
          <p:nvPicPr>
            <p:cNvPr id="364" name="“PILGRIMS RESPONSE TO SUFFERING” “PILGRIMS RESPONSE TO SUFFERING” " descr="“PILGRIMS RESPONSE TO SUFFERING” “PILGRIMS RESPONSE TO SUFFERING” "/>
            <p:cNvPicPr>
              <a:picLocks noChangeAspect="0"/>
            </p:cNvPicPr>
            <p:nvPr/>
          </p:nvPicPr>
          <p:blipFill>
            <a:blip r:embed="rId5">
              <a:extLst/>
            </a:blip>
            <a:stretch>
              <a:fillRect/>
            </a:stretch>
          </p:blipFill>
          <p:spPr>
            <a:xfrm>
              <a:off x="0" y="0"/>
              <a:ext cx="12623913" cy="9779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2">
                                            <p:bg/>
                                          </p:spTgt>
                                        </p:tgtEl>
                                        <p:attrNameLst>
                                          <p:attrName>style.visibility</p:attrName>
                                        </p:attrNameLst>
                                      </p:cBhvr>
                                      <p:to>
                                        <p:strVal val="visible"/>
                                      </p:to>
                                    </p:set>
                                    <p:animEffect filter="fade" transition="in">
                                      <p:cBhvr>
                                        <p:cTn id="7" dur="700"/>
                                        <p:tgtEl>
                                          <p:spTgt spid="36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62">
                                            <p:txEl>
                                              <p:pRg st="0" end="0"/>
                                            </p:txEl>
                                          </p:spTgt>
                                        </p:tgtEl>
                                        <p:attrNameLst>
                                          <p:attrName>style.visibility</p:attrName>
                                        </p:attrNameLst>
                                      </p:cBhvr>
                                      <p:to>
                                        <p:strVal val="visible"/>
                                      </p:to>
                                    </p:set>
                                    <p:animEffect filter="fade" transition="in">
                                      <p:cBhvr>
                                        <p:cTn id="10" dur="700"/>
                                        <p:tgtEl>
                                          <p:spTgt spid="36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62">
                                            <p:txEl>
                                              <p:pRg st="1" end="1"/>
                                            </p:txEl>
                                          </p:spTgt>
                                        </p:tgtEl>
                                        <p:attrNameLst>
                                          <p:attrName>style.visibility</p:attrName>
                                        </p:attrNameLst>
                                      </p:cBhvr>
                                      <p:to>
                                        <p:strVal val="visible"/>
                                      </p:to>
                                    </p:set>
                                    <p:animEffect filter="fade" transition="in">
                                      <p:cBhvr>
                                        <p:cTn id="15" dur="700"/>
                                        <p:tgtEl>
                                          <p:spTgt spid="36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2"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0" name="Image"/>
          <p:cNvGrpSpPr/>
          <p:nvPr/>
        </p:nvGrpSpPr>
        <p:grpSpPr>
          <a:xfrm>
            <a:off x="35083" y="2379264"/>
            <a:ext cx="4240088" cy="7415655"/>
            <a:chOff x="0" y="0"/>
            <a:chExt cx="4240087" cy="7415654"/>
          </a:xfrm>
        </p:grpSpPr>
        <p:pic>
          <p:nvPicPr>
            <p:cNvPr id="369"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68"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71" name="1 Peter 2:22–23 (NKJV)…"/>
          <p:cNvSpPr txBox="1"/>
          <p:nvPr/>
        </p:nvSpPr>
        <p:spPr>
          <a:xfrm>
            <a:off x="290190" y="2587014"/>
            <a:ext cx="3729874" cy="6789398"/>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2:22–23 (NKJV) </a:t>
            </a:r>
          </a:p>
          <a:p>
            <a:pPr defTabSz="457200">
              <a:defRPr sz="33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22</a:t>
            </a:r>
            <a:r>
              <a:t> </a:t>
            </a:r>
            <a:r>
              <a:rPr i="1"/>
              <a:t>“Who</a:t>
            </a:r>
            <a:r>
              <a:t> </a:t>
            </a:r>
            <a:r>
              <a:rPr i="1"/>
              <a:t>committed no sin,</a:t>
            </a:r>
            <a:r>
              <a:t> </a:t>
            </a:r>
            <a:r>
              <a:rPr i="1"/>
              <a:t>Nor was deceit found in His mouth”;</a:t>
            </a:r>
            <a:r>
              <a:t> </a:t>
            </a:r>
            <a:r>
              <a:rPr baseline="31999"/>
              <a:t>23</a:t>
            </a:r>
            <a:r>
              <a:t> who, when He was reviled, did not revile in return; when He suffered, He did not threaten, but committed </a:t>
            </a:r>
            <a:r>
              <a:rPr i="1"/>
              <a:t>Himself</a:t>
            </a:r>
            <a:r>
              <a:t> to Him who judges righteously;</a:t>
            </a:r>
          </a:p>
        </p:txBody>
      </p:sp>
      <p:sp>
        <p:nvSpPr>
          <p:cNvPr id="372" name="Rectangle 1"/>
          <p:cNvSpPr txBox="1"/>
          <p:nvPr/>
        </p:nvSpPr>
        <p:spPr>
          <a:xfrm>
            <a:off x="4207638" y="2511032"/>
            <a:ext cx="8602986" cy="689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4"/>
              </a:buBlip>
              <a:defRPr sz="3300">
                <a:solidFill>
                  <a:srgbClr val="000000"/>
                </a:solidFill>
                <a:latin typeface="Century Gothic"/>
                <a:ea typeface="Century Gothic"/>
                <a:cs typeface="Century Gothic"/>
                <a:sym typeface="Century Gothic"/>
              </a:defRPr>
            </a:pPr>
            <a:r>
              <a:rPr b="1"/>
              <a:t>“When He suffered, He did not threaten”</a:t>
            </a:r>
            <a:r>
              <a:t> — The picture is of Jesus being continually harassed, spoken against, abused, and yet he never retaliated - even with His tongue! (Isaiah 53:7; James 1:26).</a:t>
            </a:r>
          </a:p>
          <a:p>
            <a:pPr marL="685799" indent="-685799" algn="l">
              <a:spcBef>
                <a:spcPts val="1500"/>
              </a:spcBef>
              <a:buSzPct val="80000"/>
              <a:buBlip>
                <a:blip r:embed="rId4"/>
              </a:buBlip>
              <a:defRPr sz="3300">
                <a:solidFill>
                  <a:srgbClr val="000000"/>
                </a:solidFill>
                <a:latin typeface="Century Gothic"/>
                <a:ea typeface="Century Gothic"/>
                <a:cs typeface="Century Gothic"/>
                <a:sym typeface="Century Gothic"/>
              </a:defRPr>
            </a:pPr>
            <a:r>
              <a:rPr b="1"/>
              <a:t>“But committed Himself to Him who judges righteously”</a:t>
            </a:r>
            <a:r>
              <a:t> — Jesus, unlike us, had the power to destroy His enemies, but instead He deferred judgment to the Father - placing His trust in Him to do right (1 Pet. 4:5; Col. 3:25; 2 Thess. 1:5-9; James 5:7-8; Rom. 12:17-21)</a:t>
            </a:r>
          </a:p>
        </p:txBody>
      </p:sp>
      <p:sp>
        <p:nvSpPr>
          <p:cNvPr id="373" name="THE EXAMPLE OF JESUS (2:21-24)"/>
          <p:cNvSpPr/>
          <p:nvPr/>
        </p:nvSpPr>
        <p:spPr>
          <a:xfrm>
            <a:off x="212722" y="1249496"/>
            <a:ext cx="12579357" cy="952501"/>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8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r>
              <a:t>THE EXAMPLE OF </a:t>
            </a:r>
            <a:r>
              <a:rPr b="1"/>
              <a:t>JESUS</a:t>
            </a:r>
            <a:r>
              <a:t> (2:21-24)</a:t>
            </a:r>
          </a:p>
        </p:txBody>
      </p:sp>
      <p:grpSp>
        <p:nvGrpSpPr>
          <p:cNvPr id="376" name="“PILGRIMS RESPONSE TO SUFFERING”"/>
          <p:cNvGrpSpPr/>
          <p:nvPr/>
        </p:nvGrpSpPr>
        <p:grpSpPr>
          <a:xfrm>
            <a:off x="190443" y="180663"/>
            <a:ext cx="12623913" cy="977901"/>
            <a:chOff x="0" y="0"/>
            <a:chExt cx="12623912" cy="977900"/>
          </a:xfrm>
        </p:grpSpPr>
        <p:sp>
          <p:nvSpPr>
            <p:cNvPr id="375" name="“PILGRIMS RESPONSE TO SUFFERING”"/>
            <p:cNvSpPr txBox="1"/>
            <p:nvPr/>
          </p:nvSpPr>
          <p:spPr>
            <a:xfrm>
              <a:off x="63500" y="50800"/>
              <a:ext cx="12496913" cy="7747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500">
                  <a:solidFill>
                    <a:srgbClr val="6F6A5A"/>
                  </a:solidFill>
                  <a:latin typeface="Baskerville"/>
                  <a:ea typeface="Baskerville"/>
                  <a:cs typeface="Baskerville"/>
                  <a:sym typeface="Baskerville"/>
                </a:defRPr>
              </a:lvl1pPr>
            </a:lstStyle>
            <a:p>
              <a:pPr/>
              <a:r>
                <a:t>“PILGRIMS RESPONSE TO SUFFERING” </a:t>
              </a:r>
            </a:p>
          </p:txBody>
        </p:sp>
        <p:pic>
          <p:nvPicPr>
            <p:cNvPr id="374" name="“PILGRIMS RESPONSE TO SUFFERING” “PILGRIMS RESPONSE TO SUFFERING” " descr="“PILGRIMS RESPONSE TO SUFFERING” “PILGRIMS RESPONSE TO SUFFERING” "/>
            <p:cNvPicPr>
              <a:picLocks noChangeAspect="0"/>
            </p:cNvPicPr>
            <p:nvPr/>
          </p:nvPicPr>
          <p:blipFill>
            <a:blip r:embed="rId5">
              <a:extLst/>
            </a:blip>
            <a:stretch>
              <a:fillRect/>
            </a:stretch>
          </p:blipFill>
          <p:spPr>
            <a:xfrm>
              <a:off x="0" y="0"/>
              <a:ext cx="12623913" cy="9779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2">
                                            <p:txEl>
                                              <p:pRg st="1" end="1"/>
                                            </p:txEl>
                                          </p:spTgt>
                                        </p:tgtEl>
                                        <p:attrNameLst>
                                          <p:attrName>style.visibility</p:attrName>
                                        </p:attrNameLst>
                                      </p:cBhvr>
                                      <p:to>
                                        <p:strVal val="visible"/>
                                      </p:to>
                                    </p:set>
                                    <p:animEffect filter="fade" transition="in">
                                      <p:cBhvr>
                                        <p:cTn id="7" dur="800"/>
                                        <p:tgtEl>
                                          <p:spTgt spid="37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2"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Image" descr="Image"/>
          <p:cNvPicPr>
            <a:picLocks noChangeAspect="1"/>
          </p:cNvPicPr>
          <p:nvPr>
            <p:ph type="pic" idx="13"/>
          </p:nvPr>
        </p:nvPicPr>
        <p:blipFill>
          <a:blip r:embed="rId2">
            <a:extLst/>
          </a:blip>
          <a:srcRect l="14998" t="0" r="14998" b="0"/>
          <a:stretch>
            <a:fillRect/>
          </a:stretch>
        </p:blipFill>
        <p:spPr>
          <a:xfrm>
            <a:off x="0" y="0"/>
            <a:ext cx="13004800" cy="9753600"/>
          </a:xfrm>
          <a:prstGeom prst="rect">
            <a:avLst/>
          </a:prstGeom>
        </p:spPr>
      </p:pic>
      <p:sp>
        <p:nvSpPr>
          <p:cNvPr id="235" name="We are but “pilgrims” (vs. 1), implying there is a destination - a goal - a HOMELAND! — Heb 11:13-16…"/>
          <p:cNvSpPr txBox="1"/>
          <p:nvPr/>
        </p:nvSpPr>
        <p:spPr>
          <a:xfrm>
            <a:off x="3491201" y="2604269"/>
            <a:ext cx="9191372" cy="6807201"/>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82600" indent="-482600" algn="l">
              <a:spcBef>
                <a:spcPts val="2400"/>
              </a:spcBef>
              <a:buSzPct val="35000"/>
              <a:buBlip>
                <a:blip r:embed="rId3"/>
              </a:buBlip>
              <a:defRPr sz="4600">
                <a:solidFill>
                  <a:srgbClr val="FFFFFF"/>
                </a:solidFill>
                <a:effectLst>
                  <a:outerShdw sx="100000" sy="100000" kx="0" ky="0" algn="b" rotWithShape="0" blurRad="76200" dist="76200" dir="2759547">
                    <a:srgbClr val="000000"/>
                  </a:outerShdw>
                </a:effectLst>
                <a:latin typeface="Century Gothic"/>
                <a:ea typeface="Century Gothic"/>
                <a:cs typeface="Century Gothic"/>
                <a:sym typeface="Century Gothic"/>
              </a:defRPr>
            </a:pPr>
            <a:r>
              <a:t>We are but “pilgrims” (vs. 1), implying there is a destination - a goal - a </a:t>
            </a:r>
            <a:r>
              <a:rPr b="1"/>
              <a:t>HOMELAND</a:t>
            </a:r>
            <a:r>
              <a:t>! — </a:t>
            </a:r>
            <a:r>
              <a:rPr b="1"/>
              <a:t>Heb 11:13-16</a:t>
            </a:r>
          </a:p>
          <a:p>
            <a:pPr marL="482600" indent="-482600" algn="l">
              <a:spcBef>
                <a:spcPts val="2400"/>
              </a:spcBef>
              <a:buSzPct val="35000"/>
              <a:buBlip>
                <a:blip r:embed="rId3"/>
              </a:buBlip>
              <a:defRPr sz="4600">
                <a:solidFill>
                  <a:srgbClr val="FFFFFF"/>
                </a:solidFill>
                <a:effectLst>
                  <a:outerShdw sx="100000" sy="100000" kx="0" ky="0" algn="b" rotWithShape="0" blurRad="76200" dist="76200" dir="2759547">
                    <a:srgbClr val="000000"/>
                  </a:outerShdw>
                </a:effectLst>
                <a:latin typeface="Century Gothic"/>
                <a:ea typeface="Century Gothic"/>
                <a:cs typeface="Century Gothic"/>
                <a:sym typeface="Century Gothic"/>
              </a:defRPr>
            </a:pPr>
            <a:r>
              <a:t>This HOMELAND is spoken of as a </a:t>
            </a:r>
            <a:r>
              <a:rPr b="1"/>
              <a:t>LIVING HOPE </a:t>
            </a:r>
            <a:r>
              <a:t>which Peter points to as a means of encouraging us to </a:t>
            </a:r>
            <a:r>
              <a:rPr b="1"/>
              <a:t>ENDURE</a:t>
            </a:r>
            <a:r>
              <a:t> — 1:6-9,13,13; 5:9-11</a:t>
            </a:r>
          </a:p>
        </p:txBody>
      </p:sp>
      <p:grpSp>
        <p:nvGrpSpPr>
          <p:cNvPr id="238" name="Our Living Hope"/>
          <p:cNvGrpSpPr/>
          <p:nvPr/>
        </p:nvGrpSpPr>
        <p:grpSpPr>
          <a:xfrm>
            <a:off x="471801" y="277381"/>
            <a:ext cx="12061199" cy="2159001"/>
            <a:chOff x="0" y="0"/>
            <a:chExt cx="12061197" cy="2159000"/>
          </a:xfrm>
        </p:grpSpPr>
        <p:sp>
          <p:nvSpPr>
            <p:cNvPr id="237" name="Our Living Hope"/>
            <p:cNvSpPr txBox="1"/>
            <p:nvPr/>
          </p:nvSpPr>
          <p:spPr>
            <a:xfrm>
              <a:off x="63500" y="50800"/>
              <a:ext cx="11934198" cy="19558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2600">
                  <a:solidFill>
                    <a:srgbClr val="6F6A5A"/>
                  </a:solidFill>
                  <a:latin typeface="Baskerville"/>
                  <a:ea typeface="Baskerville"/>
                  <a:cs typeface="Baskerville"/>
                  <a:sym typeface="Baskerville"/>
                </a:defRPr>
              </a:lvl1pPr>
            </a:lstStyle>
            <a:p>
              <a:pPr/>
              <a:r>
                <a:t>Our Living Hope</a:t>
              </a:r>
            </a:p>
          </p:txBody>
        </p:sp>
        <p:pic>
          <p:nvPicPr>
            <p:cNvPr id="236" name="Our Living Hope Our Living Hope" descr="Our Living Hope Our Living Hope"/>
            <p:cNvPicPr>
              <a:picLocks noChangeAspect="0"/>
            </p:cNvPicPr>
            <p:nvPr/>
          </p:nvPicPr>
          <p:blipFill>
            <a:blip r:embed="rId4">
              <a:extLst/>
            </a:blip>
            <a:stretch>
              <a:fillRect/>
            </a:stretch>
          </p:blipFill>
          <p:spPr>
            <a:xfrm>
              <a:off x="0" y="0"/>
              <a:ext cx="12061198" cy="21590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5">
                                            <p:txEl>
                                              <p:pRg st="1" end="1"/>
                                            </p:txEl>
                                          </p:spTgt>
                                        </p:tgtEl>
                                        <p:attrNameLst>
                                          <p:attrName>style.visibility</p:attrName>
                                        </p:attrNameLst>
                                      </p:cBhvr>
                                      <p:to>
                                        <p:strVal val="visible"/>
                                      </p:to>
                                    </p:set>
                                    <p:animEffect filter="fade" transition="in">
                                      <p:cBhvr>
                                        <p:cTn id="7" dur="1500"/>
                                        <p:tgtEl>
                                          <p:spTgt spid="23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5"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0" name="Image"/>
          <p:cNvGrpSpPr/>
          <p:nvPr/>
        </p:nvGrpSpPr>
        <p:grpSpPr>
          <a:xfrm>
            <a:off x="35083" y="2379264"/>
            <a:ext cx="4240088" cy="7415655"/>
            <a:chOff x="0" y="0"/>
            <a:chExt cx="4240087" cy="7415654"/>
          </a:xfrm>
        </p:grpSpPr>
        <p:pic>
          <p:nvPicPr>
            <p:cNvPr id="379"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78"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81" name="1 Peter 2:24 (NKJV)…"/>
          <p:cNvSpPr txBox="1"/>
          <p:nvPr/>
        </p:nvSpPr>
        <p:spPr>
          <a:xfrm>
            <a:off x="290190" y="4222777"/>
            <a:ext cx="3729874" cy="5036258"/>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2:24 (NKJV) </a:t>
            </a:r>
          </a:p>
          <a:p>
            <a:pPr defTabSz="457200">
              <a:defRPr sz="34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24</a:t>
            </a:r>
            <a:r>
              <a:t> who Himself bore our sins in His own body on the tree, that we, having died to sins, might live for righteousness—by whose stripes you were healed.</a:t>
            </a:r>
          </a:p>
        </p:txBody>
      </p:sp>
      <p:sp>
        <p:nvSpPr>
          <p:cNvPr id="382" name="Rectangle 1"/>
          <p:cNvSpPr txBox="1"/>
          <p:nvPr/>
        </p:nvSpPr>
        <p:spPr>
          <a:xfrm>
            <a:off x="4207638" y="2511032"/>
            <a:ext cx="8602986" cy="693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900"/>
              </a:spcBef>
              <a:buSzPct val="80000"/>
              <a:buBlip>
                <a:blip r:embed="rId4"/>
              </a:buBlip>
              <a:defRPr sz="3300">
                <a:solidFill>
                  <a:srgbClr val="000000"/>
                </a:solidFill>
                <a:latin typeface="Century Gothic"/>
                <a:ea typeface="Century Gothic"/>
                <a:cs typeface="Century Gothic"/>
                <a:sym typeface="Century Gothic"/>
              </a:defRPr>
            </a:pPr>
            <a:r>
              <a:rPr b="1"/>
              <a:t>“Who Himself bore our sins in His own body”</a:t>
            </a:r>
            <a:r>
              <a:t> — Jesus wasn’t “just” a martyr.  He wasn’t dying for some vague cause, rather He died as a sacrifice for our sins (John 3:16; 1:29; Heb. 9:28; Isaiah 53:11-12; 2 Cor. 5:21).</a:t>
            </a:r>
          </a:p>
          <a:p>
            <a:pPr marL="685799" indent="-685799" algn="l">
              <a:spcBef>
                <a:spcPts val="900"/>
              </a:spcBef>
              <a:buSzPct val="80000"/>
              <a:buBlip>
                <a:blip r:embed="rId4"/>
              </a:buBlip>
              <a:defRPr sz="3300">
                <a:solidFill>
                  <a:srgbClr val="000000"/>
                </a:solidFill>
                <a:latin typeface="Century Gothic"/>
                <a:ea typeface="Century Gothic"/>
                <a:cs typeface="Century Gothic"/>
                <a:sym typeface="Century Gothic"/>
              </a:defRPr>
            </a:pPr>
            <a:r>
              <a:rPr b="1"/>
              <a:t>“That we, having died to sins”</a:t>
            </a:r>
            <a:r>
              <a:t> —  Peter is speaking to Christians who had been forgiven (1:18,19,22,23),  </a:t>
            </a:r>
          </a:p>
          <a:p>
            <a:pPr marL="685799" indent="-685799" algn="l">
              <a:spcBef>
                <a:spcPts val="900"/>
              </a:spcBef>
              <a:buSzPct val="80000"/>
              <a:buBlip>
                <a:blip r:embed="rId4"/>
              </a:buBlip>
              <a:defRPr sz="3300">
                <a:solidFill>
                  <a:srgbClr val="000000"/>
                </a:solidFill>
                <a:latin typeface="Century Gothic"/>
                <a:ea typeface="Century Gothic"/>
                <a:cs typeface="Century Gothic"/>
                <a:sym typeface="Century Gothic"/>
              </a:defRPr>
            </a:pPr>
            <a:r>
              <a:rPr b="1"/>
              <a:t>“Might live for righteousness”</a:t>
            </a:r>
            <a:r>
              <a:t> — The sacrifice of Jesus should motivate us to cease the practice of sin (Gal 2:20; 2 Cor 5:14-15; Col 3:1-5; Rom 6:1ff)</a:t>
            </a:r>
          </a:p>
        </p:txBody>
      </p:sp>
      <p:sp>
        <p:nvSpPr>
          <p:cNvPr id="383" name="THE EXAMPLE OF JESUS (2:21-24)"/>
          <p:cNvSpPr/>
          <p:nvPr/>
        </p:nvSpPr>
        <p:spPr>
          <a:xfrm>
            <a:off x="212722" y="1249496"/>
            <a:ext cx="12579357" cy="952501"/>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8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r>
              <a:t>THE EXAMPLE OF </a:t>
            </a:r>
            <a:r>
              <a:rPr b="1"/>
              <a:t>JESUS</a:t>
            </a:r>
            <a:r>
              <a:t> (2:21-24)</a:t>
            </a:r>
          </a:p>
        </p:txBody>
      </p:sp>
      <p:grpSp>
        <p:nvGrpSpPr>
          <p:cNvPr id="386" name="“PILGRIMS RESPONSE TO SUFFERING”"/>
          <p:cNvGrpSpPr/>
          <p:nvPr/>
        </p:nvGrpSpPr>
        <p:grpSpPr>
          <a:xfrm>
            <a:off x="190443" y="180663"/>
            <a:ext cx="12623913" cy="977901"/>
            <a:chOff x="0" y="0"/>
            <a:chExt cx="12623912" cy="977900"/>
          </a:xfrm>
        </p:grpSpPr>
        <p:sp>
          <p:nvSpPr>
            <p:cNvPr id="385" name="“PILGRIMS RESPONSE TO SUFFERING”"/>
            <p:cNvSpPr txBox="1"/>
            <p:nvPr/>
          </p:nvSpPr>
          <p:spPr>
            <a:xfrm>
              <a:off x="63500" y="50800"/>
              <a:ext cx="12496913" cy="7747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500">
                  <a:solidFill>
                    <a:srgbClr val="6F6A5A"/>
                  </a:solidFill>
                  <a:latin typeface="Baskerville"/>
                  <a:ea typeface="Baskerville"/>
                  <a:cs typeface="Baskerville"/>
                  <a:sym typeface="Baskerville"/>
                </a:defRPr>
              </a:lvl1pPr>
            </a:lstStyle>
            <a:p>
              <a:pPr/>
              <a:r>
                <a:t>“PILGRIMS RESPONSE TO SUFFERING” </a:t>
              </a:r>
            </a:p>
          </p:txBody>
        </p:sp>
        <p:pic>
          <p:nvPicPr>
            <p:cNvPr id="384" name="“PILGRIMS RESPONSE TO SUFFERING” “PILGRIMS RESPONSE TO SUFFERING” " descr="“PILGRIMS RESPONSE TO SUFFERING” “PILGRIMS RESPONSE TO SUFFERING” "/>
            <p:cNvPicPr>
              <a:picLocks noChangeAspect="0"/>
            </p:cNvPicPr>
            <p:nvPr/>
          </p:nvPicPr>
          <p:blipFill>
            <a:blip r:embed="rId5">
              <a:extLst/>
            </a:blip>
            <a:stretch>
              <a:fillRect/>
            </a:stretch>
          </p:blipFill>
          <p:spPr>
            <a:xfrm>
              <a:off x="0" y="0"/>
              <a:ext cx="12623913" cy="9779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82">
                                            <p:bg/>
                                          </p:spTgt>
                                        </p:tgtEl>
                                        <p:attrNameLst>
                                          <p:attrName>style.visibility</p:attrName>
                                        </p:attrNameLst>
                                      </p:cBhvr>
                                      <p:to>
                                        <p:strVal val="visible"/>
                                      </p:to>
                                    </p:set>
                                    <p:animEffect filter="fade" transition="in">
                                      <p:cBhvr>
                                        <p:cTn id="7" dur="500"/>
                                        <p:tgtEl>
                                          <p:spTgt spid="38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82">
                                            <p:txEl>
                                              <p:pRg st="0" end="0"/>
                                            </p:txEl>
                                          </p:spTgt>
                                        </p:tgtEl>
                                        <p:attrNameLst>
                                          <p:attrName>style.visibility</p:attrName>
                                        </p:attrNameLst>
                                      </p:cBhvr>
                                      <p:to>
                                        <p:strVal val="visible"/>
                                      </p:to>
                                    </p:set>
                                    <p:animEffect filter="fade" transition="in">
                                      <p:cBhvr>
                                        <p:cTn id="10" dur="500"/>
                                        <p:tgtEl>
                                          <p:spTgt spid="38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82">
                                            <p:txEl>
                                              <p:pRg st="1" end="1"/>
                                            </p:txEl>
                                          </p:spTgt>
                                        </p:tgtEl>
                                        <p:attrNameLst>
                                          <p:attrName>style.visibility</p:attrName>
                                        </p:attrNameLst>
                                      </p:cBhvr>
                                      <p:to>
                                        <p:strVal val="visible"/>
                                      </p:to>
                                    </p:set>
                                    <p:animEffect filter="fade" transition="in">
                                      <p:cBhvr>
                                        <p:cTn id="15" dur="500"/>
                                        <p:tgtEl>
                                          <p:spTgt spid="38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82">
                                            <p:txEl>
                                              <p:pRg st="2" end="2"/>
                                            </p:txEl>
                                          </p:spTgt>
                                        </p:tgtEl>
                                        <p:attrNameLst>
                                          <p:attrName>style.visibility</p:attrName>
                                        </p:attrNameLst>
                                      </p:cBhvr>
                                      <p:to>
                                        <p:strVal val="visible"/>
                                      </p:to>
                                    </p:set>
                                    <p:animEffect filter="fade" transition="in">
                                      <p:cBhvr>
                                        <p:cTn id="20" dur="500"/>
                                        <p:tgtEl>
                                          <p:spTgt spid="38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2"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90" name="Image"/>
          <p:cNvGrpSpPr/>
          <p:nvPr/>
        </p:nvGrpSpPr>
        <p:grpSpPr>
          <a:xfrm>
            <a:off x="35083" y="2379264"/>
            <a:ext cx="4240088" cy="7415655"/>
            <a:chOff x="0" y="0"/>
            <a:chExt cx="4240087" cy="7415654"/>
          </a:xfrm>
        </p:grpSpPr>
        <p:pic>
          <p:nvPicPr>
            <p:cNvPr id="389"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88"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91" name="1 Peter 2:24 (NKJV)…"/>
          <p:cNvSpPr txBox="1"/>
          <p:nvPr/>
        </p:nvSpPr>
        <p:spPr>
          <a:xfrm>
            <a:off x="290190" y="4222777"/>
            <a:ext cx="3729874" cy="5036258"/>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2:24 (NKJV) </a:t>
            </a:r>
          </a:p>
          <a:p>
            <a:pPr defTabSz="457200">
              <a:defRPr sz="34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24</a:t>
            </a:r>
            <a:r>
              <a:t> who Himself bore our sins in His own body on the tree, that we, having died to sins, might live for righteousness—by whose stripes you were healed.</a:t>
            </a:r>
          </a:p>
        </p:txBody>
      </p:sp>
      <p:sp>
        <p:nvSpPr>
          <p:cNvPr id="392" name="Rectangle 1"/>
          <p:cNvSpPr txBox="1"/>
          <p:nvPr/>
        </p:nvSpPr>
        <p:spPr>
          <a:xfrm>
            <a:off x="4207638" y="2511032"/>
            <a:ext cx="8602986" cy="683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900"/>
              </a:spcBef>
              <a:buSzPct val="80000"/>
              <a:buBlip>
                <a:blip r:embed="rId4"/>
              </a:buBlip>
              <a:defRPr sz="3400">
                <a:solidFill>
                  <a:srgbClr val="000000"/>
                </a:solidFill>
                <a:latin typeface="Century Gothic"/>
                <a:ea typeface="Century Gothic"/>
                <a:cs typeface="Century Gothic"/>
                <a:sym typeface="Century Gothic"/>
              </a:defRPr>
            </a:pPr>
            <a:r>
              <a:rPr b="1"/>
              <a:t>“by whose stripes you were healed”</a:t>
            </a:r>
            <a:r>
              <a:t> — Healed spiritually and morally, i.e. forgiveness of sins (Isaiah 53:5).</a:t>
            </a:r>
          </a:p>
          <a:p>
            <a:pPr marL="1142999" indent="-685799" algn="l">
              <a:spcBef>
                <a:spcPts val="1900"/>
              </a:spcBef>
              <a:buSzPct val="80000"/>
              <a:buBlip>
                <a:blip r:embed="rId5"/>
              </a:buBlip>
              <a:defRPr sz="3400">
                <a:solidFill>
                  <a:srgbClr val="000000"/>
                </a:solidFill>
                <a:latin typeface="Century Gothic"/>
                <a:ea typeface="Century Gothic"/>
                <a:cs typeface="Century Gothic"/>
                <a:sym typeface="Century Gothic"/>
              </a:defRPr>
            </a:pPr>
            <a:r>
              <a:t>A statement, especially meaningful to servants with cruel masters - Some of them had probably felt the sting of the lash.</a:t>
            </a:r>
          </a:p>
          <a:p>
            <a:pPr marL="1142999" indent="-685799" algn="l">
              <a:spcBef>
                <a:spcPts val="1900"/>
              </a:spcBef>
              <a:buSzPct val="80000"/>
              <a:buBlip>
                <a:blip r:embed="rId5"/>
              </a:buBlip>
              <a:defRPr sz="3400">
                <a:solidFill>
                  <a:srgbClr val="000000"/>
                </a:solidFill>
                <a:latin typeface="Century Gothic"/>
                <a:ea typeface="Century Gothic"/>
                <a:cs typeface="Century Gothic"/>
                <a:sym typeface="Century Gothic"/>
              </a:defRPr>
            </a:pPr>
            <a:r>
              <a:t>Each blow of the whip that Jesus endured, the mocking, the insults, the injustice, the crucifixion - was all for the salvation of my soul (Mat. 26:28; Acts 20:28; 1 Pet. 1:19)</a:t>
            </a:r>
          </a:p>
        </p:txBody>
      </p:sp>
      <p:sp>
        <p:nvSpPr>
          <p:cNvPr id="393" name="THE EXAMPLE OF JESUS (2:21-24)"/>
          <p:cNvSpPr/>
          <p:nvPr/>
        </p:nvSpPr>
        <p:spPr>
          <a:xfrm>
            <a:off x="212722" y="1249496"/>
            <a:ext cx="12579357" cy="952501"/>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8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r>
              <a:t>THE EXAMPLE OF </a:t>
            </a:r>
            <a:r>
              <a:rPr b="1"/>
              <a:t>JESUS</a:t>
            </a:r>
            <a:r>
              <a:t> (2:21-24)</a:t>
            </a:r>
          </a:p>
        </p:txBody>
      </p:sp>
      <p:grpSp>
        <p:nvGrpSpPr>
          <p:cNvPr id="396" name="“PILGRIMS RESPONSE TO SUFFERING”"/>
          <p:cNvGrpSpPr/>
          <p:nvPr/>
        </p:nvGrpSpPr>
        <p:grpSpPr>
          <a:xfrm>
            <a:off x="190443" y="180663"/>
            <a:ext cx="12623913" cy="977901"/>
            <a:chOff x="0" y="0"/>
            <a:chExt cx="12623912" cy="977900"/>
          </a:xfrm>
        </p:grpSpPr>
        <p:sp>
          <p:nvSpPr>
            <p:cNvPr id="395" name="“PILGRIMS RESPONSE TO SUFFERING”"/>
            <p:cNvSpPr txBox="1"/>
            <p:nvPr/>
          </p:nvSpPr>
          <p:spPr>
            <a:xfrm>
              <a:off x="63500" y="50800"/>
              <a:ext cx="12496913" cy="7747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500">
                  <a:solidFill>
                    <a:srgbClr val="6F6A5A"/>
                  </a:solidFill>
                  <a:latin typeface="Baskerville"/>
                  <a:ea typeface="Baskerville"/>
                  <a:cs typeface="Baskerville"/>
                  <a:sym typeface="Baskerville"/>
                </a:defRPr>
              </a:lvl1pPr>
            </a:lstStyle>
            <a:p>
              <a:pPr/>
              <a:r>
                <a:t>“PILGRIMS RESPONSE TO SUFFERING” </a:t>
              </a:r>
            </a:p>
          </p:txBody>
        </p:sp>
        <p:pic>
          <p:nvPicPr>
            <p:cNvPr id="394" name="“PILGRIMS RESPONSE TO SUFFERING” “PILGRIMS RESPONSE TO SUFFERING” " descr="“PILGRIMS RESPONSE TO SUFFERING” “PILGRIMS RESPONSE TO SUFFERING” "/>
            <p:cNvPicPr>
              <a:picLocks noChangeAspect="0"/>
            </p:cNvPicPr>
            <p:nvPr/>
          </p:nvPicPr>
          <p:blipFill>
            <a:blip r:embed="rId6">
              <a:extLst/>
            </a:blip>
            <a:stretch>
              <a:fillRect/>
            </a:stretch>
          </p:blipFill>
          <p:spPr>
            <a:xfrm>
              <a:off x="0" y="0"/>
              <a:ext cx="12623913" cy="9779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2">
                                            <p:txEl>
                                              <p:pRg st="1" end="1"/>
                                            </p:txEl>
                                          </p:spTgt>
                                        </p:tgtEl>
                                        <p:attrNameLst>
                                          <p:attrName>style.visibility</p:attrName>
                                        </p:attrNameLst>
                                      </p:cBhvr>
                                      <p:to>
                                        <p:strVal val="visible"/>
                                      </p:to>
                                    </p:set>
                                    <p:animEffect filter="wipe(left)" transition="in">
                                      <p:cBhvr>
                                        <p:cTn id="7" dur="1500"/>
                                        <p:tgtEl>
                                          <p:spTgt spid="39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92">
                                            <p:txEl>
                                              <p:pRg st="2" end="2"/>
                                            </p:txEl>
                                          </p:spTgt>
                                        </p:tgtEl>
                                        <p:attrNameLst>
                                          <p:attrName>style.visibility</p:attrName>
                                        </p:attrNameLst>
                                      </p:cBhvr>
                                      <p:to>
                                        <p:strVal val="visible"/>
                                      </p:to>
                                    </p:set>
                                    <p:animEffect filter="wipe(left)" transition="in">
                                      <p:cBhvr>
                                        <p:cTn id="12" dur="1500"/>
                                        <p:tgtEl>
                                          <p:spTgt spid="39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2"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0" name="Image"/>
          <p:cNvGrpSpPr/>
          <p:nvPr/>
        </p:nvGrpSpPr>
        <p:grpSpPr>
          <a:xfrm>
            <a:off x="35083" y="2379264"/>
            <a:ext cx="4240088" cy="7415655"/>
            <a:chOff x="0" y="0"/>
            <a:chExt cx="4240087" cy="7415654"/>
          </a:xfrm>
        </p:grpSpPr>
        <p:pic>
          <p:nvPicPr>
            <p:cNvPr id="399"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98"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401" name="1 Peter 2:25 (NKJV)…"/>
          <p:cNvSpPr txBox="1"/>
          <p:nvPr/>
        </p:nvSpPr>
        <p:spPr>
          <a:xfrm>
            <a:off x="290190" y="4222777"/>
            <a:ext cx="3729874" cy="4958979"/>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9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2:25 (NKJV) </a:t>
            </a:r>
          </a:p>
          <a:p>
            <a:pPr defTabSz="457200">
              <a:defRPr>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25</a:t>
            </a:r>
            <a:r>
              <a:t> For you were like sheep going astray, but have now returned to the Shepherd and Overseer of your souls.</a:t>
            </a:r>
          </a:p>
        </p:txBody>
      </p:sp>
      <p:sp>
        <p:nvSpPr>
          <p:cNvPr id="402" name="Rectangle 1"/>
          <p:cNvSpPr txBox="1"/>
          <p:nvPr/>
        </p:nvSpPr>
        <p:spPr>
          <a:xfrm>
            <a:off x="4207638" y="2511032"/>
            <a:ext cx="8602986" cy="6591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900"/>
              </a:spcBef>
              <a:buSzPct val="80000"/>
              <a:buBlip>
                <a:blip r:embed="rId4"/>
              </a:buBlip>
              <a:defRPr sz="3400">
                <a:solidFill>
                  <a:srgbClr val="000000"/>
                </a:solidFill>
                <a:latin typeface="Century Gothic"/>
                <a:ea typeface="Century Gothic"/>
                <a:cs typeface="Century Gothic"/>
                <a:sym typeface="Century Gothic"/>
              </a:defRPr>
            </a:pPr>
            <a:r>
              <a:rPr b="1"/>
              <a:t>“For you were like sheep going astray”</a:t>
            </a:r>
            <a:r>
              <a:t> — “were continually straying” [NASB] - Those in sin are in darkness, not knowing where they are going, lost and in need of being saved (Mat. 9:36; Luke 15:4; Num 27:17; 1 Kings 22:17).</a:t>
            </a:r>
          </a:p>
          <a:p>
            <a:pPr marL="685799" indent="-685799" algn="l">
              <a:spcBef>
                <a:spcPts val="1900"/>
              </a:spcBef>
              <a:buSzPct val="80000"/>
              <a:buBlip>
                <a:blip r:embed="rId4"/>
              </a:buBlip>
              <a:defRPr sz="3400">
                <a:solidFill>
                  <a:srgbClr val="000000"/>
                </a:solidFill>
                <a:latin typeface="Century Gothic"/>
                <a:ea typeface="Century Gothic"/>
                <a:cs typeface="Century Gothic"/>
                <a:sym typeface="Century Gothic"/>
              </a:defRPr>
            </a:pPr>
            <a:r>
              <a:rPr b="1"/>
              <a:t>"But have now returned”</a:t>
            </a:r>
            <a:r>
              <a:t> — aorist tense, indicating that they had ‘turned’ at a definite point in time, i.e. when they were redeemed, born again (1:18,22,23; 3:21).</a:t>
            </a:r>
          </a:p>
        </p:txBody>
      </p:sp>
      <p:sp>
        <p:nvSpPr>
          <p:cNvPr id="403" name="THE SALVATION OF JESUS (2:25)"/>
          <p:cNvSpPr/>
          <p:nvPr/>
        </p:nvSpPr>
        <p:spPr>
          <a:xfrm>
            <a:off x="212722" y="1249496"/>
            <a:ext cx="12579357" cy="952501"/>
          </a:xfrm>
          <a:prstGeom prst="rect">
            <a:avLst/>
          </a:prstGeom>
          <a:solidFill>
            <a:schemeClr val="accent1">
              <a:satOff val="5412"/>
              <a:lumOff val="-30746"/>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8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r>
              <a:t>THE SALVATION OF </a:t>
            </a:r>
            <a:r>
              <a:rPr b="1"/>
              <a:t>JESUS</a:t>
            </a:r>
            <a:r>
              <a:t> (2:25)</a:t>
            </a:r>
          </a:p>
        </p:txBody>
      </p:sp>
      <p:grpSp>
        <p:nvGrpSpPr>
          <p:cNvPr id="406" name="“PILGRIMS RESPONSE TO SUFFERING”"/>
          <p:cNvGrpSpPr/>
          <p:nvPr/>
        </p:nvGrpSpPr>
        <p:grpSpPr>
          <a:xfrm>
            <a:off x="190443" y="180663"/>
            <a:ext cx="12623913" cy="977901"/>
            <a:chOff x="0" y="0"/>
            <a:chExt cx="12623912" cy="977900"/>
          </a:xfrm>
        </p:grpSpPr>
        <p:sp>
          <p:nvSpPr>
            <p:cNvPr id="405" name="“PILGRIMS RESPONSE TO SUFFERING”"/>
            <p:cNvSpPr txBox="1"/>
            <p:nvPr/>
          </p:nvSpPr>
          <p:spPr>
            <a:xfrm>
              <a:off x="63500" y="50800"/>
              <a:ext cx="12496913" cy="7747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500">
                  <a:solidFill>
                    <a:srgbClr val="6F6A5A"/>
                  </a:solidFill>
                  <a:latin typeface="Baskerville"/>
                  <a:ea typeface="Baskerville"/>
                  <a:cs typeface="Baskerville"/>
                  <a:sym typeface="Baskerville"/>
                </a:defRPr>
              </a:lvl1pPr>
            </a:lstStyle>
            <a:p>
              <a:pPr/>
              <a:r>
                <a:t>“PILGRIMS RESPONSE TO SUFFERING” </a:t>
              </a:r>
            </a:p>
          </p:txBody>
        </p:sp>
        <p:pic>
          <p:nvPicPr>
            <p:cNvPr id="404" name="“PILGRIMS RESPONSE TO SUFFERING” “PILGRIMS RESPONSE TO SUFFERING” " descr="“PILGRIMS RESPONSE TO SUFFERING” “PILGRIMS RESPONSE TO SUFFERING” "/>
            <p:cNvPicPr>
              <a:picLocks noChangeAspect="0"/>
            </p:cNvPicPr>
            <p:nvPr/>
          </p:nvPicPr>
          <p:blipFill>
            <a:blip r:embed="rId5">
              <a:extLst/>
            </a:blip>
            <a:stretch>
              <a:fillRect/>
            </a:stretch>
          </p:blipFill>
          <p:spPr>
            <a:xfrm>
              <a:off x="0" y="0"/>
              <a:ext cx="12623913" cy="9779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02">
                                            <p:bg/>
                                          </p:spTgt>
                                        </p:tgtEl>
                                        <p:attrNameLst>
                                          <p:attrName>style.visibility</p:attrName>
                                        </p:attrNameLst>
                                      </p:cBhvr>
                                      <p:to>
                                        <p:strVal val="visible"/>
                                      </p:to>
                                    </p:set>
                                    <p:animEffect filter="fade" transition="in">
                                      <p:cBhvr>
                                        <p:cTn id="7" dur="500"/>
                                        <p:tgtEl>
                                          <p:spTgt spid="40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02">
                                            <p:txEl>
                                              <p:pRg st="0" end="0"/>
                                            </p:txEl>
                                          </p:spTgt>
                                        </p:tgtEl>
                                        <p:attrNameLst>
                                          <p:attrName>style.visibility</p:attrName>
                                        </p:attrNameLst>
                                      </p:cBhvr>
                                      <p:to>
                                        <p:strVal val="visible"/>
                                      </p:to>
                                    </p:set>
                                    <p:animEffect filter="fade" transition="in">
                                      <p:cBhvr>
                                        <p:cTn id="10" dur="500"/>
                                        <p:tgtEl>
                                          <p:spTgt spid="40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02">
                                            <p:txEl>
                                              <p:pRg st="1" end="1"/>
                                            </p:txEl>
                                          </p:spTgt>
                                        </p:tgtEl>
                                        <p:attrNameLst>
                                          <p:attrName>style.visibility</p:attrName>
                                        </p:attrNameLst>
                                      </p:cBhvr>
                                      <p:to>
                                        <p:strVal val="visible"/>
                                      </p:to>
                                    </p:set>
                                    <p:animEffect filter="fade" transition="in">
                                      <p:cBhvr>
                                        <p:cTn id="15" dur="500"/>
                                        <p:tgtEl>
                                          <p:spTgt spid="40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2"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10" name="Image"/>
          <p:cNvGrpSpPr/>
          <p:nvPr/>
        </p:nvGrpSpPr>
        <p:grpSpPr>
          <a:xfrm>
            <a:off x="35083" y="2379264"/>
            <a:ext cx="4240088" cy="7415655"/>
            <a:chOff x="0" y="0"/>
            <a:chExt cx="4240087" cy="7415654"/>
          </a:xfrm>
        </p:grpSpPr>
        <p:pic>
          <p:nvPicPr>
            <p:cNvPr id="409"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408"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411" name="1 Peter 2:25 (NKJV)…"/>
          <p:cNvSpPr txBox="1"/>
          <p:nvPr/>
        </p:nvSpPr>
        <p:spPr>
          <a:xfrm>
            <a:off x="290190" y="4222777"/>
            <a:ext cx="3729874" cy="4958979"/>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9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2:25 (NKJV) </a:t>
            </a:r>
          </a:p>
          <a:p>
            <a:pPr defTabSz="457200">
              <a:defRPr>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25</a:t>
            </a:r>
            <a:r>
              <a:t> For you were like sheep going astray, but have now returned to the Shepherd and Overseer of your souls.</a:t>
            </a:r>
          </a:p>
        </p:txBody>
      </p:sp>
      <p:sp>
        <p:nvSpPr>
          <p:cNvPr id="412" name="Rectangle 1"/>
          <p:cNvSpPr txBox="1"/>
          <p:nvPr/>
        </p:nvSpPr>
        <p:spPr>
          <a:xfrm>
            <a:off x="4207638" y="2511032"/>
            <a:ext cx="8602986" cy="683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900"/>
              </a:spcBef>
              <a:buSzPct val="80000"/>
              <a:buBlip>
                <a:blip r:embed="rId4"/>
              </a:buBlip>
              <a:defRPr sz="3400">
                <a:solidFill>
                  <a:srgbClr val="000000"/>
                </a:solidFill>
                <a:latin typeface="Century Gothic"/>
                <a:ea typeface="Century Gothic"/>
                <a:cs typeface="Century Gothic"/>
                <a:sym typeface="Century Gothic"/>
              </a:defRPr>
            </a:pPr>
            <a:r>
              <a:rPr b="1"/>
              <a:t>“To the Shepherd”</a:t>
            </a:r>
            <a:r>
              <a:t> — Jesus is our Shepherd, and as His sheep, we hear His voice and follow Him —(Matthew 26:31; John 10:11,14,16; Heb. 13:20; 1 Peter 5:4; Psalm 23:1ff).</a:t>
            </a:r>
          </a:p>
          <a:p>
            <a:pPr marL="685799" indent="-685799" algn="l">
              <a:spcBef>
                <a:spcPts val="1900"/>
              </a:spcBef>
              <a:buSzPct val="80000"/>
              <a:buBlip>
                <a:blip r:embed="rId4"/>
              </a:buBlip>
              <a:defRPr sz="3400">
                <a:solidFill>
                  <a:srgbClr val="000000"/>
                </a:solidFill>
                <a:latin typeface="Century Gothic"/>
                <a:ea typeface="Century Gothic"/>
                <a:cs typeface="Century Gothic"/>
                <a:sym typeface="Century Gothic"/>
              </a:defRPr>
            </a:pPr>
            <a:r>
              <a:rPr b="1"/>
              <a:t>"Overseer of your souls”</a:t>
            </a:r>
            <a:r>
              <a:t> — The term here is the same as “bishop,” as in 5:4  “and when the Chief Shepherd appears, you will receive the crown of glory that does not fade away.”</a:t>
            </a:r>
          </a:p>
          <a:p>
            <a:pPr marL="685799" indent="-685799" algn="l">
              <a:spcBef>
                <a:spcPts val="1900"/>
              </a:spcBef>
              <a:buSzPct val="80000"/>
              <a:buBlip>
                <a:blip r:embed="rId4"/>
              </a:buBlip>
              <a:defRPr sz="3400">
                <a:solidFill>
                  <a:srgbClr val="000000"/>
                </a:solidFill>
                <a:latin typeface="Century Gothic"/>
                <a:ea typeface="Century Gothic"/>
                <a:cs typeface="Century Gothic"/>
                <a:sym typeface="Century Gothic"/>
              </a:defRPr>
            </a:pPr>
            <a:r>
              <a:t>Jesus gave Himself for us that He might lead us to salvation (Heb 12:2)</a:t>
            </a:r>
          </a:p>
        </p:txBody>
      </p:sp>
      <p:sp>
        <p:nvSpPr>
          <p:cNvPr id="413" name="THE SALVATION OF JESUS (2:25)"/>
          <p:cNvSpPr/>
          <p:nvPr/>
        </p:nvSpPr>
        <p:spPr>
          <a:xfrm>
            <a:off x="212722" y="1249496"/>
            <a:ext cx="12579357" cy="952501"/>
          </a:xfrm>
          <a:prstGeom prst="rect">
            <a:avLst/>
          </a:prstGeom>
          <a:solidFill>
            <a:schemeClr val="accent1">
              <a:satOff val="5412"/>
              <a:lumOff val="-30746"/>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8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r>
              <a:t>THE SALVATION OF </a:t>
            </a:r>
            <a:r>
              <a:rPr b="1"/>
              <a:t>JESUS</a:t>
            </a:r>
            <a:r>
              <a:t> (2:25)</a:t>
            </a:r>
          </a:p>
        </p:txBody>
      </p:sp>
      <p:grpSp>
        <p:nvGrpSpPr>
          <p:cNvPr id="416" name="“PILGRIMS RESPONSE TO SUFFERING”"/>
          <p:cNvGrpSpPr/>
          <p:nvPr/>
        </p:nvGrpSpPr>
        <p:grpSpPr>
          <a:xfrm>
            <a:off x="190443" y="180663"/>
            <a:ext cx="12623913" cy="977901"/>
            <a:chOff x="0" y="0"/>
            <a:chExt cx="12623912" cy="977900"/>
          </a:xfrm>
        </p:grpSpPr>
        <p:sp>
          <p:nvSpPr>
            <p:cNvPr id="415" name="“PILGRIMS RESPONSE TO SUFFERING”"/>
            <p:cNvSpPr txBox="1"/>
            <p:nvPr/>
          </p:nvSpPr>
          <p:spPr>
            <a:xfrm>
              <a:off x="63500" y="50800"/>
              <a:ext cx="12496913" cy="7747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500">
                  <a:solidFill>
                    <a:srgbClr val="6F6A5A"/>
                  </a:solidFill>
                  <a:latin typeface="Baskerville"/>
                  <a:ea typeface="Baskerville"/>
                  <a:cs typeface="Baskerville"/>
                  <a:sym typeface="Baskerville"/>
                </a:defRPr>
              </a:lvl1pPr>
            </a:lstStyle>
            <a:p>
              <a:pPr/>
              <a:r>
                <a:t>“PILGRIMS RESPONSE TO SUFFERING” </a:t>
              </a:r>
            </a:p>
          </p:txBody>
        </p:sp>
        <p:pic>
          <p:nvPicPr>
            <p:cNvPr id="414" name="“PILGRIMS RESPONSE TO SUFFERING” “PILGRIMS RESPONSE TO SUFFERING” " descr="“PILGRIMS RESPONSE TO SUFFERING” “PILGRIMS RESPONSE TO SUFFERING” "/>
            <p:cNvPicPr>
              <a:picLocks noChangeAspect="0"/>
            </p:cNvPicPr>
            <p:nvPr/>
          </p:nvPicPr>
          <p:blipFill>
            <a:blip r:embed="rId5">
              <a:extLst/>
            </a:blip>
            <a:stretch>
              <a:fillRect/>
            </a:stretch>
          </p:blipFill>
          <p:spPr>
            <a:xfrm>
              <a:off x="0" y="0"/>
              <a:ext cx="12623913" cy="9779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12">
                                            <p:txEl>
                                              <p:pRg st="1" end="1"/>
                                            </p:txEl>
                                          </p:spTgt>
                                        </p:tgtEl>
                                        <p:attrNameLst>
                                          <p:attrName>style.visibility</p:attrName>
                                        </p:attrNameLst>
                                      </p:cBhvr>
                                      <p:to>
                                        <p:strVal val="visible"/>
                                      </p:to>
                                    </p:set>
                                    <p:animEffect filter="fade" transition="in">
                                      <p:cBhvr>
                                        <p:cTn id="7" dur="600"/>
                                        <p:tgtEl>
                                          <p:spTgt spid="4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12">
                                            <p:txEl>
                                              <p:pRg st="2" end="2"/>
                                            </p:txEl>
                                          </p:spTgt>
                                        </p:tgtEl>
                                        <p:attrNameLst>
                                          <p:attrName>style.visibility</p:attrName>
                                        </p:attrNameLst>
                                      </p:cBhvr>
                                      <p:to>
                                        <p:strVal val="visible"/>
                                      </p:to>
                                    </p:set>
                                    <p:animEffect filter="fade" transition="in">
                                      <p:cBhvr>
                                        <p:cTn id="12" dur="600"/>
                                        <p:tgtEl>
                                          <p:spTgt spid="41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2"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8" name="Image" descr="Image"/>
          <p:cNvPicPr>
            <a:picLocks noChangeAspect="1"/>
          </p:cNvPicPr>
          <p:nvPr>
            <p:ph type="pic" idx="13"/>
          </p:nvPr>
        </p:nvPicPr>
        <p:blipFill>
          <a:blip r:embed="rId2">
            <a:extLst/>
          </a:blip>
          <a:srcRect l="2112" t="0" r="33312" b="0"/>
          <a:stretch>
            <a:fillRect/>
          </a:stretch>
        </p:blipFill>
        <p:spPr>
          <a:xfrm>
            <a:off x="0" y="0"/>
            <a:ext cx="13004800" cy="9753600"/>
          </a:xfrm>
          <a:prstGeom prst="rect">
            <a:avLst/>
          </a:prstGeom>
        </p:spPr>
      </p:pic>
      <p:sp>
        <p:nvSpPr>
          <p:cNvPr id="419" name="To succeed in our spiritual &quot;pilgrimage&quot; and reach our heavenly destination, we must heed this &quot;plea to pilgrims&quot;!"/>
          <p:cNvSpPr txBox="1"/>
          <p:nvPr/>
        </p:nvSpPr>
        <p:spPr>
          <a:xfrm>
            <a:off x="123627" y="723676"/>
            <a:ext cx="7420572" cy="3403601"/>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482600" indent="-482600" algn="l">
              <a:spcBef>
                <a:spcPts val="2400"/>
              </a:spcBef>
              <a:buSzPct val="35000"/>
              <a:buBlip>
                <a:blip r:embed="rId3"/>
              </a:buBlip>
              <a:defRPr sz="4300">
                <a:solidFill>
                  <a:srgbClr val="FFFFFF"/>
                </a:solidFill>
                <a:effectLst>
                  <a:outerShdw sx="100000" sy="100000" kx="0" ky="0" algn="b" rotWithShape="0" blurRad="76200" dist="76200" dir="2759547">
                    <a:srgbClr val="000000"/>
                  </a:outerShdw>
                </a:effectLst>
                <a:latin typeface="Century Gothic"/>
                <a:ea typeface="Century Gothic"/>
                <a:cs typeface="Century Gothic"/>
                <a:sym typeface="Century Gothic"/>
              </a:defRPr>
            </a:lvl1pPr>
          </a:lstStyle>
          <a:p>
            <a:pPr/>
            <a:r>
              <a:t>To succeed in our spiritual "pilgrimage" and reach our heavenly destination, we must heed this "plea to pilgrims"!</a:t>
            </a:r>
          </a:p>
        </p:txBody>
      </p:sp>
      <p:sp>
        <p:nvSpPr>
          <p:cNvPr id="420" name="ABSTAIN FROM FLESHLY LUST WHICH WAR AGAINST THE SOUL! (2:12)"/>
          <p:cNvSpPr txBox="1"/>
          <p:nvPr/>
        </p:nvSpPr>
        <p:spPr>
          <a:xfrm>
            <a:off x="269648" y="4550700"/>
            <a:ext cx="5895065" cy="3721101"/>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A29A85"/>
              </a:buClr>
              <a:defRPr sz="5000">
                <a:solidFill>
                  <a:srgbClr val="FFFFFF"/>
                </a:solidFill>
                <a:effectLst>
                  <a:outerShdw sx="100000" sy="100000" kx="0" ky="0" algn="b" rotWithShape="0" blurRad="63500" dist="63500" dir="3108092">
                    <a:srgbClr val="000000"/>
                  </a:outerShdw>
                </a:effectLst>
                <a:latin typeface="Baskerville"/>
                <a:ea typeface="Baskerville"/>
                <a:cs typeface="Baskerville"/>
                <a:sym typeface="Baskerville"/>
              </a:defRPr>
            </a:lvl1pPr>
          </a:lstStyle>
          <a:p>
            <a:pPr/>
            <a:r>
              <a:t>ABSTAIN FROM FLESHLY LUST WHICH WAR AGAINST THE SOUL! (2:12)</a:t>
            </a:r>
          </a:p>
        </p:txBody>
      </p:sp>
      <p:grpSp>
        <p:nvGrpSpPr>
          <p:cNvPr id="423" name="“The Pilgrim’s Response To Abusive Authority”"/>
          <p:cNvGrpSpPr/>
          <p:nvPr/>
        </p:nvGrpSpPr>
        <p:grpSpPr>
          <a:xfrm>
            <a:off x="190443" y="8586549"/>
            <a:ext cx="12623913" cy="850901"/>
            <a:chOff x="0" y="0"/>
            <a:chExt cx="12623912" cy="850900"/>
          </a:xfrm>
        </p:grpSpPr>
        <p:sp>
          <p:nvSpPr>
            <p:cNvPr id="422" name="“The Pilgrim’s Response To Abusive Authority”"/>
            <p:cNvSpPr txBox="1"/>
            <p:nvPr/>
          </p:nvSpPr>
          <p:spPr>
            <a:xfrm>
              <a:off x="63500" y="50800"/>
              <a:ext cx="12496913" cy="6477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a:solidFill>
                    <a:srgbClr val="6F6A5A"/>
                  </a:solidFill>
                  <a:latin typeface="Baskerville"/>
                  <a:ea typeface="Baskerville"/>
                  <a:cs typeface="Baskerville"/>
                  <a:sym typeface="Baskerville"/>
                </a:defRPr>
              </a:lvl1pPr>
            </a:lstStyle>
            <a:p>
              <a:pPr/>
              <a:r>
                <a:t>“The Pilgrim’s Response To Abusive Authority”</a:t>
              </a:r>
            </a:p>
          </p:txBody>
        </p:sp>
        <p:pic>
          <p:nvPicPr>
            <p:cNvPr id="421" name="“The Pilgrim’s Response To Abusive Authority” “The Pilgrim’s Response To Abusive Authority”" descr="“The Pilgrim’s Response To Abusive Authority” “The Pilgrim’s Response To Abusive Authority”"/>
            <p:cNvPicPr>
              <a:picLocks noChangeAspect="0"/>
            </p:cNvPicPr>
            <p:nvPr/>
          </p:nvPicPr>
          <p:blipFill>
            <a:blip r:embed="rId4">
              <a:extLst/>
            </a:blip>
            <a:stretch>
              <a:fillRect/>
            </a:stretch>
          </p:blipFill>
          <p:spPr>
            <a:xfrm>
              <a:off x="0" y="0"/>
              <a:ext cx="12623913" cy="8509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420"/>
                                        </p:tgtEl>
                                        <p:attrNameLst>
                                          <p:attrName>style.visibility</p:attrName>
                                        </p:attrNameLst>
                                      </p:cBhvr>
                                      <p:to>
                                        <p:strVal val="visible"/>
                                      </p:to>
                                    </p:set>
                                    <p:anim calcmode="lin" valueType="num">
                                      <p:cBhvr>
                                        <p:cTn id="7" dur="1500" fill="hold"/>
                                        <p:tgtEl>
                                          <p:spTgt spid="420"/>
                                        </p:tgtEl>
                                        <p:attrNameLst>
                                          <p:attrName>ppt_x</p:attrName>
                                        </p:attrNameLst>
                                      </p:cBhvr>
                                      <p:tavLst>
                                        <p:tav tm="0">
                                          <p:val>
                                            <p:strVal val="#ppt_x"/>
                                          </p:val>
                                        </p:tav>
                                        <p:tav tm="100000">
                                          <p:val>
                                            <p:strVal val="#ppt_x"/>
                                          </p:val>
                                        </p:tav>
                                      </p:tavLst>
                                    </p:anim>
                                    <p:anim calcmode="lin" valueType="num">
                                      <p:cBhvr>
                                        <p:cTn id="8" dur="1500" fill="hold"/>
                                        <p:tgtEl>
                                          <p:spTgt spid="4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0"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5" name="Image" descr="Image"/>
          <p:cNvPicPr>
            <a:picLocks noChangeAspect="1"/>
          </p:cNvPicPr>
          <p:nvPr>
            <p:ph type="pic" idx="13"/>
          </p:nvPr>
        </p:nvPicPr>
        <p:blipFill>
          <a:blip r:embed="rId2">
            <a:extLst/>
          </a:blip>
          <a:srcRect l="2112" t="0" r="33312" b="0"/>
          <a:stretch>
            <a:fillRect/>
          </a:stretch>
        </p:blipFill>
        <p:spPr>
          <a:xfrm>
            <a:off x="0" y="0"/>
            <a:ext cx="13004800" cy="9753600"/>
          </a:xfrm>
          <a:prstGeom prst="rect">
            <a:avLst/>
          </a:prstGeom>
        </p:spPr>
      </p:pic>
      <p:sp>
        <p:nvSpPr>
          <p:cNvPr id="426" name="We Are &quot;Sojourners And Pilgrims&quot;...…"/>
          <p:cNvSpPr txBox="1"/>
          <p:nvPr/>
        </p:nvSpPr>
        <p:spPr>
          <a:xfrm>
            <a:off x="344195" y="1091723"/>
            <a:ext cx="6303510" cy="6604001"/>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82600" indent="-482600" algn="l">
              <a:spcBef>
                <a:spcPts val="2400"/>
              </a:spcBef>
              <a:buSzPct val="35000"/>
              <a:buBlip>
                <a:blip r:embed="rId3"/>
              </a:buBlip>
              <a:defRPr b="1" sz="4500">
                <a:solidFill>
                  <a:srgbClr val="FFFFFF">
                    <a:alpha val="83754"/>
                  </a:srgbClr>
                </a:solidFill>
                <a:effectLst>
                  <a:outerShdw sx="100000" sy="100000" kx="0" ky="0" algn="b" rotWithShape="0" blurRad="76200" dist="76200" dir="2759547">
                    <a:srgbClr val="000000"/>
                  </a:outerShdw>
                </a:effectLst>
                <a:latin typeface="Century Gothic"/>
                <a:ea typeface="Century Gothic"/>
                <a:cs typeface="Century Gothic"/>
                <a:sym typeface="Century Gothic"/>
              </a:defRPr>
            </a:pPr>
            <a:r>
              <a:t>We Are "Sojourners And Pilgrims"...</a:t>
            </a:r>
          </a:p>
          <a:p>
            <a:pPr marL="482600" indent="-482600" algn="l">
              <a:spcBef>
                <a:spcPts val="2400"/>
              </a:spcBef>
              <a:buSzPct val="35000"/>
              <a:buBlip>
                <a:blip r:embed="rId3"/>
              </a:buBlip>
              <a:defRPr b="1" sz="4500">
                <a:solidFill>
                  <a:srgbClr val="FFFFFF">
                    <a:alpha val="83754"/>
                  </a:srgbClr>
                </a:solidFill>
                <a:effectLst>
                  <a:outerShdw sx="100000" sy="100000" kx="0" ky="0" algn="b" rotWithShape="0" blurRad="76200" dist="76200" dir="2759547">
                    <a:srgbClr val="000000"/>
                  </a:outerShdw>
                </a:effectLst>
                <a:latin typeface="Century Gothic"/>
                <a:ea typeface="Century Gothic"/>
                <a:cs typeface="Century Gothic"/>
                <a:sym typeface="Century Gothic"/>
              </a:defRPr>
            </a:pPr>
            <a:r>
              <a:t>We Are Engaged In Warfare...</a:t>
            </a:r>
          </a:p>
          <a:p>
            <a:pPr marL="482600" indent="-482600" algn="l">
              <a:spcBef>
                <a:spcPts val="2400"/>
              </a:spcBef>
              <a:buSzPct val="35000"/>
              <a:buBlip>
                <a:blip r:embed="rId3"/>
              </a:buBlip>
              <a:defRPr b="1" sz="4500">
                <a:solidFill>
                  <a:srgbClr val="FFFFFF">
                    <a:alpha val="83754"/>
                  </a:srgbClr>
                </a:solidFill>
                <a:effectLst>
                  <a:outerShdw sx="100000" sy="100000" kx="0" ky="0" algn="b" rotWithShape="0" blurRad="76200" dist="76200" dir="2759547">
                    <a:srgbClr val="000000"/>
                  </a:outerShdw>
                </a:effectLst>
                <a:latin typeface="Century Gothic"/>
                <a:ea typeface="Century Gothic"/>
                <a:cs typeface="Century Gothic"/>
                <a:sym typeface="Century Gothic"/>
              </a:defRPr>
            </a:pPr>
            <a:r>
              <a:t>We are to follow the EXAMPLE of Christ!</a:t>
            </a:r>
          </a:p>
          <a:p>
            <a:pPr marL="482600" indent="-482600" algn="l">
              <a:spcBef>
                <a:spcPts val="2400"/>
              </a:spcBef>
              <a:buSzPct val="35000"/>
              <a:buBlip>
                <a:blip r:embed="rId3"/>
              </a:buBlip>
              <a:defRPr b="1" sz="4500">
                <a:solidFill>
                  <a:srgbClr val="FFFFFF">
                    <a:alpha val="83754"/>
                  </a:srgbClr>
                </a:solidFill>
                <a:effectLst>
                  <a:outerShdw sx="100000" sy="100000" kx="0" ky="0" algn="b" rotWithShape="0" blurRad="76200" dist="76200" dir="2759547">
                    <a:srgbClr val="000000"/>
                  </a:outerShdw>
                </a:effectLst>
                <a:latin typeface="Century Gothic"/>
                <a:ea typeface="Century Gothic"/>
                <a:cs typeface="Century Gothic"/>
                <a:sym typeface="Century Gothic"/>
              </a:defRPr>
            </a:pPr>
            <a:r>
              <a:t>Is my life acceptable to God?</a:t>
            </a:r>
          </a:p>
        </p:txBody>
      </p:sp>
      <p:grpSp>
        <p:nvGrpSpPr>
          <p:cNvPr id="429" name="“The Pilgrim’s Response To Abusive Authority”"/>
          <p:cNvGrpSpPr/>
          <p:nvPr/>
        </p:nvGrpSpPr>
        <p:grpSpPr>
          <a:xfrm>
            <a:off x="190443" y="8586548"/>
            <a:ext cx="12623913" cy="850901"/>
            <a:chOff x="0" y="0"/>
            <a:chExt cx="12623912" cy="850900"/>
          </a:xfrm>
        </p:grpSpPr>
        <p:sp>
          <p:nvSpPr>
            <p:cNvPr id="428" name="“The Pilgrim’s Response To Abusive Authority”"/>
            <p:cNvSpPr txBox="1"/>
            <p:nvPr/>
          </p:nvSpPr>
          <p:spPr>
            <a:xfrm>
              <a:off x="63500" y="50800"/>
              <a:ext cx="12496913" cy="6477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a:solidFill>
                    <a:srgbClr val="6F6A5A"/>
                  </a:solidFill>
                  <a:latin typeface="Baskerville"/>
                  <a:ea typeface="Baskerville"/>
                  <a:cs typeface="Baskerville"/>
                  <a:sym typeface="Baskerville"/>
                </a:defRPr>
              </a:lvl1pPr>
            </a:lstStyle>
            <a:p>
              <a:pPr/>
              <a:r>
                <a:t>“The Pilgrim’s Response To Abusive Authority”</a:t>
              </a:r>
            </a:p>
          </p:txBody>
        </p:sp>
        <p:pic>
          <p:nvPicPr>
            <p:cNvPr id="427" name="“The Pilgrim’s Response To Abusive Authority” “The Pilgrim’s Response To Abusive Authority”" descr="“The Pilgrim’s Response To Abusive Authority” “The Pilgrim’s Response To Abusive Authority”"/>
            <p:cNvPicPr>
              <a:picLocks noChangeAspect="0"/>
            </p:cNvPicPr>
            <p:nvPr/>
          </p:nvPicPr>
          <p:blipFill>
            <a:blip r:embed="rId4">
              <a:extLst/>
            </a:blip>
            <a:stretch>
              <a:fillRect/>
            </a:stretch>
          </p:blipFill>
          <p:spPr>
            <a:xfrm>
              <a:off x="0" y="0"/>
              <a:ext cx="12623913" cy="8509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26">
                                            <p:txEl>
                                              <p:pRg st="1" end="1"/>
                                            </p:txEl>
                                          </p:spTgt>
                                        </p:tgtEl>
                                        <p:attrNameLst>
                                          <p:attrName>style.visibility</p:attrName>
                                        </p:attrNameLst>
                                      </p:cBhvr>
                                      <p:to>
                                        <p:strVal val="visible"/>
                                      </p:to>
                                    </p:set>
                                    <p:animEffect filter="fade" transition="in">
                                      <p:cBhvr>
                                        <p:cTn id="7" dur="1500"/>
                                        <p:tgtEl>
                                          <p:spTgt spid="42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26">
                                            <p:txEl>
                                              <p:pRg st="2" end="2"/>
                                            </p:txEl>
                                          </p:spTgt>
                                        </p:tgtEl>
                                        <p:attrNameLst>
                                          <p:attrName>style.visibility</p:attrName>
                                        </p:attrNameLst>
                                      </p:cBhvr>
                                      <p:to>
                                        <p:strVal val="visible"/>
                                      </p:to>
                                    </p:set>
                                    <p:animEffect filter="fade" transition="in">
                                      <p:cBhvr>
                                        <p:cTn id="12" dur="1500"/>
                                        <p:tgtEl>
                                          <p:spTgt spid="42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26">
                                            <p:txEl>
                                              <p:pRg st="3" end="3"/>
                                            </p:txEl>
                                          </p:spTgt>
                                        </p:tgtEl>
                                        <p:attrNameLst>
                                          <p:attrName>style.visibility</p:attrName>
                                        </p:attrNameLst>
                                      </p:cBhvr>
                                      <p:to>
                                        <p:strVal val="visible"/>
                                      </p:to>
                                    </p:set>
                                    <p:animEffect filter="fade" transition="in">
                                      <p:cBhvr>
                                        <p:cTn id="17" dur="1500"/>
                                        <p:tgtEl>
                                          <p:spTgt spid="42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6"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2" name="Image" descr="Image"/>
          <p:cNvPicPr>
            <a:picLocks noChangeAspect="0"/>
          </p:cNvPicPr>
          <p:nvPr/>
        </p:nvPicPr>
        <p:blipFill>
          <a:blip r:embed="rId2">
            <a:extLst/>
          </a:blip>
          <a:stretch>
            <a:fillRect/>
          </a:stretch>
        </p:blipFill>
        <p:spPr>
          <a:xfrm>
            <a:off x="-36973" y="-33867"/>
            <a:ext cx="13078746" cy="9821334"/>
          </a:xfrm>
          <a:prstGeom prst="rect">
            <a:avLst/>
          </a:prstGeom>
          <a:ln w="12700">
            <a:miter lim="400000"/>
          </a:ln>
        </p:spPr>
      </p:pic>
      <p:sp>
        <p:nvSpPr>
          <p:cNvPr id="433" name="Charts by Don McClain…"/>
          <p:cNvSpPr txBox="1"/>
          <p:nvPr/>
        </p:nvSpPr>
        <p:spPr>
          <a:xfrm>
            <a:off x="304805" y="6351980"/>
            <a:ext cx="12395190" cy="31066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March 15, 2020 PM</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3"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r>
              <a:t> / </a:t>
            </a: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4" invalidUrl="" action="" tgtFrame="" tooltip="" history="1" highlightClick="0" endSnd="0"/>
              </a:rPr>
              <a:t>www.w65stchurchofchrist.com</a:t>
            </a:r>
            <a:r>
              <a:t> </a:t>
            </a:r>
          </a:p>
        </p:txBody>
      </p:sp>
      <p:grpSp>
        <p:nvGrpSpPr>
          <p:cNvPr id="436" name="“The Pilgrim’s Response To Abusive Authority”"/>
          <p:cNvGrpSpPr/>
          <p:nvPr/>
        </p:nvGrpSpPr>
        <p:grpSpPr>
          <a:xfrm>
            <a:off x="190443" y="110897"/>
            <a:ext cx="12623913" cy="2235201"/>
            <a:chOff x="0" y="0"/>
            <a:chExt cx="12623912" cy="2235200"/>
          </a:xfrm>
        </p:grpSpPr>
        <p:sp>
          <p:nvSpPr>
            <p:cNvPr id="435" name="“The Pilgrim’s Response To Abusive Authority”"/>
            <p:cNvSpPr txBox="1"/>
            <p:nvPr/>
          </p:nvSpPr>
          <p:spPr>
            <a:xfrm>
              <a:off x="63500" y="50800"/>
              <a:ext cx="12496913" cy="20320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6600">
                  <a:solidFill>
                    <a:srgbClr val="6F6A5A"/>
                  </a:solidFill>
                  <a:latin typeface="Baskerville"/>
                  <a:ea typeface="Baskerville"/>
                  <a:cs typeface="Baskerville"/>
                  <a:sym typeface="Baskerville"/>
                </a:defRPr>
              </a:lvl1pPr>
            </a:lstStyle>
            <a:p>
              <a:pPr/>
              <a:r>
                <a:t>“The Pilgrim’s Response To Abusive Authority”</a:t>
              </a:r>
            </a:p>
          </p:txBody>
        </p:sp>
        <p:pic>
          <p:nvPicPr>
            <p:cNvPr id="434" name="“The Pilgrim’s Response To Abusive Authority” “The Pilgrim’s Response To Abusive Authority”" descr="“The Pilgrim’s Response To Abusive Authority” “The Pilgrim’s Response To Abusive Authority”"/>
            <p:cNvPicPr>
              <a:picLocks noChangeAspect="0"/>
            </p:cNvPicPr>
            <p:nvPr/>
          </p:nvPicPr>
          <p:blipFill>
            <a:blip r:embed="rId5">
              <a:extLst/>
            </a:blip>
            <a:stretch>
              <a:fillRect/>
            </a:stretch>
          </p:blipFill>
          <p:spPr>
            <a:xfrm>
              <a:off x="0" y="0"/>
              <a:ext cx="12623913" cy="2235200"/>
            </a:xfrm>
            <a:prstGeom prst="rect">
              <a:avLst/>
            </a:prstGeom>
            <a:effectLst/>
          </p:spPr>
        </p:pic>
      </p:grpSp>
      <p:sp>
        <p:nvSpPr>
          <p:cNvPr id="437" name="(1 Peter 2:18-25)"/>
          <p:cNvSpPr txBox="1"/>
          <p:nvPr/>
        </p:nvSpPr>
        <p:spPr>
          <a:xfrm>
            <a:off x="1526222" y="5353678"/>
            <a:ext cx="5386835" cy="1028701"/>
          </a:xfrm>
          <a:prstGeom prst="rect">
            <a:avLst/>
          </a:prstGeom>
          <a:ln w="12700">
            <a:miter lim="400000"/>
          </a:ln>
          <a:effectLst>
            <a:outerShdw sx="100000" sy="100000" kx="0" ky="0" algn="b" rotWithShape="0" blurRad="177800" dist="97063"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300">
                <a:solidFill>
                  <a:srgbClr val="FFFFFF"/>
                </a:solidFill>
                <a:effectLst>
                  <a:outerShdw sx="100000" sy="100000" kx="0" ky="0" algn="b" rotWithShape="0" blurRad="50800" dist="63500" dir="2639351">
                    <a:srgbClr val="000000"/>
                  </a:outerShdw>
                </a:effectLst>
                <a:latin typeface="Baskerville"/>
                <a:ea typeface="Baskerville"/>
                <a:cs typeface="Baskerville"/>
                <a:sym typeface="Baskerville"/>
              </a:defRPr>
            </a:lvl1pPr>
          </a:lstStyle>
          <a:p>
            <a:pPr/>
            <a:r>
              <a:t>(1 Peter 2:18-25)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Colossians 3:22–25 (NKJV)…"/>
          <p:cNvSpPr txBox="1"/>
          <p:nvPr/>
        </p:nvSpPr>
        <p:spPr>
          <a:xfrm>
            <a:off x="416724" y="291828"/>
            <a:ext cx="12171352" cy="90005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b="1" sz="6500">
                <a:solidFill>
                  <a:srgbClr val="000000"/>
                </a:solidFill>
                <a:latin typeface="Times New Roman"/>
                <a:ea typeface="Times New Roman"/>
                <a:cs typeface="Times New Roman"/>
                <a:sym typeface="Times New Roman"/>
              </a:defRPr>
            </a:pPr>
            <a:r>
              <a:t>Colossians 3:22–25 (NKJV) </a:t>
            </a:r>
          </a:p>
          <a:p>
            <a:pPr defTabSz="457200">
              <a:defRPr sz="5400">
                <a:solidFill>
                  <a:srgbClr val="000000"/>
                </a:solidFill>
                <a:latin typeface="Times New Roman"/>
                <a:ea typeface="Times New Roman"/>
                <a:cs typeface="Times New Roman"/>
                <a:sym typeface="Times New Roman"/>
              </a:defRPr>
            </a:pPr>
            <a:r>
              <a:rPr baseline="31999"/>
              <a:t>22</a:t>
            </a:r>
            <a:r>
              <a:t> Bondservants, obey in all things your masters according to the flesh, not with eyeservice, as men-pleasers, but in sincerity of heart, fearing God. </a:t>
            </a:r>
            <a:r>
              <a:rPr baseline="31999"/>
              <a:t>23</a:t>
            </a:r>
            <a:r>
              <a:t> And whatever you do, do it heartily, as to the Lord and not to men, </a:t>
            </a:r>
            <a:r>
              <a:rPr baseline="31999"/>
              <a:t>24</a:t>
            </a:r>
            <a:r>
              <a:t> knowing that from the Lord you will receive the reward of the inheritance; for you serve the Lord Christ. </a:t>
            </a:r>
            <a:r>
              <a:rPr baseline="31999"/>
              <a:t>25</a:t>
            </a:r>
            <a:r>
              <a:t> But he who does wrong will be repaid for what he has done, and there is no partiality.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0" name="Image" descr="Image"/>
          <p:cNvPicPr>
            <a:picLocks noChangeAspect="1"/>
          </p:cNvPicPr>
          <p:nvPr>
            <p:ph type="pic" idx="13"/>
          </p:nvPr>
        </p:nvPicPr>
        <p:blipFill>
          <a:blip r:embed="rId2">
            <a:extLst/>
          </a:blip>
          <a:srcRect l="2112" t="0" r="33312" b="0"/>
          <a:stretch>
            <a:fillRect/>
          </a:stretch>
        </p:blipFill>
        <p:spPr>
          <a:xfrm>
            <a:off x="0" y="0"/>
            <a:ext cx="13004800" cy="9753600"/>
          </a:xfrm>
          <a:prstGeom prst="rect">
            <a:avLst/>
          </a:prstGeom>
        </p:spPr>
      </p:pic>
      <p:pic>
        <p:nvPicPr>
          <p:cNvPr id="241" name="abstain from fleshly lusts (2:11-12) abstain from fleshly lusts (2:11-12)" descr="abstain from fleshly lusts (2:11-12) abstain from fleshly lusts (2:11-12)"/>
          <p:cNvPicPr>
            <a:picLocks noChangeAspect="0"/>
          </p:cNvPicPr>
          <p:nvPr/>
        </p:nvPicPr>
        <p:blipFill>
          <a:blip r:embed="rId3">
            <a:extLst/>
          </a:blip>
          <a:stretch>
            <a:fillRect/>
          </a:stretch>
        </p:blipFill>
        <p:spPr>
          <a:xfrm>
            <a:off x="243201" y="5967990"/>
            <a:ext cx="7414991" cy="1574801"/>
          </a:xfrm>
          <a:prstGeom prst="rect">
            <a:avLst/>
          </a:prstGeom>
          <a:effectLst>
            <a:outerShdw sx="100000" sy="100000" kx="0" ky="0" algn="b" rotWithShape="0" blurRad="177800" dist="97063" dir="5400000">
              <a:srgbClr val="000000"/>
            </a:outerShdw>
          </a:effectLst>
        </p:spPr>
      </p:pic>
      <p:pic>
        <p:nvPicPr>
          <p:cNvPr id="242" name="Corner Stone or Stumbling Stone (2:4-10) Corner Stone or Stumbling Stone (2:4-10)" descr="Corner Stone or Stumbling Stone (2:4-10) Corner Stone or Stumbling Stone (2:4-10)"/>
          <p:cNvPicPr>
            <a:picLocks noChangeAspect="0"/>
          </p:cNvPicPr>
          <p:nvPr/>
        </p:nvPicPr>
        <p:blipFill>
          <a:blip r:embed="rId4">
            <a:extLst/>
          </a:blip>
          <a:stretch>
            <a:fillRect/>
          </a:stretch>
        </p:blipFill>
        <p:spPr>
          <a:xfrm>
            <a:off x="243201" y="4112932"/>
            <a:ext cx="7414991" cy="1574801"/>
          </a:xfrm>
          <a:prstGeom prst="rect">
            <a:avLst/>
          </a:prstGeom>
          <a:effectLst>
            <a:outerShdw sx="100000" sy="100000" kx="0" ky="0" algn="b" rotWithShape="0" blurRad="177800" dist="97063" dir="5400000">
              <a:srgbClr val="000000"/>
            </a:outerShdw>
          </a:effectLst>
        </p:spPr>
      </p:pic>
      <p:pic>
        <p:nvPicPr>
          <p:cNvPr id="243" name="Our Living Hope (1:1-12) Our Living Hope (1:1-12)" descr="Our Living Hope (1:1-12) Our Living Hope (1:1-12)"/>
          <p:cNvPicPr>
            <a:picLocks noChangeAspect="0"/>
          </p:cNvPicPr>
          <p:nvPr/>
        </p:nvPicPr>
        <p:blipFill>
          <a:blip r:embed="rId5">
            <a:extLst/>
          </a:blip>
          <a:stretch>
            <a:fillRect/>
          </a:stretch>
        </p:blipFill>
        <p:spPr>
          <a:xfrm>
            <a:off x="243201" y="1012415"/>
            <a:ext cx="7414991" cy="965201"/>
          </a:xfrm>
          <a:prstGeom prst="rect">
            <a:avLst/>
          </a:prstGeom>
          <a:effectLst>
            <a:outerShdw sx="100000" sy="100000" kx="0" ky="0" algn="b" rotWithShape="0" blurRad="177800" dist="97063" dir="5400000">
              <a:srgbClr val="000000"/>
            </a:outerShdw>
          </a:effectLst>
        </p:spPr>
      </p:pic>
      <p:pic>
        <p:nvPicPr>
          <p:cNvPr id="244" name="Be holy, for I am holy (1:13-2:3) Be holy, for I am holy (1:13-2:3)" descr="Be holy, for I am holy (1:13-2:3) Be holy, for I am holy (1:13-2:3)"/>
          <p:cNvPicPr>
            <a:picLocks noChangeAspect="0"/>
          </p:cNvPicPr>
          <p:nvPr/>
        </p:nvPicPr>
        <p:blipFill>
          <a:blip r:embed="rId6">
            <a:extLst/>
          </a:blip>
          <a:stretch>
            <a:fillRect/>
          </a:stretch>
        </p:blipFill>
        <p:spPr>
          <a:xfrm>
            <a:off x="243201" y="2257874"/>
            <a:ext cx="7414991" cy="1574801"/>
          </a:xfrm>
          <a:prstGeom prst="rect">
            <a:avLst/>
          </a:prstGeom>
          <a:effectLst>
            <a:outerShdw sx="100000" sy="100000" kx="0" ky="0" algn="b" rotWithShape="0" blurRad="177800" dist="97063" dir="5400000">
              <a:srgbClr val="000000"/>
            </a:outerShdw>
          </a:effectLst>
        </p:spPr>
      </p:pic>
      <p:pic>
        <p:nvPicPr>
          <p:cNvPr id="245" name="Response To Human GovERNMENT (2:13-17) Response To Human GovERNMENT (2:13-17)" descr="Response To Human GovERNMENT (2:13-17) Response To Human GovERNMENT (2:13-17)"/>
          <p:cNvPicPr>
            <a:picLocks noChangeAspect="0"/>
          </p:cNvPicPr>
          <p:nvPr/>
        </p:nvPicPr>
        <p:blipFill>
          <a:blip r:embed="rId7">
            <a:extLst/>
          </a:blip>
          <a:stretch>
            <a:fillRect/>
          </a:stretch>
        </p:blipFill>
        <p:spPr>
          <a:xfrm>
            <a:off x="243201" y="7823049"/>
            <a:ext cx="7414991" cy="1574801"/>
          </a:xfrm>
          <a:prstGeom prst="rect">
            <a:avLst/>
          </a:prstGeom>
          <a:effectLst>
            <a:outerShdw sx="100000" sy="100000" kx="0" ky="0" algn="b" rotWithShape="0" blurRad="177800" dist="97063"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7" name="Image" descr="Image"/>
          <p:cNvPicPr>
            <a:picLocks noChangeAspect="1"/>
          </p:cNvPicPr>
          <p:nvPr>
            <p:ph type="pic" idx="13"/>
          </p:nvPr>
        </p:nvPicPr>
        <p:blipFill>
          <a:blip r:embed="rId2">
            <a:extLst/>
          </a:blip>
          <a:srcRect l="2112" t="0" r="33312" b="0"/>
          <a:stretch>
            <a:fillRect/>
          </a:stretch>
        </p:blipFill>
        <p:spPr>
          <a:xfrm>
            <a:off x="0" y="0"/>
            <a:ext cx="13004800" cy="9753600"/>
          </a:xfrm>
          <a:prstGeom prst="rect">
            <a:avLst/>
          </a:prstGeom>
        </p:spPr>
      </p:pic>
      <p:grpSp>
        <p:nvGrpSpPr>
          <p:cNvPr id="250" name="“The Pilgrim’s Response To ABUSIVE AUTHORITY”…"/>
          <p:cNvGrpSpPr/>
          <p:nvPr/>
        </p:nvGrpSpPr>
        <p:grpSpPr>
          <a:xfrm>
            <a:off x="510622" y="1196755"/>
            <a:ext cx="6723226" cy="4457701"/>
            <a:chOff x="0" y="0"/>
            <a:chExt cx="6723224" cy="4457700"/>
          </a:xfrm>
        </p:grpSpPr>
        <p:sp>
          <p:nvSpPr>
            <p:cNvPr id="249" name="“The Pilgrim’s Response To ABUSIVE AUTHORITY”…"/>
            <p:cNvSpPr txBox="1"/>
            <p:nvPr/>
          </p:nvSpPr>
          <p:spPr>
            <a:xfrm>
              <a:off x="63500" y="50800"/>
              <a:ext cx="6596225" cy="42545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cap="all" sz="5700">
                  <a:solidFill>
                    <a:srgbClr val="6F6A5A"/>
                  </a:solidFill>
                  <a:latin typeface="Baskerville"/>
                  <a:ea typeface="Baskerville"/>
                  <a:cs typeface="Baskerville"/>
                  <a:sym typeface="Baskerville"/>
                </a:defRPr>
              </a:pPr>
              <a:r>
                <a:t>“The Pilgrim’s Response To ABUSIVE AUTHORITY”</a:t>
              </a:r>
            </a:p>
            <a:p>
              <a:pPr>
                <a:defRPr cap="all" sz="5700">
                  <a:solidFill>
                    <a:srgbClr val="6F6A5A"/>
                  </a:solidFill>
                  <a:latin typeface="Baskerville"/>
                  <a:ea typeface="Baskerville"/>
                  <a:cs typeface="Baskerville"/>
                  <a:sym typeface="Baskerville"/>
                </a:defRPr>
              </a:pPr>
              <a:r>
                <a:t>(1 </a:t>
              </a:r>
              <a:r>
                <a:rPr cap="none"/>
                <a:t>PETER </a:t>
              </a:r>
              <a:r>
                <a:t>2:18–25)</a:t>
              </a:r>
            </a:p>
          </p:txBody>
        </p:sp>
        <p:pic>
          <p:nvPicPr>
            <p:cNvPr id="248" name="“The Pilgrim’s Response To ABUSIVE AUTHORITY”… “The Pilgrim’s Response To ABUSIVE AUTHORITY”&#10;(1 PETER 2:18–25)" descr="“The Pilgrim’s Response To ABUSIVE AUTHORITY”… “The Pilgrim’s Response To ABUSIVE AUTHORITY”(1 PETER 2:18–25)"/>
            <p:cNvPicPr>
              <a:picLocks noChangeAspect="0"/>
            </p:cNvPicPr>
            <p:nvPr/>
          </p:nvPicPr>
          <p:blipFill>
            <a:blip r:embed="rId3">
              <a:extLst/>
            </a:blip>
            <a:stretch>
              <a:fillRect/>
            </a:stretch>
          </p:blipFill>
          <p:spPr>
            <a:xfrm>
              <a:off x="0" y="0"/>
              <a:ext cx="6723225" cy="4457700"/>
            </a:xfrm>
            <a:prstGeom prst="rect">
              <a:avLst/>
            </a:prstGeom>
            <a:effectLst/>
          </p:spPr>
        </p:pic>
      </p:grpSp>
      <p:sp>
        <p:nvSpPr>
          <p:cNvPr id="251" name="Principles Governing The Christian’s Behavior in Suffering"/>
          <p:cNvSpPr txBox="1"/>
          <p:nvPr/>
        </p:nvSpPr>
        <p:spPr>
          <a:xfrm>
            <a:off x="146497" y="7349136"/>
            <a:ext cx="12711806" cy="182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5900">
                <a:ln w="25400" cap="flat">
                  <a:solidFill>
                    <a:srgbClr val="000000"/>
                  </a:solidFill>
                  <a:prstDash val="solid"/>
                  <a:miter lim="400000"/>
                </a:ln>
                <a:solidFill>
                  <a:srgbClr val="FFFFFF"/>
                </a:solidFill>
                <a:effectLst>
                  <a:outerShdw sx="100000" sy="100000" kx="0" ky="0" algn="b" rotWithShape="0" blurRad="76200" dist="76200" dir="1902978">
                    <a:srgbClr val="000000"/>
                  </a:outerShdw>
                </a:effectLst>
                <a:latin typeface="Gill Sans"/>
                <a:ea typeface="Gill Sans"/>
                <a:cs typeface="Gill Sans"/>
                <a:sym typeface="Gill Sans"/>
              </a:defRPr>
            </a:lvl1pPr>
          </a:lstStyle>
          <a:p>
            <a:pPr/>
            <a:r>
              <a:t>Principles Governing The Christian’s Behavior in Suffering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1 Peter 2:18–25 (NKJV)…"/>
          <p:cNvSpPr txBox="1"/>
          <p:nvPr/>
        </p:nvSpPr>
        <p:spPr>
          <a:xfrm>
            <a:off x="284720" y="254787"/>
            <a:ext cx="12435360" cy="91397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b="1" sz="6400">
                <a:solidFill>
                  <a:srgbClr val="000000"/>
                </a:solidFill>
                <a:latin typeface="Times New Roman"/>
                <a:ea typeface="Times New Roman"/>
                <a:cs typeface="Times New Roman"/>
                <a:sym typeface="Times New Roman"/>
              </a:defRPr>
            </a:pPr>
            <a:r>
              <a:t>1 Peter 2:18–25 (NKJV) </a:t>
            </a:r>
          </a:p>
          <a:p>
            <a:pPr defTabSz="457200">
              <a:defRPr sz="5500">
                <a:solidFill>
                  <a:srgbClr val="000000"/>
                </a:solidFill>
                <a:latin typeface="Times New Roman"/>
                <a:ea typeface="Times New Roman"/>
                <a:cs typeface="Times New Roman"/>
                <a:sym typeface="Times New Roman"/>
              </a:defRPr>
            </a:pPr>
            <a:r>
              <a:rPr baseline="31999"/>
              <a:t>18</a:t>
            </a:r>
            <a:r>
              <a:t> Servants, </a:t>
            </a:r>
            <a:r>
              <a:rPr i="1"/>
              <a:t>be</a:t>
            </a:r>
            <a:r>
              <a:t> submissive to </a:t>
            </a:r>
            <a:r>
              <a:rPr i="1"/>
              <a:t>your</a:t>
            </a:r>
            <a:r>
              <a:t> masters with all fear, not only to the good and gentle, but also to the harsh. </a:t>
            </a:r>
            <a:r>
              <a:rPr baseline="31999"/>
              <a:t>19</a:t>
            </a:r>
            <a:r>
              <a:t> For this </a:t>
            </a:r>
            <a:r>
              <a:rPr i="1"/>
              <a:t>is</a:t>
            </a:r>
            <a:r>
              <a:t> commendable, if because of conscience toward God one endures grief, suffering wrongfully. </a:t>
            </a:r>
            <a:r>
              <a:rPr baseline="31999"/>
              <a:t>20</a:t>
            </a:r>
            <a:r>
              <a:t> For what credit </a:t>
            </a:r>
            <a:r>
              <a:rPr i="1"/>
              <a:t>is it</a:t>
            </a:r>
            <a:r>
              <a:t> if, when you are beaten for your faults, you take it patiently? But when you do good and suffer, if you take it patiently, this </a:t>
            </a:r>
            <a:r>
              <a:rPr i="1"/>
              <a:t>is</a:t>
            </a:r>
            <a:r>
              <a:t> commendable before God.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1 Peter 2:18–25 (NKJV)…"/>
          <p:cNvSpPr txBox="1"/>
          <p:nvPr/>
        </p:nvSpPr>
        <p:spPr>
          <a:xfrm>
            <a:off x="284720" y="254787"/>
            <a:ext cx="12435360" cy="87952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b="1" sz="6400">
                <a:solidFill>
                  <a:srgbClr val="000000"/>
                </a:solidFill>
                <a:latin typeface="Times New Roman"/>
                <a:ea typeface="Times New Roman"/>
                <a:cs typeface="Times New Roman"/>
                <a:sym typeface="Times New Roman"/>
              </a:defRPr>
            </a:pPr>
            <a:r>
              <a:t>1 Peter 2:18–25 (NKJV) </a:t>
            </a:r>
          </a:p>
          <a:p>
            <a:pPr defTabSz="457200">
              <a:defRPr sz="5800">
                <a:solidFill>
                  <a:srgbClr val="000000"/>
                </a:solidFill>
                <a:latin typeface="Times New Roman"/>
                <a:ea typeface="Times New Roman"/>
                <a:cs typeface="Times New Roman"/>
                <a:sym typeface="Times New Roman"/>
              </a:defRPr>
            </a:pPr>
            <a:r>
              <a:rPr baseline="31999"/>
              <a:t>21</a:t>
            </a:r>
            <a:r>
              <a:t> For to this you were called, because Christ also suffered for us, leaving us an example, that you should follow His steps: </a:t>
            </a:r>
            <a:r>
              <a:rPr baseline="31999"/>
              <a:t>22</a:t>
            </a:r>
            <a:r>
              <a:t> </a:t>
            </a:r>
            <a:r>
              <a:rPr i="1"/>
              <a:t>“Who</a:t>
            </a:r>
            <a:r>
              <a:t> </a:t>
            </a:r>
            <a:r>
              <a:rPr i="1"/>
              <a:t>committed no sin,</a:t>
            </a:r>
            <a:r>
              <a:t> </a:t>
            </a:r>
            <a:r>
              <a:rPr i="1"/>
              <a:t>Nor was deceit found in His mouth”;</a:t>
            </a:r>
            <a:r>
              <a:t> </a:t>
            </a:r>
            <a:r>
              <a:rPr baseline="31999"/>
              <a:t>23</a:t>
            </a:r>
            <a:r>
              <a:t> who, when He was reviled, did not revile in return; when He suffered, He did not threaten, but committed </a:t>
            </a:r>
            <a:r>
              <a:rPr i="1"/>
              <a:t>Himself</a:t>
            </a:r>
            <a:r>
              <a:t> to Him who judges righteously;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ageCurlDouble"/>
      </p:transition>
    </mc:Choice>
    <mc:Choice xmlns:p14="http://schemas.microsoft.com/office/powerpoint/2010/main" Requires="p14">
      <p:transition spd="med" advClick="1" p14:dur="1000">
        <p14:prism dir="l"/>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1 Peter 2:18–25 (NKJV)…"/>
          <p:cNvSpPr txBox="1"/>
          <p:nvPr/>
        </p:nvSpPr>
        <p:spPr>
          <a:xfrm>
            <a:off x="284720" y="254787"/>
            <a:ext cx="12435360" cy="87533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b="1" sz="6400">
                <a:solidFill>
                  <a:srgbClr val="000000"/>
                </a:solidFill>
                <a:latin typeface="Times New Roman"/>
                <a:ea typeface="Times New Roman"/>
                <a:cs typeface="Times New Roman"/>
                <a:sym typeface="Times New Roman"/>
              </a:defRPr>
            </a:pPr>
            <a:r>
              <a:t>1 Peter 2:18–25 (NKJV) </a:t>
            </a:r>
          </a:p>
          <a:p>
            <a:pPr defTabSz="457200">
              <a:defRPr sz="6500">
                <a:solidFill>
                  <a:srgbClr val="000000"/>
                </a:solidFill>
                <a:latin typeface="Times New Roman"/>
                <a:ea typeface="Times New Roman"/>
                <a:cs typeface="Times New Roman"/>
                <a:sym typeface="Times New Roman"/>
              </a:defRPr>
            </a:pPr>
            <a:r>
              <a:rPr baseline="31999"/>
              <a:t>24</a:t>
            </a:r>
            <a:r>
              <a:t> who Himself bore our sins in His own body on the tree, that we, having died to sins, might live for righteousness—by whose stripes you were healed. </a:t>
            </a:r>
            <a:r>
              <a:rPr baseline="31999"/>
              <a:t>25</a:t>
            </a:r>
            <a:r>
              <a:t> For you were like sheep going astray, but have now returned to the Shepherd and Overseer of your souls.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ageCurlDouble"/>
      </p:transition>
    </mc:Choice>
    <mc:Choice xmlns:p14="http://schemas.microsoft.com/office/powerpoint/2010/main" Requires="p14">
      <p:transition spd="med" advClick="1" p14:dur="1000">
        <p14:prism dir="l"/>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1" name="Image"/>
          <p:cNvGrpSpPr/>
          <p:nvPr/>
        </p:nvGrpSpPr>
        <p:grpSpPr>
          <a:xfrm>
            <a:off x="35083" y="2379264"/>
            <a:ext cx="4240088" cy="7415655"/>
            <a:chOff x="0" y="0"/>
            <a:chExt cx="4240087" cy="7415654"/>
          </a:xfrm>
        </p:grpSpPr>
        <p:pic>
          <p:nvPicPr>
            <p:cNvPr id="260"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259"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262" name="Rectangle 1"/>
          <p:cNvSpPr txBox="1"/>
          <p:nvPr/>
        </p:nvSpPr>
        <p:spPr>
          <a:xfrm>
            <a:off x="4207638" y="2292930"/>
            <a:ext cx="8602986" cy="688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700"/>
              </a:spcBef>
              <a:buSzPct val="80000"/>
              <a:buBlip>
                <a:blip r:embed="rId4"/>
              </a:buBlip>
              <a:defRPr sz="3900">
                <a:solidFill>
                  <a:srgbClr val="000000"/>
                </a:solidFill>
                <a:latin typeface="Century Gothic"/>
                <a:ea typeface="Century Gothic"/>
                <a:cs typeface="Century Gothic"/>
                <a:sym typeface="Century Gothic"/>
              </a:defRPr>
            </a:pPr>
            <a:r>
              <a:rPr b="1"/>
              <a:t>The Beginning of A Section dealing With The Christian And His Relation-ships -</a:t>
            </a:r>
            <a:r>
              <a:t> </a:t>
            </a:r>
          </a:p>
          <a:p>
            <a:pPr marL="1371599" indent="-685799" algn="l">
              <a:spcBef>
                <a:spcPts val="1700"/>
              </a:spcBef>
              <a:buSzPct val="80000"/>
              <a:buBlip>
                <a:blip r:embed="rId5"/>
              </a:buBlip>
              <a:defRPr sz="3900">
                <a:solidFill>
                  <a:srgbClr val="000000"/>
                </a:solidFill>
                <a:latin typeface="Century Gothic"/>
                <a:ea typeface="Century Gothic"/>
                <a:cs typeface="Century Gothic"/>
                <a:sym typeface="Century Gothic"/>
              </a:defRPr>
            </a:pPr>
            <a:r>
              <a:t>Civil – 2:13-17</a:t>
            </a:r>
          </a:p>
          <a:p>
            <a:pPr marL="1371599" indent="-685799" algn="l">
              <a:spcBef>
                <a:spcPts val="1700"/>
              </a:spcBef>
              <a:buSzPct val="80000"/>
              <a:buBlip>
                <a:blip r:embed="rId5"/>
              </a:buBlip>
              <a:defRPr sz="3900">
                <a:solidFill>
                  <a:srgbClr val="000000"/>
                </a:solidFill>
                <a:latin typeface="Century Gothic"/>
                <a:ea typeface="Century Gothic"/>
                <a:cs typeface="Century Gothic"/>
                <a:sym typeface="Century Gothic"/>
              </a:defRPr>
            </a:pPr>
            <a:r>
              <a:t>Professional – 2:18-25</a:t>
            </a:r>
          </a:p>
          <a:p>
            <a:pPr marL="1371599" indent="-685799" algn="l">
              <a:spcBef>
                <a:spcPts val="1700"/>
              </a:spcBef>
              <a:buSzPct val="80000"/>
              <a:buBlip>
                <a:blip r:embed="rId5"/>
              </a:buBlip>
              <a:defRPr sz="3900">
                <a:solidFill>
                  <a:srgbClr val="000000"/>
                </a:solidFill>
                <a:latin typeface="Century Gothic"/>
                <a:ea typeface="Century Gothic"/>
                <a:cs typeface="Century Gothic"/>
                <a:sym typeface="Century Gothic"/>
              </a:defRPr>
            </a:pPr>
            <a:r>
              <a:t>Marital – 3:1-7</a:t>
            </a:r>
          </a:p>
          <a:p>
            <a:pPr marL="1371599" indent="-685799" algn="l">
              <a:spcBef>
                <a:spcPts val="1700"/>
              </a:spcBef>
              <a:buSzPct val="80000"/>
              <a:buBlip>
                <a:blip r:embed="rId5"/>
              </a:buBlip>
              <a:defRPr sz="3900">
                <a:solidFill>
                  <a:srgbClr val="000000"/>
                </a:solidFill>
                <a:latin typeface="Century Gothic"/>
                <a:ea typeface="Century Gothic"/>
                <a:cs typeface="Century Gothic"/>
                <a:sym typeface="Century Gothic"/>
              </a:defRPr>
            </a:pPr>
            <a:r>
              <a:t>Social – 3:8-4:6;12-19</a:t>
            </a:r>
          </a:p>
          <a:p>
            <a:pPr marL="1371599" indent="-685799" algn="l">
              <a:spcBef>
                <a:spcPts val="1700"/>
              </a:spcBef>
              <a:buSzPct val="80000"/>
              <a:buBlip>
                <a:blip r:embed="rId5"/>
              </a:buBlip>
              <a:defRPr sz="3900">
                <a:solidFill>
                  <a:srgbClr val="000000"/>
                </a:solidFill>
                <a:latin typeface="Century Gothic"/>
                <a:ea typeface="Century Gothic"/>
                <a:cs typeface="Century Gothic"/>
                <a:sym typeface="Century Gothic"/>
              </a:defRPr>
            </a:pPr>
            <a:r>
              <a:t>Familial – 4:7-11</a:t>
            </a:r>
          </a:p>
          <a:p>
            <a:pPr marL="1371599" indent="-685799" algn="l">
              <a:spcBef>
                <a:spcPts val="1700"/>
              </a:spcBef>
              <a:buSzPct val="80000"/>
              <a:buBlip>
                <a:blip r:embed="rId5"/>
              </a:buBlip>
              <a:defRPr sz="3900">
                <a:solidFill>
                  <a:srgbClr val="000000"/>
                </a:solidFill>
                <a:latin typeface="Century Gothic"/>
                <a:ea typeface="Century Gothic"/>
                <a:cs typeface="Century Gothic"/>
                <a:sym typeface="Century Gothic"/>
              </a:defRPr>
            </a:pPr>
            <a:r>
              <a:t>Congregational – 5:1-5</a:t>
            </a:r>
          </a:p>
        </p:txBody>
      </p:sp>
      <p:sp>
        <p:nvSpPr>
          <p:cNvPr id="263" name="PRACTICAL ASPECTS OF HOLY LIVING (2:13-5:5)"/>
          <p:cNvSpPr/>
          <p:nvPr/>
        </p:nvSpPr>
        <p:spPr>
          <a:xfrm>
            <a:off x="212722" y="1376496"/>
            <a:ext cx="12579357" cy="698501"/>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1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PRACTICAL ASPECTS OF HOLY LIVING (2:13-5:5)</a:t>
            </a:r>
          </a:p>
        </p:txBody>
      </p:sp>
      <p:grpSp>
        <p:nvGrpSpPr>
          <p:cNvPr id="266" name="“PILGRIMS RESPONSE TO SUFFERING”"/>
          <p:cNvGrpSpPr/>
          <p:nvPr/>
        </p:nvGrpSpPr>
        <p:grpSpPr>
          <a:xfrm>
            <a:off x="190443" y="180663"/>
            <a:ext cx="12623913" cy="977901"/>
            <a:chOff x="0" y="0"/>
            <a:chExt cx="12623912" cy="977900"/>
          </a:xfrm>
        </p:grpSpPr>
        <p:sp>
          <p:nvSpPr>
            <p:cNvPr id="265" name="“PILGRIMS RESPONSE TO SUFFERING”"/>
            <p:cNvSpPr txBox="1"/>
            <p:nvPr/>
          </p:nvSpPr>
          <p:spPr>
            <a:xfrm>
              <a:off x="63500" y="50800"/>
              <a:ext cx="12496913" cy="7747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500">
                  <a:solidFill>
                    <a:srgbClr val="6F6A5A"/>
                  </a:solidFill>
                  <a:latin typeface="Baskerville"/>
                  <a:ea typeface="Baskerville"/>
                  <a:cs typeface="Baskerville"/>
                  <a:sym typeface="Baskerville"/>
                </a:defRPr>
              </a:lvl1pPr>
            </a:lstStyle>
            <a:p>
              <a:pPr/>
              <a:r>
                <a:t>“PILGRIMS RESPONSE TO SUFFERING” </a:t>
              </a:r>
            </a:p>
          </p:txBody>
        </p:sp>
        <p:pic>
          <p:nvPicPr>
            <p:cNvPr id="264" name="“PILGRIMS RESPONSE TO SUFFERING” “PILGRIMS RESPONSE TO SUFFERING” " descr="“PILGRIMS RESPONSE TO SUFFERING” “PILGRIMS RESPONSE TO SUFFERING” "/>
            <p:cNvPicPr>
              <a:picLocks noChangeAspect="0"/>
            </p:cNvPicPr>
            <p:nvPr/>
          </p:nvPicPr>
          <p:blipFill>
            <a:blip r:embed="rId7">
              <a:extLst/>
            </a:blip>
            <a:stretch>
              <a:fillRect/>
            </a:stretch>
          </p:blipFill>
          <p:spPr>
            <a:xfrm>
              <a:off x="0" y="0"/>
              <a:ext cx="12623913" cy="977900"/>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ageCurlDouble"/>
      </p:transition>
    </mc:Choice>
    <mc:Choice xmlns:p14="http://schemas.microsoft.com/office/powerpoint/2010/main" Requires="p14">
      <p:transition spd="med" advClick="1" p14:dur="1000">
        <p14:prism dir="l"/>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0" name="Image"/>
          <p:cNvGrpSpPr/>
          <p:nvPr/>
        </p:nvGrpSpPr>
        <p:grpSpPr>
          <a:xfrm>
            <a:off x="35083" y="2379264"/>
            <a:ext cx="4240088" cy="7415655"/>
            <a:chOff x="0" y="0"/>
            <a:chExt cx="4240087" cy="7415654"/>
          </a:xfrm>
        </p:grpSpPr>
        <p:pic>
          <p:nvPicPr>
            <p:cNvPr id="269"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268"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271" name="1 Peter 2:18 (NKJV)…"/>
          <p:cNvSpPr txBox="1"/>
          <p:nvPr/>
        </p:nvSpPr>
        <p:spPr>
          <a:xfrm>
            <a:off x="290190" y="4538325"/>
            <a:ext cx="3729874" cy="4705518"/>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t>1 Peter 2:18 (NKJV) </a:t>
            </a:r>
          </a:p>
          <a:p>
            <a:pPr defTabSz="457200">
              <a:defRPr sz="3500">
                <a:solidFill>
                  <a:srgbClr val="FFFFFF"/>
                </a:solidFill>
                <a:effectLst>
                  <a:outerShdw sx="100000" sy="100000" kx="0" ky="0" algn="b" rotWithShape="0" blurRad="38100" dist="63500" dir="1433175">
                    <a:srgbClr val="000000"/>
                  </a:outerShdw>
                </a:effectLst>
                <a:latin typeface="Times New Roman"/>
                <a:ea typeface="Times New Roman"/>
                <a:cs typeface="Times New Roman"/>
                <a:sym typeface="Times New Roman"/>
              </a:defRPr>
            </a:pPr>
            <a:r>
              <a:rPr baseline="31999"/>
              <a:t>18</a:t>
            </a:r>
            <a:r>
              <a:t> Servants, </a:t>
            </a:r>
            <a:r>
              <a:rPr i="1"/>
              <a:t>be</a:t>
            </a:r>
            <a:r>
              <a:t> submissive to </a:t>
            </a:r>
            <a:r>
              <a:rPr i="1"/>
              <a:t>your</a:t>
            </a:r>
            <a:r>
              <a:t> masters with all fear, not only to the good and gentle, but also to the harsh.</a:t>
            </a:r>
          </a:p>
        </p:txBody>
      </p:sp>
      <p:sp>
        <p:nvSpPr>
          <p:cNvPr id="272" name="Rectangle 1"/>
          <p:cNvSpPr txBox="1"/>
          <p:nvPr/>
        </p:nvSpPr>
        <p:spPr>
          <a:xfrm>
            <a:off x="4207638" y="2292930"/>
            <a:ext cx="8602986" cy="71123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700"/>
              </a:spcBef>
              <a:buSzPct val="80000"/>
              <a:buBlip>
                <a:blip r:embed="rId4"/>
              </a:buBlip>
              <a:defRPr sz="3900">
                <a:solidFill>
                  <a:srgbClr val="000000"/>
                </a:solidFill>
                <a:latin typeface="Century Gothic"/>
                <a:ea typeface="Century Gothic"/>
                <a:cs typeface="Century Gothic"/>
                <a:sym typeface="Century Gothic"/>
              </a:defRPr>
            </a:pPr>
            <a:r>
              <a:rPr b="1"/>
              <a:t>The word "submit"...</a:t>
            </a:r>
            <a:r>
              <a:t> </a:t>
            </a:r>
          </a:p>
          <a:p>
            <a:pPr marL="1371600" indent="-685800" algn="l">
              <a:spcBef>
                <a:spcPts val="1700"/>
              </a:spcBef>
              <a:buSzPct val="80000"/>
              <a:buBlip>
                <a:blip r:embed="rId5"/>
              </a:buBlip>
              <a:defRPr sz="3400">
                <a:solidFill>
                  <a:srgbClr val="000000"/>
                </a:solidFill>
                <a:latin typeface="Century Gothic"/>
                <a:ea typeface="Century Gothic"/>
                <a:cs typeface="Century Gothic"/>
                <a:sym typeface="Century Gothic"/>
              </a:defRPr>
            </a:pPr>
            <a:r>
              <a:rPr i="1"/>
              <a:t>hupotasso</a:t>
            </a:r>
            <a:r>
              <a:t> (ὑποτάσσω, 5293), — in the middle or passive voice, to subject oneself, to obey, be subject to … Vines</a:t>
            </a:r>
          </a:p>
          <a:p>
            <a:pPr marL="1371600" indent="-685800" algn="l">
              <a:spcBef>
                <a:spcPts val="1700"/>
              </a:spcBef>
              <a:buSzPct val="80000"/>
              <a:buBlip>
                <a:blip r:embed="rId5"/>
              </a:buBlip>
              <a:defRPr sz="3400">
                <a:solidFill>
                  <a:srgbClr val="000000"/>
                </a:solidFill>
                <a:latin typeface="Century Gothic"/>
                <a:ea typeface="Century Gothic"/>
                <a:cs typeface="Century Gothic"/>
                <a:sym typeface="Century Gothic"/>
              </a:defRPr>
            </a:pPr>
            <a:r>
              <a:rPr i="1"/>
              <a:t>hupotasso</a:t>
            </a:r>
            <a:r>
              <a:t> (ὑποτάσσω, 5293) to submit to the orders or directives of someone—‘to obey, to submit to, obedience, submission.’ … Lou Nida </a:t>
            </a:r>
          </a:p>
          <a:p>
            <a:pPr marL="1371600" indent="-685800" algn="l">
              <a:spcBef>
                <a:spcPts val="1700"/>
              </a:spcBef>
              <a:buSzPct val="80000"/>
              <a:buBlip>
                <a:blip r:embed="rId5"/>
              </a:buBlip>
              <a:defRPr sz="3400">
                <a:solidFill>
                  <a:srgbClr val="000000"/>
                </a:solidFill>
                <a:latin typeface="Century Gothic"/>
                <a:ea typeface="Century Gothic"/>
                <a:cs typeface="Century Gothic"/>
                <a:sym typeface="Century Gothic"/>
              </a:defRPr>
            </a:pPr>
            <a:r>
              <a:t>To place one's self under / of one’s own willing acceptance.</a:t>
            </a:r>
          </a:p>
        </p:txBody>
      </p:sp>
      <p:grpSp>
        <p:nvGrpSpPr>
          <p:cNvPr id="275" name="“PILGRIMS RESPONSE TO SUFFERING”"/>
          <p:cNvGrpSpPr/>
          <p:nvPr/>
        </p:nvGrpSpPr>
        <p:grpSpPr>
          <a:xfrm>
            <a:off x="190443" y="180663"/>
            <a:ext cx="12623913" cy="977901"/>
            <a:chOff x="0" y="0"/>
            <a:chExt cx="12623912" cy="977900"/>
          </a:xfrm>
        </p:grpSpPr>
        <p:sp>
          <p:nvSpPr>
            <p:cNvPr id="274" name="“PILGRIMS RESPONSE TO SUFFERING”"/>
            <p:cNvSpPr txBox="1"/>
            <p:nvPr/>
          </p:nvSpPr>
          <p:spPr>
            <a:xfrm>
              <a:off x="63500" y="50800"/>
              <a:ext cx="12496913" cy="7747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500">
                  <a:solidFill>
                    <a:srgbClr val="6F6A5A"/>
                  </a:solidFill>
                  <a:latin typeface="Baskerville"/>
                  <a:ea typeface="Baskerville"/>
                  <a:cs typeface="Baskerville"/>
                  <a:sym typeface="Baskerville"/>
                </a:defRPr>
              </a:lvl1pPr>
            </a:lstStyle>
            <a:p>
              <a:pPr/>
              <a:r>
                <a:t>“PILGRIMS RESPONSE TO SUFFERING” </a:t>
              </a:r>
            </a:p>
          </p:txBody>
        </p:sp>
        <p:pic>
          <p:nvPicPr>
            <p:cNvPr id="273" name="“PILGRIMS RESPONSE TO SUFFERING” “PILGRIMS RESPONSE TO SUFFERING” " descr="“PILGRIMS RESPONSE TO SUFFERING” “PILGRIMS RESPONSE TO SUFFERING” "/>
            <p:cNvPicPr>
              <a:picLocks noChangeAspect="0"/>
            </p:cNvPicPr>
            <p:nvPr/>
          </p:nvPicPr>
          <p:blipFill>
            <a:blip r:embed="rId6">
              <a:extLst/>
            </a:blip>
            <a:stretch>
              <a:fillRect/>
            </a:stretch>
          </p:blipFill>
          <p:spPr>
            <a:xfrm>
              <a:off x="0" y="0"/>
              <a:ext cx="12623913" cy="977900"/>
            </a:xfrm>
            <a:prstGeom prst="rect">
              <a:avLst/>
            </a:prstGeom>
            <a:effectLst/>
          </p:spPr>
        </p:pic>
      </p:grpSp>
      <p:sp>
        <p:nvSpPr>
          <p:cNvPr id="276" name="SERVANTS OBEY MASTERS (2:18-20)"/>
          <p:cNvSpPr/>
          <p:nvPr/>
        </p:nvSpPr>
        <p:spPr>
          <a:xfrm>
            <a:off x="212722" y="1255846"/>
            <a:ext cx="12579357" cy="939801"/>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8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SERVANTS OBEY MASTERS (2:18-20)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2">
                                            <p:txEl>
                                              <p:pRg st="1" end="1"/>
                                            </p:txEl>
                                          </p:spTgt>
                                        </p:tgtEl>
                                        <p:attrNameLst>
                                          <p:attrName>style.visibility</p:attrName>
                                        </p:attrNameLst>
                                      </p:cBhvr>
                                      <p:to>
                                        <p:strVal val="visible"/>
                                      </p:to>
                                    </p:set>
                                    <p:animEffect filter="fade" transition="in">
                                      <p:cBhvr>
                                        <p:cTn id="7" dur="700"/>
                                        <p:tgtEl>
                                          <p:spTgt spid="27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72">
                                            <p:txEl>
                                              <p:pRg st="2" end="2"/>
                                            </p:txEl>
                                          </p:spTgt>
                                        </p:tgtEl>
                                        <p:attrNameLst>
                                          <p:attrName>style.visibility</p:attrName>
                                        </p:attrNameLst>
                                      </p:cBhvr>
                                      <p:to>
                                        <p:strVal val="visible"/>
                                      </p:to>
                                    </p:set>
                                    <p:animEffect filter="fade" transition="in">
                                      <p:cBhvr>
                                        <p:cTn id="12" dur="700"/>
                                        <p:tgtEl>
                                          <p:spTgt spid="27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72">
                                            <p:txEl>
                                              <p:pRg st="3" end="3"/>
                                            </p:txEl>
                                          </p:spTgt>
                                        </p:tgtEl>
                                        <p:attrNameLst>
                                          <p:attrName>style.visibility</p:attrName>
                                        </p:attrNameLst>
                                      </p:cBhvr>
                                      <p:to>
                                        <p:strVal val="visible"/>
                                      </p:to>
                                    </p:set>
                                    <p:animEffect filter="fade" transition="in">
                                      <p:cBhvr>
                                        <p:cTn id="17" dur="700"/>
                                        <p:tgtEl>
                                          <p:spTgt spid="27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2"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