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83" name="Shape 283"/>
          <p:cNvSpPr/>
          <p:nvPr>
            <p:ph type="sldImg"/>
          </p:nvPr>
        </p:nvSpPr>
        <p:spPr>
          <a:xfrm>
            <a:off x="1143000" y="685800"/>
            <a:ext cx="4572000" cy="3429000"/>
          </a:xfrm>
          <a:prstGeom prst="rect">
            <a:avLst/>
          </a:prstGeom>
        </p:spPr>
        <p:txBody>
          <a:bodyPr/>
          <a:lstStyle/>
          <a:p>
            <a:pPr/>
          </a:p>
        </p:txBody>
      </p:sp>
      <p:sp>
        <p:nvSpPr>
          <p:cNvPr id="284" name="Shape 28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5.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tif"/><Relationship Id="rId4" Type="http://schemas.openxmlformats.org/officeDocument/2006/relationships/image" Target="../media/image8.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157638500_2257x3000.jpeg"/>
          <p:cNvSpPr/>
          <p:nvPr>
            <p:ph type="pic" idx="21"/>
          </p:nvPr>
        </p:nvSpPr>
        <p:spPr>
          <a:xfrm>
            <a:off x="0" y="-12700"/>
            <a:ext cx="13004800" cy="9783945"/>
          </a:xfrm>
          <a:prstGeom prst="rect">
            <a:avLst/>
          </a:prstGeom>
        </p:spPr>
        <p:txBody>
          <a:bodyPr lIns="91439" tIns="45719" rIns="91439" bIns="45719" anchor="t">
            <a:noAutofit/>
          </a:bodyPr>
          <a:lstStyle/>
          <a:p>
            <a:pPr/>
          </a:p>
        </p:txBody>
      </p:sp>
      <p:sp>
        <p:nvSpPr>
          <p:cNvPr id="125"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Title Text"/>
          <p:cNvSpPr txBox="1"/>
          <p:nvPr>
            <p:ph type="title"/>
          </p:nvPr>
        </p:nvSpPr>
        <p:spPr>
          <a:xfrm>
            <a:off x="1016000" y="546100"/>
            <a:ext cx="10972800" cy="1854200"/>
          </a:xfrm>
          <a:prstGeom prst="rect">
            <a:avLst/>
          </a:prstGeom>
        </p:spPr>
        <p:txBody>
          <a:bodyPr/>
          <a:lstStyle>
            <a:lvl1pPr>
              <a:defRPr cap="none" sz="7800">
                <a:solidFill>
                  <a:srgbClr val="6F6A5A"/>
                </a:solidFill>
                <a:latin typeface="Copperplate"/>
                <a:ea typeface="Copperplate"/>
                <a:cs typeface="Copperplate"/>
                <a:sym typeface="Copperplate"/>
              </a:defRPr>
            </a:lvl1pPr>
          </a:lstStyle>
          <a:p>
            <a:pPr/>
            <a:r>
              <a:t>Title Text</a:t>
            </a:r>
          </a:p>
        </p:txBody>
      </p:sp>
      <p:sp>
        <p:nvSpPr>
          <p:cNvPr id="133" name="Body Level One…"/>
          <p:cNvSpPr txBox="1"/>
          <p:nvPr>
            <p:ph type="body" idx="1"/>
          </p:nvPr>
        </p:nvSpPr>
        <p:spPr>
          <a:xfrm>
            <a:off x="1016000" y="2768600"/>
            <a:ext cx="10972800" cy="5715000"/>
          </a:xfrm>
          <a:prstGeom prst="rect">
            <a:avLst/>
          </a:prstGeom>
        </p:spPr>
        <p:txBody>
          <a:bodyPr/>
          <a:lstStyle>
            <a:lvl1pPr marL="419100" indent="-419100">
              <a:spcBef>
                <a:spcPts val="3000"/>
              </a:spcBef>
              <a:buClr>
                <a:srgbClr val="A29A85"/>
              </a:buClr>
              <a:buSzPct val="100000"/>
              <a:defRPr sz="4000">
                <a:solidFill>
                  <a:srgbClr val="6F6A5A"/>
                </a:solidFill>
                <a:latin typeface="Baskerville"/>
                <a:ea typeface="Baskerville"/>
                <a:cs typeface="Baskerville"/>
                <a:sym typeface="Baskerville"/>
              </a:defRPr>
            </a:lvl1pPr>
            <a:lvl2pPr marL="838200" indent="-419100">
              <a:spcBef>
                <a:spcPts val="3000"/>
              </a:spcBef>
              <a:buClr>
                <a:srgbClr val="A29A85"/>
              </a:buClr>
              <a:buSzPct val="100000"/>
              <a:defRPr sz="4000">
                <a:solidFill>
                  <a:srgbClr val="6F6A5A"/>
                </a:solidFill>
                <a:latin typeface="Baskerville"/>
                <a:ea typeface="Baskerville"/>
                <a:cs typeface="Baskerville"/>
                <a:sym typeface="Baskerville"/>
              </a:defRPr>
            </a:lvl2pPr>
            <a:lvl3pPr marL="1181100" indent="-419100">
              <a:spcBef>
                <a:spcPts val="3000"/>
              </a:spcBef>
              <a:buClr>
                <a:srgbClr val="A29A85"/>
              </a:buClr>
              <a:buSzPct val="100000"/>
              <a:defRPr sz="4000">
                <a:solidFill>
                  <a:srgbClr val="6F6A5A"/>
                </a:solidFill>
                <a:latin typeface="Baskerville"/>
                <a:ea typeface="Baskerville"/>
                <a:cs typeface="Baskerville"/>
                <a:sym typeface="Baskerville"/>
              </a:defRPr>
            </a:lvl3pPr>
            <a:lvl4pPr marL="1562100" indent="-419100">
              <a:spcBef>
                <a:spcPts val="3000"/>
              </a:spcBef>
              <a:buClr>
                <a:srgbClr val="A29A85"/>
              </a:buClr>
              <a:buSzPct val="100000"/>
              <a:defRPr sz="4000">
                <a:solidFill>
                  <a:srgbClr val="6F6A5A"/>
                </a:solidFill>
                <a:latin typeface="Baskerville"/>
                <a:ea typeface="Baskerville"/>
                <a:cs typeface="Baskerville"/>
                <a:sym typeface="Baskerville"/>
              </a:defRPr>
            </a:lvl4pPr>
            <a:lvl5pPr marL="1943100" indent="-419100">
              <a:spcBef>
                <a:spcPts val="3000"/>
              </a:spcBef>
              <a:buClr>
                <a:srgbClr val="A29A85"/>
              </a:buClr>
              <a:buSzPct val="100000"/>
              <a:defRPr sz="4000">
                <a:solidFill>
                  <a:srgbClr val="6F6A5A"/>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1" name="Title Text"/>
          <p:cNvSpPr txBox="1"/>
          <p:nvPr>
            <p:ph type="title"/>
          </p:nvPr>
        </p:nvSpPr>
        <p:spPr>
          <a:xfrm>
            <a:off x="-1" y="325119"/>
            <a:ext cx="12679682" cy="1517228"/>
          </a:xfrm>
          <a:prstGeom prst="rect">
            <a:avLst/>
          </a:prstGeom>
        </p:spPr>
        <p:txBody>
          <a:bodyPr lIns="65023" tIns="65023" rIns="65023" bIns="65023"/>
          <a:lstStyle>
            <a:lvl1pPr defTabSz="1300480">
              <a:defRPr cap="none" sz="6200">
                <a:solidFill>
                  <a:srgbClr val="000000"/>
                </a:solidFill>
                <a:latin typeface="Matura MT Script Capitals"/>
                <a:ea typeface="Matura MT Script Capitals"/>
                <a:cs typeface="Matura MT Script Capitals"/>
                <a:sym typeface="Matura MT Script Capitals"/>
              </a:defRPr>
            </a:lvl1pPr>
          </a:lstStyle>
          <a:p>
            <a:pPr/>
            <a:r>
              <a:t>Title Text</a:t>
            </a:r>
          </a:p>
        </p:txBody>
      </p:sp>
      <p:sp>
        <p:nvSpPr>
          <p:cNvPr id="142" name="Slide Number"/>
          <p:cNvSpPr txBox="1"/>
          <p:nvPr>
            <p:ph type="sldNum" sz="quarter" idx="2"/>
          </p:nvPr>
        </p:nvSpPr>
        <p:spPr>
          <a:xfrm>
            <a:off x="11658092" y="8886613"/>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9" name="Title Text"/>
          <p:cNvSpPr txBox="1"/>
          <p:nvPr>
            <p:ph type="title"/>
          </p:nvPr>
        </p:nvSpPr>
        <p:spPr>
          <a:xfrm>
            <a:off x="-1" y="325119"/>
            <a:ext cx="12679682" cy="1517228"/>
          </a:xfrm>
          <a:prstGeom prst="rect">
            <a:avLst/>
          </a:prstGeom>
        </p:spPr>
        <p:txBody>
          <a:bodyPr lIns="65023" tIns="65023" rIns="65023" bIns="65023"/>
          <a:lstStyle>
            <a:lvl1pPr defTabSz="1300480">
              <a:defRPr cap="none" sz="6200">
                <a:solidFill>
                  <a:srgbClr val="000000"/>
                </a:solidFill>
                <a:latin typeface="Matura MT Script Capitals"/>
                <a:ea typeface="Matura MT Script Capitals"/>
                <a:cs typeface="Matura MT Script Capitals"/>
                <a:sym typeface="Matura MT Script Capitals"/>
              </a:defRPr>
            </a:lvl1pPr>
          </a:lstStyle>
          <a:p>
            <a:pPr/>
            <a:r>
              <a:t>Title Text</a:t>
            </a:r>
          </a:p>
        </p:txBody>
      </p:sp>
      <p:sp>
        <p:nvSpPr>
          <p:cNvPr id="150" name="Body Level One…"/>
          <p:cNvSpPr txBox="1"/>
          <p:nvPr>
            <p:ph type="body" idx="1"/>
          </p:nvPr>
        </p:nvSpPr>
        <p:spPr>
          <a:xfrm>
            <a:off x="541866" y="2384213"/>
            <a:ext cx="11487574" cy="6285654"/>
          </a:xfrm>
          <a:prstGeom prst="rect">
            <a:avLst/>
          </a:prstGeom>
          <a:effectLst>
            <a:outerShdw sx="100000" sy="100000" kx="0" ky="0" algn="b" rotWithShape="0" blurRad="88900" dist="25400" dir="2700000">
              <a:srgbClr val="B2B2B2"/>
            </a:outerShdw>
          </a:effectLst>
        </p:spPr>
        <p:txBody>
          <a:bodyPr lIns="65023" tIns="65023" rIns="65023" bIns="65023" anchor="t"/>
          <a:lstStyle>
            <a:lvl1pPr marL="476250" indent="-476250" defTabSz="1300480">
              <a:spcBef>
                <a:spcPts val="1200"/>
              </a:spcBef>
              <a:buSzPct val="100000"/>
              <a:buChar char="»"/>
              <a:defRPr b="1" sz="5000">
                <a:solidFill>
                  <a:srgbClr val="FF0066"/>
                </a:solidFill>
                <a:latin typeface="Times New Roman"/>
                <a:ea typeface="Times New Roman"/>
                <a:cs typeface="Times New Roman"/>
                <a:sym typeface="Times New Roman"/>
              </a:defRPr>
            </a:lvl1pPr>
            <a:lvl2pPr marL="1250950" indent="-793750" defTabSz="1300480">
              <a:spcBef>
                <a:spcPts val="1200"/>
              </a:spcBef>
              <a:buSzPct val="100000"/>
              <a:buChar char="–"/>
              <a:defRPr b="1" sz="5000">
                <a:solidFill>
                  <a:srgbClr val="FF0066"/>
                </a:solidFill>
                <a:latin typeface="Times New Roman"/>
                <a:ea typeface="Times New Roman"/>
                <a:cs typeface="Times New Roman"/>
                <a:sym typeface="Times New Roman"/>
              </a:defRPr>
            </a:lvl2pPr>
            <a:lvl3pPr marL="1549400" indent="-635000" defTabSz="1300480">
              <a:spcBef>
                <a:spcPts val="1200"/>
              </a:spcBef>
              <a:buSzPct val="100000"/>
              <a:defRPr b="1" sz="5000">
                <a:solidFill>
                  <a:srgbClr val="FF0066"/>
                </a:solidFill>
                <a:latin typeface="Times New Roman"/>
                <a:ea typeface="Times New Roman"/>
                <a:cs typeface="Times New Roman"/>
                <a:sym typeface="Times New Roman"/>
              </a:defRPr>
            </a:lvl3pPr>
            <a:lvl4pPr marL="2006600" indent="-635000" defTabSz="1300480">
              <a:spcBef>
                <a:spcPts val="1200"/>
              </a:spcBef>
              <a:buSzPct val="100000"/>
              <a:buChar char="–"/>
              <a:defRPr b="1" sz="5000">
                <a:solidFill>
                  <a:srgbClr val="FF0066"/>
                </a:solidFill>
                <a:latin typeface="Times New Roman"/>
                <a:ea typeface="Times New Roman"/>
                <a:cs typeface="Times New Roman"/>
                <a:sym typeface="Times New Roman"/>
              </a:defRPr>
            </a:lvl4pPr>
            <a:lvl5pPr marL="2463800" indent="-635000" defTabSz="1300480">
              <a:spcBef>
                <a:spcPts val="1200"/>
              </a:spcBef>
              <a:buSzPct val="100000"/>
              <a:buChar char="»"/>
              <a:defRPr b="1" sz="5000">
                <a:solidFill>
                  <a:srgbClr val="FF0066"/>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658092" y="8886613"/>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11658092" y="8886613"/>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65" name="Title Text"/>
          <p:cNvSpPr txBox="1"/>
          <p:nvPr>
            <p:ph type="title"/>
          </p:nvPr>
        </p:nvSpPr>
        <p:spPr>
          <a:xfrm>
            <a:off x="325119" y="216746"/>
            <a:ext cx="12354562" cy="1625601"/>
          </a:xfrm>
          <a:prstGeom prst="rect">
            <a:avLst/>
          </a:prstGeom>
          <a:effectLst>
            <a:outerShdw sx="100000" sy="100000" kx="0" ky="0" algn="b" rotWithShape="0" blurRad="88900" dist="50800" dir="2700000">
              <a:srgbClr val="000000"/>
            </a:outerShdw>
          </a:effectLst>
        </p:spPr>
        <p:txBody>
          <a:bodyPr lIns="65023" tIns="65023" rIns="65023" bIns="65023"/>
          <a:lstStyle>
            <a:lvl1pPr defTabSz="1300480">
              <a:spcBef>
                <a:spcPts val="1700"/>
              </a:spcBef>
              <a:defRPr cap="none" sz="6200">
                <a:solidFill>
                  <a:srgbClr val="FF0066"/>
                </a:solidFill>
                <a:effectLst>
                  <a:outerShdw sx="100000" sy="100000" kx="0" ky="0" algn="b" rotWithShape="0" blurRad="12700" dist="25400" dir="2700000">
                    <a:srgbClr val="DDDDDD"/>
                  </a:outerShdw>
                </a:effectLst>
                <a:latin typeface="Forte"/>
                <a:ea typeface="Forte"/>
                <a:cs typeface="Forte"/>
                <a:sym typeface="Forte"/>
              </a:defRPr>
            </a:lvl1pPr>
          </a:lstStyle>
          <a:p>
            <a:pPr/>
            <a:r>
              <a:t>Title Text</a:t>
            </a:r>
          </a:p>
        </p:txBody>
      </p:sp>
      <p:sp>
        <p:nvSpPr>
          <p:cNvPr id="166" name="Body Level One…"/>
          <p:cNvSpPr txBox="1"/>
          <p:nvPr>
            <p:ph type="body" idx="1"/>
          </p:nvPr>
        </p:nvSpPr>
        <p:spPr>
          <a:xfrm>
            <a:off x="325119" y="2600960"/>
            <a:ext cx="12354562" cy="6610774"/>
          </a:xfrm>
          <a:prstGeom prst="rect">
            <a:avLst/>
          </a:prstGeom>
        </p:spPr>
        <p:txBody>
          <a:bodyPr lIns="65023" tIns="65023" rIns="65023" bIns="65023" anchor="t"/>
          <a:lstStyle>
            <a:lvl1pPr marL="471487" indent="-471487" defTabSz="1300480">
              <a:spcBef>
                <a:spcPts val="400"/>
              </a:spcBef>
              <a:buSzPct val="100000"/>
              <a:buChar char="»"/>
              <a:defRPr b="1" sz="44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lvl1pPr>
            <a:lvl2pPr marL="806450" indent="-349250" defTabSz="1300480">
              <a:spcBef>
                <a:spcPts val="400"/>
              </a:spcBef>
              <a:buSzPct val="55000"/>
              <a:buChar char="❖"/>
              <a:defRPr b="1" sz="44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lvl2pPr>
            <a:lvl3pPr marL="1473200" indent="-558800" defTabSz="1300480">
              <a:spcBef>
                <a:spcPts val="400"/>
              </a:spcBef>
              <a:buSzPct val="100000"/>
              <a:defRPr b="1" sz="44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lvl3pPr>
            <a:lvl4pPr marL="1930400" indent="-558800" defTabSz="1300480">
              <a:spcBef>
                <a:spcPts val="400"/>
              </a:spcBef>
              <a:buSzPct val="100000"/>
              <a:buChar char="–"/>
              <a:defRPr b="1" sz="44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lvl4pPr>
            <a:lvl5pPr marL="2387600" indent="-558800" defTabSz="1300480">
              <a:spcBef>
                <a:spcPts val="400"/>
              </a:spcBef>
              <a:buSzPct val="100000"/>
              <a:buChar char="»"/>
              <a:defRPr b="1" sz="4400">
                <a:solidFill>
                  <a:srgbClr val="000000"/>
                </a:solidFill>
                <a:effectLst>
                  <a:outerShdw sx="100000" sy="100000" kx="0" ky="0" algn="b" rotWithShape="0" blurRad="12700" dist="25400" dir="2700000">
                    <a:srgbClr val="DDDDDD"/>
                  </a:outerShdw>
                </a:effectLst>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67" name="Slide Number"/>
          <p:cNvSpPr txBox="1"/>
          <p:nvPr>
            <p:ph type="sldNum" sz="quarter" idx="2"/>
          </p:nvPr>
        </p:nvSpPr>
        <p:spPr>
          <a:xfrm>
            <a:off x="11658092" y="8886613"/>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3">
            <a:extLst/>
          </a:blip>
          <a:stretch>
            <a:fillRect/>
          </a:stretch>
        </p:blipFill>
        <p:spPr>
          <a:xfrm>
            <a:off x="0" y="-8467"/>
            <a:ext cx="13027379" cy="9770534"/>
          </a:xfrm>
          <a:prstGeom prst="rect">
            <a:avLst/>
          </a:prstGeom>
          <a:ln w="12700">
            <a:miter lim="400000"/>
          </a:ln>
        </p:spPr>
      </p:pic>
      <p:sp>
        <p:nvSpPr>
          <p:cNvPr id="175" name="Slide Number"/>
          <p:cNvSpPr txBox="1"/>
          <p:nvPr>
            <p:ph type="sldNum" sz="quarter" idx="2"/>
          </p:nvPr>
        </p:nvSpPr>
        <p:spPr>
          <a:xfrm>
            <a:off x="12446499" y="212749"/>
            <a:ext cx="380406" cy="438102"/>
          </a:xfrm>
          <a:prstGeom prst="rect">
            <a:avLst/>
          </a:prstGeom>
          <a:ln>
            <a:round/>
          </a:ln>
        </p:spPr>
        <p:txBody>
          <a:bodyPr lIns="0" tIns="0" rIns="0" bIns="0" anchor="ctr"/>
          <a:lstStyle>
            <a:lvl1pPr algn="r" defTabSz="1295400">
              <a:defRPr sz="3400">
                <a:solidFill>
                  <a:srgbClr val="FFFFFF"/>
                </a:solidFill>
                <a:effectLst>
                  <a:outerShdw sx="100000" sy="100000" kx="0" ky="0" algn="b" rotWithShape="0" blurRad="50800" dist="38100" dir="2700000">
                    <a:srgbClr val="000000">
                      <a:alpha val="40000"/>
                    </a:srgbClr>
                  </a:outerShdw>
                </a:effectLst>
                <a:uFill>
                  <a:solidFill>
                    <a:srgbClr val="FFFFFF"/>
                  </a:solidFill>
                </a:u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82" name="Title Text"/>
          <p:cNvSpPr txBox="1"/>
          <p:nvPr>
            <p:ph type="title"/>
          </p:nvPr>
        </p:nvSpPr>
        <p:spPr>
          <a:xfrm>
            <a:off x="1270000" y="254000"/>
            <a:ext cx="10464800" cy="2438400"/>
          </a:xfrm>
          <a:prstGeom prst="rect">
            <a:avLst/>
          </a:prstGeom>
        </p:spPr>
        <p:txBody>
          <a:bodyPr>
            <a:noAutofit/>
          </a:bodyPr>
          <a:lstStyle>
            <a:lvl1pPr>
              <a:defRPr cap="none" sz="8400">
                <a:solidFill>
                  <a:srgbClr val="FFFFFF"/>
                </a:solidFill>
                <a:latin typeface="Gill Sans"/>
                <a:ea typeface="Gill Sans"/>
                <a:cs typeface="Gill Sans"/>
                <a:sym typeface="Gill Sans"/>
              </a:defRPr>
            </a:lvl1pPr>
          </a:lstStyle>
          <a:p>
            <a:pPr/>
            <a:r>
              <a:t>Title Text</a:t>
            </a:r>
          </a:p>
        </p:txBody>
      </p:sp>
      <p:sp>
        <p:nvSpPr>
          <p:cNvPr id="183" name="Body Level One…"/>
          <p:cNvSpPr txBox="1"/>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solidFill>
                  <a:srgbClr val="FFFFFF"/>
                </a:solidFill>
                <a:latin typeface="Gill Sans"/>
                <a:ea typeface="Gill Sans"/>
                <a:cs typeface="Gill Sans"/>
                <a:sym typeface="Gill Sans"/>
              </a:defRPr>
            </a:lvl1pPr>
            <a:lvl2pPr marL="1333500" indent="-571500">
              <a:spcBef>
                <a:spcPts val="2400"/>
              </a:spcBef>
              <a:buSzPct val="171000"/>
              <a:defRPr sz="4200">
                <a:solidFill>
                  <a:srgbClr val="FFFFFF"/>
                </a:solidFill>
                <a:latin typeface="Gill Sans"/>
                <a:ea typeface="Gill Sans"/>
                <a:cs typeface="Gill Sans"/>
                <a:sym typeface="Gill Sans"/>
              </a:defRPr>
            </a:lvl2pPr>
            <a:lvl3pPr marL="1778000" indent="-571500">
              <a:spcBef>
                <a:spcPts val="2400"/>
              </a:spcBef>
              <a:buSzPct val="171000"/>
              <a:defRPr sz="4200">
                <a:solidFill>
                  <a:srgbClr val="FFFFFF"/>
                </a:solidFill>
                <a:latin typeface="Gill Sans"/>
                <a:ea typeface="Gill Sans"/>
                <a:cs typeface="Gill Sans"/>
                <a:sym typeface="Gill Sans"/>
              </a:defRPr>
            </a:lvl3pPr>
            <a:lvl4pPr marL="2222500" indent="-571500">
              <a:spcBef>
                <a:spcPts val="2400"/>
              </a:spcBef>
              <a:buSzPct val="171000"/>
              <a:defRPr sz="4200">
                <a:solidFill>
                  <a:srgbClr val="FFFFFF"/>
                </a:solidFill>
                <a:latin typeface="Gill Sans"/>
                <a:ea typeface="Gill Sans"/>
                <a:cs typeface="Gill Sans"/>
                <a:sym typeface="Gill Sans"/>
              </a:defRPr>
            </a:lvl4pPr>
            <a:lvl5pPr marL="2667000" indent="-571500">
              <a:spcBef>
                <a:spcPts val="24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txBox="1"/>
          <p:nvPr>
            <p:ph type="sldNum" sz="quarter" idx="2"/>
          </p:nvPr>
        </p:nvSpPr>
        <p:spPr>
          <a:xfrm>
            <a:off x="6496050" y="9258300"/>
            <a:ext cx="362331" cy="368300"/>
          </a:xfrm>
          <a:prstGeom prst="rect">
            <a:avLst/>
          </a:prstGeom>
        </p:spPr>
        <p:txBody>
          <a:bodyPr anchor="t"/>
          <a:lstStyle>
            <a:lvl1pPr algn="l" defTabSz="1295400">
              <a:spcBef>
                <a:spcPts val="3500"/>
              </a:spcBef>
              <a:defRPr>
                <a:solidFill>
                  <a:srgbClr val="F5D328"/>
                </a:solidFill>
                <a:effectLst>
                  <a:outerShdw sx="100000" sy="100000" kx="0" ky="0" algn="b" rotWithShape="0" blurRad="63500" dist="63500" dir="1701257">
                    <a:srgbClr val="000000"/>
                  </a:outerShdw>
                </a:effectLst>
                <a:uFill>
                  <a:solidFill>
                    <a:srgbClr val="000000"/>
                  </a:solidFill>
                </a:uFill>
                <a:latin typeface="Adelon-Light-Regular"/>
                <a:ea typeface="Adelon-Light-Regular"/>
                <a:cs typeface="Adelon-Light-Regular"/>
                <a:sym typeface="Adelon-Light-Regula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99"/>
            </a:gs>
            <a:gs pos="100000">
              <a:srgbClr val="FFFFD9"/>
            </a:gs>
          </a:gsLst>
          <a:path path="circle">
            <a:fillToRect l="50000" t="50000" r="50000" b="50000"/>
          </a:path>
        </a:gradFill>
      </p:bgPr>
    </p:bg>
    <p:spTree>
      <p:nvGrpSpPr>
        <p:cNvPr id="1" name=""/>
        <p:cNvGrpSpPr/>
        <p:nvPr/>
      </p:nvGrpSpPr>
      <p:grpSpPr>
        <a:xfrm>
          <a:off x="0" y="0"/>
          <a:ext cx="0" cy="0"/>
          <a:chOff x="0" y="0"/>
          <a:chExt cx="0" cy="0"/>
        </a:xfrm>
      </p:grpSpPr>
      <p:sp>
        <p:nvSpPr>
          <p:cNvPr id="191" name="Slide Number"/>
          <p:cNvSpPr txBox="1"/>
          <p:nvPr>
            <p:ph type="sldNum" sz="quarter" idx="2"/>
          </p:nvPr>
        </p:nvSpPr>
        <p:spPr>
          <a:xfrm>
            <a:off x="10512213" y="-1"/>
            <a:ext cx="2492588" cy="521343"/>
          </a:xfrm>
          <a:prstGeom prst="rect">
            <a:avLst/>
          </a:prstGeom>
        </p:spPr>
        <p:txBody>
          <a:bodyPr wrap="square" lIns="65023" tIns="65023" rIns="65023" bIns="65023" anchor="t"/>
          <a:lstStyle>
            <a:lvl1pPr algn="r" defTabSz="914400">
              <a:defRPr sz="2800">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8" name="Image" descr="Image"/>
          <p:cNvPicPr>
            <a:picLocks noChangeAspect="0"/>
          </p:cNvPicPr>
          <p:nvPr/>
        </p:nvPicPr>
        <p:blipFill>
          <a:blip r:embed="rId3">
            <a:extLst/>
          </a:blip>
          <a:stretch>
            <a:fillRect/>
          </a:stretch>
        </p:blipFill>
        <p:spPr>
          <a:xfrm>
            <a:off x="-41849" y="-8467"/>
            <a:ext cx="13088498" cy="9753601"/>
          </a:xfrm>
          <a:prstGeom prst="rect">
            <a:avLst/>
          </a:prstGeom>
          <a:ln w="12700">
            <a:miter lim="400000"/>
          </a:ln>
        </p:spPr>
      </p:pic>
      <p:sp>
        <p:nvSpPr>
          <p:cNvPr id="199" name="Slide Number"/>
          <p:cNvSpPr txBox="1"/>
          <p:nvPr>
            <p:ph type="sldNum" sz="quarter" idx="2"/>
          </p:nvPr>
        </p:nvSpPr>
        <p:spPr>
          <a:xfrm>
            <a:off x="6324600" y="9359900"/>
            <a:ext cx="368301" cy="431800"/>
          </a:xfrm>
          <a:prstGeom prst="rect">
            <a:avLst/>
          </a:prstGeom>
        </p:spPr>
        <p:txBody>
          <a:bodyPr anchor="t"/>
          <a:lstStyle>
            <a:lvl1pPr>
              <a:defRPr b="1" sz="2000">
                <a:solidFill>
                  <a:srgbClr val="F3F1DF"/>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6" name="dingbat_hd.png" descr="dingbat_hd.png"/>
          <p:cNvPicPr>
            <a:picLocks noChangeAspect="1"/>
          </p:cNvPicPr>
          <p:nvPr/>
        </p:nvPicPr>
        <p:blipFill>
          <a:blip r:embed="rId3">
            <a:extLst/>
          </a:blip>
          <a:stretch>
            <a:fillRect/>
          </a:stretch>
        </p:blipFill>
        <p:spPr>
          <a:xfrm>
            <a:off x="2798040" y="5264150"/>
            <a:ext cx="7408720" cy="393700"/>
          </a:xfrm>
          <a:prstGeom prst="rect">
            <a:avLst/>
          </a:prstGeom>
          <a:ln w="12700">
            <a:miter lim="400000"/>
          </a:ln>
        </p:spPr>
      </p:pic>
      <p:sp>
        <p:nvSpPr>
          <p:cNvPr id="207" name="Title Text"/>
          <p:cNvSpPr txBox="1"/>
          <p:nvPr>
            <p:ph type="title"/>
          </p:nvPr>
        </p:nvSpPr>
        <p:spPr>
          <a:xfrm>
            <a:off x="1841500" y="2273300"/>
            <a:ext cx="9321800" cy="2819400"/>
          </a:xfrm>
          <a:prstGeom prst="rect">
            <a:avLst/>
          </a:prstGeom>
        </p:spPr>
        <p:txBody>
          <a:bodyPr anchor="b"/>
          <a:lstStyle>
            <a:lvl1pPr>
              <a:defRPr cap="none" sz="7600">
                <a:solidFill>
                  <a:srgbClr val="F4D799"/>
                </a:solidFill>
                <a:effectLst>
                  <a:outerShdw sx="100000" sy="100000" kx="0" ky="0" algn="b" rotWithShape="0" blurRad="25400" dist="25400" dir="16200000">
                    <a:srgbClr val="000000">
                      <a:alpha val="34000"/>
                    </a:srgbClr>
                  </a:outerShdw>
                </a:effectLst>
                <a:latin typeface="Hoefler Text"/>
                <a:ea typeface="Hoefler Text"/>
                <a:cs typeface="Hoefler Text"/>
                <a:sym typeface="Hoefler Text"/>
              </a:defRPr>
            </a:lvl1pPr>
          </a:lstStyle>
          <a:p>
            <a:pPr/>
            <a:r>
              <a:t>Title Text</a:t>
            </a:r>
          </a:p>
        </p:txBody>
      </p:sp>
      <p:sp>
        <p:nvSpPr>
          <p:cNvPr id="208" name="Body Level One…"/>
          <p:cNvSpPr txBox="1"/>
          <p:nvPr>
            <p:ph type="body" sz="quarter" idx="1"/>
          </p:nvPr>
        </p:nvSpPr>
        <p:spPr>
          <a:xfrm>
            <a:off x="1841500" y="5905500"/>
            <a:ext cx="9321800" cy="1409700"/>
          </a:xfrm>
          <a:prstGeom prst="rect">
            <a:avLst/>
          </a:prstGeom>
        </p:spPr>
        <p:txBody>
          <a:bodyPr anchor="t"/>
          <a:lstStyle>
            <a:lvl1pPr marL="0" indent="0" algn="ctr">
              <a:lnSpc>
                <a:spcPct val="120000"/>
              </a:lnSpc>
              <a:spcBef>
                <a:spcPts val="0"/>
              </a:spcBef>
              <a:buSzTx/>
              <a:buNone/>
              <a:defRPr i="1" sz="34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1pPr>
            <a:lvl2pPr marL="0" indent="228600" algn="ctr">
              <a:lnSpc>
                <a:spcPct val="120000"/>
              </a:lnSpc>
              <a:spcBef>
                <a:spcPts val="0"/>
              </a:spcBef>
              <a:buSzTx/>
              <a:buNone/>
              <a:defRPr i="1" sz="34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2pPr>
            <a:lvl3pPr marL="0" indent="457200" algn="ctr">
              <a:lnSpc>
                <a:spcPct val="120000"/>
              </a:lnSpc>
              <a:spcBef>
                <a:spcPts val="0"/>
              </a:spcBef>
              <a:buSzTx/>
              <a:buNone/>
              <a:defRPr i="1" sz="34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3pPr>
            <a:lvl4pPr marL="0" indent="685800" algn="ctr">
              <a:lnSpc>
                <a:spcPct val="120000"/>
              </a:lnSpc>
              <a:spcBef>
                <a:spcPts val="0"/>
              </a:spcBef>
              <a:buSzTx/>
              <a:buNone/>
              <a:defRPr i="1" sz="34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4pPr>
            <a:lvl5pPr marL="0" indent="914400" algn="ctr">
              <a:lnSpc>
                <a:spcPct val="120000"/>
              </a:lnSpc>
              <a:spcBef>
                <a:spcPts val="0"/>
              </a:spcBef>
              <a:buSzTx/>
              <a:buNone/>
              <a:defRPr i="1" sz="3400">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209" name="Slide Number"/>
          <p:cNvSpPr txBox="1"/>
          <p:nvPr>
            <p:ph type="sldNum" sz="quarter" idx="2"/>
          </p:nvPr>
        </p:nvSpPr>
        <p:spPr>
          <a:xfrm>
            <a:off x="6324600" y="9359900"/>
            <a:ext cx="368301" cy="431800"/>
          </a:xfrm>
          <a:prstGeom prst="rect">
            <a:avLst/>
          </a:prstGeom>
        </p:spPr>
        <p:txBody>
          <a:bodyPr anchor="t"/>
          <a:lstStyle>
            <a:lvl1pPr>
              <a:defRPr b="1" i="1" sz="2000">
                <a:solidFill>
                  <a:srgbClr val="F4E1B9"/>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6"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7"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24"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5"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2"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33"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34"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35"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2"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243"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244"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5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52"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53"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54"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1"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8"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69"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70"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77"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9.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2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 Id="rId3" Type="http://schemas.openxmlformats.org/officeDocument/2006/relationships/image" Target="../media/image24.png"/><Relationship Id="rId4" Type="http://schemas.openxmlformats.org/officeDocument/2006/relationships/image" Target="../media/image2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 Id="rId3" Type="http://schemas.openxmlformats.org/officeDocument/2006/relationships/image" Target="../media/image24.png"/><Relationship Id="rId4" Type="http://schemas.openxmlformats.org/officeDocument/2006/relationships/image" Target="../media/image2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 Id="rId3" Type="http://schemas.openxmlformats.org/officeDocument/2006/relationships/image" Target="../media/image24.png"/><Relationship Id="rId4" Type="http://schemas.openxmlformats.org/officeDocument/2006/relationships/image" Target="../media/image2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10.png"/><Relationship Id="rId4" Type="http://schemas.openxmlformats.org/officeDocument/2006/relationships/image" Target="../media/image1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 Id="rId3" Type="http://schemas.openxmlformats.org/officeDocument/2006/relationships/image" Target="../media/image2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 Id="rId3"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10.png"/><Relationship Id="rId4" Type="http://schemas.openxmlformats.org/officeDocument/2006/relationships/image" Target="../media/image1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1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1.png"/><Relationship Id="rId7"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0"/>
          </p:cNvPicPr>
          <p:nvPr/>
        </p:nvPicPr>
        <p:blipFill>
          <a:blip r:embed="rId2">
            <a:extLst/>
          </a:blip>
          <a:stretch>
            <a:fillRect/>
          </a:stretch>
        </p:blipFill>
        <p:spPr>
          <a:xfrm>
            <a:off x="-36973" y="-33867"/>
            <a:ext cx="13078746" cy="9821334"/>
          </a:xfrm>
          <a:prstGeom prst="rect">
            <a:avLst/>
          </a:prstGeom>
          <a:ln w="12700">
            <a:miter lim="400000"/>
          </a:ln>
        </p:spPr>
      </p:pic>
      <p:grpSp>
        <p:nvGrpSpPr>
          <p:cNvPr id="289" name="“Saved Through The Resurrection of Jesus”"/>
          <p:cNvGrpSpPr/>
          <p:nvPr/>
        </p:nvGrpSpPr>
        <p:grpSpPr>
          <a:xfrm>
            <a:off x="190443" y="6295805"/>
            <a:ext cx="12623913" cy="2133601"/>
            <a:chOff x="0" y="0"/>
            <a:chExt cx="12623912" cy="2133600"/>
          </a:xfrm>
        </p:grpSpPr>
        <p:sp>
          <p:nvSpPr>
            <p:cNvPr id="288" name="“Saved Through The Resurrection of Jesus”"/>
            <p:cNvSpPr txBox="1"/>
            <p:nvPr/>
          </p:nvSpPr>
          <p:spPr>
            <a:xfrm>
              <a:off x="63500" y="50800"/>
              <a:ext cx="12496913" cy="19304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6200">
                  <a:solidFill>
                    <a:srgbClr val="6F6A5A"/>
                  </a:solidFill>
                  <a:latin typeface="Baskerville"/>
                  <a:ea typeface="Baskerville"/>
                  <a:cs typeface="Baskerville"/>
                  <a:sym typeface="Baskerville"/>
                </a:defRPr>
              </a:lvl1pPr>
            </a:lstStyle>
            <a:p>
              <a:pPr/>
              <a:r>
                <a:t>“Saved Through The Resurrection of Jesus”</a:t>
              </a:r>
            </a:p>
          </p:txBody>
        </p:sp>
        <p:pic>
          <p:nvPicPr>
            <p:cNvPr id="287" name="“Saved Through The Resurrection of Jesus” “Saved Through The Resurrection of Jesus”" descr="“Saved Through The Resurrection of Jesus” “Saved Through The Resurrection of Jesus”"/>
            <p:cNvPicPr>
              <a:picLocks noChangeAspect="0"/>
            </p:cNvPicPr>
            <p:nvPr/>
          </p:nvPicPr>
          <p:blipFill>
            <a:blip r:embed="rId3">
              <a:extLst/>
            </a:blip>
            <a:stretch>
              <a:fillRect/>
            </a:stretch>
          </p:blipFill>
          <p:spPr>
            <a:xfrm>
              <a:off x="0" y="0"/>
              <a:ext cx="12623913" cy="2133600"/>
            </a:xfrm>
            <a:prstGeom prst="rect">
              <a:avLst/>
            </a:prstGeom>
            <a:effectLst/>
          </p:spPr>
        </p:pic>
      </p:grpSp>
      <p:sp>
        <p:nvSpPr>
          <p:cNvPr id="290" name="(1 Peter 3:18-22)"/>
          <p:cNvSpPr txBox="1"/>
          <p:nvPr/>
        </p:nvSpPr>
        <p:spPr>
          <a:xfrm>
            <a:off x="7128707" y="8529783"/>
            <a:ext cx="5386835" cy="1028701"/>
          </a:xfrm>
          <a:prstGeom prst="rect">
            <a:avLst/>
          </a:prstGeom>
          <a:ln w="12700">
            <a:miter lim="400000"/>
          </a:ln>
          <a:effectLst>
            <a:outerShdw sx="100000" sy="100000" kx="0" ky="0" algn="b" rotWithShape="0" blurRad="177800" dist="9706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300">
                <a:solidFill>
                  <a:srgbClr val="FFFFFF"/>
                </a:solidFill>
                <a:effectLst>
                  <a:outerShdw sx="100000" sy="100000" kx="0" ky="0" algn="b" rotWithShape="0" blurRad="50800" dist="63500" dir="2639351">
                    <a:srgbClr val="000000"/>
                  </a:outerShdw>
                </a:effectLst>
                <a:latin typeface="Baskerville"/>
                <a:ea typeface="Baskerville"/>
                <a:cs typeface="Baskerville"/>
                <a:sym typeface="Baskerville"/>
              </a:defRPr>
            </a:lvl1pPr>
          </a:lstStyle>
          <a:p>
            <a:pPr/>
            <a:r>
              <a:t>(1 Peter 3:18-22)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7" name="Image"/>
          <p:cNvGrpSpPr/>
          <p:nvPr/>
        </p:nvGrpSpPr>
        <p:grpSpPr>
          <a:xfrm>
            <a:off x="35083" y="2379264"/>
            <a:ext cx="4240088" cy="7415655"/>
            <a:chOff x="0" y="0"/>
            <a:chExt cx="4240087" cy="7415654"/>
          </a:xfrm>
        </p:grpSpPr>
        <p:pic>
          <p:nvPicPr>
            <p:cNvPr id="336"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35"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38" name="Rectangle 1"/>
          <p:cNvSpPr txBox="1"/>
          <p:nvPr/>
        </p:nvSpPr>
        <p:spPr>
          <a:xfrm>
            <a:off x="4207638" y="2178050"/>
            <a:ext cx="8667536" cy="727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4"/>
              </a:buBlip>
              <a:defRPr sz="3700">
                <a:solidFill>
                  <a:srgbClr val="000000"/>
                </a:solidFill>
                <a:latin typeface="Century Gothic"/>
                <a:ea typeface="Century Gothic"/>
                <a:cs typeface="Century Gothic"/>
                <a:sym typeface="Century Gothic"/>
              </a:defRPr>
            </a:pPr>
            <a:r>
              <a:rPr b="1"/>
              <a:t>Jesus Christ Also Suffered </a:t>
            </a:r>
            <a:r>
              <a:t>(18)</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“that He might bring us to God” - (1:18; Ro. 5:6–8; 8:3; 2 Co. 5:21; Ga. 1:4; 3:13; Tit. 2:14; He. 9:26, 28)</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“put to death in the flesh” - Jesus experienced physical death on the cross (Mt. 27:50; Phili. 2:8; Heb. 2:9)</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“but made alive by (in) the Spirit” -Jesus was resurrected from the dead (Ac. 2:24, 32, 33; Rom. 8:11) </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Jesus’s enemies were not victorious when they crucified Him, nor will ours (Rom. 8:11-39; Phili. 3:20,21)</a:t>
            </a:r>
          </a:p>
        </p:txBody>
      </p:sp>
      <p:sp>
        <p:nvSpPr>
          <p:cNvPr id="339" name="THE EXAMPLE OF JESUS (3:18)"/>
          <p:cNvSpPr/>
          <p:nvPr/>
        </p:nvSpPr>
        <p:spPr>
          <a:xfrm>
            <a:off x="212722" y="1300296"/>
            <a:ext cx="12579357" cy="8509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	THE EXAMPLE OF JESUS (3:18)</a:t>
            </a:r>
          </a:p>
        </p:txBody>
      </p:sp>
      <p:grpSp>
        <p:nvGrpSpPr>
          <p:cNvPr id="342" name="Saved Through The Suffering of Jesus"/>
          <p:cNvGrpSpPr/>
          <p:nvPr/>
        </p:nvGrpSpPr>
        <p:grpSpPr>
          <a:xfrm>
            <a:off x="190443" y="137352"/>
            <a:ext cx="12623913" cy="927101"/>
            <a:chOff x="0" y="0"/>
            <a:chExt cx="12623912" cy="927100"/>
          </a:xfrm>
        </p:grpSpPr>
        <p:sp>
          <p:nvSpPr>
            <p:cNvPr id="341"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340" name="Saved Through The Suffering of Jesus Saved Through The Suffering of Jesus" descr="Saved Through The Suffering of Jesus Saved Through The Suffering of Jesus"/>
            <p:cNvPicPr>
              <a:picLocks noChangeAspect="0"/>
            </p:cNvPicPr>
            <p:nvPr/>
          </p:nvPicPr>
          <p:blipFill>
            <a:blip r:embed="rId7">
              <a:extLst/>
            </a:blip>
            <a:stretch>
              <a:fillRect/>
            </a:stretch>
          </p:blipFill>
          <p:spPr>
            <a:xfrm>
              <a:off x="0" y="0"/>
              <a:ext cx="12623913" cy="927100"/>
            </a:xfrm>
            <a:prstGeom prst="rect">
              <a:avLst/>
            </a:prstGeom>
            <a:effectLst/>
          </p:spPr>
        </p:pic>
      </p:grpSp>
      <p:sp>
        <p:nvSpPr>
          <p:cNvPr id="343" name="1 Peter 3:18 (NKJV)…"/>
          <p:cNvSpPr txBox="1"/>
          <p:nvPr/>
        </p:nvSpPr>
        <p:spPr>
          <a:xfrm>
            <a:off x="231520" y="4840599"/>
            <a:ext cx="3847214" cy="44266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1 Peter 3:18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18</a:t>
            </a:r>
            <a:r>
              <a:t> For Christ also suffered once for sins, the just for the unjust, that He might bring us to God, being put to death in the flesh but made alive by the Spirit,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8">
                                            <p:txEl>
                                              <p:pRg st="1" end="1"/>
                                            </p:txEl>
                                          </p:spTgt>
                                        </p:tgtEl>
                                        <p:attrNameLst>
                                          <p:attrName>style.visibility</p:attrName>
                                        </p:attrNameLst>
                                      </p:cBhvr>
                                      <p:to>
                                        <p:strVal val="visible"/>
                                      </p:to>
                                    </p:set>
                                    <p:animEffect filter="wipe(left)" transition="in">
                                      <p:cBhvr>
                                        <p:cTn id="7" dur="1500"/>
                                        <p:tgtEl>
                                          <p:spTgt spid="3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8">
                                            <p:txEl>
                                              <p:pRg st="2" end="2"/>
                                            </p:txEl>
                                          </p:spTgt>
                                        </p:tgtEl>
                                        <p:attrNameLst>
                                          <p:attrName>style.visibility</p:attrName>
                                        </p:attrNameLst>
                                      </p:cBhvr>
                                      <p:to>
                                        <p:strVal val="visible"/>
                                      </p:to>
                                    </p:set>
                                    <p:animEffect filter="wipe(left)" transition="in">
                                      <p:cBhvr>
                                        <p:cTn id="12" dur="1500"/>
                                        <p:tgtEl>
                                          <p:spTgt spid="3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8">
                                            <p:txEl>
                                              <p:pRg st="3" end="3"/>
                                            </p:txEl>
                                          </p:spTgt>
                                        </p:tgtEl>
                                        <p:attrNameLst>
                                          <p:attrName>style.visibility</p:attrName>
                                        </p:attrNameLst>
                                      </p:cBhvr>
                                      <p:to>
                                        <p:strVal val="visible"/>
                                      </p:to>
                                    </p:set>
                                    <p:animEffect filter="wipe(left)" transition="in">
                                      <p:cBhvr>
                                        <p:cTn id="17" dur="1500"/>
                                        <p:tgtEl>
                                          <p:spTgt spid="33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38">
                                            <p:txEl>
                                              <p:pRg st="4" end="4"/>
                                            </p:txEl>
                                          </p:spTgt>
                                        </p:tgtEl>
                                        <p:attrNameLst>
                                          <p:attrName>style.visibility</p:attrName>
                                        </p:attrNameLst>
                                      </p:cBhvr>
                                      <p:to>
                                        <p:strVal val="visible"/>
                                      </p:to>
                                    </p:set>
                                    <p:animEffect filter="wipe(left)" transition="in">
                                      <p:cBhvr>
                                        <p:cTn id="22" dur="1500"/>
                                        <p:tgtEl>
                                          <p:spTgt spid="33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7" name="Image"/>
          <p:cNvGrpSpPr/>
          <p:nvPr/>
        </p:nvGrpSpPr>
        <p:grpSpPr>
          <a:xfrm>
            <a:off x="35083" y="2379264"/>
            <a:ext cx="4240088" cy="7415655"/>
            <a:chOff x="0" y="0"/>
            <a:chExt cx="4240087" cy="7415654"/>
          </a:xfrm>
        </p:grpSpPr>
        <p:pic>
          <p:nvPicPr>
            <p:cNvPr id="346"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45"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48" name="Rectangle 1"/>
          <p:cNvSpPr txBox="1"/>
          <p:nvPr/>
        </p:nvSpPr>
        <p:spPr>
          <a:xfrm>
            <a:off x="4207638" y="2178050"/>
            <a:ext cx="8667536" cy="728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sz="3700">
                <a:solidFill>
                  <a:srgbClr val="000000"/>
                </a:solidFill>
                <a:latin typeface="Century Gothic"/>
                <a:ea typeface="Century Gothic"/>
                <a:cs typeface="Century Gothic"/>
                <a:sym typeface="Century Gothic"/>
              </a:defRPr>
            </a:pPr>
            <a:r>
              <a:t>“</a:t>
            </a:r>
            <a:r>
              <a:rPr b="1"/>
              <a:t>By whom He went and preached to spirits in prison” </a:t>
            </a:r>
            <a:r>
              <a:t>(19)</a:t>
            </a:r>
          </a:p>
          <a:p>
            <a:pPr marL="13716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Not fallen angelic spirits (4:6)</a:t>
            </a:r>
          </a:p>
          <a:p>
            <a:pPr marL="13716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Not spirits stuck in limbo ~ needing to have Christ revealed to them unto salvation (Hebrews 9:27)</a:t>
            </a:r>
          </a:p>
          <a:p>
            <a:pPr marL="13716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But to the spirits of disobedient antediluvians who rejected the preaching of Noah (2 Peter 2:5)</a:t>
            </a:r>
          </a:p>
          <a:p>
            <a:pPr marL="13716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When did this preaching occur and how? The preaching and disobedience occurred at the same time.</a:t>
            </a:r>
          </a:p>
        </p:txBody>
      </p:sp>
      <p:sp>
        <p:nvSpPr>
          <p:cNvPr id="349" name="THE EXAMPLE OF NOAH (3:19-20)"/>
          <p:cNvSpPr/>
          <p:nvPr/>
        </p:nvSpPr>
        <p:spPr>
          <a:xfrm>
            <a:off x="212722" y="1300296"/>
            <a:ext cx="12579357" cy="850901"/>
          </a:xfrm>
          <a:prstGeom prst="rect">
            <a:avLst/>
          </a:prstGeom>
          <a:gradFill>
            <a:gsLst>
              <a:gs pos="0">
                <a:srgbClr val="0096FF"/>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	THE EXAMPLE OF NOAH (3:19-20)</a:t>
            </a:r>
          </a:p>
        </p:txBody>
      </p:sp>
      <p:grpSp>
        <p:nvGrpSpPr>
          <p:cNvPr id="352" name="Saved Through The Suffering of Jesus"/>
          <p:cNvGrpSpPr/>
          <p:nvPr/>
        </p:nvGrpSpPr>
        <p:grpSpPr>
          <a:xfrm>
            <a:off x="190443" y="137352"/>
            <a:ext cx="12623913" cy="927101"/>
            <a:chOff x="0" y="0"/>
            <a:chExt cx="12623912" cy="927100"/>
          </a:xfrm>
        </p:grpSpPr>
        <p:sp>
          <p:nvSpPr>
            <p:cNvPr id="351"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350" name="Saved Through The Suffering of Jesus Saved Through The Suffering of Jesus" descr="Saved Through The Suffering of Jesus Saved Through The Suffering of Jesus"/>
            <p:cNvPicPr>
              <a:picLocks noChangeAspect="0"/>
            </p:cNvPicPr>
            <p:nvPr/>
          </p:nvPicPr>
          <p:blipFill>
            <a:blip r:embed="rId6">
              <a:extLst/>
            </a:blip>
            <a:stretch>
              <a:fillRect/>
            </a:stretch>
          </p:blipFill>
          <p:spPr>
            <a:xfrm>
              <a:off x="0" y="0"/>
              <a:ext cx="12623913" cy="927100"/>
            </a:xfrm>
            <a:prstGeom prst="rect">
              <a:avLst/>
            </a:prstGeom>
            <a:effectLst/>
          </p:spPr>
        </p:pic>
      </p:grpSp>
      <p:sp>
        <p:nvSpPr>
          <p:cNvPr id="353" name="1 Peter 3:19,20a (NKJV)…"/>
          <p:cNvSpPr txBox="1"/>
          <p:nvPr/>
        </p:nvSpPr>
        <p:spPr>
          <a:xfrm>
            <a:off x="231520" y="3149863"/>
            <a:ext cx="3847214" cy="5874458"/>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1 Peter 3:19,20a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19 </a:t>
            </a:r>
            <a:r>
              <a:t>by whom also He went and preached to the spirits in prison, </a:t>
            </a:r>
            <a:r>
              <a:rPr baseline="31999"/>
              <a:t>20 </a:t>
            </a:r>
            <a:r>
              <a:t>who formerly were disobedient, when once the Divine longsuffering waited in the days of Noah, while </a:t>
            </a:r>
            <a:r>
              <a:rPr i="1"/>
              <a:t>the</a:t>
            </a:r>
            <a:r>
              <a:t> ark was being prepared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8">
                                            <p:txEl>
                                              <p:pRg st="1" end="1"/>
                                            </p:txEl>
                                          </p:spTgt>
                                        </p:tgtEl>
                                        <p:attrNameLst>
                                          <p:attrName>style.visibility</p:attrName>
                                        </p:attrNameLst>
                                      </p:cBhvr>
                                      <p:to>
                                        <p:strVal val="visible"/>
                                      </p:to>
                                    </p:set>
                                    <p:animEffect filter="wipe(left)" transition="in">
                                      <p:cBhvr>
                                        <p:cTn id="7" dur="1500"/>
                                        <p:tgtEl>
                                          <p:spTgt spid="3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8">
                                            <p:txEl>
                                              <p:pRg st="2" end="2"/>
                                            </p:txEl>
                                          </p:spTgt>
                                        </p:tgtEl>
                                        <p:attrNameLst>
                                          <p:attrName>style.visibility</p:attrName>
                                        </p:attrNameLst>
                                      </p:cBhvr>
                                      <p:to>
                                        <p:strVal val="visible"/>
                                      </p:to>
                                    </p:set>
                                    <p:animEffect filter="wipe(left)" transition="in">
                                      <p:cBhvr>
                                        <p:cTn id="12" dur="1500"/>
                                        <p:tgtEl>
                                          <p:spTgt spid="3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8">
                                            <p:txEl>
                                              <p:pRg st="3" end="3"/>
                                            </p:txEl>
                                          </p:spTgt>
                                        </p:tgtEl>
                                        <p:attrNameLst>
                                          <p:attrName>style.visibility</p:attrName>
                                        </p:attrNameLst>
                                      </p:cBhvr>
                                      <p:to>
                                        <p:strVal val="visible"/>
                                      </p:to>
                                    </p:set>
                                    <p:animEffect filter="wipe(left)" transition="in">
                                      <p:cBhvr>
                                        <p:cTn id="17" dur="1500"/>
                                        <p:tgtEl>
                                          <p:spTgt spid="3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48">
                                            <p:txEl>
                                              <p:pRg st="4" end="4"/>
                                            </p:txEl>
                                          </p:spTgt>
                                        </p:tgtEl>
                                        <p:attrNameLst>
                                          <p:attrName>style.visibility</p:attrName>
                                        </p:attrNameLst>
                                      </p:cBhvr>
                                      <p:to>
                                        <p:strVal val="visible"/>
                                      </p:to>
                                    </p:set>
                                    <p:animEffect filter="wipe(left)" transition="in">
                                      <p:cBhvr>
                                        <p:cTn id="22" dur="1500"/>
                                        <p:tgtEl>
                                          <p:spTgt spid="34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7" name="Image"/>
          <p:cNvGrpSpPr/>
          <p:nvPr/>
        </p:nvGrpSpPr>
        <p:grpSpPr>
          <a:xfrm>
            <a:off x="35083" y="2379264"/>
            <a:ext cx="4240088" cy="7415655"/>
            <a:chOff x="0" y="0"/>
            <a:chExt cx="4240087" cy="7415654"/>
          </a:xfrm>
        </p:grpSpPr>
        <p:pic>
          <p:nvPicPr>
            <p:cNvPr id="356"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55"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58" name="Rectangle 1"/>
          <p:cNvSpPr txBox="1"/>
          <p:nvPr/>
        </p:nvSpPr>
        <p:spPr>
          <a:xfrm>
            <a:off x="4207638" y="2178050"/>
            <a:ext cx="8667536" cy="717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sz="3700">
                <a:solidFill>
                  <a:srgbClr val="000000"/>
                </a:solidFill>
                <a:latin typeface="Century Gothic"/>
                <a:ea typeface="Century Gothic"/>
                <a:cs typeface="Century Gothic"/>
                <a:sym typeface="Century Gothic"/>
              </a:defRPr>
            </a:pPr>
            <a:r>
              <a:t>“</a:t>
            </a:r>
            <a:r>
              <a:rPr b="1"/>
              <a:t>By whom He went and preached to spirits in prison” </a:t>
            </a:r>
            <a:r>
              <a:t>(19)</a:t>
            </a:r>
          </a:p>
          <a:p>
            <a:pPr marL="13716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Jesus, by the Spirit, preached to those spirits, (imprisoned at the time of Peter’s epistle), through Noah during the period of God’s long-suffering, prior to their death, which preaching they rejected.  </a:t>
            </a:r>
          </a:p>
          <a:p>
            <a:pPr marL="13716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This interpretation seems to fit the context — i.e., remaining faithful while suffering unjust persecution (3:13–22) </a:t>
            </a:r>
          </a:p>
          <a:p>
            <a:pPr marL="13716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Noah is presented as an example.</a:t>
            </a:r>
          </a:p>
        </p:txBody>
      </p:sp>
      <p:grpSp>
        <p:nvGrpSpPr>
          <p:cNvPr id="361" name="Saved Through The Suffering of Jesus"/>
          <p:cNvGrpSpPr/>
          <p:nvPr/>
        </p:nvGrpSpPr>
        <p:grpSpPr>
          <a:xfrm>
            <a:off x="190443" y="137352"/>
            <a:ext cx="12623913" cy="927101"/>
            <a:chOff x="0" y="0"/>
            <a:chExt cx="12623912" cy="927100"/>
          </a:xfrm>
        </p:grpSpPr>
        <p:sp>
          <p:nvSpPr>
            <p:cNvPr id="360"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359" name="Saved Through The Suffering of Jesus Saved Through The Suffering of Jesus" descr="Saved Through The Suffering of Jesus Saved Through The Suffering of Jesus"/>
            <p:cNvPicPr>
              <a:picLocks noChangeAspect="0"/>
            </p:cNvPicPr>
            <p:nvPr/>
          </p:nvPicPr>
          <p:blipFill>
            <a:blip r:embed="rId6">
              <a:extLst/>
            </a:blip>
            <a:stretch>
              <a:fillRect/>
            </a:stretch>
          </p:blipFill>
          <p:spPr>
            <a:xfrm>
              <a:off x="0" y="0"/>
              <a:ext cx="12623913" cy="927100"/>
            </a:xfrm>
            <a:prstGeom prst="rect">
              <a:avLst/>
            </a:prstGeom>
            <a:effectLst/>
          </p:spPr>
        </p:pic>
      </p:grpSp>
      <p:sp>
        <p:nvSpPr>
          <p:cNvPr id="362" name="1 Peter 3:19,20a (NKJV)…"/>
          <p:cNvSpPr txBox="1"/>
          <p:nvPr/>
        </p:nvSpPr>
        <p:spPr>
          <a:xfrm>
            <a:off x="231520" y="3149863"/>
            <a:ext cx="3847214" cy="5874458"/>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1 Peter 3:19,20a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19 </a:t>
            </a:r>
            <a:r>
              <a:t>by whom also He went and preached to the spirits in prison, </a:t>
            </a:r>
            <a:r>
              <a:rPr baseline="31999"/>
              <a:t>20 </a:t>
            </a:r>
            <a:r>
              <a:t>who formerly were disobedient, when once the Divine longsuffering waited in the days of Noah, while </a:t>
            </a:r>
            <a:r>
              <a:rPr i="1"/>
              <a:t>the</a:t>
            </a:r>
            <a:r>
              <a:t> ark was being prepared</a:t>
            </a:r>
          </a:p>
        </p:txBody>
      </p:sp>
      <p:sp>
        <p:nvSpPr>
          <p:cNvPr id="363" name="THE EXAMPLE OF NOAH (3:19-20)"/>
          <p:cNvSpPr/>
          <p:nvPr/>
        </p:nvSpPr>
        <p:spPr>
          <a:xfrm>
            <a:off x="212722" y="1300296"/>
            <a:ext cx="12579357" cy="850901"/>
          </a:xfrm>
          <a:prstGeom prst="rect">
            <a:avLst/>
          </a:prstGeom>
          <a:gradFill>
            <a:gsLst>
              <a:gs pos="0">
                <a:srgbClr val="0096FF"/>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	THE EXAMPLE OF NOAH (3:19-20)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8">
                                            <p:txEl>
                                              <p:pRg st="1" end="1"/>
                                            </p:txEl>
                                          </p:spTgt>
                                        </p:tgtEl>
                                        <p:attrNameLst>
                                          <p:attrName>style.visibility</p:attrName>
                                        </p:attrNameLst>
                                      </p:cBhvr>
                                      <p:to>
                                        <p:strVal val="visible"/>
                                      </p:to>
                                    </p:set>
                                    <p:animEffect filter="wipe(left)" transition="in">
                                      <p:cBhvr>
                                        <p:cTn id="7" dur="1500"/>
                                        <p:tgtEl>
                                          <p:spTgt spid="3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8">
                                            <p:txEl>
                                              <p:pRg st="2" end="2"/>
                                            </p:txEl>
                                          </p:spTgt>
                                        </p:tgtEl>
                                        <p:attrNameLst>
                                          <p:attrName>style.visibility</p:attrName>
                                        </p:attrNameLst>
                                      </p:cBhvr>
                                      <p:to>
                                        <p:strVal val="visible"/>
                                      </p:to>
                                    </p:set>
                                    <p:animEffect filter="wipe(left)" transition="in">
                                      <p:cBhvr>
                                        <p:cTn id="12" dur="1500"/>
                                        <p:tgtEl>
                                          <p:spTgt spid="3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8">
                                            <p:txEl>
                                              <p:pRg st="3" end="3"/>
                                            </p:txEl>
                                          </p:spTgt>
                                        </p:tgtEl>
                                        <p:attrNameLst>
                                          <p:attrName>style.visibility</p:attrName>
                                        </p:attrNameLst>
                                      </p:cBhvr>
                                      <p:to>
                                        <p:strVal val="visible"/>
                                      </p:to>
                                    </p:set>
                                    <p:animEffect filter="wipe(left)" transition="in">
                                      <p:cBhvr>
                                        <p:cTn id="17" dur="1500"/>
                                        <p:tgtEl>
                                          <p:spTgt spid="35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7" name="Image"/>
          <p:cNvGrpSpPr/>
          <p:nvPr/>
        </p:nvGrpSpPr>
        <p:grpSpPr>
          <a:xfrm>
            <a:off x="35083" y="2379264"/>
            <a:ext cx="4240088" cy="7415655"/>
            <a:chOff x="0" y="0"/>
            <a:chExt cx="4240087" cy="7415654"/>
          </a:xfrm>
        </p:grpSpPr>
        <p:pic>
          <p:nvPicPr>
            <p:cNvPr id="366"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65"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68" name="Rectangle 1"/>
          <p:cNvSpPr txBox="1"/>
          <p:nvPr/>
        </p:nvSpPr>
        <p:spPr>
          <a:xfrm>
            <a:off x="4207638" y="2178050"/>
            <a:ext cx="8667536" cy="717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4"/>
              </a:buBlip>
              <a:defRPr sz="3700">
                <a:solidFill>
                  <a:srgbClr val="000000"/>
                </a:solidFill>
                <a:latin typeface="Century Gothic"/>
                <a:ea typeface="Century Gothic"/>
                <a:cs typeface="Century Gothic"/>
                <a:sym typeface="Century Gothic"/>
              </a:defRPr>
            </a:pPr>
            <a:r>
              <a:t>“</a:t>
            </a:r>
            <a:r>
              <a:rPr b="1"/>
              <a:t>By whom He went and preached to spirits in prison” </a:t>
            </a:r>
            <a:r>
              <a:t>(19)</a:t>
            </a:r>
          </a:p>
          <a:p>
            <a:pPr marL="13716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Noah was faithful before God, even though it meant enduring harsh ridicule.</a:t>
            </a:r>
          </a:p>
          <a:p>
            <a:pPr marL="13716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Noah and seven others were victorious and vindicated, i.e., they were SAVED from the evil world that then existed.</a:t>
            </a:r>
          </a:p>
          <a:p>
            <a:pPr marL="1371600" indent="-685800" algn="l">
              <a:spcBef>
                <a:spcPts val="900"/>
              </a:spcBef>
              <a:buSzPct val="80000"/>
              <a:buBlip>
                <a:blip r:embed="rId5"/>
              </a:buBlip>
              <a:defRPr sz="3300">
                <a:solidFill>
                  <a:srgbClr val="000000"/>
                </a:solidFill>
                <a:latin typeface="Century Gothic"/>
                <a:ea typeface="Century Gothic"/>
                <a:cs typeface="Century Gothic"/>
                <a:sym typeface="Century Gothic"/>
              </a:defRPr>
            </a:pPr>
            <a:r>
              <a:t>Those who rejected the call of repentance perished and were at the time of Peter’s epistle awaiting the final judgment (Jn 5:28,29)</a:t>
            </a:r>
          </a:p>
        </p:txBody>
      </p:sp>
      <p:grpSp>
        <p:nvGrpSpPr>
          <p:cNvPr id="371" name="Saved Through The Suffering of Jesus"/>
          <p:cNvGrpSpPr/>
          <p:nvPr/>
        </p:nvGrpSpPr>
        <p:grpSpPr>
          <a:xfrm>
            <a:off x="190443" y="137352"/>
            <a:ext cx="12623913" cy="927101"/>
            <a:chOff x="0" y="0"/>
            <a:chExt cx="12623912" cy="927100"/>
          </a:xfrm>
        </p:grpSpPr>
        <p:sp>
          <p:nvSpPr>
            <p:cNvPr id="370"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369" name="Saved Through The Suffering of Jesus Saved Through The Suffering of Jesus" descr="Saved Through The Suffering of Jesus Saved Through The Suffering of Jesus"/>
            <p:cNvPicPr>
              <a:picLocks noChangeAspect="0"/>
            </p:cNvPicPr>
            <p:nvPr/>
          </p:nvPicPr>
          <p:blipFill>
            <a:blip r:embed="rId6">
              <a:extLst/>
            </a:blip>
            <a:stretch>
              <a:fillRect/>
            </a:stretch>
          </p:blipFill>
          <p:spPr>
            <a:xfrm>
              <a:off x="0" y="0"/>
              <a:ext cx="12623913" cy="927100"/>
            </a:xfrm>
            <a:prstGeom prst="rect">
              <a:avLst/>
            </a:prstGeom>
            <a:effectLst/>
          </p:spPr>
        </p:pic>
      </p:grpSp>
      <p:sp>
        <p:nvSpPr>
          <p:cNvPr id="372" name="1 Peter 3:19,20a (NKJV)…"/>
          <p:cNvSpPr txBox="1"/>
          <p:nvPr/>
        </p:nvSpPr>
        <p:spPr>
          <a:xfrm>
            <a:off x="231520" y="3149863"/>
            <a:ext cx="3847214" cy="5874458"/>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1 Peter 3:19,20a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19 </a:t>
            </a:r>
            <a:r>
              <a:t>by whom also He went and preached to the spirits in prison, </a:t>
            </a:r>
            <a:r>
              <a:rPr baseline="31999"/>
              <a:t>20 </a:t>
            </a:r>
            <a:r>
              <a:t>who formerly were disobedient, when once the Divine longsuffering waited in the days of Noah, while </a:t>
            </a:r>
            <a:r>
              <a:rPr i="1"/>
              <a:t>the</a:t>
            </a:r>
            <a:r>
              <a:t> ark was being prepared</a:t>
            </a:r>
          </a:p>
        </p:txBody>
      </p:sp>
      <p:sp>
        <p:nvSpPr>
          <p:cNvPr id="373" name="THE EXAMPLE OF NOAH (3:19-20)"/>
          <p:cNvSpPr/>
          <p:nvPr/>
        </p:nvSpPr>
        <p:spPr>
          <a:xfrm>
            <a:off x="212722" y="1300296"/>
            <a:ext cx="12579357" cy="850901"/>
          </a:xfrm>
          <a:prstGeom prst="rect">
            <a:avLst/>
          </a:prstGeom>
          <a:gradFill>
            <a:gsLst>
              <a:gs pos="0">
                <a:srgbClr val="0096FF"/>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	THE EXAMPLE OF NOAH (3:19-20)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8">
                                            <p:txEl>
                                              <p:pRg st="1" end="1"/>
                                            </p:txEl>
                                          </p:spTgt>
                                        </p:tgtEl>
                                        <p:attrNameLst>
                                          <p:attrName>style.visibility</p:attrName>
                                        </p:attrNameLst>
                                      </p:cBhvr>
                                      <p:to>
                                        <p:strVal val="visible"/>
                                      </p:to>
                                    </p:set>
                                    <p:animEffect filter="wipe(left)" transition="in">
                                      <p:cBhvr>
                                        <p:cTn id="7" dur="1500"/>
                                        <p:tgtEl>
                                          <p:spTgt spid="3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8">
                                            <p:txEl>
                                              <p:pRg st="2" end="2"/>
                                            </p:txEl>
                                          </p:spTgt>
                                        </p:tgtEl>
                                        <p:attrNameLst>
                                          <p:attrName>style.visibility</p:attrName>
                                        </p:attrNameLst>
                                      </p:cBhvr>
                                      <p:to>
                                        <p:strVal val="visible"/>
                                      </p:to>
                                    </p:set>
                                    <p:animEffect filter="wipe(left)" transition="in">
                                      <p:cBhvr>
                                        <p:cTn id="12" dur="1500"/>
                                        <p:tgtEl>
                                          <p:spTgt spid="36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8">
                                            <p:txEl>
                                              <p:pRg st="3" end="3"/>
                                            </p:txEl>
                                          </p:spTgt>
                                        </p:tgtEl>
                                        <p:attrNameLst>
                                          <p:attrName>style.visibility</p:attrName>
                                        </p:attrNameLst>
                                      </p:cBhvr>
                                      <p:to>
                                        <p:strVal val="visible"/>
                                      </p:to>
                                    </p:set>
                                    <p:animEffect filter="wipe(left)" transition="in">
                                      <p:cBhvr>
                                        <p:cTn id="17" dur="1500"/>
                                        <p:tgtEl>
                                          <p:spTgt spid="36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7" name="Image"/>
          <p:cNvGrpSpPr/>
          <p:nvPr/>
        </p:nvGrpSpPr>
        <p:grpSpPr>
          <a:xfrm>
            <a:off x="35083" y="2379264"/>
            <a:ext cx="4240088" cy="7415655"/>
            <a:chOff x="0" y="0"/>
            <a:chExt cx="4240087" cy="7415654"/>
          </a:xfrm>
        </p:grpSpPr>
        <p:pic>
          <p:nvPicPr>
            <p:cNvPr id="376"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75"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78" name="Rectangle 1"/>
          <p:cNvSpPr txBox="1"/>
          <p:nvPr/>
        </p:nvSpPr>
        <p:spPr>
          <a:xfrm>
            <a:off x="4207638" y="2178050"/>
            <a:ext cx="8667536" cy="721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4"/>
              </a:buBlip>
              <a:defRPr b="1" sz="3700">
                <a:solidFill>
                  <a:srgbClr val="000000"/>
                </a:solidFill>
                <a:latin typeface="Century Gothic"/>
                <a:ea typeface="Century Gothic"/>
                <a:cs typeface="Century Gothic"/>
                <a:sym typeface="Century Gothic"/>
              </a:defRPr>
            </a:pPr>
            <a:r>
              <a:t>“In the Ark, Eight Souls were saved through water” (20)</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Noah, and his family, were physically delivered from God’s judgment upon a wicked world through the flood in the ark ( Ge. 7:1–7, 13, 23; 8:1, 18; 2 Pet. 2:5)</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Noah’s salvation was by grace, (Gen. 6:8), through faith (Heb. 11:7)</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The ark Noah built by faith and the waters God sent upon the earth were both necessary to save Noah from the wicked world.</a:t>
            </a:r>
          </a:p>
        </p:txBody>
      </p:sp>
      <p:grpSp>
        <p:nvGrpSpPr>
          <p:cNvPr id="381" name="Saved Through The Suffering of Jesus"/>
          <p:cNvGrpSpPr/>
          <p:nvPr/>
        </p:nvGrpSpPr>
        <p:grpSpPr>
          <a:xfrm>
            <a:off x="190443" y="137352"/>
            <a:ext cx="12623913" cy="927101"/>
            <a:chOff x="0" y="0"/>
            <a:chExt cx="12623912" cy="927100"/>
          </a:xfrm>
        </p:grpSpPr>
        <p:sp>
          <p:nvSpPr>
            <p:cNvPr id="380"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379" name="Saved Through The Suffering of Jesus Saved Through The Suffering of Jesus" descr="Saved Through The Suffering of Jesus Saved Through The Suffering of Jesus"/>
            <p:cNvPicPr>
              <a:picLocks noChangeAspect="0"/>
            </p:cNvPicPr>
            <p:nvPr/>
          </p:nvPicPr>
          <p:blipFill>
            <a:blip r:embed="rId6">
              <a:extLst/>
            </a:blip>
            <a:stretch>
              <a:fillRect/>
            </a:stretch>
          </p:blipFill>
          <p:spPr>
            <a:xfrm>
              <a:off x="0" y="0"/>
              <a:ext cx="12623913" cy="927100"/>
            </a:xfrm>
            <a:prstGeom prst="rect">
              <a:avLst/>
            </a:prstGeom>
            <a:effectLst/>
          </p:spPr>
        </p:pic>
      </p:grpSp>
      <p:sp>
        <p:nvSpPr>
          <p:cNvPr id="382" name="1 Peter 3:20 (NKJV)…"/>
          <p:cNvSpPr txBox="1"/>
          <p:nvPr/>
        </p:nvSpPr>
        <p:spPr>
          <a:xfrm>
            <a:off x="231520" y="3725808"/>
            <a:ext cx="3847214" cy="5391858"/>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1 Peter 3:20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20</a:t>
            </a:r>
            <a:r>
              <a:t> who formerly were disobedient, when once the Divine longsuffering waited in the days of Noah, while </a:t>
            </a:r>
            <a:r>
              <a:rPr i="1"/>
              <a:t>the</a:t>
            </a:r>
            <a:r>
              <a:t> ark was being prepared, in which a few, that is, eight souls, were saved through water.</a:t>
            </a:r>
          </a:p>
        </p:txBody>
      </p:sp>
      <p:sp>
        <p:nvSpPr>
          <p:cNvPr id="383" name="THE EXAMPLE OF NOAH (3:19-20)"/>
          <p:cNvSpPr/>
          <p:nvPr/>
        </p:nvSpPr>
        <p:spPr>
          <a:xfrm>
            <a:off x="212722" y="1300296"/>
            <a:ext cx="12579357" cy="850901"/>
          </a:xfrm>
          <a:prstGeom prst="rect">
            <a:avLst/>
          </a:prstGeom>
          <a:gradFill>
            <a:gsLst>
              <a:gs pos="0">
                <a:srgbClr val="0096FF"/>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	THE EXAMPLE OF NOAH (3:19-20)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8">
                                            <p:txEl>
                                              <p:pRg st="1" end="1"/>
                                            </p:txEl>
                                          </p:spTgt>
                                        </p:tgtEl>
                                        <p:attrNameLst>
                                          <p:attrName>style.visibility</p:attrName>
                                        </p:attrNameLst>
                                      </p:cBhvr>
                                      <p:to>
                                        <p:strVal val="visible"/>
                                      </p:to>
                                    </p:set>
                                    <p:animEffect filter="wipe(left)" transition="in">
                                      <p:cBhvr>
                                        <p:cTn id="7" dur="1500"/>
                                        <p:tgtEl>
                                          <p:spTgt spid="37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8">
                                            <p:txEl>
                                              <p:pRg st="2" end="2"/>
                                            </p:txEl>
                                          </p:spTgt>
                                        </p:tgtEl>
                                        <p:attrNameLst>
                                          <p:attrName>style.visibility</p:attrName>
                                        </p:attrNameLst>
                                      </p:cBhvr>
                                      <p:to>
                                        <p:strVal val="visible"/>
                                      </p:to>
                                    </p:set>
                                    <p:animEffect filter="wipe(left)" transition="in">
                                      <p:cBhvr>
                                        <p:cTn id="12" dur="1500"/>
                                        <p:tgtEl>
                                          <p:spTgt spid="3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8">
                                            <p:txEl>
                                              <p:pRg st="3" end="3"/>
                                            </p:txEl>
                                          </p:spTgt>
                                        </p:tgtEl>
                                        <p:attrNameLst>
                                          <p:attrName>style.visibility</p:attrName>
                                        </p:attrNameLst>
                                      </p:cBhvr>
                                      <p:to>
                                        <p:strVal val="visible"/>
                                      </p:to>
                                    </p:set>
                                    <p:animEffect filter="wipe(left)" transition="in">
                                      <p:cBhvr>
                                        <p:cTn id="17" dur="1500"/>
                                        <p:tgtEl>
                                          <p:spTgt spid="37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7" name="Image"/>
          <p:cNvGrpSpPr/>
          <p:nvPr/>
        </p:nvGrpSpPr>
        <p:grpSpPr>
          <a:xfrm>
            <a:off x="35083" y="2379264"/>
            <a:ext cx="4240088" cy="7415655"/>
            <a:chOff x="0" y="0"/>
            <a:chExt cx="4240087" cy="7415654"/>
          </a:xfrm>
        </p:grpSpPr>
        <p:pic>
          <p:nvPicPr>
            <p:cNvPr id="386"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85"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88" name="Rectangle 1"/>
          <p:cNvSpPr txBox="1"/>
          <p:nvPr/>
        </p:nvSpPr>
        <p:spPr>
          <a:xfrm>
            <a:off x="4207638" y="2178050"/>
            <a:ext cx="8667536"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4"/>
              </a:buBlip>
              <a:defRPr b="1" sz="3700">
                <a:solidFill>
                  <a:srgbClr val="000000"/>
                </a:solidFill>
                <a:latin typeface="Century Gothic"/>
                <a:ea typeface="Century Gothic"/>
                <a:cs typeface="Century Gothic"/>
                <a:sym typeface="Century Gothic"/>
              </a:defRPr>
            </a:pPr>
            <a:r>
              <a:t>“Noah’s Salvation Serves As A “TYPE” of our Salvation (3:21)</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Noah’s physical deliverance in the ark through water serves as a prefigure to the spiritual reality of our salvation in baptism through the resurrection of Christ (Acts 2:38; 22:16; Rom. 6:3-6,16-18; Col. 2:12,13; Gal. 3:26,27)</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Why do so many professing to be preachers of Christ reject Peter’s clear statement “baptism now saves us?”</a:t>
            </a:r>
          </a:p>
        </p:txBody>
      </p:sp>
      <p:grpSp>
        <p:nvGrpSpPr>
          <p:cNvPr id="391" name="Saved Through The Suffering of Jesus"/>
          <p:cNvGrpSpPr/>
          <p:nvPr/>
        </p:nvGrpSpPr>
        <p:grpSpPr>
          <a:xfrm>
            <a:off x="190443" y="137352"/>
            <a:ext cx="12623913" cy="927101"/>
            <a:chOff x="0" y="0"/>
            <a:chExt cx="12623912" cy="927100"/>
          </a:xfrm>
        </p:grpSpPr>
        <p:sp>
          <p:nvSpPr>
            <p:cNvPr id="390"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389" name="Saved Through The Suffering of Jesus Saved Through The Suffering of Jesus" descr="Saved Through The Suffering of Jesus Saved Through The Suffering of Jesus"/>
            <p:cNvPicPr>
              <a:picLocks noChangeAspect="0"/>
            </p:cNvPicPr>
            <p:nvPr/>
          </p:nvPicPr>
          <p:blipFill>
            <a:blip r:embed="rId6">
              <a:extLst/>
            </a:blip>
            <a:stretch>
              <a:fillRect/>
            </a:stretch>
          </p:blipFill>
          <p:spPr>
            <a:xfrm>
              <a:off x="0" y="0"/>
              <a:ext cx="12623913" cy="927100"/>
            </a:xfrm>
            <a:prstGeom prst="rect">
              <a:avLst/>
            </a:prstGeom>
            <a:effectLst/>
          </p:spPr>
        </p:pic>
      </p:grpSp>
      <p:sp>
        <p:nvSpPr>
          <p:cNvPr id="392" name="1 Peter 3:21 (NKJV)…"/>
          <p:cNvSpPr txBox="1"/>
          <p:nvPr/>
        </p:nvSpPr>
        <p:spPr>
          <a:xfrm>
            <a:off x="231520" y="3314419"/>
            <a:ext cx="3847214" cy="5874457"/>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1 Peter 3:21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21</a:t>
            </a:r>
            <a:r>
              <a:t> There is also an antitype which now saves us—baptism (not the removal of the filth of the flesh, but the answer of a good conscience toward God), through the resurrection of Jesus Christ,</a:t>
            </a:r>
          </a:p>
        </p:txBody>
      </p:sp>
      <p:sp>
        <p:nvSpPr>
          <p:cNvPr id="393" name="“Baptism Now Saves Us” (3:21)"/>
          <p:cNvSpPr/>
          <p:nvPr/>
        </p:nvSpPr>
        <p:spPr>
          <a:xfrm>
            <a:off x="212722" y="1300296"/>
            <a:ext cx="12579357" cy="8509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“Baptism Now Saves Us” (3:21)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8">
                                            <p:txEl>
                                              <p:pRg st="1" end="1"/>
                                            </p:txEl>
                                          </p:spTgt>
                                        </p:tgtEl>
                                        <p:attrNameLst>
                                          <p:attrName>style.visibility</p:attrName>
                                        </p:attrNameLst>
                                      </p:cBhvr>
                                      <p:to>
                                        <p:strVal val="visible"/>
                                      </p:to>
                                    </p:set>
                                    <p:animEffect filter="wipe(left)" transition="in">
                                      <p:cBhvr>
                                        <p:cTn id="7" dur="1500"/>
                                        <p:tgtEl>
                                          <p:spTgt spid="3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8">
                                            <p:txEl>
                                              <p:pRg st="2" end="2"/>
                                            </p:txEl>
                                          </p:spTgt>
                                        </p:tgtEl>
                                        <p:attrNameLst>
                                          <p:attrName>style.visibility</p:attrName>
                                        </p:attrNameLst>
                                      </p:cBhvr>
                                      <p:to>
                                        <p:strVal val="visible"/>
                                      </p:to>
                                    </p:set>
                                    <p:animEffect filter="wipe(left)" transition="in">
                                      <p:cBhvr>
                                        <p:cTn id="12" dur="1500"/>
                                        <p:tgtEl>
                                          <p:spTgt spid="38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7" name="Image"/>
          <p:cNvGrpSpPr/>
          <p:nvPr/>
        </p:nvGrpSpPr>
        <p:grpSpPr>
          <a:xfrm>
            <a:off x="35083" y="2379264"/>
            <a:ext cx="4240088" cy="7415655"/>
            <a:chOff x="0" y="0"/>
            <a:chExt cx="4240087" cy="7415654"/>
          </a:xfrm>
        </p:grpSpPr>
        <p:pic>
          <p:nvPicPr>
            <p:cNvPr id="396"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95"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98" name="Rectangle 1"/>
          <p:cNvSpPr txBox="1"/>
          <p:nvPr/>
        </p:nvSpPr>
        <p:spPr>
          <a:xfrm>
            <a:off x="4207638" y="2178050"/>
            <a:ext cx="8667536"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4"/>
              </a:buBlip>
              <a:defRPr b="1" sz="3700">
                <a:solidFill>
                  <a:srgbClr val="000000"/>
                </a:solidFill>
                <a:latin typeface="Century Gothic"/>
                <a:ea typeface="Century Gothic"/>
                <a:cs typeface="Century Gothic"/>
                <a:sym typeface="Century Gothic"/>
              </a:defRPr>
            </a:pPr>
            <a:r>
              <a:t>““not the removal of the filth of the flesh” (3:21)</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Baptism is “Not A Ceremonial Cleansing” (Heb. 9:9-14)</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Baptism is “… the answer of a good conscience toward God”</a:t>
            </a:r>
          </a:p>
        </p:txBody>
      </p:sp>
      <p:grpSp>
        <p:nvGrpSpPr>
          <p:cNvPr id="401" name="Saved Through The Suffering of Jesus"/>
          <p:cNvGrpSpPr/>
          <p:nvPr/>
        </p:nvGrpSpPr>
        <p:grpSpPr>
          <a:xfrm>
            <a:off x="190443" y="137352"/>
            <a:ext cx="12623913" cy="927101"/>
            <a:chOff x="0" y="0"/>
            <a:chExt cx="12623912" cy="927100"/>
          </a:xfrm>
        </p:grpSpPr>
        <p:sp>
          <p:nvSpPr>
            <p:cNvPr id="400"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399" name="Saved Through The Suffering of Jesus Saved Through The Suffering of Jesus" descr="Saved Through The Suffering of Jesus Saved Through The Suffering of Jesus"/>
            <p:cNvPicPr>
              <a:picLocks noChangeAspect="0"/>
            </p:cNvPicPr>
            <p:nvPr/>
          </p:nvPicPr>
          <p:blipFill>
            <a:blip r:embed="rId6">
              <a:extLst/>
            </a:blip>
            <a:stretch>
              <a:fillRect/>
            </a:stretch>
          </p:blipFill>
          <p:spPr>
            <a:xfrm>
              <a:off x="0" y="0"/>
              <a:ext cx="12623913" cy="927100"/>
            </a:xfrm>
            <a:prstGeom prst="rect">
              <a:avLst/>
            </a:prstGeom>
            <a:effectLst/>
          </p:spPr>
        </p:pic>
      </p:grpSp>
      <p:sp>
        <p:nvSpPr>
          <p:cNvPr id="402" name="1 Peter 3:21 (NKJV)…"/>
          <p:cNvSpPr txBox="1"/>
          <p:nvPr/>
        </p:nvSpPr>
        <p:spPr>
          <a:xfrm>
            <a:off x="231520" y="3314419"/>
            <a:ext cx="3847214" cy="5874457"/>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1 Peter 3:21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21</a:t>
            </a:r>
            <a:r>
              <a:t> There is also an antitype which now saves us—baptism (not the removal of the filth of the flesh, but the answer of a good conscience toward God), through the resurrection of Jesus Christ,</a:t>
            </a:r>
          </a:p>
        </p:txBody>
      </p:sp>
      <p:sp>
        <p:nvSpPr>
          <p:cNvPr id="403" name="“Baptism Now Saves Us” (3:21)"/>
          <p:cNvSpPr/>
          <p:nvPr/>
        </p:nvSpPr>
        <p:spPr>
          <a:xfrm>
            <a:off x="212722" y="1300296"/>
            <a:ext cx="12579357" cy="8509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“Baptism Now Saves Us” (3:21)</a:t>
            </a:r>
          </a:p>
        </p:txBody>
      </p:sp>
      <p:sp>
        <p:nvSpPr>
          <p:cNvPr id="404" name="Hebrews 10:22 (NKJV)…"/>
          <p:cNvSpPr txBox="1"/>
          <p:nvPr/>
        </p:nvSpPr>
        <p:spPr>
          <a:xfrm>
            <a:off x="4650793" y="5735503"/>
            <a:ext cx="7781226" cy="428676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914400">
              <a:defRPr sz="4000">
                <a:solidFill>
                  <a:srgbClr val="000000"/>
                </a:solidFill>
                <a:latin typeface="Times New Roman"/>
                <a:ea typeface="Times New Roman"/>
                <a:cs typeface="Times New Roman"/>
                <a:sym typeface="Times New Roman"/>
              </a:defRPr>
            </a:pPr>
            <a:r>
              <a:t>Hebrews 10:22 (NKJV)</a:t>
            </a:r>
          </a:p>
          <a:p>
            <a:pPr defTabSz="914400">
              <a:defRPr sz="4000">
                <a:solidFill>
                  <a:srgbClr val="000000"/>
                </a:solidFill>
                <a:latin typeface="Times New Roman"/>
                <a:ea typeface="Times New Roman"/>
                <a:cs typeface="Times New Roman"/>
                <a:sym typeface="Times New Roman"/>
              </a:defRPr>
            </a:pPr>
            <a:r>
              <a:rPr baseline="31999"/>
              <a:t>22</a:t>
            </a:r>
            <a:r>
              <a:t> let us draw near with a true heart in full assurance of faith, having our hearts sprinkled from an evil conscience and our bodies washed with pure water.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8">
                                            <p:txEl>
                                              <p:pRg st="1" end="1"/>
                                            </p:txEl>
                                          </p:spTgt>
                                        </p:tgtEl>
                                        <p:attrNameLst>
                                          <p:attrName>style.visibility</p:attrName>
                                        </p:attrNameLst>
                                      </p:cBhvr>
                                      <p:to>
                                        <p:strVal val="visible"/>
                                      </p:to>
                                    </p:set>
                                    <p:animEffect filter="wipe(left)" transition="in">
                                      <p:cBhvr>
                                        <p:cTn id="7" dur="1500"/>
                                        <p:tgtEl>
                                          <p:spTgt spid="3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8">
                                            <p:txEl>
                                              <p:pRg st="2" end="2"/>
                                            </p:txEl>
                                          </p:spTgt>
                                        </p:tgtEl>
                                        <p:attrNameLst>
                                          <p:attrName>style.visibility</p:attrName>
                                        </p:attrNameLst>
                                      </p:cBhvr>
                                      <p:to>
                                        <p:strVal val="visible"/>
                                      </p:to>
                                    </p:set>
                                    <p:animEffect filter="wipe(left)" transition="in">
                                      <p:cBhvr>
                                        <p:cTn id="12" dur="1500"/>
                                        <p:tgtEl>
                                          <p:spTgt spid="398">
                                            <p:txEl>
                                              <p:pRg st="2" end="2"/>
                                            </p:txEl>
                                          </p:spTgt>
                                        </p:tgtEl>
                                      </p:cBhvr>
                                    </p:animEffect>
                                  </p:childTnLst>
                                </p:cTn>
                              </p:par>
                            </p:childTnLst>
                          </p:cTn>
                        </p:par>
                        <p:par>
                          <p:cTn id="13" fill="hold">
                            <p:stCondLst>
                              <p:cond delay="1500"/>
                            </p:stCondLst>
                            <p:childTnLst>
                              <p:par>
                                <p:cTn id="14" presetClass="entr" nodeType="afterEffect" presetSubtype="8" presetID="22" grpId="2" fill="hold">
                                  <p:stCondLst>
                                    <p:cond delay="0"/>
                                  </p:stCondLst>
                                  <p:iterate type="el" backwards="0">
                                    <p:tmAbs val="0"/>
                                  </p:iterate>
                                  <p:childTnLst>
                                    <p:set>
                                      <p:cBhvr>
                                        <p:cTn id="15" fill="hold"/>
                                        <p:tgtEl>
                                          <p:spTgt spid="404"/>
                                        </p:tgtEl>
                                        <p:attrNameLst>
                                          <p:attrName>style.visibility</p:attrName>
                                        </p:attrNameLst>
                                      </p:cBhvr>
                                      <p:to>
                                        <p:strVal val="visible"/>
                                      </p:to>
                                    </p:set>
                                    <p:animEffect filter="wipe(left)" transition="in">
                                      <p:cBhvr>
                                        <p:cTn id="16" dur="20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8" grpId="1"/>
      <p:bldP build="whole" bldLvl="1" animBg="1" rev="0" advAuto="0" spid="404"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not the removal of the filth of the flesh, but the answer of a good conscience toward God),"/>
          <p:cNvSpPr txBox="1"/>
          <p:nvPr/>
        </p:nvSpPr>
        <p:spPr>
          <a:xfrm>
            <a:off x="209724" y="2234641"/>
            <a:ext cx="12297637" cy="1320801"/>
          </a:xfrm>
          <a:prstGeom prst="rect">
            <a:avLst/>
          </a:prstGeom>
          <a:solidFill>
            <a:schemeClr val="accent6">
              <a:hueOff val="-133706"/>
              <a:satOff val="8281"/>
              <a:lumOff val="-27269"/>
            </a:schemeClr>
          </a:solidFill>
          <a:ln w="12700">
            <a:miter lim="400000"/>
          </a:ln>
          <a:effectLst>
            <a:outerShdw sx="100000" sy="100000" kx="0" ky="0" algn="b" rotWithShape="0" blurRad="114300" dist="1397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200">
                <a:solidFill>
                  <a:srgbClr val="FFFFFF"/>
                </a:solidFill>
                <a:effectLst>
                  <a:outerShdw sx="100000" sy="100000" kx="0" ky="0" algn="b" rotWithShape="0" blurRad="63500" dist="63500" dir="2382140">
                    <a:srgbClr val="000000"/>
                  </a:outerShdw>
                </a:effectLst>
                <a:latin typeface="Adelon-Light-Regular"/>
                <a:ea typeface="Adelon-Light-Regular"/>
                <a:cs typeface="Adelon-Light-Regular"/>
                <a:sym typeface="Adelon-Light-Regular"/>
              </a:defRPr>
            </a:lvl1pPr>
          </a:lstStyle>
          <a:p>
            <a:pPr/>
            <a:r>
              <a:t>(not the removal of the filth of the flesh, but the answer of a good conscience toward God),</a:t>
            </a:r>
          </a:p>
        </p:txBody>
      </p:sp>
      <p:grpSp>
        <p:nvGrpSpPr>
          <p:cNvPr id="409" name="Saved Through The Suffering of Jesus"/>
          <p:cNvGrpSpPr/>
          <p:nvPr/>
        </p:nvGrpSpPr>
        <p:grpSpPr>
          <a:xfrm>
            <a:off x="190443" y="137352"/>
            <a:ext cx="12623913" cy="927101"/>
            <a:chOff x="0" y="0"/>
            <a:chExt cx="12623912" cy="927100"/>
          </a:xfrm>
        </p:grpSpPr>
        <p:sp>
          <p:nvSpPr>
            <p:cNvPr id="408"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407" name="Saved Through The Suffering of Jesus Saved Through The Suffering of Jesus" descr="Saved Through The Suffering of Jesus Saved Through The Suffering of Jesus"/>
            <p:cNvPicPr>
              <a:picLocks noChangeAspect="0"/>
            </p:cNvPicPr>
            <p:nvPr/>
          </p:nvPicPr>
          <p:blipFill>
            <a:blip r:embed="rId2">
              <a:extLst/>
            </a:blip>
            <a:stretch>
              <a:fillRect/>
            </a:stretch>
          </p:blipFill>
          <p:spPr>
            <a:xfrm>
              <a:off x="0" y="0"/>
              <a:ext cx="12623913" cy="927100"/>
            </a:xfrm>
            <a:prstGeom prst="rect">
              <a:avLst/>
            </a:prstGeom>
            <a:effectLst/>
          </p:spPr>
        </p:pic>
      </p:grpSp>
      <p:sp>
        <p:nvSpPr>
          <p:cNvPr id="410" name="“Baptism Now Saves Us” (3:21)"/>
          <p:cNvSpPr/>
          <p:nvPr/>
        </p:nvSpPr>
        <p:spPr>
          <a:xfrm>
            <a:off x="212722" y="1300296"/>
            <a:ext cx="12579357" cy="8509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“Baptism Now Saves Us” (3:21)</a:t>
            </a:r>
          </a:p>
        </p:txBody>
      </p:sp>
      <p:pic>
        <p:nvPicPr>
          <p:cNvPr id="411" name="An Appeal To God … An Appeal To God …" descr="An Appeal To God … An Appeal To God …"/>
          <p:cNvPicPr>
            <a:picLocks noChangeAspect="0"/>
          </p:cNvPicPr>
          <p:nvPr/>
        </p:nvPicPr>
        <p:blipFill>
          <a:blip r:embed="rId3">
            <a:extLst/>
          </a:blip>
          <a:stretch>
            <a:fillRect/>
          </a:stretch>
        </p:blipFill>
        <p:spPr>
          <a:xfrm>
            <a:off x="10582" y="3301007"/>
            <a:ext cx="7728398" cy="1922530"/>
          </a:xfrm>
          <a:prstGeom prst="rect">
            <a:avLst/>
          </a:prstGeom>
        </p:spPr>
      </p:pic>
      <p:sp>
        <p:nvSpPr>
          <p:cNvPr id="412" name="Thayer Definition: - G1906 – epero tema…"/>
          <p:cNvSpPr txBox="1"/>
          <p:nvPr/>
        </p:nvSpPr>
        <p:spPr>
          <a:xfrm>
            <a:off x="4077151" y="5126286"/>
            <a:ext cx="8474976" cy="4119052"/>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sz="4600">
                <a:solidFill>
                  <a:srgbClr val="FFFFFF"/>
                </a:solidFill>
              </a:defRPr>
            </a:pPr>
            <a:r>
              <a:rPr>
                <a:latin typeface="Georgia"/>
                <a:ea typeface="Georgia"/>
                <a:cs typeface="Georgia"/>
                <a:sym typeface="Georgia"/>
              </a:rPr>
              <a:t>Thayer Definition: - G1906 – </a:t>
            </a:r>
            <a:r>
              <a:rPr>
                <a:latin typeface="GraecaII"/>
                <a:ea typeface="GraecaII"/>
                <a:cs typeface="GraecaII"/>
                <a:sym typeface="GraecaII"/>
              </a:rPr>
              <a:t>epero tema</a:t>
            </a:r>
            <a:endParaRPr>
              <a:latin typeface="GraecaII"/>
              <a:ea typeface="GraecaII"/>
              <a:cs typeface="GraecaII"/>
              <a:sym typeface="GraecaII"/>
            </a:endParaRPr>
          </a:p>
          <a:p>
            <a:pPr lvl="1">
              <a:defRPr sz="4600">
                <a:solidFill>
                  <a:srgbClr val="FFFFFF"/>
                </a:solidFill>
              </a:defRPr>
            </a:pPr>
            <a:r>
              <a:rPr>
                <a:latin typeface="Georgia"/>
                <a:ea typeface="Georgia"/>
                <a:cs typeface="Georgia"/>
                <a:sym typeface="Georgia"/>
              </a:rPr>
              <a:t>1) an enquiry, a question</a:t>
            </a:r>
            <a:endParaRPr>
              <a:latin typeface="Georgia"/>
              <a:ea typeface="Georgia"/>
              <a:cs typeface="Georgia"/>
              <a:sym typeface="Georgia"/>
            </a:endParaRPr>
          </a:p>
          <a:p>
            <a:pPr lvl="1">
              <a:defRPr sz="4600">
                <a:solidFill>
                  <a:srgbClr val="FFFFFF"/>
                </a:solidFill>
              </a:defRPr>
            </a:pPr>
            <a:r>
              <a:rPr>
                <a:latin typeface="Georgia"/>
                <a:ea typeface="Georgia"/>
                <a:cs typeface="Georgia"/>
                <a:sym typeface="Georgia"/>
              </a:rPr>
              <a:t>2) a demand</a:t>
            </a:r>
            <a:endParaRPr>
              <a:latin typeface="Georgia"/>
              <a:ea typeface="Georgia"/>
              <a:cs typeface="Georgia"/>
              <a:sym typeface="Georgia"/>
            </a:endParaRPr>
          </a:p>
          <a:p>
            <a:pPr lvl="1">
              <a:defRPr sz="4600">
                <a:solidFill>
                  <a:srgbClr val="FFFFFF"/>
                </a:solidFill>
              </a:defRPr>
            </a:pPr>
            <a:r>
              <a:rPr>
                <a:latin typeface="Georgia"/>
                <a:ea typeface="Georgia"/>
                <a:cs typeface="Georgia"/>
                <a:sym typeface="Georgia"/>
              </a:rPr>
              <a:t>3) earnestly seeking</a:t>
            </a:r>
            <a:endParaRPr>
              <a:latin typeface="Georgia"/>
              <a:ea typeface="Georgia"/>
              <a:cs typeface="Georgia"/>
              <a:sym typeface="Georgia"/>
            </a:endParaRPr>
          </a:p>
          <a:p>
            <a:pPr lvl="2">
              <a:defRPr sz="4600">
                <a:solidFill>
                  <a:srgbClr val="FFFFFF"/>
                </a:solidFill>
              </a:defRPr>
            </a:pPr>
            <a:r>
              <a:rPr>
                <a:latin typeface="Georgia"/>
                <a:ea typeface="Georgia"/>
                <a:cs typeface="Georgia"/>
                <a:sym typeface="Georgia"/>
              </a:rPr>
              <a:t>3a) craving, an intense desire</a:t>
            </a:r>
          </a:p>
        </p:txBody>
      </p:sp>
      <p:pic>
        <p:nvPicPr>
          <p:cNvPr id="413" name="image.png" descr="image.png"/>
          <p:cNvPicPr>
            <a:picLocks noChangeAspect="1"/>
          </p:cNvPicPr>
          <p:nvPr/>
        </p:nvPicPr>
        <p:blipFill>
          <a:blip r:embed="rId4">
            <a:extLst/>
          </a:blip>
          <a:stretch>
            <a:fillRect/>
          </a:stretch>
        </p:blipFill>
        <p:spPr>
          <a:xfrm>
            <a:off x="-1" y="4618024"/>
            <a:ext cx="3502388" cy="51355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Rectangle"/>
          <p:cNvSpPr/>
          <p:nvPr/>
        </p:nvSpPr>
        <p:spPr>
          <a:xfrm>
            <a:off x="3645898" y="4570911"/>
            <a:ext cx="9075276" cy="4961191"/>
          </a:xfrm>
          <a:prstGeom prst="rect">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sp>
        <p:nvSpPr>
          <p:cNvPr id="416" name="(not the removal of the filth of the flesh, but the answer of a good conscience toward God),"/>
          <p:cNvSpPr txBox="1"/>
          <p:nvPr/>
        </p:nvSpPr>
        <p:spPr>
          <a:xfrm>
            <a:off x="209724" y="2234641"/>
            <a:ext cx="12297637" cy="1320801"/>
          </a:xfrm>
          <a:prstGeom prst="rect">
            <a:avLst/>
          </a:prstGeom>
          <a:solidFill>
            <a:schemeClr val="accent6">
              <a:hueOff val="-133706"/>
              <a:satOff val="8281"/>
              <a:lumOff val="-27269"/>
            </a:schemeClr>
          </a:solidFill>
          <a:ln w="12700">
            <a:miter lim="400000"/>
          </a:ln>
          <a:effectLst>
            <a:outerShdw sx="100000" sy="100000" kx="0" ky="0" algn="b" rotWithShape="0" blurRad="114300" dist="1397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200">
                <a:solidFill>
                  <a:srgbClr val="FFFFFF"/>
                </a:solidFill>
                <a:effectLst>
                  <a:outerShdw sx="100000" sy="100000" kx="0" ky="0" algn="b" rotWithShape="0" blurRad="63500" dist="63500" dir="2382140">
                    <a:srgbClr val="000000"/>
                  </a:outerShdw>
                </a:effectLst>
                <a:latin typeface="Adelon-Light-Regular"/>
                <a:ea typeface="Adelon-Light-Regular"/>
                <a:cs typeface="Adelon-Light-Regular"/>
                <a:sym typeface="Adelon-Light-Regular"/>
              </a:defRPr>
            </a:lvl1pPr>
          </a:lstStyle>
          <a:p>
            <a:pPr/>
            <a:r>
              <a:t>(not the removal of the filth of the flesh, but the answer of a good conscience toward God),</a:t>
            </a:r>
          </a:p>
        </p:txBody>
      </p:sp>
      <p:grpSp>
        <p:nvGrpSpPr>
          <p:cNvPr id="419" name="Saved Through The Suffering of Jesus"/>
          <p:cNvGrpSpPr/>
          <p:nvPr/>
        </p:nvGrpSpPr>
        <p:grpSpPr>
          <a:xfrm>
            <a:off x="190443" y="137352"/>
            <a:ext cx="12623913" cy="927101"/>
            <a:chOff x="0" y="0"/>
            <a:chExt cx="12623912" cy="927100"/>
          </a:xfrm>
        </p:grpSpPr>
        <p:sp>
          <p:nvSpPr>
            <p:cNvPr id="418"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417" name="Saved Through The Suffering of Jesus Saved Through The Suffering of Jesus" descr="Saved Through The Suffering of Jesus Saved Through The Suffering of Jesus"/>
            <p:cNvPicPr>
              <a:picLocks noChangeAspect="0"/>
            </p:cNvPicPr>
            <p:nvPr/>
          </p:nvPicPr>
          <p:blipFill>
            <a:blip r:embed="rId2">
              <a:extLst/>
            </a:blip>
            <a:stretch>
              <a:fillRect/>
            </a:stretch>
          </p:blipFill>
          <p:spPr>
            <a:xfrm>
              <a:off x="0" y="0"/>
              <a:ext cx="12623913" cy="927100"/>
            </a:xfrm>
            <a:prstGeom prst="rect">
              <a:avLst/>
            </a:prstGeom>
            <a:effectLst/>
          </p:spPr>
        </p:pic>
      </p:grpSp>
      <p:sp>
        <p:nvSpPr>
          <p:cNvPr id="420" name="“Baptism Now Saves Us” (3:21)"/>
          <p:cNvSpPr/>
          <p:nvPr/>
        </p:nvSpPr>
        <p:spPr>
          <a:xfrm>
            <a:off x="212722" y="1300296"/>
            <a:ext cx="12579357" cy="8509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“Baptism Now Saves Us” (3:21)</a:t>
            </a:r>
          </a:p>
        </p:txBody>
      </p:sp>
      <p:pic>
        <p:nvPicPr>
          <p:cNvPr id="421" name="An Appeal To God … An Appeal To God …" descr="An Appeal To God … An Appeal To God …"/>
          <p:cNvPicPr>
            <a:picLocks noChangeAspect="0"/>
          </p:cNvPicPr>
          <p:nvPr/>
        </p:nvPicPr>
        <p:blipFill>
          <a:blip r:embed="rId3">
            <a:extLst/>
          </a:blip>
          <a:stretch>
            <a:fillRect/>
          </a:stretch>
        </p:blipFill>
        <p:spPr>
          <a:xfrm>
            <a:off x="10582" y="3301007"/>
            <a:ext cx="7728398" cy="1922530"/>
          </a:xfrm>
          <a:prstGeom prst="rect">
            <a:avLst/>
          </a:prstGeom>
        </p:spPr>
      </p:pic>
      <p:pic>
        <p:nvPicPr>
          <p:cNvPr id="422" name="image.png" descr="image.png"/>
          <p:cNvPicPr>
            <a:picLocks noChangeAspect="1"/>
          </p:cNvPicPr>
          <p:nvPr/>
        </p:nvPicPr>
        <p:blipFill>
          <a:blip r:embed="rId4">
            <a:extLst/>
          </a:blip>
          <a:stretch>
            <a:fillRect/>
          </a:stretch>
        </p:blipFill>
        <p:spPr>
          <a:xfrm>
            <a:off x="-1" y="4618024"/>
            <a:ext cx="3502388" cy="5135576"/>
          </a:xfrm>
          <a:prstGeom prst="rect">
            <a:avLst/>
          </a:prstGeom>
          <a:ln w="12700">
            <a:miter lim="400000"/>
          </a:ln>
        </p:spPr>
      </p:pic>
      <p:sp>
        <p:nvSpPr>
          <p:cNvPr id="423" name="Arndt &amp; Gingrich.…"/>
          <p:cNvSpPr txBox="1"/>
          <p:nvPr/>
        </p:nvSpPr>
        <p:spPr>
          <a:xfrm>
            <a:off x="3764145" y="5017982"/>
            <a:ext cx="8972123" cy="413261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65137" indent="-465137" algn="l" defTabSz="914400">
              <a:spcBef>
                <a:spcPts val="300"/>
              </a:spcBef>
              <a:defRPr b="1" sz="4100">
                <a:solidFill>
                  <a:srgbClr val="FAD576"/>
                </a:solidFill>
                <a:effectLst>
                  <a:outerShdw sx="100000" sy="100000" kx="0" ky="0" algn="b" rotWithShape="0" blurRad="63500" dist="63500" dir="1724918">
                    <a:srgbClr val="000000"/>
                  </a:outerShdw>
                </a:effectLst>
                <a:latin typeface="Gill Sans"/>
                <a:ea typeface="Gill Sans"/>
                <a:cs typeface="Gill Sans"/>
                <a:sym typeface="Gill Sans"/>
              </a:defRPr>
            </a:pPr>
            <a:r>
              <a:t>Arndt &amp; Gingrich. </a:t>
            </a:r>
          </a:p>
          <a:p>
            <a:pPr marL="465137" indent="-465137" algn="l" defTabSz="914400">
              <a:spcBef>
                <a:spcPts val="300"/>
              </a:spcBef>
              <a:defRPr sz="3700">
                <a:solidFill>
                  <a:srgbClr val="FFFFFF"/>
                </a:solidFill>
                <a:effectLst>
                  <a:outerShdw sx="100000" sy="100000" kx="0" ky="0" algn="b" rotWithShape="0" blurRad="63500" dist="63500" dir="1724918">
                    <a:srgbClr val="000000"/>
                  </a:outerShdw>
                </a:effectLst>
                <a:latin typeface="Gill Sans"/>
                <a:ea typeface="Gill Sans"/>
                <a:cs typeface="Gill Sans"/>
                <a:sym typeface="Gill Sans"/>
              </a:defRPr>
            </a:pPr>
            <a:r>
              <a:t>Baptism is “an appeal to God for a clear conscience” (Greek Lexicon, p. 285).</a:t>
            </a:r>
          </a:p>
          <a:p>
            <a:pPr marL="465137" indent="-465137" algn="l" defTabSz="914400">
              <a:spcBef>
                <a:spcPts val="300"/>
              </a:spcBef>
              <a:defRPr sz="3700">
                <a:solidFill>
                  <a:srgbClr val="FFFFFF"/>
                </a:solidFill>
                <a:effectLst>
                  <a:outerShdw sx="100000" sy="100000" kx="0" ky="0" algn="b" rotWithShape="0" blurRad="63500" dist="63500" dir="1724918">
                    <a:srgbClr val="000000"/>
                  </a:outerShdw>
                </a:effectLst>
                <a:latin typeface="Gill Sans"/>
                <a:ea typeface="Gill Sans"/>
                <a:cs typeface="Gill Sans"/>
                <a:sym typeface="Gill Sans"/>
              </a:defRPr>
            </a:pPr>
            <a:r>
              <a:rPr b="1">
                <a:solidFill>
                  <a:srgbClr val="FAD576"/>
                </a:solidFill>
              </a:rPr>
              <a:t>Kittel’s Theological Dictionary</a:t>
            </a:r>
            <a:r>
              <a:rPr>
                <a:solidFill>
                  <a:srgbClr val="FAD576"/>
                </a:solidFill>
              </a:rPr>
              <a:t> </a:t>
            </a:r>
            <a:r>
              <a:rPr sz="2300"/>
              <a:t>(Abridged), </a:t>
            </a:r>
          </a:p>
          <a:p>
            <a:pPr marL="465137" indent="-465137" algn="l" defTabSz="914400">
              <a:spcBef>
                <a:spcPts val="300"/>
              </a:spcBef>
              <a:defRPr sz="3700">
                <a:solidFill>
                  <a:srgbClr val="FFFFFF"/>
                </a:solidFill>
                <a:effectLst>
                  <a:outerShdw sx="100000" sy="100000" kx="0" ky="0" algn="b" rotWithShape="0" blurRad="63500" dist="63500" dir="1724918">
                    <a:srgbClr val="000000"/>
                  </a:outerShdw>
                </a:effectLst>
                <a:latin typeface="Gill Sans"/>
                <a:ea typeface="Gill Sans"/>
                <a:cs typeface="Gill Sans"/>
                <a:sym typeface="Gill Sans"/>
              </a:defRPr>
            </a:pPr>
            <a:r>
              <a:t>the rendition is this: “Baptism does not confer physical cleansing but saves as a request for forgiveness . . .” (p. 262).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Rectangle"/>
          <p:cNvSpPr/>
          <p:nvPr/>
        </p:nvSpPr>
        <p:spPr>
          <a:xfrm>
            <a:off x="3645898" y="4570911"/>
            <a:ext cx="9075276" cy="4961191"/>
          </a:xfrm>
          <a:prstGeom prst="rect">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sp>
        <p:nvSpPr>
          <p:cNvPr id="426" name="(not the removal of the filth of the flesh, but the answer of a good conscience toward God),"/>
          <p:cNvSpPr txBox="1"/>
          <p:nvPr/>
        </p:nvSpPr>
        <p:spPr>
          <a:xfrm>
            <a:off x="209724" y="2234641"/>
            <a:ext cx="12297637" cy="1320801"/>
          </a:xfrm>
          <a:prstGeom prst="rect">
            <a:avLst/>
          </a:prstGeom>
          <a:solidFill>
            <a:schemeClr val="accent6">
              <a:hueOff val="-133706"/>
              <a:satOff val="8281"/>
              <a:lumOff val="-27269"/>
            </a:schemeClr>
          </a:solidFill>
          <a:ln w="12700">
            <a:miter lim="400000"/>
          </a:ln>
          <a:effectLst>
            <a:outerShdw sx="100000" sy="100000" kx="0" ky="0" algn="b" rotWithShape="0" blurRad="114300" dist="1397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200">
                <a:solidFill>
                  <a:srgbClr val="FFFFFF"/>
                </a:solidFill>
                <a:effectLst>
                  <a:outerShdw sx="100000" sy="100000" kx="0" ky="0" algn="b" rotWithShape="0" blurRad="63500" dist="63500" dir="2382140">
                    <a:srgbClr val="000000"/>
                  </a:outerShdw>
                </a:effectLst>
                <a:latin typeface="Adelon-Light-Regular"/>
                <a:ea typeface="Adelon-Light-Regular"/>
                <a:cs typeface="Adelon-Light-Regular"/>
                <a:sym typeface="Adelon-Light-Regular"/>
              </a:defRPr>
            </a:lvl1pPr>
          </a:lstStyle>
          <a:p>
            <a:pPr/>
            <a:r>
              <a:t>(not the removal of the filth of the flesh, but the answer of a good conscience toward God),</a:t>
            </a:r>
          </a:p>
        </p:txBody>
      </p:sp>
      <p:grpSp>
        <p:nvGrpSpPr>
          <p:cNvPr id="429" name="Saved Through The Suffering of Jesus"/>
          <p:cNvGrpSpPr/>
          <p:nvPr/>
        </p:nvGrpSpPr>
        <p:grpSpPr>
          <a:xfrm>
            <a:off x="190443" y="137352"/>
            <a:ext cx="12623913" cy="927101"/>
            <a:chOff x="0" y="0"/>
            <a:chExt cx="12623912" cy="927100"/>
          </a:xfrm>
        </p:grpSpPr>
        <p:sp>
          <p:nvSpPr>
            <p:cNvPr id="428"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427" name="Saved Through The Suffering of Jesus Saved Through The Suffering of Jesus" descr="Saved Through The Suffering of Jesus Saved Through The Suffering of Jesus"/>
            <p:cNvPicPr>
              <a:picLocks noChangeAspect="0"/>
            </p:cNvPicPr>
            <p:nvPr/>
          </p:nvPicPr>
          <p:blipFill>
            <a:blip r:embed="rId2">
              <a:extLst/>
            </a:blip>
            <a:stretch>
              <a:fillRect/>
            </a:stretch>
          </p:blipFill>
          <p:spPr>
            <a:xfrm>
              <a:off x="0" y="0"/>
              <a:ext cx="12623913" cy="927100"/>
            </a:xfrm>
            <a:prstGeom prst="rect">
              <a:avLst/>
            </a:prstGeom>
            <a:effectLst/>
          </p:spPr>
        </p:pic>
      </p:grpSp>
      <p:sp>
        <p:nvSpPr>
          <p:cNvPr id="430" name="“Baptism Now Saves Us” (3:21)"/>
          <p:cNvSpPr/>
          <p:nvPr/>
        </p:nvSpPr>
        <p:spPr>
          <a:xfrm>
            <a:off x="212722" y="1300296"/>
            <a:ext cx="12579357" cy="8509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“Baptism Now Saves Us” (3:21)</a:t>
            </a:r>
          </a:p>
        </p:txBody>
      </p:sp>
      <p:pic>
        <p:nvPicPr>
          <p:cNvPr id="431" name="An Appeal To God … An Appeal To God …" descr="An Appeal To God … An Appeal To God …"/>
          <p:cNvPicPr>
            <a:picLocks noChangeAspect="0"/>
          </p:cNvPicPr>
          <p:nvPr/>
        </p:nvPicPr>
        <p:blipFill>
          <a:blip r:embed="rId3">
            <a:extLst/>
          </a:blip>
          <a:stretch>
            <a:fillRect/>
          </a:stretch>
        </p:blipFill>
        <p:spPr>
          <a:xfrm>
            <a:off x="10582" y="3301007"/>
            <a:ext cx="7728398" cy="1922530"/>
          </a:xfrm>
          <a:prstGeom prst="rect">
            <a:avLst/>
          </a:prstGeom>
        </p:spPr>
      </p:pic>
      <p:pic>
        <p:nvPicPr>
          <p:cNvPr id="432" name="image.png" descr="image.png"/>
          <p:cNvPicPr>
            <a:picLocks noChangeAspect="1"/>
          </p:cNvPicPr>
          <p:nvPr/>
        </p:nvPicPr>
        <p:blipFill>
          <a:blip r:embed="rId4">
            <a:extLst/>
          </a:blip>
          <a:stretch>
            <a:fillRect/>
          </a:stretch>
        </p:blipFill>
        <p:spPr>
          <a:xfrm>
            <a:off x="-1" y="4618024"/>
            <a:ext cx="3502388" cy="5135576"/>
          </a:xfrm>
          <a:prstGeom prst="rect">
            <a:avLst/>
          </a:prstGeom>
          <a:ln w="12700">
            <a:miter lim="400000"/>
          </a:ln>
        </p:spPr>
      </p:pic>
      <p:sp>
        <p:nvSpPr>
          <p:cNvPr id="433" name="Johnson, Barton W.…"/>
          <p:cNvSpPr txBox="1"/>
          <p:nvPr/>
        </p:nvSpPr>
        <p:spPr>
          <a:xfrm>
            <a:off x="3814945" y="4924477"/>
            <a:ext cx="8737182" cy="4854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65137" indent="-465137" algn="l" defTabSz="914400">
              <a:spcBef>
                <a:spcPts val="300"/>
              </a:spcBef>
              <a:defRPr b="1" sz="4200">
                <a:solidFill>
                  <a:srgbClr val="FAD576"/>
                </a:solidFill>
                <a:effectLst>
                  <a:outerShdw sx="100000" sy="100000" kx="0" ky="0" algn="b" rotWithShape="0" blurRad="63500" dist="63500" dir="1724918">
                    <a:srgbClr val="000000"/>
                  </a:outerShdw>
                </a:effectLst>
                <a:latin typeface="Gill Sans"/>
                <a:ea typeface="Gill Sans"/>
                <a:cs typeface="Gill Sans"/>
                <a:sym typeface="Gill Sans"/>
              </a:defRPr>
            </a:pPr>
            <a:r>
              <a:t>Johnson, Barton W.</a:t>
            </a:r>
          </a:p>
          <a:p>
            <a:pPr marL="465137" indent="-465137" algn="l" defTabSz="914400">
              <a:spcBef>
                <a:spcPts val="300"/>
              </a:spcBef>
              <a:defRPr sz="3400">
                <a:solidFill>
                  <a:srgbClr val="FFFFFF"/>
                </a:solidFill>
                <a:effectLst>
                  <a:outerShdw sx="100000" sy="100000" kx="0" ky="0" algn="b" rotWithShape="0" blurRad="63500" dist="63500" dir="1724918">
                    <a:srgbClr val="000000"/>
                  </a:outerShdw>
                </a:effectLst>
                <a:latin typeface="Gill Sans"/>
                <a:ea typeface="Gill Sans"/>
                <a:cs typeface="Gill Sans"/>
                <a:sym typeface="Gill Sans"/>
              </a:defRPr>
            </a:pPr>
            <a:r>
              <a:t>… ”Inquiry” would be still better. The soul seeking the forgiveness of sins "inquires" What shall I do to remove the sense of unforgiven sins and make my conscience void of offense? The answer is "Repent and be baptized," etc. See Acts 2:38. He who obeys the word of the Lord has the "inquiry" answered in baptism. </a:t>
            </a:r>
          </a:p>
          <a:p>
            <a:pPr marL="465137" indent="-465137" algn="l" defTabSz="914400">
              <a:spcBef>
                <a:spcPts val="300"/>
              </a:spcBef>
              <a:defRPr sz="3800">
                <a:solidFill>
                  <a:srgbClr val="FFFFFF"/>
                </a:solidFill>
                <a:effectLst>
                  <a:outerShdw sx="100000" sy="100000" kx="0" ky="0" algn="b" rotWithShape="0" blurRad="63500" dist="63500" dir="1724918">
                    <a:srgbClr val="000000"/>
                  </a:outerShdw>
                </a:effectLst>
                <a:latin typeface="Gill Sans"/>
                <a:ea typeface="Gill Sans"/>
                <a:cs typeface="Gill Sans"/>
                <a:sym typeface="Gill Sans"/>
              </a:defRPr>
            </a:pP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mage" descr="Image"/>
          <p:cNvPicPr>
            <a:picLocks noChangeAspect="1"/>
          </p:cNvPicPr>
          <p:nvPr>
            <p:ph type="pic" idx="21"/>
          </p:nvPr>
        </p:nvPicPr>
        <p:blipFill>
          <a:blip r:embed="rId2">
            <a:extLst/>
          </a:blip>
          <a:srcRect l="14998" t="0" r="14998" b="0"/>
          <a:stretch>
            <a:fillRect/>
          </a:stretch>
        </p:blipFill>
        <p:spPr>
          <a:xfrm>
            <a:off x="0" y="0"/>
            <a:ext cx="13004800" cy="9753600"/>
          </a:xfrm>
          <a:prstGeom prst="rect">
            <a:avLst/>
          </a:prstGeom>
        </p:spPr>
      </p:pic>
      <p:sp>
        <p:nvSpPr>
          <p:cNvPr id="293" name="We are but “pilgrims” (vs. 1), implying there is a destination - a goal - a HOMELAND! — Heb 11:13-16…"/>
          <p:cNvSpPr txBox="1"/>
          <p:nvPr/>
        </p:nvSpPr>
        <p:spPr>
          <a:xfrm>
            <a:off x="3491201" y="2604269"/>
            <a:ext cx="9191372" cy="6807201"/>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82600" indent="-482600" algn="l">
              <a:spcBef>
                <a:spcPts val="2400"/>
              </a:spcBef>
              <a:buSzPct val="35000"/>
              <a:buBlip>
                <a:blip r:embed="rId3"/>
              </a:buBlip>
              <a:defRPr sz="4600">
                <a:solidFill>
                  <a:srgbClr val="FFFFFF"/>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We are but “pilgrims” (vs. 1), implying there is a destination - a goal - a </a:t>
            </a:r>
            <a:r>
              <a:rPr b="1"/>
              <a:t>HOMELAND</a:t>
            </a:r>
            <a:r>
              <a:t>! — </a:t>
            </a:r>
            <a:r>
              <a:rPr b="1"/>
              <a:t>Heb 11:13-16</a:t>
            </a:r>
          </a:p>
          <a:p>
            <a:pPr marL="482600" indent="-482600" algn="l">
              <a:spcBef>
                <a:spcPts val="2400"/>
              </a:spcBef>
              <a:buSzPct val="35000"/>
              <a:buBlip>
                <a:blip r:embed="rId3"/>
              </a:buBlip>
              <a:defRPr sz="4600">
                <a:solidFill>
                  <a:srgbClr val="FFFFFF"/>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This HOMELAND is spoken of as a </a:t>
            </a:r>
            <a:r>
              <a:rPr b="1"/>
              <a:t>LIVING HOPE </a:t>
            </a:r>
            <a:r>
              <a:t>which Peter points to as a means of encouraging us to </a:t>
            </a:r>
            <a:r>
              <a:rPr b="1"/>
              <a:t>ENDURE</a:t>
            </a:r>
            <a:r>
              <a:t> — 1:6-9,13,13; 5:9-11</a:t>
            </a:r>
          </a:p>
        </p:txBody>
      </p:sp>
      <p:grpSp>
        <p:nvGrpSpPr>
          <p:cNvPr id="296" name="Our Living Hope"/>
          <p:cNvGrpSpPr/>
          <p:nvPr/>
        </p:nvGrpSpPr>
        <p:grpSpPr>
          <a:xfrm>
            <a:off x="471801" y="277381"/>
            <a:ext cx="12061199" cy="2159001"/>
            <a:chOff x="0" y="0"/>
            <a:chExt cx="12061197" cy="2159000"/>
          </a:xfrm>
        </p:grpSpPr>
        <p:sp>
          <p:nvSpPr>
            <p:cNvPr id="295" name="Our Living Hope"/>
            <p:cNvSpPr txBox="1"/>
            <p:nvPr/>
          </p:nvSpPr>
          <p:spPr>
            <a:xfrm>
              <a:off x="63500" y="50800"/>
              <a:ext cx="11934198" cy="19558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2600">
                  <a:solidFill>
                    <a:srgbClr val="6F6A5A"/>
                  </a:solidFill>
                  <a:latin typeface="Baskerville"/>
                  <a:ea typeface="Baskerville"/>
                  <a:cs typeface="Baskerville"/>
                  <a:sym typeface="Baskerville"/>
                </a:defRPr>
              </a:lvl1pPr>
            </a:lstStyle>
            <a:p>
              <a:pPr/>
              <a:r>
                <a:t>Our Living Hope</a:t>
              </a:r>
            </a:p>
          </p:txBody>
        </p:sp>
        <p:pic>
          <p:nvPicPr>
            <p:cNvPr id="294" name="Our Living Hope Our Living Hope" descr="Our Living Hope Our Living Hope"/>
            <p:cNvPicPr>
              <a:picLocks noChangeAspect="0"/>
            </p:cNvPicPr>
            <p:nvPr/>
          </p:nvPicPr>
          <p:blipFill>
            <a:blip r:embed="rId4">
              <a:extLst/>
            </a:blip>
            <a:stretch>
              <a:fillRect/>
            </a:stretch>
          </p:blipFill>
          <p:spPr>
            <a:xfrm>
              <a:off x="0" y="0"/>
              <a:ext cx="12061198" cy="21590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3">
                                            <p:txEl>
                                              <p:pRg st="1" end="1"/>
                                            </p:txEl>
                                          </p:spTgt>
                                        </p:tgtEl>
                                        <p:attrNameLst>
                                          <p:attrName>style.visibility</p:attrName>
                                        </p:attrNameLst>
                                      </p:cBhvr>
                                      <p:to>
                                        <p:strVal val="visible"/>
                                      </p:to>
                                    </p:set>
                                    <p:animEffect filter="fade" transition="in">
                                      <p:cBhvr>
                                        <p:cTn id="7" dur="1500"/>
                                        <p:tgtEl>
                                          <p:spTgt spid="29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3"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not the removal of the filth of the flesh, but the answer of a good conscience toward God),"/>
          <p:cNvSpPr txBox="1"/>
          <p:nvPr/>
        </p:nvSpPr>
        <p:spPr>
          <a:xfrm>
            <a:off x="209724" y="2234641"/>
            <a:ext cx="12297637" cy="1320801"/>
          </a:xfrm>
          <a:prstGeom prst="rect">
            <a:avLst/>
          </a:prstGeom>
          <a:solidFill>
            <a:schemeClr val="accent6">
              <a:hueOff val="-133706"/>
              <a:satOff val="8281"/>
              <a:lumOff val="-27269"/>
            </a:schemeClr>
          </a:solidFill>
          <a:ln w="12700">
            <a:miter lim="400000"/>
          </a:ln>
          <a:effectLst>
            <a:outerShdw sx="100000" sy="100000" kx="0" ky="0" algn="b" rotWithShape="0" blurRad="114300" dist="1397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200">
                <a:solidFill>
                  <a:srgbClr val="FFFFFF"/>
                </a:solidFill>
                <a:effectLst>
                  <a:outerShdw sx="100000" sy="100000" kx="0" ky="0" algn="b" rotWithShape="0" blurRad="63500" dist="63500" dir="2382140">
                    <a:srgbClr val="000000"/>
                  </a:outerShdw>
                </a:effectLst>
                <a:latin typeface="Adelon-Light-Regular"/>
                <a:ea typeface="Adelon-Light-Regular"/>
                <a:cs typeface="Adelon-Light-Regular"/>
                <a:sym typeface="Adelon-Light-Regular"/>
              </a:defRPr>
            </a:lvl1pPr>
          </a:lstStyle>
          <a:p>
            <a:pPr/>
            <a:r>
              <a:t>(not the removal of the filth of the flesh, but the answer of a good conscience toward God),</a:t>
            </a:r>
          </a:p>
        </p:txBody>
      </p:sp>
      <p:grpSp>
        <p:nvGrpSpPr>
          <p:cNvPr id="438" name="Saved Through The Suffering of Jesus"/>
          <p:cNvGrpSpPr/>
          <p:nvPr/>
        </p:nvGrpSpPr>
        <p:grpSpPr>
          <a:xfrm>
            <a:off x="190443" y="137352"/>
            <a:ext cx="12623913" cy="927101"/>
            <a:chOff x="0" y="0"/>
            <a:chExt cx="12623912" cy="927100"/>
          </a:xfrm>
        </p:grpSpPr>
        <p:sp>
          <p:nvSpPr>
            <p:cNvPr id="437"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436" name="Saved Through The Suffering of Jesus Saved Through The Suffering of Jesus" descr="Saved Through The Suffering of Jesus Saved Through The Suffering of Jesus"/>
            <p:cNvPicPr>
              <a:picLocks noChangeAspect="0"/>
            </p:cNvPicPr>
            <p:nvPr/>
          </p:nvPicPr>
          <p:blipFill>
            <a:blip r:embed="rId2">
              <a:extLst/>
            </a:blip>
            <a:stretch>
              <a:fillRect/>
            </a:stretch>
          </p:blipFill>
          <p:spPr>
            <a:xfrm>
              <a:off x="0" y="0"/>
              <a:ext cx="12623913" cy="927100"/>
            </a:xfrm>
            <a:prstGeom prst="rect">
              <a:avLst/>
            </a:prstGeom>
            <a:effectLst/>
          </p:spPr>
        </p:pic>
      </p:grpSp>
      <p:sp>
        <p:nvSpPr>
          <p:cNvPr id="439" name="“Baptism Now Saves Us” (3:21)"/>
          <p:cNvSpPr/>
          <p:nvPr/>
        </p:nvSpPr>
        <p:spPr>
          <a:xfrm>
            <a:off x="212722" y="1300296"/>
            <a:ext cx="12579357" cy="8509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“Baptism Now Saves Us” (3:21)</a:t>
            </a:r>
          </a:p>
        </p:txBody>
      </p:sp>
      <p:pic>
        <p:nvPicPr>
          <p:cNvPr id="440" name="Image" descr="Image"/>
          <p:cNvPicPr>
            <a:picLocks noChangeAspect="1"/>
          </p:cNvPicPr>
          <p:nvPr/>
        </p:nvPicPr>
        <p:blipFill>
          <a:blip r:embed="rId3">
            <a:extLst/>
          </a:blip>
          <a:stretch>
            <a:fillRect/>
          </a:stretch>
        </p:blipFill>
        <p:spPr>
          <a:xfrm>
            <a:off x="9425516" y="3321841"/>
            <a:ext cx="3222700" cy="3431652"/>
          </a:xfrm>
          <a:prstGeom prst="rect">
            <a:avLst/>
          </a:prstGeom>
          <a:ln w="12700">
            <a:miter lim="400000"/>
          </a:ln>
        </p:spPr>
      </p:pic>
      <p:pic>
        <p:nvPicPr>
          <p:cNvPr id="441" name="Image" descr="Image"/>
          <p:cNvPicPr>
            <a:picLocks noChangeAspect="1"/>
          </p:cNvPicPr>
          <p:nvPr/>
        </p:nvPicPr>
        <p:blipFill>
          <a:blip r:embed="rId4">
            <a:extLst/>
          </a:blip>
          <a:stretch>
            <a:fillRect/>
          </a:stretch>
        </p:blipFill>
        <p:spPr>
          <a:xfrm rot="21000000">
            <a:off x="3344333" y="4157133"/>
            <a:ext cx="6959601" cy="4521201"/>
          </a:xfrm>
          <a:prstGeom prst="rect">
            <a:avLst/>
          </a:prstGeom>
          <a:ln w="12700">
            <a:miter lim="400000"/>
          </a:ln>
          <a:effectLst>
            <a:outerShdw sx="100000" sy="100000" kx="0" ky="0" algn="b" rotWithShape="0" blurRad="114300" dist="118993" dir="2700000">
              <a:srgbClr val="000000"/>
            </a:outerShdw>
          </a:effectLst>
        </p:spPr>
      </p:pic>
      <p:pic>
        <p:nvPicPr>
          <p:cNvPr id="442" name="Image" descr="Image"/>
          <p:cNvPicPr>
            <a:picLocks noChangeAspect="1"/>
          </p:cNvPicPr>
          <p:nvPr/>
        </p:nvPicPr>
        <p:blipFill>
          <a:blip r:embed="rId5">
            <a:extLst/>
          </a:blip>
          <a:stretch>
            <a:fillRect/>
          </a:stretch>
        </p:blipFill>
        <p:spPr>
          <a:xfrm>
            <a:off x="-20365" y="4785201"/>
            <a:ext cx="5502326" cy="4976462"/>
          </a:xfrm>
          <a:prstGeom prst="rect">
            <a:avLst/>
          </a:prstGeom>
          <a:ln w="12700">
            <a:miter lim="400000"/>
          </a:ln>
        </p:spPr>
      </p:pic>
      <p:sp>
        <p:nvSpPr>
          <p:cNvPr id="443" name="Hebrews 10:22…"/>
          <p:cNvSpPr txBox="1"/>
          <p:nvPr/>
        </p:nvSpPr>
        <p:spPr>
          <a:xfrm>
            <a:off x="7267786" y="6819617"/>
            <a:ext cx="5635414" cy="2804161"/>
          </a:xfrm>
          <a:prstGeom prst="rect">
            <a:avLst/>
          </a:prstGeom>
          <a:ln w="12700">
            <a:miter lim="400000"/>
          </a:ln>
          <a:effectLst>
            <a:outerShdw sx="100000" sy="100000" kx="0" ky="0" algn="b" rotWithShape="0" blurRad="114300" dist="118993" dir="2700000">
              <a:srgbClr val="000000">
                <a:alpha val="25991"/>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914400">
              <a:spcBef>
                <a:spcPts val="1100"/>
              </a:spcBef>
              <a:defRPr sz="3700">
                <a:solidFill>
                  <a:srgbClr val="000000"/>
                </a:solidFill>
                <a:latin typeface="Denmark Regular"/>
                <a:ea typeface="Denmark Regular"/>
                <a:cs typeface="Denmark Regular"/>
                <a:sym typeface="Denmark Regular"/>
              </a:defRPr>
            </a:pPr>
            <a:r>
              <a:t>Hebrews 10:22</a:t>
            </a:r>
          </a:p>
          <a:p>
            <a:pPr defTabSz="914400">
              <a:spcBef>
                <a:spcPts val="1100"/>
              </a:spcBef>
              <a:defRPr sz="3700">
                <a:solidFill>
                  <a:srgbClr val="000000"/>
                </a:solidFill>
                <a:latin typeface="Denmark Regular"/>
                <a:ea typeface="Denmark Regular"/>
                <a:cs typeface="Denmark Regular"/>
                <a:sym typeface="Denmark Regular"/>
              </a:defRPr>
            </a:pPr>
            <a:r>
              <a:t>Acts 2:21-38 </a:t>
            </a:r>
          </a:p>
          <a:p>
            <a:pPr defTabSz="914400">
              <a:spcBef>
                <a:spcPts val="1100"/>
              </a:spcBef>
              <a:defRPr sz="3700">
                <a:solidFill>
                  <a:srgbClr val="000000"/>
                </a:solidFill>
                <a:latin typeface="Denmark Regular"/>
                <a:ea typeface="Denmark Regular"/>
                <a:cs typeface="Denmark Regular"/>
                <a:sym typeface="Denmark Regular"/>
              </a:defRPr>
            </a:pPr>
            <a:r>
              <a:t>Rom 10:13-16</a:t>
            </a:r>
          </a:p>
          <a:p>
            <a:pPr defTabSz="914400">
              <a:spcBef>
                <a:spcPts val="1100"/>
              </a:spcBef>
              <a:defRPr sz="3700">
                <a:solidFill>
                  <a:srgbClr val="000000"/>
                </a:solidFill>
                <a:latin typeface="Denmark Regular"/>
                <a:ea typeface="Denmark Regular"/>
                <a:cs typeface="Denmark Regular"/>
                <a:sym typeface="Denmark Regular"/>
              </a:defRPr>
            </a:pPr>
            <a:r>
              <a:t>Acts 22:16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3" grpId="1" fill="hold">
                                  <p:stCondLst>
                                    <p:cond delay="0"/>
                                  </p:stCondLst>
                                  <p:iterate type="el" backwards="0">
                                    <p:tmAbs val="0"/>
                                  </p:iterate>
                                  <p:childTnLst>
                                    <p:set>
                                      <p:cBhvr>
                                        <p:cTn id="6" fill="hold"/>
                                        <p:tgtEl>
                                          <p:spTgt spid="443">
                                            <p:bg/>
                                          </p:spTgt>
                                        </p:tgtEl>
                                        <p:attrNameLst>
                                          <p:attrName>style.visibility</p:attrName>
                                        </p:attrNameLst>
                                      </p:cBhvr>
                                      <p:to>
                                        <p:strVal val="visible"/>
                                      </p:to>
                                    </p:set>
                                    <p:animEffect filter="blinds(horizontal)" transition="in">
                                      <p:cBhvr>
                                        <p:cTn id="7" dur="500"/>
                                        <p:tgtEl>
                                          <p:spTgt spid="443">
                                            <p:bg/>
                                          </p:spTgt>
                                        </p:tgtEl>
                                      </p:cBhvr>
                                    </p:animEffect>
                                  </p:childTnLst>
                                </p:cTn>
                              </p:par>
                              <p:par>
                                <p:cTn id="8" presetClass="entr" nodeType="withEffect" presetSubtype="10" presetID="3" grpId="1" fill="hold">
                                  <p:stCondLst>
                                    <p:cond delay="0"/>
                                  </p:stCondLst>
                                  <p:iterate type="el" backwards="0">
                                    <p:tmAbs val="0"/>
                                  </p:iterate>
                                  <p:childTnLst>
                                    <p:set>
                                      <p:cBhvr>
                                        <p:cTn id="9" fill="hold"/>
                                        <p:tgtEl>
                                          <p:spTgt spid="443">
                                            <p:txEl>
                                              <p:pRg st="0" end="0"/>
                                            </p:txEl>
                                          </p:spTgt>
                                        </p:tgtEl>
                                        <p:attrNameLst>
                                          <p:attrName>style.visibility</p:attrName>
                                        </p:attrNameLst>
                                      </p:cBhvr>
                                      <p:to>
                                        <p:strVal val="visible"/>
                                      </p:to>
                                    </p:set>
                                    <p:animEffect filter="blinds(horizontal)" transition="in">
                                      <p:cBhvr>
                                        <p:cTn id="10" dur="500"/>
                                        <p:tgtEl>
                                          <p:spTgt spid="4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0" presetID="3" grpId="1" fill="hold">
                                  <p:stCondLst>
                                    <p:cond delay="0"/>
                                  </p:stCondLst>
                                  <p:iterate type="el" backwards="0">
                                    <p:tmAbs val="0"/>
                                  </p:iterate>
                                  <p:childTnLst>
                                    <p:set>
                                      <p:cBhvr>
                                        <p:cTn id="14" fill="hold"/>
                                        <p:tgtEl>
                                          <p:spTgt spid="443">
                                            <p:txEl>
                                              <p:pRg st="1" end="1"/>
                                            </p:txEl>
                                          </p:spTgt>
                                        </p:tgtEl>
                                        <p:attrNameLst>
                                          <p:attrName>style.visibility</p:attrName>
                                        </p:attrNameLst>
                                      </p:cBhvr>
                                      <p:to>
                                        <p:strVal val="visible"/>
                                      </p:to>
                                    </p:set>
                                    <p:animEffect filter="blinds(horizontal)" transition="in">
                                      <p:cBhvr>
                                        <p:cTn id="15" dur="500"/>
                                        <p:tgtEl>
                                          <p:spTgt spid="44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0" presetID="3" grpId="1" fill="hold">
                                  <p:stCondLst>
                                    <p:cond delay="0"/>
                                  </p:stCondLst>
                                  <p:iterate type="el" backwards="0">
                                    <p:tmAbs val="0"/>
                                  </p:iterate>
                                  <p:childTnLst>
                                    <p:set>
                                      <p:cBhvr>
                                        <p:cTn id="19" fill="hold"/>
                                        <p:tgtEl>
                                          <p:spTgt spid="443">
                                            <p:txEl>
                                              <p:pRg st="2" end="2"/>
                                            </p:txEl>
                                          </p:spTgt>
                                        </p:tgtEl>
                                        <p:attrNameLst>
                                          <p:attrName>style.visibility</p:attrName>
                                        </p:attrNameLst>
                                      </p:cBhvr>
                                      <p:to>
                                        <p:strVal val="visible"/>
                                      </p:to>
                                    </p:set>
                                    <p:animEffect filter="blinds(horizontal)" transition="in">
                                      <p:cBhvr>
                                        <p:cTn id="20" dur="500"/>
                                        <p:tgtEl>
                                          <p:spTgt spid="44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3" grpId="1" fill="hold">
                                  <p:stCondLst>
                                    <p:cond delay="0"/>
                                  </p:stCondLst>
                                  <p:iterate type="el" backwards="0">
                                    <p:tmAbs val="0"/>
                                  </p:iterate>
                                  <p:childTnLst>
                                    <p:set>
                                      <p:cBhvr>
                                        <p:cTn id="24" fill="hold"/>
                                        <p:tgtEl>
                                          <p:spTgt spid="443">
                                            <p:txEl>
                                              <p:pRg st="3" end="3"/>
                                            </p:txEl>
                                          </p:spTgt>
                                        </p:tgtEl>
                                        <p:attrNameLst>
                                          <p:attrName>style.visibility</p:attrName>
                                        </p:attrNameLst>
                                      </p:cBhvr>
                                      <p:to>
                                        <p:strVal val="visible"/>
                                      </p:to>
                                    </p:set>
                                    <p:animEffect filter="blinds(horizontal)" transition="in">
                                      <p:cBhvr>
                                        <p:cTn id="25" dur="500"/>
                                        <p:tgtEl>
                                          <p:spTgt spid="44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7" name="Saved Through The Suffering of Jesus"/>
          <p:cNvGrpSpPr/>
          <p:nvPr/>
        </p:nvGrpSpPr>
        <p:grpSpPr>
          <a:xfrm>
            <a:off x="190443" y="137352"/>
            <a:ext cx="12623913" cy="927101"/>
            <a:chOff x="0" y="0"/>
            <a:chExt cx="12623912" cy="927100"/>
          </a:xfrm>
        </p:grpSpPr>
        <p:sp>
          <p:nvSpPr>
            <p:cNvPr id="446"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445" name="Saved Through The Suffering of Jesus Saved Through The Suffering of Jesus" descr="Saved Through The Suffering of Jesus Saved Through The Suffering of Jesus"/>
            <p:cNvPicPr>
              <a:picLocks noChangeAspect="0"/>
            </p:cNvPicPr>
            <p:nvPr/>
          </p:nvPicPr>
          <p:blipFill>
            <a:blip r:embed="rId2">
              <a:extLst/>
            </a:blip>
            <a:stretch>
              <a:fillRect/>
            </a:stretch>
          </p:blipFill>
          <p:spPr>
            <a:xfrm>
              <a:off x="0" y="0"/>
              <a:ext cx="12623913" cy="927100"/>
            </a:xfrm>
            <a:prstGeom prst="rect">
              <a:avLst/>
            </a:prstGeom>
            <a:effectLst/>
          </p:spPr>
        </p:pic>
      </p:grpSp>
      <p:sp>
        <p:nvSpPr>
          <p:cNvPr id="448" name="“Baptism Now Saves Us” (3:21)"/>
          <p:cNvSpPr/>
          <p:nvPr/>
        </p:nvSpPr>
        <p:spPr>
          <a:xfrm>
            <a:off x="212722" y="1300296"/>
            <a:ext cx="12579357" cy="8509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“Baptism Now Saves Us” (3:21)</a:t>
            </a:r>
          </a:p>
        </p:txBody>
      </p:sp>
      <p:pic>
        <p:nvPicPr>
          <p:cNvPr id="449" name="Image" descr="Image"/>
          <p:cNvPicPr>
            <a:picLocks noChangeAspect="0"/>
          </p:cNvPicPr>
          <p:nvPr/>
        </p:nvPicPr>
        <p:blipFill>
          <a:blip r:embed="rId3">
            <a:extLst/>
          </a:blip>
          <a:stretch>
            <a:fillRect/>
          </a:stretch>
        </p:blipFill>
        <p:spPr>
          <a:xfrm>
            <a:off x="-184564" y="2042972"/>
            <a:ext cx="13373928" cy="7501144"/>
          </a:xfrm>
          <a:prstGeom prst="rect">
            <a:avLst/>
          </a:prstGeom>
          <a:ln w="12700">
            <a:miter lim="400000"/>
          </a:ln>
          <a:effectLst>
            <a:outerShdw sx="100000" sy="100000" kx="0" ky="0" algn="b" rotWithShape="0" blurRad="114300" dist="118993"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3" name="Saved Through The Suffering of Jesus"/>
          <p:cNvGrpSpPr/>
          <p:nvPr/>
        </p:nvGrpSpPr>
        <p:grpSpPr>
          <a:xfrm>
            <a:off x="190443" y="137352"/>
            <a:ext cx="12623913" cy="927101"/>
            <a:chOff x="0" y="0"/>
            <a:chExt cx="12623912" cy="927100"/>
          </a:xfrm>
        </p:grpSpPr>
        <p:sp>
          <p:nvSpPr>
            <p:cNvPr id="452"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451" name="Saved Through The Suffering of Jesus Saved Through The Suffering of Jesus" descr="Saved Through The Suffering of Jesus Saved Through The Suffering of Jesus"/>
            <p:cNvPicPr>
              <a:picLocks noChangeAspect="0"/>
            </p:cNvPicPr>
            <p:nvPr/>
          </p:nvPicPr>
          <p:blipFill>
            <a:blip r:embed="rId2">
              <a:extLst/>
            </a:blip>
            <a:stretch>
              <a:fillRect/>
            </a:stretch>
          </p:blipFill>
          <p:spPr>
            <a:xfrm>
              <a:off x="0" y="0"/>
              <a:ext cx="12623913" cy="927100"/>
            </a:xfrm>
            <a:prstGeom prst="rect">
              <a:avLst/>
            </a:prstGeom>
            <a:effectLst/>
          </p:spPr>
        </p:pic>
      </p:grpSp>
      <p:sp>
        <p:nvSpPr>
          <p:cNvPr id="454" name="“Baptism Now Saves Us” (3:21)"/>
          <p:cNvSpPr/>
          <p:nvPr/>
        </p:nvSpPr>
        <p:spPr>
          <a:xfrm>
            <a:off x="212722" y="1300296"/>
            <a:ext cx="12579357" cy="850901"/>
          </a:xfrm>
          <a:prstGeom prst="rect">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“Baptism Now Saves Us” (3:21)</a:t>
            </a:r>
          </a:p>
        </p:txBody>
      </p:sp>
      <p:sp>
        <p:nvSpPr>
          <p:cNvPr id="455" name="Rectangle 1"/>
          <p:cNvSpPr txBox="1"/>
          <p:nvPr/>
        </p:nvSpPr>
        <p:spPr>
          <a:xfrm>
            <a:off x="825569" y="2387041"/>
            <a:ext cx="12197705" cy="715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Saved (Mk 16:16; 1 Pet 3:21)</a:t>
            </a:r>
          </a:p>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Sins Remitted (Acts 2:38).</a:t>
            </a:r>
          </a:p>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Sins Washed Away (Acts 22:16)</a:t>
            </a:r>
          </a:p>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Contact the death of Christ (Rom 6:3).</a:t>
            </a:r>
          </a:p>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United In Christ’s Resurrection (Rom 6:4-6)</a:t>
            </a:r>
          </a:p>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Form of Doctrine (Rom 6:16,17)</a:t>
            </a:r>
          </a:p>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In Christ (Gal 3:27).</a:t>
            </a:r>
          </a:p>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Faith In The Working of God (Col 2:11-13).</a:t>
            </a:r>
          </a:p>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Born Again (John 3:5).</a:t>
            </a:r>
          </a:p>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Regenerated (Tit 3:5).</a:t>
            </a:r>
          </a:p>
          <a:p>
            <a:pPr marL="685799" indent="-685799" algn="l">
              <a:spcBef>
                <a:spcPts val="600"/>
              </a:spcBef>
              <a:buSzPct val="80000"/>
              <a:buBlip>
                <a:blip r:embed="rId3"/>
              </a:buBlip>
              <a:defRPr sz="3700">
                <a:solidFill>
                  <a:srgbClr val="000000"/>
                </a:solidFill>
                <a:latin typeface="Century Gothic"/>
                <a:ea typeface="Century Gothic"/>
                <a:cs typeface="Century Gothic"/>
                <a:sym typeface="Century Gothic"/>
              </a:defRPr>
            </a:pPr>
            <a:r>
              <a:t>Cleansed Conscience - (Heb 10:22; 1 Pet 3:21)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5">
                                            <p:txEl>
                                              <p:pRg st="1" end="1"/>
                                            </p:txEl>
                                          </p:spTgt>
                                        </p:tgtEl>
                                        <p:attrNameLst>
                                          <p:attrName>style.visibility</p:attrName>
                                        </p:attrNameLst>
                                      </p:cBhvr>
                                      <p:to>
                                        <p:strVal val="visible"/>
                                      </p:to>
                                    </p:set>
                                    <p:animEffect filter="wipe(left)" transition="in">
                                      <p:cBhvr>
                                        <p:cTn id="7" dur="1500"/>
                                        <p:tgtEl>
                                          <p:spTgt spid="4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5">
                                            <p:txEl>
                                              <p:pRg st="2" end="2"/>
                                            </p:txEl>
                                          </p:spTgt>
                                        </p:tgtEl>
                                        <p:attrNameLst>
                                          <p:attrName>style.visibility</p:attrName>
                                        </p:attrNameLst>
                                      </p:cBhvr>
                                      <p:to>
                                        <p:strVal val="visible"/>
                                      </p:to>
                                    </p:set>
                                    <p:animEffect filter="wipe(left)" transition="in">
                                      <p:cBhvr>
                                        <p:cTn id="12" dur="1500"/>
                                        <p:tgtEl>
                                          <p:spTgt spid="4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55">
                                            <p:txEl>
                                              <p:pRg st="3" end="3"/>
                                            </p:txEl>
                                          </p:spTgt>
                                        </p:tgtEl>
                                        <p:attrNameLst>
                                          <p:attrName>style.visibility</p:attrName>
                                        </p:attrNameLst>
                                      </p:cBhvr>
                                      <p:to>
                                        <p:strVal val="visible"/>
                                      </p:to>
                                    </p:set>
                                    <p:animEffect filter="wipe(left)" transition="in">
                                      <p:cBhvr>
                                        <p:cTn id="17" dur="1500"/>
                                        <p:tgtEl>
                                          <p:spTgt spid="45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55">
                                            <p:txEl>
                                              <p:pRg st="4" end="4"/>
                                            </p:txEl>
                                          </p:spTgt>
                                        </p:tgtEl>
                                        <p:attrNameLst>
                                          <p:attrName>style.visibility</p:attrName>
                                        </p:attrNameLst>
                                      </p:cBhvr>
                                      <p:to>
                                        <p:strVal val="visible"/>
                                      </p:to>
                                    </p:set>
                                    <p:animEffect filter="wipe(left)" transition="in">
                                      <p:cBhvr>
                                        <p:cTn id="22" dur="1500"/>
                                        <p:tgtEl>
                                          <p:spTgt spid="45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55">
                                            <p:txEl>
                                              <p:pRg st="5" end="5"/>
                                            </p:txEl>
                                          </p:spTgt>
                                        </p:tgtEl>
                                        <p:attrNameLst>
                                          <p:attrName>style.visibility</p:attrName>
                                        </p:attrNameLst>
                                      </p:cBhvr>
                                      <p:to>
                                        <p:strVal val="visible"/>
                                      </p:to>
                                    </p:set>
                                    <p:animEffect filter="wipe(left)" transition="in">
                                      <p:cBhvr>
                                        <p:cTn id="27" dur="1500"/>
                                        <p:tgtEl>
                                          <p:spTgt spid="45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55">
                                            <p:txEl>
                                              <p:pRg st="6" end="6"/>
                                            </p:txEl>
                                          </p:spTgt>
                                        </p:tgtEl>
                                        <p:attrNameLst>
                                          <p:attrName>style.visibility</p:attrName>
                                        </p:attrNameLst>
                                      </p:cBhvr>
                                      <p:to>
                                        <p:strVal val="visible"/>
                                      </p:to>
                                    </p:set>
                                    <p:animEffect filter="wipe(left)" transition="in">
                                      <p:cBhvr>
                                        <p:cTn id="32" dur="1500"/>
                                        <p:tgtEl>
                                          <p:spTgt spid="45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455">
                                            <p:txEl>
                                              <p:pRg st="7" end="7"/>
                                            </p:txEl>
                                          </p:spTgt>
                                        </p:tgtEl>
                                        <p:attrNameLst>
                                          <p:attrName>style.visibility</p:attrName>
                                        </p:attrNameLst>
                                      </p:cBhvr>
                                      <p:to>
                                        <p:strVal val="visible"/>
                                      </p:to>
                                    </p:set>
                                    <p:animEffect filter="wipe(left)" transition="in">
                                      <p:cBhvr>
                                        <p:cTn id="37" dur="1500"/>
                                        <p:tgtEl>
                                          <p:spTgt spid="45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1" fill="hold">
                                  <p:stCondLst>
                                    <p:cond delay="0"/>
                                  </p:stCondLst>
                                  <p:iterate type="el" backwards="0">
                                    <p:tmAbs val="0"/>
                                  </p:iterate>
                                  <p:childTnLst>
                                    <p:set>
                                      <p:cBhvr>
                                        <p:cTn id="41" fill="hold"/>
                                        <p:tgtEl>
                                          <p:spTgt spid="455">
                                            <p:txEl>
                                              <p:pRg st="8" end="8"/>
                                            </p:txEl>
                                          </p:spTgt>
                                        </p:tgtEl>
                                        <p:attrNameLst>
                                          <p:attrName>style.visibility</p:attrName>
                                        </p:attrNameLst>
                                      </p:cBhvr>
                                      <p:to>
                                        <p:strVal val="visible"/>
                                      </p:to>
                                    </p:set>
                                    <p:animEffect filter="wipe(left)" transition="in">
                                      <p:cBhvr>
                                        <p:cTn id="42" dur="1500"/>
                                        <p:tgtEl>
                                          <p:spTgt spid="45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8" presetID="22" grpId="1" fill="hold">
                                  <p:stCondLst>
                                    <p:cond delay="0"/>
                                  </p:stCondLst>
                                  <p:iterate type="el" backwards="0">
                                    <p:tmAbs val="0"/>
                                  </p:iterate>
                                  <p:childTnLst>
                                    <p:set>
                                      <p:cBhvr>
                                        <p:cTn id="46" fill="hold"/>
                                        <p:tgtEl>
                                          <p:spTgt spid="455">
                                            <p:txEl>
                                              <p:pRg st="9" end="9"/>
                                            </p:txEl>
                                          </p:spTgt>
                                        </p:tgtEl>
                                        <p:attrNameLst>
                                          <p:attrName>style.visibility</p:attrName>
                                        </p:attrNameLst>
                                      </p:cBhvr>
                                      <p:to>
                                        <p:strVal val="visible"/>
                                      </p:to>
                                    </p:set>
                                    <p:animEffect filter="wipe(left)" transition="in">
                                      <p:cBhvr>
                                        <p:cTn id="47" dur="1500"/>
                                        <p:tgtEl>
                                          <p:spTgt spid="45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8" presetID="22" grpId="1" fill="hold">
                                  <p:stCondLst>
                                    <p:cond delay="0"/>
                                  </p:stCondLst>
                                  <p:iterate type="el" backwards="0">
                                    <p:tmAbs val="0"/>
                                  </p:iterate>
                                  <p:childTnLst>
                                    <p:set>
                                      <p:cBhvr>
                                        <p:cTn id="51" fill="hold"/>
                                        <p:tgtEl>
                                          <p:spTgt spid="455">
                                            <p:txEl>
                                              <p:pRg st="10" end="10"/>
                                            </p:txEl>
                                          </p:spTgt>
                                        </p:tgtEl>
                                        <p:attrNameLst>
                                          <p:attrName>style.visibility</p:attrName>
                                        </p:attrNameLst>
                                      </p:cBhvr>
                                      <p:to>
                                        <p:strVal val="visible"/>
                                      </p:to>
                                    </p:set>
                                    <p:animEffect filter="wipe(left)" transition="in">
                                      <p:cBhvr>
                                        <p:cTn id="52" dur="1500"/>
                                        <p:tgtEl>
                                          <p:spTgt spid="455">
                                            <p:txEl>
                                              <p:pRg st="10" end="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7" name="Image" descr="Image"/>
          <p:cNvPicPr>
            <a:picLocks noChangeAspect="1"/>
          </p:cNvPicPr>
          <p:nvPr>
            <p:ph type="pic" idx="21"/>
          </p:nvPr>
        </p:nvPicPr>
        <p:blipFill>
          <a:blip r:embed="rId2">
            <a:extLst/>
          </a:blip>
          <a:srcRect l="24172" t="0" r="827" b="0"/>
          <a:stretch>
            <a:fillRect/>
          </a:stretch>
        </p:blipFill>
        <p:spPr>
          <a:xfrm>
            <a:off x="0" y="0"/>
            <a:ext cx="13004800" cy="9753600"/>
          </a:xfrm>
          <a:prstGeom prst="rect">
            <a:avLst/>
          </a:prstGeom>
        </p:spPr>
      </p:pic>
      <p:sp>
        <p:nvSpPr>
          <p:cNvPr id="458" name="We Are Saved Through The Suffering &amp; Resurrection of Jesus (18)…"/>
          <p:cNvSpPr txBox="1"/>
          <p:nvPr/>
        </p:nvSpPr>
        <p:spPr>
          <a:xfrm>
            <a:off x="200402" y="1907294"/>
            <a:ext cx="5376273" cy="7581901"/>
          </a:xfrm>
          <a:prstGeom prst="rect">
            <a:avLst/>
          </a:prstGeom>
          <a:ln w="12700">
            <a:miter lim="400000"/>
          </a:ln>
          <a:effectLst>
            <a:outerShdw sx="100000" sy="100000" kx="0" ky="0" algn="b" rotWithShape="0" blurRad="177800" dist="99389" dir="5400000">
              <a:srgbClr val="000000">
                <a:alpha val="969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b="1" sz="4900">
                <a:ln w="12700" cap="flat">
                  <a:solidFill>
                    <a:srgbClr val="000000"/>
                  </a:solidFill>
                  <a:prstDash val="solid"/>
                  <a:miter lim="400000"/>
                </a:ln>
                <a:solidFill>
                  <a:srgbClr val="FFD479">
                    <a:alpha val="87141"/>
                  </a:srgbClr>
                </a:solidFill>
                <a:effectLst>
                  <a:outerShdw sx="100000" sy="100000" kx="0" ky="0" algn="b" rotWithShape="0" blurRad="12700" dist="63500" dir="2898312">
                    <a:srgbClr val="000000"/>
                  </a:outerShdw>
                </a:effectLst>
                <a:latin typeface="Gill Sans"/>
                <a:ea typeface="Gill Sans"/>
                <a:cs typeface="Gill Sans"/>
                <a:sym typeface="Gill Sans"/>
              </a:defRPr>
            </a:pPr>
            <a:r>
              <a:t>We Are Saved Through The Suffering &amp; Resurrection of Jesus (18)</a:t>
            </a:r>
          </a:p>
          <a:p>
            <a:pPr defTabSz="457200">
              <a:spcBef>
                <a:spcPts val="1900"/>
              </a:spcBef>
              <a:defRPr b="1" sz="4900">
                <a:ln w="12700" cap="flat">
                  <a:solidFill>
                    <a:srgbClr val="000000"/>
                  </a:solidFill>
                  <a:prstDash val="solid"/>
                  <a:miter lim="400000"/>
                </a:ln>
                <a:solidFill>
                  <a:srgbClr val="FFD479">
                    <a:alpha val="87141"/>
                  </a:srgbClr>
                </a:solidFill>
                <a:effectLst>
                  <a:outerShdw sx="100000" sy="100000" kx="0" ky="0" algn="b" rotWithShape="0" blurRad="12700" dist="63500" dir="2898312">
                    <a:srgbClr val="000000"/>
                  </a:outerShdw>
                </a:effectLst>
                <a:latin typeface="Gill Sans"/>
                <a:ea typeface="Gill Sans"/>
                <a:cs typeface="Gill Sans"/>
                <a:sym typeface="Gill Sans"/>
              </a:defRPr>
            </a:pPr>
            <a:r>
              <a:t>Those who obey Him &amp; suffer with Christ will be victorious (19-22)</a:t>
            </a:r>
          </a:p>
        </p:txBody>
      </p:sp>
      <p:sp>
        <p:nvSpPr>
          <p:cNvPr id="459" name="17 For it is better, if it is the will of God, to suffer for doing good than for doing evil. (1 Peter 3:17)"/>
          <p:cNvSpPr txBox="1"/>
          <p:nvPr/>
        </p:nvSpPr>
        <p:spPr>
          <a:xfrm>
            <a:off x="199839" y="192497"/>
            <a:ext cx="12605122" cy="1422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600">
                <a:solidFill>
                  <a:srgbClr val="FFFFFF"/>
                </a:solidFill>
                <a:effectLst>
                  <a:outerShdw sx="100000" sy="100000" kx="0" ky="0" algn="b" rotWithShape="0" blurRad="63500" dist="63500" dir="2737758">
                    <a:srgbClr val="000000"/>
                  </a:outerShdw>
                </a:effectLst>
                <a:latin typeface="Times New Roman"/>
                <a:ea typeface="Times New Roman"/>
                <a:cs typeface="Times New Roman"/>
                <a:sym typeface="Times New Roman"/>
              </a:defRPr>
            </a:pPr>
            <a:r>
              <a:rPr baseline="31999"/>
              <a:t>17</a:t>
            </a:r>
            <a:r>
              <a:t> For </a:t>
            </a:r>
            <a:r>
              <a:rPr i="1"/>
              <a:t>it is</a:t>
            </a:r>
            <a:r>
              <a:t> better, if it is the will of God, to suffer for doing good than for doing evil. (1 Peter 3:17)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1" name="Image" descr="Image"/>
          <p:cNvPicPr>
            <a:picLocks noChangeAspect="1"/>
          </p:cNvPicPr>
          <p:nvPr>
            <p:ph type="pic" idx="21"/>
          </p:nvPr>
        </p:nvPicPr>
        <p:blipFill>
          <a:blip r:embed="rId2">
            <a:extLst/>
          </a:blip>
          <a:srcRect l="14998" t="0" r="14998" b="0"/>
          <a:stretch>
            <a:fillRect/>
          </a:stretch>
        </p:blipFill>
        <p:spPr>
          <a:xfrm>
            <a:off x="0" y="0"/>
            <a:ext cx="13004800" cy="9753600"/>
          </a:xfrm>
          <a:prstGeom prst="rect">
            <a:avLst/>
          </a:prstGeom>
        </p:spPr>
      </p:pic>
      <p:sp>
        <p:nvSpPr>
          <p:cNvPr id="462" name="We are but “pilgrims” (vs. 1), implying there is a destination - a goal - a HOMELAND! — Heb 11:13-16…"/>
          <p:cNvSpPr txBox="1"/>
          <p:nvPr/>
        </p:nvSpPr>
        <p:spPr>
          <a:xfrm>
            <a:off x="3491201" y="2604269"/>
            <a:ext cx="9191372" cy="6807201"/>
          </a:xfrm>
          <a:prstGeom prst="rect">
            <a:avLst/>
          </a:prstGeom>
          <a:ln w="12700">
            <a:miter lim="400000"/>
          </a:ln>
          <a:effectLst>
            <a:outerShdw sx="100000" sy="100000" kx="0" ky="0" algn="b" rotWithShape="0" blurRad="63500" dist="98871" dir="32684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82600" indent="-482600" algn="l">
              <a:spcBef>
                <a:spcPts val="2400"/>
              </a:spcBef>
              <a:buSzPct val="35000"/>
              <a:buBlip>
                <a:blip r:embed="rId3"/>
              </a:buBlip>
              <a:defRPr sz="4600">
                <a:solidFill>
                  <a:srgbClr val="FFFFFF"/>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We are but “pilgrims” (vs. 1), implying there is a destination - a goal - a </a:t>
            </a:r>
            <a:r>
              <a:rPr b="1"/>
              <a:t>HOMELAND</a:t>
            </a:r>
            <a:r>
              <a:t>! — </a:t>
            </a:r>
            <a:r>
              <a:rPr b="1"/>
              <a:t>Heb 11:13-16</a:t>
            </a:r>
          </a:p>
          <a:p>
            <a:pPr marL="482600" indent="-482600" algn="l">
              <a:spcBef>
                <a:spcPts val="2400"/>
              </a:spcBef>
              <a:buSzPct val="35000"/>
              <a:buBlip>
                <a:blip r:embed="rId3"/>
              </a:buBlip>
              <a:defRPr sz="4600">
                <a:solidFill>
                  <a:srgbClr val="FFFFFF"/>
                </a:solidFill>
                <a:effectLst>
                  <a:outerShdw sx="100000" sy="100000" kx="0" ky="0" algn="b" rotWithShape="0" blurRad="76200" dist="76200" dir="2759547">
                    <a:srgbClr val="000000"/>
                  </a:outerShdw>
                </a:effectLst>
                <a:latin typeface="Century Gothic"/>
                <a:ea typeface="Century Gothic"/>
                <a:cs typeface="Century Gothic"/>
                <a:sym typeface="Century Gothic"/>
              </a:defRPr>
            </a:pPr>
            <a:r>
              <a:t>This HOMELAND is spoken of as a </a:t>
            </a:r>
            <a:r>
              <a:rPr b="1"/>
              <a:t>LIVING HOPE </a:t>
            </a:r>
            <a:r>
              <a:t>which Peter points to as a means of encouraging us to </a:t>
            </a:r>
            <a:r>
              <a:rPr b="1"/>
              <a:t>ENDURE</a:t>
            </a:r>
            <a:r>
              <a:t> — 1:6-9,13,13; 5:9-11</a:t>
            </a:r>
          </a:p>
        </p:txBody>
      </p:sp>
      <p:grpSp>
        <p:nvGrpSpPr>
          <p:cNvPr id="465" name="Our Living Hope"/>
          <p:cNvGrpSpPr/>
          <p:nvPr/>
        </p:nvGrpSpPr>
        <p:grpSpPr>
          <a:xfrm>
            <a:off x="471801" y="277381"/>
            <a:ext cx="12061199" cy="2159001"/>
            <a:chOff x="0" y="0"/>
            <a:chExt cx="12061197" cy="2159000"/>
          </a:xfrm>
        </p:grpSpPr>
        <p:sp>
          <p:nvSpPr>
            <p:cNvPr id="464" name="Our Living Hope"/>
            <p:cNvSpPr txBox="1"/>
            <p:nvPr/>
          </p:nvSpPr>
          <p:spPr>
            <a:xfrm>
              <a:off x="63500" y="50800"/>
              <a:ext cx="11934198" cy="19558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2600">
                  <a:solidFill>
                    <a:srgbClr val="6F6A5A"/>
                  </a:solidFill>
                  <a:latin typeface="Baskerville"/>
                  <a:ea typeface="Baskerville"/>
                  <a:cs typeface="Baskerville"/>
                  <a:sym typeface="Baskerville"/>
                </a:defRPr>
              </a:lvl1pPr>
            </a:lstStyle>
            <a:p>
              <a:pPr/>
              <a:r>
                <a:t>Our Living Hope</a:t>
              </a:r>
            </a:p>
          </p:txBody>
        </p:sp>
        <p:pic>
          <p:nvPicPr>
            <p:cNvPr id="463" name="Our Living Hope Our Living Hope" descr="Our Living Hope Our Living Hope"/>
            <p:cNvPicPr>
              <a:picLocks noChangeAspect="0"/>
            </p:cNvPicPr>
            <p:nvPr/>
          </p:nvPicPr>
          <p:blipFill>
            <a:blip r:embed="rId4">
              <a:extLst/>
            </a:blip>
            <a:stretch>
              <a:fillRect/>
            </a:stretch>
          </p:blipFill>
          <p:spPr>
            <a:xfrm>
              <a:off x="0" y="0"/>
              <a:ext cx="12061198" cy="2159000"/>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2">
                                            <p:txEl>
                                              <p:pRg st="1" end="1"/>
                                            </p:txEl>
                                          </p:spTgt>
                                        </p:tgtEl>
                                        <p:attrNameLst>
                                          <p:attrName>style.visibility</p:attrName>
                                        </p:attrNameLst>
                                      </p:cBhvr>
                                      <p:to>
                                        <p:strVal val="visible"/>
                                      </p:to>
                                    </p:set>
                                    <p:animEffect filter="fade" transition="in">
                                      <p:cBhvr>
                                        <p:cTn id="7" dur="1500"/>
                                        <p:tgtEl>
                                          <p:spTgt spid="46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2"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8" name="Image" descr="Image"/>
          <p:cNvPicPr>
            <a:picLocks noChangeAspect="1"/>
          </p:cNvPicPr>
          <p:nvPr>
            <p:ph type="pic" idx="21"/>
          </p:nvPr>
        </p:nvPicPr>
        <p:blipFill>
          <a:blip r:embed="rId2">
            <a:extLst/>
          </a:blip>
          <a:srcRect l="24172" t="0" r="827" b="0"/>
          <a:stretch>
            <a:fillRect/>
          </a:stretch>
        </p:blipFill>
        <p:spPr>
          <a:xfrm>
            <a:off x="0" y="0"/>
            <a:ext cx="13004800" cy="9753600"/>
          </a:xfrm>
          <a:prstGeom prst="rect">
            <a:avLst/>
          </a:prstGeom>
        </p:spPr>
      </p:pic>
      <p:sp>
        <p:nvSpPr>
          <p:cNvPr id="469" name="We Are Saved Through The Suffering &amp; Resurrection of Jesus"/>
          <p:cNvSpPr txBox="1"/>
          <p:nvPr/>
        </p:nvSpPr>
        <p:spPr>
          <a:xfrm>
            <a:off x="134579" y="212370"/>
            <a:ext cx="5376274" cy="4292601"/>
          </a:xfrm>
          <a:prstGeom prst="rect">
            <a:avLst/>
          </a:prstGeom>
          <a:ln w="12700">
            <a:miter lim="400000"/>
          </a:ln>
          <a:effectLst>
            <a:outerShdw sx="100000" sy="100000" kx="0" ky="0" algn="b" rotWithShape="0" blurRad="177800" dist="99389" dir="5400000">
              <a:srgbClr val="000000">
                <a:alpha val="96974"/>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spcBef>
                <a:spcPts val="1900"/>
              </a:spcBef>
              <a:defRPr b="1" sz="5700">
                <a:ln w="12700" cap="flat">
                  <a:solidFill>
                    <a:srgbClr val="000000"/>
                  </a:solidFill>
                  <a:prstDash val="solid"/>
                  <a:miter lim="400000"/>
                </a:ln>
                <a:solidFill>
                  <a:srgbClr val="FFD479">
                    <a:alpha val="87141"/>
                  </a:srgbClr>
                </a:solidFill>
                <a:effectLst>
                  <a:outerShdw sx="100000" sy="100000" kx="0" ky="0" algn="b" rotWithShape="0" blurRad="12700" dist="63500" dir="2898312">
                    <a:srgbClr val="000000"/>
                  </a:outerShdw>
                </a:effectLst>
                <a:latin typeface="Gill Sans"/>
                <a:ea typeface="Gill Sans"/>
                <a:cs typeface="Gill Sans"/>
                <a:sym typeface="Gill Sans"/>
              </a:defRPr>
            </a:lvl1pPr>
          </a:lstStyle>
          <a:p>
            <a:pPr/>
            <a:r>
              <a:t>We Are Saved Through The Suffering &amp; Resurrection of Jesus</a:t>
            </a:r>
          </a:p>
        </p:txBody>
      </p:sp>
      <p:sp>
        <p:nvSpPr>
          <p:cNvPr id="470"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September 13, 2020 PM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Acts 2:32–41 (NKJV)…"/>
          <p:cNvSpPr txBox="1"/>
          <p:nvPr/>
        </p:nvSpPr>
        <p:spPr>
          <a:xfrm>
            <a:off x="416724" y="291828"/>
            <a:ext cx="12171352" cy="86868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6500">
                <a:solidFill>
                  <a:srgbClr val="000000"/>
                </a:solidFill>
                <a:latin typeface="Times New Roman"/>
                <a:ea typeface="Times New Roman"/>
                <a:cs typeface="Times New Roman"/>
                <a:sym typeface="Times New Roman"/>
              </a:defRPr>
            </a:pPr>
            <a:r>
              <a:t>Acts 2:32–41 (NKJV) </a:t>
            </a:r>
          </a:p>
          <a:p>
            <a:pPr defTabSz="457200">
              <a:defRPr sz="4700">
                <a:solidFill>
                  <a:srgbClr val="000000"/>
                </a:solidFill>
                <a:latin typeface="Times New Roman"/>
                <a:ea typeface="Times New Roman"/>
                <a:cs typeface="Times New Roman"/>
                <a:sym typeface="Times New Roman"/>
              </a:defRPr>
            </a:pPr>
            <a:r>
              <a:rPr baseline="31999"/>
              <a:t>32</a:t>
            </a:r>
            <a:r>
              <a:t> This Jesus God has raised up, of which we are all witnesses. </a:t>
            </a:r>
            <a:r>
              <a:rPr baseline="31999"/>
              <a:t>33</a:t>
            </a:r>
            <a:r>
              <a:t> Therefore being exalted to the right hand of God, and having received from the Father the promise of the Holy Spirit, He poured out this which you now see and hear. </a:t>
            </a:r>
            <a:r>
              <a:rPr baseline="31999"/>
              <a:t>34</a:t>
            </a:r>
            <a:r>
              <a:t> “For David did not ascend into the heavens, but he says himself: </a:t>
            </a:r>
            <a:r>
              <a:rPr i="1"/>
              <a:t>‘The Lord said to my Lord,</a:t>
            </a:r>
            <a:r>
              <a:t> “</a:t>
            </a:r>
            <a:r>
              <a:rPr i="1"/>
              <a:t>Sit at My right hand,</a:t>
            </a:r>
            <a:r>
              <a:t> </a:t>
            </a:r>
            <a:r>
              <a:rPr baseline="31999"/>
              <a:t>35</a:t>
            </a:r>
            <a:r>
              <a:t> </a:t>
            </a:r>
            <a:r>
              <a:rPr i="1"/>
              <a:t>Till I make Your enemies Your footstool.”</a:t>
            </a:r>
            <a:r>
              <a:t> ’ </a:t>
            </a:r>
            <a:r>
              <a:rPr baseline="31999"/>
              <a:t>36</a:t>
            </a:r>
            <a:r>
              <a:t> “Therefore let all the house of Israel know assuredly that God has made this Jesus, whom you crucified, both Lord and Christ.”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Acts 2:32–41 (NKJV)…"/>
          <p:cNvSpPr txBox="1"/>
          <p:nvPr/>
        </p:nvSpPr>
        <p:spPr>
          <a:xfrm>
            <a:off x="416724" y="291828"/>
            <a:ext cx="12171352" cy="86333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6500">
                <a:solidFill>
                  <a:srgbClr val="000000"/>
                </a:solidFill>
                <a:latin typeface="Times New Roman"/>
                <a:ea typeface="Times New Roman"/>
                <a:cs typeface="Times New Roman"/>
                <a:sym typeface="Times New Roman"/>
              </a:defRPr>
            </a:pPr>
            <a:r>
              <a:t>Acts 2:32–41 (NKJV) </a:t>
            </a:r>
          </a:p>
          <a:p>
            <a:pPr defTabSz="457200">
              <a:defRPr sz="5200">
                <a:solidFill>
                  <a:srgbClr val="000000"/>
                </a:solidFill>
                <a:latin typeface="Times New Roman"/>
                <a:ea typeface="Times New Roman"/>
                <a:cs typeface="Times New Roman"/>
                <a:sym typeface="Times New Roman"/>
              </a:defRPr>
            </a:pPr>
            <a:r>
              <a:rPr baseline="31999"/>
              <a:t>37</a:t>
            </a:r>
            <a:r>
              <a:t> Now when they heard </a:t>
            </a:r>
            <a:r>
              <a:rPr i="1"/>
              <a:t>this,</a:t>
            </a:r>
            <a:r>
              <a:t> they were cut to the heart, and said to Peter and the rest of the apostles, “Men </a:t>
            </a:r>
            <a:r>
              <a:rPr i="1"/>
              <a:t>and</a:t>
            </a:r>
            <a:r>
              <a:t> brethren, what shall we do?” </a:t>
            </a:r>
            <a:r>
              <a:rPr baseline="31999"/>
              <a:t>38</a:t>
            </a:r>
            <a:r>
              <a:t> Then Peter said to them, “Repent, and let every one of you be baptized in the name of Jesus Christ for the remission of sins; and you shall receive the gift of the Holy Spirit. </a:t>
            </a:r>
            <a:r>
              <a:rPr baseline="31999"/>
              <a:t>39</a:t>
            </a:r>
            <a:r>
              <a:t> For the promise is to you and to your children, and to all who are afar off, as many as the Lord our God will call.”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Acts 2:32–41 (NKJV)…"/>
          <p:cNvSpPr txBox="1"/>
          <p:nvPr/>
        </p:nvSpPr>
        <p:spPr>
          <a:xfrm>
            <a:off x="416724" y="291828"/>
            <a:ext cx="12171352" cy="91581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900"/>
              </a:spcBef>
              <a:defRPr b="1" sz="6500">
                <a:solidFill>
                  <a:srgbClr val="000000"/>
                </a:solidFill>
                <a:latin typeface="Times New Roman"/>
                <a:ea typeface="Times New Roman"/>
                <a:cs typeface="Times New Roman"/>
                <a:sym typeface="Times New Roman"/>
              </a:defRPr>
            </a:pPr>
            <a:r>
              <a:t>Acts 2:32–41 (NKJV) </a:t>
            </a:r>
          </a:p>
          <a:p>
            <a:pPr defTabSz="457200">
              <a:defRPr sz="6800">
                <a:solidFill>
                  <a:srgbClr val="000000"/>
                </a:solidFill>
                <a:latin typeface="Times New Roman"/>
                <a:ea typeface="Times New Roman"/>
                <a:cs typeface="Times New Roman"/>
                <a:sym typeface="Times New Roman"/>
              </a:defRPr>
            </a:pPr>
            <a:r>
              <a:rPr baseline="31999"/>
              <a:t>40</a:t>
            </a:r>
            <a:r>
              <a:t> And with many other words he testified and exhorted them, saying, “Be saved from this perverse generation.” </a:t>
            </a:r>
            <a:r>
              <a:rPr baseline="31999"/>
              <a:t>41</a:t>
            </a:r>
            <a:r>
              <a:t> Then those who gladly received his word were baptized; and that day about three thousand souls were added </a:t>
            </a:r>
            <a:r>
              <a:rPr i="1"/>
              <a:t>to them</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descr="Image"/>
          <p:cNvPicPr>
            <a:picLocks noChangeAspect="1"/>
          </p:cNvPicPr>
          <p:nvPr>
            <p:ph type="pic" idx="21"/>
          </p:nvPr>
        </p:nvPicPr>
        <p:blipFill>
          <a:blip r:embed="rId2">
            <a:extLst/>
          </a:blip>
          <a:srcRect l="2112" t="0" r="33312" b="0"/>
          <a:stretch>
            <a:fillRect/>
          </a:stretch>
        </p:blipFill>
        <p:spPr>
          <a:xfrm>
            <a:off x="0" y="0"/>
            <a:ext cx="13004800" cy="9753600"/>
          </a:xfrm>
          <a:prstGeom prst="rect">
            <a:avLst/>
          </a:prstGeom>
        </p:spPr>
      </p:pic>
      <p:pic>
        <p:nvPicPr>
          <p:cNvPr id="299" name="abstain from fleshly lusts (2:11-12) abstain from fleshly lusts (2:11-12)" descr="abstain from fleshly lusts (2:11-12) abstain from fleshly lusts (2:11-12)"/>
          <p:cNvPicPr>
            <a:picLocks noChangeAspect="0"/>
          </p:cNvPicPr>
          <p:nvPr/>
        </p:nvPicPr>
        <p:blipFill>
          <a:blip r:embed="rId3">
            <a:extLst/>
          </a:blip>
          <a:stretch>
            <a:fillRect/>
          </a:stretch>
        </p:blipFill>
        <p:spPr>
          <a:xfrm>
            <a:off x="243201" y="4604030"/>
            <a:ext cx="7414991" cy="1574801"/>
          </a:xfrm>
          <a:prstGeom prst="rect">
            <a:avLst/>
          </a:prstGeom>
          <a:effectLst>
            <a:outerShdw sx="100000" sy="100000" kx="0" ky="0" algn="b" rotWithShape="0" blurRad="177800" dist="97063" dir="5400000">
              <a:srgbClr val="000000"/>
            </a:outerShdw>
          </a:effectLst>
        </p:spPr>
      </p:pic>
      <p:pic>
        <p:nvPicPr>
          <p:cNvPr id="300" name="Corner Stone or Stumbling Stone (2:4-10) Corner Stone or Stumbling Stone (2:4-10)" descr="Corner Stone or Stumbling Stone (2:4-10) Corner Stone or Stumbling Stone (2:4-10)"/>
          <p:cNvPicPr>
            <a:picLocks noChangeAspect="0"/>
          </p:cNvPicPr>
          <p:nvPr/>
        </p:nvPicPr>
        <p:blipFill>
          <a:blip r:embed="rId4">
            <a:extLst/>
          </a:blip>
          <a:stretch>
            <a:fillRect/>
          </a:stretch>
        </p:blipFill>
        <p:spPr>
          <a:xfrm>
            <a:off x="243201" y="2965169"/>
            <a:ext cx="7414991" cy="1574801"/>
          </a:xfrm>
          <a:prstGeom prst="rect">
            <a:avLst/>
          </a:prstGeom>
          <a:effectLst>
            <a:outerShdw sx="100000" sy="100000" kx="0" ky="0" algn="b" rotWithShape="0" blurRad="177800" dist="97063" dir="5400000">
              <a:srgbClr val="000000"/>
            </a:outerShdw>
          </a:effectLst>
        </p:spPr>
      </p:pic>
      <p:pic>
        <p:nvPicPr>
          <p:cNvPr id="301" name="Our Living Hope (1:1-12) Our Living Hope (1:1-12)" descr="Our Living Hope (1:1-12) Our Living Hope (1:1-12)"/>
          <p:cNvPicPr>
            <a:picLocks noChangeAspect="0"/>
          </p:cNvPicPr>
          <p:nvPr/>
        </p:nvPicPr>
        <p:blipFill>
          <a:blip r:embed="rId5">
            <a:extLst/>
          </a:blip>
          <a:stretch>
            <a:fillRect/>
          </a:stretch>
        </p:blipFill>
        <p:spPr>
          <a:xfrm>
            <a:off x="243201" y="297048"/>
            <a:ext cx="7414991" cy="965201"/>
          </a:xfrm>
          <a:prstGeom prst="rect">
            <a:avLst/>
          </a:prstGeom>
          <a:effectLst>
            <a:outerShdw sx="100000" sy="100000" kx="0" ky="0" algn="b" rotWithShape="0" blurRad="177800" dist="97063" dir="5400000">
              <a:srgbClr val="000000"/>
            </a:outerShdw>
          </a:effectLst>
        </p:spPr>
      </p:pic>
      <p:pic>
        <p:nvPicPr>
          <p:cNvPr id="302" name="Be holy, for I am holy (1:13-2:3) Be holy, for I am holy (1:13-2:3)" descr="Be holy, for I am holy (1:13-2:3) Be holy, for I am holy (1:13-2:3)"/>
          <p:cNvPicPr>
            <a:picLocks noChangeAspect="0"/>
          </p:cNvPicPr>
          <p:nvPr/>
        </p:nvPicPr>
        <p:blipFill>
          <a:blip r:embed="rId6">
            <a:extLst/>
          </a:blip>
          <a:stretch>
            <a:fillRect/>
          </a:stretch>
        </p:blipFill>
        <p:spPr>
          <a:xfrm>
            <a:off x="243201" y="1326309"/>
            <a:ext cx="7414991" cy="1574801"/>
          </a:xfrm>
          <a:prstGeom prst="rect">
            <a:avLst/>
          </a:prstGeom>
          <a:effectLst>
            <a:outerShdw sx="100000" sy="100000" kx="0" ky="0" algn="b" rotWithShape="0" blurRad="177800" dist="97063" dir="5400000">
              <a:srgbClr val="000000"/>
            </a:outerShdw>
          </a:effectLst>
        </p:spPr>
      </p:pic>
      <p:pic>
        <p:nvPicPr>
          <p:cNvPr id="303" name="Response To Human GovERNMENT (2:13-17) Response To Human GovERNMENT (2:13-17)" descr="Response To Human GovERNMENT (2:13-17) Response To Human GovERNMENT (2:13-17)"/>
          <p:cNvPicPr>
            <a:picLocks noChangeAspect="0"/>
          </p:cNvPicPr>
          <p:nvPr/>
        </p:nvPicPr>
        <p:blipFill>
          <a:blip r:embed="rId7">
            <a:extLst/>
          </a:blip>
          <a:stretch>
            <a:fillRect/>
          </a:stretch>
        </p:blipFill>
        <p:spPr>
          <a:xfrm>
            <a:off x="243201" y="6242891"/>
            <a:ext cx="7414991" cy="1574801"/>
          </a:xfrm>
          <a:prstGeom prst="rect">
            <a:avLst/>
          </a:prstGeom>
          <a:effectLst>
            <a:outerShdw sx="100000" sy="100000" kx="0" ky="0" algn="b" rotWithShape="0" blurRad="177800" dist="97063" dir="5400000">
              <a:srgbClr val="000000"/>
            </a:outerShdw>
          </a:effectLst>
        </p:spPr>
      </p:pic>
      <p:pic>
        <p:nvPicPr>
          <p:cNvPr id="304" name="Response To ABUSIVE AUTHORITY (2:18–25) Response To ABUSIVE AUTHORITY (2:18–25)" descr="Response To ABUSIVE AUTHORITY (2:18–25) Response To ABUSIVE AUTHORITY (2:18–25)"/>
          <p:cNvPicPr>
            <a:picLocks noChangeAspect="0"/>
          </p:cNvPicPr>
          <p:nvPr/>
        </p:nvPicPr>
        <p:blipFill>
          <a:blip r:embed="rId8">
            <a:extLst/>
          </a:blip>
          <a:stretch>
            <a:fillRect/>
          </a:stretch>
        </p:blipFill>
        <p:spPr>
          <a:xfrm>
            <a:off x="243201" y="7881751"/>
            <a:ext cx="7414991" cy="1574801"/>
          </a:xfrm>
          <a:prstGeom prst="rect">
            <a:avLst/>
          </a:prstGeom>
          <a:effectLst>
            <a:outerShdw sx="100000" sy="100000" kx="0" ky="0" algn="b" rotWithShape="0" blurRad="177800" dist="97063"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Image" descr="Image"/>
          <p:cNvPicPr>
            <a:picLocks noChangeAspect="1"/>
          </p:cNvPicPr>
          <p:nvPr>
            <p:ph type="pic" idx="21"/>
          </p:nvPr>
        </p:nvPicPr>
        <p:blipFill>
          <a:blip r:embed="rId2">
            <a:extLst/>
          </a:blip>
          <a:srcRect l="1236" t="0" r="1236" b="0"/>
          <a:stretch>
            <a:fillRect/>
          </a:stretch>
        </p:blipFill>
        <p:spPr>
          <a:xfrm>
            <a:off x="0" y="0"/>
            <a:ext cx="13004800" cy="9753600"/>
          </a:xfrm>
          <a:prstGeom prst="rect">
            <a:avLst/>
          </a:prstGeom>
        </p:spPr>
      </p:pic>
      <p:sp>
        <p:nvSpPr>
          <p:cNvPr id="307" name="“heirs together of the grace of life”"/>
          <p:cNvSpPr txBox="1"/>
          <p:nvPr/>
        </p:nvSpPr>
        <p:spPr>
          <a:xfrm>
            <a:off x="295383" y="2182944"/>
            <a:ext cx="12414034" cy="1295401"/>
          </a:xfrm>
          <a:prstGeom prst="rect">
            <a:avLst/>
          </a:prstGeom>
          <a:ln w="12700">
            <a:miter lim="400000"/>
          </a:ln>
          <a:effectLst>
            <a:outerShdw sx="100000" sy="100000" kx="0" ky="0" algn="b" rotWithShape="0" blurRad="177800" dist="99389" dir="5400000">
              <a:srgbClr val="000000">
                <a:alpha val="969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7900">
                <a:solidFill>
                  <a:srgbClr val="FFFFFF"/>
                </a:solidFill>
                <a:effectLst>
                  <a:outerShdw sx="100000" sy="100000" kx="0" ky="0" algn="b" rotWithShape="0" blurRad="50800" dist="63500" dir="3004520">
                    <a:srgbClr val="000000"/>
                  </a:outerShdw>
                </a:effectLst>
                <a:latin typeface="Amazone BT"/>
                <a:ea typeface="Amazone BT"/>
                <a:cs typeface="Amazone BT"/>
                <a:sym typeface="Amazone BT"/>
              </a:defRPr>
            </a:lvl1pPr>
          </a:lstStyle>
          <a:p>
            <a:pPr/>
            <a:r>
              <a:t>“heirs together of the grace of life”</a:t>
            </a:r>
          </a:p>
        </p:txBody>
      </p:sp>
      <p:sp>
        <p:nvSpPr>
          <p:cNvPr id="308" name="A God Honoring Marriage"/>
          <p:cNvSpPr txBox="1"/>
          <p:nvPr/>
        </p:nvSpPr>
        <p:spPr>
          <a:xfrm>
            <a:off x="183946" y="1001503"/>
            <a:ext cx="12636907" cy="1181101"/>
          </a:xfrm>
          <a:prstGeom prst="rect">
            <a:avLst/>
          </a:prstGeom>
          <a:ln w="12700">
            <a:miter lim="400000"/>
          </a:ln>
          <a:effectLst>
            <a:outerShdw sx="100000" sy="100000" kx="0" ky="0" algn="b" rotWithShape="0" blurRad="177800" dist="99389" dir="5400000">
              <a:srgbClr val="000000">
                <a:alpha val="96974"/>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b="1" sz="7400">
                <a:ln w="12700" cap="flat">
                  <a:solidFill>
                    <a:srgbClr val="000000"/>
                  </a:solidFill>
                  <a:prstDash val="solid"/>
                  <a:miter lim="400000"/>
                </a:ln>
                <a:solidFill>
                  <a:srgbClr val="FFD479">
                    <a:alpha val="87141"/>
                  </a:srgbClr>
                </a:solidFill>
                <a:effectLst>
                  <a:outerShdw sx="100000" sy="100000" kx="0" ky="0" algn="b" rotWithShape="0" blurRad="12700" dist="63500" dir="2898312">
                    <a:srgbClr val="000000"/>
                  </a:outerShdw>
                </a:effectLst>
                <a:latin typeface="Gill Sans"/>
                <a:ea typeface="Gill Sans"/>
                <a:cs typeface="Gill Sans"/>
                <a:sym typeface="Gill Sans"/>
              </a:defRPr>
            </a:lvl1pPr>
          </a:lstStyle>
          <a:p>
            <a:pPr/>
            <a:r>
              <a:t>A God Honoring Marriage</a:t>
            </a:r>
          </a:p>
        </p:txBody>
      </p:sp>
      <p:sp>
        <p:nvSpPr>
          <p:cNvPr id="309" name="1 Peter 3:1-7"/>
          <p:cNvSpPr txBox="1"/>
          <p:nvPr/>
        </p:nvSpPr>
        <p:spPr>
          <a:xfrm>
            <a:off x="2483770" y="-129938"/>
            <a:ext cx="8037260" cy="1498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500">
                <a:ln w="12700" cap="flat">
                  <a:solidFill>
                    <a:srgbClr val="000000"/>
                  </a:solidFill>
                  <a:prstDash val="solid"/>
                  <a:miter lim="400000"/>
                </a:ln>
                <a:solidFill>
                  <a:srgbClr val="FFFFFF"/>
                </a:solidFill>
                <a:effectLst>
                  <a:outerShdw sx="100000" sy="100000" kx="0" ky="0" algn="b" rotWithShape="0" blurRad="76200" dist="63500" dir="2220574">
                    <a:srgbClr val="000000"/>
                  </a:outerShdw>
                </a:effectLst>
                <a:latin typeface="Gill Sans"/>
                <a:ea typeface="Gill Sans"/>
                <a:cs typeface="Gill Sans"/>
                <a:sym typeface="Gill Sans"/>
              </a:defRPr>
            </a:lvl1pPr>
          </a:lstStyle>
          <a:p>
            <a:pPr/>
            <a:r>
              <a:t>1 Peter 3:1-7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Image" descr="Image"/>
          <p:cNvPicPr>
            <a:picLocks noChangeAspect="1"/>
          </p:cNvPicPr>
          <p:nvPr>
            <p:ph type="pic" idx="21"/>
          </p:nvPr>
        </p:nvPicPr>
        <p:blipFill>
          <a:blip r:embed="rId2">
            <a:extLst/>
          </a:blip>
          <a:srcRect l="11466" t="0" r="0" b="0"/>
          <a:stretch>
            <a:fillRect/>
          </a:stretch>
        </p:blipFill>
        <p:spPr>
          <a:xfrm>
            <a:off x="0" y="0"/>
            <a:ext cx="13004800" cy="9753600"/>
          </a:xfrm>
          <a:prstGeom prst="rect">
            <a:avLst/>
          </a:prstGeom>
        </p:spPr>
      </p:pic>
      <p:sp>
        <p:nvSpPr>
          <p:cNvPr id="312" name="“Don’t Allow Suffering To Rob You of Your Blessing”"/>
          <p:cNvSpPr txBox="1"/>
          <p:nvPr/>
        </p:nvSpPr>
        <p:spPr>
          <a:xfrm>
            <a:off x="183946" y="64270"/>
            <a:ext cx="12636907" cy="1828801"/>
          </a:xfrm>
          <a:prstGeom prst="rect">
            <a:avLst/>
          </a:prstGeom>
          <a:ln w="12700">
            <a:miter lim="400000"/>
          </a:ln>
          <a:effectLst>
            <a:outerShdw sx="100000" sy="100000" kx="0" ky="0" algn="b" rotWithShape="0" blurRad="177800" dist="99389" dir="5400000">
              <a:srgbClr val="000000">
                <a:alpha val="96974"/>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800">
                <a:ln w="12700" cap="flat">
                  <a:solidFill>
                    <a:srgbClr val="000000"/>
                  </a:solidFill>
                  <a:prstDash val="solid"/>
                  <a:miter lim="400000"/>
                </a:ln>
                <a:solidFill>
                  <a:srgbClr val="FFD479">
                    <a:alpha val="87141"/>
                  </a:srgbClr>
                </a:solidFill>
                <a:effectLst>
                  <a:outerShdw sx="100000" sy="100000" kx="0" ky="0" algn="b" rotWithShape="0" blurRad="12700" dist="63500" dir="2898312">
                    <a:srgbClr val="000000"/>
                  </a:outerShdw>
                </a:effectLst>
                <a:latin typeface="Gill Sans"/>
                <a:ea typeface="Gill Sans"/>
                <a:cs typeface="Gill Sans"/>
                <a:sym typeface="Gill Sans"/>
              </a:defRPr>
            </a:lvl1pPr>
          </a:lstStyle>
          <a:p>
            <a:pPr/>
            <a:r>
              <a:t>“Don’t Allow Suffering To Rob You of Your Blessing”</a:t>
            </a:r>
          </a:p>
        </p:txBody>
      </p:sp>
      <p:sp>
        <p:nvSpPr>
          <p:cNvPr id="313" name="1 Peter 3:8-17"/>
          <p:cNvSpPr txBox="1"/>
          <p:nvPr/>
        </p:nvSpPr>
        <p:spPr>
          <a:xfrm>
            <a:off x="590543" y="2183206"/>
            <a:ext cx="4752566"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100">
                <a:ln w="12700" cap="flat">
                  <a:solidFill>
                    <a:srgbClr val="000000"/>
                  </a:solidFill>
                  <a:prstDash val="solid"/>
                  <a:miter lim="400000"/>
                </a:ln>
                <a:solidFill>
                  <a:srgbClr val="FFFFFF"/>
                </a:solidFill>
                <a:effectLst>
                  <a:outerShdw sx="100000" sy="100000" kx="0" ky="0" algn="b" rotWithShape="0" blurRad="76200" dist="63500" dir="2220574">
                    <a:srgbClr val="000000"/>
                  </a:outerShdw>
                </a:effectLst>
                <a:latin typeface="Gill Sans"/>
                <a:ea typeface="Gill Sans"/>
                <a:cs typeface="Gill Sans"/>
                <a:sym typeface="Gill Sans"/>
              </a:defRPr>
            </a:lvl1pPr>
          </a:lstStyle>
          <a:p>
            <a:pPr/>
            <a:r>
              <a:t>1 Peter 3:8-17</a:t>
            </a:r>
          </a:p>
        </p:txBody>
      </p:sp>
      <p:sp>
        <p:nvSpPr>
          <p:cNvPr id="314" name="Remember - You Are Blessed If You Suffer For Christ (3:14,17)…"/>
          <p:cNvSpPr txBox="1"/>
          <p:nvPr/>
        </p:nvSpPr>
        <p:spPr>
          <a:xfrm>
            <a:off x="288811" y="3041230"/>
            <a:ext cx="6427260" cy="509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371600" indent="-685800" algn="l">
              <a:spcBef>
                <a:spcPts val="1400"/>
              </a:spcBef>
              <a:buSzPct val="80000"/>
              <a:buBlip>
                <a:blip r:embed="rId3"/>
              </a:buBlip>
              <a:defRPr sz="3200">
                <a:solidFill>
                  <a:srgbClr val="FFFFFF"/>
                </a:solidFill>
                <a:effectLst>
                  <a:outerShdw sx="100000" sy="100000" kx="0" ky="0" algn="b" rotWithShape="0" blurRad="63500" dist="63500" dir="3159499">
                    <a:srgbClr val="000000"/>
                  </a:outerShdw>
                </a:effectLst>
                <a:latin typeface="Century Gothic"/>
                <a:ea typeface="Century Gothic"/>
                <a:cs typeface="Century Gothic"/>
                <a:sym typeface="Century Gothic"/>
              </a:defRPr>
            </a:pPr>
            <a:r>
              <a:t>Remember - You Are Blessed If You Suffer For Christ (3:14,17)</a:t>
            </a:r>
          </a:p>
          <a:p>
            <a:pPr marL="1371600" indent="-685800" algn="l">
              <a:spcBef>
                <a:spcPts val="1400"/>
              </a:spcBef>
              <a:buSzPct val="80000"/>
              <a:buBlip>
                <a:blip r:embed="rId3"/>
              </a:buBlip>
              <a:defRPr sz="3200">
                <a:solidFill>
                  <a:srgbClr val="FFFFFF"/>
                </a:solidFill>
                <a:effectLst>
                  <a:outerShdw sx="100000" sy="100000" kx="0" ky="0" algn="b" rotWithShape="0" blurRad="63500" dist="63500" dir="3159499">
                    <a:srgbClr val="000000"/>
                  </a:outerShdw>
                </a:effectLst>
                <a:latin typeface="Century Gothic"/>
                <a:ea typeface="Century Gothic"/>
                <a:cs typeface="Century Gothic"/>
                <a:sym typeface="Century Gothic"/>
              </a:defRPr>
            </a:pPr>
            <a:r>
              <a:t>Sanctify The Lord In Your Hearts (3:14-15)</a:t>
            </a:r>
          </a:p>
          <a:p>
            <a:pPr marL="1371600" indent="-685800" algn="l">
              <a:spcBef>
                <a:spcPts val="1400"/>
              </a:spcBef>
              <a:buSzPct val="80000"/>
              <a:buBlip>
                <a:blip r:embed="rId3"/>
              </a:buBlip>
              <a:defRPr sz="3200">
                <a:solidFill>
                  <a:srgbClr val="FFFFFF"/>
                </a:solidFill>
                <a:effectLst>
                  <a:outerShdw sx="100000" sy="100000" kx="0" ky="0" algn="b" rotWithShape="0" blurRad="63500" dist="63500" dir="3159499">
                    <a:srgbClr val="000000"/>
                  </a:outerShdw>
                </a:effectLst>
                <a:latin typeface="Century Gothic"/>
                <a:ea typeface="Century Gothic"/>
                <a:cs typeface="Century Gothic"/>
                <a:sym typeface="Century Gothic"/>
              </a:defRPr>
            </a:pPr>
            <a:r>
              <a:t>Always Be Ready To Give A Defense (3:15)</a:t>
            </a:r>
          </a:p>
          <a:p>
            <a:pPr marL="1371600" indent="-685800" algn="l">
              <a:spcBef>
                <a:spcPts val="1400"/>
              </a:spcBef>
              <a:buSzPct val="80000"/>
              <a:buBlip>
                <a:blip r:embed="rId3"/>
              </a:buBlip>
              <a:defRPr sz="3200">
                <a:solidFill>
                  <a:srgbClr val="FFFFFF"/>
                </a:solidFill>
                <a:effectLst>
                  <a:outerShdw sx="100000" sy="100000" kx="0" ky="0" algn="b" rotWithShape="0" blurRad="63500" dist="63500" dir="3159499">
                    <a:srgbClr val="000000"/>
                  </a:outerShdw>
                </a:effectLst>
                <a:latin typeface="Century Gothic"/>
                <a:ea typeface="Century Gothic"/>
                <a:cs typeface="Century Gothic"/>
                <a:sym typeface="Century Gothic"/>
              </a:defRPr>
            </a:pPr>
            <a:r>
              <a:t>Keep Your Conscience Clean (3:16)</a:t>
            </a:r>
          </a:p>
        </p:txBody>
      </p:sp>
      <p:sp>
        <p:nvSpPr>
          <p:cNvPr id="315" name="17 For it is better, if it is the will of God, to suffer for doing good than for doing evil. (1 Peter 3:17)"/>
          <p:cNvSpPr txBox="1"/>
          <p:nvPr/>
        </p:nvSpPr>
        <p:spPr>
          <a:xfrm>
            <a:off x="874197" y="8436737"/>
            <a:ext cx="11256406" cy="1148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FFFF"/>
                </a:solidFill>
                <a:effectLst>
                  <a:outerShdw sx="100000" sy="100000" kx="0" ky="0" algn="b" rotWithShape="0" blurRad="63500" dist="63500" dir="2737758">
                    <a:srgbClr val="000000"/>
                  </a:outerShdw>
                </a:effectLst>
                <a:latin typeface="Times New Roman"/>
                <a:ea typeface="Times New Roman"/>
                <a:cs typeface="Times New Roman"/>
                <a:sym typeface="Times New Roman"/>
              </a:defRPr>
            </a:pPr>
            <a:r>
              <a:rPr baseline="31999"/>
              <a:t>17</a:t>
            </a:r>
            <a:r>
              <a:t> For </a:t>
            </a:r>
            <a:r>
              <a:rPr i="1"/>
              <a:t>it is</a:t>
            </a:r>
            <a:r>
              <a:t> better, if it is the will of God, to suffer for doing good than for doing evil. (1 Peter 3:17)</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Image" descr="Image"/>
          <p:cNvPicPr>
            <a:picLocks noChangeAspect="1"/>
          </p:cNvPicPr>
          <p:nvPr>
            <p:ph type="pic" idx="21"/>
          </p:nvPr>
        </p:nvPicPr>
        <p:blipFill>
          <a:blip r:embed="rId2">
            <a:extLst/>
          </a:blip>
          <a:srcRect l="24172" t="0" r="827" b="0"/>
          <a:stretch>
            <a:fillRect/>
          </a:stretch>
        </p:blipFill>
        <p:spPr>
          <a:xfrm>
            <a:off x="0" y="0"/>
            <a:ext cx="13004800" cy="9753600"/>
          </a:xfrm>
          <a:prstGeom prst="rect">
            <a:avLst/>
          </a:prstGeom>
        </p:spPr>
      </p:pic>
      <p:sp>
        <p:nvSpPr>
          <p:cNvPr id="318" name="We Are Saved Through The Suffering &amp; Resurrection of Jesus (18)…"/>
          <p:cNvSpPr txBox="1"/>
          <p:nvPr/>
        </p:nvSpPr>
        <p:spPr>
          <a:xfrm>
            <a:off x="200402" y="1907294"/>
            <a:ext cx="5376273" cy="7581901"/>
          </a:xfrm>
          <a:prstGeom prst="rect">
            <a:avLst/>
          </a:prstGeom>
          <a:ln w="12700">
            <a:miter lim="400000"/>
          </a:ln>
          <a:effectLst>
            <a:outerShdw sx="100000" sy="100000" kx="0" ky="0" algn="b" rotWithShape="0" blurRad="177800" dist="99389" dir="5400000">
              <a:srgbClr val="000000">
                <a:alpha val="969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b="1" sz="4900">
                <a:ln w="12700" cap="flat">
                  <a:solidFill>
                    <a:srgbClr val="000000"/>
                  </a:solidFill>
                  <a:prstDash val="solid"/>
                  <a:miter lim="400000"/>
                </a:ln>
                <a:solidFill>
                  <a:srgbClr val="FFD479">
                    <a:alpha val="87141"/>
                  </a:srgbClr>
                </a:solidFill>
                <a:effectLst>
                  <a:outerShdw sx="100000" sy="100000" kx="0" ky="0" algn="b" rotWithShape="0" blurRad="12700" dist="63500" dir="2898312">
                    <a:srgbClr val="000000"/>
                  </a:outerShdw>
                </a:effectLst>
                <a:latin typeface="Gill Sans"/>
                <a:ea typeface="Gill Sans"/>
                <a:cs typeface="Gill Sans"/>
                <a:sym typeface="Gill Sans"/>
              </a:defRPr>
            </a:pPr>
            <a:r>
              <a:t>We Are Saved Through The Suffering &amp; Resurrection of Jesus (18)</a:t>
            </a:r>
          </a:p>
          <a:p>
            <a:pPr defTabSz="457200">
              <a:spcBef>
                <a:spcPts val="1900"/>
              </a:spcBef>
              <a:defRPr b="1" sz="4900">
                <a:ln w="12700" cap="flat">
                  <a:solidFill>
                    <a:srgbClr val="000000"/>
                  </a:solidFill>
                  <a:prstDash val="solid"/>
                  <a:miter lim="400000"/>
                </a:ln>
                <a:solidFill>
                  <a:srgbClr val="FFD479">
                    <a:alpha val="87141"/>
                  </a:srgbClr>
                </a:solidFill>
                <a:effectLst>
                  <a:outerShdw sx="100000" sy="100000" kx="0" ky="0" algn="b" rotWithShape="0" blurRad="12700" dist="63500" dir="2898312">
                    <a:srgbClr val="000000"/>
                  </a:outerShdw>
                </a:effectLst>
                <a:latin typeface="Gill Sans"/>
                <a:ea typeface="Gill Sans"/>
                <a:cs typeface="Gill Sans"/>
                <a:sym typeface="Gill Sans"/>
              </a:defRPr>
            </a:pPr>
            <a:r>
              <a:t>Those who suffer with Christ will be victorious (19-22)</a:t>
            </a:r>
          </a:p>
        </p:txBody>
      </p:sp>
      <p:sp>
        <p:nvSpPr>
          <p:cNvPr id="319" name="17 For it is better, if it is the will of God, to suffer for doing good than for doing evil. (1 Peter 3:17)"/>
          <p:cNvSpPr txBox="1"/>
          <p:nvPr/>
        </p:nvSpPr>
        <p:spPr>
          <a:xfrm>
            <a:off x="199839" y="192497"/>
            <a:ext cx="12605122" cy="1422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600">
                <a:solidFill>
                  <a:srgbClr val="FFFFFF"/>
                </a:solidFill>
                <a:effectLst>
                  <a:outerShdw sx="100000" sy="100000" kx="0" ky="0" algn="b" rotWithShape="0" blurRad="63500" dist="63500" dir="2737758">
                    <a:srgbClr val="000000"/>
                  </a:outerShdw>
                </a:effectLst>
                <a:latin typeface="Times New Roman"/>
                <a:ea typeface="Times New Roman"/>
                <a:cs typeface="Times New Roman"/>
                <a:sym typeface="Times New Roman"/>
              </a:defRPr>
            </a:pPr>
            <a:r>
              <a:rPr baseline="31999"/>
              <a:t>17</a:t>
            </a:r>
            <a:r>
              <a:t> For </a:t>
            </a:r>
            <a:r>
              <a:rPr i="1"/>
              <a:t>it is</a:t>
            </a:r>
            <a:r>
              <a:t> better, if it is the will of God, to suffer for doing good than for doing evil. (1 Peter 3:17)</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1 Peter 3:18–22 (NKJV)…"/>
          <p:cNvSpPr txBox="1"/>
          <p:nvPr/>
        </p:nvSpPr>
        <p:spPr>
          <a:xfrm>
            <a:off x="284720" y="254787"/>
            <a:ext cx="12435360" cy="93296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6800">
                <a:solidFill>
                  <a:srgbClr val="000000"/>
                </a:solidFill>
                <a:latin typeface="Times New Roman"/>
                <a:ea typeface="Times New Roman"/>
                <a:cs typeface="Times New Roman"/>
                <a:sym typeface="Times New Roman"/>
              </a:defRPr>
            </a:pPr>
            <a:r>
              <a:t>1 Peter 3:18–22 (NKJV) </a:t>
            </a:r>
          </a:p>
          <a:p>
            <a:pPr defTabSz="457200">
              <a:defRPr sz="5600">
                <a:solidFill>
                  <a:srgbClr val="000000"/>
                </a:solidFill>
                <a:latin typeface="Times New Roman"/>
                <a:ea typeface="Times New Roman"/>
                <a:cs typeface="Times New Roman"/>
                <a:sym typeface="Times New Roman"/>
              </a:defRPr>
            </a:pPr>
            <a:r>
              <a:rPr baseline="31999"/>
              <a:t>18</a:t>
            </a:r>
            <a:r>
              <a:t> For Christ also suffered once for sins, the just for the unjust, that He might bring us to God, being put to death in the flesh but made alive by the Spirit, </a:t>
            </a:r>
            <a:r>
              <a:rPr baseline="31999"/>
              <a:t>19</a:t>
            </a:r>
            <a:r>
              <a:t> by whom also He went and preached to the spirits in prison, </a:t>
            </a:r>
            <a:r>
              <a:rPr baseline="31999"/>
              <a:t>20</a:t>
            </a:r>
            <a:r>
              <a:t> who formerly were disobedient, when once the Divine longsuffering waited in the days of Noah, while </a:t>
            </a:r>
            <a:r>
              <a:rPr i="1"/>
              <a:t>the</a:t>
            </a:r>
            <a:r>
              <a:t> ark was being prepared, in which a few, that is, eight souls, were saved through water.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1 Peter 3:18–22 (NKJV)…"/>
          <p:cNvSpPr txBox="1"/>
          <p:nvPr/>
        </p:nvSpPr>
        <p:spPr>
          <a:xfrm>
            <a:off x="284720" y="254787"/>
            <a:ext cx="12435360" cy="9313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b="1" sz="6800">
                <a:solidFill>
                  <a:srgbClr val="000000"/>
                </a:solidFill>
                <a:latin typeface="Times New Roman"/>
                <a:ea typeface="Times New Roman"/>
                <a:cs typeface="Times New Roman"/>
                <a:sym typeface="Times New Roman"/>
              </a:defRPr>
            </a:pPr>
            <a:r>
              <a:t>1 Peter 3:18–22 (NKJV) </a:t>
            </a:r>
          </a:p>
          <a:p>
            <a:pPr defTabSz="457200">
              <a:defRPr sz="6200">
                <a:solidFill>
                  <a:srgbClr val="000000"/>
                </a:solidFill>
                <a:latin typeface="Times New Roman"/>
                <a:ea typeface="Times New Roman"/>
                <a:cs typeface="Times New Roman"/>
                <a:sym typeface="Times New Roman"/>
              </a:defRPr>
            </a:pPr>
            <a:r>
              <a:rPr baseline="31999"/>
              <a:t>21</a:t>
            </a:r>
            <a:r>
              <a:t> There is also an antitype which now saves us—baptism (not the removal of the filth of the flesh, but the answer of a good conscience toward God), through the resurrection of Jesus Christ, </a:t>
            </a:r>
            <a:r>
              <a:rPr baseline="31999"/>
              <a:t>22</a:t>
            </a:r>
            <a:r>
              <a:t> who has gone into heaven and is at the right hand of God, angels and authorities and powers having been made subject to Him.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7" name="Image"/>
          <p:cNvGrpSpPr/>
          <p:nvPr/>
        </p:nvGrpSpPr>
        <p:grpSpPr>
          <a:xfrm>
            <a:off x="35083" y="2379264"/>
            <a:ext cx="4240088" cy="7415655"/>
            <a:chOff x="0" y="0"/>
            <a:chExt cx="4240087" cy="7415654"/>
          </a:xfrm>
        </p:grpSpPr>
        <p:pic>
          <p:nvPicPr>
            <p:cNvPr id="326"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25"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28" name="Rectangle 1"/>
          <p:cNvSpPr txBox="1"/>
          <p:nvPr/>
        </p:nvSpPr>
        <p:spPr>
          <a:xfrm>
            <a:off x="4207638" y="2178050"/>
            <a:ext cx="8667536" cy="715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4"/>
              </a:buBlip>
              <a:defRPr sz="3700">
                <a:solidFill>
                  <a:srgbClr val="000000"/>
                </a:solidFill>
                <a:latin typeface="Century Gothic"/>
                <a:ea typeface="Century Gothic"/>
                <a:cs typeface="Century Gothic"/>
                <a:sym typeface="Century Gothic"/>
              </a:defRPr>
            </a:pPr>
            <a:r>
              <a:rPr b="1"/>
              <a:t>Jesus Christ Also Suffered </a:t>
            </a:r>
            <a:r>
              <a:t>(18)</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“Christ also suffered once” - i.e., once for all, in contrast with the Old Testament yearly sacrifice on the Day of Atonement and declares the complete sufficiency of Christ’s death(cf. Rom. 6:10; Heb. 9:26, 28; 10:10)</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"The JUST” - Jesus was innocent (18; 2:22; Is. 53:9; 2 Cor. 5:21)</a:t>
            </a:r>
          </a:p>
          <a:p>
            <a:pPr marL="1371600" indent="-685800" algn="l">
              <a:spcBef>
                <a:spcPts val="1000"/>
              </a:spcBef>
              <a:buSzPct val="80000"/>
              <a:buBlip>
                <a:blip r:embed="rId5"/>
              </a:buBlip>
              <a:defRPr sz="3300">
                <a:solidFill>
                  <a:srgbClr val="000000"/>
                </a:solidFill>
                <a:latin typeface="Century Gothic"/>
                <a:ea typeface="Century Gothic"/>
                <a:cs typeface="Century Gothic"/>
                <a:sym typeface="Century Gothic"/>
              </a:defRPr>
            </a:pPr>
            <a:r>
              <a:t>“For the unjust” Jesus died for men guilty of sin (Rom. 3:23; 5:8-10; Jn. 3:16; 2 Co 5:14,15; Hb 2:9; 1 Jn 2:2)</a:t>
            </a:r>
          </a:p>
        </p:txBody>
      </p:sp>
      <p:sp>
        <p:nvSpPr>
          <p:cNvPr id="329" name="THE EXAMPLE OF JESUS (3:18)"/>
          <p:cNvSpPr/>
          <p:nvPr/>
        </p:nvSpPr>
        <p:spPr>
          <a:xfrm>
            <a:off x="212722" y="1300296"/>
            <a:ext cx="12579357" cy="8509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1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lvl1pPr>
          </a:lstStyle>
          <a:p>
            <a:pPr/>
            <a:r>
              <a:t>	THE EXAMPLE OF JESUS (3:18)</a:t>
            </a:r>
          </a:p>
        </p:txBody>
      </p:sp>
      <p:grpSp>
        <p:nvGrpSpPr>
          <p:cNvPr id="332" name="Saved Through The Suffering of Jesus"/>
          <p:cNvGrpSpPr/>
          <p:nvPr/>
        </p:nvGrpSpPr>
        <p:grpSpPr>
          <a:xfrm>
            <a:off x="190443" y="137352"/>
            <a:ext cx="12623913" cy="927101"/>
            <a:chOff x="0" y="0"/>
            <a:chExt cx="12623912" cy="927100"/>
          </a:xfrm>
        </p:grpSpPr>
        <p:sp>
          <p:nvSpPr>
            <p:cNvPr id="331" name="Saved Through The Suffering of Jesus"/>
            <p:cNvSpPr txBox="1"/>
            <p:nvPr/>
          </p:nvSpPr>
          <p:spPr>
            <a:xfrm>
              <a:off x="63500" y="50800"/>
              <a:ext cx="12496913" cy="7239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100">
                  <a:solidFill>
                    <a:srgbClr val="6F6A5A"/>
                  </a:solidFill>
                  <a:latin typeface="Baskerville"/>
                  <a:ea typeface="Baskerville"/>
                  <a:cs typeface="Baskerville"/>
                  <a:sym typeface="Baskerville"/>
                </a:defRPr>
              </a:lvl1pPr>
            </a:lstStyle>
            <a:p>
              <a:pPr/>
              <a:r>
                <a:t>Saved Through The Suffering of Jesus</a:t>
              </a:r>
            </a:p>
          </p:txBody>
        </p:sp>
        <p:pic>
          <p:nvPicPr>
            <p:cNvPr id="330" name="Saved Through The Suffering of Jesus Saved Through The Suffering of Jesus" descr="Saved Through The Suffering of Jesus Saved Through The Suffering of Jesus"/>
            <p:cNvPicPr>
              <a:picLocks noChangeAspect="0"/>
            </p:cNvPicPr>
            <p:nvPr/>
          </p:nvPicPr>
          <p:blipFill>
            <a:blip r:embed="rId7">
              <a:extLst/>
            </a:blip>
            <a:stretch>
              <a:fillRect/>
            </a:stretch>
          </p:blipFill>
          <p:spPr>
            <a:xfrm>
              <a:off x="0" y="0"/>
              <a:ext cx="12623913" cy="927100"/>
            </a:xfrm>
            <a:prstGeom prst="rect">
              <a:avLst/>
            </a:prstGeom>
            <a:effectLst/>
          </p:spPr>
        </p:pic>
      </p:grpSp>
      <p:sp>
        <p:nvSpPr>
          <p:cNvPr id="333" name="1 Peter 3:18 (NKJV)…"/>
          <p:cNvSpPr txBox="1"/>
          <p:nvPr/>
        </p:nvSpPr>
        <p:spPr>
          <a:xfrm>
            <a:off x="231520" y="4840599"/>
            <a:ext cx="3847214" cy="44266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1 Peter 3:18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18</a:t>
            </a:r>
            <a:r>
              <a:t> For Christ also suffered once for sins, the just for the unjust, that He might bring us to God, being put to death in the flesh but made alive by the Spirit,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ageCurlDouble"/>
      </p:transition>
    </mc:Choice>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8">
                                            <p:txEl>
                                              <p:pRg st="1" end="1"/>
                                            </p:txEl>
                                          </p:spTgt>
                                        </p:tgtEl>
                                        <p:attrNameLst>
                                          <p:attrName>style.visibility</p:attrName>
                                        </p:attrNameLst>
                                      </p:cBhvr>
                                      <p:to>
                                        <p:strVal val="visible"/>
                                      </p:to>
                                    </p:set>
                                    <p:animEffect filter="wipe(left)" transition="in">
                                      <p:cBhvr>
                                        <p:cTn id="7" dur="1500"/>
                                        <p:tgtEl>
                                          <p:spTgt spid="3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8">
                                            <p:txEl>
                                              <p:pRg st="2" end="2"/>
                                            </p:txEl>
                                          </p:spTgt>
                                        </p:tgtEl>
                                        <p:attrNameLst>
                                          <p:attrName>style.visibility</p:attrName>
                                        </p:attrNameLst>
                                      </p:cBhvr>
                                      <p:to>
                                        <p:strVal val="visible"/>
                                      </p:to>
                                    </p:set>
                                    <p:animEffect filter="wipe(left)" transition="in">
                                      <p:cBhvr>
                                        <p:cTn id="12" dur="1500"/>
                                        <p:tgtEl>
                                          <p:spTgt spid="3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8">
                                            <p:txEl>
                                              <p:pRg st="3" end="3"/>
                                            </p:txEl>
                                          </p:spTgt>
                                        </p:tgtEl>
                                        <p:attrNameLst>
                                          <p:attrName>style.visibility</p:attrName>
                                        </p:attrNameLst>
                                      </p:cBhvr>
                                      <p:to>
                                        <p:strVal val="visible"/>
                                      </p:to>
                                    </p:set>
                                    <p:animEffect filter="wipe(left)" transition="in">
                                      <p:cBhvr>
                                        <p:cTn id="17" dur="1500"/>
                                        <p:tgtEl>
                                          <p:spTgt spid="32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8"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