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35" name="Shape 235"/>
          <p:cNvSpPr/>
          <p:nvPr>
            <p:ph type="sldImg"/>
          </p:nvPr>
        </p:nvSpPr>
        <p:spPr>
          <a:xfrm>
            <a:off x="1143000" y="685800"/>
            <a:ext cx="4572000" cy="3429000"/>
          </a:xfrm>
          <a:prstGeom prst="rect">
            <a:avLst/>
          </a:prstGeom>
        </p:spPr>
        <p:txBody>
          <a:bodyPr/>
          <a:lstStyle/>
          <a:p>
            <a:pPr/>
          </a:p>
        </p:txBody>
      </p:sp>
      <p:sp>
        <p:nvSpPr>
          <p:cNvPr id="236" name="Shape 23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tif"/></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2.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5.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850900" y="1270000"/>
            <a:ext cx="11303000" cy="3505200"/>
          </a:xfrm>
          <a:prstGeom prst="rect">
            <a:avLst/>
          </a:prstGeom>
        </p:spPr>
        <p:txBody>
          <a:bodyPr anchor="b"/>
          <a:lstStyle>
            <a:lvl1pPr algn="l">
              <a:defRPr cap="none">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stStyle>
          <a:p>
            <a:pPr/>
            <a:r>
              <a:t>Title Text</a:t>
            </a:r>
          </a:p>
        </p:txBody>
      </p:sp>
      <p:sp>
        <p:nvSpPr>
          <p:cNvPr id="118" name="Body Level One…"/>
          <p:cNvSpPr txBox="1"/>
          <p:nvPr>
            <p:ph type="body" sz="quarter" idx="1"/>
          </p:nvPr>
        </p:nvSpPr>
        <p:spPr>
          <a:xfrm>
            <a:off x="850900" y="4864100"/>
            <a:ext cx="11303000" cy="1574800"/>
          </a:xfrm>
          <a:prstGeom prst="rect">
            <a:avLst/>
          </a:prstGeom>
        </p:spPr>
        <p:txBody>
          <a:bodyPr anchor="t"/>
          <a:lstStyle>
            <a:lvl1pPr marL="0" indent="0">
              <a:spcBef>
                <a:spcPts val="0"/>
              </a:spcBef>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vl2pPr marL="0" indent="228600">
              <a:spcBef>
                <a:spcPts val="0"/>
              </a:spcBef>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2pPr>
            <a:lvl3pPr marL="0" indent="457200">
              <a:spcBef>
                <a:spcPts val="0"/>
              </a:spcBef>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3pPr>
            <a:lvl4pPr marL="0" indent="685800">
              <a:spcBef>
                <a:spcPts val="0"/>
              </a:spcBef>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4pPr>
            <a:lvl5pPr marL="0" indent="914400">
              <a:spcBef>
                <a:spcPts val="0"/>
              </a:spcBef>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2536220" y="9309100"/>
            <a:ext cx="312015" cy="312343"/>
          </a:xfrm>
          <a:prstGeom prst="rect">
            <a:avLst/>
          </a:prstGeom>
        </p:spPr>
        <p:txBody>
          <a:bodyPr anchor="t"/>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6" name="cool-background-textures-at_textures1.tiff" descr="cool-background-textures-at_textures1.tiff"/>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27" name="Title Text"/>
          <p:cNvSpPr txBox="1"/>
          <p:nvPr>
            <p:ph type="title"/>
          </p:nvPr>
        </p:nvSpPr>
        <p:spPr>
          <a:xfrm>
            <a:off x="1079500" y="152400"/>
            <a:ext cx="10845800" cy="2095500"/>
          </a:xfrm>
          <a:prstGeom prst="rect">
            <a:avLst/>
          </a:prstGeom>
        </p:spPr>
        <p:txBody>
          <a:bodyPr>
            <a:noAutofit/>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28" name="Body Level One…"/>
          <p:cNvSpPr txBox="1"/>
          <p:nvPr>
            <p:ph type="body" idx="1"/>
          </p:nvPr>
        </p:nvSpPr>
        <p:spPr>
          <a:xfrm>
            <a:off x="1079500" y="2527300"/>
            <a:ext cx="10845800" cy="6108700"/>
          </a:xfrm>
          <a:prstGeom prst="rect">
            <a:avLst/>
          </a:prstGeom>
        </p:spPr>
        <p:txBody>
          <a:bodyPr>
            <a:noAutofit/>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29" name="Slide Number"/>
          <p:cNvSpPr txBox="1"/>
          <p:nvPr>
            <p:ph type="sldNum" sz="quarter" idx="2"/>
          </p:nvPr>
        </p:nvSpPr>
        <p:spPr>
          <a:xfrm>
            <a:off x="6311900" y="9080500"/>
            <a:ext cx="384506" cy="368300"/>
          </a:xfrm>
          <a:prstGeom prst="rect">
            <a:avLst/>
          </a:prstGeom>
        </p:spPr>
        <p:txBody>
          <a:bodyPr anchor="ct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6"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Image"/>
          <p:cNvSpPr/>
          <p:nvPr>
            <p:ph type="pic" idx="21"/>
          </p:nvPr>
        </p:nvSpPr>
        <p:spPr>
          <a:xfrm>
            <a:off x="0" y="-12700"/>
            <a:ext cx="13004800" cy="9783945"/>
          </a:xfrm>
          <a:prstGeom prst="rect">
            <a:avLst/>
          </a:prstGeom>
        </p:spPr>
        <p:txBody>
          <a:bodyPr lIns="91439" tIns="45719" rIns="91439" bIns="45719" anchor="t">
            <a:noAutofit/>
          </a:bodyPr>
          <a:lstStyle/>
          <a:p>
            <a:pPr/>
          </a:p>
        </p:txBody>
      </p:sp>
      <p:sp>
        <p:nvSpPr>
          <p:cNvPr id="144"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solidFill>
          <a:srgbClr val="FFFFFF"/>
        </a:solidFill>
      </p:bgPr>
    </p:bg>
    <p:spTree>
      <p:nvGrpSpPr>
        <p:cNvPr id="1" name=""/>
        <p:cNvGrpSpPr/>
        <p:nvPr/>
      </p:nvGrpSpPr>
      <p:grpSpPr>
        <a:xfrm>
          <a:off x="0" y="0"/>
          <a:ext cx="0" cy="0"/>
          <a:chOff x="0" y="0"/>
          <a:chExt cx="0" cy="0"/>
        </a:xfrm>
      </p:grpSpPr>
      <p:pic>
        <p:nvPicPr>
          <p:cNvPr id="151" name="Picture 2" descr="Picture 2"/>
          <p:cNvPicPr>
            <a:picLocks noChangeAspect="1"/>
          </p:cNvPicPr>
          <p:nvPr/>
        </p:nvPicPr>
        <p:blipFill>
          <a:blip r:embed="rId2">
            <a:extLst/>
          </a:blip>
          <a:stretch>
            <a:fillRect/>
          </a:stretch>
        </p:blipFill>
        <p:spPr>
          <a:xfrm flipH="1" rot="10800000">
            <a:off x="-1" y="-1"/>
            <a:ext cx="13004801" cy="9753601"/>
          </a:xfrm>
          <a:prstGeom prst="rect">
            <a:avLst/>
          </a:prstGeom>
          <a:ln w="12700">
            <a:miter lim="400000"/>
          </a:ln>
        </p:spPr>
      </p:pic>
      <p:sp>
        <p:nvSpPr>
          <p:cNvPr id="152" name="Title Text"/>
          <p:cNvSpPr txBox="1"/>
          <p:nvPr>
            <p:ph type="title"/>
          </p:nvPr>
        </p:nvSpPr>
        <p:spPr>
          <a:xfrm>
            <a:off x="650239" y="390596"/>
            <a:ext cx="11704322" cy="1625601"/>
          </a:xfrm>
          <a:prstGeom prst="rect">
            <a:avLst/>
          </a:prstGeom>
        </p:spPr>
        <p:txBody>
          <a:bodyPr lIns="65023" tIns="65023" rIns="65023" bIns="65023"/>
          <a:lstStyle>
            <a:lvl1pPr defTabSz="1300480">
              <a:defRPr cap="none" sz="6200">
                <a:solidFill>
                  <a:srgbClr val="000000"/>
                </a:solidFill>
                <a:latin typeface="Book Antiqua"/>
                <a:ea typeface="Book Antiqua"/>
                <a:cs typeface="Book Antiqua"/>
                <a:sym typeface="Book Antiqua"/>
              </a:defRPr>
            </a:lvl1pPr>
          </a:lstStyle>
          <a:p>
            <a:pPr/>
            <a:r>
              <a:t>Title Text</a:t>
            </a:r>
          </a:p>
        </p:txBody>
      </p:sp>
      <p:sp>
        <p:nvSpPr>
          <p:cNvPr id="153" name="Slide Number"/>
          <p:cNvSpPr txBox="1"/>
          <p:nvPr>
            <p:ph type="sldNum" sz="quarter" idx="2"/>
          </p:nvPr>
        </p:nvSpPr>
        <p:spPr>
          <a:xfrm>
            <a:off x="12018434" y="9120462"/>
            <a:ext cx="336126" cy="358649"/>
          </a:xfrm>
          <a:prstGeom prst="rect">
            <a:avLst/>
          </a:prstGeom>
        </p:spPr>
        <p:txBody>
          <a:bodyPr lIns="65023" tIns="65023" rIns="65023" bIns="65023" anchor="ctr"/>
          <a:lstStyle>
            <a:lvl1pPr algn="r" defTabSz="1300480">
              <a:defRPr sz="1600">
                <a:solidFill>
                  <a:srgbClr val="888888"/>
                </a:solidFill>
                <a:latin typeface="Berlin Sans FB Demi Bold"/>
                <a:ea typeface="Berlin Sans FB Demi Bold"/>
                <a:cs typeface="Berlin Sans FB Demi Bold"/>
                <a:sym typeface="Berlin Sans FB Demi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60" name="Picture 2" descr="Picture 2"/>
          <p:cNvPicPr>
            <a:picLocks noChangeAspect="1"/>
          </p:cNvPicPr>
          <p:nvPr/>
        </p:nvPicPr>
        <p:blipFill>
          <a:blip r:embed="rId2">
            <a:extLst/>
          </a:blip>
          <a:stretch>
            <a:fillRect/>
          </a:stretch>
        </p:blipFill>
        <p:spPr>
          <a:xfrm flipH="1" rot="10800000">
            <a:off x="-1" y="-1"/>
            <a:ext cx="13004801" cy="9753601"/>
          </a:xfrm>
          <a:prstGeom prst="rect">
            <a:avLst/>
          </a:prstGeom>
          <a:ln w="12700">
            <a:miter lim="400000"/>
          </a:ln>
        </p:spPr>
      </p:pic>
      <p:sp>
        <p:nvSpPr>
          <p:cNvPr id="161" name="Slide Number"/>
          <p:cNvSpPr txBox="1"/>
          <p:nvPr>
            <p:ph type="sldNum" sz="quarter" idx="2"/>
          </p:nvPr>
        </p:nvSpPr>
        <p:spPr>
          <a:xfrm>
            <a:off x="12018434" y="9120462"/>
            <a:ext cx="336126" cy="358649"/>
          </a:xfrm>
          <a:prstGeom prst="rect">
            <a:avLst/>
          </a:prstGeom>
        </p:spPr>
        <p:txBody>
          <a:bodyPr lIns="65023" tIns="65023" rIns="65023" bIns="65023" anchor="ctr"/>
          <a:lstStyle>
            <a:lvl1pPr algn="r" defTabSz="1300480">
              <a:defRPr sz="1600">
                <a:solidFill>
                  <a:srgbClr val="888888"/>
                </a:solidFill>
                <a:latin typeface="Berlin Sans FB Demi Bold"/>
                <a:ea typeface="Berlin Sans FB Demi Bold"/>
                <a:cs typeface="Berlin Sans FB Demi Bold"/>
                <a:sym typeface="Berlin Sans FB Demi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68"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5"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76"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83"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84"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1"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92"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93"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94"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1"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202"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203"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0"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11"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212"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13"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0"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7"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28"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229"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hyperlink" Target="http://" TargetMode="External"/><Relationship Id="rId4" Type="http://schemas.openxmlformats.org/officeDocument/2006/relationships/hyperlink" Target="http://www.w65stchurchofchrist.com" TargetMode="Externa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Image" descr="Image"/>
          <p:cNvPicPr>
            <a:picLocks noChangeAspect="1"/>
          </p:cNvPicPr>
          <p:nvPr>
            <p:ph type="pic" idx="21"/>
          </p:nvPr>
        </p:nvPicPr>
        <p:blipFill>
          <a:blip r:embed="rId2">
            <a:extLst/>
          </a:blip>
          <a:srcRect l="8965" t="0" r="15980" b="0"/>
          <a:stretch>
            <a:fillRect/>
          </a:stretch>
        </p:blipFill>
        <p:spPr>
          <a:xfrm>
            <a:off x="0" y="0"/>
            <a:ext cx="13004800" cy="9753600"/>
          </a:xfrm>
          <a:prstGeom prst="rect">
            <a:avLst/>
          </a:prstGeom>
        </p:spPr>
      </p:pic>
      <p:sp>
        <p:nvSpPr>
          <p:cNvPr id="239" name="2 Timothy 2:1-26"/>
          <p:cNvSpPr txBox="1"/>
          <p:nvPr/>
        </p:nvSpPr>
        <p:spPr>
          <a:xfrm>
            <a:off x="4419706" y="8240521"/>
            <a:ext cx="4165388" cy="63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defRPr b="1" sz="3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r>
              <a:t>2 Timothy 2:1-26</a:t>
            </a:r>
          </a:p>
        </p:txBody>
      </p:sp>
      <p:sp>
        <p:nvSpPr>
          <p:cNvPr id="240" name="BE STRONG"/>
          <p:cNvSpPr txBox="1"/>
          <p:nvPr/>
        </p:nvSpPr>
        <p:spPr>
          <a:xfrm>
            <a:off x="446788" y="5493380"/>
            <a:ext cx="12111224" cy="2095501"/>
          </a:xfrm>
          <a:prstGeom prst="rect">
            <a:avLst/>
          </a:prstGeom>
          <a:ln w="12700">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35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BE STRONG</a:t>
            </a:r>
          </a:p>
        </p:txBody>
      </p:sp>
      <p:sp>
        <p:nvSpPr>
          <p:cNvPr id="241" name="in the grace that is in Christ Jesus."/>
          <p:cNvSpPr txBox="1"/>
          <p:nvPr/>
        </p:nvSpPr>
        <p:spPr>
          <a:xfrm>
            <a:off x="1309730" y="7224586"/>
            <a:ext cx="10385339" cy="92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i="1" sz="5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defRPr b="1"/>
            </a:pPr>
            <a:r>
              <a:rPr b="0"/>
              <a:t>in the grace that is in Christ Jesus.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Rectangle"/>
          <p:cNvSpPr/>
          <p:nvPr/>
        </p:nvSpPr>
        <p:spPr>
          <a:xfrm>
            <a:off x="164974" y="112457"/>
            <a:ext cx="12674853" cy="2461893"/>
          </a:xfrm>
          <a:prstGeom prst="rect">
            <a:avLst/>
          </a:prstGeom>
          <a:solidFill>
            <a:srgbClr val="AB1802"/>
          </a:solidFill>
          <a:ln w="12700">
            <a:miter lim="400000"/>
          </a:ln>
        </p:spPr>
        <p:txBody>
          <a:bodyPr lIns="50800" tIns="50800" rIns="50800" bIns="50800" anchor="ctr"/>
          <a:lstStyle/>
          <a:p>
            <a:pPr>
              <a:defRPr>
                <a:solidFill>
                  <a:srgbClr val="FFFFFF"/>
                </a:solidFill>
              </a:defRPr>
            </a:pPr>
          </a:p>
        </p:txBody>
      </p:sp>
      <p:sp>
        <p:nvSpPr>
          <p:cNvPr id="308" name="BE STRONG"/>
          <p:cNvSpPr txBox="1"/>
          <p:nvPr/>
        </p:nvSpPr>
        <p:spPr>
          <a:xfrm>
            <a:off x="446788" y="-173293"/>
            <a:ext cx="12111224" cy="2095501"/>
          </a:xfrm>
          <a:prstGeom prst="rect">
            <a:avLst/>
          </a:prstGeom>
          <a:ln w="12700">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35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BE STRONG</a:t>
            </a:r>
          </a:p>
        </p:txBody>
      </p:sp>
      <p:sp>
        <p:nvSpPr>
          <p:cNvPr id="309" name="in the grace that is in Christ Jesus."/>
          <p:cNvSpPr txBox="1"/>
          <p:nvPr/>
        </p:nvSpPr>
        <p:spPr>
          <a:xfrm>
            <a:off x="1309730" y="1557912"/>
            <a:ext cx="10385339" cy="92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i="1" sz="5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defRPr b="1"/>
            </a:pPr>
            <a:r>
              <a:rPr b="0"/>
              <a:t>in the grace that is in Christ Jesus.</a:t>
            </a:r>
          </a:p>
        </p:txBody>
      </p:sp>
      <p:pic>
        <p:nvPicPr>
          <p:cNvPr id="310" name="Image" descr="Image"/>
          <p:cNvPicPr>
            <a:picLocks noChangeAspect="0"/>
          </p:cNvPicPr>
          <p:nvPr/>
        </p:nvPicPr>
        <p:blipFill>
          <a:blip r:embed="rId2">
            <a:extLst/>
          </a:blip>
          <a:stretch>
            <a:fillRect/>
          </a:stretch>
        </p:blipFill>
        <p:spPr>
          <a:xfrm>
            <a:off x="78434" y="2703007"/>
            <a:ext cx="4464604" cy="6949231"/>
          </a:xfrm>
          <a:prstGeom prst="rect">
            <a:avLst/>
          </a:prstGeom>
          <a:effectLst>
            <a:outerShdw sx="100000" sy="100000" kx="0" ky="0" algn="b" rotWithShape="0" blurRad="342900" dist="198215" dir="5400000">
              <a:srgbClr val="000000">
                <a:alpha val="98987"/>
              </a:srgbClr>
            </a:outerShdw>
          </a:effectLst>
        </p:spPr>
      </p:pic>
      <p:sp>
        <p:nvSpPr>
          <p:cNvPr id="311" name="Compete according to the rules (2:5; 4:7,8; 1 Cor. 9:24-27)…"/>
          <p:cNvSpPr txBox="1"/>
          <p:nvPr/>
        </p:nvSpPr>
        <p:spPr>
          <a:xfrm>
            <a:off x="4761296" y="3611073"/>
            <a:ext cx="8049139" cy="6026985"/>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900"/>
              </a:spcBef>
              <a:buClr>
                <a:srgbClr val="945200"/>
              </a:buClr>
              <a:buSzPct val="80000"/>
              <a:buFont typeface="Zapf Dingbats"/>
              <a:buBlip>
                <a:blip r:embed="rId3"/>
              </a:buBlip>
              <a:defRPr sz="3700">
                <a:solidFill>
                  <a:srgbClr val="3E231A"/>
                </a:solidFill>
                <a:latin typeface="Times New Roman"/>
                <a:ea typeface="Times New Roman"/>
                <a:cs typeface="Times New Roman"/>
                <a:sym typeface="Times New Roman"/>
              </a:defRPr>
            </a:pPr>
            <a:r>
              <a:rPr b="1"/>
              <a:t>Compete according to the rules </a:t>
            </a:r>
            <a:r>
              <a:t>(2:5; 4:7,8; 1 Cor. 9:24-27)</a:t>
            </a:r>
          </a:p>
          <a:p>
            <a:pPr marL="1143000" indent="-685800" algn="l">
              <a:lnSpc>
                <a:spcPct val="90000"/>
              </a:lnSpc>
              <a:spcBef>
                <a:spcPts val="800"/>
              </a:spcBef>
              <a:buClr>
                <a:srgbClr val="945200"/>
              </a:buClr>
              <a:buSzPct val="80000"/>
              <a:buFont typeface="Zapf Dingbats"/>
              <a:buBlip>
                <a:blip r:embed="rId4"/>
              </a:buBlip>
              <a:defRPr sz="3500">
                <a:solidFill>
                  <a:srgbClr val="3E231A"/>
                </a:solidFill>
                <a:latin typeface="Times New Roman"/>
                <a:ea typeface="Times New Roman"/>
                <a:cs typeface="Times New Roman"/>
                <a:sym typeface="Times New Roman"/>
              </a:defRPr>
            </a:pPr>
            <a:r>
              <a:t>All we say and do MUST be done within the authority of Jesus (Col. 3:17; 2 Jn 1:9; Mat. 17:5; Luke 6:46)</a:t>
            </a:r>
          </a:p>
          <a:p>
            <a:pPr marL="1143000" indent="-685800" algn="l">
              <a:lnSpc>
                <a:spcPct val="90000"/>
              </a:lnSpc>
              <a:spcBef>
                <a:spcPts val="800"/>
              </a:spcBef>
              <a:buClr>
                <a:srgbClr val="945200"/>
              </a:buClr>
              <a:buSzPct val="80000"/>
              <a:buFont typeface="Zapf Dingbats"/>
              <a:buBlip>
                <a:blip r:embed="rId4"/>
              </a:buBlip>
              <a:defRPr sz="3500">
                <a:solidFill>
                  <a:srgbClr val="3E231A"/>
                </a:solidFill>
                <a:latin typeface="Times New Roman"/>
                <a:ea typeface="Times New Roman"/>
                <a:cs typeface="Times New Roman"/>
                <a:sym typeface="Times New Roman"/>
              </a:defRPr>
            </a:pPr>
            <a:r>
              <a:t>Grace does NOT negate the necessity of obedience, but emphasizes it (Rom. 5:8-10; Heb 10:26-31; Titus 2:11-14; 2 Cor. 5:14,15)</a:t>
            </a:r>
          </a:p>
          <a:p>
            <a:pPr marL="1143000" indent="-685800" algn="l">
              <a:lnSpc>
                <a:spcPct val="90000"/>
              </a:lnSpc>
              <a:spcBef>
                <a:spcPts val="800"/>
              </a:spcBef>
              <a:buClr>
                <a:srgbClr val="945200"/>
              </a:buClr>
              <a:buSzPct val="80000"/>
              <a:buFont typeface="Zapf Dingbats"/>
              <a:buBlip>
                <a:blip r:embed="rId4"/>
              </a:buBlip>
              <a:defRPr sz="3500">
                <a:solidFill>
                  <a:srgbClr val="3E231A"/>
                </a:solidFill>
                <a:latin typeface="Times New Roman"/>
                <a:ea typeface="Times New Roman"/>
                <a:cs typeface="Times New Roman"/>
                <a:sym typeface="Times New Roman"/>
              </a:defRPr>
            </a:pPr>
            <a:r>
              <a:t>It takes endurance (strength), to follow the Lord and finish (Heb. 12:1-4; 1 Pet. 4:1-6)</a:t>
            </a:r>
          </a:p>
        </p:txBody>
      </p:sp>
      <p:sp>
        <p:nvSpPr>
          <p:cNvPr id="312" name="IN PRACTICE"/>
          <p:cNvSpPr txBox="1"/>
          <p:nvPr/>
        </p:nvSpPr>
        <p:spPr>
          <a:xfrm>
            <a:off x="5079311" y="2813569"/>
            <a:ext cx="5088385"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500">
                <a:latin typeface="Gill Sans"/>
                <a:ea typeface="Gill Sans"/>
                <a:cs typeface="Gill Sans"/>
                <a:sym typeface="Gill Sans"/>
              </a:defRPr>
            </a:lvl1pPr>
          </a:lstStyle>
          <a:p>
            <a:pPr/>
            <a:r>
              <a:t>IN PRACTICE</a:t>
            </a:r>
          </a:p>
        </p:txBody>
      </p:sp>
      <p:sp>
        <p:nvSpPr>
          <p:cNvPr id="313" name="2 Timothy 2:5 (NKJV)…"/>
          <p:cNvSpPr txBox="1"/>
          <p:nvPr/>
        </p:nvSpPr>
        <p:spPr>
          <a:xfrm>
            <a:off x="498026" y="5324469"/>
            <a:ext cx="3625420" cy="3842998"/>
          </a:xfrm>
          <a:prstGeom prst="rect">
            <a:avLst/>
          </a:prstGeom>
          <a:ln w="12700">
            <a:miter lim="400000"/>
          </a:ln>
          <a:effectLst>
            <a:outerShdw sx="100000" sy="100000" kx="0" ky="0" algn="b" rotWithShape="0" blurRad="165100" dist="101600" dir="2700000">
              <a:srgbClr val="000000">
                <a:alpha val="81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t>2 Timothy 2:5 (NKJV) </a:t>
            </a:r>
          </a:p>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rPr baseline="31999"/>
              <a:t>5</a:t>
            </a:r>
            <a:r>
              <a:t> And also if anyone competes in athletics, he is not crowned unless he competes according to the rules.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1">
                                            <p:txEl>
                                              <p:pRg st="1" end="1"/>
                                            </p:txEl>
                                          </p:spTgt>
                                        </p:tgtEl>
                                        <p:attrNameLst>
                                          <p:attrName>style.visibility</p:attrName>
                                        </p:attrNameLst>
                                      </p:cBhvr>
                                      <p:to>
                                        <p:strVal val="visible"/>
                                      </p:to>
                                    </p:set>
                                    <p:animEffect filter="fade" transition="in">
                                      <p:cBhvr>
                                        <p:cTn id="7" dur="1500"/>
                                        <p:tgtEl>
                                          <p:spTgt spid="3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11">
                                            <p:txEl>
                                              <p:pRg st="2" end="2"/>
                                            </p:txEl>
                                          </p:spTgt>
                                        </p:tgtEl>
                                        <p:attrNameLst>
                                          <p:attrName>style.visibility</p:attrName>
                                        </p:attrNameLst>
                                      </p:cBhvr>
                                      <p:to>
                                        <p:strVal val="visible"/>
                                      </p:to>
                                    </p:set>
                                    <p:animEffect filter="fade" transition="in">
                                      <p:cBhvr>
                                        <p:cTn id="12" dur="1500"/>
                                        <p:tgtEl>
                                          <p:spTgt spid="3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11">
                                            <p:txEl>
                                              <p:pRg st="3" end="3"/>
                                            </p:txEl>
                                          </p:spTgt>
                                        </p:tgtEl>
                                        <p:attrNameLst>
                                          <p:attrName>style.visibility</p:attrName>
                                        </p:attrNameLst>
                                      </p:cBhvr>
                                      <p:to>
                                        <p:strVal val="visible"/>
                                      </p:to>
                                    </p:set>
                                    <p:animEffect filter="fade" transition="in">
                                      <p:cBhvr>
                                        <p:cTn id="17" dur="1500"/>
                                        <p:tgtEl>
                                          <p:spTgt spid="31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1"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Rectangle"/>
          <p:cNvSpPr/>
          <p:nvPr/>
        </p:nvSpPr>
        <p:spPr>
          <a:xfrm>
            <a:off x="164974" y="112457"/>
            <a:ext cx="12674853" cy="2461893"/>
          </a:xfrm>
          <a:prstGeom prst="rect">
            <a:avLst/>
          </a:prstGeom>
          <a:solidFill>
            <a:srgbClr val="AB1802"/>
          </a:solidFill>
          <a:ln w="12700">
            <a:miter lim="400000"/>
          </a:ln>
        </p:spPr>
        <p:txBody>
          <a:bodyPr lIns="50800" tIns="50800" rIns="50800" bIns="50800" anchor="ctr"/>
          <a:lstStyle/>
          <a:p>
            <a:pPr>
              <a:defRPr>
                <a:solidFill>
                  <a:srgbClr val="FFFFFF"/>
                </a:solidFill>
              </a:defRPr>
            </a:pPr>
          </a:p>
        </p:txBody>
      </p:sp>
      <p:sp>
        <p:nvSpPr>
          <p:cNvPr id="316" name="BE STRONG"/>
          <p:cNvSpPr txBox="1"/>
          <p:nvPr/>
        </p:nvSpPr>
        <p:spPr>
          <a:xfrm>
            <a:off x="446788" y="-173293"/>
            <a:ext cx="12111224" cy="2095501"/>
          </a:xfrm>
          <a:prstGeom prst="rect">
            <a:avLst/>
          </a:prstGeom>
          <a:ln w="12700">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35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BE STRONG</a:t>
            </a:r>
          </a:p>
        </p:txBody>
      </p:sp>
      <p:sp>
        <p:nvSpPr>
          <p:cNvPr id="317" name="in the grace that is in Christ Jesus."/>
          <p:cNvSpPr txBox="1"/>
          <p:nvPr/>
        </p:nvSpPr>
        <p:spPr>
          <a:xfrm>
            <a:off x="1309730" y="1557912"/>
            <a:ext cx="10385339" cy="92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i="1" sz="5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defRPr b="1"/>
            </a:pPr>
            <a:r>
              <a:rPr b="0"/>
              <a:t>in the grace that is in Christ Jesus.</a:t>
            </a:r>
          </a:p>
        </p:txBody>
      </p:sp>
      <p:pic>
        <p:nvPicPr>
          <p:cNvPr id="318" name="Image" descr="Image"/>
          <p:cNvPicPr>
            <a:picLocks noChangeAspect="0"/>
          </p:cNvPicPr>
          <p:nvPr/>
        </p:nvPicPr>
        <p:blipFill>
          <a:blip r:embed="rId2">
            <a:extLst/>
          </a:blip>
          <a:stretch>
            <a:fillRect/>
          </a:stretch>
        </p:blipFill>
        <p:spPr>
          <a:xfrm>
            <a:off x="78434" y="2703007"/>
            <a:ext cx="4464604" cy="6949231"/>
          </a:xfrm>
          <a:prstGeom prst="rect">
            <a:avLst/>
          </a:prstGeom>
          <a:effectLst>
            <a:outerShdw sx="100000" sy="100000" kx="0" ky="0" algn="b" rotWithShape="0" blurRad="342900" dist="198215" dir="5400000">
              <a:srgbClr val="000000">
                <a:alpha val="98987"/>
              </a:srgbClr>
            </a:outerShdw>
          </a:effectLst>
        </p:spPr>
      </p:pic>
      <p:sp>
        <p:nvSpPr>
          <p:cNvPr id="319" name="Work hard like a farmer (2:6-13; 1 Cor. 3:6-9; 9:7-11)…"/>
          <p:cNvSpPr txBox="1"/>
          <p:nvPr/>
        </p:nvSpPr>
        <p:spPr>
          <a:xfrm>
            <a:off x="4761296" y="3677020"/>
            <a:ext cx="8049139" cy="5822437"/>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200"/>
              </a:spcBef>
              <a:buClr>
                <a:srgbClr val="945200"/>
              </a:buClr>
              <a:buSzPct val="80000"/>
              <a:buFont typeface="Zapf Dingbats"/>
              <a:buBlip>
                <a:blip r:embed="rId3"/>
              </a:buBlip>
              <a:defRPr sz="4200">
                <a:solidFill>
                  <a:srgbClr val="3E231A"/>
                </a:solidFill>
                <a:latin typeface="Times New Roman"/>
                <a:ea typeface="Times New Roman"/>
                <a:cs typeface="Times New Roman"/>
                <a:sym typeface="Times New Roman"/>
              </a:defRPr>
            </a:pPr>
            <a:r>
              <a:rPr b="1"/>
              <a:t>Work hard like a farmer </a:t>
            </a:r>
            <a:r>
              <a:t>(2:6-13; 1 Cor. 3:6-9; 9:7-11)</a:t>
            </a:r>
          </a:p>
          <a:p>
            <a:pPr marL="1143000" indent="-685800" algn="l">
              <a:lnSpc>
                <a:spcPct val="90000"/>
              </a:lnSpc>
              <a:spcBef>
                <a:spcPts val="1200"/>
              </a:spcBef>
              <a:buClr>
                <a:srgbClr val="945200"/>
              </a:buClr>
              <a:buSzPct val="80000"/>
              <a:buFont typeface="Zapf Dingbats"/>
              <a:buBlip>
                <a:blip r:embed="rId4"/>
              </a:buBlip>
              <a:defRPr sz="3500">
                <a:solidFill>
                  <a:srgbClr val="3E231A"/>
                </a:solidFill>
                <a:latin typeface="Times New Roman"/>
                <a:ea typeface="Times New Roman"/>
                <a:cs typeface="Times New Roman"/>
                <a:sym typeface="Times New Roman"/>
              </a:defRPr>
            </a:pPr>
            <a:r>
              <a:t>Labor precedes reward (Luke 8:15; Rom. 2:7; Gal. 6:9; Heb 6:15; 10:36; James 5:7-11; 1 Pet 5:10)</a:t>
            </a:r>
          </a:p>
          <a:p>
            <a:pPr marL="1143000" indent="-685800" algn="l">
              <a:lnSpc>
                <a:spcPct val="90000"/>
              </a:lnSpc>
              <a:spcBef>
                <a:spcPts val="1200"/>
              </a:spcBef>
              <a:buClr>
                <a:srgbClr val="945200"/>
              </a:buClr>
              <a:buSzPct val="80000"/>
              <a:buFont typeface="Zapf Dingbats"/>
              <a:buBlip>
                <a:blip r:embed="rId4"/>
              </a:buBlip>
              <a:defRPr sz="3500">
                <a:solidFill>
                  <a:srgbClr val="3E231A"/>
                </a:solidFill>
                <a:latin typeface="Times New Roman"/>
                <a:ea typeface="Times New Roman"/>
                <a:cs typeface="Times New Roman"/>
                <a:sym typeface="Times New Roman"/>
              </a:defRPr>
            </a:pPr>
            <a:r>
              <a:t>Requires patience, which requires a strong trust in, and reliance upon the Lord  (1:8-13; Jam 5:7,8; He. 10:36)</a:t>
            </a:r>
          </a:p>
          <a:p>
            <a:pPr marL="1143000" indent="-685800" algn="l">
              <a:lnSpc>
                <a:spcPct val="90000"/>
              </a:lnSpc>
              <a:spcBef>
                <a:spcPts val="1200"/>
              </a:spcBef>
              <a:buClr>
                <a:srgbClr val="945200"/>
              </a:buClr>
              <a:buSzPct val="80000"/>
              <a:buFont typeface="Zapf Dingbats"/>
              <a:buBlip>
                <a:blip r:embed="rId4"/>
              </a:buBlip>
              <a:defRPr sz="3500">
                <a:solidFill>
                  <a:srgbClr val="3E231A"/>
                </a:solidFill>
                <a:latin typeface="Times New Roman"/>
                <a:ea typeface="Times New Roman"/>
                <a:cs typeface="Times New Roman"/>
                <a:sym typeface="Times New Roman"/>
              </a:defRPr>
            </a:pPr>
            <a:r>
              <a:t>There are many things we have no control over, but like the farmer, we must be strong and work (Titus 2:14)</a:t>
            </a:r>
          </a:p>
        </p:txBody>
      </p:sp>
      <p:sp>
        <p:nvSpPr>
          <p:cNvPr id="320" name="IN PRACTICE"/>
          <p:cNvSpPr txBox="1"/>
          <p:nvPr/>
        </p:nvSpPr>
        <p:spPr>
          <a:xfrm>
            <a:off x="5079311" y="2813569"/>
            <a:ext cx="5088385"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500">
                <a:latin typeface="Gill Sans"/>
                <a:ea typeface="Gill Sans"/>
                <a:cs typeface="Gill Sans"/>
                <a:sym typeface="Gill Sans"/>
              </a:defRPr>
            </a:lvl1pPr>
          </a:lstStyle>
          <a:p>
            <a:pPr/>
            <a:r>
              <a:t>IN PRACTICE</a:t>
            </a:r>
          </a:p>
        </p:txBody>
      </p:sp>
      <p:sp>
        <p:nvSpPr>
          <p:cNvPr id="321" name="2 Timothy 2:6–7 (NKJV)…"/>
          <p:cNvSpPr txBox="1"/>
          <p:nvPr/>
        </p:nvSpPr>
        <p:spPr>
          <a:xfrm>
            <a:off x="498026" y="4392938"/>
            <a:ext cx="3625420" cy="4782798"/>
          </a:xfrm>
          <a:prstGeom prst="rect">
            <a:avLst/>
          </a:prstGeom>
          <a:ln w="12700">
            <a:miter lim="400000"/>
          </a:ln>
          <a:effectLst>
            <a:outerShdw sx="100000" sy="100000" kx="0" ky="0" algn="b" rotWithShape="0" blurRad="165100" dist="101600" dir="2700000">
              <a:srgbClr val="000000">
                <a:alpha val="81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t>2 Timothy 2:6–7 (NKJV) </a:t>
            </a:r>
          </a:p>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rPr baseline="31999"/>
              <a:t>6</a:t>
            </a:r>
            <a:r>
              <a:t> The hardworking farmer must be first to partake of the crops. </a:t>
            </a:r>
            <a:r>
              <a:rPr baseline="31999"/>
              <a:t>7</a:t>
            </a:r>
            <a:r>
              <a:t> Consider what I say, and may the Lord give you understanding in all things.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9">
                                            <p:txEl>
                                              <p:pRg st="1" end="1"/>
                                            </p:txEl>
                                          </p:spTgt>
                                        </p:tgtEl>
                                        <p:attrNameLst>
                                          <p:attrName>style.visibility</p:attrName>
                                        </p:attrNameLst>
                                      </p:cBhvr>
                                      <p:to>
                                        <p:strVal val="visible"/>
                                      </p:to>
                                    </p:set>
                                    <p:animEffect filter="fade" transition="in">
                                      <p:cBhvr>
                                        <p:cTn id="7" dur="1500"/>
                                        <p:tgtEl>
                                          <p:spTgt spid="3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19">
                                            <p:txEl>
                                              <p:pRg st="2" end="2"/>
                                            </p:txEl>
                                          </p:spTgt>
                                        </p:tgtEl>
                                        <p:attrNameLst>
                                          <p:attrName>style.visibility</p:attrName>
                                        </p:attrNameLst>
                                      </p:cBhvr>
                                      <p:to>
                                        <p:strVal val="visible"/>
                                      </p:to>
                                    </p:set>
                                    <p:animEffect filter="fade" transition="in">
                                      <p:cBhvr>
                                        <p:cTn id="12" dur="1500"/>
                                        <p:tgtEl>
                                          <p:spTgt spid="3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19">
                                            <p:txEl>
                                              <p:pRg st="3" end="3"/>
                                            </p:txEl>
                                          </p:spTgt>
                                        </p:tgtEl>
                                        <p:attrNameLst>
                                          <p:attrName>style.visibility</p:attrName>
                                        </p:attrNameLst>
                                      </p:cBhvr>
                                      <p:to>
                                        <p:strVal val="visible"/>
                                      </p:to>
                                    </p:set>
                                    <p:animEffect filter="fade" transition="in">
                                      <p:cBhvr>
                                        <p:cTn id="17" dur="1500"/>
                                        <p:tgtEl>
                                          <p:spTgt spid="31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9"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Rectangle"/>
          <p:cNvSpPr/>
          <p:nvPr/>
        </p:nvSpPr>
        <p:spPr>
          <a:xfrm>
            <a:off x="164974" y="112457"/>
            <a:ext cx="12674853" cy="2461893"/>
          </a:xfrm>
          <a:prstGeom prst="rect">
            <a:avLst/>
          </a:prstGeom>
          <a:solidFill>
            <a:srgbClr val="AB1802"/>
          </a:solidFill>
          <a:ln w="12700">
            <a:miter lim="400000"/>
          </a:ln>
        </p:spPr>
        <p:txBody>
          <a:bodyPr lIns="50800" tIns="50800" rIns="50800" bIns="50800" anchor="ctr"/>
          <a:lstStyle/>
          <a:p>
            <a:pPr>
              <a:defRPr>
                <a:solidFill>
                  <a:srgbClr val="FFFFFF"/>
                </a:solidFill>
              </a:defRPr>
            </a:pPr>
          </a:p>
        </p:txBody>
      </p:sp>
      <p:sp>
        <p:nvSpPr>
          <p:cNvPr id="324" name="BE STRONG"/>
          <p:cNvSpPr txBox="1"/>
          <p:nvPr/>
        </p:nvSpPr>
        <p:spPr>
          <a:xfrm>
            <a:off x="446788" y="-173293"/>
            <a:ext cx="12111224" cy="2095501"/>
          </a:xfrm>
          <a:prstGeom prst="rect">
            <a:avLst/>
          </a:prstGeom>
          <a:ln w="12700">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35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BE STRONG</a:t>
            </a:r>
          </a:p>
        </p:txBody>
      </p:sp>
      <p:sp>
        <p:nvSpPr>
          <p:cNvPr id="325" name="in the grace that is in Christ Jesus."/>
          <p:cNvSpPr txBox="1"/>
          <p:nvPr/>
        </p:nvSpPr>
        <p:spPr>
          <a:xfrm>
            <a:off x="1309730" y="1557912"/>
            <a:ext cx="10385339" cy="92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i="1" sz="5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defRPr b="1"/>
            </a:pPr>
            <a:r>
              <a:rPr b="0"/>
              <a:t>in the grace that is in Christ Jesus.</a:t>
            </a:r>
          </a:p>
        </p:txBody>
      </p:sp>
      <p:pic>
        <p:nvPicPr>
          <p:cNvPr id="326" name="Image" descr="Image"/>
          <p:cNvPicPr>
            <a:picLocks noChangeAspect="0"/>
          </p:cNvPicPr>
          <p:nvPr/>
        </p:nvPicPr>
        <p:blipFill>
          <a:blip r:embed="rId2">
            <a:extLst/>
          </a:blip>
          <a:stretch>
            <a:fillRect/>
          </a:stretch>
        </p:blipFill>
        <p:spPr>
          <a:xfrm>
            <a:off x="78434" y="2703007"/>
            <a:ext cx="4464604" cy="6949231"/>
          </a:xfrm>
          <a:prstGeom prst="rect">
            <a:avLst/>
          </a:prstGeom>
          <a:effectLst>
            <a:outerShdw sx="100000" sy="100000" kx="0" ky="0" algn="b" rotWithShape="0" blurRad="342900" dist="198215" dir="5400000">
              <a:srgbClr val="000000">
                <a:alpha val="98987"/>
              </a:srgbClr>
            </a:outerShdw>
          </a:effectLst>
        </p:spPr>
      </p:pic>
      <p:sp>
        <p:nvSpPr>
          <p:cNvPr id="327" name="Diligence – rightly dividing the word of truth (2:15; 4:12-16)…"/>
          <p:cNvSpPr txBox="1"/>
          <p:nvPr/>
        </p:nvSpPr>
        <p:spPr>
          <a:xfrm>
            <a:off x="4761296" y="3677020"/>
            <a:ext cx="8049139" cy="5757347"/>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lnSpc>
                <a:spcPct val="90000"/>
              </a:lnSpc>
              <a:spcBef>
                <a:spcPts val="1200"/>
              </a:spcBef>
              <a:buClr>
                <a:srgbClr val="945200"/>
              </a:buClr>
              <a:buSzPct val="80000"/>
              <a:buFont typeface="Zapf Dingbats"/>
              <a:buBlip>
                <a:blip r:embed="rId3"/>
              </a:buBlip>
              <a:defRPr sz="3900">
                <a:solidFill>
                  <a:srgbClr val="3E231A"/>
                </a:solidFill>
                <a:latin typeface="Times New Roman"/>
                <a:ea typeface="Times New Roman"/>
                <a:cs typeface="Times New Roman"/>
                <a:sym typeface="Times New Roman"/>
              </a:defRPr>
            </a:pPr>
            <a:r>
              <a:rPr b="1"/>
              <a:t>Diligence – rightly dividing the word of truth </a:t>
            </a:r>
            <a:r>
              <a:t>(2:15; 4:12-16)</a:t>
            </a:r>
          </a:p>
          <a:p>
            <a:pPr marL="1143000" indent="-685800" algn="l">
              <a:lnSpc>
                <a:spcPct val="90000"/>
              </a:lnSpc>
              <a:spcBef>
                <a:spcPts val="1200"/>
              </a:spcBef>
              <a:buClr>
                <a:srgbClr val="945200"/>
              </a:buClr>
              <a:buSzPct val="80000"/>
              <a:buFont typeface="Zapf Dingbats"/>
              <a:buBlip>
                <a:blip r:embed="rId4"/>
              </a:buBlip>
              <a:defRPr sz="3900">
                <a:solidFill>
                  <a:srgbClr val="3E231A"/>
                </a:solidFill>
                <a:latin typeface="Times New Roman"/>
                <a:ea typeface="Times New Roman"/>
                <a:cs typeface="Times New Roman"/>
                <a:sym typeface="Times New Roman"/>
              </a:defRPr>
            </a:pPr>
            <a:r>
              <a:t>Diligent in learning and applying God’s word (1 Tim. 4:13; 2 Pet. 1:5-11; 3:18)</a:t>
            </a:r>
          </a:p>
          <a:p>
            <a:pPr marL="1143000" indent="-685800" algn="l">
              <a:lnSpc>
                <a:spcPct val="90000"/>
              </a:lnSpc>
              <a:spcBef>
                <a:spcPts val="1200"/>
              </a:spcBef>
              <a:buClr>
                <a:srgbClr val="945200"/>
              </a:buClr>
              <a:buSzPct val="80000"/>
              <a:buFont typeface="Zapf Dingbats"/>
              <a:buBlip>
                <a:blip r:embed="rId4"/>
              </a:buBlip>
              <a:defRPr sz="3900">
                <a:solidFill>
                  <a:srgbClr val="3E231A"/>
                </a:solidFill>
                <a:latin typeface="Times New Roman"/>
                <a:ea typeface="Times New Roman"/>
                <a:cs typeface="Times New Roman"/>
                <a:sym typeface="Times New Roman"/>
              </a:defRPr>
            </a:pPr>
            <a:r>
              <a:t>Diligent to be pleasing to the Lord  (2:4; 2 Cor. 5:9)</a:t>
            </a:r>
          </a:p>
          <a:p>
            <a:pPr marL="1143000" indent="-685800" algn="l">
              <a:lnSpc>
                <a:spcPct val="90000"/>
              </a:lnSpc>
              <a:spcBef>
                <a:spcPts val="1200"/>
              </a:spcBef>
              <a:buClr>
                <a:srgbClr val="945200"/>
              </a:buClr>
              <a:buSzPct val="80000"/>
              <a:buFont typeface="Zapf Dingbats"/>
              <a:buBlip>
                <a:blip r:embed="rId4"/>
              </a:buBlip>
              <a:defRPr sz="3900">
                <a:solidFill>
                  <a:srgbClr val="3E231A"/>
                </a:solidFill>
                <a:latin typeface="Times New Roman"/>
                <a:ea typeface="Times New Roman"/>
                <a:cs typeface="Times New Roman"/>
                <a:sym typeface="Times New Roman"/>
              </a:defRPr>
            </a:pPr>
            <a:r>
              <a:t>Diligent in handling God’s word “rightly” so we will not be ashamed (2:5; 1:13; Heb 5:11-14)</a:t>
            </a:r>
          </a:p>
        </p:txBody>
      </p:sp>
      <p:sp>
        <p:nvSpPr>
          <p:cNvPr id="328" name="IN PRACTICE"/>
          <p:cNvSpPr txBox="1"/>
          <p:nvPr/>
        </p:nvSpPr>
        <p:spPr>
          <a:xfrm>
            <a:off x="5079311" y="2813569"/>
            <a:ext cx="5088385"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500">
                <a:latin typeface="Gill Sans"/>
                <a:ea typeface="Gill Sans"/>
                <a:cs typeface="Gill Sans"/>
                <a:sym typeface="Gill Sans"/>
              </a:defRPr>
            </a:lvl1pPr>
          </a:lstStyle>
          <a:p>
            <a:pPr/>
            <a:r>
              <a:t>IN PRACTICE</a:t>
            </a:r>
          </a:p>
        </p:txBody>
      </p:sp>
      <p:sp>
        <p:nvSpPr>
          <p:cNvPr id="329" name="2 Timothy 2:15 (NKJV)…"/>
          <p:cNvSpPr txBox="1"/>
          <p:nvPr/>
        </p:nvSpPr>
        <p:spPr>
          <a:xfrm>
            <a:off x="498026" y="4392938"/>
            <a:ext cx="3625420" cy="4782798"/>
          </a:xfrm>
          <a:prstGeom prst="rect">
            <a:avLst/>
          </a:prstGeom>
          <a:ln w="12700">
            <a:miter lim="400000"/>
          </a:ln>
          <a:effectLst>
            <a:outerShdw sx="100000" sy="100000" kx="0" ky="0" algn="b" rotWithShape="0" blurRad="165100" dist="101600" dir="2700000">
              <a:srgbClr val="000000">
                <a:alpha val="81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t>2 Timothy 2:15 (NKJV) </a:t>
            </a:r>
          </a:p>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rPr baseline="31999"/>
              <a:t>15</a:t>
            </a:r>
            <a:r>
              <a:t> Be diligent to present yourself approved to God, a worker who does not need to be ashamed, rightly dividing the word of truth.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7">
                                            <p:txEl>
                                              <p:pRg st="1" end="1"/>
                                            </p:txEl>
                                          </p:spTgt>
                                        </p:tgtEl>
                                        <p:attrNameLst>
                                          <p:attrName>style.visibility</p:attrName>
                                        </p:attrNameLst>
                                      </p:cBhvr>
                                      <p:to>
                                        <p:strVal val="visible"/>
                                      </p:to>
                                    </p:set>
                                    <p:animEffect filter="fade" transition="in">
                                      <p:cBhvr>
                                        <p:cTn id="7" dur="1500"/>
                                        <p:tgtEl>
                                          <p:spTgt spid="3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27">
                                            <p:txEl>
                                              <p:pRg st="2" end="2"/>
                                            </p:txEl>
                                          </p:spTgt>
                                        </p:tgtEl>
                                        <p:attrNameLst>
                                          <p:attrName>style.visibility</p:attrName>
                                        </p:attrNameLst>
                                      </p:cBhvr>
                                      <p:to>
                                        <p:strVal val="visible"/>
                                      </p:to>
                                    </p:set>
                                    <p:animEffect filter="fade" transition="in">
                                      <p:cBhvr>
                                        <p:cTn id="12" dur="1500"/>
                                        <p:tgtEl>
                                          <p:spTgt spid="3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27">
                                            <p:txEl>
                                              <p:pRg st="3" end="3"/>
                                            </p:txEl>
                                          </p:spTgt>
                                        </p:tgtEl>
                                        <p:attrNameLst>
                                          <p:attrName>style.visibility</p:attrName>
                                        </p:attrNameLst>
                                      </p:cBhvr>
                                      <p:to>
                                        <p:strVal val="visible"/>
                                      </p:to>
                                    </p:set>
                                    <p:animEffect filter="fade" transition="in">
                                      <p:cBhvr>
                                        <p:cTn id="17" dur="1500"/>
                                        <p:tgtEl>
                                          <p:spTgt spid="32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7"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Rectangle"/>
          <p:cNvSpPr/>
          <p:nvPr/>
        </p:nvSpPr>
        <p:spPr>
          <a:xfrm>
            <a:off x="164974" y="112457"/>
            <a:ext cx="12674853" cy="2461893"/>
          </a:xfrm>
          <a:prstGeom prst="rect">
            <a:avLst/>
          </a:prstGeom>
          <a:solidFill>
            <a:srgbClr val="AB1802"/>
          </a:solidFill>
          <a:ln w="12700">
            <a:miter lim="400000"/>
          </a:ln>
        </p:spPr>
        <p:txBody>
          <a:bodyPr lIns="50800" tIns="50800" rIns="50800" bIns="50800" anchor="ctr"/>
          <a:lstStyle/>
          <a:p>
            <a:pPr>
              <a:defRPr>
                <a:solidFill>
                  <a:srgbClr val="FFFFFF"/>
                </a:solidFill>
              </a:defRPr>
            </a:pPr>
          </a:p>
        </p:txBody>
      </p:sp>
      <p:sp>
        <p:nvSpPr>
          <p:cNvPr id="332" name="BE STRONG"/>
          <p:cNvSpPr txBox="1"/>
          <p:nvPr/>
        </p:nvSpPr>
        <p:spPr>
          <a:xfrm>
            <a:off x="446788" y="-173293"/>
            <a:ext cx="12111224" cy="2095501"/>
          </a:xfrm>
          <a:prstGeom prst="rect">
            <a:avLst/>
          </a:prstGeom>
          <a:ln w="12700">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35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BE STRONG</a:t>
            </a:r>
          </a:p>
        </p:txBody>
      </p:sp>
      <p:sp>
        <p:nvSpPr>
          <p:cNvPr id="333" name="in the grace that is in Christ Jesus."/>
          <p:cNvSpPr txBox="1"/>
          <p:nvPr/>
        </p:nvSpPr>
        <p:spPr>
          <a:xfrm>
            <a:off x="1309730" y="1557912"/>
            <a:ext cx="10385339" cy="92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i="1" sz="5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defRPr b="1"/>
            </a:pPr>
            <a:r>
              <a:rPr b="0"/>
              <a:t>in the grace that is in Christ Jesus.</a:t>
            </a:r>
          </a:p>
        </p:txBody>
      </p:sp>
      <p:pic>
        <p:nvPicPr>
          <p:cNvPr id="334" name="Image" descr="Image"/>
          <p:cNvPicPr>
            <a:picLocks noChangeAspect="0"/>
          </p:cNvPicPr>
          <p:nvPr/>
        </p:nvPicPr>
        <p:blipFill>
          <a:blip r:embed="rId2">
            <a:extLst/>
          </a:blip>
          <a:stretch>
            <a:fillRect/>
          </a:stretch>
        </p:blipFill>
        <p:spPr>
          <a:xfrm>
            <a:off x="78434" y="2703007"/>
            <a:ext cx="4464604" cy="6949231"/>
          </a:xfrm>
          <a:prstGeom prst="rect">
            <a:avLst/>
          </a:prstGeom>
          <a:effectLst>
            <a:outerShdw sx="100000" sy="100000" kx="0" ky="0" algn="b" rotWithShape="0" blurRad="342900" dist="198215" dir="5400000">
              <a:srgbClr val="000000">
                <a:alpha val="98987"/>
              </a:srgbClr>
            </a:outerShdw>
          </a:effectLst>
        </p:spPr>
      </p:pic>
      <p:sp>
        <p:nvSpPr>
          <p:cNvPr id="335" name="Resist error – correcting error in humility (2:14,16-18,23-26; 4:2-5)…"/>
          <p:cNvSpPr txBox="1"/>
          <p:nvPr/>
        </p:nvSpPr>
        <p:spPr>
          <a:xfrm>
            <a:off x="4761296" y="3769347"/>
            <a:ext cx="8049139" cy="5706546"/>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lnSpc>
                <a:spcPct val="90000"/>
              </a:lnSpc>
              <a:spcBef>
                <a:spcPts val="1600"/>
              </a:spcBef>
              <a:buClr>
                <a:srgbClr val="945200"/>
              </a:buClr>
              <a:buSzPct val="80000"/>
              <a:buFont typeface="Zapf Dingbats"/>
              <a:buBlip>
                <a:blip r:embed="rId3"/>
              </a:buBlip>
              <a:defRPr sz="3900">
                <a:solidFill>
                  <a:srgbClr val="3E231A"/>
                </a:solidFill>
                <a:latin typeface="Times New Roman"/>
                <a:ea typeface="Times New Roman"/>
                <a:cs typeface="Times New Roman"/>
                <a:sym typeface="Times New Roman"/>
              </a:defRPr>
            </a:pPr>
            <a:r>
              <a:rPr b="1"/>
              <a:t>Resist error – correcting error in humility </a:t>
            </a:r>
            <a:r>
              <a:t>(2:14,16-18,23-26; 4:2-5)</a:t>
            </a:r>
          </a:p>
          <a:p>
            <a:pPr marL="1143000" indent="-685800" algn="l">
              <a:lnSpc>
                <a:spcPct val="90000"/>
              </a:lnSpc>
              <a:spcBef>
                <a:spcPts val="1600"/>
              </a:spcBef>
              <a:buClr>
                <a:srgbClr val="945200"/>
              </a:buClr>
              <a:buSzPct val="80000"/>
              <a:buFont typeface="Zapf Dingbats"/>
              <a:buBlip>
                <a:blip r:embed="rId4"/>
              </a:buBlip>
              <a:defRPr sz="3900">
                <a:solidFill>
                  <a:srgbClr val="3E231A"/>
                </a:solidFill>
                <a:latin typeface="Times New Roman"/>
                <a:ea typeface="Times New Roman"/>
                <a:cs typeface="Times New Roman"/>
                <a:sym typeface="Times New Roman"/>
              </a:defRPr>
            </a:pPr>
            <a:r>
              <a:t>Error (false doctrine), has always been a problem the faithful have had to face and overcome (1 Kings 18:20-40; Jer. 23; Gal. 2:4,5,11-14, 21; 5:12) </a:t>
            </a:r>
          </a:p>
          <a:p>
            <a:pPr marL="1143000" indent="-685800" algn="l">
              <a:lnSpc>
                <a:spcPct val="90000"/>
              </a:lnSpc>
              <a:spcBef>
                <a:spcPts val="1600"/>
              </a:spcBef>
              <a:buClr>
                <a:srgbClr val="945200"/>
              </a:buClr>
              <a:buSzPct val="80000"/>
              <a:buFont typeface="Zapf Dingbats"/>
              <a:buBlip>
                <a:blip r:embed="rId4"/>
              </a:buBlip>
              <a:defRPr sz="3900">
                <a:solidFill>
                  <a:srgbClr val="3E231A"/>
                </a:solidFill>
                <a:latin typeface="Times New Roman"/>
                <a:ea typeface="Times New Roman"/>
                <a:cs typeface="Times New Roman"/>
                <a:sym typeface="Times New Roman"/>
              </a:defRPr>
            </a:pPr>
            <a:r>
              <a:t>Error has consequences and can overcome our faith (2:17,18; Tit. 1:11. He. 12:15. 2 Pe. 2:2, 18)</a:t>
            </a:r>
          </a:p>
        </p:txBody>
      </p:sp>
      <p:sp>
        <p:nvSpPr>
          <p:cNvPr id="336" name="IN PRACTICE"/>
          <p:cNvSpPr txBox="1"/>
          <p:nvPr/>
        </p:nvSpPr>
        <p:spPr>
          <a:xfrm>
            <a:off x="5079311" y="2813569"/>
            <a:ext cx="5088385"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500">
                <a:latin typeface="Gill Sans"/>
                <a:ea typeface="Gill Sans"/>
                <a:cs typeface="Gill Sans"/>
                <a:sym typeface="Gill Sans"/>
              </a:defRPr>
            </a:lvl1pPr>
          </a:lstStyle>
          <a:p>
            <a:pPr/>
            <a:r>
              <a:t>IN PRACTICE</a:t>
            </a:r>
          </a:p>
        </p:txBody>
      </p:sp>
      <p:sp>
        <p:nvSpPr>
          <p:cNvPr id="337" name="2 Timothy 2:24–25 (NKJV)…"/>
          <p:cNvSpPr txBox="1"/>
          <p:nvPr/>
        </p:nvSpPr>
        <p:spPr>
          <a:xfrm>
            <a:off x="398487" y="3081104"/>
            <a:ext cx="3824498" cy="6193037"/>
          </a:xfrm>
          <a:prstGeom prst="rect">
            <a:avLst/>
          </a:prstGeom>
          <a:ln w="12700">
            <a:miter lim="400000"/>
          </a:ln>
          <a:effectLst>
            <a:outerShdw sx="100000" sy="100000" kx="0" ky="0" algn="b" rotWithShape="0" blurRad="165100" dist="101600" dir="2700000">
              <a:srgbClr val="000000">
                <a:alpha val="81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t>2 Timothy 2:24–25 (NKJV) </a:t>
            </a:r>
          </a:p>
          <a:p>
            <a:pPr defTabSz="457200">
              <a:defRPr sz="32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rPr baseline="31999"/>
              <a:t>24</a:t>
            </a:r>
            <a:r>
              <a:t> And a servant of the Lord must not quarrel but be gentle to all, able to teach, patient, </a:t>
            </a:r>
            <a:r>
              <a:rPr baseline="31999"/>
              <a:t>25</a:t>
            </a:r>
            <a:r>
              <a:t> in humility correcting those who are in opposition, if God perhaps will grant them repentance, so that they may know the truth,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5">
                                            <p:txEl>
                                              <p:pRg st="1" end="1"/>
                                            </p:txEl>
                                          </p:spTgt>
                                        </p:tgtEl>
                                        <p:attrNameLst>
                                          <p:attrName>style.visibility</p:attrName>
                                        </p:attrNameLst>
                                      </p:cBhvr>
                                      <p:to>
                                        <p:strVal val="visible"/>
                                      </p:to>
                                    </p:set>
                                    <p:animEffect filter="fade" transition="in">
                                      <p:cBhvr>
                                        <p:cTn id="7" dur="1500"/>
                                        <p:tgtEl>
                                          <p:spTgt spid="3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35">
                                            <p:txEl>
                                              <p:pRg st="2" end="2"/>
                                            </p:txEl>
                                          </p:spTgt>
                                        </p:tgtEl>
                                        <p:attrNameLst>
                                          <p:attrName>style.visibility</p:attrName>
                                        </p:attrNameLst>
                                      </p:cBhvr>
                                      <p:to>
                                        <p:strVal val="visible"/>
                                      </p:to>
                                    </p:set>
                                    <p:animEffect filter="fade" transition="in">
                                      <p:cBhvr>
                                        <p:cTn id="12" dur="1500"/>
                                        <p:tgtEl>
                                          <p:spTgt spid="33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5"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Rectangle"/>
          <p:cNvSpPr/>
          <p:nvPr/>
        </p:nvSpPr>
        <p:spPr>
          <a:xfrm>
            <a:off x="164974" y="112457"/>
            <a:ext cx="12674853" cy="2461893"/>
          </a:xfrm>
          <a:prstGeom prst="rect">
            <a:avLst/>
          </a:prstGeom>
          <a:solidFill>
            <a:srgbClr val="AB1802"/>
          </a:solidFill>
          <a:ln w="12700">
            <a:miter lim="400000"/>
          </a:ln>
        </p:spPr>
        <p:txBody>
          <a:bodyPr lIns="50800" tIns="50800" rIns="50800" bIns="50800" anchor="ctr"/>
          <a:lstStyle/>
          <a:p>
            <a:pPr>
              <a:defRPr>
                <a:solidFill>
                  <a:srgbClr val="FFFFFF"/>
                </a:solidFill>
              </a:defRPr>
            </a:pPr>
          </a:p>
        </p:txBody>
      </p:sp>
      <p:sp>
        <p:nvSpPr>
          <p:cNvPr id="340" name="BE STRONG"/>
          <p:cNvSpPr txBox="1"/>
          <p:nvPr/>
        </p:nvSpPr>
        <p:spPr>
          <a:xfrm>
            <a:off x="446788" y="-173293"/>
            <a:ext cx="12111224" cy="2095501"/>
          </a:xfrm>
          <a:prstGeom prst="rect">
            <a:avLst/>
          </a:prstGeom>
          <a:ln w="12700">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35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BE STRONG</a:t>
            </a:r>
          </a:p>
        </p:txBody>
      </p:sp>
      <p:sp>
        <p:nvSpPr>
          <p:cNvPr id="341" name="in the grace that is in Christ Jesus."/>
          <p:cNvSpPr txBox="1"/>
          <p:nvPr/>
        </p:nvSpPr>
        <p:spPr>
          <a:xfrm>
            <a:off x="1309730" y="1557912"/>
            <a:ext cx="10385339" cy="92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i="1" sz="5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defRPr b="1"/>
            </a:pPr>
            <a:r>
              <a:rPr b="0"/>
              <a:t>in the grace that is in Christ Jesus.</a:t>
            </a:r>
          </a:p>
        </p:txBody>
      </p:sp>
      <p:pic>
        <p:nvPicPr>
          <p:cNvPr id="342" name="Image" descr="Image"/>
          <p:cNvPicPr>
            <a:picLocks noChangeAspect="0"/>
          </p:cNvPicPr>
          <p:nvPr/>
        </p:nvPicPr>
        <p:blipFill>
          <a:blip r:embed="rId2">
            <a:extLst/>
          </a:blip>
          <a:stretch>
            <a:fillRect/>
          </a:stretch>
        </p:blipFill>
        <p:spPr>
          <a:xfrm>
            <a:off x="78434" y="2703007"/>
            <a:ext cx="4464604" cy="6949231"/>
          </a:xfrm>
          <a:prstGeom prst="rect">
            <a:avLst/>
          </a:prstGeom>
          <a:effectLst>
            <a:outerShdw sx="100000" sy="100000" kx="0" ky="0" algn="b" rotWithShape="0" blurRad="342900" dist="198215" dir="5400000">
              <a:srgbClr val="000000">
                <a:alpha val="98987"/>
              </a:srgbClr>
            </a:outerShdw>
          </a:effectLst>
        </p:spPr>
      </p:pic>
      <p:sp>
        <p:nvSpPr>
          <p:cNvPr id="343" name="Depart from lawlessness (2:19;[follow truth (1:13; 3:10,14-17]).…"/>
          <p:cNvSpPr txBox="1"/>
          <p:nvPr/>
        </p:nvSpPr>
        <p:spPr>
          <a:xfrm>
            <a:off x="4761296" y="3769347"/>
            <a:ext cx="8049139" cy="5428902"/>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lnSpc>
                <a:spcPct val="90000"/>
              </a:lnSpc>
              <a:spcBef>
                <a:spcPts val="1600"/>
              </a:spcBef>
              <a:buClr>
                <a:srgbClr val="945200"/>
              </a:buClr>
              <a:buSzPct val="80000"/>
              <a:buFont typeface="Zapf Dingbats"/>
              <a:buBlip>
                <a:blip r:embed="rId3"/>
              </a:buBlip>
              <a:defRPr sz="3900">
                <a:solidFill>
                  <a:srgbClr val="3E231A"/>
                </a:solidFill>
                <a:latin typeface="Times New Roman"/>
                <a:ea typeface="Times New Roman"/>
                <a:cs typeface="Times New Roman"/>
                <a:sym typeface="Times New Roman"/>
              </a:defRPr>
            </a:pPr>
            <a:r>
              <a:rPr b="1"/>
              <a:t>Depart from lawlessness </a:t>
            </a:r>
            <a:r>
              <a:t>(2:19;[follow truth (1:13; 3:10,14-17]).</a:t>
            </a:r>
          </a:p>
          <a:p>
            <a:pPr marL="1143000" indent="-685800" algn="l">
              <a:lnSpc>
                <a:spcPct val="90000"/>
              </a:lnSpc>
              <a:spcBef>
                <a:spcPts val="1600"/>
              </a:spcBef>
              <a:buClr>
                <a:srgbClr val="945200"/>
              </a:buClr>
              <a:buSzPct val="80000"/>
              <a:buFont typeface="Zapf Dingbats"/>
              <a:buBlip>
                <a:blip r:embed="rId4"/>
              </a:buBlip>
              <a:defRPr>
                <a:solidFill>
                  <a:srgbClr val="3E231A"/>
                </a:solidFill>
                <a:latin typeface="Times New Roman"/>
                <a:ea typeface="Times New Roman"/>
                <a:cs typeface="Times New Roman"/>
                <a:sym typeface="Times New Roman"/>
              </a:defRPr>
            </a:pPr>
            <a:r>
              <a:t>Grace demands we live holy, godly, obedient lives (Titus 2:11-14; 2 Cor. 6:14-7:1; 1 Peter 1:13-18; ) </a:t>
            </a:r>
          </a:p>
          <a:p>
            <a:pPr marL="1143000" indent="-685800" algn="l">
              <a:lnSpc>
                <a:spcPct val="90000"/>
              </a:lnSpc>
              <a:spcBef>
                <a:spcPts val="1600"/>
              </a:spcBef>
              <a:buClr>
                <a:srgbClr val="945200"/>
              </a:buClr>
              <a:buSzPct val="80000"/>
              <a:buFont typeface="Zapf Dingbats"/>
              <a:buBlip>
                <a:blip r:embed="rId4"/>
              </a:buBlip>
              <a:defRPr>
                <a:solidFill>
                  <a:srgbClr val="3E231A"/>
                </a:solidFill>
                <a:latin typeface="Times New Roman"/>
                <a:ea typeface="Times New Roman"/>
                <a:cs typeface="Times New Roman"/>
                <a:sym typeface="Times New Roman"/>
              </a:defRPr>
            </a:pPr>
            <a:r>
              <a:t>Iniquity means lawlessness - therefore, those “</a:t>
            </a:r>
            <a:r>
              <a:rPr i="1"/>
              <a:t>in the grace that is in Christ Jesus</a:t>
            </a:r>
            <a:r>
              <a:t>” must live according to the law of Christ (Luke 6:46; Rom 6:1,16-23; 8:1,2; Gal. 6:2; 2 Jn 9)</a:t>
            </a:r>
          </a:p>
        </p:txBody>
      </p:sp>
      <p:sp>
        <p:nvSpPr>
          <p:cNvPr id="344" name="IN PRACTICE"/>
          <p:cNvSpPr txBox="1"/>
          <p:nvPr/>
        </p:nvSpPr>
        <p:spPr>
          <a:xfrm>
            <a:off x="5079311" y="2813569"/>
            <a:ext cx="5088385"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500">
                <a:latin typeface="Gill Sans"/>
                <a:ea typeface="Gill Sans"/>
                <a:cs typeface="Gill Sans"/>
                <a:sym typeface="Gill Sans"/>
              </a:defRPr>
            </a:lvl1pPr>
          </a:lstStyle>
          <a:p>
            <a:pPr/>
            <a:r>
              <a:t>IN PRACTICE</a:t>
            </a:r>
          </a:p>
        </p:txBody>
      </p:sp>
      <p:sp>
        <p:nvSpPr>
          <p:cNvPr id="345" name="2 Timothy 2:19 (NKJV)…"/>
          <p:cNvSpPr txBox="1"/>
          <p:nvPr/>
        </p:nvSpPr>
        <p:spPr>
          <a:xfrm>
            <a:off x="398487" y="3933498"/>
            <a:ext cx="3824498" cy="5253237"/>
          </a:xfrm>
          <a:prstGeom prst="rect">
            <a:avLst/>
          </a:prstGeom>
          <a:ln w="12700">
            <a:miter lim="400000"/>
          </a:ln>
          <a:effectLst>
            <a:outerShdw sx="100000" sy="100000" kx="0" ky="0" algn="b" rotWithShape="0" blurRad="165100" dist="101600" dir="2700000">
              <a:srgbClr val="000000">
                <a:alpha val="81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t>2 Timothy 2:19 (NKJV) </a:t>
            </a:r>
          </a:p>
          <a:p>
            <a:pPr defTabSz="457200">
              <a:defRPr sz="32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rPr baseline="31999"/>
              <a:t>19</a:t>
            </a:r>
            <a:r>
              <a:t> Nevertheless the solid foundation of God stands, having this seal: “The Lord knows those who are His,” and, “Let everyone who names the name of Christ depart from iniquity.”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3">
                                            <p:txEl>
                                              <p:pRg st="1" end="1"/>
                                            </p:txEl>
                                          </p:spTgt>
                                        </p:tgtEl>
                                        <p:attrNameLst>
                                          <p:attrName>style.visibility</p:attrName>
                                        </p:attrNameLst>
                                      </p:cBhvr>
                                      <p:to>
                                        <p:strVal val="visible"/>
                                      </p:to>
                                    </p:set>
                                    <p:animEffect filter="fade" transition="in">
                                      <p:cBhvr>
                                        <p:cTn id="7" dur="1500"/>
                                        <p:tgtEl>
                                          <p:spTgt spid="3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43">
                                            <p:txEl>
                                              <p:pRg st="2" end="2"/>
                                            </p:txEl>
                                          </p:spTgt>
                                        </p:tgtEl>
                                        <p:attrNameLst>
                                          <p:attrName>style.visibility</p:attrName>
                                        </p:attrNameLst>
                                      </p:cBhvr>
                                      <p:to>
                                        <p:strVal val="visible"/>
                                      </p:to>
                                    </p:set>
                                    <p:animEffect filter="fade" transition="in">
                                      <p:cBhvr>
                                        <p:cTn id="12" dur="1500"/>
                                        <p:tgtEl>
                                          <p:spTgt spid="34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3"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Rectangle"/>
          <p:cNvSpPr/>
          <p:nvPr/>
        </p:nvSpPr>
        <p:spPr>
          <a:xfrm>
            <a:off x="164974" y="112457"/>
            <a:ext cx="12674853" cy="2461893"/>
          </a:xfrm>
          <a:prstGeom prst="rect">
            <a:avLst/>
          </a:prstGeom>
          <a:solidFill>
            <a:srgbClr val="AB1802"/>
          </a:solidFill>
          <a:ln w="12700">
            <a:miter lim="400000"/>
          </a:ln>
        </p:spPr>
        <p:txBody>
          <a:bodyPr lIns="50800" tIns="50800" rIns="50800" bIns="50800" anchor="ctr"/>
          <a:lstStyle/>
          <a:p>
            <a:pPr>
              <a:defRPr>
                <a:solidFill>
                  <a:srgbClr val="FFFFFF"/>
                </a:solidFill>
              </a:defRPr>
            </a:pPr>
          </a:p>
        </p:txBody>
      </p:sp>
      <p:sp>
        <p:nvSpPr>
          <p:cNvPr id="348" name="BE STRONG"/>
          <p:cNvSpPr txBox="1"/>
          <p:nvPr/>
        </p:nvSpPr>
        <p:spPr>
          <a:xfrm>
            <a:off x="446788" y="-173293"/>
            <a:ext cx="12111224" cy="2095501"/>
          </a:xfrm>
          <a:prstGeom prst="rect">
            <a:avLst/>
          </a:prstGeom>
          <a:ln w="12700">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35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BE STRONG</a:t>
            </a:r>
          </a:p>
        </p:txBody>
      </p:sp>
      <p:sp>
        <p:nvSpPr>
          <p:cNvPr id="349" name="in the grace that is in Christ Jesus."/>
          <p:cNvSpPr txBox="1"/>
          <p:nvPr/>
        </p:nvSpPr>
        <p:spPr>
          <a:xfrm>
            <a:off x="1309730" y="1557912"/>
            <a:ext cx="10385339" cy="92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i="1" sz="5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defRPr b="1"/>
            </a:pPr>
            <a:r>
              <a:rPr b="0"/>
              <a:t>in the grace that is in Christ Jesus.</a:t>
            </a:r>
          </a:p>
        </p:txBody>
      </p:sp>
      <p:pic>
        <p:nvPicPr>
          <p:cNvPr id="350" name="Image" descr="Image"/>
          <p:cNvPicPr>
            <a:picLocks noChangeAspect="0"/>
          </p:cNvPicPr>
          <p:nvPr/>
        </p:nvPicPr>
        <p:blipFill>
          <a:blip r:embed="rId2">
            <a:extLst/>
          </a:blip>
          <a:stretch>
            <a:fillRect/>
          </a:stretch>
        </p:blipFill>
        <p:spPr>
          <a:xfrm>
            <a:off x="78434" y="2703007"/>
            <a:ext cx="4464604" cy="6949231"/>
          </a:xfrm>
          <a:prstGeom prst="rect">
            <a:avLst/>
          </a:prstGeom>
          <a:effectLst>
            <a:outerShdw sx="100000" sy="100000" kx="0" ky="0" algn="b" rotWithShape="0" blurRad="342900" dist="198215" dir="5400000">
              <a:srgbClr val="000000">
                <a:alpha val="98987"/>
              </a:srgbClr>
            </a:outerShdw>
          </a:effectLst>
        </p:spPr>
      </p:pic>
      <p:sp>
        <p:nvSpPr>
          <p:cNvPr id="351" name="Be a vessel for honor, sanctified and useful for the Master, prepared for every good work – (2:20,21)…"/>
          <p:cNvSpPr txBox="1"/>
          <p:nvPr/>
        </p:nvSpPr>
        <p:spPr>
          <a:xfrm>
            <a:off x="4761296" y="3769347"/>
            <a:ext cx="8049139" cy="5741994"/>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200"/>
              </a:spcBef>
              <a:buClr>
                <a:srgbClr val="945200"/>
              </a:buClr>
              <a:buSzPct val="80000"/>
              <a:buFont typeface="Zapf Dingbats"/>
              <a:buBlip>
                <a:blip r:embed="rId3"/>
              </a:buBlip>
              <a:defRPr sz="3700">
                <a:solidFill>
                  <a:srgbClr val="3E231A"/>
                </a:solidFill>
                <a:latin typeface="Times New Roman"/>
                <a:ea typeface="Times New Roman"/>
                <a:cs typeface="Times New Roman"/>
                <a:sym typeface="Times New Roman"/>
              </a:defRPr>
            </a:pPr>
            <a:r>
              <a:rPr b="1"/>
              <a:t>Be a vessel for honor, sanctified and useful for the Master, prepared for every good work – </a:t>
            </a:r>
            <a:r>
              <a:t>(2:20,21)</a:t>
            </a:r>
          </a:p>
          <a:p>
            <a:pPr marL="1143000" indent="-685800" algn="l">
              <a:lnSpc>
                <a:spcPct val="90000"/>
              </a:lnSpc>
              <a:spcBef>
                <a:spcPts val="1200"/>
              </a:spcBef>
              <a:buClr>
                <a:srgbClr val="945200"/>
              </a:buClr>
              <a:buSzPct val="80000"/>
              <a:buFont typeface="Zapf Dingbats"/>
              <a:buBlip>
                <a:blip r:embed="rId4"/>
              </a:buBlip>
              <a:defRPr sz="3500">
                <a:solidFill>
                  <a:srgbClr val="3E231A"/>
                </a:solidFill>
                <a:latin typeface="Times New Roman"/>
                <a:ea typeface="Times New Roman"/>
                <a:cs typeface="Times New Roman"/>
                <a:sym typeface="Times New Roman"/>
              </a:defRPr>
            </a:pPr>
            <a:r>
              <a:t>We choose whom we will serve, and if we serve Jesus we will be cleansed (Jos. 24:15; Romans 6:16-18) </a:t>
            </a:r>
          </a:p>
          <a:p>
            <a:pPr marL="1143000" indent="-685800" algn="l">
              <a:lnSpc>
                <a:spcPct val="90000"/>
              </a:lnSpc>
              <a:spcBef>
                <a:spcPts val="1200"/>
              </a:spcBef>
              <a:buClr>
                <a:srgbClr val="945200"/>
              </a:buClr>
              <a:buSzPct val="80000"/>
              <a:buFont typeface="Zapf Dingbats"/>
              <a:buBlip>
                <a:blip r:embed="rId4"/>
              </a:buBlip>
              <a:defRPr sz="3500">
                <a:solidFill>
                  <a:srgbClr val="3E231A"/>
                </a:solidFill>
                <a:latin typeface="Times New Roman"/>
                <a:ea typeface="Times New Roman"/>
                <a:cs typeface="Times New Roman"/>
                <a:sym typeface="Times New Roman"/>
              </a:defRPr>
            </a:pPr>
            <a:r>
              <a:t>The ONLY way we can be useful for the master is to faithfully follow the Lord (Mat. 5:13,14; Phil. 2:14-16)</a:t>
            </a:r>
          </a:p>
          <a:p>
            <a:pPr marL="1143000" indent="-685800" algn="l">
              <a:lnSpc>
                <a:spcPct val="90000"/>
              </a:lnSpc>
              <a:spcBef>
                <a:spcPts val="1200"/>
              </a:spcBef>
              <a:buClr>
                <a:srgbClr val="945200"/>
              </a:buClr>
              <a:buSzPct val="80000"/>
              <a:buFont typeface="Zapf Dingbats"/>
              <a:buBlip>
                <a:blip r:embed="rId4"/>
              </a:buBlip>
              <a:defRPr sz="3500">
                <a:solidFill>
                  <a:srgbClr val="3E231A"/>
                </a:solidFill>
                <a:latin typeface="Times New Roman"/>
                <a:ea typeface="Times New Roman"/>
                <a:cs typeface="Times New Roman"/>
                <a:sym typeface="Times New Roman"/>
              </a:defRPr>
            </a:pPr>
            <a:r>
              <a:t>Being strong in grace means we are faithful in our service to the Lord.</a:t>
            </a:r>
          </a:p>
        </p:txBody>
      </p:sp>
      <p:sp>
        <p:nvSpPr>
          <p:cNvPr id="352" name="IN PRACTICE"/>
          <p:cNvSpPr txBox="1"/>
          <p:nvPr/>
        </p:nvSpPr>
        <p:spPr>
          <a:xfrm>
            <a:off x="5079311" y="2813569"/>
            <a:ext cx="5088385"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500">
                <a:latin typeface="Gill Sans"/>
                <a:ea typeface="Gill Sans"/>
                <a:cs typeface="Gill Sans"/>
                <a:sym typeface="Gill Sans"/>
              </a:defRPr>
            </a:lvl1pPr>
          </a:lstStyle>
          <a:p>
            <a:pPr/>
            <a:r>
              <a:t>IN PRACTICE</a:t>
            </a:r>
          </a:p>
        </p:txBody>
      </p:sp>
      <p:sp>
        <p:nvSpPr>
          <p:cNvPr id="353" name="2 Timothy 2:20–21 (NKJV)…"/>
          <p:cNvSpPr txBox="1"/>
          <p:nvPr/>
        </p:nvSpPr>
        <p:spPr>
          <a:xfrm>
            <a:off x="243150" y="2968699"/>
            <a:ext cx="4135171" cy="6206816"/>
          </a:xfrm>
          <a:prstGeom prst="rect">
            <a:avLst/>
          </a:prstGeom>
          <a:ln w="12700">
            <a:miter lim="400000"/>
          </a:ln>
          <a:effectLst>
            <a:outerShdw sx="100000" sy="100000" kx="0" ky="0" algn="b" rotWithShape="0" blurRad="165100" dist="101600" dir="2700000">
              <a:srgbClr val="000000">
                <a:alpha val="81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t>2 Timothy 2:20–21 (NKJV) </a:t>
            </a:r>
          </a:p>
          <a:p>
            <a:pPr defTabSz="457200">
              <a:defRPr sz="30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rPr baseline="31999"/>
              <a:t>20</a:t>
            </a:r>
            <a:r>
              <a:t> But in a great house there are not only vessels of gold and silver, but also of wood and clay, some for honor and some for dishonor. </a:t>
            </a:r>
            <a:r>
              <a:rPr baseline="31999"/>
              <a:t>21</a:t>
            </a:r>
            <a:r>
              <a:t> Therefore if anyone cleanses himself from the latter, he will be a vessel for honor, sanctified and useful for the Master, prepared for every good work.</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1">
                                            <p:txEl>
                                              <p:pRg st="1" end="1"/>
                                            </p:txEl>
                                          </p:spTgt>
                                        </p:tgtEl>
                                        <p:attrNameLst>
                                          <p:attrName>style.visibility</p:attrName>
                                        </p:attrNameLst>
                                      </p:cBhvr>
                                      <p:to>
                                        <p:strVal val="visible"/>
                                      </p:to>
                                    </p:set>
                                    <p:animEffect filter="fade" transition="in">
                                      <p:cBhvr>
                                        <p:cTn id="7" dur="1500"/>
                                        <p:tgtEl>
                                          <p:spTgt spid="3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51">
                                            <p:txEl>
                                              <p:pRg st="2" end="2"/>
                                            </p:txEl>
                                          </p:spTgt>
                                        </p:tgtEl>
                                        <p:attrNameLst>
                                          <p:attrName>style.visibility</p:attrName>
                                        </p:attrNameLst>
                                      </p:cBhvr>
                                      <p:to>
                                        <p:strVal val="visible"/>
                                      </p:to>
                                    </p:set>
                                    <p:animEffect filter="fade" transition="in">
                                      <p:cBhvr>
                                        <p:cTn id="12" dur="1500"/>
                                        <p:tgtEl>
                                          <p:spTgt spid="3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51">
                                            <p:txEl>
                                              <p:pRg st="3" end="3"/>
                                            </p:txEl>
                                          </p:spTgt>
                                        </p:tgtEl>
                                        <p:attrNameLst>
                                          <p:attrName>style.visibility</p:attrName>
                                        </p:attrNameLst>
                                      </p:cBhvr>
                                      <p:to>
                                        <p:strVal val="visible"/>
                                      </p:to>
                                    </p:set>
                                    <p:animEffect filter="fade" transition="in">
                                      <p:cBhvr>
                                        <p:cTn id="17" dur="1500"/>
                                        <p:tgtEl>
                                          <p:spTgt spid="35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1"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Rectangle"/>
          <p:cNvSpPr/>
          <p:nvPr/>
        </p:nvSpPr>
        <p:spPr>
          <a:xfrm>
            <a:off x="164974" y="112457"/>
            <a:ext cx="12674853" cy="2461893"/>
          </a:xfrm>
          <a:prstGeom prst="rect">
            <a:avLst/>
          </a:prstGeom>
          <a:solidFill>
            <a:srgbClr val="AB1802"/>
          </a:solidFill>
          <a:ln w="12700">
            <a:miter lim="400000"/>
          </a:ln>
        </p:spPr>
        <p:txBody>
          <a:bodyPr lIns="50800" tIns="50800" rIns="50800" bIns="50800" anchor="ctr"/>
          <a:lstStyle/>
          <a:p>
            <a:pPr>
              <a:defRPr>
                <a:solidFill>
                  <a:srgbClr val="FFFFFF"/>
                </a:solidFill>
              </a:defRPr>
            </a:pPr>
          </a:p>
        </p:txBody>
      </p:sp>
      <p:sp>
        <p:nvSpPr>
          <p:cNvPr id="356" name="BE STRONG"/>
          <p:cNvSpPr txBox="1"/>
          <p:nvPr/>
        </p:nvSpPr>
        <p:spPr>
          <a:xfrm>
            <a:off x="446788" y="-173293"/>
            <a:ext cx="12111224" cy="2095501"/>
          </a:xfrm>
          <a:prstGeom prst="rect">
            <a:avLst/>
          </a:prstGeom>
          <a:ln w="12700">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35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BE STRONG</a:t>
            </a:r>
          </a:p>
        </p:txBody>
      </p:sp>
      <p:sp>
        <p:nvSpPr>
          <p:cNvPr id="357" name="in the grace that is in Christ Jesus."/>
          <p:cNvSpPr txBox="1"/>
          <p:nvPr/>
        </p:nvSpPr>
        <p:spPr>
          <a:xfrm>
            <a:off x="1309730" y="1557912"/>
            <a:ext cx="10385339" cy="92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i="1" sz="5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defRPr b="1"/>
            </a:pPr>
            <a:r>
              <a:rPr b="0"/>
              <a:t>in the grace that is in Christ Jesus.</a:t>
            </a:r>
          </a:p>
        </p:txBody>
      </p:sp>
      <p:pic>
        <p:nvPicPr>
          <p:cNvPr id="358" name="Image" descr="Image"/>
          <p:cNvPicPr>
            <a:picLocks noChangeAspect="0"/>
          </p:cNvPicPr>
          <p:nvPr/>
        </p:nvPicPr>
        <p:blipFill>
          <a:blip r:embed="rId2">
            <a:extLst/>
          </a:blip>
          <a:stretch>
            <a:fillRect/>
          </a:stretch>
        </p:blipFill>
        <p:spPr>
          <a:xfrm>
            <a:off x="78434" y="2703007"/>
            <a:ext cx="4464604" cy="6949231"/>
          </a:xfrm>
          <a:prstGeom prst="rect">
            <a:avLst/>
          </a:prstGeom>
          <a:effectLst>
            <a:outerShdw sx="100000" sy="100000" kx="0" ky="0" algn="b" rotWithShape="0" blurRad="342900" dist="198215" dir="5400000">
              <a:srgbClr val="000000">
                <a:alpha val="98987"/>
              </a:srgbClr>
            </a:outerShdw>
          </a:effectLst>
        </p:spPr>
      </p:pic>
      <p:sp>
        <p:nvSpPr>
          <p:cNvPr id="359" name="Flee youthful lust – (2:22)…"/>
          <p:cNvSpPr txBox="1"/>
          <p:nvPr/>
        </p:nvSpPr>
        <p:spPr>
          <a:xfrm>
            <a:off x="4761296" y="3769347"/>
            <a:ext cx="8049139" cy="5645366"/>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lnSpc>
                <a:spcPct val="90000"/>
              </a:lnSpc>
              <a:spcBef>
                <a:spcPts val="1600"/>
              </a:spcBef>
              <a:buClr>
                <a:srgbClr val="945200"/>
              </a:buClr>
              <a:buSzPct val="80000"/>
              <a:buFont typeface="Zapf Dingbats"/>
              <a:buBlip>
                <a:blip r:embed="rId3"/>
              </a:buBlip>
              <a:defRPr sz="3900">
                <a:solidFill>
                  <a:srgbClr val="3E231A"/>
                </a:solidFill>
                <a:latin typeface="Times New Roman"/>
                <a:ea typeface="Times New Roman"/>
                <a:cs typeface="Times New Roman"/>
                <a:sym typeface="Times New Roman"/>
              </a:defRPr>
            </a:pPr>
            <a:r>
              <a:rPr b="1"/>
              <a:t>Flee youthful lust – </a:t>
            </a:r>
            <a:r>
              <a:t>(2:22)</a:t>
            </a:r>
          </a:p>
          <a:p>
            <a:pPr marL="1143000" indent="-685800" algn="l">
              <a:lnSpc>
                <a:spcPct val="90000"/>
              </a:lnSpc>
              <a:spcBef>
                <a:spcPts val="1600"/>
              </a:spcBef>
              <a:buClr>
                <a:srgbClr val="945200"/>
              </a:buClr>
              <a:buSzPct val="80000"/>
              <a:buFont typeface="Zapf Dingbats"/>
              <a:buBlip>
                <a:blip r:embed="rId4"/>
              </a:buBlip>
              <a:defRPr sz="3500">
                <a:solidFill>
                  <a:srgbClr val="3E231A"/>
                </a:solidFill>
                <a:latin typeface="Times New Roman"/>
                <a:ea typeface="Times New Roman"/>
                <a:cs typeface="Times New Roman"/>
                <a:sym typeface="Times New Roman"/>
              </a:defRPr>
            </a:pPr>
            <a:r>
              <a:t>Grace demands we run from “youthful lust” [</a:t>
            </a:r>
            <a:r>
              <a:rPr i="1"/>
              <a:t>instead we must “pursue righteousness, faith, love, peace, calling with a pure heart”</a:t>
            </a:r>
            <a:r>
              <a:t>], (Titus 2:11,12; Rom. 6; 1 Cor. 6:9-11)</a:t>
            </a:r>
          </a:p>
          <a:p>
            <a:pPr marL="1143000" indent="-685800" algn="l">
              <a:lnSpc>
                <a:spcPct val="90000"/>
              </a:lnSpc>
              <a:spcBef>
                <a:spcPts val="1600"/>
              </a:spcBef>
              <a:buClr>
                <a:srgbClr val="945200"/>
              </a:buClr>
              <a:buSzPct val="80000"/>
              <a:buFont typeface="Zapf Dingbats"/>
              <a:buBlip>
                <a:blip r:embed="rId4"/>
              </a:buBlip>
              <a:defRPr sz="3500">
                <a:solidFill>
                  <a:srgbClr val="3E231A"/>
                </a:solidFill>
                <a:latin typeface="Times New Roman"/>
                <a:ea typeface="Times New Roman"/>
                <a:cs typeface="Times New Roman"/>
                <a:sym typeface="Times New Roman"/>
              </a:defRPr>
            </a:pPr>
            <a:r>
              <a:t>“Youthful lust” in this context most likely refers to pride and arrogance of youth, but regardless of its precise meaning - age is not an excuse for sin (Gen. 39:7-12; Dan. 1,3,6)</a:t>
            </a:r>
          </a:p>
        </p:txBody>
      </p:sp>
      <p:sp>
        <p:nvSpPr>
          <p:cNvPr id="360" name="IN PRACTICE"/>
          <p:cNvSpPr txBox="1"/>
          <p:nvPr/>
        </p:nvSpPr>
        <p:spPr>
          <a:xfrm>
            <a:off x="5079311" y="2813569"/>
            <a:ext cx="5088385"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500">
                <a:latin typeface="Gill Sans"/>
                <a:ea typeface="Gill Sans"/>
                <a:cs typeface="Gill Sans"/>
                <a:sym typeface="Gill Sans"/>
              </a:defRPr>
            </a:lvl1pPr>
          </a:lstStyle>
          <a:p>
            <a:pPr/>
            <a:r>
              <a:t>IN PRACTICE</a:t>
            </a:r>
          </a:p>
        </p:txBody>
      </p:sp>
      <p:sp>
        <p:nvSpPr>
          <p:cNvPr id="361" name="2 Timothy 2:19 (NKJV)…"/>
          <p:cNvSpPr txBox="1"/>
          <p:nvPr/>
        </p:nvSpPr>
        <p:spPr>
          <a:xfrm>
            <a:off x="398487" y="3933498"/>
            <a:ext cx="3824498" cy="5253237"/>
          </a:xfrm>
          <a:prstGeom prst="rect">
            <a:avLst/>
          </a:prstGeom>
          <a:ln w="12700">
            <a:miter lim="400000"/>
          </a:ln>
          <a:effectLst>
            <a:outerShdw sx="100000" sy="100000" kx="0" ky="0" algn="b" rotWithShape="0" blurRad="165100" dist="101600" dir="2700000">
              <a:srgbClr val="000000">
                <a:alpha val="81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t>2 Timothy 2:19 (NKJV) </a:t>
            </a:r>
          </a:p>
          <a:p>
            <a:pPr defTabSz="457200">
              <a:defRPr sz="32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rPr baseline="31999"/>
              <a:t>19</a:t>
            </a:r>
            <a:r>
              <a:t> Nevertheless the solid foundation of God stands, having this seal: “The Lord knows those who are His,” and, “Let everyone who names the name of Christ depart from iniquity.”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9">
                                            <p:txEl>
                                              <p:pRg st="1" end="1"/>
                                            </p:txEl>
                                          </p:spTgt>
                                        </p:tgtEl>
                                        <p:attrNameLst>
                                          <p:attrName>style.visibility</p:attrName>
                                        </p:attrNameLst>
                                      </p:cBhvr>
                                      <p:to>
                                        <p:strVal val="visible"/>
                                      </p:to>
                                    </p:set>
                                    <p:animEffect filter="fade" transition="in">
                                      <p:cBhvr>
                                        <p:cTn id="7" dur="1500"/>
                                        <p:tgtEl>
                                          <p:spTgt spid="3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59">
                                            <p:txEl>
                                              <p:pRg st="2" end="2"/>
                                            </p:txEl>
                                          </p:spTgt>
                                        </p:tgtEl>
                                        <p:attrNameLst>
                                          <p:attrName>style.visibility</p:attrName>
                                        </p:attrNameLst>
                                      </p:cBhvr>
                                      <p:to>
                                        <p:strVal val="visible"/>
                                      </p:to>
                                    </p:set>
                                    <p:animEffect filter="fade" transition="in">
                                      <p:cBhvr>
                                        <p:cTn id="12" dur="1500"/>
                                        <p:tgtEl>
                                          <p:spTgt spid="35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9"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3" name="Image" descr="Image"/>
          <p:cNvPicPr>
            <a:picLocks noChangeAspect="1"/>
          </p:cNvPicPr>
          <p:nvPr>
            <p:ph type="pic" idx="21"/>
          </p:nvPr>
        </p:nvPicPr>
        <p:blipFill>
          <a:blip r:embed="rId2">
            <a:extLst/>
          </a:blip>
          <a:srcRect l="8965" t="0" r="15980" b="0"/>
          <a:stretch>
            <a:fillRect/>
          </a:stretch>
        </p:blipFill>
        <p:spPr>
          <a:xfrm>
            <a:off x="0" y="0"/>
            <a:ext cx="13004800" cy="9753600"/>
          </a:xfrm>
          <a:prstGeom prst="rect">
            <a:avLst/>
          </a:prstGeom>
        </p:spPr>
      </p:pic>
      <p:sp>
        <p:nvSpPr>
          <p:cNvPr id="364" name="2 Timothy 2:1-26"/>
          <p:cNvSpPr txBox="1"/>
          <p:nvPr/>
        </p:nvSpPr>
        <p:spPr>
          <a:xfrm>
            <a:off x="4419706" y="8240521"/>
            <a:ext cx="4165388" cy="63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defRPr b="1" sz="3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r>
              <a:t>2 Timothy 2:1-26</a:t>
            </a:r>
          </a:p>
        </p:txBody>
      </p:sp>
      <p:sp>
        <p:nvSpPr>
          <p:cNvPr id="365" name="BE STRONG"/>
          <p:cNvSpPr txBox="1"/>
          <p:nvPr/>
        </p:nvSpPr>
        <p:spPr>
          <a:xfrm>
            <a:off x="446788" y="5493380"/>
            <a:ext cx="12111224" cy="2095501"/>
          </a:xfrm>
          <a:prstGeom prst="rect">
            <a:avLst/>
          </a:prstGeom>
          <a:ln w="12700">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35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BE STRONG</a:t>
            </a:r>
          </a:p>
        </p:txBody>
      </p:sp>
      <p:sp>
        <p:nvSpPr>
          <p:cNvPr id="366" name="in the grace that is in Christ Jesus."/>
          <p:cNvSpPr txBox="1"/>
          <p:nvPr/>
        </p:nvSpPr>
        <p:spPr>
          <a:xfrm>
            <a:off x="1309730" y="7224586"/>
            <a:ext cx="10385339" cy="92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i="1" sz="5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defRPr b="1"/>
            </a:pPr>
            <a:r>
              <a:rPr b="0"/>
              <a:t>in the grace that is in Christ Jesus.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8" name="Image" descr="Image"/>
          <p:cNvPicPr>
            <a:picLocks noChangeAspect="1"/>
          </p:cNvPicPr>
          <p:nvPr>
            <p:ph type="pic" idx="21"/>
          </p:nvPr>
        </p:nvPicPr>
        <p:blipFill>
          <a:blip r:embed="rId2">
            <a:extLst/>
          </a:blip>
          <a:srcRect l="8965" t="0" r="15980" b="0"/>
          <a:stretch>
            <a:fillRect/>
          </a:stretch>
        </p:blipFill>
        <p:spPr>
          <a:xfrm>
            <a:off x="0" y="0"/>
            <a:ext cx="13004800" cy="9753600"/>
          </a:xfrm>
          <a:prstGeom prst="rect">
            <a:avLst/>
          </a:prstGeom>
        </p:spPr>
      </p:pic>
      <p:sp>
        <p:nvSpPr>
          <p:cNvPr id="369" name="2 Timothy 2:1-26"/>
          <p:cNvSpPr txBox="1"/>
          <p:nvPr/>
        </p:nvSpPr>
        <p:spPr>
          <a:xfrm>
            <a:off x="4419706" y="2714141"/>
            <a:ext cx="4165388" cy="63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defRPr b="1" sz="3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r>
              <a:t>2 Timothy 2:1-26</a:t>
            </a:r>
          </a:p>
        </p:txBody>
      </p:sp>
      <p:sp>
        <p:nvSpPr>
          <p:cNvPr id="370" name="BE STRONG"/>
          <p:cNvSpPr txBox="1"/>
          <p:nvPr/>
        </p:nvSpPr>
        <p:spPr>
          <a:xfrm>
            <a:off x="446788" y="-33000"/>
            <a:ext cx="12111224" cy="2095501"/>
          </a:xfrm>
          <a:prstGeom prst="rect">
            <a:avLst/>
          </a:prstGeom>
          <a:ln w="12700">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35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BE STRONG</a:t>
            </a:r>
          </a:p>
        </p:txBody>
      </p:sp>
      <p:sp>
        <p:nvSpPr>
          <p:cNvPr id="371" name="in the grace that is in Christ Jesus."/>
          <p:cNvSpPr txBox="1"/>
          <p:nvPr/>
        </p:nvSpPr>
        <p:spPr>
          <a:xfrm>
            <a:off x="1309730" y="1698206"/>
            <a:ext cx="10385339" cy="92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i="1" sz="5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defRPr b="1"/>
            </a:pPr>
            <a:r>
              <a:rPr b="0"/>
              <a:t>in the grace that is in Christ Jesus.</a:t>
            </a:r>
          </a:p>
        </p:txBody>
      </p:sp>
      <p:sp>
        <p:nvSpPr>
          <p:cNvPr id="372" name="Are You In Christ?…"/>
          <p:cNvSpPr txBox="1"/>
          <p:nvPr/>
        </p:nvSpPr>
        <p:spPr>
          <a:xfrm>
            <a:off x="53410" y="3889742"/>
            <a:ext cx="12897980" cy="549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8200">
                <a:ln w="12700" cap="flat">
                  <a:solidFill>
                    <a:srgbClr val="000000"/>
                  </a:solidFill>
                  <a:prstDash val="solid"/>
                  <a:miter lim="400000"/>
                </a:ln>
                <a:solidFill>
                  <a:schemeClr val="accent3">
                    <a:hueOff val="198700"/>
                    <a:satOff val="21248"/>
                    <a:lumOff val="19305"/>
                  </a:schemeClr>
                </a:solidFill>
                <a:latin typeface="Gill Sans"/>
                <a:ea typeface="Gill Sans"/>
                <a:cs typeface="Gill Sans"/>
                <a:sym typeface="Gill Sans"/>
              </a:defRPr>
            </a:pPr>
            <a:r>
              <a:t>Are You In Christ? </a:t>
            </a:r>
          </a:p>
          <a:p>
            <a:pPr>
              <a:defRPr sz="5800">
                <a:solidFill>
                  <a:srgbClr val="FFFFFF"/>
                </a:solidFill>
                <a:effectLst>
                  <a:outerShdw sx="100000" sy="100000" kx="0" ky="0" algn="b" rotWithShape="0" blurRad="63500" dist="63500" dir="3139363">
                    <a:srgbClr val="000000"/>
                  </a:outerShdw>
                </a:effectLst>
              </a:defRPr>
            </a:pPr>
            <a:r>
              <a:t>(Have you by faith been baptized into Him?)</a:t>
            </a:r>
          </a:p>
          <a:p>
            <a:pPr>
              <a:defRPr sz="5800">
                <a:solidFill>
                  <a:srgbClr val="FFFFFF"/>
                </a:solidFill>
                <a:effectLst>
                  <a:outerShdw sx="100000" sy="100000" kx="0" ky="0" algn="b" rotWithShape="0" blurRad="63500" dist="63500" dir="3139363">
                    <a:srgbClr val="000000"/>
                  </a:outerShdw>
                </a:effectLst>
              </a:defRPr>
            </a:pPr>
            <a:r>
              <a:t>Romans 6:3,4</a:t>
            </a:r>
          </a:p>
          <a:p>
            <a:pPr>
              <a:defRPr sz="5800">
                <a:solidFill>
                  <a:srgbClr val="FFFFFF"/>
                </a:solidFill>
                <a:effectLst>
                  <a:outerShdw sx="100000" sy="100000" kx="0" ky="0" algn="b" rotWithShape="0" blurRad="63500" dist="63500" dir="3139363">
                    <a:srgbClr val="000000"/>
                  </a:outerShdw>
                </a:effectLst>
              </a:defRPr>
            </a:pPr>
            <a:r>
              <a:t>1Corinthians 12:13</a:t>
            </a:r>
          </a:p>
          <a:p>
            <a:pPr>
              <a:defRPr sz="5800">
                <a:solidFill>
                  <a:srgbClr val="FFFFFF"/>
                </a:solidFill>
                <a:effectLst>
                  <a:outerShdw sx="100000" sy="100000" kx="0" ky="0" algn="b" rotWithShape="0" blurRad="63500" dist="63500" dir="3139363">
                    <a:srgbClr val="000000"/>
                  </a:outerShdw>
                </a:effectLst>
              </a:defRPr>
            </a:pPr>
            <a:r>
              <a:t>Galatians 3:26,27</a:t>
            </a:r>
          </a:p>
          <a:p>
            <a:pPr>
              <a:defRPr sz="5800">
                <a:solidFill>
                  <a:srgbClr val="FFFFFF"/>
                </a:solidFill>
                <a:effectLst>
                  <a:outerShdw sx="100000" sy="100000" kx="0" ky="0" algn="b" rotWithShape="0" blurRad="63500" dist="63500" dir="3139363">
                    <a:srgbClr val="000000"/>
                  </a:outerShdw>
                </a:effectLst>
              </a:defRPr>
            </a:pPr>
            <a:r>
              <a:t>Colossians 2:11-13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4" name="Image" descr="Image"/>
          <p:cNvPicPr>
            <a:picLocks noChangeAspect="1"/>
          </p:cNvPicPr>
          <p:nvPr>
            <p:ph type="pic" idx="21"/>
          </p:nvPr>
        </p:nvPicPr>
        <p:blipFill>
          <a:blip r:embed="rId2">
            <a:extLst/>
          </a:blip>
          <a:srcRect l="8965" t="0" r="15980" b="0"/>
          <a:stretch>
            <a:fillRect/>
          </a:stretch>
        </p:blipFill>
        <p:spPr>
          <a:xfrm>
            <a:off x="0" y="0"/>
            <a:ext cx="13004800" cy="9753600"/>
          </a:xfrm>
          <a:prstGeom prst="rect">
            <a:avLst/>
          </a:prstGeom>
        </p:spPr>
      </p:pic>
      <p:sp>
        <p:nvSpPr>
          <p:cNvPr id="375" name="2 Timothy 2:1-26"/>
          <p:cNvSpPr txBox="1"/>
          <p:nvPr/>
        </p:nvSpPr>
        <p:spPr>
          <a:xfrm>
            <a:off x="4419706" y="2714141"/>
            <a:ext cx="4165388" cy="63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defRPr b="1" sz="3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r>
              <a:t>2 Timothy 2:1-26</a:t>
            </a:r>
          </a:p>
        </p:txBody>
      </p:sp>
      <p:sp>
        <p:nvSpPr>
          <p:cNvPr id="376" name="BE STRONG"/>
          <p:cNvSpPr txBox="1"/>
          <p:nvPr/>
        </p:nvSpPr>
        <p:spPr>
          <a:xfrm>
            <a:off x="446788" y="-33000"/>
            <a:ext cx="12111224" cy="2095501"/>
          </a:xfrm>
          <a:prstGeom prst="rect">
            <a:avLst/>
          </a:prstGeom>
          <a:ln w="12700">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35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BE STRONG</a:t>
            </a:r>
          </a:p>
        </p:txBody>
      </p:sp>
      <p:sp>
        <p:nvSpPr>
          <p:cNvPr id="377" name="in the grace that is in Christ Jesus."/>
          <p:cNvSpPr txBox="1"/>
          <p:nvPr/>
        </p:nvSpPr>
        <p:spPr>
          <a:xfrm>
            <a:off x="1309730" y="1698206"/>
            <a:ext cx="10385339" cy="92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i="1" sz="5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defRPr b="1"/>
            </a:pPr>
            <a:r>
              <a:rPr b="0"/>
              <a:t>in the grace that is in Christ Jesus.</a:t>
            </a:r>
          </a:p>
        </p:txBody>
      </p:sp>
      <p:sp>
        <p:nvSpPr>
          <p:cNvPr id="378" name="Are You Doing What’s Necessary to Be Strong In The Unmerited Favor of God?…"/>
          <p:cNvSpPr txBox="1"/>
          <p:nvPr/>
        </p:nvSpPr>
        <p:spPr>
          <a:xfrm>
            <a:off x="236239" y="3569416"/>
            <a:ext cx="12532322" cy="6019801"/>
          </a:xfrm>
          <a:prstGeom prst="rect">
            <a:avLst/>
          </a:prstGeom>
          <a:ln w="12700">
            <a:miter lim="400000"/>
          </a:ln>
          <a:effectLst>
            <a:outerShdw sx="100000" sy="100000" kx="0" ky="0" algn="b" rotWithShape="0" blurRad="165100" dist="101600" dir="2700000">
              <a:srgbClr val="000000">
                <a:alpha val="81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300"/>
              </a:spcBef>
              <a:defRPr b="1" sz="4600">
                <a:ln w="12700" cap="flat">
                  <a:solidFill>
                    <a:srgbClr val="000000"/>
                  </a:solidFill>
                  <a:prstDash val="solid"/>
                  <a:miter lim="400000"/>
                </a:ln>
                <a:solidFill>
                  <a:schemeClr val="accent3">
                    <a:hueOff val="198700"/>
                    <a:satOff val="21248"/>
                    <a:lumOff val="19305"/>
                  </a:schemeClr>
                </a:solidFill>
                <a:latin typeface="Gill Sans"/>
                <a:ea typeface="Gill Sans"/>
                <a:cs typeface="Gill Sans"/>
                <a:sym typeface="Gill Sans"/>
              </a:defRPr>
            </a:pPr>
            <a:r>
              <a:t>Are You Doing What’s Necessary to Be Strong In The Unmerited Favor of God?</a:t>
            </a:r>
          </a:p>
          <a:p>
            <a:pPr>
              <a:spcBef>
                <a:spcPts val="300"/>
              </a:spcBef>
              <a:defRPr sz="3200">
                <a:solidFill>
                  <a:srgbClr val="FFFFFF"/>
                </a:solidFill>
                <a:effectLst>
                  <a:outerShdw sx="100000" sy="100000" kx="0" ky="0" algn="b" rotWithShape="0" blurRad="63500" dist="63500" dir="3139363">
                    <a:srgbClr val="000000"/>
                  </a:outerShdw>
                </a:effectLst>
              </a:defRPr>
            </a:pPr>
            <a:r>
              <a:t>Sharing the gospel –</a:t>
            </a:r>
          </a:p>
          <a:p>
            <a:pPr>
              <a:spcBef>
                <a:spcPts val="300"/>
              </a:spcBef>
              <a:defRPr sz="3200">
                <a:solidFill>
                  <a:srgbClr val="FFFFFF"/>
                </a:solidFill>
                <a:effectLst>
                  <a:outerShdw sx="100000" sy="100000" kx="0" ky="0" algn="b" rotWithShape="0" blurRad="63500" dist="63500" dir="3139363">
                    <a:srgbClr val="000000"/>
                  </a:outerShdw>
                </a:effectLst>
              </a:defRPr>
            </a:pPr>
            <a:r>
              <a:t>Enduring hardship as a good soldier</a:t>
            </a:r>
          </a:p>
          <a:p>
            <a:pPr>
              <a:spcBef>
                <a:spcPts val="300"/>
              </a:spcBef>
              <a:defRPr sz="3200">
                <a:solidFill>
                  <a:srgbClr val="FFFFFF"/>
                </a:solidFill>
                <a:effectLst>
                  <a:outerShdw sx="100000" sy="100000" kx="0" ky="0" algn="b" rotWithShape="0" blurRad="63500" dist="63500" dir="3139363">
                    <a:srgbClr val="000000"/>
                  </a:outerShdw>
                </a:effectLst>
              </a:defRPr>
            </a:pPr>
            <a:r>
              <a:t>Competing according to the rules </a:t>
            </a:r>
          </a:p>
          <a:p>
            <a:pPr>
              <a:spcBef>
                <a:spcPts val="300"/>
              </a:spcBef>
              <a:defRPr sz="3200">
                <a:solidFill>
                  <a:srgbClr val="FFFFFF"/>
                </a:solidFill>
                <a:effectLst>
                  <a:outerShdw sx="100000" sy="100000" kx="0" ky="0" algn="b" rotWithShape="0" blurRad="63500" dist="63500" dir="3139363">
                    <a:srgbClr val="000000"/>
                  </a:outerShdw>
                </a:effectLst>
              </a:defRPr>
            </a:pPr>
            <a:r>
              <a:t>Working hard like a farmer</a:t>
            </a:r>
          </a:p>
          <a:p>
            <a:pPr>
              <a:spcBef>
                <a:spcPts val="300"/>
              </a:spcBef>
              <a:defRPr sz="3200">
                <a:solidFill>
                  <a:srgbClr val="FFFFFF"/>
                </a:solidFill>
                <a:effectLst>
                  <a:outerShdw sx="100000" sy="100000" kx="0" ky="0" algn="b" rotWithShape="0" blurRad="63500" dist="63500" dir="3139363">
                    <a:srgbClr val="000000"/>
                  </a:outerShdw>
                </a:effectLst>
              </a:defRPr>
            </a:pPr>
            <a:r>
              <a:t>Diligently seeking to be approved by God by rightly dividing the word of truth</a:t>
            </a:r>
          </a:p>
          <a:p>
            <a:pPr>
              <a:spcBef>
                <a:spcPts val="300"/>
              </a:spcBef>
              <a:defRPr sz="3200">
                <a:solidFill>
                  <a:srgbClr val="FFFFFF"/>
                </a:solidFill>
                <a:effectLst>
                  <a:outerShdw sx="100000" sy="100000" kx="0" ky="0" algn="b" rotWithShape="0" blurRad="63500" dist="63500" dir="3139363">
                    <a:srgbClr val="000000"/>
                  </a:outerShdw>
                </a:effectLst>
              </a:defRPr>
            </a:pPr>
            <a:r>
              <a:t>Resisting error – correcting error in humility</a:t>
            </a:r>
          </a:p>
          <a:p>
            <a:pPr>
              <a:spcBef>
                <a:spcPts val="300"/>
              </a:spcBef>
              <a:defRPr sz="3200">
                <a:solidFill>
                  <a:srgbClr val="FFFFFF"/>
                </a:solidFill>
                <a:effectLst>
                  <a:outerShdw sx="100000" sy="100000" kx="0" ky="0" algn="b" rotWithShape="0" blurRad="63500" dist="63500" dir="3139363">
                    <a:srgbClr val="000000"/>
                  </a:outerShdw>
                </a:effectLst>
              </a:defRPr>
            </a:pPr>
            <a:r>
              <a:t>Departing from lawlessness</a:t>
            </a:r>
          </a:p>
          <a:p>
            <a:pPr>
              <a:spcBef>
                <a:spcPts val="300"/>
              </a:spcBef>
              <a:defRPr sz="3200">
                <a:solidFill>
                  <a:srgbClr val="FFFFFF"/>
                </a:solidFill>
                <a:effectLst>
                  <a:outerShdw sx="100000" sy="100000" kx="0" ky="0" algn="b" rotWithShape="0" blurRad="63500" dist="63500" dir="3139363">
                    <a:srgbClr val="000000"/>
                  </a:outerShdw>
                </a:effectLst>
              </a:defRPr>
            </a:pPr>
            <a:r>
              <a:t>Being a vessel of honor</a:t>
            </a:r>
          </a:p>
          <a:p>
            <a:pPr>
              <a:spcBef>
                <a:spcPts val="300"/>
              </a:spcBef>
              <a:defRPr sz="3200">
                <a:solidFill>
                  <a:srgbClr val="FFFFFF"/>
                </a:solidFill>
                <a:effectLst>
                  <a:outerShdw sx="100000" sy="100000" kx="0" ky="0" algn="b" rotWithShape="0" blurRad="63500" dist="63500" dir="3139363">
                    <a:srgbClr val="000000"/>
                  </a:outerShdw>
                </a:effectLst>
              </a:defRPr>
            </a:pPr>
            <a:r>
              <a:t>Fleeing lust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Rectangle"/>
          <p:cNvSpPr/>
          <p:nvPr/>
        </p:nvSpPr>
        <p:spPr>
          <a:xfrm>
            <a:off x="164974" y="112457"/>
            <a:ext cx="12674853" cy="2461893"/>
          </a:xfrm>
          <a:prstGeom prst="rect">
            <a:avLst/>
          </a:prstGeom>
          <a:solidFill>
            <a:srgbClr val="AB1802"/>
          </a:solidFill>
          <a:ln w="12700">
            <a:miter lim="400000"/>
          </a:ln>
        </p:spPr>
        <p:txBody>
          <a:bodyPr lIns="50800" tIns="50800" rIns="50800" bIns="50800" anchor="ctr"/>
          <a:lstStyle/>
          <a:p>
            <a:pPr>
              <a:defRPr>
                <a:solidFill>
                  <a:srgbClr val="FFFFFF"/>
                </a:solidFill>
              </a:defRPr>
            </a:pPr>
          </a:p>
        </p:txBody>
      </p:sp>
      <p:sp>
        <p:nvSpPr>
          <p:cNvPr id="244" name="BE STRONG"/>
          <p:cNvSpPr txBox="1"/>
          <p:nvPr/>
        </p:nvSpPr>
        <p:spPr>
          <a:xfrm>
            <a:off x="446788" y="-173293"/>
            <a:ext cx="12111224" cy="2095501"/>
          </a:xfrm>
          <a:prstGeom prst="rect">
            <a:avLst/>
          </a:prstGeom>
          <a:ln w="12700">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35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BE STRONG</a:t>
            </a:r>
          </a:p>
        </p:txBody>
      </p:sp>
      <p:sp>
        <p:nvSpPr>
          <p:cNvPr id="245" name="in the grace that is in Christ Jesus."/>
          <p:cNvSpPr txBox="1"/>
          <p:nvPr/>
        </p:nvSpPr>
        <p:spPr>
          <a:xfrm>
            <a:off x="1309730" y="1557912"/>
            <a:ext cx="10385339" cy="92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i="1" sz="5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defRPr b="1"/>
            </a:pPr>
            <a:r>
              <a:rPr b="0"/>
              <a:t>in the grace that is in Christ Jesus.</a:t>
            </a:r>
          </a:p>
        </p:txBody>
      </p:sp>
      <p:pic>
        <p:nvPicPr>
          <p:cNvPr id="246" name="Image" descr="Image"/>
          <p:cNvPicPr>
            <a:picLocks noChangeAspect="0"/>
          </p:cNvPicPr>
          <p:nvPr/>
        </p:nvPicPr>
        <p:blipFill>
          <a:blip r:embed="rId2">
            <a:extLst/>
          </a:blip>
          <a:stretch>
            <a:fillRect/>
          </a:stretch>
        </p:blipFill>
        <p:spPr>
          <a:xfrm>
            <a:off x="78434" y="2703007"/>
            <a:ext cx="4464604" cy="6949231"/>
          </a:xfrm>
          <a:prstGeom prst="rect">
            <a:avLst/>
          </a:prstGeom>
          <a:effectLst>
            <a:outerShdw sx="100000" sy="100000" kx="0" ky="0" algn="b" rotWithShape="0" blurRad="342900" dist="198215" dir="5400000">
              <a:srgbClr val="000000">
                <a:alpha val="98987"/>
              </a:srgbClr>
            </a:outerShdw>
          </a:effectLst>
        </p:spPr>
      </p:pic>
      <p:sp>
        <p:nvSpPr>
          <p:cNvPr id="247" name="Present passive imperative of ἐνδυναμοω [endunamoō]…"/>
          <p:cNvSpPr txBox="1"/>
          <p:nvPr/>
        </p:nvSpPr>
        <p:spPr>
          <a:xfrm>
            <a:off x="4834198" y="3769347"/>
            <a:ext cx="7844343" cy="5707821"/>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lnSpc>
                <a:spcPct val="90000"/>
              </a:lnSpc>
              <a:spcBef>
                <a:spcPts val="2000"/>
              </a:spcBef>
              <a:buClr>
                <a:srgbClr val="945200"/>
              </a:buClr>
              <a:buSzPct val="80000"/>
              <a:buFont typeface="Zapf Dingbats"/>
              <a:buBlip>
                <a:blip r:embed="rId3"/>
              </a:buBlip>
              <a:defRPr sz="4300">
                <a:solidFill>
                  <a:srgbClr val="3E231A"/>
                </a:solidFill>
                <a:latin typeface="Times New Roman"/>
                <a:ea typeface="Times New Roman"/>
                <a:cs typeface="Times New Roman"/>
                <a:sym typeface="Times New Roman"/>
              </a:defRPr>
            </a:pPr>
            <a:r>
              <a:t>Present passive imperative of ἐνδυναμοω [</a:t>
            </a:r>
            <a:r>
              <a:rPr i="1"/>
              <a:t>endunamoō</a:t>
            </a:r>
            <a:r>
              <a:t>]</a:t>
            </a:r>
          </a:p>
          <a:p>
            <a:pPr marL="914400" indent="-914400" algn="l">
              <a:lnSpc>
                <a:spcPct val="90000"/>
              </a:lnSpc>
              <a:spcBef>
                <a:spcPts val="2000"/>
              </a:spcBef>
              <a:buClr>
                <a:srgbClr val="945200"/>
              </a:buClr>
              <a:buSzPct val="80000"/>
              <a:buFont typeface="Zapf Dingbats"/>
              <a:buBlip>
                <a:blip r:embed="rId3"/>
              </a:buBlip>
              <a:defRPr sz="4300">
                <a:solidFill>
                  <a:srgbClr val="3E231A"/>
                </a:solidFill>
                <a:latin typeface="Times New Roman"/>
                <a:ea typeface="Times New Roman"/>
                <a:cs typeface="Times New Roman"/>
                <a:sym typeface="Times New Roman"/>
              </a:defRPr>
            </a:pPr>
            <a:r>
              <a:t>A command, [</a:t>
            </a:r>
            <a:r>
              <a:rPr i="1"/>
              <a:t>imperative</a:t>
            </a:r>
            <a:r>
              <a:t>], to utilize the strength provided in Christ [</a:t>
            </a:r>
            <a:r>
              <a:rPr i="1"/>
              <a:t>passive</a:t>
            </a:r>
            <a:r>
              <a:t>].</a:t>
            </a:r>
          </a:p>
          <a:p>
            <a:pPr marL="914400" indent="-914400" algn="l">
              <a:lnSpc>
                <a:spcPct val="90000"/>
              </a:lnSpc>
              <a:spcBef>
                <a:spcPts val="2000"/>
              </a:spcBef>
              <a:buClr>
                <a:srgbClr val="945200"/>
              </a:buClr>
              <a:buSzPct val="80000"/>
              <a:buFont typeface="Zapf Dingbats"/>
              <a:buBlip>
                <a:blip r:embed="rId3"/>
              </a:buBlip>
              <a:defRPr sz="4300">
                <a:solidFill>
                  <a:srgbClr val="3E231A"/>
                </a:solidFill>
                <a:latin typeface="Times New Roman"/>
                <a:ea typeface="Times New Roman"/>
                <a:cs typeface="Times New Roman"/>
                <a:sym typeface="Times New Roman"/>
              </a:defRPr>
            </a:pPr>
            <a:r>
              <a:t>We can do all that Christ desires we do through our faith in Him (Phil 4:13; Eph. 6:10-18; Rom. 4:20)</a:t>
            </a:r>
          </a:p>
        </p:txBody>
      </p:sp>
      <p:sp>
        <p:nvSpPr>
          <p:cNvPr id="248" name="BE STRONG"/>
          <p:cNvSpPr txBox="1"/>
          <p:nvPr/>
        </p:nvSpPr>
        <p:spPr>
          <a:xfrm>
            <a:off x="4711565" y="2826758"/>
            <a:ext cx="4557689"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500">
                <a:latin typeface="Gill Sans"/>
                <a:ea typeface="Gill Sans"/>
                <a:cs typeface="Gill Sans"/>
                <a:sym typeface="Gill Sans"/>
              </a:defRPr>
            </a:lvl1pPr>
          </a:lstStyle>
          <a:p>
            <a:pPr/>
            <a:r>
              <a:t>BE STRONG</a:t>
            </a:r>
          </a:p>
        </p:txBody>
      </p:sp>
      <p:sp>
        <p:nvSpPr>
          <p:cNvPr id="249" name="2 Timothy 2:1 (NKJV)…"/>
          <p:cNvSpPr txBox="1"/>
          <p:nvPr/>
        </p:nvSpPr>
        <p:spPr>
          <a:xfrm>
            <a:off x="498026" y="6319141"/>
            <a:ext cx="3625419" cy="2903197"/>
          </a:xfrm>
          <a:prstGeom prst="rect">
            <a:avLst/>
          </a:prstGeom>
          <a:ln w="12700">
            <a:miter lim="400000"/>
          </a:ln>
          <a:effectLst>
            <a:outerShdw sx="100000" sy="100000" kx="0" ky="0" algn="b" rotWithShape="0" blurRad="165100" dist="101600" dir="2700000">
              <a:srgbClr val="000000">
                <a:alpha val="81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t>2 Timothy 2:1 (NKJV)</a:t>
            </a:r>
          </a:p>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rPr baseline="31999"/>
              <a:t>1</a:t>
            </a:r>
            <a:r>
              <a:t> You therefore, my son, be strong in the grace that is in Christ Jesus.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7">
                                            <p:txEl>
                                              <p:pRg st="1" end="1"/>
                                            </p:txEl>
                                          </p:spTgt>
                                        </p:tgtEl>
                                        <p:attrNameLst>
                                          <p:attrName>style.visibility</p:attrName>
                                        </p:attrNameLst>
                                      </p:cBhvr>
                                      <p:to>
                                        <p:strVal val="visible"/>
                                      </p:to>
                                    </p:set>
                                    <p:animEffect filter="fade" transition="in">
                                      <p:cBhvr>
                                        <p:cTn id="7" dur="1500"/>
                                        <p:tgtEl>
                                          <p:spTgt spid="2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47">
                                            <p:txEl>
                                              <p:pRg st="2" end="2"/>
                                            </p:txEl>
                                          </p:spTgt>
                                        </p:tgtEl>
                                        <p:attrNameLst>
                                          <p:attrName>style.visibility</p:attrName>
                                        </p:attrNameLst>
                                      </p:cBhvr>
                                      <p:to>
                                        <p:strVal val="visible"/>
                                      </p:to>
                                    </p:set>
                                    <p:animEffect filter="fade" transition="in">
                                      <p:cBhvr>
                                        <p:cTn id="12" dur="1500"/>
                                        <p:tgtEl>
                                          <p:spTgt spid="24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7"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Image" descr="Image"/>
          <p:cNvPicPr>
            <a:picLocks noChangeAspect="1"/>
          </p:cNvPicPr>
          <p:nvPr>
            <p:ph type="pic" idx="21"/>
          </p:nvPr>
        </p:nvPicPr>
        <p:blipFill>
          <a:blip r:embed="rId2">
            <a:extLst/>
          </a:blip>
          <a:srcRect l="8965" t="0" r="15980" b="0"/>
          <a:stretch>
            <a:fillRect/>
          </a:stretch>
        </p:blipFill>
        <p:spPr>
          <a:xfrm>
            <a:off x="0" y="0"/>
            <a:ext cx="13004800" cy="9753600"/>
          </a:xfrm>
          <a:prstGeom prst="rect">
            <a:avLst/>
          </a:prstGeom>
        </p:spPr>
      </p:pic>
      <p:sp>
        <p:nvSpPr>
          <p:cNvPr id="382" name="2 Timothy 2:1-26"/>
          <p:cNvSpPr txBox="1"/>
          <p:nvPr/>
        </p:nvSpPr>
        <p:spPr>
          <a:xfrm>
            <a:off x="4419706" y="2885604"/>
            <a:ext cx="4165388" cy="63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defRPr b="1" sz="3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r>
              <a:t>2 Timothy 2:1-26</a:t>
            </a:r>
          </a:p>
        </p:txBody>
      </p:sp>
      <p:sp>
        <p:nvSpPr>
          <p:cNvPr id="383" name="BE STRONG"/>
          <p:cNvSpPr txBox="1"/>
          <p:nvPr/>
        </p:nvSpPr>
        <p:spPr>
          <a:xfrm>
            <a:off x="446788" y="138463"/>
            <a:ext cx="12111224" cy="2095501"/>
          </a:xfrm>
          <a:prstGeom prst="rect">
            <a:avLst/>
          </a:prstGeom>
          <a:ln w="12700">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35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BE STRONG</a:t>
            </a:r>
          </a:p>
        </p:txBody>
      </p:sp>
      <p:sp>
        <p:nvSpPr>
          <p:cNvPr id="384" name="in the grace that is in Christ Jesus."/>
          <p:cNvSpPr txBox="1"/>
          <p:nvPr/>
        </p:nvSpPr>
        <p:spPr>
          <a:xfrm>
            <a:off x="1309730" y="1869669"/>
            <a:ext cx="10385339" cy="92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i="1" sz="5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defRPr b="1"/>
            </a:pPr>
            <a:r>
              <a:rPr b="0"/>
              <a:t>in the grace that is in Christ Jesus.</a:t>
            </a:r>
          </a:p>
        </p:txBody>
      </p:sp>
      <p:sp>
        <p:nvSpPr>
          <p:cNvPr id="385" name="Charts by Don McClain…"/>
          <p:cNvSpPr txBox="1"/>
          <p:nvPr/>
        </p:nvSpPr>
        <p:spPr>
          <a:xfrm>
            <a:off x="304805" y="6337100"/>
            <a:ext cx="12395190" cy="31066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October 11, 2020 AM</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r>
              <a:t> / </a:t>
            </a: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4" invalidUrl="" action="" tgtFrame="" tooltip="" history="1" highlightClick="0" endSnd="0"/>
              </a:rPr>
              <a:t>www.w65stchurchofchrist.com</a:t>
            </a:r>
            <a:r>
              <a:t> </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Titus 2:11–15 (NKJV)…"/>
          <p:cNvSpPr txBox="1"/>
          <p:nvPr/>
        </p:nvSpPr>
        <p:spPr>
          <a:xfrm>
            <a:off x="316049" y="438398"/>
            <a:ext cx="12372702" cy="88768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200"/>
              </a:spcBef>
              <a:defRPr b="1" sz="6600">
                <a:solidFill>
                  <a:srgbClr val="000000"/>
                </a:solidFill>
                <a:latin typeface="Times New Roman"/>
                <a:ea typeface="Times New Roman"/>
                <a:cs typeface="Times New Roman"/>
                <a:sym typeface="Times New Roman"/>
              </a:defRPr>
            </a:pPr>
            <a:r>
              <a:t>Titus 2:11–15 (NKJV)</a:t>
            </a:r>
          </a:p>
          <a:p>
            <a:pPr defTabSz="457200">
              <a:defRPr sz="4800">
                <a:solidFill>
                  <a:srgbClr val="000000"/>
                </a:solidFill>
                <a:latin typeface="Times New Roman"/>
                <a:ea typeface="Times New Roman"/>
                <a:cs typeface="Times New Roman"/>
                <a:sym typeface="Times New Roman"/>
              </a:defRPr>
            </a:pPr>
            <a:r>
              <a:rPr baseline="31999"/>
              <a:t>11</a:t>
            </a:r>
            <a:r>
              <a:t> For the grace of God that brings salvation has appeared to all men, </a:t>
            </a:r>
            <a:r>
              <a:rPr baseline="31999"/>
              <a:t>12</a:t>
            </a:r>
            <a:r>
              <a:t> teaching us that, denying ungodliness and worldly lusts, we should live soberly, righteously, and godly in the present age, </a:t>
            </a:r>
            <a:r>
              <a:rPr baseline="31999"/>
              <a:t>13</a:t>
            </a:r>
            <a:r>
              <a:t> looking for the blessed hope and glorious appearing of our great God and Savior Jesus Christ, </a:t>
            </a:r>
            <a:r>
              <a:rPr baseline="31999"/>
              <a:t>14</a:t>
            </a:r>
            <a:r>
              <a:t> who gave Himself for us, that He might redeem us from every lawless deed and purify for Himself </a:t>
            </a:r>
            <a:r>
              <a:rPr i="1"/>
              <a:t>His</a:t>
            </a:r>
            <a:r>
              <a:t> own special people, zealous for good works. </a:t>
            </a:r>
            <a:r>
              <a:rPr baseline="31999"/>
              <a:t>15</a:t>
            </a:r>
            <a:r>
              <a:t> Speak these things, exhort, and rebuke with all authority. Let no one despise you.</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Rectangle"/>
          <p:cNvSpPr/>
          <p:nvPr/>
        </p:nvSpPr>
        <p:spPr>
          <a:xfrm>
            <a:off x="164974" y="112457"/>
            <a:ext cx="12674853" cy="2461893"/>
          </a:xfrm>
          <a:prstGeom prst="rect">
            <a:avLst/>
          </a:prstGeom>
          <a:solidFill>
            <a:srgbClr val="AB1802"/>
          </a:solidFill>
          <a:ln w="12700">
            <a:miter lim="400000"/>
          </a:ln>
        </p:spPr>
        <p:txBody>
          <a:bodyPr lIns="50800" tIns="50800" rIns="50800" bIns="50800" anchor="ctr"/>
          <a:lstStyle/>
          <a:p>
            <a:pPr>
              <a:defRPr>
                <a:solidFill>
                  <a:srgbClr val="FFFFFF"/>
                </a:solidFill>
              </a:defRPr>
            </a:pPr>
          </a:p>
        </p:txBody>
      </p:sp>
      <p:sp>
        <p:nvSpPr>
          <p:cNvPr id="252" name="BE STRONG"/>
          <p:cNvSpPr txBox="1"/>
          <p:nvPr/>
        </p:nvSpPr>
        <p:spPr>
          <a:xfrm>
            <a:off x="446788" y="-173293"/>
            <a:ext cx="12111224" cy="2095501"/>
          </a:xfrm>
          <a:prstGeom prst="rect">
            <a:avLst/>
          </a:prstGeom>
          <a:ln w="12700">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35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BE STRONG</a:t>
            </a:r>
          </a:p>
        </p:txBody>
      </p:sp>
      <p:sp>
        <p:nvSpPr>
          <p:cNvPr id="253" name="in the grace that is in Christ Jesus."/>
          <p:cNvSpPr txBox="1"/>
          <p:nvPr/>
        </p:nvSpPr>
        <p:spPr>
          <a:xfrm>
            <a:off x="1309730" y="1557912"/>
            <a:ext cx="10385339" cy="92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i="1" sz="5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defRPr b="1"/>
            </a:pPr>
            <a:r>
              <a:rPr b="0"/>
              <a:t>in the grace that is in Christ Jesus.</a:t>
            </a:r>
          </a:p>
        </p:txBody>
      </p:sp>
      <p:pic>
        <p:nvPicPr>
          <p:cNvPr id="254" name="Image" descr="Image"/>
          <p:cNvPicPr>
            <a:picLocks noChangeAspect="0"/>
          </p:cNvPicPr>
          <p:nvPr/>
        </p:nvPicPr>
        <p:blipFill>
          <a:blip r:embed="rId2">
            <a:extLst/>
          </a:blip>
          <a:stretch>
            <a:fillRect/>
          </a:stretch>
        </p:blipFill>
        <p:spPr>
          <a:xfrm>
            <a:off x="78434" y="2703007"/>
            <a:ext cx="4464604" cy="6949231"/>
          </a:xfrm>
          <a:prstGeom prst="rect">
            <a:avLst/>
          </a:prstGeom>
          <a:effectLst>
            <a:outerShdw sx="100000" sy="100000" kx="0" ky="0" algn="b" rotWithShape="0" blurRad="342900" dist="198215" dir="5400000">
              <a:srgbClr val="000000">
                <a:alpha val="98987"/>
              </a:srgbClr>
            </a:outerShdw>
          </a:effectLst>
        </p:spPr>
      </p:pic>
      <p:sp>
        <p:nvSpPr>
          <p:cNvPr id="255" name="Paul is encouraging Timothy to become a strong and bold champion for the Lord, in contrast to those who have fallen away (2 Tim. 1:8,12-18)…"/>
          <p:cNvSpPr txBox="1"/>
          <p:nvPr/>
        </p:nvSpPr>
        <p:spPr>
          <a:xfrm>
            <a:off x="4834198" y="3769347"/>
            <a:ext cx="7844343" cy="5554147"/>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lnSpc>
                <a:spcPct val="90000"/>
              </a:lnSpc>
              <a:spcBef>
                <a:spcPts val="2000"/>
              </a:spcBef>
              <a:buClr>
                <a:srgbClr val="945200"/>
              </a:buClr>
              <a:buSzPct val="80000"/>
              <a:buFont typeface="Zapf Dingbats"/>
              <a:buBlip>
                <a:blip r:embed="rId3"/>
              </a:buBlip>
              <a:defRPr sz="3900">
                <a:solidFill>
                  <a:srgbClr val="3E231A"/>
                </a:solidFill>
                <a:latin typeface="Times New Roman"/>
                <a:ea typeface="Times New Roman"/>
                <a:cs typeface="Times New Roman"/>
                <a:sym typeface="Times New Roman"/>
              </a:defRPr>
            </a:pPr>
            <a:r>
              <a:t>Paul is encouraging Timothy to become a strong and bold champion for the Lord, in contrast to those who have fallen away (2 Tim. 1:8,12-18) </a:t>
            </a:r>
          </a:p>
          <a:p>
            <a:pPr marL="914400" indent="-914400" algn="l">
              <a:lnSpc>
                <a:spcPct val="90000"/>
              </a:lnSpc>
              <a:spcBef>
                <a:spcPts val="2000"/>
              </a:spcBef>
              <a:buClr>
                <a:srgbClr val="945200"/>
              </a:buClr>
              <a:buSzPct val="80000"/>
              <a:buFont typeface="Zapf Dingbats"/>
              <a:buBlip>
                <a:blip r:embed="rId3"/>
              </a:buBlip>
              <a:defRPr sz="3900">
                <a:solidFill>
                  <a:srgbClr val="3E231A"/>
                </a:solidFill>
                <a:latin typeface="Times New Roman"/>
                <a:ea typeface="Times New Roman"/>
                <a:cs typeface="Times New Roman"/>
                <a:sym typeface="Times New Roman"/>
              </a:defRPr>
            </a:pPr>
            <a:r>
              <a:t>Timothy is to be strong in the “</a:t>
            </a:r>
            <a:r>
              <a:rPr i="1"/>
              <a:t>grace that is in Christ</a:t>
            </a:r>
            <a:r>
              <a:t>” that he may be capable of discharging faithfully the office entrusted to him (1 Tim 4:14; 2 Tim 1:6,13,14) </a:t>
            </a:r>
          </a:p>
        </p:txBody>
      </p:sp>
      <p:sp>
        <p:nvSpPr>
          <p:cNvPr id="256" name="BE STRONG"/>
          <p:cNvSpPr txBox="1"/>
          <p:nvPr/>
        </p:nvSpPr>
        <p:spPr>
          <a:xfrm>
            <a:off x="4711565" y="2826758"/>
            <a:ext cx="4557689"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500">
                <a:latin typeface="Gill Sans"/>
                <a:ea typeface="Gill Sans"/>
                <a:cs typeface="Gill Sans"/>
                <a:sym typeface="Gill Sans"/>
              </a:defRPr>
            </a:lvl1pPr>
          </a:lstStyle>
          <a:p>
            <a:pPr/>
            <a:r>
              <a:t>BE STRONG</a:t>
            </a:r>
          </a:p>
        </p:txBody>
      </p:sp>
      <p:sp>
        <p:nvSpPr>
          <p:cNvPr id="257" name="2 Timothy 2:1 (NKJV)…"/>
          <p:cNvSpPr txBox="1"/>
          <p:nvPr/>
        </p:nvSpPr>
        <p:spPr>
          <a:xfrm>
            <a:off x="498026" y="6319141"/>
            <a:ext cx="3625419" cy="2903197"/>
          </a:xfrm>
          <a:prstGeom prst="rect">
            <a:avLst/>
          </a:prstGeom>
          <a:ln w="12700">
            <a:miter lim="400000"/>
          </a:ln>
          <a:effectLst>
            <a:outerShdw sx="100000" sy="100000" kx="0" ky="0" algn="b" rotWithShape="0" blurRad="165100" dist="101600" dir="2700000">
              <a:srgbClr val="000000">
                <a:alpha val="81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t>2 Timothy 2:1 (NKJV)</a:t>
            </a:r>
          </a:p>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rPr baseline="31999"/>
              <a:t>1</a:t>
            </a:r>
            <a:r>
              <a:t> You therefore, my son, be strong in the grace that is in Christ Jesus.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5">
                                            <p:txEl>
                                              <p:pRg st="1" end="1"/>
                                            </p:txEl>
                                          </p:spTgt>
                                        </p:tgtEl>
                                        <p:attrNameLst>
                                          <p:attrName>style.visibility</p:attrName>
                                        </p:attrNameLst>
                                      </p:cBhvr>
                                      <p:to>
                                        <p:strVal val="visible"/>
                                      </p:to>
                                    </p:set>
                                    <p:animEffect filter="fade" transition="in">
                                      <p:cBhvr>
                                        <p:cTn id="7" dur="1500"/>
                                        <p:tgtEl>
                                          <p:spTgt spid="25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5"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Rectangle"/>
          <p:cNvSpPr/>
          <p:nvPr/>
        </p:nvSpPr>
        <p:spPr>
          <a:xfrm>
            <a:off x="164974" y="112457"/>
            <a:ext cx="12674853" cy="2461893"/>
          </a:xfrm>
          <a:prstGeom prst="rect">
            <a:avLst/>
          </a:prstGeom>
          <a:solidFill>
            <a:srgbClr val="AB1802"/>
          </a:solidFill>
          <a:ln w="12700">
            <a:miter lim="400000"/>
          </a:ln>
        </p:spPr>
        <p:txBody>
          <a:bodyPr lIns="50800" tIns="50800" rIns="50800" bIns="50800" anchor="ctr"/>
          <a:lstStyle/>
          <a:p>
            <a:pPr>
              <a:defRPr>
                <a:solidFill>
                  <a:srgbClr val="FFFFFF"/>
                </a:solidFill>
              </a:defRPr>
            </a:pPr>
          </a:p>
        </p:txBody>
      </p:sp>
      <p:sp>
        <p:nvSpPr>
          <p:cNvPr id="260" name="BE STRONG"/>
          <p:cNvSpPr txBox="1"/>
          <p:nvPr/>
        </p:nvSpPr>
        <p:spPr>
          <a:xfrm>
            <a:off x="446788" y="-173293"/>
            <a:ext cx="12111224" cy="2095501"/>
          </a:xfrm>
          <a:prstGeom prst="rect">
            <a:avLst/>
          </a:prstGeom>
          <a:ln w="12700">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35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BE STRONG</a:t>
            </a:r>
          </a:p>
        </p:txBody>
      </p:sp>
      <p:sp>
        <p:nvSpPr>
          <p:cNvPr id="261" name="in the grace that is in Christ Jesus."/>
          <p:cNvSpPr txBox="1"/>
          <p:nvPr/>
        </p:nvSpPr>
        <p:spPr>
          <a:xfrm>
            <a:off x="1309730" y="1557912"/>
            <a:ext cx="10385339" cy="92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i="1" sz="5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defRPr b="1"/>
            </a:pPr>
            <a:r>
              <a:rPr b="0"/>
              <a:t>in the grace that is in Christ Jesus.</a:t>
            </a:r>
          </a:p>
        </p:txBody>
      </p:sp>
      <p:pic>
        <p:nvPicPr>
          <p:cNvPr id="262" name="Image" descr="Image"/>
          <p:cNvPicPr>
            <a:picLocks noChangeAspect="0"/>
          </p:cNvPicPr>
          <p:nvPr/>
        </p:nvPicPr>
        <p:blipFill>
          <a:blip r:embed="rId2">
            <a:extLst/>
          </a:blip>
          <a:stretch>
            <a:fillRect/>
          </a:stretch>
        </p:blipFill>
        <p:spPr>
          <a:xfrm>
            <a:off x="78434" y="2703007"/>
            <a:ext cx="4464604" cy="6949231"/>
          </a:xfrm>
          <a:prstGeom prst="rect">
            <a:avLst/>
          </a:prstGeom>
          <a:effectLst>
            <a:outerShdw sx="100000" sy="100000" kx="0" ky="0" algn="b" rotWithShape="0" blurRad="342900" dist="198215" dir="5400000">
              <a:srgbClr val="000000">
                <a:alpha val="98987"/>
              </a:srgbClr>
            </a:outerShdw>
          </a:effectLst>
        </p:spPr>
      </p:pic>
      <p:sp>
        <p:nvSpPr>
          <p:cNvPr id="263" name="Our position and strength in Christ are undeserved (Ro. 5:1-11; Eph. 2:4-10)…"/>
          <p:cNvSpPr txBox="1"/>
          <p:nvPr/>
        </p:nvSpPr>
        <p:spPr>
          <a:xfrm>
            <a:off x="4834198" y="3769347"/>
            <a:ext cx="7844343" cy="5461599"/>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2000"/>
              </a:spcBef>
              <a:buClr>
                <a:srgbClr val="945200"/>
              </a:buClr>
              <a:buSzPct val="80000"/>
              <a:buFont typeface="Zapf Dingbats"/>
              <a:buBlip>
                <a:blip r:embed="rId3"/>
              </a:buBlip>
              <a:defRPr>
                <a:solidFill>
                  <a:srgbClr val="3E231A"/>
                </a:solidFill>
                <a:latin typeface="Times New Roman"/>
                <a:ea typeface="Times New Roman"/>
                <a:cs typeface="Times New Roman"/>
                <a:sym typeface="Times New Roman"/>
              </a:defRPr>
            </a:pPr>
            <a:r>
              <a:t>Our position and strength in Christ are undeserved (Ro. 5:1-11; Eph. 2:4-10) </a:t>
            </a:r>
          </a:p>
          <a:p>
            <a:pPr marL="685800" indent="-685800" algn="l">
              <a:lnSpc>
                <a:spcPct val="90000"/>
              </a:lnSpc>
              <a:spcBef>
                <a:spcPts val="2000"/>
              </a:spcBef>
              <a:buClr>
                <a:srgbClr val="945200"/>
              </a:buClr>
              <a:buSzPct val="80000"/>
              <a:buFont typeface="Zapf Dingbats"/>
              <a:buBlip>
                <a:blip r:embed="rId3"/>
              </a:buBlip>
              <a:defRPr>
                <a:solidFill>
                  <a:srgbClr val="3E231A"/>
                </a:solidFill>
                <a:latin typeface="Times New Roman"/>
                <a:ea typeface="Times New Roman"/>
                <a:cs typeface="Times New Roman"/>
                <a:sym typeface="Times New Roman"/>
              </a:defRPr>
            </a:pPr>
            <a:r>
              <a:t>God’s saving and empowering grace, (</a:t>
            </a:r>
            <a:r>
              <a:rPr i="1"/>
              <a:t>unmerited favor</a:t>
            </a:r>
            <a:r>
              <a:t>), is ONLY enjoined in Christ (Eph. 1:3; 6:10-18; Rom. 6:3-6; Gal. 3:26,27)</a:t>
            </a:r>
          </a:p>
          <a:p>
            <a:pPr marL="685800" indent="-685800" algn="l">
              <a:lnSpc>
                <a:spcPct val="90000"/>
              </a:lnSpc>
              <a:spcBef>
                <a:spcPts val="2000"/>
              </a:spcBef>
              <a:buClr>
                <a:srgbClr val="945200"/>
              </a:buClr>
              <a:buSzPct val="80000"/>
              <a:buFont typeface="Zapf Dingbats"/>
              <a:buBlip>
                <a:blip r:embed="rId3"/>
              </a:buBlip>
              <a:defRPr>
                <a:solidFill>
                  <a:srgbClr val="3E231A"/>
                </a:solidFill>
                <a:latin typeface="Times New Roman"/>
                <a:ea typeface="Times New Roman"/>
                <a:cs typeface="Times New Roman"/>
                <a:sym typeface="Times New Roman"/>
              </a:defRPr>
            </a:pPr>
            <a:r>
              <a:t>The strengthening to which Timothy is exhorted can only be effected by his abiding in this grace. (Eph. 6:10-18; Gal. 5:1,6; 2 Peter 1:2-11; 3:14-17)</a:t>
            </a:r>
          </a:p>
        </p:txBody>
      </p:sp>
      <p:sp>
        <p:nvSpPr>
          <p:cNvPr id="264" name="IN THE GRACE"/>
          <p:cNvSpPr txBox="1"/>
          <p:nvPr/>
        </p:nvSpPr>
        <p:spPr>
          <a:xfrm>
            <a:off x="4796739" y="2813569"/>
            <a:ext cx="5653529"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500">
                <a:latin typeface="Gill Sans"/>
                <a:ea typeface="Gill Sans"/>
                <a:cs typeface="Gill Sans"/>
                <a:sym typeface="Gill Sans"/>
              </a:defRPr>
            </a:lvl1pPr>
          </a:lstStyle>
          <a:p>
            <a:pPr/>
            <a:r>
              <a:t>IN THE GRACE</a:t>
            </a:r>
          </a:p>
        </p:txBody>
      </p:sp>
      <p:sp>
        <p:nvSpPr>
          <p:cNvPr id="265" name="2 Timothy 2:1 (NKJV)…"/>
          <p:cNvSpPr txBox="1"/>
          <p:nvPr/>
        </p:nvSpPr>
        <p:spPr>
          <a:xfrm>
            <a:off x="498026" y="6319141"/>
            <a:ext cx="3625419" cy="2903197"/>
          </a:xfrm>
          <a:prstGeom prst="rect">
            <a:avLst/>
          </a:prstGeom>
          <a:ln w="12700">
            <a:miter lim="400000"/>
          </a:ln>
          <a:effectLst>
            <a:outerShdw sx="100000" sy="100000" kx="0" ky="0" algn="b" rotWithShape="0" blurRad="165100" dist="101600" dir="2700000">
              <a:srgbClr val="000000">
                <a:alpha val="81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t>2 Timothy 2:1 (NKJV)</a:t>
            </a:r>
          </a:p>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rPr baseline="31999"/>
              <a:t>1</a:t>
            </a:r>
            <a:r>
              <a:t> You therefore, my son, be strong in the grace that is in Christ Jesus.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3">
                                            <p:bg/>
                                          </p:spTgt>
                                        </p:tgtEl>
                                        <p:attrNameLst>
                                          <p:attrName>style.visibility</p:attrName>
                                        </p:attrNameLst>
                                      </p:cBhvr>
                                      <p:to>
                                        <p:strVal val="visible"/>
                                      </p:to>
                                    </p:set>
                                    <p:animEffect filter="fade" transition="in">
                                      <p:cBhvr>
                                        <p:cTn id="7" dur="1500"/>
                                        <p:tgtEl>
                                          <p:spTgt spid="26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63">
                                            <p:txEl>
                                              <p:pRg st="0" end="0"/>
                                            </p:txEl>
                                          </p:spTgt>
                                        </p:tgtEl>
                                        <p:attrNameLst>
                                          <p:attrName>style.visibility</p:attrName>
                                        </p:attrNameLst>
                                      </p:cBhvr>
                                      <p:to>
                                        <p:strVal val="visible"/>
                                      </p:to>
                                    </p:set>
                                    <p:animEffect filter="fade" transition="in">
                                      <p:cBhvr>
                                        <p:cTn id="10" dur="1500"/>
                                        <p:tgtEl>
                                          <p:spTgt spid="26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63">
                                            <p:txEl>
                                              <p:pRg st="1" end="1"/>
                                            </p:txEl>
                                          </p:spTgt>
                                        </p:tgtEl>
                                        <p:attrNameLst>
                                          <p:attrName>style.visibility</p:attrName>
                                        </p:attrNameLst>
                                      </p:cBhvr>
                                      <p:to>
                                        <p:strVal val="visible"/>
                                      </p:to>
                                    </p:set>
                                    <p:animEffect filter="fade" transition="in">
                                      <p:cBhvr>
                                        <p:cTn id="15" dur="1500"/>
                                        <p:tgtEl>
                                          <p:spTgt spid="26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63">
                                            <p:txEl>
                                              <p:pRg st="2" end="2"/>
                                            </p:txEl>
                                          </p:spTgt>
                                        </p:tgtEl>
                                        <p:attrNameLst>
                                          <p:attrName>style.visibility</p:attrName>
                                        </p:attrNameLst>
                                      </p:cBhvr>
                                      <p:to>
                                        <p:strVal val="visible"/>
                                      </p:to>
                                    </p:set>
                                    <p:animEffect filter="fade" transition="in">
                                      <p:cBhvr>
                                        <p:cTn id="20" dur="1500"/>
                                        <p:tgtEl>
                                          <p:spTgt spid="26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3"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Rectangle"/>
          <p:cNvSpPr/>
          <p:nvPr/>
        </p:nvSpPr>
        <p:spPr>
          <a:xfrm>
            <a:off x="164974" y="112457"/>
            <a:ext cx="12674853" cy="2461893"/>
          </a:xfrm>
          <a:prstGeom prst="rect">
            <a:avLst/>
          </a:prstGeom>
          <a:solidFill>
            <a:srgbClr val="AB1802"/>
          </a:solidFill>
          <a:ln w="12700">
            <a:miter lim="400000"/>
          </a:ln>
        </p:spPr>
        <p:txBody>
          <a:bodyPr lIns="50800" tIns="50800" rIns="50800" bIns="50800" anchor="ctr"/>
          <a:lstStyle/>
          <a:p>
            <a:pPr>
              <a:defRPr>
                <a:solidFill>
                  <a:srgbClr val="FFFFFF"/>
                </a:solidFill>
              </a:defRPr>
            </a:pPr>
          </a:p>
        </p:txBody>
      </p:sp>
      <p:sp>
        <p:nvSpPr>
          <p:cNvPr id="268" name="BE STRONG"/>
          <p:cNvSpPr txBox="1"/>
          <p:nvPr/>
        </p:nvSpPr>
        <p:spPr>
          <a:xfrm>
            <a:off x="446788" y="-173293"/>
            <a:ext cx="12111224" cy="2095501"/>
          </a:xfrm>
          <a:prstGeom prst="rect">
            <a:avLst/>
          </a:prstGeom>
          <a:ln w="12700">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35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BE STRONG</a:t>
            </a:r>
          </a:p>
        </p:txBody>
      </p:sp>
      <p:sp>
        <p:nvSpPr>
          <p:cNvPr id="269" name="in the grace that is in Christ Jesus."/>
          <p:cNvSpPr txBox="1"/>
          <p:nvPr/>
        </p:nvSpPr>
        <p:spPr>
          <a:xfrm>
            <a:off x="1309730" y="1557912"/>
            <a:ext cx="10385339" cy="92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i="1" sz="5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defRPr b="1"/>
            </a:pPr>
            <a:r>
              <a:rPr b="0"/>
              <a:t>in the grace that is in Christ Jesus.</a:t>
            </a:r>
          </a:p>
        </p:txBody>
      </p:sp>
      <p:pic>
        <p:nvPicPr>
          <p:cNvPr id="270" name="Image" descr="Image"/>
          <p:cNvPicPr>
            <a:picLocks noChangeAspect="0"/>
          </p:cNvPicPr>
          <p:nvPr/>
        </p:nvPicPr>
        <p:blipFill>
          <a:blip r:embed="rId2">
            <a:extLst/>
          </a:blip>
          <a:stretch>
            <a:fillRect/>
          </a:stretch>
        </p:blipFill>
        <p:spPr>
          <a:xfrm>
            <a:off x="78434" y="2703007"/>
            <a:ext cx="4464604" cy="6949231"/>
          </a:xfrm>
          <a:prstGeom prst="rect">
            <a:avLst/>
          </a:prstGeom>
          <a:effectLst>
            <a:outerShdw sx="100000" sy="100000" kx="0" ky="0" algn="b" rotWithShape="0" blurRad="342900" dist="198215" dir="5400000">
              <a:srgbClr val="000000">
                <a:alpha val="98987"/>
              </a:srgbClr>
            </a:outerShdw>
          </a:effectLst>
        </p:spPr>
      </p:pic>
      <p:sp>
        <p:nvSpPr>
          <p:cNvPr id="271" name="IN THE GRACE"/>
          <p:cNvSpPr txBox="1"/>
          <p:nvPr/>
        </p:nvSpPr>
        <p:spPr>
          <a:xfrm>
            <a:off x="4796739" y="2813569"/>
            <a:ext cx="5653529"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500">
                <a:latin typeface="Gill Sans"/>
                <a:ea typeface="Gill Sans"/>
                <a:cs typeface="Gill Sans"/>
                <a:sym typeface="Gill Sans"/>
              </a:defRPr>
            </a:lvl1pPr>
          </a:lstStyle>
          <a:p>
            <a:pPr/>
            <a:r>
              <a:t>IN THE GRACE</a:t>
            </a:r>
          </a:p>
        </p:txBody>
      </p:sp>
      <p:sp>
        <p:nvSpPr>
          <p:cNvPr id="272" name="2 Timothy 2:1 (NKJV)…"/>
          <p:cNvSpPr txBox="1"/>
          <p:nvPr/>
        </p:nvSpPr>
        <p:spPr>
          <a:xfrm>
            <a:off x="498026" y="6319141"/>
            <a:ext cx="3625419" cy="2903197"/>
          </a:xfrm>
          <a:prstGeom prst="rect">
            <a:avLst/>
          </a:prstGeom>
          <a:ln w="12700">
            <a:miter lim="400000"/>
          </a:ln>
          <a:effectLst>
            <a:outerShdw sx="100000" sy="100000" kx="0" ky="0" algn="b" rotWithShape="0" blurRad="165100" dist="101600" dir="2700000">
              <a:srgbClr val="000000">
                <a:alpha val="81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t>2 Timothy 2:1 (NKJV)</a:t>
            </a:r>
          </a:p>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rPr baseline="31999"/>
              <a:t>1</a:t>
            </a:r>
            <a:r>
              <a:t> You therefore, my son, be strong in the grace that is in Christ Jesus.</a:t>
            </a:r>
          </a:p>
        </p:txBody>
      </p:sp>
      <p:sp>
        <p:nvSpPr>
          <p:cNvPr id="273" name="Acts 13:43 (NKJV)…"/>
          <p:cNvSpPr txBox="1"/>
          <p:nvPr/>
        </p:nvSpPr>
        <p:spPr>
          <a:xfrm>
            <a:off x="4968185" y="3967189"/>
            <a:ext cx="7712663" cy="54615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600">
                <a:solidFill>
                  <a:srgbClr val="000000"/>
                </a:solidFill>
                <a:latin typeface="Times New Roman"/>
                <a:ea typeface="Times New Roman"/>
                <a:cs typeface="Times New Roman"/>
                <a:sym typeface="Times New Roman"/>
              </a:defRPr>
            </a:pPr>
            <a:r>
              <a:t>Acts 13:43 (NKJV)</a:t>
            </a:r>
          </a:p>
          <a:p>
            <a:pPr defTabSz="457200">
              <a:defRPr sz="4600">
                <a:solidFill>
                  <a:srgbClr val="000000"/>
                </a:solidFill>
                <a:latin typeface="Times New Roman"/>
                <a:ea typeface="Times New Roman"/>
                <a:cs typeface="Times New Roman"/>
                <a:sym typeface="Times New Roman"/>
              </a:defRPr>
            </a:pPr>
            <a:r>
              <a:rPr baseline="31999"/>
              <a:t>43</a:t>
            </a:r>
            <a:r>
              <a:t> Now when the congregation had broken up, many of the Jews and devout proselytes followed Paul and Barnabas, who, speaking to them, persuaded them to continue in the grace of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Rectangle"/>
          <p:cNvSpPr/>
          <p:nvPr/>
        </p:nvSpPr>
        <p:spPr>
          <a:xfrm>
            <a:off x="164974" y="112457"/>
            <a:ext cx="12674853" cy="2461893"/>
          </a:xfrm>
          <a:prstGeom prst="rect">
            <a:avLst/>
          </a:prstGeom>
          <a:solidFill>
            <a:srgbClr val="AB1802"/>
          </a:solidFill>
          <a:ln w="12700">
            <a:miter lim="400000"/>
          </a:ln>
        </p:spPr>
        <p:txBody>
          <a:bodyPr lIns="50800" tIns="50800" rIns="50800" bIns="50800" anchor="ctr"/>
          <a:lstStyle/>
          <a:p>
            <a:pPr>
              <a:defRPr>
                <a:solidFill>
                  <a:srgbClr val="FFFFFF"/>
                </a:solidFill>
              </a:defRPr>
            </a:pPr>
          </a:p>
        </p:txBody>
      </p:sp>
      <p:sp>
        <p:nvSpPr>
          <p:cNvPr id="276" name="BE STRONG"/>
          <p:cNvSpPr txBox="1"/>
          <p:nvPr/>
        </p:nvSpPr>
        <p:spPr>
          <a:xfrm>
            <a:off x="446788" y="-173293"/>
            <a:ext cx="12111224" cy="2095501"/>
          </a:xfrm>
          <a:prstGeom prst="rect">
            <a:avLst/>
          </a:prstGeom>
          <a:ln w="12700">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35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BE STRONG</a:t>
            </a:r>
          </a:p>
        </p:txBody>
      </p:sp>
      <p:sp>
        <p:nvSpPr>
          <p:cNvPr id="277" name="in the grace that is in Christ Jesus."/>
          <p:cNvSpPr txBox="1"/>
          <p:nvPr/>
        </p:nvSpPr>
        <p:spPr>
          <a:xfrm>
            <a:off x="1309730" y="1557912"/>
            <a:ext cx="10385339" cy="92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i="1" sz="5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defRPr b="1"/>
            </a:pPr>
            <a:r>
              <a:rPr b="0"/>
              <a:t>in the grace that is in Christ Jesus.</a:t>
            </a:r>
          </a:p>
        </p:txBody>
      </p:sp>
      <p:pic>
        <p:nvPicPr>
          <p:cNvPr id="278" name="Image" descr="Image"/>
          <p:cNvPicPr>
            <a:picLocks noChangeAspect="0"/>
          </p:cNvPicPr>
          <p:nvPr/>
        </p:nvPicPr>
        <p:blipFill>
          <a:blip r:embed="rId2">
            <a:extLst/>
          </a:blip>
          <a:stretch>
            <a:fillRect/>
          </a:stretch>
        </p:blipFill>
        <p:spPr>
          <a:xfrm>
            <a:off x="78434" y="2703007"/>
            <a:ext cx="4464604" cy="6949231"/>
          </a:xfrm>
          <a:prstGeom prst="rect">
            <a:avLst/>
          </a:prstGeom>
          <a:effectLst>
            <a:outerShdw sx="100000" sy="100000" kx="0" ky="0" algn="b" rotWithShape="0" blurRad="342900" dist="198215" dir="5400000">
              <a:srgbClr val="000000">
                <a:alpha val="98987"/>
              </a:srgbClr>
            </a:outerShdw>
          </a:effectLst>
        </p:spPr>
      </p:pic>
      <p:sp>
        <p:nvSpPr>
          <p:cNvPr id="279" name="IN THE GRACE"/>
          <p:cNvSpPr txBox="1"/>
          <p:nvPr/>
        </p:nvSpPr>
        <p:spPr>
          <a:xfrm>
            <a:off x="4796739" y="2813569"/>
            <a:ext cx="5653529"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500">
                <a:latin typeface="Gill Sans"/>
                <a:ea typeface="Gill Sans"/>
                <a:cs typeface="Gill Sans"/>
                <a:sym typeface="Gill Sans"/>
              </a:defRPr>
            </a:lvl1pPr>
          </a:lstStyle>
          <a:p>
            <a:pPr/>
            <a:r>
              <a:t>IN THE GRACE</a:t>
            </a:r>
          </a:p>
        </p:txBody>
      </p:sp>
      <p:sp>
        <p:nvSpPr>
          <p:cNvPr id="280" name="2 Timothy 2:1 (NKJV)…"/>
          <p:cNvSpPr txBox="1"/>
          <p:nvPr/>
        </p:nvSpPr>
        <p:spPr>
          <a:xfrm>
            <a:off x="498026" y="6319141"/>
            <a:ext cx="3625419" cy="2903197"/>
          </a:xfrm>
          <a:prstGeom prst="rect">
            <a:avLst/>
          </a:prstGeom>
          <a:ln w="12700">
            <a:miter lim="400000"/>
          </a:ln>
          <a:effectLst>
            <a:outerShdw sx="100000" sy="100000" kx="0" ky="0" algn="b" rotWithShape="0" blurRad="165100" dist="101600" dir="2700000">
              <a:srgbClr val="000000">
                <a:alpha val="81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t>2 Timothy 2:1 (NKJV)</a:t>
            </a:r>
          </a:p>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rPr baseline="31999"/>
              <a:t>1</a:t>
            </a:r>
            <a:r>
              <a:t> You therefore, my son, be strong in the grace that is in Christ Jesus.</a:t>
            </a:r>
          </a:p>
        </p:txBody>
      </p:sp>
      <p:sp>
        <p:nvSpPr>
          <p:cNvPr id="281" name="Hebrews 12:15–16 (NKJV)…"/>
          <p:cNvSpPr txBox="1"/>
          <p:nvPr/>
        </p:nvSpPr>
        <p:spPr>
          <a:xfrm>
            <a:off x="4968185" y="3967189"/>
            <a:ext cx="7712663" cy="56288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600">
                <a:solidFill>
                  <a:srgbClr val="000000"/>
                </a:solidFill>
                <a:latin typeface="Times New Roman"/>
                <a:ea typeface="Times New Roman"/>
                <a:cs typeface="Times New Roman"/>
                <a:sym typeface="Times New Roman"/>
              </a:defRPr>
            </a:pPr>
            <a:r>
              <a:t>Hebrews 12:15–16 (NKJV) </a:t>
            </a:r>
          </a:p>
          <a:p>
            <a:pPr defTabSz="457200">
              <a:defRPr sz="4200">
                <a:solidFill>
                  <a:srgbClr val="000000"/>
                </a:solidFill>
                <a:latin typeface="Times New Roman"/>
                <a:ea typeface="Times New Roman"/>
                <a:cs typeface="Times New Roman"/>
                <a:sym typeface="Times New Roman"/>
              </a:defRPr>
            </a:pPr>
            <a:r>
              <a:rPr baseline="31999"/>
              <a:t>15</a:t>
            </a:r>
            <a:r>
              <a:t> looking carefully lest anyone fall short of the grace of God; lest any root of bitterness springing up cause trouble, and by this many become defiled; </a:t>
            </a:r>
            <a:r>
              <a:rPr baseline="31999"/>
              <a:t>16</a:t>
            </a:r>
            <a:r>
              <a:t> lest there </a:t>
            </a:r>
            <a:r>
              <a:rPr i="1"/>
              <a:t>be</a:t>
            </a:r>
            <a:r>
              <a:t> any fornicator or profane person like Esau, who for one morsel of food sold his birthright.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Rectangle"/>
          <p:cNvSpPr/>
          <p:nvPr/>
        </p:nvSpPr>
        <p:spPr>
          <a:xfrm>
            <a:off x="164974" y="112457"/>
            <a:ext cx="12674853" cy="2461893"/>
          </a:xfrm>
          <a:prstGeom prst="rect">
            <a:avLst/>
          </a:prstGeom>
          <a:solidFill>
            <a:srgbClr val="AB1802"/>
          </a:solidFill>
          <a:ln w="12700">
            <a:miter lim="400000"/>
          </a:ln>
        </p:spPr>
        <p:txBody>
          <a:bodyPr lIns="50800" tIns="50800" rIns="50800" bIns="50800" anchor="ctr"/>
          <a:lstStyle/>
          <a:p>
            <a:pPr>
              <a:defRPr>
                <a:solidFill>
                  <a:srgbClr val="FFFFFF"/>
                </a:solidFill>
              </a:defRPr>
            </a:pPr>
          </a:p>
        </p:txBody>
      </p:sp>
      <p:sp>
        <p:nvSpPr>
          <p:cNvPr id="284" name="BE STRONG"/>
          <p:cNvSpPr txBox="1"/>
          <p:nvPr/>
        </p:nvSpPr>
        <p:spPr>
          <a:xfrm>
            <a:off x="446788" y="-173293"/>
            <a:ext cx="12111224" cy="2095501"/>
          </a:xfrm>
          <a:prstGeom prst="rect">
            <a:avLst/>
          </a:prstGeom>
          <a:ln w="12700">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35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BE STRONG</a:t>
            </a:r>
          </a:p>
        </p:txBody>
      </p:sp>
      <p:sp>
        <p:nvSpPr>
          <p:cNvPr id="285" name="in the grace that is in Christ Jesus."/>
          <p:cNvSpPr txBox="1"/>
          <p:nvPr/>
        </p:nvSpPr>
        <p:spPr>
          <a:xfrm>
            <a:off x="1309730" y="1557912"/>
            <a:ext cx="10385339" cy="92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i="1" sz="5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defRPr b="1"/>
            </a:pPr>
            <a:r>
              <a:rPr b="0"/>
              <a:t>in the grace that is in Christ Jesus.</a:t>
            </a:r>
          </a:p>
        </p:txBody>
      </p:sp>
      <p:pic>
        <p:nvPicPr>
          <p:cNvPr id="286" name="Image" descr="Image"/>
          <p:cNvPicPr>
            <a:picLocks noChangeAspect="0"/>
          </p:cNvPicPr>
          <p:nvPr/>
        </p:nvPicPr>
        <p:blipFill>
          <a:blip r:embed="rId2">
            <a:extLst/>
          </a:blip>
          <a:stretch>
            <a:fillRect/>
          </a:stretch>
        </p:blipFill>
        <p:spPr>
          <a:xfrm>
            <a:off x="78434" y="2703007"/>
            <a:ext cx="4464604" cy="6949231"/>
          </a:xfrm>
          <a:prstGeom prst="rect">
            <a:avLst/>
          </a:prstGeom>
          <a:effectLst>
            <a:outerShdw sx="100000" sy="100000" kx="0" ky="0" algn="b" rotWithShape="0" blurRad="342900" dist="198215" dir="5400000">
              <a:srgbClr val="000000">
                <a:alpha val="98987"/>
              </a:srgbClr>
            </a:outerShdw>
          </a:effectLst>
        </p:spPr>
      </p:pic>
      <p:sp>
        <p:nvSpPr>
          <p:cNvPr id="287" name="IN THE GRACE"/>
          <p:cNvSpPr txBox="1"/>
          <p:nvPr/>
        </p:nvSpPr>
        <p:spPr>
          <a:xfrm>
            <a:off x="4796739" y="2813569"/>
            <a:ext cx="5653529"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500">
                <a:latin typeface="Gill Sans"/>
                <a:ea typeface="Gill Sans"/>
                <a:cs typeface="Gill Sans"/>
                <a:sym typeface="Gill Sans"/>
              </a:defRPr>
            </a:lvl1pPr>
          </a:lstStyle>
          <a:p>
            <a:pPr/>
            <a:r>
              <a:t>IN THE GRACE</a:t>
            </a:r>
          </a:p>
        </p:txBody>
      </p:sp>
      <p:sp>
        <p:nvSpPr>
          <p:cNvPr id="288" name="2 Timothy 2:1 (NKJV)…"/>
          <p:cNvSpPr txBox="1"/>
          <p:nvPr/>
        </p:nvSpPr>
        <p:spPr>
          <a:xfrm>
            <a:off x="498026" y="6319141"/>
            <a:ext cx="3625419" cy="2903197"/>
          </a:xfrm>
          <a:prstGeom prst="rect">
            <a:avLst/>
          </a:prstGeom>
          <a:ln w="12700">
            <a:miter lim="400000"/>
          </a:ln>
          <a:effectLst>
            <a:outerShdw sx="100000" sy="100000" kx="0" ky="0" algn="b" rotWithShape="0" blurRad="165100" dist="101600" dir="2700000">
              <a:srgbClr val="000000">
                <a:alpha val="81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t>2 Timothy 2:1 (NKJV)</a:t>
            </a:r>
          </a:p>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rPr baseline="31999"/>
              <a:t>1</a:t>
            </a:r>
            <a:r>
              <a:t> You therefore, my son, be strong in the grace that is in Christ Jesus.</a:t>
            </a:r>
          </a:p>
        </p:txBody>
      </p:sp>
      <p:sp>
        <p:nvSpPr>
          <p:cNvPr id="289" name="Titus 2:11–12 (NKJV)…"/>
          <p:cNvSpPr txBox="1"/>
          <p:nvPr/>
        </p:nvSpPr>
        <p:spPr>
          <a:xfrm>
            <a:off x="4968185" y="3967189"/>
            <a:ext cx="7712663" cy="54615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600">
                <a:solidFill>
                  <a:srgbClr val="000000"/>
                </a:solidFill>
                <a:latin typeface="Times New Roman"/>
                <a:ea typeface="Times New Roman"/>
                <a:cs typeface="Times New Roman"/>
                <a:sym typeface="Times New Roman"/>
              </a:defRPr>
            </a:pPr>
            <a:r>
              <a:t>Titus 2:11–12 (NKJV) </a:t>
            </a:r>
          </a:p>
          <a:p>
            <a:pPr defTabSz="457200">
              <a:defRPr sz="4600">
                <a:solidFill>
                  <a:srgbClr val="000000"/>
                </a:solidFill>
                <a:latin typeface="Times New Roman"/>
                <a:ea typeface="Times New Roman"/>
                <a:cs typeface="Times New Roman"/>
                <a:sym typeface="Times New Roman"/>
              </a:defRPr>
            </a:pPr>
            <a:r>
              <a:rPr baseline="31999"/>
              <a:t>11</a:t>
            </a:r>
            <a:r>
              <a:t> For the grace of God that brings salvation has appeared to all men, </a:t>
            </a:r>
            <a:r>
              <a:rPr baseline="31999"/>
              <a:t>12</a:t>
            </a:r>
            <a:r>
              <a:t> teaching us that, denying ungodliness and worldly lusts, we should live soberly, righteously, and godly in the present age,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Rectangle"/>
          <p:cNvSpPr/>
          <p:nvPr/>
        </p:nvSpPr>
        <p:spPr>
          <a:xfrm>
            <a:off x="164974" y="112457"/>
            <a:ext cx="12674853" cy="2461893"/>
          </a:xfrm>
          <a:prstGeom prst="rect">
            <a:avLst/>
          </a:prstGeom>
          <a:solidFill>
            <a:srgbClr val="AB1802"/>
          </a:solidFill>
          <a:ln w="12700">
            <a:miter lim="400000"/>
          </a:ln>
        </p:spPr>
        <p:txBody>
          <a:bodyPr lIns="50800" tIns="50800" rIns="50800" bIns="50800" anchor="ctr"/>
          <a:lstStyle/>
          <a:p>
            <a:pPr>
              <a:defRPr>
                <a:solidFill>
                  <a:srgbClr val="FFFFFF"/>
                </a:solidFill>
              </a:defRPr>
            </a:pPr>
          </a:p>
        </p:txBody>
      </p:sp>
      <p:sp>
        <p:nvSpPr>
          <p:cNvPr id="292" name="BE STRONG"/>
          <p:cNvSpPr txBox="1"/>
          <p:nvPr/>
        </p:nvSpPr>
        <p:spPr>
          <a:xfrm>
            <a:off x="446788" y="-173293"/>
            <a:ext cx="12111224" cy="2095501"/>
          </a:xfrm>
          <a:prstGeom prst="rect">
            <a:avLst/>
          </a:prstGeom>
          <a:ln w="12700">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35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BE STRONG</a:t>
            </a:r>
          </a:p>
        </p:txBody>
      </p:sp>
      <p:sp>
        <p:nvSpPr>
          <p:cNvPr id="293" name="in the grace that is in Christ Jesus."/>
          <p:cNvSpPr txBox="1"/>
          <p:nvPr/>
        </p:nvSpPr>
        <p:spPr>
          <a:xfrm>
            <a:off x="1309730" y="1557912"/>
            <a:ext cx="10385339" cy="92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i="1" sz="5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defRPr b="1"/>
            </a:pPr>
            <a:r>
              <a:rPr b="0"/>
              <a:t>in the grace that is in Christ Jesus.</a:t>
            </a:r>
          </a:p>
        </p:txBody>
      </p:sp>
      <p:pic>
        <p:nvPicPr>
          <p:cNvPr id="294" name="Image" descr="Image"/>
          <p:cNvPicPr>
            <a:picLocks noChangeAspect="0"/>
          </p:cNvPicPr>
          <p:nvPr/>
        </p:nvPicPr>
        <p:blipFill>
          <a:blip r:embed="rId2">
            <a:extLst/>
          </a:blip>
          <a:stretch>
            <a:fillRect/>
          </a:stretch>
        </p:blipFill>
        <p:spPr>
          <a:xfrm>
            <a:off x="78434" y="2703007"/>
            <a:ext cx="4464604" cy="6949231"/>
          </a:xfrm>
          <a:prstGeom prst="rect">
            <a:avLst/>
          </a:prstGeom>
          <a:effectLst>
            <a:outerShdw sx="100000" sy="100000" kx="0" ky="0" algn="b" rotWithShape="0" blurRad="342900" dist="198215" dir="5400000">
              <a:srgbClr val="000000">
                <a:alpha val="98987"/>
              </a:srgbClr>
            </a:outerShdw>
          </a:effectLst>
        </p:spPr>
      </p:pic>
      <p:sp>
        <p:nvSpPr>
          <p:cNvPr id="295" name="Share gospel with others (2:2; [sound words; pattern; doctrine; source – 1:13; 3:10,14] cf. Acts 8:4; 1 Thes. 1:8)…"/>
          <p:cNvSpPr txBox="1"/>
          <p:nvPr/>
        </p:nvSpPr>
        <p:spPr>
          <a:xfrm>
            <a:off x="4834198" y="3769347"/>
            <a:ext cx="7844343" cy="5602515"/>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400"/>
              </a:spcBef>
              <a:buClr>
                <a:srgbClr val="945200"/>
              </a:buClr>
              <a:buSzPct val="80000"/>
              <a:buFont typeface="Zapf Dingbats"/>
              <a:buBlip>
                <a:blip r:embed="rId3"/>
              </a:buBlip>
              <a:defRPr sz="3700">
                <a:solidFill>
                  <a:srgbClr val="3E231A"/>
                </a:solidFill>
                <a:latin typeface="Times New Roman"/>
                <a:ea typeface="Times New Roman"/>
                <a:cs typeface="Times New Roman"/>
                <a:sym typeface="Times New Roman"/>
              </a:defRPr>
            </a:pPr>
            <a:r>
              <a:rPr b="1"/>
              <a:t>Share gospel with others</a:t>
            </a:r>
            <a:r>
              <a:t> (2:2; [sound words; pattern; doctrine; source – 1:13; 3:10,14] cf. Acts 8:4; 1 Thes. 1:8)</a:t>
            </a:r>
          </a:p>
          <a:p>
            <a:pPr marL="1143000" indent="-685800" algn="l">
              <a:lnSpc>
                <a:spcPct val="90000"/>
              </a:lnSpc>
              <a:spcBef>
                <a:spcPts val="1400"/>
              </a:spcBef>
              <a:buClr>
                <a:srgbClr val="945200"/>
              </a:buClr>
              <a:buSzPct val="80000"/>
              <a:buFont typeface="Zapf Dingbats"/>
              <a:buBlip>
                <a:blip r:embed="rId4"/>
              </a:buBlip>
              <a:defRPr sz="3700">
                <a:solidFill>
                  <a:srgbClr val="3E231A"/>
                </a:solidFill>
                <a:latin typeface="Times New Roman"/>
                <a:ea typeface="Times New Roman"/>
                <a:cs typeface="Times New Roman"/>
                <a:sym typeface="Times New Roman"/>
              </a:defRPr>
            </a:pPr>
            <a:r>
              <a:t>We have received something WONDERFUL and worth sharing!</a:t>
            </a:r>
          </a:p>
          <a:p>
            <a:pPr marL="1143000" indent="-685800" algn="l">
              <a:lnSpc>
                <a:spcPct val="90000"/>
              </a:lnSpc>
              <a:spcBef>
                <a:spcPts val="1400"/>
              </a:spcBef>
              <a:buClr>
                <a:srgbClr val="945200"/>
              </a:buClr>
              <a:buSzPct val="80000"/>
              <a:buFont typeface="Zapf Dingbats"/>
              <a:buBlip>
                <a:blip r:embed="rId4"/>
              </a:buBlip>
              <a:defRPr sz="3700">
                <a:solidFill>
                  <a:srgbClr val="3E231A"/>
                </a:solidFill>
                <a:latin typeface="Times New Roman"/>
                <a:ea typeface="Times New Roman"/>
                <a:cs typeface="Times New Roman"/>
                <a:sym typeface="Times New Roman"/>
              </a:defRPr>
            </a:pPr>
            <a:r>
              <a:t>We have received something EVERYONE NEEDS!</a:t>
            </a:r>
          </a:p>
          <a:p>
            <a:pPr marL="1143000" indent="-685800" algn="l">
              <a:lnSpc>
                <a:spcPct val="90000"/>
              </a:lnSpc>
              <a:spcBef>
                <a:spcPts val="1400"/>
              </a:spcBef>
              <a:buClr>
                <a:srgbClr val="945200"/>
              </a:buClr>
              <a:buSzPct val="80000"/>
              <a:buFont typeface="Zapf Dingbats"/>
              <a:buBlip>
                <a:blip r:embed="rId4"/>
              </a:buBlip>
              <a:defRPr sz="3700">
                <a:solidFill>
                  <a:srgbClr val="3E231A"/>
                </a:solidFill>
                <a:latin typeface="Times New Roman"/>
                <a:ea typeface="Times New Roman"/>
                <a:cs typeface="Times New Roman"/>
                <a:sym typeface="Times New Roman"/>
              </a:defRPr>
            </a:pPr>
            <a:r>
              <a:t>It takes courage, (strength) to share the gospel (1:8)</a:t>
            </a:r>
          </a:p>
        </p:txBody>
      </p:sp>
      <p:sp>
        <p:nvSpPr>
          <p:cNvPr id="296" name="IN PRACTICE"/>
          <p:cNvSpPr txBox="1"/>
          <p:nvPr/>
        </p:nvSpPr>
        <p:spPr>
          <a:xfrm>
            <a:off x="5079311" y="2813569"/>
            <a:ext cx="5088385"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500">
                <a:latin typeface="Gill Sans"/>
                <a:ea typeface="Gill Sans"/>
                <a:cs typeface="Gill Sans"/>
                <a:sym typeface="Gill Sans"/>
              </a:defRPr>
            </a:lvl1pPr>
          </a:lstStyle>
          <a:p>
            <a:pPr/>
            <a:r>
              <a:t>IN PRACTICE</a:t>
            </a:r>
          </a:p>
        </p:txBody>
      </p:sp>
      <p:sp>
        <p:nvSpPr>
          <p:cNvPr id="297" name="2 Timothy 2:2 (NKJV)…"/>
          <p:cNvSpPr txBox="1"/>
          <p:nvPr/>
        </p:nvSpPr>
        <p:spPr>
          <a:xfrm>
            <a:off x="498026" y="4862492"/>
            <a:ext cx="3625420" cy="4312897"/>
          </a:xfrm>
          <a:prstGeom prst="rect">
            <a:avLst/>
          </a:prstGeom>
          <a:ln w="12700">
            <a:miter lim="400000"/>
          </a:ln>
          <a:effectLst>
            <a:outerShdw sx="100000" sy="100000" kx="0" ky="0" algn="b" rotWithShape="0" blurRad="165100" dist="101600" dir="2700000">
              <a:srgbClr val="000000">
                <a:alpha val="81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t>2 Timothy 2:2 (NKJV)</a:t>
            </a:r>
          </a:p>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rPr baseline="31999"/>
              <a:t>2</a:t>
            </a:r>
            <a:r>
              <a:t> And the things that you have heard from me among many witnesses, commit these to faithful men who will be able to teach others also.</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5">
                                            <p:txEl>
                                              <p:pRg st="1" end="1"/>
                                            </p:txEl>
                                          </p:spTgt>
                                        </p:tgtEl>
                                        <p:attrNameLst>
                                          <p:attrName>style.visibility</p:attrName>
                                        </p:attrNameLst>
                                      </p:cBhvr>
                                      <p:to>
                                        <p:strVal val="visible"/>
                                      </p:to>
                                    </p:set>
                                    <p:animEffect filter="fade" transition="in">
                                      <p:cBhvr>
                                        <p:cTn id="7" dur="1500"/>
                                        <p:tgtEl>
                                          <p:spTgt spid="2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5">
                                            <p:txEl>
                                              <p:pRg st="2" end="2"/>
                                            </p:txEl>
                                          </p:spTgt>
                                        </p:tgtEl>
                                        <p:attrNameLst>
                                          <p:attrName>style.visibility</p:attrName>
                                        </p:attrNameLst>
                                      </p:cBhvr>
                                      <p:to>
                                        <p:strVal val="visible"/>
                                      </p:to>
                                    </p:set>
                                    <p:animEffect filter="fade" transition="in">
                                      <p:cBhvr>
                                        <p:cTn id="12" dur="1500"/>
                                        <p:tgtEl>
                                          <p:spTgt spid="2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95">
                                            <p:txEl>
                                              <p:pRg st="3" end="3"/>
                                            </p:txEl>
                                          </p:spTgt>
                                        </p:tgtEl>
                                        <p:attrNameLst>
                                          <p:attrName>style.visibility</p:attrName>
                                        </p:attrNameLst>
                                      </p:cBhvr>
                                      <p:to>
                                        <p:strVal val="visible"/>
                                      </p:to>
                                    </p:set>
                                    <p:animEffect filter="fade" transition="in">
                                      <p:cBhvr>
                                        <p:cTn id="17" dur="1500"/>
                                        <p:tgtEl>
                                          <p:spTgt spid="29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5"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Rectangle"/>
          <p:cNvSpPr/>
          <p:nvPr/>
        </p:nvSpPr>
        <p:spPr>
          <a:xfrm>
            <a:off x="164974" y="112457"/>
            <a:ext cx="12674853" cy="2461893"/>
          </a:xfrm>
          <a:prstGeom prst="rect">
            <a:avLst/>
          </a:prstGeom>
          <a:solidFill>
            <a:srgbClr val="AB1802"/>
          </a:solidFill>
          <a:ln w="12700">
            <a:miter lim="400000"/>
          </a:ln>
        </p:spPr>
        <p:txBody>
          <a:bodyPr lIns="50800" tIns="50800" rIns="50800" bIns="50800" anchor="ctr"/>
          <a:lstStyle/>
          <a:p>
            <a:pPr>
              <a:defRPr>
                <a:solidFill>
                  <a:srgbClr val="FFFFFF"/>
                </a:solidFill>
              </a:defRPr>
            </a:pPr>
          </a:p>
        </p:txBody>
      </p:sp>
      <p:sp>
        <p:nvSpPr>
          <p:cNvPr id="300" name="BE STRONG"/>
          <p:cNvSpPr txBox="1"/>
          <p:nvPr/>
        </p:nvSpPr>
        <p:spPr>
          <a:xfrm>
            <a:off x="446788" y="-173293"/>
            <a:ext cx="12111224" cy="2095501"/>
          </a:xfrm>
          <a:prstGeom prst="rect">
            <a:avLst/>
          </a:prstGeom>
          <a:ln w="12700">
            <a:miter lim="400000"/>
          </a:ln>
          <a:effectLst>
            <a:outerShdw sx="100000" sy="100000" kx="0" ky="0" algn="b" rotWithShape="0" blurRad="342900" dist="198215" dir="5400000">
              <a:srgbClr val="000000">
                <a:alpha val="9898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13500">
                <a:ln w="12700" cap="flat">
                  <a:solidFill>
                    <a:srgbClr val="FFFFFF"/>
                  </a:solidFill>
                  <a:prstDash val="solid"/>
                  <a:miter lim="400000"/>
                </a:ln>
                <a:solidFill>
                  <a:srgbClr val="B4B4B4"/>
                </a:solidFill>
                <a:effectLst>
                  <a:outerShdw sx="100000" sy="100000" kx="0" ky="0" algn="b" rotWithShape="0" blurRad="50800" dist="63500" dir="2137723">
                    <a:srgbClr val="000000"/>
                  </a:outerShdw>
                </a:effectLst>
                <a:latin typeface="Gill Sans"/>
                <a:ea typeface="Gill Sans"/>
                <a:cs typeface="Gill Sans"/>
                <a:sym typeface="Gill Sans"/>
              </a:defRPr>
            </a:lvl1pPr>
          </a:lstStyle>
          <a:p>
            <a:pPr/>
            <a:r>
              <a:t>BE STRONG</a:t>
            </a:r>
          </a:p>
        </p:txBody>
      </p:sp>
      <p:sp>
        <p:nvSpPr>
          <p:cNvPr id="301" name="in the grace that is in Christ Jesus."/>
          <p:cNvSpPr txBox="1"/>
          <p:nvPr/>
        </p:nvSpPr>
        <p:spPr>
          <a:xfrm>
            <a:off x="1309730" y="1557912"/>
            <a:ext cx="10385339" cy="92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300480">
              <a:defRPr i="1" sz="5800">
                <a:solidFill>
                  <a:srgbClr val="FFFFFF"/>
                </a:solidFill>
                <a:effectLst>
                  <a:outerShdw sx="100000" sy="100000" kx="0" ky="0" algn="b" rotWithShape="0" blurRad="63500" dist="63500" dir="2586683">
                    <a:srgbClr val="000000"/>
                  </a:outerShdw>
                </a:effectLst>
                <a:latin typeface="Times New Roman"/>
                <a:ea typeface="Times New Roman"/>
                <a:cs typeface="Times New Roman"/>
                <a:sym typeface="Times New Roman"/>
              </a:defRPr>
            </a:lvl1pPr>
          </a:lstStyle>
          <a:p>
            <a:pPr>
              <a:defRPr b="1"/>
            </a:pPr>
            <a:r>
              <a:rPr b="0"/>
              <a:t>in the grace that is in Christ Jesus.</a:t>
            </a:r>
          </a:p>
        </p:txBody>
      </p:sp>
      <p:pic>
        <p:nvPicPr>
          <p:cNvPr id="302" name="Image" descr="Image"/>
          <p:cNvPicPr>
            <a:picLocks noChangeAspect="0"/>
          </p:cNvPicPr>
          <p:nvPr/>
        </p:nvPicPr>
        <p:blipFill>
          <a:blip r:embed="rId2">
            <a:extLst/>
          </a:blip>
          <a:stretch>
            <a:fillRect/>
          </a:stretch>
        </p:blipFill>
        <p:spPr>
          <a:xfrm>
            <a:off x="78434" y="2703007"/>
            <a:ext cx="4464604" cy="6949231"/>
          </a:xfrm>
          <a:prstGeom prst="rect">
            <a:avLst/>
          </a:prstGeom>
          <a:effectLst>
            <a:outerShdw sx="100000" sy="100000" kx="0" ky="0" algn="b" rotWithShape="0" blurRad="342900" dist="198215" dir="5400000">
              <a:srgbClr val="000000">
                <a:alpha val="98987"/>
              </a:srgbClr>
            </a:outerShdw>
          </a:effectLst>
        </p:spPr>
      </p:pic>
      <p:sp>
        <p:nvSpPr>
          <p:cNvPr id="303" name="Endure hardship as a good soldier (2:3,4; 1:18; 1 Tim 6:9-12)…"/>
          <p:cNvSpPr txBox="1"/>
          <p:nvPr/>
        </p:nvSpPr>
        <p:spPr>
          <a:xfrm>
            <a:off x="4834198" y="3769347"/>
            <a:ext cx="7844343" cy="5605830"/>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lnSpc>
                <a:spcPct val="90000"/>
              </a:lnSpc>
              <a:spcBef>
                <a:spcPts val="1600"/>
              </a:spcBef>
              <a:buClr>
                <a:srgbClr val="945200"/>
              </a:buClr>
              <a:buSzPct val="80000"/>
              <a:buFont typeface="Zapf Dingbats"/>
              <a:buBlip>
                <a:blip r:embed="rId3"/>
              </a:buBlip>
              <a:defRPr sz="4100">
                <a:solidFill>
                  <a:srgbClr val="3E231A"/>
                </a:solidFill>
                <a:latin typeface="Times New Roman"/>
                <a:ea typeface="Times New Roman"/>
                <a:cs typeface="Times New Roman"/>
                <a:sym typeface="Times New Roman"/>
              </a:defRPr>
            </a:pPr>
            <a:r>
              <a:rPr b="1"/>
              <a:t>Endure hardship as a good soldier</a:t>
            </a:r>
            <a:r>
              <a:t> </a:t>
            </a:r>
            <a:r>
              <a:rPr>
                <a:latin typeface="Constantia"/>
                <a:ea typeface="Constantia"/>
                <a:cs typeface="Constantia"/>
                <a:sym typeface="Constantia"/>
              </a:rPr>
              <a:t>(2:3,4; 1:18; 1 Tim 6:9-12)</a:t>
            </a:r>
          </a:p>
          <a:p>
            <a:pPr marL="1143000" indent="-685800" algn="l">
              <a:lnSpc>
                <a:spcPct val="90000"/>
              </a:lnSpc>
              <a:spcBef>
                <a:spcPts val="1600"/>
              </a:spcBef>
              <a:buClr>
                <a:srgbClr val="945200"/>
              </a:buClr>
              <a:buSzPct val="80000"/>
              <a:buFont typeface="Zapf Dingbats"/>
              <a:buBlip>
                <a:blip r:embed="rId4"/>
              </a:buBlip>
              <a:defRPr>
                <a:solidFill>
                  <a:srgbClr val="3E231A"/>
                </a:solidFill>
                <a:latin typeface="Times New Roman"/>
                <a:ea typeface="Times New Roman"/>
                <a:cs typeface="Times New Roman"/>
                <a:sym typeface="Times New Roman"/>
              </a:defRPr>
            </a:pPr>
            <a:r>
              <a:t>Our enemy is MUCH stronger than we are, but everything needed to be victorious has been provided to us in the Lord and through the power of His might (Eph. 6:10-18)</a:t>
            </a:r>
          </a:p>
          <a:p>
            <a:pPr marL="1143000" indent="-685800" algn="l">
              <a:lnSpc>
                <a:spcPct val="90000"/>
              </a:lnSpc>
              <a:spcBef>
                <a:spcPts val="1600"/>
              </a:spcBef>
              <a:buClr>
                <a:srgbClr val="945200"/>
              </a:buClr>
              <a:buSzPct val="80000"/>
              <a:buFont typeface="Zapf Dingbats"/>
              <a:buBlip>
                <a:blip r:embed="rId4"/>
              </a:buBlip>
              <a:defRPr>
                <a:solidFill>
                  <a:srgbClr val="3E231A"/>
                </a:solidFill>
                <a:latin typeface="Times New Roman"/>
                <a:ea typeface="Times New Roman"/>
                <a:cs typeface="Times New Roman"/>
                <a:sym typeface="Times New Roman"/>
              </a:defRPr>
            </a:pPr>
            <a:r>
              <a:t>It takes courage (strength), to go into battle and not be overcome by the world (1 Ti. 1:18; 2 Co. 10:3–5)</a:t>
            </a:r>
          </a:p>
        </p:txBody>
      </p:sp>
      <p:sp>
        <p:nvSpPr>
          <p:cNvPr id="304" name="IN PRACTICE"/>
          <p:cNvSpPr txBox="1"/>
          <p:nvPr/>
        </p:nvSpPr>
        <p:spPr>
          <a:xfrm>
            <a:off x="5079311" y="2813569"/>
            <a:ext cx="5088385"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500">
                <a:latin typeface="Gill Sans"/>
                <a:ea typeface="Gill Sans"/>
                <a:cs typeface="Gill Sans"/>
                <a:sym typeface="Gill Sans"/>
              </a:defRPr>
            </a:lvl1pPr>
          </a:lstStyle>
          <a:p>
            <a:pPr/>
            <a:r>
              <a:t>IN PRACTICE</a:t>
            </a:r>
          </a:p>
        </p:txBody>
      </p:sp>
      <p:sp>
        <p:nvSpPr>
          <p:cNvPr id="305" name="2 Timothy 2:3–4 (NKJV)…"/>
          <p:cNvSpPr txBox="1"/>
          <p:nvPr/>
        </p:nvSpPr>
        <p:spPr>
          <a:xfrm>
            <a:off x="498026" y="3081374"/>
            <a:ext cx="3625420" cy="6192497"/>
          </a:xfrm>
          <a:prstGeom prst="rect">
            <a:avLst/>
          </a:prstGeom>
          <a:ln w="12700">
            <a:miter lim="400000"/>
          </a:ln>
          <a:effectLst>
            <a:outerShdw sx="100000" sy="100000" kx="0" ky="0" algn="b" rotWithShape="0" blurRad="165100" dist="101600" dir="2700000">
              <a:srgbClr val="000000">
                <a:alpha val="81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t>2 Timothy 2:3–4 (NKJV) </a:t>
            </a:r>
          </a:p>
          <a:p>
            <a:pPr defTabSz="457200">
              <a:defRPr sz="3300">
                <a:solidFill>
                  <a:srgbClr val="FFFFFF"/>
                </a:solidFill>
                <a:effectLst>
                  <a:outerShdw sx="100000" sy="100000" kx="0" ky="0" algn="b" rotWithShape="0" blurRad="63500" dist="63500" dir="1972513">
                    <a:srgbClr val="000000"/>
                  </a:outerShdw>
                </a:effectLst>
                <a:latin typeface="Times New Roman"/>
                <a:ea typeface="Times New Roman"/>
                <a:cs typeface="Times New Roman"/>
                <a:sym typeface="Times New Roman"/>
              </a:defRPr>
            </a:pPr>
            <a:r>
              <a:rPr baseline="31999"/>
              <a:t>3</a:t>
            </a:r>
            <a:r>
              <a:t> You therefore must endure hardship as a good soldier of Jesus Christ. </a:t>
            </a:r>
            <a:r>
              <a:rPr baseline="31999"/>
              <a:t>4</a:t>
            </a:r>
            <a:r>
              <a:t> No one engaged in warfare entangles himself with the affairs of </a:t>
            </a:r>
            <a:r>
              <a:rPr i="1"/>
              <a:t>this</a:t>
            </a:r>
            <a:r>
              <a:t> life, that he may please him who enlisted him as a soldier.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3">
                                            <p:txEl>
                                              <p:pRg st="1" end="1"/>
                                            </p:txEl>
                                          </p:spTgt>
                                        </p:tgtEl>
                                        <p:attrNameLst>
                                          <p:attrName>style.visibility</p:attrName>
                                        </p:attrNameLst>
                                      </p:cBhvr>
                                      <p:to>
                                        <p:strVal val="visible"/>
                                      </p:to>
                                    </p:set>
                                    <p:animEffect filter="fade" transition="in">
                                      <p:cBhvr>
                                        <p:cTn id="7" dur="1500"/>
                                        <p:tgtEl>
                                          <p:spTgt spid="3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03">
                                            <p:txEl>
                                              <p:pRg st="2" end="2"/>
                                            </p:txEl>
                                          </p:spTgt>
                                        </p:tgtEl>
                                        <p:attrNameLst>
                                          <p:attrName>style.visibility</p:attrName>
                                        </p:attrNameLst>
                                      </p:cBhvr>
                                      <p:to>
                                        <p:strVal val="visible"/>
                                      </p:to>
                                    </p:set>
                                    <p:animEffect filter="fade" transition="in">
                                      <p:cBhvr>
                                        <p:cTn id="12" dur="1500"/>
                                        <p:tgtEl>
                                          <p:spTgt spid="30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3"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