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7" name="Shape 147"/>
          <p:cNvSpPr/>
          <p:nvPr>
            <p:ph type="sldImg"/>
          </p:nvPr>
        </p:nvSpPr>
        <p:spPr>
          <a:xfrm>
            <a:off x="1143000" y="685800"/>
            <a:ext cx="4572000" cy="3429000"/>
          </a:xfrm>
          <a:prstGeom prst="rect">
            <a:avLst/>
          </a:prstGeom>
        </p:spPr>
        <p:txBody>
          <a:bodyPr/>
          <a:lstStyle/>
          <a:p>
            <a:pPr/>
          </a:p>
        </p:txBody>
      </p:sp>
      <p:sp>
        <p:nvSpPr>
          <p:cNvPr id="148" name="Shape 14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355600" y="2044700"/>
            <a:ext cx="12293600" cy="3238500"/>
          </a:xfrm>
          <a:prstGeom prst="rect">
            <a:avLst/>
          </a:prstGeom>
        </p:spPr>
        <p:txBody>
          <a:bodyPr anchor="b"/>
          <a:lstStyle/>
          <a:p>
            <a:pPr/>
            <a:r>
              <a:t>Title Text</a:t>
            </a:r>
          </a:p>
        </p:txBody>
      </p:sp>
      <p:sp>
        <p:nvSpPr>
          <p:cNvPr id="12" name="Body Level One…"/>
          <p:cNvSpPr txBox="1"/>
          <p:nvPr>
            <p:ph type="body" sz="quarter" idx="1"/>
          </p:nvPr>
        </p:nvSpPr>
        <p:spPr>
          <a:xfrm>
            <a:off x="355600" y="5270500"/>
            <a:ext cx="12293600" cy="12954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pPr/>
            <a:r>
              <a:t>–Johnny Appleseed</a:t>
            </a:r>
          </a:p>
        </p:txBody>
      </p:sp>
      <p:sp>
        <p:nvSpPr>
          <p:cNvPr id="94" name="“Type a quote here.”"/>
          <p:cNvSpPr txBox="1"/>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pPr/>
            <a:r>
              <a:t>“Type a quote here.”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2552700" y="0"/>
            <a:ext cx="17339734" cy="975360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975359" y="758613"/>
            <a:ext cx="11054082" cy="1517227"/>
          </a:xfrm>
          <a:prstGeom prst="rect">
            <a:avLst/>
          </a:prstGeom>
        </p:spPr>
        <p:txBody>
          <a:bodyPr lIns="65023" tIns="65023" rIns="65023" bIns="65023"/>
          <a:lstStyle>
            <a:lvl1pPr defTabSz="1300480">
              <a:defRPr cap="none" sz="6200">
                <a:solidFill>
                  <a:srgbClr val="F5EC91"/>
                </a:solidFill>
                <a:latin typeface="Arial"/>
                <a:ea typeface="Arial"/>
                <a:cs typeface="Arial"/>
                <a:sym typeface="Arial"/>
              </a:defRPr>
            </a:lvl1pPr>
          </a:lstStyle>
          <a:p>
            <a:pPr/>
            <a:r>
              <a:t>Title Text</a:t>
            </a:r>
          </a:p>
        </p:txBody>
      </p:sp>
      <p:sp>
        <p:nvSpPr>
          <p:cNvPr id="118" name="Body Level One…"/>
          <p:cNvSpPr txBox="1"/>
          <p:nvPr>
            <p:ph type="body" idx="1"/>
          </p:nvPr>
        </p:nvSpPr>
        <p:spPr>
          <a:xfrm>
            <a:off x="975359" y="3576320"/>
            <a:ext cx="11054082" cy="5093547"/>
          </a:xfrm>
          <a:prstGeom prst="rect">
            <a:avLst/>
          </a:prstGeom>
        </p:spPr>
        <p:txBody>
          <a:bodyPr lIns="65023" tIns="65023" rIns="65023" bIns="65023" anchor="t"/>
          <a:lstStyle>
            <a:lvl1pPr marL="471487" indent="-471487" defTabSz="1300480">
              <a:spcBef>
                <a:spcPts val="1000"/>
              </a:spcBef>
              <a:buSzPct val="100000"/>
              <a:buChar char="»"/>
              <a:defRPr sz="4400">
                <a:solidFill>
                  <a:srgbClr val="F5EC91"/>
                </a:solidFill>
                <a:latin typeface="Arial"/>
                <a:ea typeface="Arial"/>
                <a:cs typeface="Arial"/>
                <a:sym typeface="Arial"/>
              </a:defRPr>
            </a:lvl1pPr>
            <a:lvl2pPr marL="906235" indent="-449035" defTabSz="1300480">
              <a:spcBef>
                <a:spcPts val="1000"/>
              </a:spcBef>
              <a:buSzPct val="100000"/>
              <a:buChar char="–"/>
              <a:defRPr sz="4400">
                <a:solidFill>
                  <a:srgbClr val="F5EC91"/>
                </a:solidFill>
                <a:latin typeface="Arial"/>
                <a:ea typeface="Arial"/>
                <a:cs typeface="Arial"/>
                <a:sym typeface="Arial"/>
              </a:defRPr>
            </a:lvl2pPr>
            <a:lvl3pPr marL="1333500" indent="-419100" defTabSz="1300480">
              <a:spcBef>
                <a:spcPts val="1000"/>
              </a:spcBef>
              <a:buSzPct val="100000"/>
              <a:defRPr sz="4400">
                <a:solidFill>
                  <a:srgbClr val="F5EC91"/>
                </a:solidFill>
                <a:latin typeface="Arial"/>
                <a:ea typeface="Arial"/>
                <a:cs typeface="Arial"/>
                <a:sym typeface="Arial"/>
              </a:defRPr>
            </a:lvl3pPr>
            <a:lvl4pPr marL="1874520" indent="-502920" defTabSz="1300480">
              <a:spcBef>
                <a:spcPts val="1000"/>
              </a:spcBef>
              <a:buSzPct val="100000"/>
              <a:buChar char="–"/>
              <a:defRPr sz="4400">
                <a:solidFill>
                  <a:srgbClr val="F5EC91"/>
                </a:solidFill>
                <a:latin typeface="Arial"/>
                <a:ea typeface="Arial"/>
                <a:cs typeface="Arial"/>
                <a:sym typeface="Arial"/>
              </a:defRPr>
            </a:lvl4pPr>
            <a:lvl5pPr marL="2387600" indent="-558800" defTabSz="1300480">
              <a:spcBef>
                <a:spcPts val="1000"/>
              </a:spcBef>
              <a:buSzPct val="100000"/>
              <a:buChar char="»"/>
              <a:defRPr sz="4400">
                <a:solidFill>
                  <a:srgbClr val="F5EC9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11632419" y="8886613"/>
            <a:ext cx="397022" cy="389270"/>
          </a:xfrm>
          <a:prstGeom prst="rect">
            <a:avLst/>
          </a:prstGeom>
        </p:spPr>
        <p:txBody>
          <a:bodyPr lIns="65023" tIns="65023" rIns="65023" bIns="65023" anchor="t"/>
          <a:lstStyle>
            <a:lvl1pPr algn="r" defTabSz="1300480">
              <a:defRPr>
                <a:solidFill>
                  <a:srgbClr val="F5EC91"/>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Slide Number"/>
          <p:cNvSpPr txBox="1"/>
          <p:nvPr>
            <p:ph type="sldNum" sz="quarter" idx="2"/>
          </p:nvPr>
        </p:nvSpPr>
        <p:spPr>
          <a:xfrm>
            <a:off x="6324599" y="9004300"/>
            <a:ext cx="342901" cy="368300"/>
          </a:xfrm>
          <a:prstGeom prst="rect">
            <a:avLst/>
          </a:prstGeom>
        </p:spPr>
        <p:txBody>
          <a:bodyPr anchor="t"/>
          <a:lstStyle>
            <a:lvl1pPr>
              <a:defRPr>
                <a:solidFill>
                  <a:srgbClr val="6F6A5A"/>
                </a:solidFill>
                <a:latin typeface="Cochin"/>
                <a:ea typeface="Cochin"/>
                <a:cs typeface="Cochin"/>
                <a:sym typeface="Coc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000000"/>
        </a:solidFill>
      </p:bgPr>
    </p:bg>
    <p:spTree>
      <p:nvGrpSpPr>
        <p:cNvPr id="1" name=""/>
        <p:cNvGrpSpPr/>
        <p:nvPr/>
      </p:nvGrpSpPr>
      <p:grpSpPr>
        <a:xfrm>
          <a:off x="0" y="0"/>
          <a:ext cx="0" cy="0"/>
          <a:chOff x="0" y="0"/>
          <a:chExt cx="0" cy="0"/>
        </a:xfrm>
      </p:grpSpPr>
      <p:sp>
        <p:nvSpPr>
          <p:cNvPr id="133" name="Body Level One…"/>
          <p:cNvSpPr txBox="1"/>
          <p:nvPr>
            <p:ph type="body" idx="1"/>
          </p:nvPr>
        </p:nvSpPr>
        <p:spPr>
          <a:xfrm>
            <a:off x="1270000" y="1270000"/>
            <a:ext cx="10464800" cy="7213600"/>
          </a:xfrm>
          <a:prstGeom prst="rect">
            <a:avLst/>
          </a:prstGeom>
        </p:spPr>
        <p:txBody>
          <a:bodyPr/>
          <a:lstStyle>
            <a:lvl1pPr marL="889000" indent="-571500">
              <a:spcBef>
                <a:spcPts val="4800"/>
              </a:spcBef>
              <a:buSzPct val="171000"/>
              <a:defRPr sz="4200">
                <a:solidFill>
                  <a:srgbClr val="FFFFFF"/>
                </a:solidFill>
                <a:latin typeface="Gill Sans"/>
                <a:ea typeface="Gill Sans"/>
                <a:cs typeface="Gill Sans"/>
                <a:sym typeface="Gill Sans"/>
              </a:defRPr>
            </a:lvl1pPr>
            <a:lvl2pPr marL="1333500" indent="-571500">
              <a:spcBef>
                <a:spcPts val="4800"/>
              </a:spcBef>
              <a:buSzPct val="171000"/>
              <a:defRPr sz="4200">
                <a:solidFill>
                  <a:srgbClr val="FFFFFF"/>
                </a:solidFill>
                <a:latin typeface="Gill Sans"/>
                <a:ea typeface="Gill Sans"/>
                <a:cs typeface="Gill Sans"/>
                <a:sym typeface="Gill Sans"/>
              </a:defRPr>
            </a:lvl2pPr>
            <a:lvl3pPr marL="1778000" indent="-571500">
              <a:spcBef>
                <a:spcPts val="4800"/>
              </a:spcBef>
              <a:buSzPct val="171000"/>
              <a:defRPr sz="4200">
                <a:solidFill>
                  <a:srgbClr val="FFFFFF"/>
                </a:solidFill>
                <a:latin typeface="Gill Sans"/>
                <a:ea typeface="Gill Sans"/>
                <a:cs typeface="Gill Sans"/>
                <a:sym typeface="Gill Sans"/>
              </a:defRPr>
            </a:lvl3pPr>
            <a:lvl4pPr marL="2222500" indent="-571500">
              <a:spcBef>
                <a:spcPts val="4800"/>
              </a:spcBef>
              <a:buSzPct val="171000"/>
              <a:defRPr sz="4200">
                <a:solidFill>
                  <a:srgbClr val="FFFFFF"/>
                </a:solidFill>
                <a:latin typeface="Gill Sans"/>
                <a:ea typeface="Gill Sans"/>
                <a:cs typeface="Gill Sans"/>
                <a:sym typeface="Gill Sans"/>
              </a:defRPr>
            </a:lvl4pPr>
            <a:lvl5pPr marL="2667000" indent="-571500">
              <a:spcBef>
                <a:spcPts val="4800"/>
              </a:spcBef>
              <a:buSzPct val="171000"/>
              <a:defRPr sz="4200">
                <a:solidFill>
                  <a:srgbClr val="FFFFFF"/>
                </a:solidFill>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6324600" y="9258300"/>
            <a:ext cx="342900" cy="368300"/>
          </a:xfrm>
          <a:prstGeom prst="rect">
            <a:avLst/>
          </a:prstGeom>
        </p:spPr>
        <p:txBody>
          <a:bodyPr anchor="t">
            <a:normAutofit fontScale="100000" lnSpcReduction="0"/>
          </a:bodyPr>
          <a:lstStyle>
            <a:lvl1pPr>
              <a:defRPr>
                <a:solidFill>
                  <a:srgbClr val="FFFFFF"/>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Slide Number"/>
          <p:cNvSpPr txBox="1"/>
          <p:nvPr>
            <p:ph type="sldNum" sz="quarter" idx="2"/>
          </p:nvPr>
        </p:nvSpPr>
        <p:spPr>
          <a:xfrm>
            <a:off x="12536220" y="9309100"/>
            <a:ext cx="312015" cy="312343"/>
          </a:xfrm>
          <a:prstGeom prst="rect">
            <a:avLst/>
          </a:prstGeom>
        </p:spPr>
        <p:txBody>
          <a:bodyPr anchor="t">
            <a:normAutofit fontScale="100000" lnSpcReduction="0"/>
          </a:bodyPr>
          <a:lstStyle>
            <a:lvl1pPr algn="r">
              <a:defRPr b="1" sz="1400">
                <a:solidFill>
                  <a:srgbClr val="FFFFFF">
                    <a:alpha val="70000"/>
                  </a:srgbClr>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258743" y="-673100"/>
            <a:ext cx="10390144" cy="777732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908800"/>
            <a:ext cx="10464800" cy="1282700"/>
          </a:xfrm>
          <a:prstGeom prst="rect">
            <a:avLst/>
          </a:prstGeom>
        </p:spPr>
        <p:txBody>
          <a:bodyPr/>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355600" y="3251200"/>
            <a:ext cx="12293600" cy="32385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5351574" y="1384300"/>
            <a:ext cx="7872413" cy="6997700"/>
          </a:xfrm>
          <a:prstGeom prst="rect">
            <a:avLst/>
          </a:prstGeom>
        </p:spPr>
        <p:txBody>
          <a:bodyPr lIns="91439" tIns="45719" rIns="91439" bIns="45719" anchor="t">
            <a:noAutofit/>
          </a:bodyPr>
          <a:lstStyle/>
          <a:p>
            <a:pPr/>
          </a:p>
        </p:txBody>
      </p:sp>
      <p:sp>
        <p:nvSpPr>
          <p:cNvPr id="39" name="Title Text"/>
          <p:cNvSpPr txBox="1"/>
          <p:nvPr>
            <p:ph type="title"/>
          </p:nvPr>
        </p:nvSpPr>
        <p:spPr>
          <a:xfrm>
            <a:off x="355600" y="1016000"/>
            <a:ext cx="5892800" cy="3886200"/>
          </a:xfrm>
          <a:prstGeom prst="rect">
            <a:avLst/>
          </a:prstGeom>
        </p:spPr>
        <p:txBody>
          <a:bodyPr anchor="b"/>
          <a:lstStyle/>
          <a:p>
            <a:pPr/>
            <a:r>
              <a:t>Title Text</a:t>
            </a:r>
          </a:p>
        </p:txBody>
      </p:sp>
      <p:sp>
        <p:nvSpPr>
          <p:cNvPr id="40" name="Body Level One…"/>
          <p:cNvSpPr txBox="1"/>
          <p:nvPr>
            <p:ph type="body" sz="quarter" idx="1"/>
          </p:nvPr>
        </p:nvSpPr>
        <p:spPr>
          <a:xfrm>
            <a:off x="355600" y="4889500"/>
            <a:ext cx="5892800" cy="38862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5493159" y="2743200"/>
            <a:ext cx="7889605" cy="701298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355600" y="2730500"/>
            <a:ext cx="5892800" cy="629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2-033_1302x975.jpeg"/>
          <p:cNvSpPr/>
          <p:nvPr>
            <p:ph type="pic" sz="quarter" idx="13"/>
          </p:nvPr>
        </p:nvSpPr>
        <p:spPr>
          <a:xfrm>
            <a:off x="6654800" y="4965700"/>
            <a:ext cx="5803900" cy="4346239"/>
          </a:xfrm>
          <a:prstGeom prst="rect">
            <a:avLst/>
          </a:prstGeom>
        </p:spPr>
        <p:txBody>
          <a:bodyPr lIns="91439" tIns="45719" rIns="91439" bIns="45719" anchor="t">
            <a:noAutofit/>
          </a:bodyPr>
          <a:lstStyle/>
          <a:p>
            <a:pPr/>
          </a:p>
        </p:txBody>
      </p:sp>
      <p:sp>
        <p:nvSpPr>
          <p:cNvPr id="84" name="Image"/>
          <p:cNvSpPr/>
          <p:nvPr>
            <p:ph type="pic" sz="quarter" idx="14"/>
          </p:nvPr>
        </p:nvSpPr>
        <p:spPr>
          <a:xfrm>
            <a:off x="6667500" y="444500"/>
            <a:ext cx="5803900" cy="4346239"/>
          </a:xfrm>
          <a:prstGeom prst="rect">
            <a:avLst/>
          </a:prstGeom>
        </p:spPr>
        <p:txBody>
          <a:bodyPr lIns="91439" tIns="45719" rIns="91439" bIns="45719" anchor="t">
            <a:noAutofit/>
          </a:bodyPr>
          <a:lstStyle/>
          <a:p>
            <a:pPr/>
          </a:p>
        </p:txBody>
      </p:sp>
      <p:sp>
        <p:nvSpPr>
          <p:cNvPr id="85" name="2-10-superquadro_1631x2178.jpeg"/>
          <p:cNvSpPr/>
          <p:nvPr>
            <p:ph type="pic" idx="15"/>
          </p:nvPr>
        </p:nvSpPr>
        <p:spPr>
          <a:xfrm>
            <a:off x="-939561" y="482600"/>
            <a:ext cx="7995295" cy="10681635"/>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600" y="9271000"/>
            <a:ext cx="342900" cy="355600"/>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1pPr>
      <a:lvl2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2pPr>
      <a:lvl3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3pPr>
      <a:lvl4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4pPr>
      <a:lvl5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5pPr>
      <a:lvl6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6pPr>
      <a:lvl7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7pPr>
      <a:lvl8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8pPr>
      <a:lvl9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b="0" baseline="0" cap="none" i="0" spc="0" strike="noStrike" sz="3800" u="none">
          <a:solidFill>
            <a:srgbClr val="535353"/>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tif"/><Relationship Id="rId7"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5.tif"/><Relationship Id="rId6"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5.tif"/><Relationship Id="rId6"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5.tif"/><Relationship Id="rId6" Type="http://schemas.openxmlformats.org/officeDocument/2006/relationships/image" Target="../media/image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tif"/><Relationship Id="rId7" Type="http://schemas.openxmlformats.org/officeDocument/2006/relationships/image" Target="../media/image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tif"/><Relationship Id="rId7"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tif"/><Relationship Id="rId7" Type="http://schemas.openxmlformats.org/officeDocument/2006/relationships/image" Target="../media/image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tif"/><Relationship Id="rId7"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tif"/><Relationship Id="rId7"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5.tif"/><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5.tif"/><Relationship Id="rId6" Type="http://schemas.openxmlformats.org/officeDocument/2006/relationships/image" Target="../media/image9.png"/><Relationship Id="rId7"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tif"/><Relationship Id="rId6" Type="http://schemas.openxmlformats.org/officeDocument/2006/relationships/image" Target="../media/image1.png"/><Relationship Id="rId7"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tif"/><Relationship Id="rId6" Type="http://schemas.openxmlformats.org/officeDocument/2006/relationships/image" Target="../media/image1.png"/><Relationship Id="rId7"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hyperlink" Target="http://" TargetMode="External"/><Relationship Id="rId6" Type="http://schemas.openxmlformats.org/officeDocument/2006/relationships/hyperlink" Target="http://www.w65stchurchofchrist.com"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1.png"/><Relationship Id="rId4" Type="http://schemas.openxmlformats.org/officeDocument/2006/relationships/image" Target="../media/image3.tif"/><Relationship Id="rId5" Type="http://schemas.openxmlformats.org/officeDocument/2006/relationships/image" Target="../media/image4.png"/><Relationship Id="rId6"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1.png"/><Relationship Id="rId4" Type="http://schemas.openxmlformats.org/officeDocument/2006/relationships/image" Target="../media/image3.tif"/><Relationship Id="rId5" Type="http://schemas.openxmlformats.org/officeDocument/2006/relationships/image" Target="../media/image4.png"/><Relationship Id="rId6"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4.tif"/><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4.tif"/><Relationship Id="rId6" Type="http://schemas.openxmlformats.org/officeDocument/2006/relationships/image" Target="../media/image7.png"/><Relationship Id="rId7"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tif"/><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Image" descr="Image"/>
          <p:cNvPicPr>
            <a:picLocks noChangeAspect="1"/>
          </p:cNvPicPr>
          <p:nvPr>
            <p:ph type="pic" idx="13"/>
          </p:nvPr>
        </p:nvPicPr>
        <p:blipFill>
          <a:blip r:embed="rId2">
            <a:extLst/>
          </a:blip>
          <a:srcRect l="28125" t="0" r="0" b="0"/>
          <a:stretch>
            <a:fillRect/>
          </a:stretch>
        </p:blipFill>
        <p:spPr>
          <a:xfrm>
            <a:off x="0" y="0"/>
            <a:ext cx="13004800" cy="9753600"/>
          </a:xfrm>
          <a:prstGeom prst="rect">
            <a:avLst/>
          </a:prstGeom>
        </p:spPr>
      </p:pic>
      <p:grpSp>
        <p:nvGrpSpPr>
          <p:cNvPr id="153" name="Group"/>
          <p:cNvGrpSpPr/>
          <p:nvPr/>
        </p:nvGrpSpPr>
        <p:grpSpPr>
          <a:xfrm>
            <a:off x="244073" y="6123435"/>
            <a:ext cx="12516654" cy="3403062"/>
            <a:chOff x="-9" y="-121"/>
            <a:chExt cx="12516653" cy="3403060"/>
          </a:xfrm>
        </p:grpSpPr>
        <p:pic>
          <p:nvPicPr>
            <p:cNvPr id="151"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152"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154" name="Revelation 19:7 (NKJV)…"/>
          <p:cNvSpPr txBox="1"/>
          <p:nvPr/>
        </p:nvSpPr>
        <p:spPr>
          <a:xfrm>
            <a:off x="3918632" y="1000990"/>
            <a:ext cx="8597098" cy="31269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4200">
                <a:solidFill>
                  <a:srgbClr val="000000"/>
                </a:solidFill>
                <a:latin typeface="Times New Roman"/>
                <a:ea typeface="Times New Roman"/>
                <a:cs typeface="Times New Roman"/>
                <a:sym typeface="Times New Roman"/>
              </a:defRPr>
            </a:pPr>
            <a:r>
              <a:t>Revelation 19:7 (NKJV)</a:t>
            </a:r>
          </a:p>
          <a:p>
            <a:pPr defTabSz="457200">
              <a:defRPr sz="4200">
                <a:solidFill>
                  <a:srgbClr val="000000"/>
                </a:solidFill>
                <a:latin typeface="Times New Roman"/>
                <a:ea typeface="Times New Roman"/>
                <a:cs typeface="Times New Roman"/>
                <a:sym typeface="Times New Roman"/>
              </a:defRPr>
            </a:pPr>
            <a:r>
              <a:rPr baseline="31999"/>
              <a:t>7</a:t>
            </a:r>
            <a:r>
              <a:t> Let us be glad and rejoice and give Him glory, for the marriage of the Lamb has come, and His wife has made herself ready.” </a:t>
            </a:r>
          </a:p>
        </p:txBody>
      </p:sp>
      <p:sp>
        <p:nvSpPr>
          <p:cNvPr id="155" name="(Matthew 22:1-14; Ephesians 5:22-33; 2 Corinthians 11:2; Revelation 19:2,9)"/>
          <p:cNvSpPr txBox="1"/>
          <p:nvPr/>
        </p:nvSpPr>
        <p:spPr>
          <a:xfrm>
            <a:off x="-28724" y="224589"/>
            <a:ext cx="13062248" cy="533401"/>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(Matthew 22:1-14; Ephesians 5:22-33; 2 Corinthians 11:2; Revelation 19:2,9)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8" name="THE CHURCH / BRIDE of CHRIST"/>
          <p:cNvGrpSpPr/>
          <p:nvPr/>
        </p:nvGrpSpPr>
        <p:grpSpPr>
          <a:xfrm>
            <a:off x="189992" y="2333641"/>
            <a:ext cx="12624815" cy="1231901"/>
            <a:chOff x="0" y="0"/>
            <a:chExt cx="12624813" cy="1231900"/>
          </a:xfrm>
        </p:grpSpPr>
        <p:sp>
          <p:nvSpPr>
            <p:cNvPr id="217"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216"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221" name="Group"/>
          <p:cNvGrpSpPr/>
          <p:nvPr/>
        </p:nvGrpSpPr>
        <p:grpSpPr>
          <a:xfrm>
            <a:off x="244024" y="-707774"/>
            <a:ext cx="12516655" cy="3403062"/>
            <a:chOff x="-9" y="-121"/>
            <a:chExt cx="12516653" cy="3403060"/>
          </a:xfrm>
        </p:grpSpPr>
        <p:pic>
          <p:nvPicPr>
            <p:cNvPr id="219"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220"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222" name="VIRTUOUS: (2 Pet. 1:5ff) Moral excellence, purity (Prov. 12:4; 31:10,29; Ruth 3:11; Gal. 5:22,23).…"/>
          <p:cNvSpPr txBox="1"/>
          <p:nvPr/>
        </p:nvSpPr>
        <p:spPr>
          <a:xfrm>
            <a:off x="4835311" y="3667373"/>
            <a:ext cx="8068897" cy="57958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01700" indent="-635000" algn="l">
              <a:spcBef>
                <a:spcPts val="1900"/>
              </a:spcBef>
              <a:buSzPct val="80000"/>
              <a:buBlip>
                <a:blip r:embed="rId5"/>
              </a:buBlip>
              <a:defRPr>
                <a:solidFill>
                  <a:srgbClr val="000000"/>
                </a:solidFill>
              </a:defRPr>
            </a:pPr>
            <a:r>
              <a:rPr b="1">
                <a:latin typeface="Gill Sans"/>
                <a:ea typeface="Gill Sans"/>
                <a:cs typeface="Gill Sans"/>
                <a:sym typeface="Gill Sans"/>
              </a:rPr>
              <a:t>VIRTUOUS: (2 Pet. 1:5ff) </a:t>
            </a:r>
            <a:r>
              <a:t>Moral excellence, purity (Prov. 12:4; 31:10,29; Ruth 3:11; Gal. 5:22,23).</a:t>
            </a:r>
          </a:p>
          <a:p>
            <a:pPr marL="901700" indent="-635000" algn="l">
              <a:spcBef>
                <a:spcPts val="1900"/>
              </a:spcBef>
              <a:buSzPct val="80000"/>
              <a:buBlip>
                <a:blip r:embed="rId5"/>
              </a:buBlip>
              <a:defRPr>
                <a:solidFill>
                  <a:srgbClr val="000000"/>
                </a:solidFill>
              </a:defRPr>
            </a:pPr>
            <a:r>
              <a:rPr b="1">
                <a:latin typeface="Gill Sans"/>
                <a:ea typeface="Gill Sans"/>
                <a:cs typeface="Gill Sans"/>
                <a:sym typeface="Gill Sans"/>
              </a:rPr>
              <a:t>FAITHFUL: (Rev. 2:10) </a:t>
            </a:r>
            <a:r>
              <a:t>Trusting, obedient and loyal (James 4:4; 1 Jn 2:15-17; 5:21; 1 Cor. 10:7,14; 11:2-4).</a:t>
            </a:r>
          </a:p>
          <a:p>
            <a:pPr marL="901700" indent="-635000" algn="l">
              <a:spcBef>
                <a:spcPts val="1900"/>
              </a:spcBef>
              <a:buSzPct val="80000"/>
              <a:buBlip>
                <a:blip r:embed="rId5"/>
              </a:buBlip>
              <a:defRPr>
                <a:solidFill>
                  <a:srgbClr val="000000"/>
                </a:solidFill>
              </a:defRPr>
            </a:pPr>
            <a:r>
              <a:rPr b="1">
                <a:latin typeface="Gill Sans"/>
                <a:ea typeface="Gill Sans"/>
                <a:cs typeface="Gill Sans"/>
                <a:sym typeface="Gill Sans"/>
              </a:rPr>
              <a:t>ADORNED:</a:t>
            </a:r>
            <a:r>
              <a:t> </a:t>
            </a:r>
            <a:r>
              <a:rPr b="1">
                <a:latin typeface="Gill Sans"/>
                <a:ea typeface="Gill Sans"/>
                <a:cs typeface="Gill Sans"/>
                <a:sym typeface="Gill Sans"/>
              </a:rPr>
              <a:t>(Eph. 5:27) </a:t>
            </a:r>
            <a:r>
              <a:t>having put off the sinful man, we must put on Christ, being clothed in righteousness (Rev. 21:2; Col. 3:12-17; Rev. 19:8)</a:t>
            </a:r>
          </a:p>
        </p:txBody>
      </p:sp>
      <p:grpSp>
        <p:nvGrpSpPr>
          <p:cNvPr id="225" name="Image"/>
          <p:cNvGrpSpPr/>
          <p:nvPr/>
        </p:nvGrpSpPr>
        <p:grpSpPr>
          <a:xfrm>
            <a:off x="189528" y="3671766"/>
            <a:ext cx="4743361" cy="6016475"/>
            <a:chOff x="0" y="0"/>
            <a:chExt cx="4743359" cy="6016473"/>
          </a:xfrm>
        </p:grpSpPr>
        <p:pic>
          <p:nvPicPr>
            <p:cNvPr id="224" name="Image" descr="Image"/>
            <p:cNvPicPr>
              <a:picLocks noChangeAspect="1"/>
            </p:cNvPicPr>
            <p:nvPr/>
          </p:nvPicPr>
          <p:blipFill>
            <a:blip r:embed="rId6">
              <a:extLst/>
            </a:blip>
            <a:srcRect l="0" t="15823" r="0" b="0"/>
            <a:stretch>
              <a:fillRect/>
            </a:stretch>
          </p:blipFill>
          <p:spPr>
            <a:xfrm>
              <a:off x="88900" y="50799"/>
              <a:ext cx="4565560" cy="5775175"/>
            </a:xfrm>
            <a:prstGeom prst="rect">
              <a:avLst/>
            </a:prstGeom>
            <a:ln>
              <a:noFill/>
            </a:ln>
            <a:effectLst/>
          </p:spPr>
        </p:pic>
        <p:pic>
          <p:nvPicPr>
            <p:cNvPr id="223" name="Image" descr="Image"/>
            <p:cNvPicPr>
              <a:picLocks noChangeAspect="0"/>
            </p:cNvPicPr>
            <p:nvPr/>
          </p:nvPicPr>
          <p:blipFill>
            <a:blip r:embed="rId7">
              <a:extLst/>
            </a:blip>
            <a:stretch>
              <a:fillRect/>
            </a:stretch>
          </p:blipFill>
          <p:spPr>
            <a:xfrm>
              <a:off x="0" y="-1"/>
              <a:ext cx="4743360" cy="6016475"/>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22">
                                            <p:txEl>
                                              <p:pRg st="1" end="1"/>
                                            </p:txEl>
                                          </p:spTgt>
                                        </p:tgtEl>
                                        <p:attrNameLst>
                                          <p:attrName>style.visibility</p:attrName>
                                        </p:attrNameLst>
                                      </p:cBhvr>
                                      <p:to>
                                        <p:strVal val="visible"/>
                                      </p:to>
                                    </p:set>
                                    <p:animEffect filter="wipe(left)" transition="in">
                                      <p:cBhvr>
                                        <p:cTn id="7" dur="1500"/>
                                        <p:tgtEl>
                                          <p:spTgt spid="2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22">
                                            <p:txEl>
                                              <p:pRg st="2" end="2"/>
                                            </p:txEl>
                                          </p:spTgt>
                                        </p:tgtEl>
                                        <p:attrNameLst>
                                          <p:attrName>style.visibility</p:attrName>
                                        </p:attrNameLst>
                                      </p:cBhvr>
                                      <p:to>
                                        <p:strVal val="visible"/>
                                      </p:to>
                                    </p:set>
                                    <p:animEffect filter="wipe(left)" transition="in">
                                      <p:cBhvr>
                                        <p:cTn id="12" dur="1500"/>
                                        <p:tgtEl>
                                          <p:spTgt spid="22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9" name="THE CHURCH / BRIDE of CHRIST"/>
          <p:cNvGrpSpPr/>
          <p:nvPr/>
        </p:nvGrpSpPr>
        <p:grpSpPr>
          <a:xfrm>
            <a:off x="189992" y="2333641"/>
            <a:ext cx="12624815" cy="1231901"/>
            <a:chOff x="0" y="0"/>
            <a:chExt cx="12624813" cy="1231900"/>
          </a:xfrm>
        </p:grpSpPr>
        <p:sp>
          <p:nvSpPr>
            <p:cNvPr id="228"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227"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232" name="Group"/>
          <p:cNvGrpSpPr/>
          <p:nvPr/>
        </p:nvGrpSpPr>
        <p:grpSpPr>
          <a:xfrm>
            <a:off x="244024" y="-707774"/>
            <a:ext cx="12516655" cy="3403062"/>
            <a:chOff x="-9" y="-121"/>
            <a:chExt cx="12516653" cy="3403060"/>
          </a:xfrm>
        </p:grpSpPr>
        <p:pic>
          <p:nvPicPr>
            <p:cNvPr id="230"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231"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grpSp>
        <p:nvGrpSpPr>
          <p:cNvPr id="235" name="Image"/>
          <p:cNvGrpSpPr/>
          <p:nvPr/>
        </p:nvGrpSpPr>
        <p:grpSpPr>
          <a:xfrm>
            <a:off x="189528" y="3671766"/>
            <a:ext cx="4743361" cy="6016475"/>
            <a:chOff x="0" y="0"/>
            <a:chExt cx="4743359" cy="6016473"/>
          </a:xfrm>
        </p:grpSpPr>
        <p:pic>
          <p:nvPicPr>
            <p:cNvPr id="234" name="Image" descr="Image"/>
            <p:cNvPicPr>
              <a:picLocks noChangeAspect="1"/>
            </p:cNvPicPr>
            <p:nvPr/>
          </p:nvPicPr>
          <p:blipFill>
            <a:blip r:embed="rId5">
              <a:extLst/>
            </a:blip>
            <a:srcRect l="0" t="15823" r="0" b="0"/>
            <a:stretch>
              <a:fillRect/>
            </a:stretch>
          </p:blipFill>
          <p:spPr>
            <a:xfrm>
              <a:off x="88900" y="50799"/>
              <a:ext cx="4565560" cy="5775175"/>
            </a:xfrm>
            <a:prstGeom prst="rect">
              <a:avLst/>
            </a:prstGeom>
            <a:ln>
              <a:noFill/>
            </a:ln>
            <a:effectLst/>
          </p:spPr>
        </p:pic>
        <p:pic>
          <p:nvPicPr>
            <p:cNvPr id="233" name="Image" descr="Image"/>
            <p:cNvPicPr>
              <a:picLocks noChangeAspect="0"/>
            </p:cNvPicPr>
            <p:nvPr/>
          </p:nvPicPr>
          <p:blipFill>
            <a:blip r:embed="rId6">
              <a:extLst/>
            </a:blip>
            <a:stretch>
              <a:fillRect/>
            </a:stretch>
          </p:blipFill>
          <p:spPr>
            <a:xfrm>
              <a:off x="0" y="-1"/>
              <a:ext cx="4743360" cy="6016475"/>
            </a:xfrm>
            <a:prstGeom prst="rect">
              <a:avLst/>
            </a:prstGeom>
            <a:effectLst/>
          </p:spPr>
        </p:pic>
      </p:grpSp>
      <p:sp>
        <p:nvSpPr>
          <p:cNvPr id="236" name="Colossians 3:12–17 (NKJV)…"/>
          <p:cNvSpPr txBox="1"/>
          <p:nvPr/>
        </p:nvSpPr>
        <p:spPr>
          <a:xfrm>
            <a:off x="5103917" y="3788154"/>
            <a:ext cx="7631054" cy="55558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600">
                <a:solidFill>
                  <a:srgbClr val="000000"/>
                </a:solidFill>
                <a:latin typeface="Times New Roman"/>
                <a:ea typeface="Times New Roman"/>
                <a:cs typeface="Times New Roman"/>
                <a:sym typeface="Times New Roman"/>
              </a:defRPr>
            </a:pPr>
            <a:r>
              <a:t>Colossians 3:12–17 (NKJV)</a:t>
            </a:r>
          </a:p>
          <a:p>
            <a:pPr defTabSz="457200">
              <a:defRPr>
                <a:solidFill>
                  <a:srgbClr val="000000"/>
                </a:solidFill>
                <a:latin typeface="Times New Roman"/>
                <a:ea typeface="Times New Roman"/>
                <a:cs typeface="Times New Roman"/>
                <a:sym typeface="Times New Roman"/>
              </a:defRPr>
            </a:pPr>
            <a:r>
              <a:rPr baseline="31999"/>
              <a:t>12</a:t>
            </a:r>
            <a:r>
              <a:t> Therefore, as </a:t>
            </a:r>
            <a:r>
              <a:rPr i="1"/>
              <a:t>the</a:t>
            </a:r>
            <a:r>
              <a:t> elect of God, holy and beloved, put on tender mercies, kindness, humility, meekness, longsuffering; </a:t>
            </a:r>
            <a:r>
              <a:rPr baseline="31999"/>
              <a:t>13</a:t>
            </a:r>
            <a:r>
              <a:t> bearing with one another, and forgiving one another, if anyone has a complaint against another; even as Christ forgave you, so you also </a:t>
            </a:r>
            <a:r>
              <a:rPr i="1"/>
              <a:t>must do</a:t>
            </a:r>
            <a:r>
              <a:t>. </a:t>
            </a:r>
            <a:r>
              <a:rPr baseline="31999"/>
              <a:t>14</a:t>
            </a:r>
            <a:r>
              <a:t> But above all these things put on love, which is the bond of perfection.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0" name="THE CHURCH / BRIDE of CHRIST"/>
          <p:cNvGrpSpPr/>
          <p:nvPr/>
        </p:nvGrpSpPr>
        <p:grpSpPr>
          <a:xfrm>
            <a:off x="189992" y="2333641"/>
            <a:ext cx="12624815" cy="1231901"/>
            <a:chOff x="0" y="0"/>
            <a:chExt cx="12624813" cy="1231900"/>
          </a:xfrm>
        </p:grpSpPr>
        <p:sp>
          <p:nvSpPr>
            <p:cNvPr id="239"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238"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243" name="Group"/>
          <p:cNvGrpSpPr/>
          <p:nvPr/>
        </p:nvGrpSpPr>
        <p:grpSpPr>
          <a:xfrm>
            <a:off x="244024" y="-707774"/>
            <a:ext cx="12516655" cy="3403062"/>
            <a:chOff x="-9" y="-121"/>
            <a:chExt cx="12516653" cy="3403060"/>
          </a:xfrm>
        </p:grpSpPr>
        <p:pic>
          <p:nvPicPr>
            <p:cNvPr id="241"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242"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grpSp>
        <p:nvGrpSpPr>
          <p:cNvPr id="246" name="Image"/>
          <p:cNvGrpSpPr/>
          <p:nvPr/>
        </p:nvGrpSpPr>
        <p:grpSpPr>
          <a:xfrm>
            <a:off x="189528" y="3671766"/>
            <a:ext cx="4743361" cy="6016475"/>
            <a:chOff x="0" y="0"/>
            <a:chExt cx="4743359" cy="6016473"/>
          </a:xfrm>
        </p:grpSpPr>
        <p:pic>
          <p:nvPicPr>
            <p:cNvPr id="245" name="Image" descr="Image"/>
            <p:cNvPicPr>
              <a:picLocks noChangeAspect="1"/>
            </p:cNvPicPr>
            <p:nvPr/>
          </p:nvPicPr>
          <p:blipFill>
            <a:blip r:embed="rId5">
              <a:extLst/>
            </a:blip>
            <a:srcRect l="0" t="15823" r="0" b="0"/>
            <a:stretch>
              <a:fillRect/>
            </a:stretch>
          </p:blipFill>
          <p:spPr>
            <a:xfrm>
              <a:off x="88900" y="50799"/>
              <a:ext cx="4565560" cy="5775175"/>
            </a:xfrm>
            <a:prstGeom prst="rect">
              <a:avLst/>
            </a:prstGeom>
            <a:ln>
              <a:noFill/>
            </a:ln>
            <a:effectLst/>
          </p:spPr>
        </p:pic>
        <p:pic>
          <p:nvPicPr>
            <p:cNvPr id="244" name="Image" descr="Image"/>
            <p:cNvPicPr>
              <a:picLocks noChangeAspect="0"/>
            </p:cNvPicPr>
            <p:nvPr/>
          </p:nvPicPr>
          <p:blipFill>
            <a:blip r:embed="rId6">
              <a:extLst/>
            </a:blip>
            <a:stretch>
              <a:fillRect/>
            </a:stretch>
          </p:blipFill>
          <p:spPr>
            <a:xfrm>
              <a:off x="0" y="-1"/>
              <a:ext cx="4743360" cy="6016475"/>
            </a:xfrm>
            <a:prstGeom prst="rect">
              <a:avLst/>
            </a:prstGeom>
            <a:effectLst/>
          </p:spPr>
        </p:pic>
      </p:grpSp>
      <p:sp>
        <p:nvSpPr>
          <p:cNvPr id="247" name="Colossians 3:12–17 (NKJV)…"/>
          <p:cNvSpPr txBox="1"/>
          <p:nvPr/>
        </p:nvSpPr>
        <p:spPr>
          <a:xfrm>
            <a:off x="5103917" y="3788154"/>
            <a:ext cx="7631054" cy="522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600">
                <a:solidFill>
                  <a:srgbClr val="000000"/>
                </a:solidFill>
                <a:latin typeface="Times New Roman"/>
                <a:ea typeface="Times New Roman"/>
                <a:cs typeface="Times New Roman"/>
                <a:sym typeface="Times New Roman"/>
              </a:defRPr>
            </a:pPr>
            <a:r>
              <a:t>Colossians 3:12–17 (NKJV)</a:t>
            </a:r>
          </a:p>
          <a:p>
            <a:pPr defTabSz="457200">
              <a:defRPr sz="3800">
                <a:solidFill>
                  <a:srgbClr val="000000"/>
                </a:solidFill>
                <a:latin typeface="Times New Roman"/>
                <a:ea typeface="Times New Roman"/>
                <a:cs typeface="Times New Roman"/>
                <a:sym typeface="Times New Roman"/>
              </a:defRPr>
            </a:pPr>
            <a:r>
              <a:rPr baseline="31999"/>
              <a:t>15</a:t>
            </a:r>
            <a:r>
              <a:t> And let the peace of God rule in your hearts, to which also you were called in one body; and be thankful. </a:t>
            </a:r>
            <a:r>
              <a:rPr baseline="31999"/>
              <a:t>16</a:t>
            </a:r>
            <a:r>
              <a:t> Let the word of Christ dwell in you richly in all wisdom, teaching and admonishing one another in psalms and hymns and spiritual songs, singing with grace in your hearts to the Lord.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1" name="THE CHURCH / BRIDE of CHRIST"/>
          <p:cNvGrpSpPr/>
          <p:nvPr/>
        </p:nvGrpSpPr>
        <p:grpSpPr>
          <a:xfrm>
            <a:off x="189992" y="2333641"/>
            <a:ext cx="12624815" cy="1231901"/>
            <a:chOff x="0" y="0"/>
            <a:chExt cx="12624813" cy="1231900"/>
          </a:xfrm>
        </p:grpSpPr>
        <p:sp>
          <p:nvSpPr>
            <p:cNvPr id="250"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249"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254" name="Group"/>
          <p:cNvGrpSpPr/>
          <p:nvPr/>
        </p:nvGrpSpPr>
        <p:grpSpPr>
          <a:xfrm>
            <a:off x="244024" y="-707774"/>
            <a:ext cx="12516655" cy="3403062"/>
            <a:chOff x="-9" y="-121"/>
            <a:chExt cx="12516653" cy="3403060"/>
          </a:xfrm>
        </p:grpSpPr>
        <p:pic>
          <p:nvPicPr>
            <p:cNvPr id="252"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253"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grpSp>
        <p:nvGrpSpPr>
          <p:cNvPr id="257" name="Image"/>
          <p:cNvGrpSpPr/>
          <p:nvPr/>
        </p:nvGrpSpPr>
        <p:grpSpPr>
          <a:xfrm>
            <a:off x="189528" y="3671766"/>
            <a:ext cx="4743361" cy="6016475"/>
            <a:chOff x="0" y="0"/>
            <a:chExt cx="4743359" cy="6016473"/>
          </a:xfrm>
        </p:grpSpPr>
        <p:pic>
          <p:nvPicPr>
            <p:cNvPr id="256" name="Image" descr="Image"/>
            <p:cNvPicPr>
              <a:picLocks noChangeAspect="1"/>
            </p:cNvPicPr>
            <p:nvPr/>
          </p:nvPicPr>
          <p:blipFill>
            <a:blip r:embed="rId5">
              <a:extLst/>
            </a:blip>
            <a:srcRect l="0" t="15823" r="0" b="0"/>
            <a:stretch>
              <a:fillRect/>
            </a:stretch>
          </p:blipFill>
          <p:spPr>
            <a:xfrm>
              <a:off x="88900" y="50799"/>
              <a:ext cx="4565560" cy="5775175"/>
            </a:xfrm>
            <a:prstGeom prst="rect">
              <a:avLst/>
            </a:prstGeom>
            <a:ln>
              <a:noFill/>
            </a:ln>
            <a:effectLst/>
          </p:spPr>
        </p:pic>
        <p:pic>
          <p:nvPicPr>
            <p:cNvPr id="255" name="Image" descr="Image"/>
            <p:cNvPicPr>
              <a:picLocks noChangeAspect="0"/>
            </p:cNvPicPr>
            <p:nvPr/>
          </p:nvPicPr>
          <p:blipFill>
            <a:blip r:embed="rId6">
              <a:extLst/>
            </a:blip>
            <a:stretch>
              <a:fillRect/>
            </a:stretch>
          </p:blipFill>
          <p:spPr>
            <a:xfrm>
              <a:off x="0" y="-1"/>
              <a:ext cx="4743360" cy="6016475"/>
            </a:xfrm>
            <a:prstGeom prst="rect">
              <a:avLst/>
            </a:prstGeom>
            <a:effectLst/>
          </p:spPr>
        </p:pic>
      </p:grpSp>
      <p:sp>
        <p:nvSpPr>
          <p:cNvPr id="258" name="Colossians 3:12–17 (NKJV)…"/>
          <p:cNvSpPr txBox="1"/>
          <p:nvPr/>
        </p:nvSpPr>
        <p:spPr>
          <a:xfrm>
            <a:off x="5103917" y="3788154"/>
            <a:ext cx="7631054" cy="5696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600">
                <a:solidFill>
                  <a:srgbClr val="000000"/>
                </a:solidFill>
                <a:latin typeface="Times New Roman"/>
                <a:ea typeface="Times New Roman"/>
                <a:cs typeface="Times New Roman"/>
                <a:sym typeface="Times New Roman"/>
              </a:defRPr>
            </a:pPr>
            <a:r>
              <a:t>Colossians 3:12–17 (NKJV)</a:t>
            </a:r>
          </a:p>
          <a:p>
            <a:pPr defTabSz="457200">
              <a:defRPr sz="5700">
                <a:solidFill>
                  <a:srgbClr val="000000"/>
                </a:solidFill>
                <a:latin typeface="Times New Roman"/>
                <a:ea typeface="Times New Roman"/>
                <a:cs typeface="Times New Roman"/>
                <a:sym typeface="Times New Roman"/>
              </a:defRPr>
            </a:pPr>
            <a:r>
              <a:rPr baseline="31999"/>
              <a:t>17</a:t>
            </a:r>
            <a:r>
              <a:t> And </a:t>
            </a:r>
            <a:r>
              <a:rPr i="1"/>
              <a:t>whatever</a:t>
            </a:r>
            <a:r>
              <a:t> you do in word or deed, </a:t>
            </a:r>
            <a:r>
              <a:rPr i="1"/>
              <a:t>do</a:t>
            </a:r>
            <a:r>
              <a:t> all in the name of the Lord Jesus, giving thanks to God the Father through Him.</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2" name="THE CHURCH / BRIDE of CHRIST"/>
          <p:cNvGrpSpPr/>
          <p:nvPr/>
        </p:nvGrpSpPr>
        <p:grpSpPr>
          <a:xfrm>
            <a:off x="189992" y="2333641"/>
            <a:ext cx="12624815" cy="1231901"/>
            <a:chOff x="0" y="0"/>
            <a:chExt cx="12624813" cy="1231900"/>
          </a:xfrm>
        </p:grpSpPr>
        <p:sp>
          <p:nvSpPr>
            <p:cNvPr id="261"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260"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265" name="Group"/>
          <p:cNvGrpSpPr/>
          <p:nvPr/>
        </p:nvGrpSpPr>
        <p:grpSpPr>
          <a:xfrm>
            <a:off x="244024" y="-707774"/>
            <a:ext cx="12516655" cy="3403062"/>
            <a:chOff x="-9" y="-121"/>
            <a:chExt cx="12516653" cy="3403060"/>
          </a:xfrm>
        </p:grpSpPr>
        <p:pic>
          <p:nvPicPr>
            <p:cNvPr id="263"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264"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266" name="THE UNBLEMISHED CHURCH WILL BE PRESENTED TO CHRIST:"/>
          <p:cNvSpPr txBox="1"/>
          <p:nvPr/>
        </p:nvSpPr>
        <p:spPr>
          <a:xfrm>
            <a:off x="4835311" y="3667373"/>
            <a:ext cx="8068897"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901700" indent="-635000" algn="l">
              <a:spcBef>
                <a:spcPts val="1900"/>
              </a:spcBef>
              <a:buSzPct val="80000"/>
              <a:buBlip>
                <a:blip r:embed="rId5"/>
              </a:buBlip>
              <a:defRPr b="1">
                <a:solidFill>
                  <a:srgbClr val="000000"/>
                </a:solidFill>
                <a:latin typeface="Gill Sans"/>
                <a:ea typeface="Gill Sans"/>
                <a:cs typeface="Gill Sans"/>
                <a:sym typeface="Gill Sans"/>
              </a:defRPr>
            </a:lvl1pPr>
          </a:lstStyle>
          <a:p>
            <a:pPr>
              <a:defRPr b="0">
                <a:latin typeface="+mn-lt"/>
                <a:ea typeface="+mn-ea"/>
                <a:cs typeface="+mn-cs"/>
                <a:sym typeface="Gill Sans Light"/>
              </a:defRPr>
            </a:pPr>
            <a:r>
              <a:rPr b="1">
                <a:latin typeface="Gill Sans"/>
                <a:ea typeface="Gill Sans"/>
                <a:cs typeface="Gill Sans"/>
                <a:sym typeface="Gill Sans"/>
              </a:rPr>
              <a:t>THE UNBLEMISHED CHURCH WILL BE PRESENTED TO CHRIST:</a:t>
            </a:r>
          </a:p>
        </p:txBody>
      </p:sp>
      <p:grpSp>
        <p:nvGrpSpPr>
          <p:cNvPr id="269" name="Image"/>
          <p:cNvGrpSpPr/>
          <p:nvPr/>
        </p:nvGrpSpPr>
        <p:grpSpPr>
          <a:xfrm>
            <a:off x="189528" y="3671766"/>
            <a:ext cx="4743361" cy="6016475"/>
            <a:chOff x="0" y="0"/>
            <a:chExt cx="4743359" cy="6016473"/>
          </a:xfrm>
        </p:grpSpPr>
        <p:pic>
          <p:nvPicPr>
            <p:cNvPr id="268" name="Image" descr="Image"/>
            <p:cNvPicPr>
              <a:picLocks noChangeAspect="1"/>
            </p:cNvPicPr>
            <p:nvPr/>
          </p:nvPicPr>
          <p:blipFill>
            <a:blip r:embed="rId6">
              <a:extLst/>
            </a:blip>
            <a:srcRect l="0" t="15823" r="0" b="0"/>
            <a:stretch>
              <a:fillRect/>
            </a:stretch>
          </p:blipFill>
          <p:spPr>
            <a:xfrm>
              <a:off x="88900" y="50799"/>
              <a:ext cx="4565560" cy="5775175"/>
            </a:xfrm>
            <a:prstGeom prst="rect">
              <a:avLst/>
            </a:prstGeom>
            <a:ln>
              <a:noFill/>
            </a:ln>
            <a:effectLst/>
          </p:spPr>
        </p:pic>
        <p:pic>
          <p:nvPicPr>
            <p:cNvPr id="267" name="Image" descr="Image"/>
            <p:cNvPicPr>
              <a:picLocks noChangeAspect="0"/>
            </p:cNvPicPr>
            <p:nvPr/>
          </p:nvPicPr>
          <p:blipFill>
            <a:blip r:embed="rId7">
              <a:extLst/>
            </a:blip>
            <a:stretch>
              <a:fillRect/>
            </a:stretch>
          </p:blipFill>
          <p:spPr>
            <a:xfrm>
              <a:off x="0" y="-1"/>
              <a:ext cx="4743360" cy="6016475"/>
            </a:xfrm>
            <a:prstGeom prst="rect">
              <a:avLst/>
            </a:prstGeom>
            <a:effectLst/>
          </p:spPr>
        </p:pic>
      </p:grpSp>
      <p:sp>
        <p:nvSpPr>
          <p:cNvPr id="270" name="Ephesians 5:27 (NKJV)…"/>
          <p:cNvSpPr txBox="1"/>
          <p:nvPr/>
        </p:nvSpPr>
        <p:spPr>
          <a:xfrm>
            <a:off x="5124595" y="5407504"/>
            <a:ext cx="7490329" cy="39640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400">
                <a:solidFill>
                  <a:srgbClr val="000000"/>
                </a:solidFill>
                <a:latin typeface="Times New Roman"/>
                <a:ea typeface="Times New Roman"/>
                <a:cs typeface="Times New Roman"/>
                <a:sym typeface="Times New Roman"/>
              </a:defRPr>
            </a:pPr>
            <a:r>
              <a:t>Ephesians 5:27 (NKJV) </a:t>
            </a:r>
          </a:p>
          <a:p>
            <a:pPr defTabSz="457200">
              <a:defRPr sz="4400">
                <a:solidFill>
                  <a:srgbClr val="000000"/>
                </a:solidFill>
                <a:latin typeface="Times New Roman"/>
                <a:ea typeface="Times New Roman"/>
                <a:cs typeface="Times New Roman"/>
                <a:sym typeface="Times New Roman"/>
              </a:defRPr>
            </a:pPr>
            <a:r>
              <a:rPr baseline="31999"/>
              <a:t>27</a:t>
            </a:r>
            <a:r>
              <a:t> that He might present her to Himself a glorious church, not having spot or wrinkle or any such thing, but that she should be holy and without blemish.</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0"/>
                                        </p:tgtEl>
                                        <p:attrNameLst>
                                          <p:attrName>style.visibility</p:attrName>
                                        </p:attrNameLst>
                                      </p:cBhvr>
                                      <p:to>
                                        <p:strVal val="visible"/>
                                      </p:to>
                                    </p:set>
                                    <p:animEffect filter="wipe(left)" transition="in">
                                      <p:cBhvr>
                                        <p:cTn id="7" dur="2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4" name="THE CHURCH / BRIDE of CHRIST"/>
          <p:cNvGrpSpPr/>
          <p:nvPr/>
        </p:nvGrpSpPr>
        <p:grpSpPr>
          <a:xfrm>
            <a:off x="189992" y="2333641"/>
            <a:ext cx="12624815" cy="1231901"/>
            <a:chOff x="0" y="0"/>
            <a:chExt cx="12624813" cy="1231900"/>
          </a:xfrm>
        </p:grpSpPr>
        <p:sp>
          <p:nvSpPr>
            <p:cNvPr id="273"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272"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277" name="Group"/>
          <p:cNvGrpSpPr/>
          <p:nvPr/>
        </p:nvGrpSpPr>
        <p:grpSpPr>
          <a:xfrm>
            <a:off x="244024" y="-707774"/>
            <a:ext cx="12516655" cy="3403062"/>
            <a:chOff x="-9" y="-121"/>
            <a:chExt cx="12516653" cy="3403060"/>
          </a:xfrm>
        </p:grpSpPr>
        <p:pic>
          <p:nvPicPr>
            <p:cNvPr id="275"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276"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278" name="THE UNBLEMISHED CHURCH WILL BE PRESENTED TO CHRIST:"/>
          <p:cNvSpPr txBox="1"/>
          <p:nvPr/>
        </p:nvSpPr>
        <p:spPr>
          <a:xfrm>
            <a:off x="4835311" y="3667373"/>
            <a:ext cx="8068897"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901700" indent="-635000" algn="l">
              <a:spcBef>
                <a:spcPts val="1900"/>
              </a:spcBef>
              <a:buSzPct val="80000"/>
              <a:buBlip>
                <a:blip r:embed="rId5"/>
              </a:buBlip>
              <a:defRPr b="1">
                <a:solidFill>
                  <a:srgbClr val="000000"/>
                </a:solidFill>
                <a:latin typeface="Gill Sans"/>
                <a:ea typeface="Gill Sans"/>
                <a:cs typeface="Gill Sans"/>
                <a:sym typeface="Gill Sans"/>
              </a:defRPr>
            </a:lvl1pPr>
          </a:lstStyle>
          <a:p>
            <a:pPr>
              <a:defRPr b="0">
                <a:latin typeface="+mn-lt"/>
                <a:ea typeface="+mn-ea"/>
                <a:cs typeface="+mn-cs"/>
                <a:sym typeface="Gill Sans Light"/>
              </a:defRPr>
            </a:pPr>
            <a:r>
              <a:rPr b="1">
                <a:latin typeface="Gill Sans"/>
                <a:ea typeface="Gill Sans"/>
                <a:cs typeface="Gill Sans"/>
                <a:sym typeface="Gill Sans"/>
              </a:rPr>
              <a:t>THE UNBLEMISHED CHURCH WILL BE PRESENTED TO CHRIST:</a:t>
            </a:r>
          </a:p>
        </p:txBody>
      </p:sp>
      <p:grpSp>
        <p:nvGrpSpPr>
          <p:cNvPr id="281" name="Image"/>
          <p:cNvGrpSpPr/>
          <p:nvPr/>
        </p:nvGrpSpPr>
        <p:grpSpPr>
          <a:xfrm>
            <a:off x="189528" y="3671766"/>
            <a:ext cx="4743361" cy="6016475"/>
            <a:chOff x="0" y="0"/>
            <a:chExt cx="4743359" cy="6016473"/>
          </a:xfrm>
        </p:grpSpPr>
        <p:pic>
          <p:nvPicPr>
            <p:cNvPr id="280" name="Image" descr="Image"/>
            <p:cNvPicPr>
              <a:picLocks noChangeAspect="1"/>
            </p:cNvPicPr>
            <p:nvPr/>
          </p:nvPicPr>
          <p:blipFill>
            <a:blip r:embed="rId6">
              <a:extLst/>
            </a:blip>
            <a:srcRect l="0" t="15823" r="0" b="0"/>
            <a:stretch>
              <a:fillRect/>
            </a:stretch>
          </p:blipFill>
          <p:spPr>
            <a:xfrm>
              <a:off x="88900" y="50799"/>
              <a:ext cx="4565560" cy="5775175"/>
            </a:xfrm>
            <a:prstGeom prst="rect">
              <a:avLst/>
            </a:prstGeom>
            <a:ln>
              <a:noFill/>
            </a:ln>
            <a:effectLst/>
          </p:spPr>
        </p:pic>
        <p:pic>
          <p:nvPicPr>
            <p:cNvPr id="279" name="Image" descr="Image"/>
            <p:cNvPicPr>
              <a:picLocks noChangeAspect="0"/>
            </p:cNvPicPr>
            <p:nvPr/>
          </p:nvPicPr>
          <p:blipFill>
            <a:blip r:embed="rId7">
              <a:extLst/>
            </a:blip>
            <a:stretch>
              <a:fillRect/>
            </a:stretch>
          </p:blipFill>
          <p:spPr>
            <a:xfrm>
              <a:off x="0" y="-1"/>
              <a:ext cx="4743360" cy="6016475"/>
            </a:xfrm>
            <a:prstGeom prst="rect">
              <a:avLst/>
            </a:prstGeom>
            <a:effectLst/>
          </p:spPr>
        </p:pic>
      </p:grpSp>
      <p:sp>
        <p:nvSpPr>
          <p:cNvPr id="282" name="2 Corinthians 11:2 (NKJV)…"/>
          <p:cNvSpPr txBox="1"/>
          <p:nvPr/>
        </p:nvSpPr>
        <p:spPr>
          <a:xfrm>
            <a:off x="5124595" y="5407504"/>
            <a:ext cx="7490329" cy="39640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400">
                <a:solidFill>
                  <a:srgbClr val="000000"/>
                </a:solidFill>
                <a:latin typeface="Times New Roman"/>
                <a:ea typeface="Times New Roman"/>
                <a:cs typeface="Times New Roman"/>
                <a:sym typeface="Times New Roman"/>
              </a:defRPr>
            </a:pPr>
            <a:r>
              <a:t>2 Corinthians 11:2 (NKJV)</a:t>
            </a:r>
          </a:p>
          <a:p>
            <a:pPr defTabSz="457200">
              <a:defRPr sz="4400">
                <a:solidFill>
                  <a:srgbClr val="000000"/>
                </a:solidFill>
                <a:latin typeface="Times New Roman"/>
                <a:ea typeface="Times New Roman"/>
                <a:cs typeface="Times New Roman"/>
                <a:sym typeface="Times New Roman"/>
              </a:defRPr>
            </a:pPr>
            <a:r>
              <a:rPr baseline="31999"/>
              <a:t>2</a:t>
            </a:r>
            <a:r>
              <a:t> For I am jealous for you with godly jealousy. For I have betrothed you to one husband, that I may present </a:t>
            </a:r>
            <a:r>
              <a:rPr i="1"/>
              <a:t>you</a:t>
            </a:r>
            <a:r>
              <a:t> </a:t>
            </a:r>
            <a:r>
              <a:rPr i="1"/>
              <a:t>as</a:t>
            </a:r>
            <a:r>
              <a:t> a chaste virgin to Christ.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6" name="THE CHURCH / BRIDE of CHRIST"/>
          <p:cNvGrpSpPr/>
          <p:nvPr/>
        </p:nvGrpSpPr>
        <p:grpSpPr>
          <a:xfrm>
            <a:off x="189992" y="2333641"/>
            <a:ext cx="12624815" cy="1231901"/>
            <a:chOff x="0" y="0"/>
            <a:chExt cx="12624813" cy="1231900"/>
          </a:xfrm>
        </p:grpSpPr>
        <p:sp>
          <p:nvSpPr>
            <p:cNvPr id="285"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284"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289" name="Group"/>
          <p:cNvGrpSpPr/>
          <p:nvPr/>
        </p:nvGrpSpPr>
        <p:grpSpPr>
          <a:xfrm>
            <a:off x="244024" y="-707774"/>
            <a:ext cx="12516655" cy="3403062"/>
            <a:chOff x="-9" y="-121"/>
            <a:chExt cx="12516653" cy="3403060"/>
          </a:xfrm>
        </p:grpSpPr>
        <p:pic>
          <p:nvPicPr>
            <p:cNvPr id="287"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288"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290" name="THE UNBLEMISHED CHURCH WILL BE PRESENTED TO CHRIST:"/>
          <p:cNvSpPr txBox="1"/>
          <p:nvPr/>
        </p:nvSpPr>
        <p:spPr>
          <a:xfrm>
            <a:off x="4835311" y="3667373"/>
            <a:ext cx="8068897"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901700" indent="-635000" algn="l">
              <a:spcBef>
                <a:spcPts val="1900"/>
              </a:spcBef>
              <a:buSzPct val="80000"/>
              <a:buBlip>
                <a:blip r:embed="rId5"/>
              </a:buBlip>
              <a:defRPr b="1">
                <a:solidFill>
                  <a:srgbClr val="000000"/>
                </a:solidFill>
                <a:latin typeface="Gill Sans"/>
                <a:ea typeface="Gill Sans"/>
                <a:cs typeface="Gill Sans"/>
                <a:sym typeface="Gill Sans"/>
              </a:defRPr>
            </a:lvl1pPr>
          </a:lstStyle>
          <a:p>
            <a:pPr>
              <a:defRPr b="0">
                <a:latin typeface="+mn-lt"/>
                <a:ea typeface="+mn-ea"/>
                <a:cs typeface="+mn-cs"/>
                <a:sym typeface="Gill Sans Light"/>
              </a:defRPr>
            </a:pPr>
            <a:r>
              <a:rPr b="1">
                <a:latin typeface="Gill Sans"/>
                <a:ea typeface="Gill Sans"/>
                <a:cs typeface="Gill Sans"/>
                <a:sym typeface="Gill Sans"/>
              </a:rPr>
              <a:t>THE UNBLEMISHED CHURCH WILL BE PRESENTED TO CHRIST:</a:t>
            </a:r>
          </a:p>
        </p:txBody>
      </p:sp>
      <p:grpSp>
        <p:nvGrpSpPr>
          <p:cNvPr id="293" name="Image"/>
          <p:cNvGrpSpPr/>
          <p:nvPr/>
        </p:nvGrpSpPr>
        <p:grpSpPr>
          <a:xfrm>
            <a:off x="189528" y="3671766"/>
            <a:ext cx="4743361" cy="6016475"/>
            <a:chOff x="0" y="0"/>
            <a:chExt cx="4743359" cy="6016473"/>
          </a:xfrm>
        </p:grpSpPr>
        <p:pic>
          <p:nvPicPr>
            <p:cNvPr id="292" name="Image" descr="Image"/>
            <p:cNvPicPr>
              <a:picLocks noChangeAspect="1"/>
            </p:cNvPicPr>
            <p:nvPr/>
          </p:nvPicPr>
          <p:blipFill>
            <a:blip r:embed="rId6">
              <a:extLst/>
            </a:blip>
            <a:srcRect l="0" t="15823" r="0" b="0"/>
            <a:stretch>
              <a:fillRect/>
            </a:stretch>
          </p:blipFill>
          <p:spPr>
            <a:xfrm>
              <a:off x="88900" y="50799"/>
              <a:ext cx="4565560" cy="5775175"/>
            </a:xfrm>
            <a:prstGeom prst="rect">
              <a:avLst/>
            </a:prstGeom>
            <a:ln>
              <a:noFill/>
            </a:ln>
            <a:effectLst/>
          </p:spPr>
        </p:pic>
        <p:pic>
          <p:nvPicPr>
            <p:cNvPr id="291" name="Image" descr="Image"/>
            <p:cNvPicPr>
              <a:picLocks noChangeAspect="0"/>
            </p:cNvPicPr>
            <p:nvPr/>
          </p:nvPicPr>
          <p:blipFill>
            <a:blip r:embed="rId7">
              <a:extLst/>
            </a:blip>
            <a:stretch>
              <a:fillRect/>
            </a:stretch>
          </p:blipFill>
          <p:spPr>
            <a:xfrm>
              <a:off x="0" y="-1"/>
              <a:ext cx="4743360" cy="6016475"/>
            </a:xfrm>
            <a:prstGeom prst="rect">
              <a:avLst/>
            </a:prstGeom>
            <a:effectLst/>
          </p:spPr>
        </p:pic>
      </p:grpSp>
      <p:sp>
        <p:nvSpPr>
          <p:cNvPr id="294" name="Revelation 19:7–8 (NKJV)…"/>
          <p:cNvSpPr txBox="1"/>
          <p:nvPr/>
        </p:nvSpPr>
        <p:spPr>
          <a:xfrm>
            <a:off x="5124595" y="5407504"/>
            <a:ext cx="7490329" cy="42864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400">
                <a:solidFill>
                  <a:srgbClr val="000000"/>
                </a:solidFill>
                <a:latin typeface="Times New Roman"/>
                <a:ea typeface="Times New Roman"/>
                <a:cs typeface="Times New Roman"/>
                <a:sym typeface="Times New Roman"/>
              </a:defRPr>
            </a:pPr>
            <a:r>
              <a:t>Revelation 19:7–8 (NKJV) </a:t>
            </a:r>
          </a:p>
          <a:p>
            <a:pPr defTabSz="457200">
              <a:defRPr sz="3500">
                <a:solidFill>
                  <a:srgbClr val="000000"/>
                </a:solidFill>
                <a:latin typeface="Times New Roman"/>
                <a:ea typeface="Times New Roman"/>
                <a:cs typeface="Times New Roman"/>
                <a:sym typeface="Times New Roman"/>
              </a:defRPr>
            </a:pPr>
            <a:r>
              <a:rPr baseline="31999"/>
              <a:t>7</a:t>
            </a:r>
            <a:r>
              <a:t> Let us be glad and rejoice and give Him glory, for the marriage of the Lamb has come, and His wife has made herself ready.” </a:t>
            </a:r>
            <a:r>
              <a:rPr baseline="31999"/>
              <a:t>8</a:t>
            </a:r>
            <a:r>
              <a:t> And to her it was granted to be arrayed in fine linen, clean and bright, for the fine linen is the righteous acts of the saints.</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8" name="THE CHURCH / BRIDE of CHRIST"/>
          <p:cNvGrpSpPr/>
          <p:nvPr/>
        </p:nvGrpSpPr>
        <p:grpSpPr>
          <a:xfrm>
            <a:off x="189992" y="2333641"/>
            <a:ext cx="12624815" cy="1231901"/>
            <a:chOff x="0" y="0"/>
            <a:chExt cx="12624813" cy="1231900"/>
          </a:xfrm>
        </p:grpSpPr>
        <p:sp>
          <p:nvSpPr>
            <p:cNvPr id="297"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296"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301" name="Group"/>
          <p:cNvGrpSpPr/>
          <p:nvPr/>
        </p:nvGrpSpPr>
        <p:grpSpPr>
          <a:xfrm>
            <a:off x="244024" y="-707774"/>
            <a:ext cx="12516655" cy="3403062"/>
            <a:chOff x="-9" y="-121"/>
            <a:chExt cx="12516653" cy="3403060"/>
          </a:xfrm>
        </p:grpSpPr>
        <p:pic>
          <p:nvPicPr>
            <p:cNvPr id="299"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300"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302" name="THE UNBLEMISHED CHURCH WILL BE PRESENTED TO CHRIST:"/>
          <p:cNvSpPr txBox="1"/>
          <p:nvPr/>
        </p:nvSpPr>
        <p:spPr>
          <a:xfrm>
            <a:off x="4835311" y="3667373"/>
            <a:ext cx="8068897"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901700" indent="-635000" algn="l">
              <a:spcBef>
                <a:spcPts val="1900"/>
              </a:spcBef>
              <a:buSzPct val="80000"/>
              <a:buBlip>
                <a:blip r:embed="rId5"/>
              </a:buBlip>
              <a:defRPr b="1">
                <a:solidFill>
                  <a:srgbClr val="000000"/>
                </a:solidFill>
                <a:latin typeface="Gill Sans"/>
                <a:ea typeface="Gill Sans"/>
                <a:cs typeface="Gill Sans"/>
                <a:sym typeface="Gill Sans"/>
              </a:defRPr>
            </a:lvl1pPr>
          </a:lstStyle>
          <a:p>
            <a:pPr>
              <a:defRPr b="0">
                <a:latin typeface="+mn-lt"/>
                <a:ea typeface="+mn-ea"/>
                <a:cs typeface="+mn-cs"/>
                <a:sym typeface="Gill Sans Light"/>
              </a:defRPr>
            </a:pPr>
            <a:r>
              <a:rPr b="1">
                <a:latin typeface="Gill Sans"/>
                <a:ea typeface="Gill Sans"/>
                <a:cs typeface="Gill Sans"/>
                <a:sym typeface="Gill Sans"/>
              </a:rPr>
              <a:t>THE UNBLEMISHED CHURCH WILL BE PRESENTED TO CHRIST:</a:t>
            </a:r>
          </a:p>
        </p:txBody>
      </p:sp>
      <p:grpSp>
        <p:nvGrpSpPr>
          <p:cNvPr id="305" name="Image"/>
          <p:cNvGrpSpPr/>
          <p:nvPr/>
        </p:nvGrpSpPr>
        <p:grpSpPr>
          <a:xfrm>
            <a:off x="189528" y="3671766"/>
            <a:ext cx="4743361" cy="6016475"/>
            <a:chOff x="0" y="0"/>
            <a:chExt cx="4743359" cy="6016473"/>
          </a:xfrm>
        </p:grpSpPr>
        <p:pic>
          <p:nvPicPr>
            <p:cNvPr id="304" name="Image" descr="Image"/>
            <p:cNvPicPr>
              <a:picLocks noChangeAspect="1"/>
            </p:cNvPicPr>
            <p:nvPr/>
          </p:nvPicPr>
          <p:blipFill>
            <a:blip r:embed="rId6">
              <a:extLst/>
            </a:blip>
            <a:srcRect l="0" t="15823" r="0" b="0"/>
            <a:stretch>
              <a:fillRect/>
            </a:stretch>
          </p:blipFill>
          <p:spPr>
            <a:xfrm>
              <a:off x="88900" y="50799"/>
              <a:ext cx="4565560" cy="5775175"/>
            </a:xfrm>
            <a:prstGeom prst="rect">
              <a:avLst/>
            </a:prstGeom>
            <a:ln>
              <a:noFill/>
            </a:ln>
            <a:effectLst/>
          </p:spPr>
        </p:pic>
        <p:pic>
          <p:nvPicPr>
            <p:cNvPr id="303" name="Image" descr="Image"/>
            <p:cNvPicPr>
              <a:picLocks noChangeAspect="0"/>
            </p:cNvPicPr>
            <p:nvPr/>
          </p:nvPicPr>
          <p:blipFill>
            <a:blip r:embed="rId7">
              <a:extLst/>
            </a:blip>
            <a:stretch>
              <a:fillRect/>
            </a:stretch>
          </p:blipFill>
          <p:spPr>
            <a:xfrm>
              <a:off x="0" y="-1"/>
              <a:ext cx="4743360" cy="6016475"/>
            </a:xfrm>
            <a:prstGeom prst="rect">
              <a:avLst/>
            </a:prstGeom>
            <a:effectLst/>
          </p:spPr>
        </p:pic>
      </p:grpSp>
      <p:sp>
        <p:nvSpPr>
          <p:cNvPr id="306" name="Revelation 21:2 (NKJV)…"/>
          <p:cNvSpPr txBox="1"/>
          <p:nvPr/>
        </p:nvSpPr>
        <p:spPr>
          <a:xfrm>
            <a:off x="5124595" y="5407504"/>
            <a:ext cx="7490329" cy="40270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400">
                <a:solidFill>
                  <a:srgbClr val="000000"/>
                </a:solidFill>
                <a:latin typeface="Times New Roman"/>
                <a:ea typeface="Times New Roman"/>
                <a:cs typeface="Times New Roman"/>
                <a:sym typeface="Times New Roman"/>
              </a:defRPr>
            </a:pPr>
            <a:r>
              <a:t>Revelation 21:2 (NKJV) </a:t>
            </a:r>
          </a:p>
          <a:p>
            <a:pPr defTabSz="457200">
              <a:defRPr sz="4500">
                <a:solidFill>
                  <a:srgbClr val="000000"/>
                </a:solidFill>
                <a:latin typeface="Times New Roman"/>
                <a:ea typeface="Times New Roman"/>
                <a:cs typeface="Times New Roman"/>
                <a:sym typeface="Times New Roman"/>
              </a:defRPr>
            </a:pPr>
            <a:r>
              <a:rPr baseline="31999"/>
              <a:t>2</a:t>
            </a:r>
            <a:r>
              <a:t> Then I, John, saw the holy city, New Jerusalem, coming down out of heaven from God, prepared as a bride adorned for her husband.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0" name="THE CHURCH / BRIDE of CHRIST"/>
          <p:cNvGrpSpPr/>
          <p:nvPr/>
        </p:nvGrpSpPr>
        <p:grpSpPr>
          <a:xfrm>
            <a:off x="189992" y="2333641"/>
            <a:ext cx="12624815" cy="1231901"/>
            <a:chOff x="0" y="0"/>
            <a:chExt cx="12624813" cy="1231900"/>
          </a:xfrm>
        </p:grpSpPr>
        <p:sp>
          <p:nvSpPr>
            <p:cNvPr id="309"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308"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313" name="Group"/>
          <p:cNvGrpSpPr/>
          <p:nvPr/>
        </p:nvGrpSpPr>
        <p:grpSpPr>
          <a:xfrm>
            <a:off x="244024" y="-707774"/>
            <a:ext cx="12516655" cy="3403062"/>
            <a:chOff x="-9" y="-121"/>
            <a:chExt cx="12516653" cy="3403060"/>
          </a:xfrm>
        </p:grpSpPr>
        <p:pic>
          <p:nvPicPr>
            <p:cNvPr id="311"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312"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314" name="THE UNBLEMISHED CHURCH WILL BE PRESENTED TO CHRIST:"/>
          <p:cNvSpPr txBox="1"/>
          <p:nvPr/>
        </p:nvSpPr>
        <p:spPr>
          <a:xfrm>
            <a:off x="4835311" y="3667373"/>
            <a:ext cx="8068897"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901700" indent="-635000" algn="l">
              <a:spcBef>
                <a:spcPts val="1900"/>
              </a:spcBef>
              <a:buSzPct val="80000"/>
              <a:buBlip>
                <a:blip r:embed="rId5"/>
              </a:buBlip>
              <a:defRPr b="1">
                <a:solidFill>
                  <a:srgbClr val="000000"/>
                </a:solidFill>
                <a:latin typeface="Gill Sans"/>
                <a:ea typeface="Gill Sans"/>
                <a:cs typeface="Gill Sans"/>
                <a:sym typeface="Gill Sans"/>
              </a:defRPr>
            </a:lvl1pPr>
          </a:lstStyle>
          <a:p>
            <a:pPr>
              <a:defRPr b="0">
                <a:latin typeface="+mn-lt"/>
                <a:ea typeface="+mn-ea"/>
                <a:cs typeface="+mn-cs"/>
                <a:sym typeface="Gill Sans Light"/>
              </a:defRPr>
            </a:pPr>
            <a:r>
              <a:rPr b="1">
                <a:latin typeface="Gill Sans"/>
                <a:ea typeface="Gill Sans"/>
                <a:cs typeface="Gill Sans"/>
                <a:sym typeface="Gill Sans"/>
              </a:rPr>
              <a:t>THE UNBLEMISHED CHURCH WILL BE PRESENTED TO CHRIST:</a:t>
            </a:r>
          </a:p>
        </p:txBody>
      </p:sp>
      <p:grpSp>
        <p:nvGrpSpPr>
          <p:cNvPr id="317" name="Image"/>
          <p:cNvGrpSpPr/>
          <p:nvPr/>
        </p:nvGrpSpPr>
        <p:grpSpPr>
          <a:xfrm>
            <a:off x="189528" y="3671766"/>
            <a:ext cx="4743361" cy="6016475"/>
            <a:chOff x="0" y="0"/>
            <a:chExt cx="4743359" cy="6016473"/>
          </a:xfrm>
        </p:grpSpPr>
        <p:pic>
          <p:nvPicPr>
            <p:cNvPr id="316" name="Image" descr="Image"/>
            <p:cNvPicPr>
              <a:picLocks noChangeAspect="1"/>
            </p:cNvPicPr>
            <p:nvPr/>
          </p:nvPicPr>
          <p:blipFill>
            <a:blip r:embed="rId6">
              <a:extLst/>
            </a:blip>
            <a:srcRect l="0" t="15823" r="0" b="0"/>
            <a:stretch>
              <a:fillRect/>
            </a:stretch>
          </p:blipFill>
          <p:spPr>
            <a:xfrm>
              <a:off x="88900" y="50799"/>
              <a:ext cx="4565560" cy="5775175"/>
            </a:xfrm>
            <a:prstGeom prst="rect">
              <a:avLst/>
            </a:prstGeom>
            <a:ln>
              <a:noFill/>
            </a:ln>
            <a:effectLst/>
          </p:spPr>
        </p:pic>
        <p:pic>
          <p:nvPicPr>
            <p:cNvPr id="315" name="Image" descr="Image"/>
            <p:cNvPicPr>
              <a:picLocks noChangeAspect="0"/>
            </p:cNvPicPr>
            <p:nvPr/>
          </p:nvPicPr>
          <p:blipFill>
            <a:blip r:embed="rId7">
              <a:extLst/>
            </a:blip>
            <a:stretch>
              <a:fillRect/>
            </a:stretch>
          </p:blipFill>
          <p:spPr>
            <a:xfrm>
              <a:off x="0" y="-1"/>
              <a:ext cx="4743360" cy="6016475"/>
            </a:xfrm>
            <a:prstGeom prst="rect">
              <a:avLst/>
            </a:prstGeom>
            <a:effectLst/>
          </p:spPr>
        </p:pic>
      </p:grpSp>
      <p:sp>
        <p:nvSpPr>
          <p:cNvPr id="318" name="Revelation 21:9 (NKJV)…"/>
          <p:cNvSpPr txBox="1"/>
          <p:nvPr/>
        </p:nvSpPr>
        <p:spPr>
          <a:xfrm>
            <a:off x="5124595" y="5407504"/>
            <a:ext cx="7490329" cy="41572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b="1" sz="4400">
                <a:solidFill>
                  <a:srgbClr val="000000"/>
                </a:solidFill>
                <a:latin typeface="Times New Roman"/>
                <a:ea typeface="Times New Roman"/>
                <a:cs typeface="Times New Roman"/>
                <a:sym typeface="Times New Roman"/>
              </a:defRPr>
            </a:pPr>
            <a:r>
              <a:t>Revelation 21:9 (NKJV) </a:t>
            </a:r>
          </a:p>
          <a:p>
            <a:pPr defTabSz="457200">
              <a:defRPr sz="3900">
                <a:solidFill>
                  <a:srgbClr val="000000"/>
                </a:solidFill>
                <a:latin typeface="Times New Roman"/>
                <a:ea typeface="Times New Roman"/>
                <a:cs typeface="Times New Roman"/>
                <a:sym typeface="Times New Roman"/>
              </a:defRPr>
            </a:pPr>
            <a:r>
              <a:rPr baseline="31999"/>
              <a:t>9</a:t>
            </a:r>
            <a:r>
              <a:t> Then one of the seven angels who had the seven bowls filled with the seven last plagues came to me and talked with me, saying, “Come, I will show you the bride, the Lamb’s wife.”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22" name="THE GLORIFIED BRIDE / CHURCH"/>
          <p:cNvGrpSpPr/>
          <p:nvPr/>
        </p:nvGrpSpPr>
        <p:grpSpPr>
          <a:xfrm>
            <a:off x="189992" y="2346341"/>
            <a:ext cx="12624815" cy="1206501"/>
            <a:chOff x="0" y="0"/>
            <a:chExt cx="12624813" cy="1206500"/>
          </a:xfrm>
        </p:grpSpPr>
        <p:sp>
          <p:nvSpPr>
            <p:cNvPr id="321" name="THE GLORIFIED BRIDE / CHURCH"/>
            <p:cNvSpPr txBox="1"/>
            <p:nvPr/>
          </p:nvSpPr>
          <p:spPr>
            <a:xfrm>
              <a:off x="88900" y="50800"/>
              <a:ext cx="12447014" cy="965200"/>
            </a:xfrm>
            <a:prstGeom prst="rect">
              <a:avLst/>
            </a:prstGeom>
            <a:gradFill flip="none" rotWithShape="1">
              <a:gsLst>
                <a:gs pos="0">
                  <a:srgbClr val="941751"/>
                </a:gs>
                <a:gs pos="100000">
                  <a:srgbClr val="9437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4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GLORIFIED BRIDE / CHURCH</a:t>
              </a:r>
            </a:p>
          </p:txBody>
        </p:sp>
        <p:pic>
          <p:nvPicPr>
            <p:cNvPr id="320" name="THE GLORIFIED BRIDE / CHURCH THE GLORIFIED BRIDE / CHURCH" descr="THE GLORIFIED BRIDE / CHURCH THE GLORIFIED BRIDE / CHURCH"/>
            <p:cNvPicPr>
              <a:picLocks noChangeAspect="0"/>
            </p:cNvPicPr>
            <p:nvPr/>
          </p:nvPicPr>
          <p:blipFill>
            <a:blip r:embed="rId2">
              <a:extLst/>
            </a:blip>
            <a:stretch>
              <a:fillRect/>
            </a:stretch>
          </p:blipFill>
          <p:spPr>
            <a:xfrm>
              <a:off x="0" y="0"/>
              <a:ext cx="12624814" cy="1206500"/>
            </a:xfrm>
            <a:prstGeom prst="rect">
              <a:avLst/>
            </a:prstGeom>
            <a:effectLst/>
          </p:spPr>
        </p:pic>
      </p:grpSp>
      <p:grpSp>
        <p:nvGrpSpPr>
          <p:cNvPr id="325" name="Group"/>
          <p:cNvGrpSpPr/>
          <p:nvPr/>
        </p:nvGrpSpPr>
        <p:grpSpPr>
          <a:xfrm>
            <a:off x="244024" y="-707774"/>
            <a:ext cx="12516655" cy="3403062"/>
            <a:chOff x="-9" y="-121"/>
            <a:chExt cx="12516653" cy="3403060"/>
          </a:xfrm>
        </p:grpSpPr>
        <p:pic>
          <p:nvPicPr>
            <p:cNvPr id="323"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324"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grpSp>
        <p:nvGrpSpPr>
          <p:cNvPr id="328" name="Image"/>
          <p:cNvGrpSpPr/>
          <p:nvPr/>
        </p:nvGrpSpPr>
        <p:grpSpPr>
          <a:xfrm>
            <a:off x="189528" y="3671766"/>
            <a:ext cx="4743361" cy="6016475"/>
            <a:chOff x="0" y="0"/>
            <a:chExt cx="4743359" cy="6016473"/>
          </a:xfrm>
        </p:grpSpPr>
        <p:pic>
          <p:nvPicPr>
            <p:cNvPr id="327" name="Image" descr="Image"/>
            <p:cNvPicPr>
              <a:picLocks noChangeAspect="1"/>
            </p:cNvPicPr>
            <p:nvPr/>
          </p:nvPicPr>
          <p:blipFill>
            <a:blip r:embed="rId5">
              <a:extLst/>
            </a:blip>
            <a:srcRect l="0" t="15823" r="0" b="0"/>
            <a:stretch>
              <a:fillRect/>
            </a:stretch>
          </p:blipFill>
          <p:spPr>
            <a:xfrm>
              <a:off x="88900" y="50799"/>
              <a:ext cx="4565560" cy="5775175"/>
            </a:xfrm>
            <a:prstGeom prst="rect">
              <a:avLst/>
            </a:prstGeom>
            <a:ln>
              <a:noFill/>
            </a:ln>
            <a:effectLst/>
          </p:spPr>
        </p:pic>
        <p:pic>
          <p:nvPicPr>
            <p:cNvPr id="326" name="Image" descr="Image"/>
            <p:cNvPicPr>
              <a:picLocks noChangeAspect="0"/>
            </p:cNvPicPr>
            <p:nvPr/>
          </p:nvPicPr>
          <p:blipFill>
            <a:blip r:embed="rId6">
              <a:extLst/>
            </a:blip>
            <a:stretch>
              <a:fillRect/>
            </a:stretch>
          </p:blipFill>
          <p:spPr>
            <a:xfrm>
              <a:off x="0" y="-1"/>
              <a:ext cx="4743360" cy="6016475"/>
            </a:xfrm>
            <a:prstGeom prst="rect">
              <a:avLst/>
            </a:prstGeom>
            <a:effectLst/>
          </p:spPr>
        </p:pic>
      </p:grpSp>
      <p:sp>
        <p:nvSpPr>
          <p:cNvPr id="329" name="Revelation 21:10-27:…"/>
          <p:cNvSpPr txBox="1"/>
          <p:nvPr/>
        </p:nvSpPr>
        <p:spPr>
          <a:xfrm>
            <a:off x="4985480" y="3508876"/>
            <a:ext cx="7736859" cy="608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35000" indent="-635000" algn="l">
              <a:spcBef>
                <a:spcPts val="900"/>
              </a:spcBef>
              <a:buSzPct val="80000"/>
              <a:buBlip>
                <a:blip r:embed="rId7"/>
              </a:buBlip>
              <a:defRPr b="1" sz="4000">
                <a:solidFill>
                  <a:srgbClr val="000000"/>
                </a:solidFill>
                <a:latin typeface="Gill Sans"/>
                <a:ea typeface="Gill Sans"/>
                <a:cs typeface="Gill Sans"/>
                <a:sym typeface="Gill Sans"/>
              </a:defRPr>
            </a:pPr>
            <a:r>
              <a:t>Revelation 21:10-27: </a:t>
            </a:r>
          </a:p>
          <a:p>
            <a:pPr marL="901700" indent="-635000" algn="l">
              <a:spcBef>
                <a:spcPts val="900"/>
              </a:spcBef>
              <a:buSzPct val="80000"/>
              <a:buBlip>
                <a:blip r:embed="rId8"/>
              </a:buBlip>
              <a:defRPr sz="3300">
                <a:solidFill>
                  <a:srgbClr val="000000"/>
                </a:solidFill>
              </a:defRPr>
            </a:pPr>
            <a:r>
              <a:t>Its glory is from God (10,11; Eph. 5:27)</a:t>
            </a:r>
          </a:p>
          <a:p>
            <a:pPr marL="901700" indent="-635000" algn="l">
              <a:spcBef>
                <a:spcPts val="900"/>
              </a:spcBef>
              <a:buSzPct val="80000"/>
              <a:buBlip>
                <a:blip r:embed="rId8"/>
              </a:buBlip>
              <a:defRPr sz="3300">
                <a:solidFill>
                  <a:srgbClr val="000000"/>
                </a:solidFill>
              </a:defRPr>
            </a:pPr>
            <a:r>
              <a:t>Founded upon the teaching of the apostles (12; 14; Ep 2:20; 1 Cor. 3:9-15)</a:t>
            </a:r>
          </a:p>
          <a:p>
            <a:pPr marL="901700" indent="-635000" algn="l">
              <a:spcBef>
                <a:spcPts val="900"/>
              </a:spcBef>
              <a:buSzPct val="80000"/>
              <a:buBlip>
                <a:blip r:embed="rId8"/>
              </a:buBlip>
              <a:defRPr sz="3300">
                <a:solidFill>
                  <a:srgbClr val="000000"/>
                </a:solidFill>
              </a:defRPr>
            </a:pPr>
            <a:r>
              <a:t>Entered into through the access God has provided (12,13; Rom. 10:1-17; Jon 14:6; Mat. 11:28-30)</a:t>
            </a:r>
          </a:p>
          <a:p>
            <a:pPr marL="901700" indent="-635000" algn="l">
              <a:spcBef>
                <a:spcPts val="900"/>
              </a:spcBef>
              <a:buSzPct val="80000"/>
              <a:buBlip>
                <a:blip r:embed="rId8"/>
              </a:buBlip>
              <a:defRPr sz="3300">
                <a:solidFill>
                  <a:srgbClr val="000000"/>
                </a:solidFill>
              </a:defRPr>
            </a:pPr>
            <a:r>
              <a:t>Complete, glorious, valuable and beautiful (16-21)</a:t>
            </a:r>
          </a:p>
          <a:p>
            <a:pPr marL="901700" indent="-635000" algn="l">
              <a:spcBef>
                <a:spcPts val="900"/>
              </a:spcBef>
              <a:buSzPct val="80000"/>
              <a:buBlip>
                <a:blip r:embed="rId8"/>
              </a:buBlip>
              <a:defRPr sz="3300">
                <a:solidFill>
                  <a:srgbClr val="000000"/>
                </a:solidFill>
              </a:defRPr>
            </a:pPr>
            <a:r>
              <a:t>Illuminated by God Himself - the “Lamb is its light” (22,23)</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29">
                                            <p:txEl>
                                              <p:pRg st="1" end="1"/>
                                            </p:txEl>
                                          </p:spTgt>
                                        </p:tgtEl>
                                        <p:attrNameLst>
                                          <p:attrName>style.visibility</p:attrName>
                                        </p:attrNameLst>
                                      </p:cBhvr>
                                      <p:to>
                                        <p:strVal val="visible"/>
                                      </p:to>
                                    </p:set>
                                    <p:animEffect filter="wipe(left)" transition="in">
                                      <p:cBhvr>
                                        <p:cTn id="7" dur="1500"/>
                                        <p:tgtEl>
                                          <p:spTgt spid="3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29">
                                            <p:txEl>
                                              <p:pRg st="2" end="2"/>
                                            </p:txEl>
                                          </p:spTgt>
                                        </p:tgtEl>
                                        <p:attrNameLst>
                                          <p:attrName>style.visibility</p:attrName>
                                        </p:attrNameLst>
                                      </p:cBhvr>
                                      <p:to>
                                        <p:strVal val="visible"/>
                                      </p:to>
                                    </p:set>
                                    <p:animEffect filter="wipe(left)" transition="in">
                                      <p:cBhvr>
                                        <p:cTn id="12" dur="1500"/>
                                        <p:tgtEl>
                                          <p:spTgt spid="3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29">
                                            <p:txEl>
                                              <p:pRg st="3" end="3"/>
                                            </p:txEl>
                                          </p:spTgt>
                                        </p:tgtEl>
                                        <p:attrNameLst>
                                          <p:attrName>style.visibility</p:attrName>
                                        </p:attrNameLst>
                                      </p:cBhvr>
                                      <p:to>
                                        <p:strVal val="visible"/>
                                      </p:to>
                                    </p:set>
                                    <p:animEffect filter="wipe(left)" transition="in">
                                      <p:cBhvr>
                                        <p:cTn id="17" dur="1500"/>
                                        <p:tgtEl>
                                          <p:spTgt spid="3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329">
                                            <p:txEl>
                                              <p:pRg st="4" end="4"/>
                                            </p:txEl>
                                          </p:spTgt>
                                        </p:tgtEl>
                                        <p:attrNameLst>
                                          <p:attrName>style.visibility</p:attrName>
                                        </p:attrNameLst>
                                      </p:cBhvr>
                                      <p:to>
                                        <p:strVal val="visible"/>
                                      </p:to>
                                    </p:set>
                                    <p:animEffect filter="wipe(left)" transition="in">
                                      <p:cBhvr>
                                        <p:cTn id="22" dur="1500"/>
                                        <p:tgtEl>
                                          <p:spTgt spid="3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329">
                                            <p:txEl>
                                              <p:pRg st="5" end="5"/>
                                            </p:txEl>
                                          </p:spTgt>
                                        </p:tgtEl>
                                        <p:attrNameLst>
                                          <p:attrName>style.visibility</p:attrName>
                                        </p:attrNameLst>
                                      </p:cBhvr>
                                      <p:to>
                                        <p:strVal val="visible"/>
                                      </p:to>
                                    </p:set>
                                    <p:animEffect filter="wipe(left)" transition="in">
                                      <p:cBhvr>
                                        <p:cTn id="27" dur="1500"/>
                                        <p:tgtEl>
                                          <p:spTgt spid="32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9"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Screen Shot 2020-04-25 at 1.00.48 PM.png" descr="Screen Shot 2020-04-25 at 1.00.48 PM.png"/>
          <p:cNvPicPr>
            <a:picLocks noChangeAspect="1"/>
          </p:cNvPicPr>
          <p:nvPr/>
        </p:nvPicPr>
        <p:blipFill>
          <a:blip r:embed="rId2">
            <a:extLst/>
          </a:blip>
          <a:stretch>
            <a:fillRect/>
          </a:stretch>
        </p:blipFill>
        <p:spPr>
          <a:xfrm>
            <a:off x="91439" y="1664207"/>
            <a:ext cx="12687301" cy="7086601"/>
          </a:xfrm>
          <a:prstGeom prst="rect">
            <a:avLst/>
          </a:prstGeom>
          <a:ln w="12700">
            <a:miter lim="400000"/>
          </a:ln>
        </p:spPr>
      </p:pic>
      <p:sp>
        <p:nvSpPr>
          <p:cNvPr id="158" name="EPHESIANS 5:22-33"/>
          <p:cNvSpPr txBox="1"/>
          <p:nvPr/>
        </p:nvSpPr>
        <p:spPr>
          <a:xfrm>
            <a:off x="229330" y="166451"/>
            <a:ext cx="12546139" cy="133736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700">
                <a:latin typeface="Times New Roman"/>
                <a:ea typeface="Times New Roman"/>
                <a:cs typeface="Times New Roman"/>
                <a:sym typeface="Times New Roman"/>
              </a:defRPr>
            </a:lvl1pPr>
          </a:lstStyle>
          <a:p>
            <a:pPr/>
            <a:r>
              <a:t>EPHESIANS 5:22-33</a:t>
            </a:r>
          </a:p>
        </p:txBody>
      </p:sp>
    </p:spTree>
  </p:cSld>
  <p:clrMapOvr>
    <a:masterClrMapping/>
  </p:clrMapOvr>
  <mc:AlternateContent xmlns:mc="http://schemas.openxmlformats.org/markup-compatibility/2006">
    <mc:Choice xmlns:p14="http://schemas.microsoft.com/office/powerpoint/2010/main" Requires="p14">
      <p:transition spd="slow" advClick="1" p14:dur="2000">
        <p:wipe dir="u"/>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3" name="THE GLORIFIED BRIDE / CHURCH"/>
          <p:cNvGrpSpPr/>
          <p:nvPr/>
        </p:nvGrpSpPr>
        <p:grpSpPr>
          <a:xfrm>
            <a:off x="189992" y="2346341"/>
            <a:ext cx="12624815" cy="1206501"/>
            <a:chOff x="0" y="0"/>
            <a:chExt cx="12624813" cy="1206500"/>
          </a:xfrm>
        </p:grpSpPr>
        <p:sp>
          <p:nvSpPr>
            <p:cNvPr id="332" name="THE GLORIFIED BRIDE / CHURCH"/>
            <p:cNvSpPr txBox="1"/>
            <p:nvPr/>
          </p:nvSpPr>
          <p:spPr>
            <a:xfrm>
              <a:off x="88900" y="50800"/>
              <a:ext cx="12447014" cy="965200"/>
            </a:xfrm>
            <a:prstGeom prst="rect">
              <a:avLst/>
            </a:prstGeom>
            <a:gradFill flip="none" rotWithShape="1">
              <a:gsLst>
                <a:gs pos="0">
                  <a:srgbClr val="941751"/>
                </a:gs>
                <a:gs pos="100000">
                  <a:srgbClr val="9437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4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GLORIFIED BRIDE / CHURCH</a:t>
              </a:r>
            </a:p>
          </p:txBody>
        </p:sp>
        <p:pic>
          <p:nvPicPr>
            <p:cNvPr id="331" name="THE GLORIFIED BRIDE / CHURCH THE GLORIFIED BRIDE / CHURCH" descr="THE GLORIFIED BRIDE / CHURCH THE GLORIFIED BRIDE / CHURCH"/>
            <p:cNvPicPr>
              <a:picLocks noChangeAspect="0"/>
            </p:cNvPicPr>
            <p:nvPr/>
          </p:nvPicPr>
          <p:blipFill>
            <a:blip r:embed="rId2">
              <a:extLst/>
            </a:blip>
            <a:stretch>
              <a:fillRect/>
            </a:stretch>
          </p:blipFill>
          <p:spPr>
            <a:xfrm>
              <a:off x="0" y="0"/>
              <a:ext cx="12624814" cy="1206500"/>
            </a:xfrm>
            <a:prstGeom prst="rect">
              <a:avLst/>
            </a:prstGeom>
            <a:effectLst/>
          </p:spPr>
        </p:pic>
      </p:grpSp>
      <p:grpSp>
        <p:nvGrpSpPr>
          <p:cNvPr id="336" name="Group"/>
          <p:cNvGrpSpPr/>
          <p:nvPr/>
        </p:nvGrpSpPr>
        <p:grpSpPr>
          <a:xfrm>
            <a:off x="244024" y="-707774"/>
            <a:ext cx="12516655" cy="3403062"/>
            <a:chOff x="-9" y="-121"/>
            <a:chExt cx="12516653" cy="3403060"/>
          </a:xfrm>
        </p:grpSpPr>
        <p:pic>
          <p:nvPicPr>
            <p:cNvPr id="334"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335"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grpSp>
        <p:nvGrpSpPr>
          <p:cNvPr id="339" name="Image"/>
          <p:cNvGrpSpPr/>
          <p:nvPr/>
        </p:nvGrpSpPr>
        <p:grpSpPr>
          <a:xfrm>
            <a:off x="189528" y="3671766"/>
            <a:ext cx="4743361" cy="6016475"/>
            <a:chOff x="0" y="0"/>
            <a:chExt cx="4743359" cy="6016473"/>
          </a:xfrm>
        </p:grpSpPr>
        <p:pic>
          <p:nvPicPr>
            <p:cNvPr id="338" name="Image" descr="Image"/>
            <p:cNvPicPr>
              <a:picLocks noChangeAspect="1"/>
            </p:cNvPicPr>
            <p:nvPr/>
          </p:nvPicPr>
          <p:blipFill>
            <a:blip r:embed="rId5">
              <a:extLst/>
            </a:blip>
            <a:srcRect l="0" t="15823" r="0" b="0"/>
            <a:stretch>
              <a:fillRect/>
            </a:stretch>
          </p:blipFill>
          <p:spPr>
            <a:xfrm>
              <a:off x="88900" y="50799"/>
              <a:ext cx="4565560" cy="5775175"/>
            </a:xfrm>
            <a:prstGeom prst="rect">
              <a:avLst/>
            </a:prstGeom>
            <a:ln>
              <a:noFill/>
            </a:ln>
            <a:effectLst/>
          </p:spPr>
        </p:pic>
        <p:pic>
          <p:nvPicPr>
            <p:cNvPr id="337" name="Image" descr="Image"/>
            <p:cNvPicPr>
              <a:picLocks noChangeAspect="0"/>
            </p:cNvPicPr>
            <p:nvPr/>
          </p:nvPicPr>
          <p:blipFill>
            <a:blip r:embed="rId6">
              <a:extLst/>
            </a:blip>
            <a:stretch>
              <a:fillRect/>
            </a:stretch>
          </p:blipFill>
          <p:spPr>
            <a:xfrm>
              <a:off x="0" y="-1"/>
              <a:ext cx="4743360" cy="6016475"/>
            </a:xfrm>
            <a:prstGeom prst="rect">
              <a:avLst/>
            </a:prstGeom>
            <a:effectLst/>
          </p:spPr>
        </p:pic>
      </p:grpSp>
      <p:sp>
        <p:nvSpPr>
          <p:cNvPr id="340" name="Revelation 21:10-27:"/>
          <p:cNvSpPr txBox="1"/>
          <p:nvPr/>
        </p:nvSpPr>
        <p:spPr>
          <a:xfrm>
            <a:off x="4985480" y="3603974"/>
            <a:ext cx="7736859"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635000" indent="-635000" algn="l">
              <a:spcBef>
                <a:spcPts val="900"/>
              </a:spcBef>
              <a:buSzPct val="80000"/>
              <a:buBlip>
                <a:blip r:embed="rId7"/>
              </a:buBlip>
              <a:defRPr b="1" sz="4000">
                <a:solidFill>
                  <a:srgbClr val="000000"/>
                </a:solidFill>
                <a:latin typeface="Gill Sans"/>
                <a:ea typeface="Gill Sans"/>
                <a:cs typeface="Gill Sans"/>
                <a:sym typeface="Gill Sans"/>
              </a:defRPr>
            </a:lvl1pPr>
          </a:lstStyle>
          <a:p>
            <a:pPr/>
            <a:r>
              <a:t>Revelation 21:10-27: </a:t>
            </a:r>
          </a:p>
        </p:txBody>
      </p:sp>
      <p:sp>
        <p:nvSpPr>
          <p:cNvPr id="341" name="27 But there shall by no means enter it anything that defiles, or causes an abomination or a lie, but only those who are written in the Lamb’s Book of Life."/>
          <p:cNvSpPr txBox="1"/>
          <p:nvPr/>
        </p:nvSpPr>
        <p:spPr>
          <a:xfrm>
            <a:off x="5068759" y="4619852"/>
            <a:ext cx="7570301" cy="44185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defTabSz="457200">
              <a:defRPr sz="4900">
                <a:solidFill>
                  <a:srgbClr val="000000"/>
                </a:solidFill>
                <a:latin typeface="Times New Roman"/>
                <a:ea typeface="Times New Roman"/>
                <a:cs typeface="Times New Roman"/>
                <a:sym typeface="Times New Roman"/>
              </a:defRPr>
            </a:pPr>
            <a:r>
              <a:rPr baseline="31999"/>
              <a:t>27</a:t>
            </a:r>
            <a:r>
              <a:t> But there shall by no means enter it anything that defiles, or causes an abomination or a lie, but only those who are written in the Lamb’s Book of Life.</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Arrow"/>
          <p:cNvSpPr/>
          <p:nvPr/>
        </p:nvSpPr>
        <p:spPr>
          <a:xfrm>
            <a:off x="2047846" y="6164750"/>
            <a:ext cx="10877581" cy="3077286"/>
          </a:xfrm>
          <a:prstGeom prst="rightArrow">
            <a:avLst>
              <a:gd name="adj1" fmla="val 81956"/>
              <a:gd name="adj2" fmla="val 27053"/>
            </a:avLst>
          </a:prstGeom>
          <a:gradFill>
            <a:gsLst>
              <a:gs pos="0">
                <a:schemeClr val="accent5">
                  <a:hueOff val="-158059"/>
                  <a:satOff val="-13250"/>
                  <a:lumOff val="10967"/>
                </a:schemeClr>
              </a:gs>
              <a:gs pos="100000">
                <a:schemeClr val="accent5">
                  <a:hueOff val="-53923"/>
                  <a:lumOff val="-6733"/>
                </a:schemeClr>
              </a:gs>
            </a:gsLst>
            <a:lin ang="5400000"/>
          </a:gradFill>
          <a:ln w="12700">
            <a:miter lim="400000"/>
          </a:ln>
        </p:spPr>
        <p:txBody>
          <a:bodyPr lIns="50800" tIns="50800" rIns="50800" bIns="50800" anchor="ctr"/>
          <a:lstStyle/>
          <a:p>
            <a:pPr>
              <a:defRPr>
                <a:solidFill>
                  <a:srgbClr val="FFFFFF"/>
                </a:solidFill>
              </a:defRPr>
            </a:pPr>
          </a:p>
        </p:txBody>
      </p:sp>
      <p:sp>
        <p:nvSpPr>
          <p:cNvPr id="344" name="Arrow"/>
          <p:cNvSpPr/>
          <p:nvPr/>
        </p:nvSpPr>
        <p:spPr>
          <a:xfrm>
            <a:off x="2062070" y="2765810"/>
            <a:ext cx="10877581" cy="3077287"/>
          </a:xfrm>
          <a:prstGeom prst="rightArrow">
            <a:avLst>
              <a:gd name="adj1" fmla="val 81956"/>
              <a:gd name="adj2" fmla="val 27053"/>
            </a:avLst>
          </a:prstGeom>
          <a:solidFill>
            <a:srgbClr val="808785"/>
          </a:solidFill>
          <a:ln w="12700">
            <a:miter lim="400000"/>
          </a:ln>
        </p:spPr>
        <p:txBody>
          <a:bodyPr lIns="50800" tIns="50800" rIns="50800" bIns="50800" anchor="ctr"/>
          <a:lstStyle/>
          <a:p>
            <a:pPr>
              <a:defRPr>
                <a:solidFill>
                  <a:srgbClr val="FFFFFF"/>
                </a:solidFill>
              </a:defRPr>
            </a:pPr>
          </a:p>
        </p:txBody>
      </p:sp>
      <p:grpSp>
        <p:nvGrpSpPr>
          <p:cNvPr id="347" name="Group"/>
          <p:cNvGrpSpPr/>
          <p:nvPr/>
        </p:nvGrpSpPr>
        <p:grpSpPr>
          <a:xfrm>
            <a:off x="244024" y="-707774"/>
            <a:ext cx="12516655" cy="3403062"/>
            <a:chOff x="-9" y="-121"/>
            <a:chExt cx="12516653" cy="3403060"/>
          </a:xfrm>
        </p:grpSpPr>
        <p:pic>
          <p:nvPicPr>
            <p:cNvPr id="345" name="Image" descr="Image"/>
            <p:cNvPicPr>
              <a:picLocks noChangeAspect="1"/>
            </p:cNvPicPr>
            <p:nvPr/>
          </p:nvPicPr>
          <p:blipFill>
            <a:blip r:embed="rId2">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346" name="Image" descr="Image"/>
            <p:cNvPicPr>
              <a:picLocks noChangeAspect="1"/>
            </p:cNvPicPr>
            <p:nvPr/>
          </p:nvPicPr>
          <p:blipFill>
            <a:blip r:embed="rId3">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348" name="Line"/>
          <p:cNvSpPr/>
          <p:nvPr/>
        </p:nvSpPr>
        <p:spPr>
          <a:xfrm>
            <a:off x="2052598" y="4304453"/>
            <a:ext cx="10761471" cy="1"/>
          </a:xfrm>
          <a:prstGeom prst="line">
            <a:avLst/>
          </a:prstGeom>
          <a:ln w="101600">
            <a:solidFill>
              <a:srgbClr val="FCCE5A"/>
            </a:solidFill>
            <a:miter lim="400000"/>
            <a:tailEnd type="triangle"/>
          </a:ln>
        </p:spPr>
        <p:txBody>
          <a:bodyPr lIns="65023" tIns="65023" rIns="65023" bIns="65023"/>
          <a:lstStyle/>
          <a:p>
            <a:pPr algn="l" defTabSz="1300480">
              <a:defRPr sz="2400">
                <a:solidFill>
                  <a:srgbClr val="000000"/>
                </a:solidFill>
                <a:latin typeface="Arial"/>
                <a:ea typeface="Arial"/>
                <a:cs typeface="Arial"/>
                <a:sym typeface="Arial"/>
              </a:defRPr>
            </a:pPr>
          </a:p>
        </p:txBody>
      </p:sp>
      <p:sp>
        <p:nvSpPr>
          <p:cNvPr id="349" name="Line"/>
          <p:cNvSpPr/>
          <p:nvPr/>
        </p:nvSpPr>
        <p:spPr>
          <a:xfrm flipH="1">
            <a:off x="1982822" y="3545839"/>
            <a:ext cx="1" cy="1517228"/>
          </a:xfrm>
          <a:prstGeom prst="line">
            <a:avLst/>
          </a:prstGeom>
          <a:ln w="101600">
            <a:solidFill>
              <a:srgbClr val="FCCE5A"/>
            </a:solidFill>
          </a:ln>
        </p:spPr>
        <p:txBody>
          <a:bodyPr lIns="65023" tIns="65023" rIns="65023" bIns="65023"/>
          <a:lstStyle/>
          <a:p>
            <a:pPr algn="l" defTabSz="1300480">
              <a:defRPr sz="2400">
                <a:solidFill>
                  <a:srgbClr val="000000"/>
                </a:solidFill>
                <a:latin typeface="Arial"/>
                <a:ea typeface="Arial"/>
                <a:cs typeface="Arial"/>
                <a:sym typeface="Arial"/>
              </a:defRPr>
            </a:pPr>
          </a:p>
        </p:txBody>
      </p:sp>
      <p:sp>
        <p:nvSpPr>
          <p:cNvPr id="350" name="Dowry…"/>
          <p:cNvSpPr txBox="1"/>
          <p:nvPr/>
        </p:nvSpPr>
        <p:spPr>
          <a:xfrm>
            <a:off x="199424" y="2900854"/>
            <a:ext cx="1712299" cy="1692149"/>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defRPr>
                <a:solidFill>
                  <a:srgbClr val="FFFFFF"/>
                </a:solidFill>
              </a:defRPr>
            </a:pPr>
            <a:r>
              <a:t>Dowry</a:t>
            </a:r>
            <a:endParaRPr b="1" sz="3400">
              <a:solidFill>
                <a:srgbClr val="FCCE5A"/>
              </a:solidFill>
              <a:latin typeface="Seagull Md BT"/>
              <a:ea typeface="Seagull Md BT"/>
              <a:cs typeface="Seagull Md BT"/>
              <a:sym typeface="Seagull Md BT"/>
            </a:endParaRPr>
          </a:p>
          <a:p>
            <a:pPr>
              <a:defRPr>
                <a:solidFill>
                  <a:srgbClr val="FFFFFF"/>
                </a:solidFill>
              </a:defRPr>
            </a:pPr>
            <a:r>
              <a:t>(Paid)</a:t>
            </a:r>
            <a:endParaRPr sz="3400">
              <a:latin typeface="Seagull Lt BT"/>
              <a:ea typeface="Seagull Lt BT"/>
              <a:cs typeface="Seagull Lt BT"/>
              <a:sym typeface="Seagull Lt BT"/>
            </a:endParaRPr>
          </a:p>
          <a:p>
            <a:pPr>
              <a:defRPr>
                <a:solidFill>
                  <a:srgbClr val="FFFFFF"/>
                </a:solidFill>
              </a:defRPr>
            </a:pPr>
            <a:r>
              <a:t>Gifts</a:t>
            </a:r>
          </a:p>
        </p:txBody>
      </p:sp>
      <p:sp>
        <p:nvSpPr>
          <p:cNvPr id="351" name="the “ketubbah”…"/>
          <p:cNvSpPr txBox="1"/>
          <p:nvPr/>
        </p:nvSpPr>
        <p:spPr>
          <a:xfrm>
            <a:off x="2060155" y="3112918"/>
            <a:ext cx="2874266"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pPr>
            <a:r>
              <a:t>the “ketubbah” </a:t>
            </a:r>
          </a:p>
          <a:p>
            <a:pPr>
              <a:defRPr b="1"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pPr>
            <a:r>
              <a:t>(betrothal)</a:t>
            </a:r>
          </a:p>
        </p:txBody>
      </p:sp>
      <p:sp>
        <p:nvSpPr>
          <p:cNvPr id="352" name="Line"/>
          <p:cNvSpPr/>
          <p:nvPr/>
        </p:nvSpPr>
        <p:spPr>
          <a:xfrm>
            <a:off x="2047590" y="7703393"/>
            <a:ext cx="10761471" cy="1"/>
          </a:xfrm>
          <a:prstGeom prst="line">
            <a:avLst/>
          </a:prstGeom>
          <a:ln w="101600">
            <a:solidFill>
              <a:srgbClr val="FCCE5A"/>
            </a:solidFill>
            <a:miter lim="400000"/>
            <a:tailEnd type="triangle"/>
          </a:ln>
        </p:spPr>
        <p:txBody>
          <a:bodyPr lIns="65023" tIns="65023" rIns="65023" bIns="65023"/>
          <a:lstStyle/>
          <a:p>
            <a:pPr algn="l" defTabSz="1300480">
              <a:defRPr sz="2400">
                <a:solidFill>
                  <a:srgbClr val="000000"/>
                </a:solidFill>
                <a:latin typeface="Arial"/>
                <a:ea typeface="Arial"/>
                <a:cs typeface="Arial"/>
                <a:sym typeface="Arial"/>
              </a:defRPr>
            </a:pPr>
          </a:p>
        </p:txBody>
      </p:sp>
      <p:sp>
        <p:nvSpPr>
          <p:cNvPr id="353" name="Line"/>
          <p:cNvSpPr/>
          <p:nvPr/>
        </p:nvSpPr>
        <p:spPr>
          <a:xfrm flipH="1">
            <a:off x="1977814" y="6944780"/>
            <a:ext cx="1" cy="1517227"/>
          </a:xfrm>
          <a:prstGeom prst="line">
            <a:avLst/>
          </a:prstGeom>
          <a:ln w="101600">
            <a:solidFill>
              <a:srgbClr val="FCCE5A"/>
            </a:solidFill>
          </a:ln>
        </p:spPr>
        <p:txBody>
          <a:bodyPr lIns="65023" tIns="65023" rIns="65023" bIns="65023"/>
          <a:lstStyle/>
          <a:p>
            <a:pPr algn="l" defTabSz="1300480">
              <a:defRPr sz="2400">
                <a:solidFill>
                  <a:srgbClr val="000000"/>
                </a:solidFill>
                <a:latin typeface="Arial"/>
                <a:ea typeface="Arial"/>
                <a:cs typeface="Arial"/>
                <a:sym typeface="Arial"/>
              </a:defRPr>
            </a:pPr>
          </a:p>
        </p:txBody>
      </p:sp>
      <p:sp>
        <p:nvSpPr>
          <p:cNvPr id="354" name="Dowry…"/>
          <p:cNvSpPr txBox="1"/>
          <p:nvPr/>
        </p:nvSpPr>
        <p:spPr>
          <a:xfrm>
            <a:off x="182379" y="6299794"/>
            <a:ext cx="1712299" cy="1692149"/>
          </a:xfrm>
          <a:prstGeom prst="rect">
            <a:avLst/>
          </a:prstGeom>
          <a:solidFill>
            <a:schemeClr val="accent6">
              <a:satOff val="1848"/>
              <a:lumOff val="-15262"/>
            </a:schemeClr>
          </a:solidFill>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a:defRPr>
                <a:solidFill>
                  <a:srgbClr val="FFFFFF"/>
                </a:solidFill>
              </a:defRPr>
            </a:pPr>
            <a:r>
              <a:t>Dowry</a:t>
            </a:r>
            <a:endParaRPr b="1" sz="3400">
              <a:solidFill>
                <a:srgbClr val="FCCE5A"/>
              </a:solidFill>
              <a:latin typeface="Seagull Md BT"/>
              <a:ea typeface="Seagull Md BT"/>
              <a:cs typeface="Seagull Md BT"/>
              <a:sym typeface="Seagull Md BT"/>
            </a:endParaRPr>
          </a:p>
          <a:p>
            <a:pPr>
              <a:defRPr>
                <a:solidFill>
                  <a:srgbClr val="FFFFFF"/>
                </a:solidFill>
              </a:defRPr>
            </a:pPr>
            <a:r>
              <a:t>(Paid)</a:t>
            </a:r>
            <a:endParaRPr sz="3400">
              <a:latin typeface="Seagull Lt BT"/>
              <a:ea typeface="Seagull Lt BT"/>
              <a:cs typeface="Seagull Lt BT"/>
              <a:sym typeface="Seagull Lt BT"/>
            </a:endParaRPr>
          </a:p>
          <a:p>
            <a:pPr>
              <a:defRPr>
                <a:solidFill>
                  <a:srgbClr val="FFFFFF"/>
                </a:solidFill>
              </a:defRPr>
            </a:pPr>
            <a:r>
              <a:t>Gifts</a:t>
            </a:r>
          </a:p>
        </p:txBody>
      </p:sp>
      <p:sp>
        <p:nvSpPr>
          <p:cNvPr id="355" name="our “conversion”…"/>
          <p:cNvSpPr txBox="1"/>
          <p:nvPr/>
        </p:nvSpPr>
        <p:spPr>
          <a:xfrm>
            <a:off x="2091696" y="6475062"/>
            <a:ext cx="3113063"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pPr>
            <a:r>
              <a:t>our “conversion” </a:t>
            </a:r>
          </a:p>
          <a:p>
            <a:pPr>
              <a:defRPr b="1"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pPr>
            <a:r>
              <a:t>(betrothal)</a:t>
            </a:r>
          </a:p>
        </p:txBody>
      </p:sp>
      <p:sp>
        <p:nvSpPr>
          <p:cNvPr id="356" name="GIFTS…"/>
          <p:cNvSpPr txBox="1"/>
          <p:nvPr/>
        </p:nvSpPr>
        <p:spPr>
          <a:xfrm>
            <a:off x="193620" y="4565051"/>
            <a:ext cx="1723907" cy="1143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GIFTS</a:t>
            </a:r>
          </a:p>
          <a:p>
            <a:pPr/>
            <a:r>
              <a:t>LABOR</a:t>
            </a:r>
          </a:p>
        </p:txBody>
      </p:sp>
      <p:sp>
        <p:nvSpPr>
          <p:cNvPr id="357" name="BLOOD of JESUS"/>
          <p:cNvSpPr txBox="1"/>
          <p:nvPr/>
        </p:nvSpPr>
        <p:spPr>
          <a:xfrm>
            <a:off x="181583" y="7963991"/>
            <a:ext cx="1723907" cy="1143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BLOOD of JESUS</a:t>
            </a:r>
          </a:p>
        </p:txBody>
      </p:sp>
      <p:sp>
        <p:nvSpPr>
          <p:cNvPr id="358" name="Stage two: “chuppah”…"/>
          <p:cNvSpPr txBox="1"/>
          <p:nvPr/>
        </p:nvSpPr>
        <p:spPr>
          <a:xfrm>
            <a:off x="5457259" y="3119111"/>
            <a:ext cx="3681810"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pPr>
            <a:r>
              <a:t>Stage two: “chuppah” </a:t>
            </a:r>
          </a:p>
          <a:p>
            <a:pPr>
              <a:defRPr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pPr>
            <a:r>
              <a:t>(</a:t>
            </a:r>
            <a:r>
              <a:rPr b="1"/>
              <a:t>consummation</a:t>
            </a:r>
            <a:r>
              <a:t>)</a:t>
            </a:r>
          </a:p>
        </p:txBody>
      </p:sp>
      <p:sp>
        <p:nvSpPr>
          <p:cNvPr id="359" name="Second Coming…"/>
          <p:cNvSpPr txBox="1"/>
          <p:nvPr/>
        </p:nvSpPr>
        <p:spPr>
          <a:xfrm>
            <a:off x="5267840" y="6506812"/>
            <a:ext cx="4033764" cy="97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3000">
                <a:solidFill>
                  <a:srgbClr val="FFFFFF"/>
                </a:solidFill>
                <a:effectLst>
                  <a:outerShdw sx="100000" sy="100000" kx="0" ky="0" algn="b" rotWithShape="0" blurRad="50800" dist="63500" dir="3272198">
                    <a:srgbClr val="000000"/>
                  </a:outerShdw>
                </a:effectLst>
                <a:latin typeface="Gill Sans"/>
                <a:ea typeface="Gill Sans"/>
                <a:cs typeface="Gill Sans"/>
                <a:sym typeface="Gill Sans"/>
              </a:defRPr>
            </a:pPr>
            <a:r>
              <a:t>Second Coming</a:t>
            </a:r>
          </a:p>
          <a:p>
            <a:pPr>
              <a:defRPr sz="3000">
                <a:solidFill>
                  <a:srgbClr val="FFFFFF"/>
                </a:solidFill>
                <a:effectLst>
                  <a:outerShdw sx="100000" sy="100000" kx="0" ky="0" algn="b" rotWithShape="0" blurRad="50800" dist="63500" dir="3272198">
                    <a:srgbClr val="000000"/>
                  </a:outerShdw>
                </a:effectLst>
              </a:defRPr>
            </a:pPr>
            <a:r>
              <a:t>Jesus returns for bride</a:t>
            </a:r>
          </a:p>
        </p:txBody>
      </p:sp>
      <p:sp>
        <p:nvSpPr>
          <p:cNvPr id="360" name="Stage three:…"/>
          <p:cNvSpPr txBox="1"/>
          <p:nvPr/>
        </p:nvSpPr>
        <p:spPr>
          <a:xfrm>
            <a:off x="9465863" y="3144511"/>
            <a:ext cx="314702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pPr>
            <a:r>
              <a:t>Stage three: </a:t>
            </a:r>
          </a:p>
          <a:p>
            <a:pPr>
              <a:defRPr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pPr>
            <a:r>
              <a:t>the wedding feast: </a:t>
            </a:r>
          </a:p>
        </p:txBody>
      </p:sp>
      <p:sp>
        <p:nvSpPr>
          <p:cNvPr id="361" name="Heaven…"/>
          <p:cNvSpPr txBox="1"/>
          <p:nvPr/>
        </p:nvSpPr>
        <p:spPr>
          <a:xfrm>
            <a:off x="9874464" y="6506812"/>
            <a:ext cx="2156781" cy="97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000">
                <a:solidFill>
                  <a:srgbClr val="FFFFFF"/>
                </a:solidFill>
                <a:effectLst>
                  <a:outerShdw sx="100000" sy="100000" kx="0" ky="0" algn="b" rotWithShape="0" blurRad="50800" dist="63500" dir="3272198">
                    <a:srgbClr val="000000"/>
                  </a:outerShdw>
                </a:effectLst>
                <a:latin typeface="Gill Sans"/>
                <a:ea typeface="Gill Sans"/>
                <a:cs typeface="Gill Sans"/>
                <a:sym typeface="Gill Sans"/>
              </a:defRPr>
            </a:pPr>
            <a:r>
              <a:t>Heaven</a:t>
            </a:r>
          </a:p>
          <a:p>
            <a:pPr>
              <a:defRPr sz="3000">
                <a:solidFill>
                  <a:srgbClr val="FFFFFF"/>
                </a:solidFill>
                <a:effectLst>
                  <a:outerShdw sx="100000" sy="100000" kx="0" ky="0" algn="b" rotWithShape="0" blurRad="50800" dist="63500" dir="3272198">
                    <a:srgbClr val="000000"/>
                  </a:outerShdw>
                </a:effectLst>
              </a:defRPr>
            </a:pPr>
            <a:r>
              <a:t>wedding feast</a:t>
            </a:r>
          </a:p>
        </p:txBody>
      </p:sp>
      <p:sp>
        <p:nvSpPr>
          <p:cNvPr id="362" name="LIVE TOGETHER"/>
          <p:cNvSpPr txBox="1"/>
          <p:nvPr/>
        </p:nvSpPr>
        <p:spPr>
          <a:xfrm>
            <a:off x="9465863" y="4445151"/>
            <a:ext cx="297398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lvl1pPr>
          </a:lstStyle>
          <a:p>
            <a:pPr/>
            <a:r>
              <a:t>LIVE TOGETHER</a:t>
            </a:r>
          </a:p>
        </p:txBody>
      </p:sp>
      <p:sp>
        <p:nvSpPr>
          <p:cNvPr id="363" name="LIVE TOGETHER"/>
          <p:cNvSpPr txBox="1"/>
          <p:nvPr/>
        </p:nvSpPr>
        <p:spPr>
          <a:xfrm>
            <a:off x="9465863" y="7811126"/>
            <a:ext cx="297398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defRPr>
            </a:lvl1pPr>
          </a:lstStyle>
          <a:p>
            <a:pPr/>
            <a:r>
              <a:t>LIVE TOGETHER</a:t>
            </a:r>
          </a:p>
        </p:txBody>
      </p:sp>
      <p:sp>
        <p:nvSpPr>
          <p:cNvPr id="364" name="Line"/>
          <p:cNvSpPr/>
          <p:nvPr/>
        </p:nvSpPr>
        <p:spPr>
          <a:xfrm>
            <a:off x="5310604" y="6818185"/>
            <a:ext cx="1" cy="1517228"/>
          </a:xfrm>
          <a:prstGeom prst="line">
            <a:avLst/>
          </a:prstGeom>
          <a:ln w="101600">
            <a:solidFill>
              <a:srgbClr val="FCCE5A"/>
            </a:solidFill>
          </a:ln>
        </p:spPr>
        <p:txBody>
          <a:bodyPr lIns="65023" tIns="65023" rIns="65023" bIns="65023"/>
          <a:lstStyle/>
          <a:p>
            <a:pPr algn="l" defTabSz="1300480">
              <a:defRPr sz="2400">
                <a:solidFill>
                  <a:srgbClr val="000000"/>
                </a:solidFill>
                <a:latin typeface="Arial"/>
                <a:ea typeface="Arial"/>
                <a:cs typeface="Arial"/>
                <a:sym typeface="Arial"/>
              </a:defRPr>
            </a:pPr>
          </a:p>
        </p:txBody>
      </p:sp>
      <p:sp>
        <p:nvSpPr>
          <p:cNvPr id="365" name="Line"/>
          <p:cNvSpPr/>
          <p:nvPr/>
        </p:nvSpPr>
        <p:spPr>
          <a:xfrm>
            <a:off x="9302466" y="6818185"/>
            <a:ext cx="1" cy="1517228"/>
          </a:xfrm>
          <a:prstGeom prst="line">
            <a:avLst/>
          </a:prstGeom>
          <a:ln w="101600">
            <a:solidFill>
              <a:srgbClr val="FCCE5A"/>
            </a:solidFill>
          </a:ln>
        </p:spPr>
        <p:txBody>
          <a:bodyPr lIns="65023" tIns="65023" rIns="65023" bIns="65023"/>
          <a:lstStyle/>
          <a:p>
            <a:pPr algn="l" defTabSz="1300480">
              <a:defRPr sz="2400">
                <a:solidFill>
                  <a:srgbClr val="000000"/>
                </a:solidFill>
                <a:latin typeface="Arial"/>
                <a:ea typeface="Arial"/>
                <a:cs typeface="Arial"/>
                <a:sym typeface="Arial"/>
              </a:defRPr>
            </a:pPr>
          </a:p>
        </p:txBody>
      </p:sp>
      <p:sp>
        <p:nvSpPr>
          <p:cNvPr id="366" name="Line"/>
          <p:cNvSpPr/>
          <p:nvPr/>
        </p:nvSpPr>
        <p:spPr>
          <a:xfrm>
            <a:off x="5310604" y="3545839"/>
            <a:ext cx="1" cy="1517228"/>
          </a:xfrm>
          <a:prstGeom prst="line">
            <a:avLst/>
          </a:prstGeom>
          <a:ln w="101600">
            <a:solidFill>
              <a:srgbClr val="FCCE5A"/>
            </a:solidFill>
          </a:ln>
        </p:spPr>
        <p:txBody>
          <a:bodyPr lIns="65023" tIns="65023" rIns="65023" bIns="65023"/>
          <a:lstStyle/>
          <a:p>
            <a:pPr algn="l" defTabSz="1300480">
              <a:defRPr sz="2400">
                <a:solidFill>
                  <a:srgbClr val="000000"/>
                </a:solidFill>
                <a:latin typeface="Arial"/>
                <a:ea typeface="Arial"/>
                <a:cs typeface="Arial"/>
                <a:sym typeface="Arial"/>
              </a:defRPr>
            </a:pPr>
          </a:p>
        </p:txBody>
      </p:sp>
      <p:sp>
        <p:nvSpPr>
          <p:cNvPr id="367" name="Line"/>
          <p:cNvSpPr/>
          <p:nvPr/>
        </p:nvSpPr>
        <p:spPr>
          <a:xfrm>
            <a:off x="9302466" y="3545839"/>
            <a:ext cx="1" cy="1517228"/>
          </a:xfrm>
          <a:prstGeom prst="line">
            <a:avLst/>
          </a:prstGeom>
          <a:ln w="101600">
            <a:solidFill>
              <a:srgbClr val="FCCE5A"/>
            </a:solidFill>
          </a:ln>
        </p:spPr>
        <p:txBody>
          <a:bodyPr lIns="65023" tIns="65023" rIns="65023" bIns="65023"/>
          <a:lstStyle/>
          <a:p>
            <a:pPr algn="l" defTabSz="1300480">
              <a:defRPr sz="2400">
                <a:solidFill>
                  <a:srgbClr val="000000"/>
                </a:solidFill>
                <a:latin typeface="Arial"/>
                <a:ea typeface="Arial"/>
                <a:cs typeface="Arial"/>
                <a:sym typeface="Arial"/>
              </a:defRPr>
            </a:pPr>
          </a:p>
        </p:txBody>
      </p:sp>
      <p:sp>
        <p:nvSpPr>
          <p:cNvPr id="368" name="(2 Cor 11:2)"/>
          <p:cNvSpPr txBox="1"/>
          <p:nvPr/>
        </p:nvSpPr>
        <p:spPr>
          <a:xfrm>
            <a:off x="2434258" y="7804776"/>
            <a:ext cx="2126060"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effectLst>
                  <a:outerShdw sx="100000" sy="100000" kx="0" ky="0" algn="b" rotWithShape="0" blurRad="50800" dist="63500" dir="3175575">
                    <a:srgbClr val="000000"/>
                  </a:outerShdw>
                </a:effectLst>
              </a:defRPr>
            </a:lvl1pPr>
          </a:lstStyle>
          <a:p>
            <a:pPr/>
            <a:r>
              <a:t>(2 Cor 11:2)</a:t>
            </a:r>
          </a:p>
        </p:txBody>
      </p:sp>
      <p:sp>
        <p:nvSpPr>
          <p:cNvPr id="369" name="(John 14:1-6)"/>
          <p:cNvSpPr txBox="1"/>
          <p:nvPr/>
        </p:nvSpPr>
        <p:spPr>
          <a:xfrm>
            <a:off x="5985085" y="7823826"/>
            <a:ext cx="208180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FFFFFF"/>
                </a:solidFill>
                <a:effectLst>
                  <a:outerShdw sx="100000" sy="100000" kx="0" ky="0" algn="b" rotWithShape="0" blurRad="50800" dist="63500" dir="3272198">
                    <a:srgbClr val="000000"/>
                  </a:outerShdw>
                </a:effectLst>
              </a:defRPr>
            </a:lvl1pPr>
          </a:lstStyle>
          <a:p>
            <a:pPr/>
            <a:r>
              <a:t>(John 14:1-6)</a:t>
            </a:r>
          </a:p>
        </p:txBody>
      </p:sp>
      <p:sp>
        <p:nvSpPr>
          <p:cNvPr id="370" name="(Rom. 6:3-19)"/>
          <p:cNvSpPr txBox="1"/>
          <p:nvPr/>
        </p:nvSpPr>
        <p:spPr>
          <a:xfrm>
            <a:off x="2339336" y="8249741"/>
            <a:ext cx="2315568"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effectLst>
                  <a:outerShdw sx="100000" sy="100000" kx="0" ky="0" algn="b" rotWithShape="0" blurRad="50800" dist="63500" dir="3272198">
                    <a:srgbClr val="000000"/>
                  </a:outerShdw>
                </a:effectLst>
              </a:defRPr>
            </a:lvl1pPr>
          </a:lstStyle>
          <a:p>
            <a:pPr/>
            <a:r>
              <a:t>(Rom. 6:3-19)</a:t>
            </a:r>
          </a:p>
        </p:txBody>
      </p:sp>
      <p:sp>
        <p:nvSpPr>
          <p:cNvPr id="371" name="(Mat 1:18–19)"/>
          <p:cNvSpPr txBox="1"/>
          <p:nvPr/>
        </p:nvSpPr>
        <p:spPr>
          <a:xfrm>
            <a:off x="2391228" y="4438801"/>
            <a:ext cx="2402285"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FFFFFF"/>
                </a:solidFill>
              </a:defRPr>
            </a:lvl1pPr>
          </a:lstStyle>
          <a:p>
            <a:pPr/>
            <a:r>
              <a:t>(Mat 1:18–19)</a:t>
            </a:r>
          </a:p>
        </p:txBody>
      </p:sp>
      <p:sp>
        <p:nvSpPr>
          <p:cNvPr id="372" name="(1 Thes. 4:16-18)"/>
          <p:cNvSpPr txBox="1"/>
          <p:nvPr/>
        </p:nvSpPr>
        <p:spPr>
          <a:xfrm>
            <a:off x="5718310" y="8268791"/>
            <a:ext cx="261535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FFFFFF"/>
                </a:solidFill>
                <a:effectLst>
                  <a:outerShdw sx="100000" sy="100000" kx="0" ky="0" algn="b" rotWithShape="0" blurRad="50800" dist="63500" dir="3272198">
                    <a:srgbClr val="000000"/>
                  </a:outerShdw>
                </a:effectLst>
              </a:defRPr>
            </a:lvl1pPr>
          </a:lstStyle>
          <a:p>
            <a:pPr/>
            <a:r>
              <a:t>(1 Thes. 4:16-18)</a:t>
            </a:r>
          </a:p>
        </p:txBody>
      </p:sp>
      <p:sp>
        <p:nvSpPr>
          <p:cNvPr id="373" name="(John 14:2,3)"/>
          <p:cNvSpPr txBox="1"/>
          <p:nvPr/>
        </p:nvSpPr>
        <p:spPr>
          <a:xfrm>
            <a:off x="10024421" y="8268791"/>
            <a:ext cx="2029905"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FFFFFF"/>
                </a:solidFill>
                <a:effectLst>
                  <a:outerShdw sx="100000" sy="100000" kx="0" ky="0" algn="b" rotWithShape="0" blurRad="50800" dist="63500" dir="3272198">
                    <a:srgbClr val="000000"/>
                  </a:outerShdw>
                </a:effectLst>
              </a:defRPr>
            </a:lvl1pPr>
          </a:lstStyle>
          <a:p>
            <a:pPr/>
            <a:r>
              <a:t>(John 14:2,3)</a:t>
            </a:r>
          </a:p>
        </p:txBody>
      </p:sp>
      <p:sp>
        <p:nvSpPr>
          <p:cNvPr id="374" name="(Gen 29:21-30)"/>
          <p:cNvSpPr txBox="1"/>
          <p:nvPr/>
        </p:nvSpPr>
        <p:spPr>
          <a:xfrm>
            <a:off x="5906283" y="4457851"/>
            <a:ext cx="244681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FFFFFF"/>
                </a:solidFill>
              </a:defRPr>
            </a:lvl1pPr>
          </a:lstStyle>
          <a:p>
            <a:pPr/>
            <a:r>
              <a:t>(Gen 29:21-30)</a:t>
            </a:r>
          </a:p>
        </p:txBody>
      </p:sp>
      <p:sp>
        <p:nvSpPr>
          <p:cNvPr id="375" name="Jewish wedding customs At The Time of Christ"/>
          <p:cNvSpPr txBox="1"/>
          <p:nvPr/>
        </p:nvSpPr>
        <p:spPr>
          <a:xfrm>
            <a:off x="2427379" y="2403693"/>
            <a:ext cx="9197220"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3800">
                <a:solidFill>
                  <a:srgbClr val="000000"/>
                </a:solidFill>
                <a:latin typeface="Times Roman"/>
                <a:ea typeface="Times Roman"/>
                <a:cs typeface="Times Roman"/>
                <a:sym typeface="Times Roman"/>
              </a:defRPr>
            </a:lvl1pPr>
          </a:lstStyle>
          <a:p>
            <a:pPr/>
            <a:r>
              <a:t>Jewish wedding customs At The Time of Christ</a:t>
            </a:r>
          </a:p>
        </p:txBody>
      </p:sp>
      <p:sp>
        <p:nvSpPr>
          <p:cNvPr id="376" name="The church as the bride of Christ"/>
          <p:cNvSpPr txBox="1"/>
          <p:nvPr/>
        </p:nvSpPr>
        <p:spPr>
          <a:xfrm>
            <a:off x="3174975" y="5787751"/>
            <a:ext cx="6654850"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3800">
                <a:solidFill>
                  <a:srgbClr val="000000"/>
                </a:solidFill>
                <a:latin typeface="Times Roman"/>
                <a:ea typeface="Times Roman"/>
                <a:cs typeface="Times Roman"/>
                <a:sym typeface="Times Roman"/>
              </a:defRPr>
            </a:lvl1pPr>
          </a:lstStyle>
          <a:p>
            <a:pPr/>
            <a:r>
              <a:t>The church as the bride of Christ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0" name="Image"/>
          <p:cNvGrpSpPr/>
          <p:nvPr/>
        </p:nvGrpSpPr>
        <p:grpSpPr>
          <a:xfrm>
            <a:off x="237942" y="3761032"/>
            <a:ext cx="4781801" cy="5940787"/>
            <a:chOff x="0" y="0"/>
            <a:chExt cx="4781800" cy="5940785"/>
          </a:xfrm>
        </p:grpSpPr>
        <p:pic>
          <p:nvPicPr>
            <p:cNvPr id="379" name="Image" descr="Image"/>
            <p:cNvPicPr>
              <a:picLocks noChangeAspect="1"/>
            </p:cNvPicPr>
            <p:nvPr/>
          </p:nvPicPr>
          <p:blipFill>
            <a:blip r:embed="rId2">
              <a:extLst/>
            </a:blip>
            <a:srcRect l="9610" t="0" r="9610" b="0"/>
            <a:stretch>
              <a:fillRect/>
            </a:stretch>
          </p:blipFill>
          <p:spPr>
            <a:xfrm>
              <a:off x="88900" y="50800"/>
              <a:ext cx="4604001" cy="5699486"/>
            </a:xfrm>
            <a:prstGeom prst="rect">
              <a:avLst/>
            </a:prstGeom>
            <a:ln>
              <a:noFill/>
            </a:ln>
            <a:effectLst/>
          </p:spPr>
        </p:pic>
        <p:pic>
          <p:nvPicPr>
            <p:cNvPr id="378" name="Image" descr="Image"/>
            <p:cNvPicPr>
              <a:picLocks noChangeAspect="0"/>
            </p:cNvPicPr>
            <p:nvPr/>
          </p:nvPicPr>
          <p:blipFill>
            <a:blip r:embed="rId3">
              <a:extLst/>
            </a:blip>
            <a:stretch>
              <a:fillRect/>
            </a:stretch>
          </p:blipFill>
          <p:spPr>
            <a:xfrm>
              <a:off x="0" y="0"/>
              <a:ext cx="4781801" cy="5940786"/>
            </a:xfrm>
            <a:prstGeom prst="rect">
              <a:avLst/>
            </a:prstGeom>
            <a:effectLst/>
          </p:spPr>
        </p:pic>
      </p:grpSp>
      <p:grpSp>
        <p:nvGrpSpPr>
          <p:cNvPr id="383" name="ARE YOU READY FOR JESUS TO RETURN FOR HIS BRIDE?"/>
          <p:cNvGrpSpPr/>
          <p:nvPr/>
        </p:nvGrpSpPr>
        <p:grpSpPr>
          <a:xfrm>
            <a:off x="274285" y="2241490"/>
            <a:ext cx="12456230" cy="2153646"/>
            <a:chOff x="0" y="0"/>
            <a:chExt cx="12456228" cy="2153645"/>
          </a:xfrm>
        </p:grpSpPr>
        <p:sp>
          <p:nvSpPr>
            <p:cNvPr id="382" name="ARE YOU READY FOR JESUS TO RETURN FOR HIS BRIDE?"/>
            <p:cNvSpPr/>
            <p:nvPr/>
          </p:nvSpPr>
          <p:spPr>
            <a:xfrm>
              <a:off x="88900" y="50799"/>
              <a:ext cx="12278429" cy="1912347"/>
            </a:xfrm>
            <a:prstGeom prst="rect">
              <a:avLst/>
            </a:prstGeom>
            <a:solidFill>
              <a:srgbClr val="808785"/>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5200">
                  <a:ln w="12700" cap="flat">
                    <a:solidFill>
                      <a:srgbClr val="000000"/>
                    </a:solidFill>
                    <a:prstDash val="solid"/>
                    <a:miter lim="400000"/>
                  </a:ln>
                  <a:solidFill>
                    <a:srgbClr val="FFFFFF"/>
                  </a:solidFill>
                  <a:effectLst>
                    <a:outerShdw sx="100000" sy="100000" kx="0" ky="0" algn="b" rotWithShape="0" blurRad="50800" dist="63500" dir="2945745">
                      <a:srgbClr val="000000"/>
                    </a:outerShdw>
                  </a:effectLst>
                  <a:latin typeface="Gill Sans"/>
                  <a:ea typeface="Gill Sans"/>
                  <a:cs typeface="Gill Sans"/>
                  <a:sym typeface="Gill Sans"/>
                </a:defRPr>
              </a:lvl1pPr>
            </a:lstStyle>
            <a:p>
              <a:pPr/>
              <a:r>
                <a:t>ARE YOU READY FOR JESUS TO RETURN FOR HIS BRIDE? </a:t>
              </a:r>
            </a:p>
          </p:txBody>
        </p:sp>
        <p:pic>
          <p:nvPicPr>
            <p:cNvPr id="381" name="ARE YOU READY FOR JESUS TO RETURN FOR HIS BRIDE? ARE YOU READY FOR JESUS TO RETURN FOR HIS BRIDE? " descr="ARE YOU READY FOR JESUS TO RETURN FOR HIS BRIDE? ARE YOU READY FOR JESUS TO RETURN FOR HIS BRIDE? "/>
            <p:cNvPicPr>
              <a:picLocks noChangeAspect="0"/>
            </p:cNvPicPr>
            <p:nvPr/>
          </p:nvPicPr>
          <p:blipFill>
            <a:blip r:embed="rId4">
              <a:extLst/>
            </a:blip>
            <a:stretch>
              <a:fillRect/>
            </a:stretch>
          </p:blipFill>
          <p:spPr>
            <a:xfrm>
              <a:off x="0" y="-1"/>
              <a:ext cx="12456229" cy="2153647"/>
            </a:xfrm>
            <a:prstGeom prst="rect">
              <a:avLst/>
            </a:prstGeom>
            <a:effectLst/>
          </p:spPr>
        </p:pic>
      </p:grpSp>
      <p:grpSp>
        <p:nvGrpSpPr>
          <p:cNvPr id="386" name="Group"/>
          <p:cNvGrpSpPr/>
          <p:nvPr/>
        </p:nvGrpSpPr>
        <p:grpSpPr>
          <a:xfrm>
            <a:off x="244024" y="-707774"/>
            <a:ext cx="12516655" cy="3403062"/>
            <a:chOff x="-9" y="-121"/>
            <a:chExt cx="12516653" cy="3403060"/>
          </a:xfrm>
        </p:grpSpPr>
        <p:pic>
          <p:nvPicPr>
            <p:cNvPr id="384" name="Image" descr="Image"/>
            <p:cNvPicPr>
              <a:picLocks noChangeAspect="1"/>
            </p:cNvPicPr>
            <p:nvPr/>
          </p:nvPicPr>
          <p:blipFill>
            <a:blip r:embed="rId5">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385" name="Image" descr="Image"/>
            <p:cNvPicPr>
              <a:picLocks noChangeAspect="1"/>
            </p:cNvPicPr>
            <p:nvPr/>
          </p:nvPicPr>
          <p:blipFill>
            <a:blip r:embed="rId6">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387" name="Jesus, the Bridegroom is worthy! (Jn 3:29; Mat. 22:1-14; 2 Cor. 5:14,15))…"/>
          <p:cNvSpPr txBox="1"/>
          <p:nvPr/>
        </p:nvSpPr>
        <p:spPr>
          <a:xfrm>
            <a:off x="5024702" y="4380608"/>
            <a:ext cx="7736859" cy="527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01700" indent="-635000" algn="l">
              <a:spcBef>
                <a:spcPts val="900"/>
              </a:spcBef>
              <a:buSzPct val="80000"/>
              <a:buBlip>
                <a:blip r:embed="rId7"/>
              </a:buBlip>
              <a:defRPr sz="3300">
                <a:solidFill>
                  <a:srgbClr val="000000"/>
                </a:solidFill>
              </a:defRPr>
            </a:pPr>
            <a:r>
              <a:t>Jesus, the Bridegroom is worthy! (Jn 3:29; Mat. 22:1-14; 2 Cor. 5:14,15))</a:t>
            </a:r>
          </a:p>
          <a:p>
            <a:pPr marL="901700" indent="-635000" algn="l">
              <a:spcBef>
                <a:spcPts val="900"/>
              </a:spcBef>
              <a:buSzPct val="80000"/>
              <a:buBlip>
                <a:blip r:embed="rId7"/>
              </a:buBlip>
              <a:defRPr sz="3300">
                <a:solidFill>
                  <a:srgbClr val="000000"/>
                </a:solidFill>
              </a:defRPr>
            </a:pPr>
            <a:r>
              <a:t>The church is betrothed to Christ and must remain faithful to Him (2 Cor. 11:2-4; Rev. 2:10; 2 Tim. 2:11-13)</a:t>
            </a:r>
          </a:p>
          <a:p>
            <a:pPr marL="901700" indent="-635000" algn="l">
              <a:spcBef>
                <a:spcPts val="900"/>
              </a:spcBef>
              <a:buSzPct val="80000"/>
              <a:buBlip>
                <a:blip r:embed="rId7"/>
              </a:buBlip>
              <a:defRPr sz="3300">
                <a:solidFill>
                  <a:srgbClr val="000000"/>
                </a:solidFill>
              </a:defRPr>
            </a:pPr>
            <a:r>
              <a:t>The church submits to Christ, following His direction (Eph. 5:22-33; Col. 3:17)</a:t>
            </a:r>
          </a:p>
          <a:p>
            <a:pPr marL="901700" indent="-635000" algn="l">
              <a:spcBef>
                <a:spcPts val="900"/>
              </a:spcBef>
              <a:buSzPct val="80000"/>
              <a:buBlip>
                <a:blip r:embed="rId7"/>
              </a:buBlip>
              <a:defRPr sz="3300">
                <a:solidFill>
                  <a:srgbClr val="000000"/>
                </a:solidFill>
              </a:defRPr>
            </a:pPr>
            <a:r>
              <a:t>ONLY the unblemished church will be presented to Christ (2 Cor. 11:2; Eph. 5:26-27; Rev. 19:7; 21:2,9)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87">
                                            <p:txEl>
                                              <p:pRg st="1" end="1"/>
                                            </p:txEl>
                                          </p:spTgt>
                                        </p:tgtEl>
                                        <p:attrNameLst>
                                          <p:attrName>style.visibility</p:attrName>
                                        </p:attrNameLst>
                                      </p:cBhvr>
                                      <p:to>
                                        <p:strVal val="visible"/>
                                      </p:to>
                                    </p:set>
                                    <p:animEffect filter="wipe(left)" transition="in">
                                      <p:cBhvr>
                                        <p:cTn id="7" dur="500"/>
                                        <p:tgtEl>
                                          <p:spTgt spid="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87">
                                            <p:txEl>
                                              <p:pRg st="2" end="2"/>
                                            </p:txEl>
                                          </p:spTgt>
                                        </p:tgtEl>
                                        <p:attrNameLst>
                                          <p:attrName>style.visibility</p:attrName>
                                        </p:attrNameLst>
                                      </p:cBhvr>
                                      <p:to>
                                        <p:strVal val="visible"/>
                                      </p:to>
                                    </p:set>
                                    <p:animEffect filter="wipe(left)" transition="in">
                                      <p:cBhvr>
                                        <p:cTn id="12" dur="500"/>
                                        <p:tgtEl>
                                          <p:spTgt spid="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87">
                                            <p:txEl>
                                              <p:pRg st="3" end="3"/>
                                            </p:txEl>
                                          </p:spTgt>
                                        </p:tgtEl>
                                        <p:attrNameLst>
                                          <p:attrName>style.visibility</p:attrName>
                                        </p:attrNameLst>
                                      </p:cBhvr>
                                      <p:to>
                                        <p:strVal val="visible"/>
                                      </p:to>
                                    </p:set>
                                    <p:animEffect filter="wipe(left)" transition="in">
                                      <p:cBhvr>
                                        <p:cTn id="17" dur="500"/>
                                        <p:tgtEl>
                                          <p:spTgt spid="38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7"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91" name="Image"/>
          <p:cNvGrpSpPr/>
          <p:nvPr/>
        </p:nvGrpSpPr>
        <p:grpSpPr>
          <a:xfrm>
            <a:off x="237942" y="3761032"/>
            <a:ext cx="4781801" cy="5940787"/>
            <a:chOff x="0" y="0"/>
            <a:chExt cx="4781800" cy="5940785"/>
          </a:xfrm>
        </p:grpSpPr>
        <p:pic>
          <p:nvPicPr>
            <p:cNvPr id="390" name="Image" descr="Image"/>
            <p:cNvPicPr>
              <a:picLocks noChangeAspect="1"/>
            </p:cNvPicPr>
            <p:nvPr/>
          </p:nvPicPr>
          <p:blipFill>
            <a:blip r:embed="rId2">
              <a:extLst/>
            </a:blip>
            <a:srcRect l="9610" t="0" r="9610" b="0"/>
            <a:stretch>
              <a:fillRect/>
            </a:stretch>
          </p:blipFill>
          <p:spPr>
            <a:xfrm>
              <a:off x="88900" y="50800"/>
              <a:ext cx="4604001" cy="5699486"/>
            </a:xfrm>
            <a:prstGeom prst="rect">
              <a:avLst/>
            </a:prstGeom>
            <a:ln>
              <a:noFill/>
            </a:ln>
            <a:effectLst/>
          </p:spPr>
        </p:pic>
        <p:pic>
          <p:nvPicPr>
            <p:cNvPr id="389" name="Image" descr="Image"/>
            <p:cNvPicPr>
              <a:picLocks noChangeAspect="0"/>
            </p:cNvPicPr>
            <p:nvPr/>
          </p:nvPicPr>
          <p:blipFill>
            <a:blip r:embed="rId3">
              <a:extLst/>
            </a:blip>
            <a:stretch>
              <a:fillRect/>
            </a:stretch>
          </p:blipFill>
          <p:spPr>
            <a:xfrm>
              <a:off x="0" y="0"/>
              <a:ext cx="4781801" cy="5940786"/>
            </a:xfrm>
            <a:prstGeom prst="rect">
              <a:avLst/>
            </a:prstGeom>
            <a:effectLst/>
          </p:spPr>
        </p:pic>
      </p:grpSp>
      <p:grpSp>
        <p:nvGrpSpPr>
          <p:cNvPr id="394" name="ARE YOU READY FOR JESUS TO RETURN FOR HIS BRIDE?"/>
          <p:cNvGrpSpPr/>
          <p:nvPr/>
        </p:nvGrpSpPr>
        <p:grpSpPr>
          <a:xfrm>
            <a:off x="274285" y="2241490"/>
            <a:ext cx="12456230" cy="2153646"/>
            <a:chOff x="0" y="0"/>
            <a:chExt cx="12456228" cy="2153645"/>
          </a:xfrm>
        </p:grpSpPr>
        <p:sp>
          <p:nvSpPr>
            <p:cNvPr id="393" name="ARE YOU READY FOR JESUS TO RETURN FOR HIS BRIDE?"/>
            <p:cNvSpPr/>
            <p:nvPr/>
          </p:nvSpPr>
          <p:spPr>
            <a:xfrm>
              <a:off x="88900" y="50799"/>
              <a:ext cx="12278429" cy="1912347"/>
            </a:xfrm>
            <a:prstGeom prst="rect">
              <a:avLst/>
            </a:prstGeom>
            <a:solidFill>
              <a:srgbClr val="808785"/>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5200">
                  <a:ln w="12700" cap="flat">
                    <a:solidFill>
                      <a:srgbClr val="000000"/>
                    </a:solidFill>
                    <a:prstDash val="solid"/>
                    <a:miter lim="400000"/>
                  </a:ln>
                  <a:solidFill>
                    <a:srgbClr val="FFFFFF"/>
                  </a:solidFill>
                  <a:effectLst>
                    <a:outerShdw sx="100000" sy="100000" kx="0" ky="0" algn="b" rotWithShape="0" blurRad="50800" dist="63500" dir="2945745">
                      <a:srgbClr val="000000"/>
                    </a:outerShdw>
                  </a:effectLst>
                  <a:latin typeface="Gill Sans"/>
                  <a:ea typeface="Gill Sans"/>
                  <a:cs typeface="Gill Sans"/>
                  <a:sym typeface="Gill Sans"/>
                </a:defRPr>
              </a:lvl1pPr>
            </a:lstStyle>
            <a:p>
              <a:pPr/>
              <a:r>
                <a:t>ARE YOU READY FOR JESUS TO RETURN FOR HIS BRIDE? </a:t>
              </a:r>
            </a:p>
          </p:txBody>
        </p:sp>
        <p:pic>
          <p:nvPicPr>
            <p:cNvPr id="392" name="ARE YOU READY FOR JESUS TO RETURN FOR HIS BRIDE? ARE YOU READY FOR JESUS TO RETURN FOR HIS BRIDE? " descr="ARE YOU READY FOR JESUS TO RETURN FOR HIS BRIDE? ARE YOU READY FOR JESUS TO RETURN FOR HIS BRIDE? "/>
            <p:cNvPicPr>
              <a:picLocks noChangeAspect="0"/>
            </p:cNvPicPr>
            <p:nvPr/>
          </p:nvPicPr>
          <p:blipFill>
            <a:blip r:embed="rId4">
              <a:extLst/>
            </a:blip>
            <a:stretch>
              <a:fillRect/>
            </a:stretch>
          </p:blipFill>
          <p:spPr>
            <a:xfrm>
              <a:off x="0" y="-1"/>
              <a:ext cx="12456229" cy="2153647"/>
            </a:xfrm>
            <a:prstGeom prst="rect">
              <a:avLst/>
            </a:prstGeom>
            <a:effectLst/>
          </p:spPr>
        </p:pic>
      </p:grpSp>
      <p:grpSp>
        <p:nvGrpSpPr>
          <p:cNvPr id="397" name="Group"/>
          <p:cNvGrpSpPr/>
          <p:nvPr/>
        </p:nvGrpSpPr>
        <p:grpSpPr>
          <a:xfrm>
            <a:off x="244024" y="-707774"/>
            <a:ext cx="12516655" cy="3403062"/>
            <a:chOff x="-9" y="-121"/>
            <a:chExt cx="12516653" cy="3403060"/>
          </a:xfrm>
        </p:grpSpPr>
        <p:pic>
          <p:nvPicPr>
            <p:cNvPr id="395" name="Image" descr="Image"/>
            <p:cNvPicPr>
              <a:picLocks noChangeAspect="1"/>
            </p:cNvPicPr>
            <p:nvPr/>
          </p:nvPicPr>
          <p:blipFill>
            <a:blip r:embed="rId5">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396" name="Image" descr="Image"/>
            <p:cNvPicPr>
              <a:picLocks noChangeAspect="1"/>
            </p:cNvPicPr>
            <p:nvPr/>
          </p:nvPicPr>
          <p:blipFill>
            <a:blip r:embed="rId6">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398" name="Have you been betrothed to Him? (Believed, repented, confessed, baptized) (John 8:24; Romans 10:9,10; Acts 2:38; Gal. 3:26,27)…"/>
          <p:cNvSpPr txBox="1"/>
          <p:nvPr/>
        </p:nvSpPr>
        <p:spPr>
          <a:xfrm>
            <a:off x="5024702" y="4523255"/>
            <a:ext cx="7736859" cy="501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01700" indent="-635000" algn="l">
              <a:spcBef>
                <a:spcPts val="900"/>
              </a:spcBef>
              <a:buSzPct val="80000"/>
              <a:buBlip>
                <a:blip r:embed="rId7"/>
              </a:buBlip>
              <a:defRPr>
                <a:solidFill>
                  <a:srgbClr val="000000"/>
                </a:solidFill>
              </a:defRPr>
            </a:pPr>
            <a:r>
              <a:t>Have you been betrothed to Him? (Believed, repented, confessed, baptized) (John 8:24; Romans 10:9,10; Acts 2:38; Gal. 3:26,27)</a:t>
            </a:r>
          </a:p>
          <a:p>
            <a:pPr marL="901700" indent="-635000" algn="l">
              <a:spcBef>
                <a:spcPts val="900"/>
              </a:spcBef>
              <a:buSzPct val="80000"/>
              <a:buBlip>
                <a:blip r:embed="rId7"/>
              </a:buBlip>
              <a:defRPr>
                <a:solidFill>
                  <a:srgbClr val="000000"/>
                </a:solidFill>
              </a:defRPr>
            </a:pPr>
            <a:r>
              <a:t>Are you submitting to Him (Luke 6:46; Mat. 7:21-27; Eph. 5:23,24)</a:t>
            </a:r>
          </a:p>
          <a:p>
            <a:pPr marL="901700" indent="-635000" algn="l">
              <a:spcBef>
                <a:spcPts val="900"/>
              </a:spcBef>
              <a:buSzPct val="80000"/>
              <a:buBlip>
                <a:blip r:embed="rId7"/>
              </a:buBlip>
              <a:defRPr>
                <a:solidFill>
                  <a:srgbClr val="000000"/>
                </a:solidFill>
              </a:defRPr>
            </a:pPr>
            <a:r>
              <a:t>Please do not be one of the many who will hear Him say, “depart from me” … (Mat. 7:23; 25:12; Luke 13:25)</a:t>
            </a:r>
          </a:p>
        </p:txBody>
      </p:sp>
    </p:spTree>
  </p:cSld>
  <p:clrMapOvr>
    <a:masterClrMapping/>
  </p:clrMapOvr>
  <mc:AlternateContent xmlns:mc="http://schemas.openxmlformats.org/markup-compatibility/2006">
    <mc:Choice xmlns:p14="http://schemas.microsoft.com/office/powerpoint/2010/main" Requires="p14">
      <p:transition spd="slow" advClick="1" p14:dur="20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98">
                                            <p:txEl>
                                              <p:pRg st="1" end="1"/>
                                            </p:txEl>
                                          </p:spTgt>
                                        </p:tgtEl>
                                        <p:attrNameLst>
                                          <p:attrName>style.visibility</p:attrName>
                                        </p:attrNameLst>
                                      </p:cBhvr>
                                      <p:to>
                                        <p:strVal val="visible"/>
                                      </p:to>
                                    </p:set>
                                    <p:animEffect filter="wipe(left)" transition="in">
                                      <p:cBhvr>
                                        <p:cTn id="7" dur="1500"/>
                                        <p:tgtEl>
                                          <p:spTgt spid="3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98">
                                            <p:txEl>
                                              <p:pRg st="2" end="2"/>
                                            </p:txEl>
                                          </p:spTgt>
                                        </p:tgtEl>
                                        <p:attrNameLst>
                                          <p:attrName>style.visibility</p:attrName>
                                        </p:attrNameLst>
                                      </p:cBhvr>
                                      <p:to>
                                        <p:strVal val="visible"/>
                                      </p:to>
                                    </p:set>
                                    <p:animEffect filter="wipe(left)" transition="in">
                                      <p:cBhvr>
                                        <p:cTn id="12" dur="1500"/>
                                        <p:tgtEl>
                                          <p:spTgt spid="39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8"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0" name="Image" descr="Image"/>
          <p:cNvPicPr>
            <a:picLocks noChangeAspect="1"/>
          </p:cNvPicPr>
          <p:nvPr>
            <p:ph type="pic" idx="13"/>
          </p:nvPr>
        </p:nvPicPr>
        <p:blipFill>
          <a:blip r:embed="rId2">
            <a:extLst/>
          </a:blip>
          <a:srcRect l="28125" t="0" r="0" b="0"/>
          <a:stretch>
            <a:fillRect/>
          </a:stretch>
        </p:blipFill>
        <p:spPr>
          <a:xfrm>
            <a:off x="0" y="0"/>
            <a:ext cx="13004800" cy="9753600"/>
          </a:xfrm>
          <a:prstGeom prst="rect">
            <a:avLst/>
          </a:prstGeom>
        </p:spPr>
      </p:pic>
      <p:grpSp>
        <p:nvGrpSpPr>
          <p:cNvPr id="403" name="Group"/>
          <p:cNvGrpSpPr/>
          <p:nvPr/>
        </p:nvGrpSpPr>
        <p:grpSpPr>
          <a:xfrm>
            <a:off x="244073" y="6123435"/>
            <a:ext cx="12516654" cy="3403062"/>
            <a:chOff x="-9" y="-121"/>
            <a:chExt cx="12516653" cy="3403060"/>
          </a:xfrm>
        </p:grpSpPr>
        <p:pic>
          <p:nvPicPr>
            <p:cNvPr id="401"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402"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404" name="Revelation 19:7 (NKJV)…"/>
          <p:cNvSpPr txBox="1"/>
          <p:nvPr/>
        </p:nvSpPr>
        <p:spPr>
          <a:xfrm>
            <a:off x="3744285" y="922567"/>
            <a:ext cx="8597098" cy="3442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1" sz="4600">
                <a:solidFill>
                  <a:srgbClr val="000000"/>
                </a:solidFill>
                <a:latin typeface="Times New Roman"/>
                <a:ea typeface="Times New Roman"/>
                <a:cs typeface="Times New Roman"/>
                <a:sym typeface="Times New Roman"/>
              </a:defRPr>
            </a:pPr>
            <a:r>
              <a:t>Revelation 19:7 (NKJV)</a:t>
            </a:r>
          </a:p>
          <a:p>
            <a:pPr defTabSz="457200">
              <a:defRPr sz="4600">
                <a:solidFill>
                  <a:srgbClr val="000000"/>
                </a:solidFill>
                <a:latin typeface="Times New Roman"/>
                <a:ea typeface="Times New Roman"/>
                <a:cs typeface="Times New Roman"/>
                <a:sym typeface="Times New Roman"/>
              </a:defRPr>
            </a:pPr>
            <a:r>
              <a:rPr baseline="31999"/>
              <a:t>7</a:t>
            </a:r>
            <a:r>
              <a:t> Let us be glad and rejoice and give Him glory, for the marriage of the Lamb has come, and His wife has made herself ready.” </a:t>
            </a:r>
          </a:p>
        </p:txBody>
      </p:sp>
      <p:sp>
        <p:nvSpPr>
          <p:cNvPr id="405" name="(Matthew 22:1-14; Ephesians 5:22-33; 2 Corinthians 11:2; Revelation 19:2,9)"/>
          <p:cNvSpPr txBox="1"/>
          <p:nvPr/>
        </p:nvSpPr>
        <p:spPr>
          <a:xfrm>
            <a:off x="-28724" y="224589"/>
            <a:ext cx="13062248" cy="533401"/>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(Matthew 22:1-14; Ephesians 5:22-33; 2 Corinthians 11:2; Revelation 19:2,9) </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8" name="Image" descr="Image"/>
          <p:cNvPicPr>
            <a:picLocks noChangeAspect="1"/>
          </p:cNvPicPr>
          <p:nvPr>
            <p:ph type="pic" idx="13"/>
          </p:nvPr>
        </p:nvPicPr>
        <p:blipFill>
          <a:blip r:embed="rId2">
            <a:extLst/>
          </a:blip>
          <a:srcRect l="28125" t="0" r="0" b="0"/>
          <a:stretch>
            <a:fillRect/>
          </a:stretch>
        </p:blipFill>
        <p:spPr>
          <a:xfrm>
            <a:off x="0" y="0"/>
            <a:ext cx="13004800" cy="9753600"/>
          </a:xfrm>
          <a:prstGeom prst="rect">
            <a:avLst/>
          </a:prstGeom>
        </p:spPr>
      </p:pic>
      <p:grpSp>
        <p:nvGrpSpPr>
          <p:cNvPr id="411" name="Group"/>
          <p:cNvGrpSpPr/>
          <p:nvPr/>
        </p:nvGrpSpPr>
        <p:grpSpPr>
          <a:xfrm>
            <a:off x="244024" y="1898261"/>
            <a:ext cx="12516655" cy="3403062"/>
            <a:chOff x="-9" y="-121"/>
            <a:chExt cx="12516653" cy="3403060"/>
          </a:xfrm>
        </p:grpSpPr>
        <p:pic>
          <p:nvPicPr>
            <p:cNvPr id="409"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410"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412" name="(Matthew 22:1-14; Ephesians 5:22-33; 2 Corinthians 11:2; Revelation 19:2,9)"/>
          <p:cNvSpPr txBox="1"/>
          <p:nvPr/>
        </p:nvSpPr>
        <p:spPr>
          <a:xfrm>
            <a:off x="-28724" y="224589"/>
            <a:ext cx="13062248" cy="533401"/>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(Matthew 22:1-14; Ephesians 5:22-33; 2 Corinthians 11:2; Revelation 19:2,9) </a:t>
            </a:r>
          </a:p>
        </p:txBody>
      </p:sp>
      <p:sp>
        <p:nvSpPr>
          <p:cNvPr id="413" name="Charts by Don McClain…"/>
          <p:cNvSpPr txBox="1"/>
          <p:nvPr/>
        </p:nvSpPr>
        <p:spPr>
          <a:xfrm>
            <a:off x="304805" y="7326696"/>
            <a:ext cx="12395190" cy="2204917"/>
          </a:xfrm>
          <a:prstGeom prst="rect">
            <a:avLst/>
          </a:prstGeom>
          <a:gradFill>
            <a:gsLst>
              <a:gs pos="0">
                <a:srgbClr val="212121">
                  <a:alpha val="43000"/>
                </a:srgbClr>
              </a:gs>
              <a:gs pos="100000">
                <a:srgbClr val="58596B">
                  <a:alpha val="39000"/>
                </a:srgbClr>
              </a:gs>
            </a:gsLst>
            <a:lin ang="5400000"/>
          </a:gradFill>
          <a:ln w="12700">
            <a:miter lim="400000"/>
          </a:ln>
          <a:effectLst>
            <a:outerShdw sx="100000" sy="100000" kx="0" ky="0" algn="b" rotWithShape="0" blurRad="152400" dist="76200" dir="246000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33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defRPr>
            </a:pPr>
            <a:r>
              <a:t>Charts by Don McClain / Preached April 26, 2020 AM</a:t>
            </a:r>
            <a:endParaRPr sz="2000">
              <a:solidFill>
                <a:srgbClr val="FFFFFF"/>
              </a:solidFill>
              <a:latin typeface="Chalkboard"/>
              <a:ea typeface="Chalkboard"/>
              <a:cs typeface="Chalkboard"/>
              <a:sym typeface="Chalkboard"/>
            </a:endParaRPr>
          </a:p>
          <a:p>
            <a:pPr defTabSz="457200">
              <a:defRPr sz="25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West 65th Street church of Christ - P.O. Box 190062 - Little Rock AR 72219 - Phone — 501-568-1062 — Email – </a:t>
            </a:r>
            <a:r>
              <a:rPr u="sng">
                <a:solidFill>
                  <a:srgbClr val="0000FF"/>
                </a:solidFill>
                <a:uFill>
                  <a:solidFill>
                    <a:srgbClr val="0000FF"/>
                  </a:solidFill>
                </a:uFill>
                <a:hlinkClick r:id="rId5" invalidUrl="" action="" tgtFrame="" tooltip="" history="1" highlightClick="0" endSnd="0"/>
              </a:rPr>
              <a:t>donmcclain@sbcglobal.net</a:t>
            </a:r>
            <a:r>
              <a:t>  </a:t>
            </a:r>
          </a:p>
          <a:p>
            <a:pPr defTabSz="457200">
              <a:defRPr sz="17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Prepared using Keynote / More Keynote, PPT &amp; Audio Sermons:</a:t>
            </a:r>
          </a:p>
          <a:p>
            <a:pPr defTabSz="457200">
              <a:defRPr sz="29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rPr u="sng">
                <a:hlinkClick r:id="rId6" invalidUrl="" action="" tgtFrame="" tooltip="" history="1" highlightClick="0" endSnd="0"/>
              </a:rPr>
              <a:t>www.w65stchurchofchrist.com</a:t>
            </a:r>
            <a:r>
              <a: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Screen Shot 2020-04-25 at 1.01.30 PM.png" descr="Screen Shot 2020-04-25 at 1.01.30 PM.png"/>
          <p:cNvPicPr>
            <a:picLocks noChangeAspect="1"/>
          </p:cNvPicPr>
          <p:nvPr/>
        </p:nvPicPr>
        <p:blipFill>
          <a:blip r:embed="rId2">
            <a:extLst/>
          </a:blip>
          <a:stretch>
            <a:fillRect/>
          </a:stretch>
        </p:blipFill>
        <p:spPr>
          <a:xfrm>
            <a:off x="95250" y="1663453"/>
            <a:ext cx="12814300" cy="7645401"/>
          </a:xfrm>
          <a:prstGeom prst="rect">
            <a:avLst/>
          </a:prstGeom>
          <a:ln w="12700">
            <a:miter lim="400000"/>
          </a:ln>
        </p:spPr>
      </p:pic>
      <p:sp>
        <p:nvSpPr>
          <p:cNvPr id="161" name="EPHESIANS 5:22-33"/>
          <p:cNvSpPr txBox="1"/>
          <p:nvPr/>
        </p:nvSpPr>
        <p:spPr>
          <a:xfrm>
            <a:off x="229330" y="166451"/>
            <a:ext cx="12546139" cy="133736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700">
                <a:latin typeface="Times New Roman"/>
                <a:ea typeface="Times New Roman"/>
                <a:cs typeface="Times New Roman"/>
                <a:sym typeface="Times New Roman"/>
              </a:defRPr>
            </a:lvl1pPr>
          </a:lstStyle>
          <a:p>
            <a:pPr/>
            <a:r>
              <a:t>EPHESIANS 5:22-33</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5" name="Group"/>
          <p:cNvGrpSpPr/>
          <p:nvPr/>
        </p:nvGrpSpPr>
        <p:grpSpPr>
          <a:xfrm>
            <a:off x="244024" y="-707774"/>
            <a:ext cx="12516655" cy="3403062"/>
            <a:chOff x="-9" y="-121"/>
            <a:chExt cx="12516653" cy="3403060"/>
          </a:xfrm>
        </p:grpSpPr>
        <p:pic>
          <p:nvPicPr>
            <p:cNvPr id="163" name="Image" descr="Image"/>
            <p:cNvPicPr>
              <a:picLocks noChangeAspect="1"/>
            </p:cNvPicPr>
            <p:nvPr/>
          </p:nvPicPr>
          <p:blipFill>
            <a:blip r:embed="rId2">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164" name="Image" descr="Image"/>
            <p:cNvPicPr>
              <a:picLocks noChangeAspect="1"/>
            </p:cNvPicPr>
            <p:nvPr/>
          </p:nvPicPr>
          <p:blipFill>
            <a:blip r:embed="rId3">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pic>
        <p:nvPicPr>
          <p:cNvPr id="166" name="Image" descr="Image"/>
          <p:cNvPicPr>
            <a:picLocks noChangeAspect="1"/>
          </p:cNvPicPr>
          <p:nvPr/>
        </p:nvPicPr>
        <p:blipFill>
          <a:blip r:embed="rId4">
            <a:extLst/>
          </a:blip>
          <a:srcRect l="15872" t="4493" r="32992" b="0"/>
          <a:stretch>
            <a:fillRect/>
          </a:stretch>
        </p:blipFill>
        <p:spPr>
          <a:xfrm>
            <a:off x="-604639" y="2845451"/>
            <a:ext cx="6650038" cy="6986481"/>
          </a:xfrm>
          <a:custGeom>
            <a:avLst/>
            <a:gdLst/>
            <a:ahLst/>
            <a:cxnLst>
              <a:cxn ang="0">
                <a:pos x="wd2" y="hd2"/>
              </a:cxn>
              <a:cxn ang="5400000">
                <a:pos x="wd2" y="hd2"/>
              </a:cxn>
              <a:cxn ang="10800000">
                <a:pos x="wd2" y="hd2"/>
              </a:cxn>
              <a:cxn ang="16200000">
                <a:pos x="wd2" y="hd2"/>
              </a:cxn>
            </a:cxnLst>
            <a:rect l="0" t="0" r="r" b="b"/>
            <a:pathLst>
              <a:path w="21600" h="21594" fill="norm" stroke="1" extrusionOk="0">
                <a:moveTo>
                  <a:pt x="11522" y="2"/>
                </a:moveTo>
                <a:cubicBezTo>
                  <a:pt x="10886" y="-6"/>
                  <a:pt x="10630" y="6"/>
                  <a:pt x="10540" y="51"/>
                </a:cubicBezTo>
                <a:cubicBezTo>
                  <a:pt x="10451" y="94"/>
                  <a:pt x="10348" y="101"/>
                  <a:pt x="10163" y="73"/>
                </a:cubicBezTo>
                <a:cubicBezTo>
                  <a:pt x="9920" y="36"/>
                  <a:pt x="9900" y="41"/>
                  <a:pt x="9693" y="192"/>
                </a:cubicBezTo>
                <a:cubicBezTo>
                  <a:pt x="9574" y="278"/>
                  <a:pt x="9433" y="349"/>
                  <a:pt x="9381" y="349"/>
                </a:cubicBezTo>
                <a:cubicBezTo>
                  <a:pt x="9328" y="349"/>
                  <a:pt x="9298" y="367"/>
                  <a:pt x="9312" y="389"/>
                </a:cubicBezTo>
                <a:cubicBezTo>
                  <a:pt x="9327" y="412"/>
                  <a:pt x="9222" y="494"/>
                  <a:pt x="9078" y="571"/>
                </a:cubicBezTo>
                <a:cubicBezTo>
                  <a:pt x="8914" y="658"/>
                  <a:pt x="8785" y="768"/>
                  <a:pt x="8735" y="860"/>
                </a:cubicBezTo>
                <a:cubicBezTo>
                  <a:pt x="8691" y="942"/>
                  <a:pt x="8615" y="1058"/>
                  <a:pt x="8566" y="1118"/>
                </a:cubicBezTo>
                <a:cubicBezTo>
                  <a:pt x="8517" y="1178"/>
                  <a:pt x="8440" y="1341"/>
                  <a:pt x="8396" y="1481"/>
                </a:cubicBezTo>
                <a:cubicBezTo>
                  <a:pt x="8289" y="1823"/>
                  <a:pt x="8287" y="1829"/>
                  <a:pt x="8242" y="2170"/>
                </a:cubicBezTo>
                <a:cubicBezTo>
                  <a:pt x="8221" y="2335"/>
                  <a:pt x="8178" y="2515"/>
                  <a:pt x="8146" y="2572"/>
                </a:cubicBezTo>
                <a:cubicBezTo>
                  <a:pt x="8114" y="2628"/>
                  <a:pt x="8076" y="2842"/>
                  <a:pt x="8063" y="3046"/>
                </a:cubicBezTo>
                <a:cubicBezTo>
                  <a:pt x="8050" y="3251"/>
                  <a:pt x="8023" y="3438"/>
                  <a:pt x="8003" y="3463"/>
                </a:cubicBezTo>
                <a:cubicBezTo>
                  <a:pt x="7982" y="3489"/>
                  <a:pt x="7937" y="3613"/>
                  <a:pt x="7901" y="3738"/>
                </a:cubicBezTo>
                <a:cubicBezTo>
                  <a:pt x="7865" y="3863"/>
                  <a:pt x="7787" y="4033"/>
                  <a:pt x="7728" y="4116"/>
                </a:cubicBezTo>
                <a:cubicBezTo>
                  <a:pt x="7584" y="4318"/>
                  <a:pt x="7550" y="4578"/>
                  <a:pt x="7591" y="5159"/>
                </a:cubicBezTo>
                <a:cubicBezTo>
                  <a:pt x="7632" y="5721"/>
                  <a:pt x="7793" y="6269"/>
                  <a:pt x="7955" y="6394"/>
                </a:cubicBezTo>
                <a:cubicBezTo>
                  <a:pt x="8056" y="6472"/>
                  <a:pt x="8062" y="6511"/>
                  <a:pt x="8066" y="7146"/>
                </a:cubicBezTo>
                <a:cubicBezTo>
                  <a:pt x="8070" y="7736"/>
                  <a:pt x="8060" y="7823"/>
                  <a:pt x="7986" y="7875"/>
                </a:cubicBezTo>
                <a:cubicBezTo>
                  <a:pt x="7940" y="7907"/>
                  <a:pt x="7814" y="8105"/>
                  <a:pt x="7706" y="8314"/>
                </a:cubicBezTo>
                <a:cubicBezTo>
                  <a:pt x="7599" y="8523"/>
                  <a:pt x="7435" y="8801"/>
                  <a:pt x="7343" y="8933"/>
                </a:cubicBezTo>
                <a:cubicBezTo>
                  <a:pt x="7185" y="9159"/>
                  <a:pt x="7163" y="9174"/>
                  <a:pt x="6975" y="9174"/>
                </a:cubicBezTo>
                <a:cubicBezTo>
                  <a:pt x="6840" y="9174"/>
                  <a:pt x="6718" y="9212"/>
                  <a:pt x="6595" y="9291"/>
                </a:cubicBezTo>
                <a:cubicBezTo>
                  <a:pt x="6404" y="9415"/>
                  <a:pt x="5979" y="9538"/>
                  <a:pt x="5748" y="9538"/>
                </a:cubicBezTo>
                <a:cubicBezTo>
                  <a:pt x="5545" y="9538"/>
                  <a:pt x="5366" y="9615"/>
                  <a:pt x="5200" y="9774"/>
                </a:cubicBezTo>
                <a:cubicBezTo>
                  <a:pt x="4984" y="9981"/>
                  <a:pt x="4080" y="10482"/>
                  <a:pt x="3646" y="10635"/>
                </a:cubicBezTo>
                <a:cubicBezTo>
                  <a:pt x="3556" y="10666"/>
                  <a:pt x="3320" y="10797"/>
                  <a:pt x="3120" y="10925"/>
                </a:cubicBezTo>
                <a:cubicBezTo>
                  <a:pt x="2919" y="11054"/>
                  <a:pt x="2636" y="11204"/>
                  <a:pt x="2492" y="11260"/>
                </a:cubicBezTo>
                <a:cubicBezTo>
                  <a:pt x="1755" y="11546"/>
                  <a:pt x="1427" y="11919"/>
                  <a:pt x="1226" y="12700"/>
                </a:cubicBezTo>
                <a:cubicBezTo>
                  <a:pt x="1181" y="12876"/>
                  <a:pt x="1061" y="13151"/>
                  <a:pt x="959" y="13314"/>
                </a:cubicBezTo>
                <a:cubicBezTo>
                  <a:pt x="636" y="13832"/>
                  <a:pt x="568" y="14151"/>
                  <a:pt x="534" y="15294"/>
                </a:cubicBezTo>
                <a:cubicBezTo>
                  <a:pt x="516" y="15884"/>
                  <a:pt x="481" y="16332"/>
                  <a:pt x="450" y="16385"/>
                </a:cubicBezTo>
                <a:cubicBezTo>
                  <a:pt x="417" y="16442"/>
                  <a:pt x="395" y="16778"/>
                  <a:pt x="394" y="17272"/>
                </a:cubicBezTo>
                <a:cubicBezTo>
                  <a:pt x="393" y="17833"/>
                  <a:pt x="356" y="18370"/>
                  <a:pt x="267" y="19092"/>
                </a:cubicBezTo>
                <a:cubicBezTo>
                  <a:pt x="119" y="20295"/>
                  <a:pt x="3" y="21348"/>
                  <a:pt x="1" y="21492"/>
                </a:cubicBezTo>
                <a:lnTo>
                  <a:pt x="0" y="21594"/>
                </a:lnTo>
                <a:lnTo>
                  <a:pt x="10300" y="21594"/>
                </a:lnTo>
                <a:cubicBezTo>
                  <a:pt x="20087" y="21594"/>
                  <a:pt x="20599" y="21590"/>
                  <a:pt x="20574" y="21514"/>
                </a:cubicBezTo>
                <a:cubicBezTo>
                  <a:pt x="20526" y="21370"/>
                  <a:pt x="19838" y="18625"/>
                  <a:pt x="19709" y="18068"/>
                </a:cubicBezTo>
                <a:cubicBezTo>
                  <a:pt x="19556" y="17405"/>
                  <a:pt x="19442" y="16992"/>
                  <a:pt x="19394" y="16931"/>
                </a:cubicBezTo>
                <a:cubicBezTo>
                  <a:pt x="19375" y="16906"/>
                  <a:pt x="19343" y="16681"/>
                  <a:pt x="19325" y="16431"/>
                </a:cubicBezTo>
                <a:cubicBezTo>
                  <a:pt x="19306" y="16181"/>
                  <a:pt x="19271" y="15885"/>
                  <a:pt x="19246" y="15775"/>
                </a:cubicBezTo>
                <a:cubicBezTo>
                  <a:pt x="19221" y="15664"/>
                  <a:pt x="19220" y="15557"/>
                  <a:pt x="19242" y="15535"/>
                </a:cubicBezTo>
                <a:cubicBezTo>
                  <a:pt x="19265" y="15514"/>
                  <a:pt x="19465" y="15527"/>
                  <a:pt x="19687" y="15565"/>
                </a:cubicBezTo>
                <a:cubicBezTo>
                  <a:pt x="20210" y="15653"/>
                  <a:pt x="20592" y="15653"/>
                  <a:pt x="20722" y="15566"/>
                </a:cubicBezTo>
                <a:cubicBezTo>
                  <a:pt x="20794" y="15518"/>
                  <a:pt x="20834" y="15428"/>
                  <a:pt x="20857" y="15259"/>
                </a:cubicBezTo>
                <a:cubicBezTo>
                  <a:pt x="20893" y="14999"/>
                  <a:pt x="21051" y="14406"/>
                  <a:pt x="21133" y="14224"/>
                </a:cubicBezTo>
                <a:cubicBezTo>
                  <a:pt x="21162" y="14161"/>
                  <a:pt x="21182" y="14094"/>
                  <a:pt x="21177" y="14074"/>
                </a:cubicBezTo>
                <a:cubicBezTo>
                  <a:pt x="21169" y="14042"/>
                  <a:pt x="21431" y="13059"/>
                  <a:pt x="21550" y="12677"/>
                </a:cubicBezTo>
                <a:cubicBezTo>
                  <a:pt x="21577" y="12590"/>
                  <a:pt x="21600" y="12504"/>
                  <a:pt x="21600" y="12487"/>
                </a:cubicBezTo>
                <a:cubicBezTo>
                  <a:pt x="21600" y="12417"/>
                  <a:pt x="21442" y="12313"/>
                  <a:pt x="21336" y="12313"/>
                </a:cubicBezTo>
                <a:cubicBezTo>
                  <a:pt x="21264" y="12313"/>
                  <a:pt x="21185" y="12262"/>
                  <a:pt x="21118" y="12173"/>
                </a:cubicBezTo>
                <a:cubicBezTo>
                  <a:pt x="21060" y="12096"/>
                  <a:pt x="20959" y="11977"/>
                  <a:pt x="20894" y="11910"/>
                </a:cubicBezTo>
                <a:cubicBezTo>
                  <a:pt x="20829" y="11844"/>
                  <a:pt x="20737" y="11718"/>
                  <a:pt x="20689" y="11628"/>
                </a:cubicBezTo>
                <a:cubicBezTo>
                  <a:pt x="20580" y="11426"/>
                  <a:pt x="20533" y="11390"/>
                  <a:pt x="20235" y="11288"/>
                </a:cubicBezTo>
                <a:cubicBezTo>
                  <a:pt x="20103" y="11243"/>
                  <a:pt x="19971" y="11178"/>
                  <a:pt x="19940" y="11143"/>
                </a:cubicBezTo>
                <a:cubicBezTo>
                  <a:pt x="19831" y="11017"/>
                  <a:pt x="16936" y="10973"/>
                  <a:pt x="15870" y="11080"/>
                </a:cubicBezTo>
                <a:lnTo>
                  <a:pt x="15242" y="11143"/>
                </a:lnTo>
                <a:lnTo>
                  <a:pt x="14529" y="10819"/>
                </a:lnTo>
                <a:cubicBezTo>
                  <a:pt x="14137" y="10640"/>
                  <a:pt x="13773" y="10494"/>
                  <a:pt x="13720" y="10494"/>
                </a:cubicBezTo>
                <a:cubicBezTo>
                  <a:pt x="13667" y="10494"/>
                  <a:pt x="13517" y="10408"/>
                  <a:pt x="13386" y="10305"/>
                </a:cubicBezTo>
                <a:cubicBezTo>
                  <a:pt x="13178" y="10140"/>
                  <a:pt x="12863" y="9976"/>
                  <a:pt x="12584" y="9886"/>
                </a:cubicBezTo>
                <a:cubicBezTo>
                  <a:pt x="12500" y="9859"/>
                  <a:pt x="12481" y="9793"/>
                  <a:pt x="12499" y="9587"/>
                </a:cubicBezTo>
                <a:cubicBezTo>
                  <a:pt x="12508" y="9481"/>
                  <a:pt x="12588" y="9373"/>
                  <a:pt x="12999" y="8909"/>
                </a:cubicBezTo>
                <a:cubicBezTo>
                  <a:pt x="13429" y="8423"/>
                  <a:pt x="13691" y="7963"/>
                  <a:pt x="13840" y="7432"/>
                </a:cubicBezTo>
                <a:cubicBezTo>
                  <a:pt x="13894" y="7237"/>
                  <a:pt x="13958" y="7043"/>
                  <a:pt x="13981" y="7000"/>
                </a:cubicBezTo>
                <a:cubicBezTo>
                  <a:pt x="14030" y="6912"/>
                  <a:pt x="14224" y="6119"/>
                  <a:pt x="14224" y="6010"/>
                </a:cubicBezTo>
                <a:cubicBezTo>
                  <a:pt x="14224" y="5971"/>
                  <a:pt x="14286" y="5833"/>
                  <a:pt x="14362" y="5703"/>
                </a:cubicBezTo>
                <a:cubicBezTo>
                  <a:pt x="14438" y="5573"/>
                  <a:pt x="14536" y="5313"/>
                  <a:pt x="14581" y="5126"/>
                </a:cubicBezTo>
                <a:cubicBezTo>
                  <a:pt x="14626" y="4938"/>
                  <a:pt x="14680" y="4752"/>
                  <a:pt x="14701" y="4713"/>
                </a:cubicBezTo>
                <a:cubicBezTo>
                  <a:pt x="14722" y="4675"/>
                  <a:pt x="14755" y="4517"/>
                  <a:pt x="14774" y="4361"/>
                </a:cubicBezTo>
                <a:cubicBezTo>
                  <a:pt x="14793" y="4206"/>
                  <a:pt x="14828" y="4067"/>
                  <a:pt x="14852" y="4053"/>
                </a:cubicBezTo>
                <a:cubicBezTo>
                  <a:pt x="14875" y="4039"/>
                  <a:pt x="14895" y="3976"/>
                  <a:pt x="14895" y="3914"/>
                </a:cubicBezTo>
                <a:cubicBezTo>
                  <a:pt x="14895" y="3851"/>
                  <a:pt x="14915" y="3765"/>
                  <a:pt x="14939" y="3722"/>
                </a:cubicBezTo>
                <a:cubicBezTo>
                  <a:pt x="15021" y="3577"/>
                  <a:pt x="15033" y="3017"/>
                  <a:pt x="14964" y="2637"/>
                </a:cubicBezTo>
                <a:cubicBezTo>
                  <a:pt x="14926" y="2431"/>
                  <a:pt x="14899" y="2226"/>
                  <a:pt x="14903" y="2181"/>
                </a:cubicBezTo>
                <a:cubicBezTo>
                  <a:pt x="14923" y="1963"/>
                  <a:pt x="14888" y="1888"/>
                  <a:pt x="14727" y="1798"/>
                </a:cubicBezTo>
                <a:cubicBezTo>
                  <a:pt x="14600" y="1727"/>
                  <a:pt x="14559" y="1674"/>
                  <a:pt x="14559" y="1580"/>
                </a:cubicBezTo>
                <a:cubicBezTo>
                  <a:pt x="14559" y="1499"/>
                  <a:pt x="14493" y="1385"/>
                  <a:pt x="14368" y="1254"/>
                </a:cubicBezTo>
                <a:cubicBezTo>
                  <a:pt x="14263" y="1144"/>
                  <a:pt x="14178" y="1038"/>
                  <a:pt x="14177" y="1020"/>
                </a:cubicBezTo>
                <a:cubicBezTo>
                  <a:pt x="14177" y="1002"/>
                  <a:pt x="14093" y="947"/>
                  <a:pt x="13992" y="898"/>
                </a:cubicBezTo>
                <a:cubicBezTo>
                  <a:pt x="13890" y="849"/>
                  <a:pt x="13774" y="759"/>
                  <a:pt x="13733" y="698"/>
                </a:cubicBezTo>
                <a:cubicBezTo>
                  <a:pt x="13686" y="630"/>
                  <a:pt x="13593" y="579"/>
                  <a:pt x="13490" y="563"/>
                </a:cubicBezTo>
                <a:cubicBezTo>
                  <a:pt x="13399" y="549"/>
                  <a:pt x="13218" y="467"/>
                  <a:pt x="13089" y="381"/>
                </a:cubicBezTo>
                <a:cubicBezTo>
                  <a:pt x="12575" y="37"/>
                  <a:pt x="12473" y="13"/>
                  <a:pt x="11522" y="2"/>
                </a:cubicBezTo>
                <a:close/>
              </a:path>
            </a:pathLst>
          </a:custGeom>
          <a:ln w="12700">
            <a:miter lim="400000"/>
          </a:ln>
          <a:effectLst>
            <a:outerShdw sx="100000" sy="100000" kx="0" ky="0" algn="b" rotWithShape="0" blurRad="355600" dist="177800" dir="3413990">
              <a:srgbClr val="000000">
                <a:alpha val="41196"/>
              </a:srgbClr>
            </a:outerShdw>
          </a:effectLst>
        </p:spPr>
      </p:pic>
      <p:sp>
        <p:nvSpPr>
          <p:cNvPr id="167" name="Marriage, as presented in God’s word, is meant to be a “picture” of the church of Christ.…"/>
          <p:cNvSpPr txBox="1"/>
          <p:nvPr/>
        </p:nvSpPr>
        <p:spPr>
          <a:xfrm>
            <a:off x="5999154" y="3697103"/>
            <a:ext cx="6879333" cy="5905501"/>
          </a:xfrm>
          <a:prstGeom prst="rect">
            <a:avLst/>
          </a:prstGeom>
          <a:ln w="12700">
            <a:miter lim="400000"/>
          </a:ln>
          <a:effectLst>
            <a:outerShdw sx="100000" sy="100000" kx="0" ky="0" algn="b" rotWithShape="0" blurRad="152400" dist="88900" dir="2214254">
              <a:srgbClr val="000000">
                <a:alpha val="46071"/>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901700" indent="-635000" algn="l">
              <a:spcBef>
                <a:spcPts val="1400"/>
              </a:spcBef>
              <a:buSzPct val="80000"/>
              <a:buBlip>
                <a:blip r:embed="rId5"/>
              </a:buBlip>
              <a:defRPr sz="3500">
                <a:solidFill>
                  <a:srgbClr val="000000"/>
                </a:solidFill>
              </a:defRPr>
            </a:pPr>
            <a:r>
              <a:t>Marriage, as presented in God’s word, is meant to be a “picture” of the church of Christ.</a:t>
            </a:r>
          </a:p>
          <a:p>
            <a:pPr marL="901700" indent="-635000" algn="l">
              <a:spcBef>
                <a:spcPts val="1400"/>
              </a:spcBef>
              <a:buSzPct val="80000"/>
              <a:buBlip>
                <a:blip r:embed="rId5"/>
              </a:buBlip>
              <a:defRPr sz="3500">
                <a:solidFill>
                  <a:srgbClr val="000000"/>
                </a:solidFill>
              </a:defRPr>
            </a:pPr>
            <a:r>
              <a:t>If we understand the teaching of scripture regarding marriage, this metaphor it will help better understand the Lord’s church. </a:t>
            </a:r>
          </a:p>
          <a:p>
            <a:pPr marL="901700" indent="-635000" algn="l">
              <a:spcBef>
                <a:spcPts val="1400"/>
              </a:spcBef>
              <a:buSzPct val="80000"/>
              <a:buBlip>
                <a:blip r:embed="rId5"/>
              </a:buBlip>
              <a:defRPr sz="3500">
                <a:solidFill>
                  <a:srgbClr val="000000"/>
                </a:solidFill>
              </a:defRPr>
            </a:pPr>
            <a:r>
              <a:t>The church submits / prepares / is cleansed / is set apart (holy) / beloved / and will be gloriously rewarded …</a:t>
            </a:r>
          </a:p>
        </p:txBody>
      </p:sp>
      <p:sp>
        <p:nvSpPr>
          <p:cNvPr id="168" name="MARRIAGE &amp; the CHURCH"/>
          <p:cNvSpPr txBox="1"/>
          <p:nvPr/>
        </p:nvSpPr>
        <p:spPr>
          <a:xfrm>
            <a:off x="4062945" y="2727037"/>
            <a:ext cx="8120013"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35000" indent="-635000" algn="l">
              <a:spcBef>
                <a:spcPts val="1400"/>
              </a:spcBef>
              <a:buSzPct val="80000"/>
              <a:buBlip>
                <a:blip r:embed="rId6"/>
              </a:buBlip>
              <a:defRPr b="1" sz="4000">
                <a:solidFill>
                  <a:srgbClr val="000000"/>
                </a:solidFill>
                <a:latin typeface="Gill Sans"/>
                <a:ea typeface="Gill Sans"/>
                <a:cs typeface="Gill Sans"/>
                <a:sym typeface="Gill Sans"/>
              </a:defRPr>
            </a:lvl1pPr>
          </a:lstStyle>
          <a:p>
            <a:pPr/>
            <a:r>
              <a:t>MARRIAGE &amp; the CHURCH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animEffect filter="fade" transition="in">
                                      <p:cBhvr>
                                        <p:cTn id="7" dur="1500"/>
                                        <p:tgtEl>
                                          <p:spTgt spid="16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7">
                                            <p:txEl>
                                              <p:pRg st="0" end="0"/>
                                            </p:txEl>
                                          </p:spTgt>
                                        </p:tgtEl>
                                        <p:attrNameLst>
                                          <p:attrName>style.visibility</p:attrName>
                                        </p:attrNameLst>
                                      </p:cBhvr>
                                      <p:to>
                                        <p:strVal val="visible"/>
                                      </p:to>
                                    </p:set>
                                    <p:animEffect filter="fade" transition="in">
                                      <p:cBhvr>
                                        <p:cTn id="10" dur="1500"/>
                                        <p:tgtEl>
                                          <p:spTgt spid="1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67">
                                            <p:txEl>
                                              <p:pRg st="1" end="1"/>
                                            </p:txEl>
                                          </p:spTgt>
                                        </p:tgtEl>
                                        <p:attrNameLst>
                                          <p:attrName>style.visibility</p:attrName>
                                        </p:attrNameLst>
                                      </p:cBhvr>
                                      <p:to>
                                        <p:strVal val="visible"/>
                                      </p:to>
                                    </p:set>
                                    <p:animEffect filter="fade" transition="in">
                                      <p:cBhvr>
                                        <p:cTn id="15" dur="1500"/>
                                        <p:tgtEl>
                                          <p:spTgt spid="1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67">
                                            <p:txEl>
                                              <p:pRg st="2" end="2"/>
                                            </p:txEl>
                                          </p:spTgt>
                                        </p:tgtEl>
                                        <p:attrNameLst>
                                          <p:attrName>style.visibility</p:attrName>
                                        </p:attrNameLst>
                                      </p:cBhvr>
                                      <p:to>
                                        <p:strVal val="visible"/>
                                      </p:to>
                                    </p:set>
                                    <p:animEffect filter="fade" transition="in">
                                      <p:cBhvr>
                                        <p:cTn id="20" dur="1500"/>
                                        <p:tgtEl>
                                          <p:spTgt spid="16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2" name="Group"/>
          <p:cNvGrpSpPr/>
          <p:nvPr/>
        </p:nvGrpSpPr>
        <p:grpSpPr>
          <a:xfrm>
            <a:off x="244024" y="-707774"/>
            <a:ext cx="12516655" cy="3403062"/>
            <a:chOff x="-9" y="-121"/>
            <a:chExt cx="12516653" cy="3403060"/>
          </a:xfrm>
        </p:grpSpPr>
        <p:pic>
          <p:nvPicPr>
            <p:cNvPr id="170" name="Image" descr="Image"/>
            <p:cNvPicPr>
              <a:picLocks noChangeAspect="1"/>
            </p:cNvPicPr>
            <p:nvPr/>
          </p:nvPicPr>
          <p:blipFill>
            <a:blip r:embed="rId2">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171" name="Image" descr="Image"/>
            <p:cNvPicPr>
              <a:picLocks noChangeAspect="1"/>
            </p:cNvPicPr>
            <p:nvPr/>
          </p:nvPicPr>
          <p:blipFill>
            <a:blip r:embed="rId3">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pic>
        <p:nvPicPr>
          <p:cNvPr id="173" name="Image" descr="Image"/>
          <p:cNvPicPr>
            <a:picLocks noChangeAspect="1"/>
          </p:cNvPicPr>
          <p:nvPr/>
        </p:nvPicPr>
        <p:blipFill>
          <a:blip r:embed="rId4">
            <a:extLst/>
          </a:blip>
          <a:srcRect l="15872" t="4493" r="32992" b="0"/>
          <a:stretch>
            <a:fillRect/>
          </a:stretch>
        </p:blipFill>
        <p:spPr>
          <a:xfrm>
            <a:off x="-604639" y="2845451"/>
            <a:ext cx="6650038" cy="6986481"/>
          </a:xfrm>
          <a:custGeom>
            <a:avLst/>
            <a:gdLst/>
            <a:ahLst/>
            <a:cxnLst>
              <a:cxn ang="0">
                <a:pos x="wd2" y="hd2"/>
              </a:cxn>
              <a:cxn ang="5400000">
                <a:pos x="wd2" y="hd2"/>
              </a:cxn>
              <a:cxn ang="10800000">
                <a:pos x="wd2" y="hd2"/>
              </a:cxn>
              <a:cxn ang="16200000">
                <a:pos x="wd2" y="hd2"/>
              </a:cxn>
            </a:cxnLst>
            <a:rect l="0" t="0" r="r" b="b"/>
            <a:pathLst>
              <a:path w="21600" h="21594" fill="norm" stroke="1" extrusionOk="0">
                <a:moveTo>
                  <a:pt x="11522" y="2"/>
                </a:moveTo>
                <a:cubicBezTo>
                  <a:pt x="10886" y="-6"/>
                  <a:pt x="10630" y="6"/>
                  <a:pt x="10540" y="51"/>
                </a:cubicBezTo>
                <a:cubicBezTo>
                  <a:pt x="10451" y="94"/>
                  <a:pt x="10348" y="101"/>
                  <a:pt x="10163" y="73"/>
                </a:cubicBezTo>
                <a:cubicBezTo>
                  <a:pt x="9920" y="36"/>
                  <a:pt x="9900" y="41"/>
                  <a:pt x="9693" y="192"/>
                </a:cubicBezTo>
                <a:cubicBezTo>
                  <a:pt x="9574" y="278"/>
                  <a:pt x="9433" y="349"/>
                  <a:pt x="9381" y="349"/>
                </a:cubicBezTo>
                <a:cubicBezTo>
                  <a:pt x="9328" y="349"/>
                  <a:pt x="9298" y="367"/>
                  <a:pt x="9312" y="389"/>
                </a:cubicBezTo>
                <a:cubicBezTo>
                  <a:pt x="9327" y="412"/>
                  <a:pt x="9222" y="494"/>
                  <a:pt x="9078" y="571"/>
                </a:cubicBezTo>
                <a:cubicBezTo>
                  <a:pt x="8914" y="658"/>
                  <a:pt x="8785" y="768"/>
                  <a:pt x="8735" y="860"/>
                </a:cubicBezTo>
                <a:cubicBezTo>
                  <a:pt x="8691" y="942"/>
                  <a:pt x="8615" y="1058"/>
                  <a:pt x="8566" y="1118"/>
                </a:cubicBezTo>
                <a:cubicBezTo>
                  <a:pt x="8517" y="1178"/>
                  <a:pt x="8440" y="1341"/>
                  <a:pt x="8396" y="1481"/>
                </a:cubicBezTo>
                <a:cubicBezTo>
                  <a:pt x="8289" y="1823"/>
                  <a:pt x="8287" y="1829"/>
                  <a:pt x="8242" y="2170"/>
                </a:cubicBezTo>
                <a:cubicBezTo>
                  <a:pt x="8221" y="2335"/>
                  <a:pt x="8178" y="2515"/>
                  <a:pt x="8146" y="2572"/>
                </a:cubicBezTo>
                <a:cubicBezTo>
                  <a:pt x="8114" y="2628"/>
                  <a:pt x="8076" y="2842"/>
                  <a:pt x="8063" y="3046"/>
                </a:cubicBezTo>
                <a:cubicBezTo>
                  <a:pt x="8050" y="3251"/>
                  <a:pt x="8023" y="3438"/>
                  <a:pt x="8003" y="3463"/>
                </a:cubicBezTo>
                <a:cubicBezTo>
                  <a:pt x="7982" y="3489"/>
                  <a:pt x="7937" y="3613"/>
                  <a:pt x="7901" y="3738"/>
                </a:cubicBezTo>
                <a:cubicBezTo>
                  <a:pt x="7865" y="3863"/>
                  <a:pt x="7787" y="4033"/>
                  <a:pt x="7728" y="4116"/>
                </a:cubicBezTo>
                <a:cubicBezTo>
                  <a:pt x="7584" y="4318"/>
                  <a:pt x="7550" y="4578"/>
                  <a:pt x="7591" y="5159"/>
                </a:cubicBezTo>
                <a:cubicBezTo>
                  <a:pt x="7632" y="5721"/>
                  <a:pt x="7793" y="6269"/>
                  <a:pt x="7955" y="6394"/>
                </a:cubicBezTo>
                <a:cubicBezTo>
                  <a:pt x="8056" y="6472"/>
                  <a:pt x="8062" y="6511"/>
                  <a:pt x="8066" y="7146"/>
                </a:cubicBezTo>
                <a:cubicBezTo>
                  <a:pt x="8070" y="7736"/>
                  <a:pt x="8060" y="7823"/>
                  <a:pt x="7986" y="7875"/>
                </a:cubicBezTo>
                <a:cubicBezTo>
                  <a:pt x="7940" y="7907"/>
                  <a:pt x="7814" y="8105"/>
                  <a:pt x="7706" y="8314"/>
                </a:cubicBezTo>
                <a:cubicBezTo>
                  <a:pt x="7599" y="8523"/>
                  <a:pt x="7435" y="8801"/>
                  <a:pt x="7343" y="8933"/>
                </a:cubicBezTo>
                <a:cubicBezTo>
                  <a:pt x="7185" y="9159"/>
                  <a:pt x="7163" y="9174"/>
                  <a:pt x="6975" y="9174"/>
                </a:cubicBezTo>
                <a:cubicBezTo>
                  <a:pt x="6840" y="9174"/>
                  <a:pt x="6718" y="9212"/>
                  <a:pt x="6595" y="9291"/>
                </a:cubicBezTo>
                <a:cubicBezTo>
                  <a:pt x="6404" y="9415"/>
                  <a:pt x="5979" y="9538"/>
                  <a:pt x="5748" y="9538"/>
                </a:cubicBezTo>
                <a:cubicBezTo>
                  <a:pt x="5545" y="9538"/>
                  <a:pt x="5366" y="9615"/>
                  <a:pt x="5200" y="9774"/>
                </a:cubicBezTo>
                <a:cubicBezTo>
                  <a:pt x="4984" y="9981"/>
                  <a:pt x="4080" y="10482"/>
                  <a:pt x="3646" y="10635"/>
                </a:cubicBezTo>
                <a:cubicBezTo>
                  <a:pt x="3556" y="10666"/>
                  <a:pt x="3320" y="10797"/>
                  <a:pt x="3120" y="10925"/>
                </a:cubicBezTo>
                <a:cubicBezTo>
                  <a:pt x="2919" y="11054"/>
                  <a:pt x="2636" y="11204"/>
                  <a:pt x="2492" y="11260"/>
                </a:cubicBezTo>
                <a:cubicBezTo>
                  <a:pt x="1755" y="11546"/>
                  <a:pt x="1427" y="11919"/>
                  <a:pt x="1226" y="12700"/>
                </a:cubicBezTo>
                <a:cubicBezTo>
                  <a:pt x="1181" y="12876"/>
                  <a:pt x="1061" y="13151"/>
                  <a:pt x="959" y="13314"/>
                </a:cubicBezTo>
                <a:cubicBezTo>
                  <a:pt x="636" y="13832"/>
                  <a:pt x="568" y="14151"/>
                  <a:pt x="534" y="15294"/>
                </a:cubicBezTo>
                <a:cubicBezTo>
                  <a:pt x="516" y="15884"/>
                  <a:pt x="481" y="16332"/>
                  <a:pt x="450" y="16385"/>
                </a:cubicBezTo>
                <a:cubicBezTo>
                  <a:pt x="417" y="16442"/>
                  <a:pt x="395" y="16778"/>
                  <a:pt x="394" y="17272"/>
                </a:cubicBezTo>
                <a:cubicBezTo>
                  <a:pt x="393" y="17833"/>
                  <a:pt x="356" y="18370"/>
                  <a:pt x="267" y="19092"/>
                </a:cubicBezTo>
                <a:cubicBezTo>
                  <a:pt x="119" y="20295"/>
                  <a:pt x="3" y="21348"/>
                  <a:pt x="1" y="21492"/>
                </a:cubicBezTo>
                <a:lnTo>
                  <a:pt x="0" y="21594"/>
                </a:lnTo>
                <a:lnTo>
                  <a:pt x="10300" y="21594"/>
                </a:lnTo>
                <a:cubicBezTo>
                  <a:pt x="20087" y="21594"/>
                  <a:pt x="20599" y="21590"/>
                  <a:pt x="20574" y="21514"/>
                </a:cubicBezTo>
                <a:cubicBezTo>
                  <a:pt x="20526" y="21370"/>
                  <a:pt x="19838" y="18625"/>
                  <a:pt x="19709" y="18068"/>
                </a:cubicBezTo>
                <a:cubicBezTo>
                  <a:pt x="19556" y="17405"/>
                  <a:pt x="19442" y="16992"/>
                  <a:pt x="19394" y="16931"/>
                </a:cubicBezTo>
                <a:cubicBezTo>
                  <a:pt x="19375" y="16906"/>
                  <a:pt x="19343" y="16681"/>
                  <a:pt x="19325" y="16431"/>
                </a:cubicBezTo>
                <a:cubicBezTo>
                  <a:pt x="19306" y="16181"/>
                  <a:pt x="19271" y="15885"/>
                  <a:pt x="19246" y="15775"/>
                </a:cubicBezTo>
                <a:cubicBezTo>
                  <a:pt x="19221" y="15664"/>
                  <a:pt x="19220" y="15557"/>
                  <a:pt x="19242" y="15535"/>
                </a:cubicBezTo>
                <a:cubicBezTo>
                  <a:pt x="19265" y="15514"/>
                  <a:pt x="19465" y="15527"/>
                  <a:pt x="19687" y="15565"/>
                </a:cubicBezTo>
                <a:cubicBezTo>
                  <a:pt x="20210" y="15653"/>
                  <a:pt x="20592" y="15653"/>
                  <a:pt x="20722" y="15566"/>
                </a:cubicBezTo>
                <a:cubicBezTo>
                  <a:pt x="20794" y="15518"/>
                  <a:pt x="20834" y="15428"/>
                  <a:pt x="20857" y="15259"/>
                </a:cubicBezTo>
                <a:cubicBezTo>
                  <a:pt x="20893" y="14999"/>
                  <a:pt x="21051" y="14406"/>
                  <a:pt x="21133" y="14224"/>
                </a:cubicBezTo>
                <a:cubicBezTo>
                  <a:pt x="21162" y="14161"/>
                  <a:pt x="21182" y="14094"/>
                  <a:pt x="21177" y="14074"/>
                </a:cubicBezTo>
                <a:cubicBezTo>
                  <a:pt x="21169" y="14042"/>
                  <a:pt x="21431" y="13059"/>
                  <a:pt x="21550" y="12677"/>
                </a:cubicBezTo>
                <a:cubicBezTo>
                  <a:pt x="21577" y="12590"/>
                  <a:pt x="21600" y="12504"/>
                  <a:pt x="21600" y="12487"/>
                </a:cubicBezTo>
                <a:cubicBezTo>
                  <a:pt x="21600" y="12417"/>
                  <a:pt x="21442" y="12313"/>
                  <a:pt x="21336" y="12313"/>
                </a:cubicBezTo>
                <a:cubicBezTo>
                  <a:pt x="21264" y="12313"/>
                  <a:pt x="21185" y="12262"/>
                  <a:pt x="21118" y="12173"/>
                </a:cubicBezTo>
                <a:cubicBezTo>
                  <a:pt x="21060" y="12096"/>
                  <a:pt x="20959" y="11977"/>
                  <a:pt x="20894" y="11910"/>
                </a:cubicBezTo>
                <a:cubicBezTo>
                  <a:pt x="20829" y="11844"/>
                  <a:pt x="20737" y="11718"/>
                  <a:pt x="20689" y="11628"/>
                </a:cubicBezTo>
                <a:cubicBezTo>
                  <a:pt x="20580" y="11426"/>
                  <a:pt x="20533" y="11390"/>
                  <a:pt x="20235" y="11288"/>
                </a:cubicBezTo>
                <a:cubicBezTo>
                  <a:pt x="20103" y="11243"/>
                  <a:pt x="19971" y="11178"/>
                  <a:pt x="19940" y="11143"/>
                </a:cubicBezTo>
                <a:cubicBezTo>
                  <a:pt x="19831" y="11017"/>
                  <a:pt x="16936" y="10973"/>
                  <a:pt x="15870" y="11080"/>
                </a:cubicBezTo>
                <a:lnTo>
                  <a:pt x="15242" y="11143"/>
                </a:lnTo>
                <a:lnTo>
                  <a:pt x="14529" y="10819"/>
                </a:lnTo>
                <a:cubicBezTo>
                  <a:pt x="14137" y="10640"/>
                  <a:pt x="13773" y="10494"/>
                  <a:pt x="13720" y="10494"/>
                </a:cubicBezTo>
                <a:cubicBezTo>
                  <a:pt x="13667" y="10494"/>
                  <a:pt x="13517" y="10408"/>
                  <a:pt x="13386" y="10305"/>
                </a:cubicBezTo>
                <a:cubicBezTo>
                  <a:pt x="13178" y="10140"/>
                  <a:pt x="12863" y="9976"/>
                  <a:pt x="12584" y="9886"/>
                </a:cubicBezTo>
                <a:cubicBezTo>
                  <a:pt x="12500" y="9859"/>
                  <a:pt x="12481" y="9793"/>
                  <a:pt x="12499" y="9587"/>
                </a:cubicBezTo>
                <a:cubicBezTo>
                  <a:pt x="12508" y="9481"/>
                  <a:pt x="12588" y="9373"/>
                  <a:pt x="12999" y="8909"/>
                </a:cubicBezTo>
                <a:cubicBezTo>
                  <a:pt x="13429" y="8423"/>
                  <a:pt x="13691" y="7963"/>
                  <a:pt x="13840" y="7432"/>
                </a:cubicBezTo>
                <a:cubicBezTo>
                  <a:pt x="13894" y="7237"/>
                  <a:pt x="13958" y="7043"/>
                  <a:pt x="13981" y="7000"/>
                </a:cubicBezTo>
                <a:cubicBezTo>
                  <a:pt x="14030" y="6912"/>
                  <a:pt x="14224" y="6119"/>
                  <a:pt x="14224" y="6010"/>
                </a:cubicBezTo>
                <a:cubicBezTo>
                  <a:pt x="14224" y="5971"/>
                  <a:pt x="14286" y="5833"/>
                  <a:pt x="14362" y="5703"/>
                </a:cubicBezTo>
                <a:cubicBezTo>
                  <a:pt x="14438" y="5573"/>
                  <a:pt x="14536" y="5313"/>
                  <a:pt x="14581" y="5126"/>
                </a:cubicBezTo>
                <a:cubicBezTo>
                  <a:pt x="14626" y="4938"/>
                  <a:pt x="14680" y="4752"/>
                  <a:pt x="14701" y="4713"/>
                </a:cubicBezTo>
                <a:cubicBezTo>
                  <a:pt x="14722" y="4675"/>
                  <a:pt x="14755" y="4517"/>
                  <a:pt x="14774" y="4361"/>
                </a:cubicBezTo>
                <a:cubicBezTo>
                  <a:pt x="14793" y="4206"/>
                  <a:pt x="14828" y="4067"/>
                  <a:pt x="14852" y="4053"/>
                </a:cubicBezTo>
                <a:cubicBezTo>
                  <a:pt x="14875" y="4039"/>
                  <a:pt x="14895" y="3976"/>
                  <a:pt x="14895" y="3914"/>
                </a:cubicBezTo>
                <a:cubicBezTo>
                  <a:pt x="14895" y="3851"/>
                  <a:pt x="14915" y="3765"/>
                  <a:pt x="14939" y="3722"/>
                </a:cubicBezTo>
                <a:cubicBezTo>
                  <a:pt x="15021" y="3577"/>
                  <a:pt x="15033" y="3017"/>
                  <a:pt x="14964" y="2637"/>
                </a:cubicBezTo>
                <a:cubicBezTo>
                  <a:pt x="14926" y="2431"/>
                  <a:pt x="14899" y="2226"/>
                  <a:pt x="14903" y="2181"/>
                </a:cubicBezTo>
                <a:cubicBezTo>
                  <a:pt x="14923" y="1963"/>
                  <a:pt x="14888" y="1888"/>
                  <a:pt x="14727" y="1798"/>
                </a:cubicBezTo>
                <a:cubicBezTo>
                  <a:pt x="14600" y="1727"/>
                  <a:pt x="14559" y="1674"/>
                  <a:pt x="14559" y="1580"/>
                </a:cubicBezTo>
                <a:cubicBezTo>
                  <a:pt x="14559" y="1499"/>
                  <a:pt x="14493" y="1385"/>
                  <a:pt x="14368" y="1254"/>
                </a:cubicBezTo>
                <a:cubicBezTo>
                  <a:pt x="14263" y="1144"/>
                  <a:pt x="14178" y="1038"/>
                  <a:pt x="14177" y="1020"/>
                </a:cubicBezTo>
                <a:cubicBezTo>
                  <a:pt x="14177" y="1002"/>
                  <a:pt x="14093" y="947"/>
                  <a:pt x="13992" y="898"/>
                </a:cubicBezTo>
                <a:cubicBezTo>
                  <a:pt x="13890" y="849"/>
                  <a:pt x="13774" y="759"/>
                  <a:pt x="13733" y="698"/>
                </a:cubicBezTo>
                <a:cubicBezTo>
                  <a:pt x="13686" y="630"/>
                  <a:pt x="13593" y="579"/>
                  <a:pt x="13490" y="563"/>
                </a:cubicBezTo>
                <a:cubicBezTo>
                  <a:pt x="13399" y="549"/>
                  <a:pt x="13218" y="467"/>
                  <a:pt x="13089" y="381"/>
                </a:cubicBezTo>
                <a:cubicBezTo>
                  <a:pt x="12575" y="37"/>
                  <a:pt x="12473" y="13"/>
                  <a:pt x="11522" y="2"/>
                </a:cubicBezTo>
                <a:close/>
              </a:path>
            </a:pathLst>
          </a:custGeom>
          <a:ln w="12700">
            <a:miter lim="400000"/>
          </a:ln>
          <a:effectLst>
            <a:outerShdw sx="100000" sy="100000" kx="0" ky="0" algn="b" rotWithShape="0" blurRad="355600" dist="177800" dir="3413990">
              <a:srgbClr val="000000">
                <a:alpha val="41196"/>
              </a:srgbClr>
            </a:outerShdw>
          </a:effectLst>
        </p:spPr>
      </p:pic>
      <p:sp>
        <p:nvSpPr>
          <p:cNvPr id="174" name="WARNING: MUST NOT force every detail of a metaphor to have some important meaning or application.…"/>
          <p:cNvSpPr txBox="1"/>
          <p:nvPr/>
        </p:nvSpPr>
        <p:spPr>
          <a:xfrm>
            <a:off x="5999154" y="3697103"/>
            <a:ext cx="6879333" cy="5905501"/>
          </a:xfrm>
          <a:prstGeom prst="rect">
            <a:avLst/>
          </a:prstGeom>
          <a:ln w="12700">
            <a:miter lim="400000"/>
          </a:ln>
          <a:effectLst>
            <a:outerShdw sx="100000" sy="100000" kx="0" ky="0" algn="b" rotWithShape="0" blurRad="152400" dist="88900" dir="2214254">
              <a:srgbClr val="000000">
                <a:alpha val="46071"/>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901700" indent="-635000" algn="l">
              <a:spcBef>
                <a:spcPts val="1400"/>
              </a:spcBef>
              <a:buSzPct val="80000"/>
              <a:buBlip>
                <a:blip r:embed="rId5"/>
              </a:buBlip>
              <a:defRPr sz="3500">
                <a:solidFill>
                  <a:srgbClr val="000000"/>
                </a:solidFill>
              </a:defRPr>
            </a:pPr>
            <a:r>
              <a:t>WARNING: MUST NOT force every detail of a metaphor to have some important meaning or application.</a:t>
            </a:r>
          </a:p>
          <a:p>
            <a:pPr marL="901700" indent="-635000" algn="l">
              <a:spcBef>
                <a:spcPts val="1400"/>
              </a:spcBef>
              <a:buSzPct val="80000"/>
              <a:buBlip>
                <a:blip r:embed="rId5"/>
              </a:buBlip>
              <a:defRPr sz="3500">
                <a:solidFill>
                  <a:srgbClr val="000000"/>
                </a:solidFill>
              </a:defRPr>
            </a:pPr>
            <a:r>
              <a:t>INSTRUCTION: SEEK for the main lesson and intended application of the metaphor.</a:t>
            </a:r>
          </a:p>
          <a:p>
            <a:pPr marL="901700" indent="-635000" algn="l">
              <a:spcBef>
                <a:spcPts val="1400"/>
              </a:spcBef>
              <a:buSzPct val="80000"/>
              <a:buBlip>
                <a:blip r:embed="rId5"/>
              </a:buBlip>
              <a:defRPr sz="3500">
                <a:solidFill>
                  <a:srgbClr val="000000"/>
                </a:solidFill>
              </a:defRPr>
            </a:pPr>
            <a:r>
              <a:t>APPLICATION: PRINCIPLES applied from the metaphor are to be applied in harmony with other Biblical teaching.</a:t>
            </a:r>
          </a:p>
        </p:txBody>
      </p:sp>
      <p:sp>
        <p:nvSpPr>
          <p:cNvPr id="175" name="The Use of Biblical Metaphors"/>
          <p:cNvSpPr txBox="1"/>
          <p:nvPr/>
        </p:nvSpPr>
        <p:spPr>
          <a:xfrm>
            <a:off x="4062945" y="2727037"/>
            <a:ext cx="8682832"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35000" indent="-635000" algn="l">
              <a:spcBef>
                <a:spcPts val="1400"/>
              </a:spcBef>
              <a:buSzPct val="80000"/>
              <a:buBlip>
                <a:blip r:embed="rId6"/>
              </a:buBlip>
              <a:defRPr b="1" sz="4000">
                <a:solidFill>
                  <a:srgbClr val="000000"/>
                </a:solidFill>
                <a:latin typeface="Gill Sans"/>
                <a:ea typeface="Gill Sans"/>
                <a:cs typeface="Gill Sans"/>
                <a:sym typeface="Gill Sans"/>
              </a:defRPr>
            </a:lvl1pPr>
          </a:lstStyle>
          <a:p>
            <a:pPr/>
            <a:r>
              <a:t>The Use of Biblical Metaphors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4">
                                            <p:bg/>
                                          </p:spTgt>
                                        </p:tgtEl>
                                        <p:attrNameLst>
                                          <p:attrName>style.visibility</p:attrName>
                                        </p:attrNameLst>
                                      </p:cBhvr>
                                      <p:to>
                                        <p:strVal val="visible"/>
                                      </p:to>
                                    </p:set>
                                    <p:animEffect filter="wipe(left)" transition="in">
                                      <p:cBhvr>
                                        <p:cTn id="7" dur="1500"/>
                                        <p:tgtEl>
                                          <p:spTgt spid="174">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74">
                                            <p:txEl>
                                              <p:pRg st="0" end="0"/>
                                            </p:txEl>
                                          </p:spTgt>
                                        </p:tgtEl>
                                        <p:attrNameLst>
                                          <p:attrName>style.visibility</p:attrName>
                                        </p:attrNameLst>
                                      </p:cBhvr>
                                      <p:to>
                                        <p:strVal val="visible"/>
                                      </p:to>
                                    </p:set>
                                    <p:animEffect filter="wipe(left)" transition="in">
                                      <p:cBhvr>
                                        <p:cTn id="10" dur="1500"/>
                                        <p:tgtEl>
                                          <p:spTgt spid="1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74">
                                            <p:txEl>
                                              <p:pRg st="1" end="1"/>
                                            </p:txEl>
                                          </p:spTgt>
                                        </p:tgtEl>
                                        <p:attrNameLst>
                                          <p:attrName>style.visibility</p:attrName>
                                        </p:attrNameLst>
                                      </p:cBhvr>
                                      <p:to>
                                        <p:strVal val="visible"/>
                                      </p:to>
                                    </p:set>
                                    <p:animEffect filter="wipe(left)" transition="in">
                                      <p:cBhvr>
                                        <p:cTn id="15" dur="1500"/>
                                        <p:tgtEl>
                                          <p:spTgt spid="17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74">
                                            <p:txEl>
                                              <p:pRg st="2" end="2"/>
                                            </p:txEl>
                                          </p:spTgt>
                                        </p:tgtEl>
                                        <p:attrNameLst>
                                          <p:attrName>style.visibility</p:attrName>
                                        </p:attrNameLst>
                                      </p:cBhvr>
                                      <p:to>
                                        <p:strVal val="visible"/>
                                      </p:to>
                                    </p:set>
                                    <p:animEffect filter="wipe(left)" transition="in">
                                      <p:cBhvr>
                                        <p:cTn id="20" dur="1500"/>
                                        <p:tgtEl>
                                          <p:spTgt spid="17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77" name="Table"/>
          <p:cNvGraphicFramePr/>
          <p:nvPr/>
        </p:nvGraphicFramePr>
        <p:xfrm>
          <a:off x="397457" y="3266248"/>
          <a:ext cx="12222586" cy="6258265"/>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4474871"/>
                <a:gridCol w="4003281"/>
                <a:gridCol w="3731732"/>
              </a:tblGrid>
              <a:tr h="1755582">
                <a:tc>
                  <a:txBody>
                    <a:bodyPr/>
                    <a:lstStyle/>
                    <a:p>
                      <a:pPr>
                        <a:defRPr sz="3200">
                          <a:effectLst>
                            <a:outerShdw sx="100000" sy="100000" kx="0" ky="0" algn="b" rotWithShape="0" blurRad="50800" dist="63500" dir="3175575">
                              <a:srgbClr val="000000"/>
                            </a:outerShdw>
                          </a:effectLst>
                          <a:latin typeface="Gill Sans"/>
                          <a:ea typeface="Gill Sans"/>
                          <a:cs typeface="Gill Sans"/>
                          <a:sym typeface="Gill Sans"/>
                        </a:defRPr>
                      </a:pPr>
                      <a:r>
                        <a:t>Stage one: the “ketubbah” </a:t>
                      </a:r>
                    </a:p>
                    <a:p>
                      <a:pPr>
                        <a:defRPr sz="3200">
                          <a:effectLst>
                            <a:outerShdw sx="100000" sy="100000" kx="0" ky="0" algn="b" rotWithShape="0" blurRad="50800" dist="63500" dir="3175575">
                              <a:srgbClr val="000000"/>
                            </a:outerShdw>
                          </a:effectLst>
                          <a:latin typeface="Gill Sans"/>
                          <a:ea typeface="Gill Sans"/>
                          <a:cs typeface="Gill Sans"/>
                          <a:sym typeface="Gill Sans"/>
                        </a:defRPr>
                      </a:pPr>
                      <a:r>
                        <a:t>(</a:t>
                      </a:r>
                      <a:r>
                        <a:rPr b="1"/>
                        <a:t>betrothal</a:t>
                      </a:r>
                      <a:r>
                        <a:t>) </a:t>
                      </a:r>
                    </a:p>
                    <a:p>
                      <a:pPr>
                        <a:defRPr sz="3200">
                          <a:effectLst>
                            <a:outerShdw sx="100000" sy="100000" kx="0" ky="0" algn="b" rotWithShape="0" blurRad="50800" dist="63500" dir="3175575">
                              <a:srgbClr val="000000"/>
                            </a:outerShdw>
                          </a:effectLst>
                          <a:latin typeface="Gill Sans"/>
                          <a:ea typeface="Gill Sans"/>
                          <a:cs typeface="Gill Sans"/>
                          <a:sym typeface="Gill Sans"/>
                        </a:defRPr>
                      </a:pPr>
                      <a:r>
                        <a:t>(2 Corinthians 11:2)</a:t>
                      </a:r>
                    </a:p>
                  </a:txBody>
                  <a:tcPr marL="50800" marR="50800" marT="50800" marB="50800" anchor="ctr" anchorCtr="0" horzOverflow="overflow">
                    <a:gradFill flip="none" rotWithShape="1">
                      <a:gsLst>
                        <a:gs pos="0">
                          <a:schemeClr val="accent4"/>
                        </a:gs>
                        <a:gs pos="100000">
                          <a:schemeClr val="accent4">
                            <a:hueOff val="-81543"/>
                            <a:satOff val="3097"/>
                            <a:lumOff val="-8662"/>
                          </a:schemeClr>
                        </a:gs>
                      </a:gsLst>
                      <a:lin ang="5400000" scaled="0"/>
                    </a:gradFill>
                  </a:tcPr>
                </a:tc>
                <a:tc>
                  <a:txBody>
                    <a:bodyPr/>
                    <a:lstStyle/>
                    <a:p>
                      <a:pPr>
                        <a:defRPr sz="3200">
                          <a:effectLst>
                            <a:outerShdw sx="100000" sy="100000" kx="0" ky="0" algn="b" rotWithShape="0" blurRad="50800" dist="63500" dir="3175575">
                              <a:srgbClr val="000000"/>
                            </a:outerShdw>
                          </a:effectLst>
                          <a:latin typeface="Gill Sans"/>
                          <a:ea typeface="Gill Sans"/>
                          <a:cs typeface="Gill Sans"/>
                          <a:sym typeface="Gill Sans"/>
                        </a:defRPr>
                      </a:pPr>
                      <a:r>
                        <a:t>Stage two: “chuppah” </a:t>
                      </a:r>
                    </a:p>
                    <a:p>
                      <a:pPr>
                        <a:defRPr sz="3200">
                          <a:effectLst>
                            <a:outerShdw sx="100000" sy="100000" kx="0" ky="0" algn="b" rotWithShape="0" blurRad="50800" dist="63500" dir="3175575">
                              <a:srgbClr val="000000"/>
                            </a:outerShdw>
                          </a:effectLst>
                          <a:latin typeface="Gill Sans"/>
                          <a:ea typeface="Gill Sans"/>
                          <a:cs typeface="Gill Sans"/>
                          <a:sym typeface="Gill Sans"/>
                        </a:defRPr>
                      </a:pPr>
                      <a:r>
                        <a:t>(</a:t>
                      </a:r>
                      <a:r>
                        <a:rPr b="1"/>
                        <a:t>consummation</a:t>
                      </a:r>
                      <a:r>
                        <a:t>)</a:t>
                      </a:r>
                    </a:p>
                    <a:p>
                      <a:pPr>
                        <a:defRPr sz="3200">
                          <a:effectLst>
                            <a:outerShdw sx="100000" sy="100000" kx="0" ky="0" algn="b" rotWithShape="0" blurRad="50800" dist="63500" dir="3175575">
                              <a:srgbClr val="000000"/>
                            </a:outerShdw>
                          </a:effectLst>
                          <a:latin typeface="Gill Sans"/>
                          <a:ea typeface="Gill Sans"/>
                          <a:cs typeface="Gill Sans"/>
                          <a:sym typeface="Gill Sans"/>
                        </a:defRPr>
                      </a:pPr>
                      <a:r>
                        <a:t>(Matthew 25:1-13)</a:t>
                      </a:r>
                    </a:p>
                  </a:txBody>
                  <a:tcPr marL="50800" marR="50800" marT="50800" marB="50800" anchor="ctr" anchorCtr="0" horzOverflow="overflow">
                    <a:gradFill flip="none" rotWithShape="1">
                      <a:gsLst>
                        <a:gs pos="0">
                          <a:schemeClr val="accent6">
                            <a:hueOff val="-193447"/>
                            <a:satOff val="3713"/>
                            <a:lumOff val="11329"/>
                          </a:schemeClr>
                        </a:gs>
                        <a:gs pos="100000">
                          <a:schemeClr val="accent6">
                            <a:satOff val="1848"/>
                            <a:lumOff val="-15262"/>
                          </a:schemeClr>
                        </a:gs>
                      </a:gsLst>
                      <a:lin ang="5400000" scaled="0"/>
                    </a:gradFill>
                  </a:tcPr>
                </a:tc>
                <a:tc>
                  <a:txBody>
                    <a:bodyPr/>
                    <a:lstStyle/>
                    <a:p>
                      <a:pPr>
                        <a:defRPr>
                          <a:solidFill>
                            <a:srgbClr val="000000"/>
                          </a:solidFill>
                        </a:defRPr>
                      </a:pPr>
                      <a:r>
                        <a:rPr sz="3200">
                          <a:solidFill>
                            <a:srgbClr val="FFFFFF"/>
                          </a:solidFill>
                          <a:effectLst>
                            <a:outerShdw sx="100000" sy="100000" kx="0" ky="0" algn="b" rotWithShape="0" blurRad="50800" dist="63500" dir="3175575">
                              <a:srgbClr val="000000"/>
                            </a:outerShdw>
                          </a:effectLst>
                          <a:latin typeface="Gill Sans"/>
                          <a:ea typeface="Gill Sans"/>
                          <a:cs typeface="Gill Sans"/>
                          <a:sym typeface="Gill Sans"/>
                        </a:rPr>
                        <a:t>Stage three: 
the wedding feast: 
(John 2:1-11)</a:t>
                      </a:r>
                    </a:p>
                  </a:txBody>
                  <a:tcPr marL="50800" marR="50800" marT="50800" marB="50800" anchor="ctr" anchorCtr="0" horzOverflow="overflow">
                    <a:gradFill flip="none" rotWithShape="1">
                      <a:gsLst>
                        <a:gs pos="0">
                          <a:schemeClr val="accent5">
                            <a:hueOff val="-158059"/>
                            <a:satOff val="-13250"/>
                            <a:lumOff val="10967"/>
                          </a:schemeClr>
                        </a:gs>
                        <a:gs pos="100000">
                          <a:schemeClr val="accent5">
                            <a:hueOff val="-53923"/>
                            <a:lumOff val="-6733"/>
                          </a:schemeClr>
                        </a:gs>
                      </a:gsLst>
                      <a:lin ang="5400000" scaled="0"/>
                    </a:gradFill>
                  </a:tcPr>
                </a:tc>
              </a:tr>
              <a:tr h="2936620">
                <a:tc>
                  <a:txBody>
                    <a:bodyPr/>
                    <a:lstStyle/>
                    <a:p>
                      <a:pPr>
                        <a:defRPr>
                          <a:solidFill>
                            <a:srgbClr val="000000"/>
                          </a:solidFill>
                        </a:defRPr>
                      </a:pPr>
                      <a:r>
                        <a:rPr sz="3200">
                          <a:solidFill>
                            <a:srgbClr val="5A5F5E"/>
                          </a:solidFill>
                        </a:rPr>
                        <a:t>The bridegroom and the father of the bride agree to terms and sign the “ketubbah” - The couple is legally married. (betrothed) (Matthew 1:18–19)</a:t>
                      </a:r>
                    </a:p>
                  </a:txBody>
                  <a:tcPr marL="50800" marR="50800" marT="50800" marB="50800" anchor="ctr" anchorCtr="0" horzOverflow="overflow">
                    <a:solidFill>
                      <a:srgbClr val="FFFFFF"/>
                    </a:solidFill>
                  </a:tcPr>
                </a:tc>
                <a:tc>
                  <a:txBody>
                    <a:bodyPr/>
                    <a:lstStyle/>
                    <a:p>
                      <a:pPr>
                        <a:defRPr>
                          <a:solidFill>
                            <a:srgbClr val="000000"/>
                          </a:solidFill>
                        </a:defRPr>
                      </a:pPr>
                      <a:r>
                        <a:rPr sz="3000">
                          <a:solidFill>
                            <a:srgbClr val="5A5F5E"/>
                          </a:solidFill>
                        </a:rPr>
                        <a:t>After the groom fulfilled his dowry and the father of the bride consents the groom and his wife consummate the union. (Gen 29:21-30)</a:t>
                      </a:r>
                    </a:p>
                  </a:txBody>
                  <a:tcPr marL="50800" marR="50800" marT="50800" marB="50800" anchor="ctr" anchorCtr="0" horzOverflow="overflow">
                    <a:solidFill>
                      <a:srgbClr val="FFFFFF"/>
                    </a:solidFill>
                  </a:tcPr>
                </a:tc>
                <a:tc>
                  <a:txBody>
                    <a:bodyPr/>
                    <a:lstStyle/>
                    <a:p>
                      <a:pPr>
                        <a:defRPr>
                          <a:solidFill>
                            <a:srgbClr val="000000"/>
                          </a:solidFill>
                        </a:defRPr>
                      </a:pPr>
                      <a:r>
                        <a:rPr sz="3000">
                          <a:solidFill>
                            <a:srgbClr val="5A5F5E"/>
                          </a:solidFill>
                        </a:rPr>
                        <a:t>The wedding feast occurred in the home of the groom as seen in the parable of the wedding feast. 
(Matt 22:1-14;)</a:t>
                      </a:r>
                    </a:p>
                  </a:txBody>
                  <a:tcPr marL="50800" marR="50800" marT="50800" marB="50800" anchor="ctr" anchorCtr="0" horzOverflow="overflow">
                    <a:solidFill>
                      <a:srgbClr val="FFFFFF"/>
                    </a:solidFill>
                  </a:tcPr>
                </a:tc>
              </a:tr>
              <a:tr h="1553361">
                <a:tc>
                  <a:txBody>
                    <a:bodyPr/>
                    <a:lstStyle/>
                    <a:p>
                      <a:pPr>
                        <a:defRPr b="1" sz="3000">
                          <a:solidFill>
                            <a:srgbClr val="FFFFFF"/>
                          </a:solidFill>
                          <a:effectLst>
                            <a:outerShdw sx="100000" sy="100000" kx="0" ky="0" algn="b" rotWithShape="0" blurRad="50800" dist="63500" dir="3272198">
                              <a:srgbClr val="000000"/>
                            </a:outerShdw>
                          </a:effectLst>
                          <a:latin typeface="Gill Sans"/>
                          <a:ea typeface="Gill Sans"/>
                          <a:cs typeface="Gill Sans"/>
                          <a:sym typeface="Gill Sans"/>
                        </a:defRPr>
                      </a:pPr>
                      <a:r>
                        <a:t>Initial salvation</a:t>
                      </a:r>
                    </a:p>
                    <a:p>
                      <a:pPr>
                        <a:defRPr sz="3000">
                          <a:solidFill>
                            <a:srgbClr val="FFFFFF"/>
                          </a:solidFill>
                          <a:effectLst>
                            <a:outerShdw sx="100000" sy="100000" kx="0" ky="0" algn="b" rotWithShape="0" blurRad="50800" dist="63500" dir="3272198">
                              <a:srgbClr val="000000"/>
                            </a:outerShdw>
                          </a:effectLst>
                        </a:defRPr>
                      </a:pPr>
                      <a:r>
                        <a:t>We come into covenant with Christ (Rom. 6:3-6)</a:t>
                      </a:r>
                    </a:p>
                  </a:txBody>
                  <a:tcPr marL="50800" marR="50800" marT="50800" marB="50800" anchor="ctr" anchorCtr="0" horzOverflow="overflow">
                    <a:gradFill flip="none" rotWithShape="1">
                      <a:gsLst>
                        <a:gs pos="0">
                          <a:schemeClr val="accent4"/>
                        </a:gs>
                        <a:gs pos="100000">
                          <a:schemeClr val="accent4">
                            <a:hueOff val="-81543"/>
                            <a:satOff val="3097"/>
                            <a:lumOff val="-8662"/>
                          </a:schemeClr>
                        </a:gs>
                      </a:gsLst>
                      <a:lin ang="5400000" scaled="0"/>
                    </a:gradFill>
                  </a:tcPr>
                </a:tc>
                <a:tc>
                  <a:txBody>
                    <a:bodyPr/>
                    <a:lstStyle/>
                    <a:p>
                      <a:pPr>
                        <a:defRPr b="1" sz="3000">
                          <a:solidFill>
                            <a:srgbClr val="FFFFFF"/>
                          </a:solidFill>
                          <a:effectLst>
                            <a:outerShdw sx="100000" sy="100000" kx="0" ky="0" algn="b" rotWithShape="0" blurRad="50800" dist="63500" dir="3272198">
                              <a:srgbClr val="000000"/>
                            </a:outerShdw>
                          </a:effectLst>
                          <a:latin typeface="Gill Sans"/>
                          <a:ea typeface="Gill Sans"/>
                          <a:cs typeface="Gill Sans"/>
                          <a:sym typeface="Gill Sans"/>
                        </a:defRPr>
                      </a:pPr>
                      <a:r>
                        <a:t>Second Coming</a:t>
                      </a:r>
                    </a:p>
                    <a:p>
                      <a:pPr>
                        <a:defRPr sz="3000">
                          <a:solidFill>
                            <a:srgbClr val="FFFFFF"/>
                          </a:solidFill>
                          <a:effectLst>
                            <a:outerShdw sx="100000" sy="100000" kx="0" ky="0" algn="b" rotWithShape="0" blurRad="50800" dist="63500" dir="3272198">
                              <a:srgbClr val="000000"/>
                            </a:outerShdw>
                          </a:effectLst>
                        </a:defRPr>
                      </a:pPr>
                      <a:r>
                        <a:t>Jesus returns for his bride (1 Thes. 4:16-18)</a:t>
                      </a:r>
                    </a:p>
                  </a:txBody>
                  <a:tcPr marL="50800" marR="50800" marT="50800" marB="50800" anchor="ctr" anchorCtr="0" horzOverflow="overflow">
                    <a:gradFill flip="none" rotWithShape="1">
                      <a:gsLst>
                        <a:gs pos="0">
                          <a:schemeClr val="accent6">
                            <a:hueOff val="-193447"/>
                            <a:satOff val="3713"/>
                            <a:lumOff val="11329"/>
                          </a:schemeClr>
                        </a:gs>
                        <a:gs pos="100000">
                          <a:schemeClr val="accent6">
                            <a:satOff val="1848"/>
                            <a:lumOff val="-15262"/>
                          </a:schemeClr>
                        </a:gs>
                      </a:gsLst>
                      <a:lin ang="5400000" scaled="0"/>
                    </a:gradFill>
                  </a:tcPr>
                </a:tc>
                <a:tc>
                  <a:txBody>
                    <a:bodyPr/>
                    <a:lstStyle/>
                    <a:p>
                      <a:pPr>
                        <a:defRPr b="1" sz="3000">
                          <a:solidFill>
                            <a:srgbClr val="FFFFFF"/>
                          </a:solidFill>
                          <a:effectLst>
                            <a:outerShdw sx="100000" sy="100000" kx="0" ky="0" algn="b" rotWithShape="0" blurRad="50800" dist="63500" dir="3272198">
                              <a:srgbClr val="000000"/>
                            </a:outerShdw>
                          </a:effectLst>
                          <a:latin typeface="Gill Sans"/>
                          <a:ea typeface="Gill Sans"/>
                          <a:cs typeface="Gill Sans"/>
                          <a:sym typeface="Gill Sans"/>
                        </a:defRPr>
                      </a:pPr>
                      <a:r>
                        <a:t>Heaven</a:t>
                      </a:r>
                    </a:p>
                    <a:p>
                      <a:pPr>
                        <a:defRPr sz="3000">
                          <a:solidFill>
                            <a:srgbClr val="FFFFFF"/>
                          </a:solidFill>
                          <a:effectLst>
                            <a:outerShdw sx="100000" sy="100000" kx="0" ky="0" algn="b" rotWithShape="0" blurRad="50800" dist="63500" dir="3272198">
                              <a:srgbClr val="000000"/>
                            </a:outerShdw>
                          </a:effectLst>
                        </a:defRPr>
                      </a:pPr>
                      <a:r>
                        <a:t>wedding feast in heaven (Revelation 19:7-9)</a:t>
                      </a:r>
                    </a:p>
                  </a:txBody>
                  <a:tcPr marL="50800" marR="50800" marT="50800" marB="50800" anchor="ctr" anchorCtr="0" horzOverflow="overflow">
                    <a:gradFill flip="none" rotWithShape="1">
                      <a:gsLst>
                        <a:gs pos="0">
                          <a:schemeClr val="accent5">
                            <a:hueOff val="-158059"/>
                            <a:satOff val="-13250"/>
                            <a:lumOff val="10967"/>
                          </a:schemeClr>
                        </a:gs>
                        <a:gs pos="100000">
                          <a:schemeClr val="accent5">
                            <a:hueOff val="-53923"/>
                            <a:lumOff val="-6733"/>
                          </a:schemeClr>
                        </a:gs>
                      </a:gsLst>
                      <a:lin ang="5400000" scaled="0"/>
                    </a:gradFill>
                  </a:tcPr>
                </a:tc>
              </a:tr>
            </a:tbl>
          </a:graphicData>
        </a:graphic>
      </p:graphicFrame>
      <p:grpSp>
        <p:nvGrpSpPr>
          <p:cNvPr id="180" name="Group"/>
          <p:cNvGrpSpPr/>
          <p:nvPr/>
        </p:nvGrpSpPr>
        <p:grpSpPr>
          <a:xfrm>
            <a:off x="244024" y="-707774"/>
            <a:ext cx="12516655" cy="3403062"/>
            <a:chOff x="-9" y="-121"/>
            <a:chExt cx="12516653" cy="3403060"/>
          </a:xfrm>
        </p:grpSpPr>
        <p:pic>
          <p:nvPicPr>
            <p:cNvPr id="178" name="Image" descr="Image"/>
            <p:cNvPicPr>
              <a:picLocks noChangeAspect="1"/>
            </p:cNvPicPr>
            <p:nvPr/>
          </p:nvPicPr>
          <p:blipFill>
            <a:blip r:embed="rId2">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179" name="Image" descr="Image"/>
            <p:cNvPicPr>
              <a:picLocks noChangeAspect="1"/>
            </p:cNvPicPr>
            <p:nvPr/>
          </p:nvPicPr>
          <p:blipFill>
            <a:blip r:embed="rId3">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181" name="Jewish wedding customs At The Time of Christ"/>
          <p:cNvSpPr txBox="1"/>
          <p:nvPr/>
        </p:nvSpPr>
        <p:spPr>
          <a:xfrm>
            <a:off x="1903790" y="2482942"/>
            <a:ext cx="9197220"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3800">
                <a:solidFill>
                  <a:srgbClr val="000000"/>
                </a:solidFill>
                <a:latin typeface="Times Roman"/>
                <a:ea typeface="Times Roman"/>
                <a:cs typeface="Times Roman"/>
                <a:sym typeface="Times Roman"/>
              </a:defRPr>
            </a:lvl1pPr>
          </a:lstStyle>
          <a:p>
            <a:pPr/>
            <a:r>
              <a:t>Jewish wedding customs At The Time of Christ</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7"/>
                                        </p:tgtEl>
                                        <p:attrNameLst>
                                          <p:attrName>style.visibility</p:attrName>
                                        </p:attrNameLst>
                                      </p:cBhvr>
                                      <p:to>
                                        <p:strVal val="visible"/>
                                      </p:to>
                                    </p:set>
                                    <p:animEffect filter="fade" transition="in">
                                      <p:cBhvr>
                                        <p:cTn id="7" dur="1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5" name="JESUS THE BRIDEGROOM"/>
          <p:cNvGrpSpPr/>
          <p:nvPr/>
        </p:nvGrpSpPr>
        <p:grpSpPr>
          <a:xfrm>
            <a:off x="189992" y="2308241"/>
            <a:ext cx="12624815" cy="1282701"/>
            <a:chOff x="0" y="0"/>
            <a:chExt cx="12624813" cy="1282700"/>
          </a:xfrm>
        </p:grpSpPr>
        <p:sp>
          <p:nvSpPr>
            <p:cNvPr id="184" name="JESUS THE BRIDEGROOM"/>
            <p:cNvSpPr txBox="1"/>
            <p:nvPr/>
          </p:nvSpPr>
          <p:spPr>
            <a:xfrm>
              <a:off x="88900" y="50800"/>
              <a:ext cx="12447014" cy="1041400"/>
            </a:xfrm>
            <a:prstGeom prst="rect">
              <a:avLst/>
            </a:prstGeom>
            <a:gradFill flip="none" rotWithShape="1">
              <a:gsLst>
                <a:gs pos="0">
                  <a:srgbClr val="531B93"/>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457200">
                <a:defRPr sz="60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pPr>
              <a:r>
                <a:rPr b="1"/>
                <a:t>JESUS </a:t>
              </a:r>
              <a:r>
                <a:t>THE BRIDEGROOM</a:t>
              </a:r>
            </a:p>
          </p:txBody>
        </p:sp>
        <p:pic>
          <p:nvPicPr>
            <p:cNvPr id="183" name="JESUS THE BRIDEGROOM JESUS THE BRIDEGROOM" descr="JESUS THE BRIDEGROOM JESUS THE BRIDEGROOM"/>
            <p:cNvPicPr>
              <a:picLocks noChangeAspect="0"/>
            </p:cNvPicPr>
            <p:nvPr/>
          </p:nvPicPr>
          <p:blipFill>
            <a:blip r:embed="rId2">
              <a:extLst/>
            </a:blip>
            <a:stretch>
              <a:fillRect/>
            </a:stretch>
          </p:blipFill>
          <p:spPr>
            <a:xfrm>
              <a:off x="0" y="0"/>
              <a:ext cx="12624814" cy="1282700"/>
            </a:xfrm>
            <a:prstGeom prst="rect">
              <a:avLst/>
            </a:prstGeom>
            <a:effectLst/>
          </p:spPr>
        </p:pic>
      </p:grpSp>
      <p:grpSp>
        <p:nvGrpSpPr>
          <p:cNvPr id="188" name="Group"/>
          <p:cNvGrpSpPr/>
          <p:nvPr/>
        </p:nvGrpSpPr>
        <p:grpSpPr>
          <a:xfrm>
            <a:off x="244024" y="-707774"/>
            <a:ext cx="12516655" cy="3403062"/>
            <a:chOff x="-9" y="-121"/>
            <a:chExt cx="12516653" cy="3403060"/>
          </a:xfrm>
        </p:grpSpPr>
        <p:pic>
          <p:nvPicPr>
            <p:cNvPr id="186"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187"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grpSp>
        <p:nvGrpSpPr>
          <p:cNvPr id="191" name="Image"/>
          <p:cNvGrpSpPr/>
          <p:nvPr/>
        </p:nvGrpSpPr>
        <p:grpSpPr>
          <a:xfrm>
            <a:off x="237942" y="3761032"/>
            <a:ext cx="4781801" cy="5940787"/>
            <a:chOff x="0" y="0"/>
            <a:chExt cx="4781800" cy="5940785"/>
          </a:xfrm>
        </p:grpSpPr>
        <p:pic>
          <p:nvPicPr>
            <p:cNvPr id="190" name="Image" descr="Image"/>
            <p:cNvPicPr>
              <a:picLocks noChangeAspect="1"/>
            </p:cNvPicPr>
            <p:nvPr/>
          </p:nvPicPr>
          <p:blipFill>
            <a:blip r:embed="rId5">
              <a:extLst/>
            </a:blip>
            <a:srcRect l="9610" t="0" r="9610" b="0"/>
            <a:stretch>
              <a:fillRect/>
            </a:stretch>
          </p:blipFill>
          <p:spPr>
            <a:xfrm>
              <a:off x="88900" y="50800"/>
              <a:ext cx="4604001" cy="5699486"/>
            </a:xfrm>
            <a:prstGeom prst="rect">
              <a:avLst/>
            </a:prstGeom>
            <a:ln>
              <a:noFill/>
            </a:ln>
            <a:effectLst/>
          </p:spPr>
        </p:pic>
        <p:pic>
          <p:nvPicPr>
            <p:cNvPr id="189" name="Image" descr="Image"/>
            <p:cNvPicPr>
              <a:picLocks noChangeAspect="0"/>
            </p:cNvPicPr>
            <p:nvPr/>
          </p:nvPicPr>
          <p:blipFill>
            <a:blip r:embed="rId6">
              <a:extLst/>
            </a:blip>
            <a:stretch>
              <a:fillRect/>
            </a:stretch>
          </p:blipFill>
          <p:spPr>
            <a:xfrm>
              <a:off x="0" y="0"/>
              <a:ext cx="4781801" cy="5940786"/>
            </a:xfrm>
            <a:prstGeom prst="rect">
              <a:avLst/>
            </a:prstGeom>
            <a:effectLst/>
          </p:spPr>
        </p:pic>
      </p:grpSp>
      <p:sp>
        <p:nvSpPr>
          <p:cNvPr id="192" name="HE LOVED US:…"/>
          <p:cNvSpPr txBox="1"/>
          <p:nvPr/>
        </p:nvSpPr>
        <p:spPr>
          <a:xfrm>
            <a:off x="5056401" y="3683222"/>
            <a:ext cx="7736859" cy="582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35000" indent="-635000" algn="l">
              <a:spcBef>
                <a:spcPts val="900"/>
              </a:spcBef>
              <a:buSzPct val="80000"/>
              <a:buBlip>
                <a:blip r:embed="rId7"/>
              </a:buBlip>
              <a:defRPr b="1" sz="4000">
                <a:solidFill>
                  <a:srgbClr val="000000"/>
                </a:solidFill>
                <a:latin typeface="Gill Sans"/>
                <a:ea typeface="Gill Sans"/>
                <a:cs typeface="Gill Sans"/>
                <a:sym typeface="Gill Sans"/>
              </a:defRPr>
            </a:pPr>
            <a:r>
              <a:t>HE LOVED US: </a:t>
            </a:r>
          </a:p>
          <a:p>
            <a:pPr marL="901700" indent="-635000" algn="l">
              <a:spcBef>
                <a:spcPts val="900"/>
              </a:spcBef>
              <a:buSzPct val="80000"/>
              <a:buBlip>
                <a:blip r:embed="rId8"/>
              </a:buBlip>
              <a:defRPr>
                <a:solidFill>
                  <a:srgbClr val="000000"/>
                </a:solidFill>
              </a:defRPr>
            </a:pPr>
            <a:r>
              <a:t>Left the glories of heaven and became human (John 1:1,2,14; 3:13, 31,32; 6:33; Phili. 2:5-9)</a:t>
            </a:r>
          </a:p>
          <a:p>
            <a:pPr marL="901700" indent="-635000" algn="l">
              <a:spcBef>
                <a:spcPts val="900"/>
              </a:spcBef>
              <a:buSzPct val="80000"/>
              <a:buBlip>
                <a:blip r:embed="rId8"/>
              </a:buBlip>
              <a:defRPr>
                <a:solidFill>
                  <a:srgbClr val="000000"/>
                </a:solidFill>
              </a:defRPr>
            </a:pPr>
            <a:r>
              <a:t>He suffered temptations and trials (Mat. 4:1-11; Heb. 2:18; 4:15)</a:t>
            </a:r>
          </a:p>
          <a:p>
            <a:pPr marL="901700" indent="-635000" algn="l">
              <a:spcBef>
                <a:spcPts val="900"/>
              </a:spcBef>
              <a:buSzPct val="80000"/>
              <a:buBlip>
                <a:blip r:embed="rId8"/>
              </a:buBlip>
              <a:defRPr>
                <a:solidFill>
                  <a:srgbClr val="000000"/>
                </a:solidFill>
              </a:defRPr>
            </a:pPr>
            <a:r>
              <a:t>He gave His life to redeem us from our sins (Mat. 20:28; Rev. 1:5)</a:t>
            </a:r>
          </a:p>
          <a:p>
            <a:pPr marL="901700" indent="-635000" algn="l">
              <a:spcBef>
                <a:spcPts val="900"/>
              </a:spcBef>
              <a:buSzPct val="80000"/>
              <a:buBlip>
                <a:blip r:embed="rId8"/>
              </a:buBlip>
              <a:defRPr>
                <a:solidFill>
                  <a:srgbClr val="000000"/>
                </a:solidFill>
              </a:defRPr>
            </a:pPr>
            <a:r>
              <a:t>Our merciful High Priest &amp; Advocate (Heb. 4:15; 1 Tim. 2:5; 1 Jn 2:1,2)</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92">
                                            <p:txEl>
                                              <p:pRg st="1" end="1"/>
                                            </p:txEl>
                                          </p:spTgt>
                                        </p:tgtEl>
                                        <p:attrNameLst>
                                          <p:attrName>style.visibility</p:attrName>
                                        </p:attrNameLst>
                                      </p:cBhvr>
                                      <p:to>
                                        <p:strVal val="visible"/>
                                      </p:to>
                                    </p:set>
                                    <p:animEffect filter="wipe(left)" transition="in">
                                      <p:cBhvr>
                                        <p:cTn id="7" dur="1500"/>
                                        <p:tgtEl>
                                          <p:spTgt spid="19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192">
                                            <p:txEl>
                                              <p:pRg st="2" end="2"/>
                                            </p:txEl>
                                          </p:spTgt>
                                        </p:tgtEl>
                                        <p:attrNameLst>
                                          <p:attrName>style.visibility</p:attrName>
                                        </p:attrNameLst>
                                      </p:cBhvr>
                                      <p:to>
                                        <p:strVal val="visible"/>
                                      </p:to>
                                    </p:set>
                                    <p:animEffect filter="wipe(left)" transition="in">
                                      <p:cBhvr>
                                        <p:cTn id="12" dur="1500"/>
                                        <p:tgtEl>
                                          <p:spTgt spid="1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192">
                                            <p:txEl>
                                              <p:pRg st="3" end="3"/>
                                            </p:txEl>
                                          </p:spTgt>
                                        </p:tgtEl>
                                        <p:attrNameLst>
                                          <p:attrName>style.visibility</p:attrName>
                                        </p:attrNameLst>
                                      </p:cBhvr>
                                      <p:to>
                                        <p:strVal val="visible"/>
                                      </p:to>
                                    </p:set>
                                    <p:animEffect filter="wipe(left)" transition="in">
                                      <p:cBhvr>
                                        <p:cTn id="17" dur="1500"/>
                                        <p:tgtEl>
                                          <p:spTgt spid="19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1" fill="hold">
                                  <p:stCondLst>
                                    <p:cond delay="0"/>
                                  </p:stCondLst>
                                  <p:iterate type="el" backwards="0">
                                    <p:tmAbs val="0"/>
                                  </p:iterate>
                                  <p:childTnLst>
                                    <p:set>
                                      <p:cBhvr>
                                        <p:cTn id="21" fill="hold"/>
                                        <p:tgtEl>
                                          <p:spTgt spid="192">
                                            <p:txEl>
                                              <p:pRg st="4" end="4"/>
                                            </p:txEl>
                                          </p:spTgt>
                                        </p:tgtEl>
                                        <p:attrNameLst>
                                          <p:attrName>style.visibility</p:attrName>
                                        </p:attrNameLst>
                                      </p:cBhvr>
                                      <p:to>
                                        <p:strVal val="visible"/>
                                      </p:to>
                                    </p:set>
                                    <p:animEffect filter="wipe(left)" transition="in">
                                      <p:cBhvr>
                                        <p:cTn id="22" dur="1500"/>
                                        <p:tgtEl>
                                          <p:spTgt spid="19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6" name="JESUS THE BRIDEGROOM"/>
          <p:cNvGrpSpPr/>
          <p:nvPr/>
        </p:nvGrpSpPr>
        <p:grpSpPr>
          <a:xfrm>
            <a:off x="189992" y="2308241"/>
            <a:ext cx="12624815" cy="1282701"/>
            <a:chOff x="0" y="0"/>
            <a:chExt cx="12624813" cy="1282700"/>
          </a:xfrm>
        </p:grpSpPr>
        <p:sp>
          <p:nvSpPr>
            <p:cNvPr id="195" name="JESUS THE BRIDEGROOM"/>
            <p:cNvSpPr txBox="1"/>
            <p:nvPr/>
          </p:nvSpPr>
          <p:spPr>
            <a:xfrm>
              <a:off x="88900" y="50800"/>
              <a:ext cx="12447014" cy="1041400"/>
            </a:xfrm>
            <a:prstGeom prst="rect">
              <a:avLst/>
            </a:prstGeom>
            <a:gradFill flip="none" rotWithShape="1">
              <a:gsLst>
                <a:gs pos="0">
                  <a:srgbClr val="531B93"/>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457200">
                <a:defRPr sz="60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pPr>
              <a:r>
                <a:rPr b="1"/>
                <a:t>JESUS </a:t>
              </a:r>
              <a:r>
                <a:t>THE BRIDEGROOM</a:t>
              </a:r>
            </a:p>
          </p:txBody>
        </p:sp>
        <p:pic>
          <p:nvPicPr>
            <p:cNvPr id="194" name="JESUS THE BRIDEGROOM JESUS THE BRIDEGROOM" descr="JESUS THE BRIDEGROOM JESUS THE BRIDEGROOM"/>
            <p:cNvPicPr>
              <a:picLocks noChangeAspect="0"/>
            </p:cNvPicPr>
            <p:nvPr/>
          </p:nvPicPr>
          <p:blipFill>
            <a:blip r:embed="rId2">
              <a:extLst/>
            </a:blip>
            <a:stretch>
              <a:fillRect/>
            </a:stretch>
          </p:blipFill>
          <p:spPr>
            <a:xfrm>
              <a:off x="0" y="0"/>
              <a:ext cx="12624814" cy="1282700"/>
            </a:xfrm>
            <a:prstGeom prst="rect">
              <a:avLst/>
            </a:prstGeom>
            <a:effectLst/>
          </p:spPr>
        </p:pic>
      </p:grpSp>
      <p:grpSp>
        <p:nvGrpSpPr>
          <p:cNvPr id="199" name="Group"/>
          <p:cNvGrpSpPr/>
          <p:nvPr/>
        </p:nvGrpSpPr>
        <p:grpSpPr>
          <a:xfrm>
            <a:off x="244024" y="-707774"/>
            <a:ext cx="12516655" cy="3403062"/>
            <a:chOff x="-9" y="-121"/>
            <a:chExt cx="12516653" cy="3403060"/>
          </a:xfrm>
        </p:grpSpPr>
        <p:pic>
          <p:nvPicPr>
            <p:cNvPr id="197"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198"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grpSp>
        <p:nvGrpSpPr>
          <p:cNvPr id="202" name="Image"/>
          <p:cNvGrpSpPr/>
          <p:nvPr/>
        </p:nvGrpSpPr>
        <p:grpSpPr>
          <a:xfrm>
            <a:off x="237942" y="3761032"/>
            <a:ext cx="4781801" cy="5940787"/>
            <a:chOff x="0" y="0"/>
            <a:chExt cx="4781800" cy="5940785"/>
          </a:xfrm>
        </p:grpSpPr>
        <p:pic>
          <p:nvPicPr>
            <p:cNvPr id="201" name="Image" descr="Image"/>
            <p:cNvPicPr>
              <a:picLocks noChangeAspect="1"/>
            </p:cNvPicPr>
            <p:nvPr/>
          </p:nvPicPr>
          <p:blipFill>
            <a:blip r:embed="rId5">
              <a:extLst/>
            </a:blip>
            <a:srcRect l="9610" t="0" r="9610" b="0"/>
            <a:stretch>
              <a:fillRect/>
            </a:stretch>
          </p:blipFill>
          <p:spPr>
            <a:xfrm>
              <a:off x="88900" y="50800"/>
              <a:ext cx="4604001" cy="5699486"/>
            </a:xfrm>
            <a:prstGeom prst="rect">
              <a:avLst/>
            </a:prstGeom>
            <a:ln>
              <a:noFill/>
            </a:ln>
            <a:effectLst/>
          </p:spPr>
        </p:pic>
        <p:pic>
          <p:nvPicPr>
            <p:cNvPr id="200" name="Image" descr="Image"/>
            <p:cNvPicPr>
              <a:picLocks noChangeAspect="0"/>
            </p:cNvPicPr>
            <p:nvPr/>
          </p:nvPicPr>
          <p:blipFill>
            <a:blip r:embed="rId6">
              <a:extLst/>
            </a:blip>
            <a:stretch>
              <a:fillRect/>
            </a:stretch>
          </p:blipFill>
          <p:spPr>
            <a:xfrm>
              <a:off x="0" y="0"/>
              <a:ext cx="4781801" cy="5940786"/>
            </a:xfrm>
            <a:prstGeom prst="rect">
              <a:avLst/>
            </a:prstGeom>
            <a:effectLst/>
          </p:spPr>
        </p:pic>
      </p:grpSp>
      <p:sp>
        <p:nvSpPr>
          <p:cNvPr id="203" name="God’s Son: He left the glories of heaven to redeem God’s people (Isaa. 62; Jn 3:13-17, 29-31; Rom 9:5)…"/>
          <p:cNvSpPr txBox="1"/>
          <p:nvPr/>
        </p:nvSpPr>
        <p:spPr>
          <a:xfrm>
            <a:off x="4845217" y="3683222"/>
            <a:ext cx="7948043" cy="59611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01700" indent="-635000" algn="l">
              <a:spcBef>
                <a:spcPts val="1900"/>
              </a:spcBef>
              <a:buSzPct val="80000"/>
              <a:buBlip>
                <a:blip r:embed="rId7"/>
              </a:buBlip>
              <a:defRPr sz="3700">
                <a:solidFill>
                  <a:srgbClr val="000000"/>
                </a:solidFill>
              </a:defRPr>
            </a:pPr>
            <a:r>
              <a:rPr b="1">
                <a:latin typeface="Gill Sans"/>
                <a:ea typeface="Gill Sans"/>
                <a:cs typeface="Gill Sans"/>
                <a:sym typeface="Gill Sans"/>
              </a:rPr>
              <a:t>God’s Son: </a:t>
            </a:r>
            <a:r>
              <a:t>He left the glories of heaven to redeem God’s people (Isaa. 62; Jn 3:13-17, 29-31; Rom 9:5)</a:t>
            </a:r>
          </a:p>
          <a:p>
            <a:pPr marL="901700" indent="-635000" algn="l">
              <a:spcBef>
                <a:spcPts val="1900"/>
              </a:spcBef>
              <a:buSzPct val="80000"/>
              <a:buBlip>
                <a:blip r:embed="rId7"/>
              </a:buBlip>
              <a:defRPr sz="3700">
                <a:solidFill>
                  <a:srgbClr val="000000"/>
                </a:solidFill>
              </a:defRPr>
            </a:pPr>
            <a:r>
              <a:rPr b="1">
                <a:latin typeface="Gill Sans"/>
                <a:ea typeface="Gill Sans"/>
                <a:cs typeface="Gill Sans"/>
                <a:sym typeface="Gill Sans"/>
              </a:rPr>
              <a:t>LORD of all: </a:t>
            </a:r>
            <a:r>
              <a:t>He has been raised &amp; seated on the right hand of the Father &amp; has all authority in heaven &amp; earth (Mt. 28:18; Jn 17:5; Co 1:13-18; 1 Cor. 15:21-28; Eph. 1:22,23; 5:23).</a:t>
            </a:r>
          </a:p>
          <a:p>
            <a:pPr marL="901700" indent="-635000" algn="l">
              <a:spcBef>
                <a:spcPts val="1900"/>
              </a:spcBef>
              <a:buSzPct val="80000"/>
              <a:buBlip>
                <a:blip r:embed="rId7"/>
              </a:buBlip>
              <a:defRPr sz="3700">
                <a:solidFill>
                  <a:srgbClr val="000000"/>
                </a:solidFill>
              </a:defRPr>
            </a:pPr>
            <a:r>
              <a:rPr b="1">
                <a:latin typeface="Gill Sans"/>
                <a:ea typeface="Gill Sans"/>
                <a:cs typeface="Gill Sans"/>
                <a:sym typeface="Gill Sans"/>
              </a:rPr>
              <a:t>Provider:</a:t>
            </a:r>
            <a:r>
              <a:t> Gives us all things (Eph. 3:8; Rom. 8:32; Jam. 2:5; Rev. 21:7)</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3">
                                            <p:txEl>
                                              <p:pRg st="1" end="1"/>
                                            </p:txEl>
                                          </p:spTgt>
                                        </p:tgtEl>
                                        <p:attrNameLst>
                                          <p:attrName>style.visibility</p:attrName>
                                        </p:attrNameLst>
                                      </p:cBhvr>
                                      <p:to>
                                        <p:strVal val="visible"/>
                                      </p:to>
                                    </p:set>
                                    <p:animEffect filter="wipe(left)" transition="in">
                                      <p:cBhvr>
                                        <p:cTn id="7" dur="2000"/>
                                        <p:tgtEl>
                                          <p:spTgt spid="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203">
                                            <p:txEl>
                                              <p:pRg st="2" end="2"/>
                                            </p:txEl>
                                          </p:spTgt>
                                        </p:tgtEl>
                                        <p:attrNameLst>
                                          <p:attrName>style.visibility</p:attrName>
                                        </p:attrNameLst>
                                      </p:cBhvr>
                                      <p:to>
                                        <p:strVal val="visible"/>
                                      </p:to>
                                    </p:set>
                                    <p:animEffect filter="wipe(left)" transition="in">
                                      <p:cBhvr>
                                        <p:cTn id="12" dur="2000"/>
                                        <p:tgtEl>
                                          <p:spTgt spid="20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07" name="THE CHURCH / BRIDE of CHRIST"/>
          <p:cNvGrpSpPr/>
          <p:nvPr/>
        </p:nvGrpSpPr>
        <p:grpSpPr>
          <a:xfrm>
            <a:off x="189992" y="2333641"/>
            <a:ext cx="12624815" cy="1231901"/>
            <a:chOff x="0" y="0"/>
            <a:chExt cx="12624813" cy="1231900"/>
          </a:xfrm>
        </p:grpSpPr>
        <p:sp>
          <p:nvSpPr>
            <p:cNvPr id="206" name="THE CHURCH / BRIDE of CHRIST"/>
            <p:cNvSpPr txBox="1"/>
            <p:nvPr/>
          </p:nvSpPr>
          <p:spPr>
            <a:xfrm>
              <a:off x="88900" y="50800"/>
              <a:ext cx="12447014" cy="990600"/>
            </a:xfrm>
            <a:prstGeom prst="rect">
              <a:avLst/>
            </a:prstGeom>
            <a:gradFill flip="none" rotWithShape="1">
              <a:gsLst>
                <a:gs pos="0">
                  <a:srgbClr val="FF40FF"/>
                </a:gs>
                <a:gs pos="100000">
                  <a:srgbClr val="D783FF"/>
                </a:gs>
              </a:gsLst>
              <a:lin ang="5400000" scaled="0"/>
            </a:gra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5700">
                  <a:solidFill>
                    <a:srgbClr val="FFFFFF"/>
                  </a:solidFill>
                  <a:effectLst>
                    <a:outerShdw sx="100000" sy="100000" kx="0" ky="0" algn="b" rotWithShape="0" blurRad="50800" dist="63500" dir="2789704">
                      <a:srgbClr val="000000"/>
                    </a:outerShdw>
                  </a:effectLst>
                  <a:latin typeface="Times Roman"/>
                  <a:ea typeface="Times Roman"/>
                  <a:cs typeface="Times Roman"/>
                  <a:sym typeface="Times Roman"/>
                </a:defRPr>
              </a:lvl1pPr>
            </a:lstStyle>
            <a:p>
              <a:pPr>
                <a:defRPr b="0"/>
              </a:pPr>
              <a:r>
                <a:rPr b="1"/>
                <a:t>THE CHURCH / BRIDE of CHRIST</a:t>
              </a:r>
            </a:p>
          </p:txBody>
        </p:sp>
        <p:pic>
          <p:nvPicPr>
            <p:cNvPr id="205" name="THE CHURCH / BRIDE of CHRIST THE CHURCH / BRIDE of CHRIST" descr="THE CHURCH / BRIDE of CHRIST THE CHURCH / BRIDE of CHRIST"/>
            <p:cNvPicPr>
              <a:picLocks noChangeAspect="0"/>
            </p:cNvPicPr>
            <p:nvPr/>
          </p:nvPicPr>
          <p:blipFill>
            <a:blip r:embed="rId2">
              <a:extLst/>
            </a:blip>
            <a:stretch>
              <a:fillRect/>
            </a:stretch>
          </p:blipFill>
          <p:spPr>
            <a:xfrm>
              <a:off x="0" y="0"/>
              <a:ext cx="12624814" cy="1231900"/>
            </a:xfrm>
            <a:prstGeom prst="rect">
              <a:avLst/>
            </a:prstGeom>
            <a:effectLst/>
          </p:spPr>
        </p:pic>
      </p:grpSp>
      <p:grpSp>
        <p:nvGrpSpPr>
          <p:cNvPr id="210" name="Group"/>
          <p:cNvGrpSpPr/>
          <p:nvPr/>
        </p:nvGrpSpPr>
        <p:grpSpPr>
          <a:xfrm>
            <a:off x="244024" y="-707774"/>
            <a:ext cx="12516655" cy="3403062"/>
            <a:chOff x="-9" y="-121"/>
            <a:chExt cx="12516653" cy="3403060"/>
          </a:xfrm>
        </p:grpSpPr>
        <p:pic>
          <p:nvPicPr>
            <p:cNvPr id="208" name="Image" descr="Image"/>
            <p:cNvPicPr>
              <a:picLocks noChangeAspect="1"/>
            </p:cNvPicPr>
            <p:nvPr/>
          </p:nvPicPr>
          <p:blipFill>
            <a:blip r:embed="rId3">
              <a:extLst/>
            </a:blip>
            <a:srcRect l="6722" t="15971" r="6560" b="11104"/>
            <a:stretch>
              <a:fillRect/>
            </a:stretch>
          </p:blipFill>
          <p:spPr>
            <a:xfrm>
              <a:off x="-10" y="-122"/>
              <a:ext cx="12516654" cy="3054772"/>
            </a:xfrm>
            <a:custGeom>
              <a:avLst/>
              <a:gdLst/>
              <a:ahLst/>
              <a:cxnLst>
                <a:cxn ang="0">
                  <a:pos x="wd2" y="hd2"/>
                </a:cxn>
                <a:cxn ang="5400000">
                  <a:pos x="wd2" y="hd2"/>
                </a:cxn>
                <a:cxn ang="10800000">
                  <a:pos x="wd2" y="hd2"/>
                </a:cxn>
                <a:cxn ang="16200000">
                  <a:pos x="wd2" y="hd2"/>
                </a:cxn>
              </a:cxnLst>
              <a:rect l="0" t="0" r="r" b="b"/>
              <a:pathLst>
                <a:path w="21572" h="21440" fill="norm" stroke="1" extrusionOk="0">
                  <a:moveTo>
                    <a:pt x="2598" y="15"/>
                  </a:moveTo>
                  <a:cubicBezTo>
                    <a:pt x="2062" y="-68"/>
                    <a:pt x="1727" y="189"/>
                    <a:pt x="1292" y="1009"/>
                  </a:cubicBezTo>
                  <a:cubicBezTo>
                    <a:pt x="939" y="1678"/>
                    <a:pt x="929" y="1686"/>
                    <a:pt x="487" y="1686"/>
                  </a:cubicBezTo>
                  <a:lnTo>
                    <a:pt x="39" y="1686"/>
                  </a:lnTo>
                  <a:lnTo>
                    <a:pt x="39" y="2121"/>
                  </a:lnTo>
                  <a:cubicBezTo>
                    <a:pt x="39" y="2360"/>
                    <a:pt x="85" y="3632"/>
                    <a:pt x="142" y="4948"/>
                  </a:cubicBezTo>
                  <a:cubicBezTo>
                    <a:pt x="266" y="7825"/>
                    <a:pt x="256" y="9655"/>
                    <a:pt x="101" y="12265"/>
                  </a:cubicBezTo>
                  <a:cubicBezTo>
                    <a:pt x="46" y="13198"/>
                    <a:pt x="0" y="14157"/>
                    <a:pt x="0" y="14396"/>
                  </a:cubicBezTo>
                  <a:cubicBezTo>
                    <a:pt x="-1" y="14789"/>
                    <a:pt x="16" y="14841"/>
                    <a:pt x="182" y="14942"/>
                  </a:cubicBezTo>
                  <a:cubicBezTo>
                    <a:pt x="429" y="15092"/>
                    <a:pt x="781" y="14928"/>
                    <a:pt x="1078" y="14521"/>
                  </a:cubicBezTo>
                  <a:cubicBezTo>
                    <a:pt x="1213" y="14337"/>
                    <a:pt x="1347" y="14224"/>
                    <a:pt x="1377" y="14271"/>
                  </a:cubicBezTo>
                  <a:cubicBezTo>
                    <a:pt x="1417" y="14332"/>
                    <a:pt x="1432" y="14692"/>
                    <a:pt x="1432" y="15569"/>
                  </a:cubicBezTo>
                  <a:cubicBezTo>
                    <a:pt x="1432" y="16762"/>
                    <a:pt x="1434" y="16784"/>
                    <a:pt x="1541" y="16878"/>
                  </a:cubicBezTo>
                  <a:cubicBezTo>
                    <a:pt x="1828" y="17126"/>
                    <a:pt x="1830" y="17139"/>
                    <a:pt x="1830" y="18649"/>
                  </a:cubicBezTo>
                  <a:cubicBezTo>
                    <a:pt x="1830" y="19892"/>
                    <a:pt x="1840" y="20075"/>
                    <a:pt x="1925" y="20421"/>
                  </a:cubicBezTo>
                  <a:cubicBezTo>
                    <a:pt x="2027" y="20834"/>
                    <a:pt x="2210" y="21081"/>
                    <a:pt x="2576" y="21298"/>
                  </a:cubicBezTo>
                  <a:cubicBezTo>
                    <a:pt x="2915" y="21500"/>
                    <a:pt x="3018" y="21494"/>
                    <a:pt x="3760" y="21229"/>
                  </a:cubicBezTo>
                  <a:cubicBezTo>
                    <a:pt x="4585" y="20933"/>
                    <a:pt x="4848" y="20803"/>
                    <a:pt x="6071" y="20098"/>
                  </a:cubicBezTo>
                  <a:cubicBezTo>
                    <a:pt x="7917" y="19034"/>
                    <a:pt x="9135" y="18691"/>
                    <a:pt x="11044" y="18691"/>
                  </a:cubicBezTo>
                  <a:cubicBezTo>
                    <a:pt x="12795" y="18691"/>
                    <a:pt x="13791" y="18978"/>
                    <a:pt x="15124" y="19867"/>
                  </a:cubicBezTo>
                  <a:cubicBezTo>
                    <a:pt x="16035" y="20474"/>
                    <a:pt x="16919" y="20922"/>
                    <a:pt x="17843" y="21243"/>
                  </a:cubicBezTo>
                  <a:cubicBezTo>
                    <a:pt x="18676" y="21532"/>
                    <a:pt x="19119" y="21412"/>
                    <a:pt x="19466" y="20805"/>
                  </a:cubicBezTo>
                  <a:cubicBezTo>
                    <a:pt x="19692" y="20411"/>
                    <a:pt x="19728" y="20117"/>
                    <a:pt x="19737" y="18569"/>
                  </a:cubicBezTo>
                  <a:cubicBezTo>
                    <a:pt x="19742" y="17903"/>
                    <a:pt x="19758" y="17305"/>
                    <a:pt x="19773" y="17243"/>
                  </a:cubicBezTo>
                  <a:cubicBezTo>
                    <a:pt x="19789" y="17180"/>
                    <a:pt x="19873" y="17036"/>
                    <a:pt x="19960" y="16920"/>
                  </a:cubicBezTo>
                  <a:lnTo>
                    <a:pt x="20119" y="16708"/>
                  </a:lnTo>
                  <a:lnTo>
                    <a:pt x="20130" y="15577"/>
                  </a:lnTo>
                  <a:cubicBezTo>
                    <a:pt x="20136" y="14955"/>
                    <a:pt x="20149" y="14364"/>
                    <a:pt x="20157" y="14262"/>
                  </a:cubicBezTo>
                  <a:cubicBezTo>
                    <a:pt x="20169" y="14135"/>
                    <a:pt x="20258" y="14200"/>
                    <a:pt x="20445" y="14468"/>
                  </a:cubicBezTo>
                  <a:cubicBezTo>
                    <a:pt x="20758" y="14919"/>
                    <a:pt x="21124" y="15105"/>
                    <a:pt x="21387" y="14945"/>
                  </a:cubicBezTo>
                  <a:cubicBezTo>
                    <a:pt x="21599" y="14815"/>
                    <a:pt x="21596" y="15167"/>
                    <a:pt x="21407" y="11666"/>
                  </a:cubicBezTo>
                  <a:cubicBezTo>
                    <a:pt x="21263" y="8998"/>
                    <a:pt x="21250" y="6969"/>
                    <a:pt x="21367" y="5549"/>
                  </a:cubicBezTo>
                  <a:cubicBezTo>
                    <a:pt x="21479" y="4191"/>
                    <a:pt x="21572" y="2677"/>
                    <a:pt x="21572" y="2204"/>
                  </a:cubicBezTo>
                  <a:lnTo>
                    <a:pt x="21572" y="1800"/>
                  </a:lnTo>
                  <a:lnTo>
                    <a:pt x="21145" y="1809"/>
                  </a:lnTo>
                  <a:cubicBezTo>
                    <a:pt x="20687" y="1818"/>
                    <a:pt x="20730" y="1864"/>
                    <a:pt x="19970" y="516"/>
                  </a:cubicBezTo>
                  <a:cubicBezTo>
                    <a:pt x="19736" y="101"/>
                    <a:pt x="19687" y="76"/>
                    <a:pt x="19125" y="73"/>
                  </a:cubicBezTo>
                  <a:cubicBezTo>
                    <a:pt x="18582" y="71"/>
                    <a:pt x="18512" y="102"/>
                    <a:pt x="18361" y="430"/>
                  </a:cubicBezTo>
                  <a:cubicBezTo>
                    <a:pt x="18269" y="629"/>
                    <a:pt x="18179" y="883"/>
                    <a:pt x="18162" y="995"/>
                  </a:cubicBezTo>
                  <a:cubicBezTo>
                    <a:pt x="18144" y="1108"/>
                    <a:pt x="18120" y="1958"/>
                    <a:pt x="18110" y="2884"/>
                  </a:cubicBezTo>
                  <a:lnTo>
                    <a:pt x="18090" y="4566"/>
                  </a:lnTo>
                  <a:lnTo>
                    <a:pt x="17970" y="4722"/>
                  </a:lnTo>
                  <a:cubicBezTo>
                    <a:pt x="17744" y="5016"/>
                    <a:pt x="17711" y="5252"/>
                    <a:pt x="17711" y="6611"/>
                  </a:cubicBezTo>
                  <a:cubicBezTo>
                    <a:pt x="17711" y="7293"/>
                    <a:pt x="17702" y="7885"/>
                    <a:pt x="17692" y="7928"/>
                  </a:cubicBezTo>
                  <a:cubicBezTo>
                    <a:pt x="17681" y="7971"/>
                    <a:pt x="17370" y="7879"/>
                    <a:pt x="17001" y="7722"/>
                  </a:cubicBezTo>
                  <a:cubicBezTo>
                    <a:pt x="16364" y="7452"/>
                    <a:pt x="16074" y="7301"/>
                    <a:pt x="14408" y="6371"/>
                  </a:cubicBezTo>
                  <a:cubicBezTo>
                    <a:pt x="13208" y="5701"/>
                    <a:pt x="12608" y="5563"/>
                    <a:pt x="10925" y="5563"/>
                  </a:cubicBezTo>
                  <a:cubicBezTo>
                    <a:pt x="8954" y="5563"/>
                    <a:pt x="7968" y="5851"/>
                    <a:pt x="5990" y="7003"/>
                  </a:cubicBezTo>
                  <a:cubicBezTo>
                    <a:pt x="4944" y="7613"/>
                    <a:pt x="3912" y="8065"/>
                    <a:pt x="3879" y="7928"/>
                  </a:cubicBezTo>
                  <a:cubicBezTo>
                    <a:pt x="3868" y="7886"/>
                    <a:pt x="3860" y="7371"/>
                    <a:pt x="3860" y="6783"/>
                  </a:cubicBezTo>
                  <a:cubicBezTo>
                    <a:pt x="3860" y="5554"/>
                    <a:pt x="3805" y="5127"/>
                    <a:pt x="3593" y="4708"/>
                  </a:cubicBezTo>
                  <a:lnTo>
                    <a:pt x="3453" y="4433"/>
                  </a:lnTo>
                  <a:lnTo>
                    <a:pt x="3452" y="2979"/>
                  </a:lnTo>
                  <a:cubicBezTo>
                    <a:pt x="3451" y="2179"/>
                    <a:pt x="3432" y="1361"/>
                    <a:pt x="3410" y="1162"/>
                  </a:cubicBezTo>
                  <a:cubicBezTo>
                    <a:pt x="3335" y="491"/>
                    <a:pt x="3048" y="84"/>
                    <a:pt x="2598" y="15"/>
                  </a:cubicBezTo>
                  <a:close/>
                </a:path>
              </a:pathLst>
            </a:custGeom>
            <a:ln w="12700" cap="flat">
              <a:noFill/>
              <a:miter lim="400000"/>
            </a:ln>
            <a:effectLst>
              <a:outerShdw sx="100000" sy="100000" kx="0" ky="0" algn="b" rotWithShape="0" blurRad="190500" dist="149461" dir="5400000">
                <a:srgbClr val="000000"/>
              </a:outerShdw>
            </a:effectLst>
          </p:spPr>
        </p:pic>
        <p:pic>
          <p:nvPicPr>
            <p:cNvPr id="209" name="Image" descr="Image"/>
            <p:cNvPicPr>
              <a:picLocks noChangeAspect="1"/>
            </p:cNvPicPr>
            <p:nvPr/>
          </p:nvPicPr>
          <p:blipFill>
            <a:blip r:embed="rId4">
              <a:extLst/>
            </a:blip>
            <a:stretch>
              <a:fillRect/>
            </a:stretch>
          </p:blipFill>
          <p:spPr>
            <a:xfrm>
              <a:off x="831598" y="1331402"/>
              <a:ext cx="10853437" cy="2071538"/>
            </a:xfrm>
            <a:prstGeom prst="rect">
              <a:avLst/>
            </a:prstGeom>
            <a:ln w="12700" cap="flat">
              <a:noFill/>
              <a:miter lim="400000"/>
            </a:ln>
            <a:effectLst>
              <a:outerShdw sx="100000" sy="100000" kx="0" ky="0" algn="b" rotWithShape="0" blurRad="203200" dist="95968" dir="5400000">
                <a:srgbClr val="000000"/>
              </a:outerShdw>
            </a:effectLst>
          </p:spPr>
        </p:pic>
      </p:grpSp>
      <p:sp>
        <p:nvSpPr>
          <p:cNvPr id="211" name="The SAVED: (Eph. 5:23) those having been betrothed to Christ (2 Cor. 11:2;  Acts 2:38,47)…"/>
          <p:cNvSpPr txBox="1"/>
          <p:nvPr/>
        </p:nvSpPr>
        <p:spPr>
          <a:xfrm>
            <a:off x="4835311" y="3667373"/>
            <a:ext cx="8068897" cy="57974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01700" indent="-635000" algn="l">
              <a:spcBef>
                <a:spcPts val="1900"/>
              </a:spcBef>
              <a:buSzPct val="80000"/>
              <a:buBlip>
                <a:blip r:embed="rId5"/>
              </a:buBlip>
              <a:defRPr>
                <a:solidFill>
                  <a:srgbClr val="000000"/>
                </a:solidFill>
              </a:defRPr>
            </a:pPr>
            <a:r>
              <a:rPr b="1">
                <a:latin typeface="Gill Sans"/>
                <a:ea typeface="Gill Sans"/>
                <a:cs typeface="Gill Sans"/>
                <a:sym typeface="Gill Sans"/>
              </a:rPr>
              <a:t>The SAVED: (Eph. 5:23) </a:t>
            </a:r>
            <a:r>
              <a:t>those having been betrothed to Christ (2 Cor. 11:2;  Acts 2:38,47)</a:t>
            </a:r>
          </a:p>
          <a:p>
            <a:pPr marL="901700" indent="-635000" algn="l">
              <a:spcBef>
                <a:spcPts val="1900"/>
              </a:spcBef>
              <a:buSzPct val="80000"/>
              <a:buBlip>
                <a:blip r:embed="rId5"/>
              </a:buBlip>
              <a:defRPr>
                <a:solidFill>
                  <a:srgbClr val="000000"/>
                </a:solidFill>
              </a:defRPr>
            </a:pPr>
            <a:r>
              <a:rPr b="1">
                <a:latin typeface="Gill Sans"/>
                <a:ea typeface="Gill Sans"/>
                <a:cs typeface="Gill Sans"/>
                <a:sym typeface="Gill Sans"/>
              </a:rPr>
              <a:t>SUBMITS: (Eph. 5:24) </a:t>
            </a:r>
            <a:r>
              <a:t>We only honor Christ if we obey Him (Luke 6:46-49; Jn 13:13-17; 1 Pt 3:6; 4:17-19).</a:t>
            </a:r>
          </a:p>
          <a:p>
            <a:pPr marL="901700" indent="-635000" algn="l">
              <a:spcBef>
                <a:spcPts val="1900"/>
              </a:spcBef>
              <a:buSzPct val="80000"/>
              <a:buBlip>
                <a:blip r:embed="rId5"/>
              </a:buBlip>
              <a:defRPr>
                <a:solidFill>
                  <a:srgbClr val="000000"/>
                </a:solidFill>
              </a:defRPr>
            </a:pPr>
            <a:r>
              <a:rPr b="1">
                <a:latin typeface="Gill Sans"/>
                <a:ea typeface="Gill Sans"/>
                <a:cs typeface="Gill Sans"/>
                <a:sym typeface="Gill Sans"/>
              </a:rPr>
              <a:t>SANCTIFIED &amp; CLEANSED:</a:t>
            </a:r>
            <a:r>
              <a:t> </a:t>
            </a:r>
            <a:r>
              <a:rPr b="1">
                <a:latin typeface="Gill Sans"/>
                <a:ea typeface="Gill Sans"/>
                <a:cs typeface="Gill Sans"/>
                <a:sym typeface="Gill Sans"/>
              </a:rPr>
              <a:t>(Eph. 5:26,27)</a:t>
            </a:r>
            <a:r>
              <a:t> the church is holy - therefore to be the church we must be holy! (1 Pet. 1:13-23; 2 Cor. 6:14-7:1)</a:t>
            </a:r>
          </a:p>
        </p:txBody>
      </p:sp>
      <p:grpSp>
        <p:nvGrpSpPr>
          <p:cNvPr id="214" name="Image"/>
          <p:cNvGrpSpPr/>
          <p:nvPr/>
        </p:nvGrpSpPr>
        <p:grpSpPr>
          <a:xfrm>
            <a:off x="189528" y="3671766"/>
            <a:ext cx="4743361" cy="6016475"/>
            <a:chOff x="0" y="0"/>
            <a:chExt cx="4743359" cy="6016473"/>
          </a:xfrm>
        </p:grpSpPr>
        <p:pic>
          <p:nvPicPr>
            <p:cNvPr id="213" name="Image" descr="Image"/>
            <p:cNvPicPr>
              <a:picLocks noChangeAspect="1"/>
            </p:cNvPicPr>
            <p:nvPr/>
          </p:nvPicPr>
          <p:blipFill>
            <a:blip r:embed="rId6">
              <a:extLst/>
            </a:blip>
            <a:srcRect l="0" t="15823" r="0" b="0"/>
            <a:stretch>
              <a:fillRect/>
            </a:stretch>
          </p:blipFill>
          <p:spPr>
            <a:xfrm>
              <a:off x="88900" y="50799"/>
              <a:ext cx="4565560" cy="5775175"/>
            </a:xfrm>
            <a:prstGeom prst="rect">
              <a:avLst/>
            </a:prstGeom>
            <a:ln>
              <a:noFill/>
            </a:ln>
            <a:effectLst/>
          </p:spPr>
        </p:pic>
        <p:pic>
          <p:nvPicPr>
            <p:cNvPr id="212" name="Image" descr="Image"/>
            <p:cNvPicPr>
              <a:picLocks noChangeAspect="0"/>
            </p:cNvPicPr>
            <p:nvPr/>
          </p:nvPicPr>
          <p:blipFill>
            <a:blip r:embed="rId7">
              <a:extLst/>
            </a:blip>
            <a:stretch>
              <a:fillRect/>
            </a:stretch>
          </p:blipFill>
          <p:spPr>
            <a:xfrm>
              <a:off x="0" y="-1"/>
              <a:ext cx="4743360" cy="6016475"/>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1">
                                            <p:bg/>
                                          </p:spTgt>
                                        </p:tgtEl>
                                        <p:attrNameLst>
                                          <p:attrName>style.visibility</p:attrName>
                                        </p:attrNameLst>
                                      </p:cBhvr>
                                      <p:to>
                                        <p:strVal val="visible"/>
                                      </p:to>
                                    </p:set>
                                    <p:animEffect filter="wipe(left)" transition="in">
                                      <p:cBhvr>
                                        <p:cTn id="7" dur="1500"/>
                                        <p:tgtEl>
                                          <p:spTgt spid="211">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11">
                                            <p:txEl>
                                              <p:pRg st="0" end="0"/>
                                            </p:txEl>
                                          </p:spTgt>
                                        </p:tgtEl>
                                        <p:attrNameLst>
                                          <p:attrName>style.visibility</p:attrName>
                                        </p:attrNameLst>
                                      </p:cBhvr>
                                      <p:to>
                                        <p:strVal val="visible"/>
                                      </p:to>
                                    </p:set>
                                    <p:animEffect filter="wipe(left)" transition="in">
                                      <p:cBhvr>
                                        <p:cTn id="10" dur="1500"/>
                                        <p:tgtEl>
                                          <p:spTgt spid="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11">
                                            <p:txEl>
                                              <p:pRg st="1" end="1"/>
                                            </p:txEl>
                                          </p:spTgt>
                                        </p:tgtEl>
                                        <p:attrNameLst>
                                          <p:attrName>style.visibility</p:attrName>
                                        </p:attrNameLst>
                                      </p:cBhvr>
                                      <p:to>
                                        <p:strVal val="visible"/>
                                      </p:to>
                                    </p:set>
                                    <p:animEffect filter="wipe(left)" transition="in">
                                      <p:cBhvr>
                                        <p:cTn id="15" dur="1500"/>
                                        <p:tgtEl>
                                          <p:spTgt spid="2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11">
                                            <p:txEl>
                                              <p:pRg st="2" end="2"/>
                                            </p:txEl>
                                          </p:spTgt>
                                        </p:tgtEl>
                                        <p:attrNameLst>
                                          <p:attrName>style.visibility</p:attrName>
                                        </p:attrNameLst>
                                      </p:cBhvr>
                                      <p:to>
                                        <p:strVal val="visible"/>
                                      </p:to>
                                    </p:set>
                                    <p:animEffect filter="wipe(left)" transition="in">
                                      <p:cBhvr>
                                        <p:cTn id="20" dur="1500"/>
                                        <p:tgtEl>
                                          <p:spTgt spid="21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