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0" name="Shape 210"/>
          <p:cNvSpPr/>
          <p:nvPr>
            <p:ph type="sldImg"/>
          </p:nvPr>
        </p:nvSpPr>
        <p:spPr>
          <a:xfrm>
            <a:off x="1143000" y="685800"/>
            <a:ext cx="4572000" cy="3429000"/>
          </a:xfrm>
          <a:prstGeom prst="rect">
            <a:avLst/>
          </a:prstGeom>
        </p:spPr>
        <p:txBody>
          <a:bodyPr/>
          <a:lstStyle/>
          <a:p>
            <a:pPr/>
          </a:p>
        </p:txBody>
      </p:sp>
      <p:sp>
        <p:nvSpPr>
          <p:cNvPr id="211" name="Shape 2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BEGINNING PLACE — Isa 2:3; Lk 24:44-49; Ac 2 :14-47</a:t>
            </a:r>
          </a:p>
          <a:p>
            <a:pPr/>
            <a:r>
              <a:t>SAME BEGINNING TIME — Mark 9:1; Acts 1:8; 2:1-4; Mat 16:18,19; Luke 24:44-49; Acts 2:14-47</a:t>
            </a:r>
          </a:p>
          <a:p>
            <a:pPr/>
            <a:r>
              <a:t>SAME AUTHORITY — Acts 2:36-38; Col. 1:13,18; Eph. 1:22.23 </a:t>
            </a:r>
          </a:p>
          <a:p>
            <a:pPr/>
            <a:r>
              <a:t>PURCHASED WITH THE SAME THING (the blood of Christ) —  Rev. 5:9-10; Acts 20:28.</a:t>
            </a:r>
          </a:p>
          <a:p>
            <a:pPr/>
            <a:r>
              <a:t>BOTH HAVE THE SAME MEMORIAL:</a:t>
            </a:r>
          </a:p>
          <a:p>
            <a:pPr/>
            <a:r>
              <a:t>The Lord's table in the kingdom ... Matt. 26:29.</a:t>
            </a:r>
          </a:p>
          <a:p>
            <a:pPr/>
            <a:r>
              <a:t>But the Lord's Table in the church ... I Cor. 11:20-27.</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1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0EBE0"/>
        </a:solid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50000" y="9347199"/>
            <a:ext cx="295657" cy="304801"/>
          </a:xfrm>
          <a:prstGeom prst="rect">
            <a:avLst/>
          </a:prstGeom>
        </p:spPr>
        <p:txBody>
          <a:bodyPr/>
          <a:lstStyle>
            <a:lvl1pPr>
              <a:defRPr sz="1200">
                <a:solidFill>
                  <a:srgbClr val="227AAF"/>
                </a:solidFill>
                <a:latin typeface="Avenir Next Medium"/>
                <a:ea typeface="Avenir Next Medium"/>
                <a:cs typeface="Avenir Next Medium"/>
                <a:sym typeface="Avenir Next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34" name="Group"/>
          <p:cNvGrpSpPr/>
          <p:nvPr/>
        </p:nvGrpSpPr>
        <p:grpSpPr>
          <a:xfrm>
            <a:off x="-25400" y="-25400"/>
            <a:ext cx="13055600" cy="9779000"/>
            <a:chOff x="0" y="0"/>
            <a:chExt cx="13055600" cy="9779000"/>
          </a:xfrm>
        </p:grpSpPr>
        <p:sp>
          <p:nvSpPr>
            <p:cNvPr id="132"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33" name="imperium_windrose%20transparent.png" descr="imperium_windrose%20transparent.png"/>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35"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36"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2459779" y="9118600"/>
            <a:ext cx="346720" cy="495300"/>
          </a:xfrm>
          <a:prstGeom prst="rect">
            <a:avLst/>
          </a:prstGeom>
        </p:spPr>
        <p:txBody>
          <a:bodyPr anchor="t"/>
          <a:lstStyle>
            <a:lvl1pPr>
              <a:defRPr sz="2000">
                <a:solidFill>
                  <a:srgbClr val="000000"/>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4" name="image3.png" descr="image3.png"/>
          <p:cNvPicPr>
            <a:picLocks noChangeAspect="1"/>
          </p:cNvPicPr>
          <p:nvPr/>
        </p:nvPicPr>
        <p:blipFill>
          <a:blip r:embed="rId3">
            <a:extLst/>
          </a:blip>
          <a:srcRect l="6488" t="3635" r="6092" b="6306"/>
          <a:stretch>
            <a:fillRect/>
          </a:stretch>
        </p:blipFill>
        <p:spPr>
          <a:xfrm>
            <a:off x="0" y="0"/>
            <a:ext cx="13004800" cy="9753600"/>
          </a:xfrm>
          <a:prstGeom prst="rect">
            <a:avLst/>
          </a:prstGeom>
          <a:ln w="12700"/>
        </p:spPr>
      </p:pic>
      <p:grpSp>
        <p:nvGrpSpPr>
          <p:cNvPr id="147" name="Group"/>
          <p:cNvGrpSpPr/>
          <p:nvPr/>
        </p:nvGrpSpPr>
        <p:grpSpPr>
          <a:xfrm>
            <a:off x="-25400" y="-25400"/>
            <a:ext cx="13055600" cy="9779000"/>
            <a:chOff x="0" y="0"/>
            <a:chExt cx="13055600" cy="9779000"/>
          </a:xfrm>
        </p:grpSpPr>
        <p:sp>
          <p:nvSpPr>
            <p:cNvPr id="145"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46" name="imperium_windrose%20transparent.png" descr="imperium_windrose%20transparent.png"/>
            <p:cNvPicPr>
              <a:picLocks noChangeAspect="0"/>
            </p:cNvPicPr>
            <p:nvPr/>
          </p:nvPicPr>
          <p:blipFill>
            <a:blip r:embed="rId4">
              <a:extLst/>
            </a:blip>
            <a:stretch>
              <a:fillRect/>
            </a:stretch>
          </p:blipFill>
          <p:spPr>
            <a:xfrm>
              <a:off x="87271" y="0"/>
              <a:ext cx="12966701" cy="9677400"/>
            </a:xfrm>
            <a:prstGeom prst="rect">
              <a:avLst/>
            </a:prstGeom>
            <a:ln w="12700" cap="flat">
              <a:noFill/>
              <a:miter lim="400000"/>
            </a:ln>
            <a:effectLst/>
          </p:spPr>
        </p:pic>
      </p:grpSp>
      <p:sp>
        <p:nvSpPr>
          <p:cNvPr id="148" name="Click to edit Master text styles"/>
          <p:cNvSpPr txBox="1"/>
          <p:nvPr>
            <p:ph type="body" sz="half" idx="13"/>
          </p:nvPr>
        </p:nvSpPr>
        <p:spPr>
          <a:xfrm>
            <a:off x="6616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stStyle>
          <a:p>
            <a:pPr/>
            <a:r>
              <a:t>Click to edit Master text styles</a:t>
            </a:r>
          </a:p>
        </p:txBody>
      </p:sp>
      <p:sp>
        <p:nvSpPr>
          <p:cNvPr id="149" name="Title Text"/>
          <p:cNvSpPr txBox="1"/>
          <p:nvPr>
            <p:ph type="title"/>
          </p:nvPr>
        </p:nvSpPr>
        <p:spPr>
          <a:xfrm>
            <a:off x="647700" y="215900"/>
            <a:ext cx="11709400" cy="1739900"/>
          </a:xfrm>
          <a:prstGeom prst="rect">
            <a:avLst/>
          </a:prstGeom>
          <a:ln w="6350">
            <a:round/>
          </a:ln>
        </p:spPr>
        <p:txBody>
          <a:bodyPr lIns="38100" tIns="38100" rIns="38100" bIns="38100" anchor="b">
            <a:noAutofit/>
          </a:bodyPr>
          <a:lstStyle>
            <a:lvl1pPr algn="l" defTabSz="1295400">
              <a:defRPr cap="none" spc="-138" sz="5800">
                <a:solidFill>
                  <a:srgbClr val="FAFAFA"/>
                </a:solidFill>
                <a:uFill>
                  <a:solidFill>
                    <a:srgbClr val="FAFAFA"/>
                  </a:solidFill>
                </a:uFill>
                <a:latin typeface="Constantia"/>
                <a:ea typeface="Constantia"/>
                <a:cs typeface="Constantia"/>
                <a:sym typeface="Constantia"/>
              </a:defRPr>
            </a:lvl1pPr>
          </a:lstStyle>
          <a:p>
            <a:pPr/>
            <a:r>
              <a:t>Title Text</a:t>
            </a:r>
          </a:p>
        </p:txBody>
      </p:sp>
      <p:sp>
        <p:nvSpPr>
          <p:cNvPr id="150" name="Body Level One…"/>
          <p:cNvSpPr txBox="1"/>
          <p:nvPr>
            <p:ph type="body" sz="half" idx="1"/>
          </p:nvPr>
        </p:nvSpPr>
        <p:spPr>
          <a:xfrm>
            <a:off x="647700" y="2171700"/>
            <a:ext cx="5774132"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Char char=""/>
              <a:defRPr sz="3600">
                <a:solidFill>
                  <a:srgbClr val="FFFFFF"/>
                </a:solidFill>
                <a:uFill>
                  <a:solidFill>
                    <a:srgbClr val="FFFFFF"/>
                  </a:solidFill>
                </a:uFill>
                <a:latin typeface="Constantia"/>
                <a:ea typeface="Constantia"/>
                <a:cs typeface="Constantia"/>
                <a:sym typeface="Constantia"/>
              </a:defRPr>
            </a:lvl1pPr>
            <a:lvl2pPr marL="640080" indent="-274320" defTabSz="1295400">
              <a:spcBef>
                <a:spcPts val="400"/>
              </a:spcBef>
              <a:buClr>
                <a:srgbClr val="C98833"/>
              </a:buClr>
              <a:buSzPct val="85000"/>
              <a:buChar char=""/>
              <a:defRPr sz="3400">
                <a:solidFill>
                  <a:srgbClr val="F0EDD0"/>
                </a:solidFill>
                <a:uFill>
                  <a:solidFill>
                    <a:srgbClr val="F0EDD0"/>
                  </a:solidFill>
                </a:uFill>
                <a:latin typeface="Constantia"/>
                <a:ea typeface="Constantia"/>
                <a:cs typeface="Constantia"/>
                <a:sym typeface="Constantia"/>
              </a:defRPr>
            </a:lvl2pPr>
            <a:lvl3pPr marL="1005839" indent="-228599" defTabSz="1295400">
              <a:spcBef>
                <a:spcPts val="400"/>
              </a:spcBef>
              <a:buClr>
                <a:srgbClr val="AD752B"/>
              </a:buClr>
              <a:buSzPct val="85000"/>
              <a:buChar char=""/>
              <a:defRPr sz="2800">
                <a:solidFill>
                  <a:srgbClr val="FFFFFF"/>
                </a:solidFill>
                <a:uFill>
                  <a:solidFill>
                    <a:srgbClr val="FFFFFF"/>
                  </a:solidFill>
                </a:uFill>
                <a:latin typeface="Constantia"/>
                <a:ea typeface="Constantia"/>
                <a:cs typeface="Constantia"/>
                <a:sym typeface="Constantia"/>
              </a:defRPr>
            </a:lvl3pPr>
            <a:lvl4pPr marL="1280160" indent="-228600" defTabSz="1295400">
              <a:spcBef>
                <a:spcPts val="400"/>
              </a:spcBef>
              <a:buClr>
                <a:srgbClr val="C98833"/>
              </a:buClr>
              <a:buSzPct val="85000"/>
              <a:buChar char=""/>
              <a:defRPr sz="2600">
                <a:solidFill>
                  <a:srgbClr val="FFFFFF"/>
                </a:solidFill>
                <a:uFill>
                  <a:solidFill>
                    <a:srgbClr val="FFFFFF"/>
                  </a:solidFill>
                </a:uFill>
                <a:latin typeface="Constantia"/>
                <a:ea typeface="Constantia"/>
                <a:cs typeface="Constantia"/>
                <a:sym typeface="Constantia"/>
              </a:defRPr>
            </a:lvl4pPr>
            <a:lvl5pPr marL="1554480" indent="-228600" defTabSz="1295400">
              <a:spcBef>
                <a:spcPts val="400"/>
              </a:spcBef>
              <a:buClr>
                <a:srgbClr val="C98833"/>
              </a:buClr>
              <a:buSzPct val="85000"/>
              <a:buChar char=""/>
              <a:defRPr sz="2200">
                <a:solidFill>
                  <a:srgbClr val="FFFFFF"/>
                </a:solidFill>
                <a:uFill>
                  <a:solidFill>
                    <a:srgbClr val="FFFFFF"/>
                  </a:solidFill>
                </a:u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0EDD0"/>
                </a:solidFill>
                <a:effectLst>
                  <a:outerShdw sx="100000" sy="100000" kx="0" ky="0" algn="b" rotWithShape="0" blurRad="50800" dist="38100" dir="2700000">
                    <a:srgbClr val="000000">
                      <a:alpha val="40000"/>
                    </a:srgbClr>
                  </a:outerShdw>
                </a:effectLst>
                <a:uFill>
                  <a:solidFill>
                    <a:srgbClr val="F0EDD0"/>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788899" y="265288"/>
            <a:ext cx="215901" cy="254001"/>
          </a:xfrm>
          <a:prstGeom prst="rect">
            <a:avLst/>
          </a:prstGeom>
        </p:spPr>
        <p:txBody>
          <a:bodyPr lIns="0" tIns="0" rIns="0" bIns="0"/>
          <a:lstStyle>
            <a:lvl1pPr algn="r" defTabSz="1300480">
              <a:defRPr sz="1600">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65"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66"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74"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Image"/>
          <p:cNvSpPr/>
          <p:nvPr>
            <p:ph type="pic" idx="13"/>
          </p:nvPr>
        </p:nvSpPr>
        <p:spPr>
          <a:xfrm>
            <a:off x="-812800" y="0"/>
            <a:ext cx="14622784" cy="9753600"/>
          </a:xfrm>
          <a:prstGeom prst="rect">
            <a:avLst/>
          </a:prstGeom>
        </p:spPr>
        <p:txBody>
          <a:bodyPr lIns="91439" tIns="45719" rIns="91439" bIns="45719" anchor="t">
            <a:noAutofit/>
          </a:bodyPr>
          <a:lstStyle/>
          <a:p>
            <a:pPr/>
          </a:p>
        </p:txBody>
      </p:sp>
      <p:sp>
        <p:nvSpPr>
          <p:cNvPr id="196"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157638500_2257x3000.jpeg"/>
          <p:cNvSpPr/>
          <p:nvPr>
            <p:ph type="pic" idx="13"/>
          </p:nvPr>
        </p:nvSpPr>
        <p:spPr>
          <a:xfrm>
            <a:off x="0" y="-12700"/>
            <a:ext cx="13004800" cy="9783945"/>
          </a:xfrm>
          <a:prstGeom prst="rect">
            <a:avLst/>
          </a:prstGeom>
        </p:spPr>
        <p:txBody>
          <a:bodyPr lIns="91439" tIns="45719" rIns="91439" bIns="45719" anchor="t">
            <a:noAutofit/>
          </a:bodyPr>
          <a:lstStyle/>
          <a:p>
            <a:pPr/>
          </a:p>
        </p:txBody>
      </p:sp>
      <p:sp>
        <p:nvSpPr>
          <p:cNvPr id="20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4.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6.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image" Target="../media/image6.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3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image" Target="../media/image5.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tif"/><Relationship Id="rId3" Type="http://schemas.openxmlformats.org/officeDocument/2006/relationships/image" Target="../media/image16.png"/><Relationship Id="rId4" Type="http://schemas.openxmlformats.org/officeDocument/2006/relationships/image" Target="../media/image3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tif"/><Relationship Id="rId3"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3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8.png"/><Relationship Id="rId4"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pic>
        <p:nvPicPr>
          <p:cNvPr id="214" name="Image" descr="Image"/>
          <p:cNvPicPr>
            <a:picLocks noChangeAspect="1"/>
          </p:cNvPicPr>
          <p:nvPr/>
        </p:nvPicPr>
        <p:blipFill>
          <a:blip r:embed="rId3">
            <a:alphaModFix amt="52424"/>
            <a:extLst/>
          </a:blip>
          <a:srcRect l="0" t="2257" r="2862" b="10722"/>
          <a:stretch>
            <a:fillRect/>
          </a:stretch>
        </p:blipFill>
        <p:spPr>
          <a:xfrm>
            <a:off x="0" y="40409"/>
            <a:ext cx="13004990" cy="8737808"/>
          </a:xfrm>
          <a:prstGeom prst="rect">
            <a:avLst/>
          </a:prstGeom>
          <a:ln w="12700">
            <a:miter lim="400000"/>
          </a:ln>
        </p:spPr>
      </p:pic>
      <p:pic>
        <p:nvPicPr>
          <p:cNvPr id="215" name="Image" descr="Image"/>
          <p:cNvPicPr>
            <a:picLocks noChangeAspect="1"/>
          </p:cNvPicPr>
          <p:nvPr/>
        </p:nvPicPr>
        <p:blipFill>
          <a:blip r:embed="rId2">
            <a:extLst/>
          </a:blip>
          <a:srcRect l="5555" t="72696" r="5555" b="0"/>
          <a:stretch>
            <a:fillRect/>
          </a:stretch>
        </p:blipFill>
        <p:spPr>
          <a:xfrm>
            <a:off x="0" y="7090568"/>
            <a:ext cx="13004800" cy="2663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11663"/>
                </a:lnTo>
                <a:cubicBezTo>
                  <a:pt x="21034" y="11303"/>
                  <a:pt x="19643" y="11120"/>
                  <a:pt x="16728" y="10958"/>
                </a:cubicBezTo>
                <a:cubicBezTo>
                  <a:pt x="15678" y="10899"/>
                  <a:pt x="15099" y="10769"/>
                  <a:pt x="15053" y="10581"/>
                </a:cubicBezTo>
                <a:cubicBezTo>
                  <a:pt x="15011" y="10409"/>
                  <a:pt x="14735" y="10301"/>
                  <a:pt x="14365" y="10311"/>
                </a:cubicBezTo>
                <a:cubicBezTo>
                  <a:pt x="13777" y="10326"/>
                  <a:pt x="13743" y="10296"/>
                  <a:pt x="13664" y="9715"/>
                </a:cubicBezTo>
                <a:cubicBezTo>
                  <a:pt x="13572" y="9039"/>
                  <a:pt x="13578" y="9062"/>
                  <a:pt x="13216" y="7758"/>
                </a:cubicBezTo>
                <a:cubicBezTo>
                  <a:pt x="13075" y="7248"/>
                  <a:pt x="12924" y="6831"/>
                  <a:pt x="12881" y="6831"/>
                </a:cubicBezTo>
                <a:cubicBezTo>
                  <a:pt x="12838" y="6831"/>
                  <a:pt x="12784" y="6684"/>
                  <a:pt x="12760" y="6503"/>
                </a:cubicBezTo>
                <a:cubicBezTo>
                  <a:pt x="12737" y="6321"/>
                  <a:pt x="12607" y="5744"/>
                  <a:pt x="12473" y="5218"/>
                </a:cubicBezTo>
                <a:lnTo>
                  <a:pt x="12229" y="4262"/>
                </a:lnTo>
                <a:lnTo>
                  <a:pt x="11528" y="4114"/>
                </a:lnTo>
                <a:cubicBezTo>
                  <a:pt x="10650" y="3928"/>
                  <a:pt x="9729" y="3521"/>
                  <a:pt x="9342" y="3148"/>
                </a:cubicBezTo>
                <a:cubicBezTo>
                  <a:pt x="7511" y="1386"/>
                  <a:pt x="6074" y="502"/>
                  <a:pt x="5032" y="502"/>
                </a:cubicBezTo>
                <a:cubicBezTo>
                  <a:pt x="4191" y="502"/>
                  <a:pt x="3129" y="1050"/>
                  <a:pt x="2997" y="1552"/>
                </a:cubicBezTo>
                <a:cubicBezTo>
                  <a:pt x="2968" y="1664"/>
                  <a:pt x="2882" y="1844"/>
                  <a:pt x="2808" y="1951"/>
                </a:cubicBezTo>
                <a:cubicBezTo>
                  <a:pt x="2734" y="2058"/>
                  <a:pt x="2531" y="2562"/>
                  <a:pt x="2358" y="3071"/>
                </a:cubicBezTo>
                <a:lnTo>
                  <a:pt x="2043" y="3998"/>
                </a:lnTo>
                <a:lnTo>
                  <a:pt x="1881" y="3042"/>
                </a:lnTo>
                <a:cubicBezTo>
                  <a:pt x="1665" y="1759"/>
                  <a:pt x="1305" y="768"/>
                  <a:pt x="900" y="344"/>
                </a:cubicBezTo>
                <a:cubicBezTo>
                  <a:pt x="720" y="156"/>
                  <a:pt x="372" y="36"/>
                  <a:pt x="0" y="0"/>
                </a:cubicBezTo>
                <a:close/>
              </a:path>
            </a:pathLst>
          </a:custGeom>
          <a:ln w="12700">
            <a:miter lim="400000"/>
          </a:ln>
        </p:spPr>
      </p:pic>
      <p:sp>
        <p:nvSpPr>
          <p:cNvPr id="216" name="“The Church of Christ - His KINGDOM”"/>
          <p:cNvSpPr txBox="1"/>
          <p:nvPr/>
        </p:nvSpPr>
        <p:spPr>
          <a:xfrm>
            <a:off x="217858" y="4372228"/>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17" name="(Daniel 2:44; Mark 9:1; Acts 2:29-47; Colossians 1:13; 1 Corinthians 15:24,25)"/>
          <p:cNvSpPr txBox="1"/>
          <p:nvPr/>
        </p:nvSpPr>
        <p:spPr>
          <a:xfrm>
            <a:off x="1466342" y="5616634"/>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png" descr="image.png"/>
          <p:cNvPicPr>
            <a:picLocks noChangeAspect="1"/>
          </p:cNvPicPr>
          <p:nvPr/>
        </p:nvPicPr>
        <p:blipFill>
          <a:blip r:embed="rId2">
            <a:extLst/>
          </a:blip>
          <a:stretch>
            <a:fillRect/>
          </a:stretch>
        </p:blipFill>
        <p:spPr>
          <a:xfrm flipH="1">
            <a:off x="-180737" y="2694355"/>
            <a:ext cx="6073981" cy="7100569"/>
          </a:xfrm>
          <a:prstGeom prst="rect">
            <a:avLst/>
          </a:prstGeom>
          <a:ln w="12700">
            <a:miter lim="400000"/>
          </a:ln>
        </p:spPr>
      </p:pic>
      <p:sp>
        <p:nvSpPr>
          <p:cNvPr id="283" name="His kingdom was “at hand” while He was on earth …"/>
          <p:cNvSpPr txBox="1"/>
          <p:nvPr/>
        </p:nvSpPr>
        <p:spPr>
          <a:xfrm>
            <a:off x="4707192" y="2896813"/>
            <a:ext cx="835757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3700">
                <a:solidFill>
                  <a:srgbClr val="000000"/>
                </a:solidFill>
                <a:latin typeface="Gill Sans"/>
                <a:ea typeface="Gill Sans"/>
                <a:cs typeface="Gill Sans"/>
                <a:sym typeface="Gill Sans"/>
              </a:defRPr>
            </a:lvl1pPr>
          </a:lstStyle>
          <a:p>
            <a:pPr/>
            <a:r>
              <a:t>His kingdom was “at hand” while He was on earth …</a:t>
            </a:r>
          </a:p>
        </p:txBody>
      </p:sp>
      <p:sp>
        <p:nvSpPr>
          <p:cNvPr id="284"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85"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86" name="Mark 9:1 (NKJV)…"/>
          <p:cNvSpPr txBox="1"/>
          <p:nvPr/>
        </p:nvSpPr>
        <p:spPr>
          <a:xfrm>
            <a:off x="6093133" y="4384899"/>
            <a:ext cx="6503433" cy="4802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4800">
                <a:solidFill>
                  <a:srgbClr val="000000"/>
                </a:solidFill>
                <a:latin typeface="Times New Roman"/>
                <a:ea typeface="Times New Roman"/>
                <a:cs typeface="Times New Roman"/>
                <a:sym typeface="Times New Roman"/>
              </a:defRPr>
            </a:pPr>
            <a:r>
              <a:t>Mark 9:1 (NKJV) </a:t>
            </a:r>
          </a:p>
          <a:p>
            <a:pPr defTabSz="457200">
              <a:defRPr sz="4400">
                <a:solidFill>
                  <a:srgbClr val="000000"/>
                </a:solidFill>
                <a:latin typeface="Times New Roman"/>
                <a:ea typeface="Times New Roman"/>
                <a:cs typeface="Times New Roman"/>
                <a:sym typeface="Times New Roman"/>
              </a:defRPr>
            </a:pPr>
            <a:r>
              <a:rPr baseline="31999"/>
              <a:t>1</a:t>
            </a:r>
            <a:r>
              <a:t> And He said to them, “Assuredly, I say to you that there are some standing here who will not taste death till they see the kingdom of God present with power.”</a:t>
            </a:r>
          </a:p>
        </p:txBody>
      </p:sp>
      <p:sp>
        <p:nvSpPr>
          <p:cNvPr id="287" name="JESUS IS KING of kings NOW"/>
          <p:cNvSpPr txBox="1"/>
          <p:nvPr/>
        </p:nvSpPr>
        <p:spPr>
          <a:xfrm>
            <a:off x="230558" y="1866907"/>
            <a:ext cx="12543684" cy="990601"/>
          </a:xfrm>
          <a:prstGeom prst="rect">
            <a:avLst/>
          </a:prstGeom>
          <a:gradFill>
            <a:gsLst>
              <a:gs pos="0">
                <a:srgbClr val="FF8AD8"/>
              </a:gs>
              <a:gs pos="100000">
                <a:srgbClr val="FF40FF">
                  <a:alpha val="11087"/>
                </a:srgbClr>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image.png" descr="image.png"/>
          <p:cNvPicPr>
            <a:picLocks noChangeAspect="1"/>
          </p:cNvPicPr>
          <p:nvPr/>
        </p:nvPicPr>
        <p:blipFill>
          <a:blip r:embed="rId2">
            <a:extLst/>
          </a:blip>
          <a:stretch>
            <a:fillRect/>
          </a:stretch>
        </p:blipFill>
        <p:spPr>
          <a:xfrm flipH="1">
            <a:off x="-180737" y="2694355"/>
            <a:ext cx="6073981" cy="7100569"/>
          </a:xfrm>
          <a:prstGeom prst="rect">
            <a:avLst/>
          </a:prstGeom>
          <a:ln w="12700">
            <a:miter lim="400000"/>
          </a:ln>
        </p:spPr>
      </p:pic>
      <p:sp>
        <p:nvSpPr>
          <p:cNvPr id="290" name="His kingdom was “at hand” while He was on earth …"/>
          <p:cNvSpPr txBox="1"/>
          <p:nvPr/>
        </p:nvSpPr>
        <p:spPr>
          <a:xfrm>
            <a:off x="4707192" y="2896813"/>
            <a:ext cx="835757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3700">
                <a:solidFill>
                  <a:srgbClr val="000000"/>
                </a:solidFill>
                <a:latin typeface="Gill Sans"/>
                <a:ea typeface="Gill Sans"/>
                <a:cs typeface="Gill Sans"/>
                <a:sym typeface="Gill Sans"/>
              </a:defRPr>
            </a:lvl1pPr>
          </a:lstStyle>
          <a:p>
            <a:pPr/>
            <a:r>
              <a:t>His kingdom was “at hand” while He was on earth …</a:t>
            </a:r>
          </a:p>
        </p:txBody>
      </p:sp>
      <p:sp>
        <p:nvSpPr>
          <p:cNvPr id="291"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92"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93" name="Luke 9:27 (NKJV)…"/>
          <p:cNvSpPr txBox="1"/>
          <p:nvPr/>
        </p:nvSpPr>
        <p:spPr>
          <a:xfrm>
            <a:off x="6093133" y="4384899"/>
            <a:ext cx="6503433" cy="46847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5400">
                <a:solidFill>
                  <a:srgbClr val="000000"/>
                </a:solidFill>
                <a:latin typeface="Times New Roman"/>
                <a:ea typeface="Times New Roman"/>
                <a:cs typeface="Times New Roman"/>
                <a:sym typeface="Times New Roman"/>
              </a:defRPr>
            </a:pPr>
            <a:r>
              <a:t>Luke 9:27 (NKJV) </a:t>
            </a:r>
          </a:p>
          <a:p>
            <a:pPr defTabSz="457200">
              <a:defRPr sz="5000">
                <a:solidFill>
                  <a:srgbClr val="000000"/>
                </a:solidFill>
                <a:latin typeface="Times New Roman"/>
                <a:ea typeface="Times New Roman"/>
                <a:cs typeface="Times New Roman"/>
                <a:sym typeface="Times New Roman"/>
              </a:defRPr>
            </a:pPr>
            <a:r>
              <a:rPr baseline="31999"/>
              <a:t>27</a:t>
            </a:r>
            <a:r>
              <a:t> But I tell you truly, there are some standing here who shall not taste death till they see the kingdom of God.”</a:t>
            </a:r>
          </a:p>
        </p:txBody>
      </p:sp>
      <p:sp>
        <p:nvSpPr>
          <p:cNvPr id="294" name="JESUS IS KING of kings NOW"/>
          <p:cNvSpPr txBox="1"/>
          <p:nvPr/>
        </p:nvSpPr>
        <p:spPr>
          <a:xfrm>
            <a:off x="230558" y="1866907"/>
            <a:ext cx="12543684" cy="990601"/>
          </a:xfrm>
          <a:prstGeom prst="rect">
            <a:avLst/>
          </a:prstGeom>
          <a:gradFill>
            <a:gsLst>
              <a:gs pos="0">
                <a:srgbClr val="FF8AD8"/>
              </a:gs>
              <a:gs pos="100000">
                <a:srgbClr val="FF40FF">
                  <a:alpha val="11087"/>
                </a:srgbClr>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Coronated KING at His resurrection"/>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Coronated KING at His resurrection</a:t>
            </a:r>
          </a:p>
        </p:txBody>
      </p:sp>
      <p:sp>
        <p:nvSpPr>
          <p:cNvPr id="297"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98"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grpSp>
        <p:nvGrpSpPr>
          <p:cNvPr id="301" name="Image"/>
          <p:cNvGrpSpPr/>
          <p:nvPr/>
        </p:nvGrpSpPr>
        <p:grpSpPr>
          <a:xfrm>
            <a:off x="147296" y="3928977"/>
            <a:ext cx="3851115" cy="5641881"/>
            <a:chOff x="0" y="0"/>
            <a:chExt cx="3851113" cy="5641879"/>
          </a:xfrm>
        </p:grpSpPr>
        <p:pic>
          <p:nvPicPr>
            <p:cNvPr id="300" name="Image" descr="Image"/>
            <p:cNvPicPr>
              <a:picLocks noChangeAspect="1"/>
            </p:cNvPicPr>
            <p:nvPr/>
          </p:nvPicPr>
          <p:blipFill>
            <a:blip r:embed="rId3">
              <a:extLst/>
            </a:blip>
            <a:srcRect l="17581" t="796" r="43684" b="23262"/>
            <a:stretch>
              <a:fillRect/>
            </a:stretch>
          </p:blipFill>
          <p:spPr>
            <a:xfrm>
              <a:off x="76200" y="38099"/>
              <a:ext cx="3698714" cy="5438681"/>
            </a:xfrm>
            <a:prstGeom prst="rect">
              <a:avLst/>
            </a:prstGeom>
            <a:ln>
              <a:noFill/>
            </a:ln>
            <a:effectLst/>
          </p:spPr>
        </p:pic>
        <p:pic>
          <p:nvPicPr>
            <p:cNvPr id="299"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02" name="Had received “ALL authority” before ascending to heaven (Mat 28:18-20)…"/>
          <p:cNvSpPr txBox="1"/>
          <p:nvPr/>
        </p:nvSpPr>
        <p:spPr>
          <a:xfrm>
            <a:off x="4153487" y="3816217"/>
            <a:ext cx="8749498" cy="57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1100"/>
              </a:spcBef>
              <a:buSzPct val="80000"/>
              <a:buBlip>
                <a:blip r:embed="rId5"/>
              </a:buBlip>
              <a:defRPr sz="4100">
                <a:solidFill>
                  <a:srgbClr val="000000"/>
                </a:solidFill>
              </a:defRPr>
            </a:pPr>
            <a:r>
              <a:t>Had received “ALL authority” before ascending to heaven (Mat 28:18-20)</a:t>
            </a:r>
          </a:p>
          <a:p>
            <a:pPr lvl="1" marL="457200" indent="-457200" algn="l">
              <a:spcBef>
                <a:spcPts val="1100"/>
              </a:spcBef>
              <a:buSzPct val="80000"/>
              <a:buBlip>
                <a:blip r:embed="rId5"/>
              </a:buBlip>
              <a:defRPr sz="4100">
                <a:solidFill>
                  <a:srgbClr val="000000"/>
                </a:solidFill>
              </a:defRPr>
            </a:pPr>
            <a:r>
              <a:t>The kingdom CAME with POWER in Acts 2 (Mark 9:1; Luke 24:46-49; Acts 1:5,8) </a:t>
            </a:r>
          </a:p>
          <a:p>
            <a:pPr lvl="1" marL="457200" indent="-457200" algn="l">
              <a:spcBef>
                <a:spcPts val="1100"/>
              </a:spcBef>
              <a:buSzPct val="80000"/>
              <a:buBlip>
                <a:blip r:embed="rId5"/>
              </a:buBlip>
              <a:defRPr sz="4100">
                <a:solidFill>
                  <a:srgbClr val="000000"/>
                </a:solidFill>
              </a:defRPr>
            </a:pPr>
            <a:r>
              <a:t>Peter proclaims Jesus HAD ascended to sit upon David’s throne (Acts 2:29-36; cf. 2 Sam 7:12-16; 1 Chron 17:11-15; Lk 1:26-33)</a:t>
            </a:r>
          </a:p>
        </p:txBody>
      </p:sp>
      <p:sp>
        <p:nvSpPr>
          <p:cNvPr id="303" name="JESUS IS KING of kings NOW"/>
          <p:cNvSpPr txBox="1"/>
          <p:nvPr/>
        </p:nvSpPr>
        <p:spPr>
          <a:xfrm>
            <a:off x="230558" y="1866907"/>
            <a:ext cx="12543684" cy="990601"/>
          </a:xfrm>
          <a:prstGeom prst="rect">
            <a:avLst/>
          </a:prstGeom>
          <a:gradFill>
            <a:gsLst>
              <a:gs pos="0">
                <a:srgbClr val="FF8AD8"/>
              </a:gs>
              <a:gs pos="100000">
                <a:srgbClr val="9437FF"/>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animEffect filter="fade" transition="in">
                                      <p:cBhvr>
                                        <p:cTn id="7" dur="1500"/>
                                        <p:tgtEl>
                                          <p:spTgt spid="30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2">
                                            <p:txEl>
                                              <p:pRg st="0" end="0"/>
                                            </p:txEl>
                                          </p:spTgt>
                                        </p:tgtEl>
                                        <p:attrNameLst>
                                          <p:attrName>style.visibility</p:attrName>
                                        </p:attrNameLst>
                                      </p:cBhvr>
                                      <p:to>
                                        <p:strVal val="visible"/>
                                      </p:to>
                                    </p:set>
                                    <p:animEffect filter="fade" transition="in">
                                      <p:cBhvr>
                                        <p:cTn id="10" dur="1500"/>
                                        <p:tgtEl>
                                          <p:spTgt spid="3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2">
                                            <p:txEl>
                                              <p:pRg st="1" end="1"/>
                                            </p:txEl>
                                          </p:spTgt>
                                        </p:tgtEl>
                                        <p:attrNameLst>
                                          <p:attrName>style.visibility</p:attrName>
                                        </p:attrNameLst>
                                      </p:cBhvr>
                                      <p:to>
                                        <p:strVal val="visible"/>
                                      </p:to>
                                    </p:set>
                                    <p:animEffect filter="fade" transition="in">
                                      <p:cBhvr>
                                        <p:cTn id="15" dur="1500"/>
                                        <p:tgtEl>
                                          <p:spTgt spid="3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2">
                                            <p:txEl>
                                              <p:pRg st="2" end="2"/>
                                            </p:txEl>
                                          </p:spTgt>
                                        </p:tgtEl>
                                        <p:attrNameLst>
                                          <p:attrName>style.visibility</p:attrName>
                                        </p:attrNameLst>
                                      </p:cBhvr>
                                      <p:to>
                                        <p:strVal val="visible"/>
                                      </p:to>
                                    </p:set>
                                    <p:animEffect filter="fade" transition="in">
                                      <p:cBhvr>
                                        <p:cTn id="20"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Coronated KING at His resurrection"/>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Coronated KING at His resurrection</a:t>
            </a:r>
          </a:p>
        </p:txBody>
      </p:sp>
      <p:sp>
        <p:nvSpPr>
          <p:cNvPr id="306"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07"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grpSp>
        <p:nvGrpSpPr>
          <p:cNvPr id="310" name="Image"/>
          <p:cNvGrpSpPr/>
          <p:nvPr/>
        </p:nvGrpSpPr>
        <p:grpSpPr>
          <a:xfrm>
            <a:off x="147296" y="3928977"/>
            <a:ext cx="3851114" cy="5641881"/>
            <a:chOff x="0" y="0"/>
            <a:chExt cx="3851113" cy="5641879"/>
          </a:xfrm>
        </p:grpSpPr>
        <p:pic>
          <p:nvPicPr>
            <p:cNvPr id="309"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08"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11" name="JESUS IS KING of kings NOW"/>
          <p:cNvSpPr txBox="1"/>
          <p:nvPr/>
        </p:nvSpPr>
        <p:spPr>
          <a:xfrm>
            <a:off x="230558" y="1866907"/>
            <a:ext cx="12543684" cy="990601"/>
          </a:xfrm>
          <a:prstGeom prst="rect">
            <a:avLst/>
          </a:prstGeom>
          <a:gradFill>
            <a:gsLst>
              <a:gs pos="0">
                <a:srgbClr val="FF8AD8"/>
              </a:gs>
              <a:gs pos="100000">
                <a:srgbClr val="9437FF"/>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
        <p:nvSpPr>
          <p:cNvPr id="312" name="2 Sam 7:12-16;…"/>
          <p:cNvSpPr/>
          <p:nvPr/>
        </p:nvSpPr>
        <p:spPr>
          <a:xfrm>
            <a:off x="76481" y="6690679"/>
            <a:ext cx="4338639" cy="2244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0" y="0"/>
                </a:moveTo>
                <a:cubicBezTo>
                  <a:pt x="734" y="0"/>
                  <a:pt x="0" y="1420"/>
                  <a:pt x="0" y="3170"/>
                </a:cubicBezTo>
                <a:lnTo>
                  <a:pt x="0" y="18430"/>
                </a:lnTo>
                <a:cubicBezTo>
                  <a:pt x="0" y="20180"/>
                  <a:pt x="734" y="21600"/>
                  <a:pt x="1640" y="21600"/>
                </a:cubicBezTo>
                <a:lnTo>
                  <a:pt x="16490" y="21600"/>
                </a:lnTo>
                <a:cubicBezTo>
                  <a:pt x="17396" y="21600"/>
                  <a:pt x="18130" y="20180"/>
                  <a:pt x="18130" y="18430"/>
                </a:cubicBezTo>
                <a:lnTo>
                  <a:pt x="18130" y="17528"/>
                </a:lnTo>
                <a:lnTo>
                  <a:pt x="21600" y="15324"/>
                </a:lnTo>
                <a:lnTo>
                  <a:pt x="18130" y="13120"/>
                </a:lnTo>
                <a:lnTo>
                  <a:pt x="18130" y="3170"/>
                </a:lnTo>
                <a:cubicBezTo>
                  <a:pt x="18130" y="1420"/>
                  <a:pt x="17396" y="0"/>
                  <a:pt x="16490" y="0"/>
                </a:cubicBezTo>
                <a:lnTo>
                  <a:pt x="1640" y="0"/>
                </a:lnTo>
                <a:close/>
              </a:path>
            </a:pathLst>
          </a:custGeom>
          <a:gradFill>
            <a:gsLst>
              <a:gs pos="0">
                <a:schemeClr val="accent5">
                  <a:hueOff val="-158059"/>
                  <a:satOff val="-13250"/>
                  <a:lumOff val="10967"/>
                </a:schemeClr>
              </a:gs>
              <a:gs pos="100000">
                <a:schemeClr val="accent5">
                  <a:hueOff val="-53923"/>
                  <a:lumOff val="-6733"/>
                </a:schemeClr>
              </a:gs>
            </a:gsLst>
            <a:lin ang="5400000"/>
          </a:gradFill>
          <a:ln w="38100">
            <a:solidFill>
              <a:srgbClr val="FFFFFF"/>
            </a:solidFill>
            <a:miter lim="400000"/>
          </a:ln>
          <a:effectLst>
            <a:outerShdw sx="100000" sy="100000" kx="0" ky="0" algn="b" rotWithShape="0" blurRad="228600" dist="159092" dir="2700000">
              <a:srgbClr val="000000">
                <a:alpha val="98873"/>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63500" dist="63500" dir="2220000">
                    <a:srgbClr val="000000"/>
                  </a:outerShdw>
                </a:effectLst>
              </a:defRPr>
            </a:pPr>
            <a:r>
              <a:t>2 Sam 7:12-16; </a:t>
            </a:r>
          </a:p>
          <a:p>
            <a:pPr>
              <a:defRPr>
                <a:solidFill>
                  <a:srgbClr val="FFFFFF"/>
                </a:solidFill>
                <a:effectLst>
                  <a:outerShdw sx="100000" sy="100000" kx="0" ky="0" algn="b" rotWithShape="0" blurRad="63500" dist="63500" dir="2220000">
                    <a:srgbClr val="000000"/>
                  </a:outerShdw>
                </a:effectLst>
              </a:defRPr>
            </a:pPr>
            <a:r>
              <a:t>1 Chron 17:11-15; </a:t>
            </a:r>
          </a:p>
          <a:p>
            <a:pPr>
              <a:defRPr>
                <a:solidFill>
                  <a:srgbClr val="FFFFFF"/>
                </a:solidFill>
                <a:effectLst>
                  <a:outerShdw sx="100000" sy="100000" kx="0" ky="0" algn="b" rotWithShape="0" blurRad="63500" dist="63500" dir="2220000">
                    <a:srgbClr val="000000"/>
                  </a:outerShdw>
                </a:effectLst>
              </a:defRPr>
            </a:pPr>
            <a:r>
              <a:t>Luke 1:26-33</a:t>
            </a:r>
          </a:p>
        </p:txBody>
      </p:sp>
      <p:pic>
        <p:nvPicPr>
          <p:cNvPr id="313" name="Line Line" descr="Line Line"/>
          <p:cNvPicPr>
            <a:picLocks noChangeAspect="0"/>
          </p:cNvPicPr>
          <p:nvPr/>
        </p:nvPicPr>
        <p:blipFill>
          <a:blip r:embed="rId5">
            <a:extLst/>
          </a:blip>
          <a:stretch>
            <a:fillRect/>
          </a:stretch>
        </p:blipFill>
        <p:spPr>
          <a:xfrm rot="196312">
            <a:off x="3949499" y="7037403"/>
            <a:ext cx="2381067" cy="431801"/>
          </a:xfrm>
          <a:prstGeom prst="rect">
            <a:avLst/>
          </a:prstGeom>
        </p:spPr>
      </p:pic>
      <p:pic>
        <p:nvPicPr>
          <p:cNvPr id="315" name="Line Line" descr="Line Line"/>
          <p:cNvPicPr>
            <a:picLocks noChangeAspect="0"/>
          </p:cNvPicPr>
          <p:nvPr/>
        </p:nvPicPr>
        <p:blipFill>
          <a:blip r:embed="rId6">
            <a:extLst/>
          </a:blip>
          <a:stretch>
            <a:fillRect/>
          </a:stretch>
        </p:blipFill>
        <p:spPr>
          <a:xfrm rot="168310">
            <a:off x="8654130" y="7596943"/>
            <a:ext cx="3751359" cy="431801"/>
          </a:xfrm>
          <a:prstGeom prst="rect">
            <a:avLst/>
          </a:prstGeom>
        </p:spPr>
      </p:pic>
      <p:pic>
        <p:nvPicPr>
          <p:cNvPr id="317" name="Line Line" descr="Line Line"/>
          <p:cNvPicPr>
            <a:picLocks noChangeAspect="0"/>
          </p:cNvPicPr>
          <p:nvPr/>
        </p:nvPicPr>
        <p:blipFill>
          <a:blip r:embed="rId7">
            <a:extLst/>
          </a:blip>
          <a:stretch>
            <a:fillRect/>
          </a:stretch>
        </p:blipFill>
        <p:spPr>
          <a:xfrm>
            <a:off x="4179822" y="8053451"/>
            <a:ext cx="8197047" cy="431801"/>
          </a:xfrm>
          <a:prstGeom prst="rect">
            <a:avLst/>
          </a:prstGeom>
        </p:spPr>
      </p:pic>
      <p:pic>
        <p:nvPicPr>
          <p:cNvPr id="319" name="Line Line" descr="Line Line"/>
          <p:cNvPicPr>
            <a:picLocks noChangeAspect="0"/>
          </p:cNvPicPr>
          <p:nvPr/>
        </p:nvPicPr>
        <p:blipFill>
          <a:blip r:embed="rId8">
            <a:extLst/>
          </a:blip>
          <a:stretch>
            <a:fillRect/>
          </a:stretch>
        </p:blipFill>
        <p:spPr>
          <a:xfrm rot="85511">
            <a:off x="4324000" y="8684168"/>
            <a:ext cx="7908691" cy="431801"/>
          </a:xfrm>
          <a:prstGeom prst="rect">
            <a:avLst/>
          </a:prstGeom>
        </p:spPr>
      </p:pic>
      <p:sp>
        <p:nvSpPr>
          <p:cNvPr id="321" name="Acts 2:29–36 (NKJV)…"/>
          <p:cNvSpPr txBox="1"/>
          <p:nvPr/>
        </p:nvSpPr>
        <p:spPr>
          <a:xfrm>
            <a:off x="4189960" y="3936999"/>
            <a:ext cx="8176771" cy="51870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Acts 2:29–36 (NKJV)</a:t>
            </a:r>
          </a:p>
          <a:p>
            <a:pPr defTabSz="457200">
              <a:defRPr sz="3700">
                <a:solidFill>
                  <a:srgbClr val="000000"/>
                </a:solidFill>
                <a:latin typeface="Times New Roman"/>
                <a:ea typeface="Times New Roman"/>
                <a:cs typeface="Times New Roman"/>
                <a:sym typeface="Times New Roman"/>
              </a:defRPr>
            </a:pPr>
            <a:r>
              <a:rPr baseline="31999"/>
              <a:t>29</a:t>
            </a:r>
            <a:r>
              <a:t> “Men </a:t>
            </a:r>
            <a:r>
              <a:rPr i="1"/>
              <a:t>and</a:t>
            </a:r>
            <a:r>
              <a:t> brethren, let </a:t>
            </a:r>
            <a:r>
              <a:rPr i="1"/>
              <a:t>me</a:t>
            </a:r>
            <a:r>
              <a:t> speak freely to you of the patriarch David, that he is both dead and buried, and his tomb is with us to this day. </a:t>
            </a:r>
            <a:r>
              <a:rPr baseline="31999"/>
              <a:t>30</a:t>
            </a:r>
            <a:r>
              <a:t> Therefore, being a prophet, and knowing that God had sworn with an oath to him that of the fruit of his body, according to the flesh, He would raise up the Christ to sit on his throne,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wipe(left)" transition="in">
                                      <p:cBhvr>
                                        <p:cTn id="7" dur="15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Coronated KING at His resurrection"/>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Coronated KING at His resurrection</a:t>
            </a:r>
          </a:p>
        </p:txBody>
      </p:sp>
      <p:sp>
        <p:nvSpPr>
          <p:cNvPr id="324"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25"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grpSp>
        <p:nvGrpSpPr>
          <p:cNvPr id="328" name="Image"/>
          <p:cNvGrpSpPr/>
          <p:nvPr/>
        </p:nvGrpSpPr>
        <p:grpSpPr>
          <a:xfrm>
            <a:off x="147296" y="3928977"/>
            <a:ext cx="3851114" cy="5641881"/>
            <a:chOff x="0" y="0"/>
            <a:chExt cx="3851113" cy="5641879"/>
          </a:xfrm>
        </p:grpSpPr>
        <p:pic>
          <p:nvPicPr>
            <p:cNvPr id="327"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26"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29"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pic>
        <p:nvPicPr>
          <p:cNvPr id="330" name="Line Line" descr="Line Line"/>
          <p:cNvPicPr>
            <a:picLocks noChangeAspect="0"/>
          </p:cNvPicPr>
          <p:nvPr/>
        </p:nvPicPr>
        <p:blipFill>
          <a:blip r:embed="rId5">
            <a:extLst/>
          </a:blip>
          <a:stretch>
            <a:fillRect/>
          </a:stretch>
        </p:blipFill>
        <p:spPr>
          <a:xfrm>
            <a:off x="4005421" y="5335502"/>
            <a:ext cx="4993958" cy="431801"/>
          </a:xfrm>
          <a:prstGeom prst="rect">
            <a:avLst/>
          </a:prstGeom>
        </p:spPr>
      </p:pic>
      <p:sp>
        <p:nvSpPr>
          <p:cNvPr id="332" name="“He would raise up the Christ to sit on his throne”…"/>
          <p:cNvSpPr/>
          <p:nvPr/>
        </p:nvSpPr>
        <p:spPr>
          <a:xfrm>
            <a:off x="76481" y="5861210"/>
            <a:ext cx="4253311" cy="3073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539" y="5829"/>
                </a:lnTo>
                <a:lnTo>
                  <a:pt x="1673" y="5829"/>
                </a:lnTo>
                <a:cubicBezTo>
                  <a:pt x="749" y="5829"/>
                  <a:pt x="0" y="6865"/>
                  <a:pt x="0" y="8144"/>
                </a:cubicBezTo>
                <a:lnTo>
                  <a:pt x="0" y="19285"/>
                </a:lnTo>
                <a:cubicBezTo>
                  <a:pt x="0" y="20563"/>
                  <a:pt x="749" y="21600"/>
                  <a:pt x="1673" y="21600"/>
                </a:cubicBezTo>
                <a:lnTo>
                  <a:pt x="16821" y="21600"/>
                </a:lnTo>
                <a:cubicBezTo>
                  <a:pt x="17745" y="21600"/>
                  <a:pt x="18494" y="20563"/>
                  <a:pt x="18494" y="19285"/>
                </a:cubicBezTo>
                <a:lnTo>
                  <a:pt x="18494" y="8144"/>
                </a:lnTo>
                <a:cubicBezTo>
                  <a:pt x="18494" y="8130"/>
                  <a:pt x="18492" y="8118"/>
                  <a:pt x="18492" y="8105"/>
                </a:cubicBezTo>
                <a:lnTo>
                  <a:pt x="21600" y="0"/>
                </a:lnTo>
                <a:close/>
              </a:path>
            </a:pathLst>
          </a:custGeom>
          <a:gradFill>
            <a:gsLst>
              <a:gs pos="0">
                <a:schemeClr val="accent5">
                  <a:hueOff val="-158059"/>
                  <a:satOff val="-13250"/>
                  <a:lumOff val="10967"/>
                </a:schemeClr>
              </a:gs>
              <a:gs pos="100000">
                <a:schemeClr val="accent5">
                  <a:hueOff val="-53923"/>
                  <a:lumOff val="-6733"/>
                </a:schemeClr>
              </a:gs>
            </a:gsLst>
            <a:lin ang="5400000"/>
          </a:gradFill>
          <a:ln w="38100">
            <a:solidFill>
              <a:srgbClr val="FFFFFF"/>
            </a:solidFill>
            <a:miter lim="400000"/>
          </a:ln>
          <a:effectLst>
            <a:outerShdw sx="100000" sy="100000" kx="0" ky="0" algn="b" rotWithShape="0" blurRad="228600" dist="159092" dir="2700000">
              <a:srgbClr val="000000">
                <a:alpha val="98873"/>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effectLst>
                  <a:outerShdw sx="100000" sy="100000" kx="0" ky="0" algn="b" rotWithShape="0" blurRad="63500" dist="63500" dir="2220000">
                    <a:srgbClr val="000000"/>
                  </a:outerShdw>
                </a:effectLst>
              </a:defRPr>
            </a:pPr>
            <a:r>
              <a:t>“He would raise up the Christ to sit on his throne” </a:t>
            </a:r>
          </a:p>
          <a:p>
            <a:pPr>
              <a:defRPr>
                <a:solidFill>
                  <a:srgbClr val="FFFFFF"/>
                </a:solidFill>
                <a:effectLst>
                  <a:outerShdw sx="100000" sy="100000" kx="0" ky="0" algn="b" rotWithShape="0" blurRad="63500" dist="63500" dir="2220000">
                    <a:srgbClr val="000000"/>
                  </a:outerShdw>
                </a:effectLst>
              </a:defRPr>
            </a:pPr>
            <a:r>
              <a:t>(verse 30)</a:t>
            </a:r>
          </a:p>
        </p:txBody>
      </p:sp>
      <p:grpSp>
        <p:nvGrpSpPr>
          <p:cNvPr id="337" name="Group"/>
          <p:cNvGrpSpPr/>
          <p:nvPr/>
        </p:nvGrpSpPr>
        <p:grpSpPr>
          <a:xfrm>
            <a:off x="3829179" y="6452787"/>
            <a:ext cx="8544543" cy="1119187"/>
            <a:chOff x="0" y="-215900"/>
            <a:chExt cx="8544542" cy="1119185"/>
          </a:xfrm>
        </p:grpSpPr>
        <p:pic>
          <p:nvPicPr>
            <p:cNvPr id="333" name="Line Line" descr="Line Line"/>
            <p:cNvPicPr>
              <a:picLocks noChangeAspect="0"/>
            </p:cNvPicPr>
            <p:nvPr/>
          </p:nvPicPr>
          <p:blipFill>
            <a:blip r:embed="rId6">
              <a:extLst/>
            </a:blip>
            <a:stretch>
              <a:fillRect/>
            </a:stretch>
          </p:blipFill>
          <p:spPr>
            <a:xfrm>
              <a:off x="2835859" y="-215900"/>
              <a:ext cx="5708684" cy="431800"/>
            </a:xfrm>
            <a:prstGeom prst="rect">
              <a:avLst/>
            </a:prstGeom>
            <a:effectLst/>
          </p:spPr>
        </p:pic>
        <p:sp>
          <p:nvSpPr>
            <p:cNvPr id="335" name="Line"/>
            <p:cNvSpPr/>
            <p:nvPr/>
          </p:nvSpPr>
          <p:spPr>
            <a:xfrm flipH="1">
              <a:off x="0" y="49654"/>
              <a:ext cx="3022018" cy="853632"/>
            </a:xfrm>
            <a:prstGeom prst="line">
              <a:avLst/>
            </a:prstGeom>
            <a:noFill/>
            <a:ln w="114300" cap="flat">
              <a:solidFill>
                <a:schemeClr val="accent3">
                  <a:alpha val="48224"/>
                </a:schemeClr>
              </a:solidFill>
              <a:prstDash val="solid"/>
              <a:miter lim="400000"/>
              <a:tailEnd type="triangle" w="med" len="med"/>
            </a:ln>
            <a:effectLst/>
          </p:spPr>
          <p:txBody>
            <a:bodyPr wrap="square" lIns="50800" tIns="50800" rIns="50800" bIns="50800" numCol="1" anchor="ctr">
              <a:noAutofit/>
            </a:bodyPr>
            <a:lstStyle/>
            <a:p>
              <a:pPr/>
            </a:p>
          </p:txBody>
        </p:sp>
        <p:sp>
          <p:nvSpPr>
            <p:cNvPr id="336" name="Line"/>
            <p:cNvSpPr/>
            <p:nvPr/>
          </p:nvSpPr>
          <p:spPr>
            <a:xfrm>
              <a:off x="5918646" y="134888"/>
              <a:ext cx="2344097" cy="1"/>
            </a:xfrm>
            <a:prstGeom prst="line">
              <a:avLst/>
            </a:prstGeom>
            <a:noFill/>
            <a:ln w="25400" cap="flat">
              <a:solidFill>
                <a:schemeClr val="accent5">
                  <a:hueOff val="-608019"/>
                  <a:satOff val="-16379"/>
                  <a:lumOff val="25127"/>
                </a:schemeClr>
              </a:solidFill>
              <a:prstDash val="solid"/>
              <a:miter lim="400000"/>
            </a:ln>
            <a:effectLst/>
          </p:spPr>
          <p:txBody>
            <a:bodyPr wrap="square" lIns="50800" tIns="50800" rIns="50800" bIns="50800" numCol="1" anchor="ctr">
              <a:noAutofit/>
            </a:bodyPr>
            <a:lstStyle/>
            <a:p>
              <a:pPr/>
            </a:p>
          </p:txBody>
        </p:sp>
      </p:grpSp>
      <p:grpSp>
        <p:nvGrpSpPr>
          <p:cNvPr id="341" name="Group"/>
          <p:cNvGrpSpPr/>
          <p:nvPr/>
        </p:nvGrpSpPr>
        <p:grpSpPr>
          <a:xfrm>
            <a:off x="3928461" y="7426997"/>
            <a:ext cx="7607668" cy="584397"/>
            <a:chOff x="-220193" y="-220193"/>
            <a:chExt cx="7607666" cy="584395"/>
          </a:xfrm>
        </p:grpSpPr>
        <p:pic>
          <p:nvPicPr>
            <p:cNvPr id="338" name="Line Line" descr="Line Line"/>
            <p:cNvPicPr>
              <a:picLocks noChangeAspect="0"/>
            </p:cNvPicPr>
            <p:nvPr/>
          </p:nvPicPr>
          <p:blipFill>
            <a:blip r:embed="rId7">
              <a:extLst/>
            </a:blip>
            <a:stretch>
              <a:fillRect/>
            </a:stretch>
          </p:blipFill>
          <p:spPr>
            <a:xfrm rot="69064">
              <a:off x="-216624" y="-143896"/>
              <a:ext cx="7600528" cy="431801"/>
            </a:xfrm>
            <a:prstGeom prst="rect">
              <a:avLst/>
            </a:prstGeom>
            <a:effectLst/>
          </p:spPr>
        </p:pic>
        <p:sp>
          <p:nvSpPr>
            <p:cNvPr id="340" name="Line"/>
            <p:cNvSpPr/>
            <p:nvPr/>
          </p:nvSpPr>
          <p:spPr>
            <a:xfrm>
              <a:off x="261601" y="209267"/>
              <a:ext cx="2344097" cy="1"/>
            </a:xfrm>
            <a:prstGeom prst="line">
              <a:avLst/>
            </a:prstGeom>
            <a:noFill/>
            <a:ln w="25400" cap="flat">
              <a:solidFill>
                <a:schemeClr val="accent5">
                  <a:hueOff val="-608019"/>
                  <a:satOff val="-16379"/>
                  <a:lumOff val="25127"/>
                </a:schemeClr>
              </a:solidFill>
              <a:prstDash val="solid"/>
              <a:miter lim="400000"/>
            </a:ln>
            <a:effectLst/>
          </p:spPr>
          <p:txBody>
            <a:bodyPr wrap="square" lIns="50800" tIns="50800" rIns="50800" bIns="50800" numCol="1" anchor="ctr">
              <a:noAutofit/>
            </a:bodyPr>
            <a:lstStyle/>
            <a:p>
              <a:pPr/>
            </a:p>
          </p:txBody>
        </p:sp>
      </p:grpSp>
      <p:grpSp>
        <p:nvGrpSpPr>
          <p:cNvPr id="345" name="Group"/>
          <p:cNvGrpSpPr/>
          <p:nvPr/>
        </p:nvGrpSpPr>
        <p:grpSpPr>
          <a:xfrm>
            <a:off x="4618402" y="7985009"/>
            <a:ext cx="3767996" cy="614875"/>
            <a:chOff x="-226207" y="-226207"/>
            <a:chExt cx="3767995" cy="614874"/>
          </a:xfrm>
        </p:grpSpPr>
        <p:pic>
          <p:nvPicPr>
            <p:cNvPr id="342" name="Line Line" descr="Line Line"/>
            <p:cNvPicPr>
              <a:picLocks noChangeAspect="0"/>
            </p:cNvPicPr>
            <p:nvPr/>
          </p:nvPicPr>
          <p:blipFill>
            <a:blip r:embed="rId8">
              <a:extLst/>
            </a:blip>
            <a:stretch>
              <a:fillRect/>
            </a:stretch>
          </p:blipFill>
          <p:spPr>
            <a:xfrm rot="168311">
              <a:off x="-217889" y="-134671"/>
              <a:ext cx="3751359" cy="431801"/>
            </a:xfrm>
            <a:prstGeom prst="rect">
              <a:avLst/>
            </a:prstGeom>
            <a:effectLst/>
          </p:spPr>
        </p:pic>
        <p:sp>
          <p:nvSpPr>
            <p:cNvPr id="344" name="Line"/>
            <p:cNvSpPr/>
            <p:nvPr/>
          </p:nvSpPr>
          <p:spPr>
            <a:xfrm>
              <a:off x="219650" y="187235"/>
              <a:ext cx="2876280" cy="1"/>
            </a:xfrm>
            <a:prstGeom prst="line">
              <a:avLst/>
            </a:prstGeom>
            <a:noFill/>
            <a:ln w="25400" cap="flat">
              <a:solidFill>
                <a:schemeClr val="accent5">
                  <a:hueOff val="-608019"/>
                  <a:satOff val="-16379"/>
                  <a:lumOff val="25127"/>
                </a:schemeClr>
              </a:solidFill>
              <a:prstDash val="solid"/>
              <a:miter lim="400000"/>
            </a:ln>
            <a:effectLst/>
          </p:spPr>
          <p:txBody>
            <a:bodyPr wrap="square" lIns="50800" tIns="50800" rIns="50800" bIns="50800" numCol="1" anchor="ctr">
              <a:noAutofit/>
            </a:bodyPr>
            <a:lstStyle/>
            <a:p>
              <a:pPr/>
            </a:p>
          </p:txBody>
        </p:sp>
      </p:grpSp>
      <p:sp>
        <p:nvSpPr>
          <p:cNvPr id="346" name="Acts 2:29–36 (NKJV)…"/>
          <p:cNvSpPr txBox="1"/>
          <p:nvPr/>
        </p:nvSpPr>
        <p:spPr>
          <a:xfrm>
            <a:off x="4189960" y="3937000"/>
            <a:ext cx="8176771" cy="5619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Acts 2:29–36 (NKJV)</a:t>
            </a:r>
          </a:p>
          <a:p>
            <a:pPr defTabSz="457200">
              <a:defRPr>
                <a:solidFill>
                  <a:srgbClr val="000000"/>
                </a:solidFill>
                <a:latin typeface="Times New Roman"/>
                <a:ea typeface="Times New Roman"/>
                <a:cs typeface="Times New Roman"/>
                <a:sym typeface="Times New Roman"/>
              </a:defRPr>
            </a:pPr>
            <a:r>
              <a:rPr baseline="31999"/>
              <a:t>31</a:t>
            </a:r>
            <a:r>
              <a:t> he, foreseeing this, spoke concerning the resurrection of the Christ, that His soul was not left in Hades, nor did His flesh see corruption. </a:t>
            </a:r>
            <a:r>
              <a:rPr baseline="31999"/>
              <a:t>32</a:t>
            </a:r>
            <a:r>
              <a:t> This Jesus God has raised up, of which we are all witnesses. </a:t>
            </a:r>
            <a:r>
              <a:rPr baseline="31999"/>
              <a:t>33</a:t>
            </a:r>
            <a:r>
              <a:t> Therefore being exalted to the right hand of God, and having received from the Father the promise of the Holy Spirit, He poured out this which you now see and hear.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wipe(left)" transition="in">
                                      <p:cBhvr>
                                        <p:cTn id="7" dur="15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37"/>
                                        </p:tgtEl>
                                        <p:attrNameLst>
                                          <p:attrName>style.visibility</p:attrName>
                                        </p:attrNameLst>
                                      </p:cBhvr>
                                      <p:to>
                                        <p:strVal val="visible"/>
                                      </p:to>
                                    </p:set>
                                    <p:animEffect filter="wipe(right)" transition="in">
                                      <p:cBhvr>
                                        <p:cTn id="12" dur="1000"/>
                                        <p:tgtEl>
                                          <p:spTgt spid="33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41"/>
                                        </p:tgtEl>
                                        <p:attrNameLst>
                                          <p:attrName>style.visibility</p:attrName>
                                        </p:attrNameLst>
                                      </p:cBhvr>
                                      <p:to>
                                        <p:strVal val="visible"/>
                                      </p:to>
                                    </p:set>
                                    <p:animEffect filter="wipe(left)" transition="in">
                                      <p:cBhvr>
                                        <p:cTn id="17" dur="1000"/>
                                        <p:tgtEl>
                                          <p:spTgt spid="34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45"/>
                                        </p:tgtEl>
                                        <p:attrNameLst>
                                          <p:attrName>style.visibility</p:attrName>
                                        </p:attrNameLst>
                                      </p:cBhvr>
                                      <p:to>
                                        <p:strVal val="visible"/>
                                      </p:to>
                                    </p:set>
                                    <p:animEffect filter="wipe(left)" transition="in">
                                      <p:cBhvr>
                                        <p:cTn id="22"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 grpId="2"/>
      <p:bldP build="whole" bldLvl="1" animBg="1" rev="0" advAuto="0" spid="345" grpId="4"/>
      <p:bldP build="whole" bldLvl="1" animBg="1" rev="0" advAuto="0" spid="332" grpId="1"/>
      <p:bldP build="whole" bldLvl="1" animBg="1" rev="0" advAuto="0" spid="341"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Coronated KING at His resurrection"/>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Coronated KING at His resurrection</a:t>
            </a:r>
          </a:p>
        </p:txBody>
      </p:sp>
      <p:sp>
        <p:nvSpPr>
          <p:cNvPr id="349"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50"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grpSp>
        <p:nvGrpSpPr>
          <p:cNvPr id="353" name="Image"/>
          <p:cNvGrpSpPr/>
          <p:nvPr/>
        </p:nvGrpSpPr>
        <p:grpSpPr>
          <a:xfrm>
            <a:off x="147296" y="3928977"/>
            <a:ext cx="3851114" cy="5641881"/>
            <a:chOff x="0" y="0"/>
            <a:chExt cx="3851113" cy="5641879"/>
          </a:xfrm>
        </p:grpSpPr>
        <p:pic>
          <p:nvPicPr>
            <p:cNvPr id="352"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51"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54"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pic>
        <p:nvPicPr>
          <p:cNvPr id="355" name="Line Line" descr="Line Line"/>
          <p:cNvPicPr>
            <a:picLocks noChangeAspect="0"/>
          </p:cNvPicPr>
          <p:nvPr/>
        </p:nvPicPr>
        <p:blipFill>
          <a:blip r:embed="rId5">
            <a:extLst/>
          </a:blip>
          <a:stretch>
            <a:fillRect/>
          </a:stretch>
        </p:blipFill>
        <p:spPr>
          <a:xfrm rot="56438">
            <a:off x="4910028" y="8235119"/>
            <a:ext cx="4395277" cy="431801"/>
          </a:xfrm>
          <a:prstGeom prst="rect">
            <a:avLst/>
          </a:prstGeom>
        </p:spPr>
      </p:pic>
      <p:pic>
        <p:nvPicPr>
          <p:cNvPr id="357" name="Line Line" descr="Line Line"/>
          <p:cNvPicPr>
            <a:picLocks noChangeAspect="0"/>
          </p:cNvPicPr>
          <p:nvPr/>
        </p:nvPicPr>
        <p:blipFill>
          <a:blip r:embed="rId6">
            <a:extLst/>
          </a:blip>
          <a:stretch>
            <a:fillRect/>
          </a:stretch>
        </p:blipFill>
        <p:spPr>
          <a:xfrm rot="157929">
            <a:off x="7753097" y="8879518"/>
            <a:ext cx="4127616" cy="431801"/>
          </a:xfrm>
          <a:prstGeom prst="rect">
            <a:avLst/>
          </a:prstGeom>
        </p:spPr>
      </p:pic>
      <p:pic>
        <p:nvPicPr>
          <p:cNvPr id="359" name="Line Line" descr="Line Line"/>
          <p:cNvPicPr>
            <a:picLocks noChangeAspect="0"/>
          </p:cNvPicPr>
          <p:nvPr/>
        </p:nvPicPr>
        <p:blipFill>
          <a:blip r:embed="rId7">
            <a:extLst/>
          </a:blip>
          <a:stretch>
            <a:fillRect/>
          </a:stretch>
        </p:blipFill>
        <p:spPr>
          <a:xfrm>
            <a:off x="7089401" y="7675582"/>
            <a:ext cx="5455008" cy="431801"/>
          </a:xfrm>
          <a:prstGeom prst="rect">
            <a:avLst/>
          </a:prstGeom>
        </p:spPr>
      </p:pic>
      <p:sp>
        <p:nvSpPr>
          <p:cNvPr id="361" name="Acts 2:29–36 (NKJV)…"/>
          <p:cNvSpPr txBox="1"/>
          <p:nvPr/>
        </p:nvSpPr>
        <p:spPr>
          <a:xfrm>
            <a:off x="4189960" y="3937000"/>
            <a:ext cx="8176771" cy="53891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Acts 2:29–36 (NKJV)</a:t>
            </a:r>
          </a:p>
          <a:p>
            <a:pPr defTabSz="457200">
              <a:defRPr sz="3900">
                <a:solidFill>
                  <a:srgbClr val="000000"/>
                </a:solidFill>
                <a:latin typeface="Times New Roman"/>
                <a:ea typeface="Times New Roman"/>
                <a:cs typeface="Times New Roman"/>
                <a:sym typeface="Times New Roman"/>
              </a:defRPr>
            </a:pPr>
            <a:r>
              <a:rPr baseline="31999"/>
              <a:t>34</a:t>
            </a:r>
            <a:r>
              <a:t> “For David did not ascend into the heavens, but he says himself: </a:t>
            </a:r>
            <a:r>
              <a:rPr i="1"/>
              <a:t>‘The Lord said to my Lord,</a:t>
            </a:r>
            <a:r>
              <a:t>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Coronated KING at His resurrection"/>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Coronated KING at His resurrection</a:t>
            </a:r>
          </a:p>
        </p:txBody>
      </p:sp>
      <p:sp>
        <p:nvSpPr>
          <p:cNvPr id="364"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65"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grpSp>
        <p:nvGrpSpPr>
          <p:cNvPr id="368" name="Image"/>
          <p:cNvGrpSpPr/>
          <p:nvPr/>
        </p:nvGrpSpPr>
        <p:grpSpPr>
          <a:xfrm>
            <a:off x="147296" y="3928977"/>
            <a:ext cx="3851114" cy="5641881"/>
            <a:chOff x="0" y="0"/>
            <a:chExt cx="3851113" cy="5641879"/>
          </a:xfrm>
        </p:grpSpPr>
        <p:pic>
          <p:nvPicPr>
            <p:cNvPr id="367"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66"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69" name="He is BOTH Lord &amp; King “NOW” (Acts 2:36; Phili. 2:5-11; 1 Tim 6:15; Rev. 1:4, 5; 17:14;19:16; Zec 6:12,13)…"/>
          <p:cNvSpPr txBox="1"/>
          <p:nvPr/>
        </p:nvSpPr>
        <p:spPr>
          <a:xfrm>
            <a:off x="4153486" y="3987667"/>
            <a:ext cx="8749498"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2100"/>
              </a:spcBef>
              <a:buSzPct val="80000"/>
              <a:buBlip>
                <a:blip r:embed="rId5"/>
              </a:buBlip>
              <a:defRPr sz="5100">
                <a:solidFill>
                  <a:srgbClr val="000000"/>
                </a:solidFill>
              </a:defRPr>
            </a:pPr>
            <a:r>
              <a:t>He is BOTH Lord &amp; King “NOW” (Acts 2:36; Phili. 2:5-11; 1 Tim 6:15; Rev. 1:4, 5; 17:14;19:16; Zec 6:12,13)</a:t>
            </a:r>
          </a:p>
          <a:p>
            <a:pPr lvl="1" marL="457200" indent="-457200" algn="l">
              <a:spcBef>
                <a:spcPts val="2100"/>
              </a:spcBef>
              <a:buSzPct val="80000"/>
              <a:buBlip>
                <a:blip r:embed="rId5"/>
              </a:buBlip>
              <a:defRPr sz="5100">
                <a:solidFill>
                  <a:srgbClr val="000000"/>
                </a:solidFill>
              </a:defRPr>
            </a:pPr>
            <a:r>
              <a:t>Christians are citizens of His kingdom NOW!! (Col. 1:13; Heb 12:28; Rev. 1:6-9)</a:t>
            </a:r>
          </a:p>
        </p:txBody>
      </p:sp>
      <p:sp>
        <p:nvSpPr>
          <p:cNvPr id="370"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9">
                                            <p:bg/>
                                          </p:spTgt>
                                        </p:tgtEl>
                                        <p:attrNameLst>
                                          <p:attrName>style.visibility</p:attrName>
                                        </p:attrNameLst>
                                      </p:cBhvr>
                                      <p:to>
                                        <p:strVal val="visible"/>
                                      </p:to>
                                    </p:set>
                                    <p:animEffect filter="fade" transition="in">
                                      <p:cBhvr>
                                        <p:cTn id="7" dur="1500"/>
                                        <p:tgtEl>
                                          <p:spTgt spid="36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9">
                                            <p:txEl>
                                              <p:pRg st="0" end="0"/>
                                            </p:txEl>
                                          </p:spTgt>
                                        </p:tgtEl>
                                        <p:attrNameLst>
                                          <p:attrName>style.visibility</p:attrName>
                                        </p:attrNameLst>
                                      </p:cBhvr>
                                      <p:to>
                                        <p:strVal val="visible"/>
                                      </p:to>
                                    </p:set>
                                    <p:animEffect filter="fade" transition="in">
                                      <p:cBhvr>
                                        <p:cTn id="10" dur="1500"/>
                                        <p:tgtEl>
                                          <p:spTgt spid="3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9">
                                            <p:txEl>
                                              <p:pRg st="1" end="1"/>
                                            </p:txEl>
                                          </p:spTgt>
                                        </p:tgtEl>
                                        <p:attrNameLst>
                                          <p:attrName>style.visibility</p:attrName>
                                        </p:attrNameLst>
                                      </p:cBhvr>
                                      <p:to>
                                        <p:strVal val="visible"/>
                                      </p:to>
                                    </p:set>
                                    <p:animEffect filter="fade" transition="in">
                                      <p:cBhvr>
                                        <p:cTn id="15" dur="1500"/>
                                        <p:tgtEl>
                                          <p:spTgt spid="3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9"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When:…"/>
          <p:cNvSpPr txBox="1"/>
          <p:nvPr/>
        </p:nvSpPr>
        <p:spPr>
          <a:xfrm>
            <a:off x="84200" y="2314354"/>
            <a:ext cx="7730307" cy="566113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300"/>
              </a:spcBef>
              <a:buSzPct val="50000"/>
              <a:buBlip>
                <a:blip r:embed="rId2"/>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rPr b="1"/>
              <a:t>When</a:t>
            </a:r>
            <a:r>
              <a:t>:</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Days of Roman kings – Dan. 2:44</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“At hand” in Jesus’ day – Mt. 4:17</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In Jesus’ generation – Mk. 9:1</a:t>
            </a:r>
          </a:p>
          <a:p>
            <a:pPr marL="520700" indent="-520700" algn="l">
              <a:lnSpc>
                <a:spcPct val="120000"/>
              </a:lnSpc>
              <a:spcBef>
                <a:spcPts val="300"/>
              </a:spcBef>
              <a:buSzPct val="50000"/>
              <a:buBlip>
                <a:blip r:embed="rId2"/>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rPr b="1"/>
              <a:t>Where</a:t>
            </a:r>
            <a:r>
              <a:t>:</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Law going from Jerusalem – Isa. 2:3</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King coming to Jerusalem – Zec. 9:9</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Tarry in Jerusalem – Lk. 24:49</a:t>
            </a:r>
          </a:p>
          <a:p>
            <a:pPr lvl="1" marL="1041400" indent="-520700" algn="l">
              <a:lnSpc>
                <a:spcPct val="120000"/>
              </a:lnSpc>
              <a:spcBef>
                <a:spcPts val="300"/>
              </a:spcBef>
              <a:buSzPct val="50000"/>
              <a:buBlip>
                <a:blip r:embed="rId3"/>
              </a:buBlip>
              <a:defRPr sz="3400">
                <a:solidFill>
                  <a:srgbClr val="FFFFFF"/>
                </a:solidFill>
                <a:effectLst>
                  <a:outerShdw sx="100000" sy="100000" kx="0" ky="0" algn="b" rotWithShape="0" blurRad="50800" dist="63500" dir="2646814">
                    <a:srgbClr val="000000"/>
                  </a:outerShdw>
                </a:effectLst>
                <a:latin typeface="Gill Sans"/>
                <a:ea typeface="Gill Sans"/>
                <a:cs typeface="Gill Sans"/>
                <a:sym typeface="Gill Sans"/>
              </a:defRPr>
            </a:pPr>
            <a:r>
              <a:t>Not depart from Jerusalem – Ac. 1:4</a:t>
            </a:r>
          </a:p>
        </p:txBody>
      </p:sp>
      <p:sp>
        <p:nvSpPr>
          <p:cNvPr id="373" name="Established…"/>
          <p:cNvSpPr/>
          <p:nvPr/>
        </p:nvSpPr>
        <p:spPr>
          <a:xfrm>
            <a:off x="8650967" y="2491992"/>
            <a:ext cx="4200877" cy="5530128"/>
          </a:xfrm>
          <a:prstGeom prst="roundRect">
            <a:avLst>
              <a:gd name="adj" fmla="val 14040"/>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500"/>
              </a:spcBef>
              <a:defRPr b="1" sz="3500">
                <a:solidFill>
                  <a:srgbClr val="3B3B3B"/>
                </a:solidFill>
                <a:effectLst>
                  <a:outerShdw sx="100000" sy="100000" kx="0" ky="0" algn="b" rotWithShape="0" blurRad="12700" dist="12700" dir="5400000">
                    <a:srgbClr val="FFFFFF">
                      <a:alpha val="25000"/>
                    </a:srgbClr>
                  </a:outerShdw>
                </a:effectLst>
                <a:latin typeface="Gill Sans"/>
                <a:ea typeface="Gill Sans"/>
                <a:cs typeface="Gill Sans"/>
                <a:sym typeface="Gill Sans"/>
              </a:defRPr>
            </a:pPr>
            <a:r>
              <a:t>Established</a:t>
            </a:r>
          </a:p>
          <a:p>
            <a:pPr>
              <a:spcBef>
                <a:spcPts val="500"/>
              </a:spcBef>
              <a:defRPr sz="3200">
                <a:solidFill>
                  <a:srgbClr val="3B3B3B"/>
                </a:solidFill>
                <a:effectLst>
                  <a:outerShdw sx="100000" sy="100000" kx="0" ky="0" algn="b" rotWithShape="0" blurRad="12700" dist="12700" dir="5400000">
                    <a:srgbClr val="FFFFFF">
                      <a:alpha val="25000"/>
                    </a:srgbClr>
                  </a:outerShdw>
                </a:effectLst>
                <a:latin typeface="Gill Sans"/>
                <a:ea typeface="Gill Sans"/>
                <a:cs typeface="Gill Sans"/>
                <a:sym typeface="Gill Sans"/>
              </a:defRPr>
            </a:pPr>
            <a:r>
              <a:t>First Pentecost after the resurrection of Jesus Christ from the dead</a:t>
            </a:r>
          </a:p>
          <a:p>
            <a:pPr>
              <a:spcBef>
                <a:spcPts val="500"/>
              </a:spcBef>
              <a:defRPr b="1" sz="4200">
                <a:solidFill>
                  <a:srgbClr val="3B3B3B"/>
                </a:solidFill>
                <a:effectLst>
                  <a:outerShdw sx="100000" sy="100000" kx="0" ky="0" algn="b" rotWithShape="0" blurRad="12700" dist="12700" dir="5400000">
                    <a:srgbClr val="FFFFFF">
                      <a:alpha val="25000"/>
                    </a:srgbClr>
                  </a:outerShdw>
                </a:effectLst>
                <a:latin typeface="Gill Sans"/>
                <a:ea typeface="Gill Sans"/>
                <a:cs typeface="Gill Sans"/>
                <a:sym typeface="Gill Sans"/>
              </a:defRPr>
            </a:pPr>
            <a:r>
              <a:t>Acts 2</a:t>
            </a:r>
          </a:p>
          <a:p>
            <a:pPr>
              <a:spcBef>
                <a:spcPts val="500"/>
              </a:spcBef>
              <a:defRPr sz="3200">
                <a:solidFill>
                  <a:srgbClr val="3B3B3B"/>
                </a:solidFill>
                <a:effectLst>
                  <a:outerShdw sx="100000" sy="100000" kx="0" ky="0" algn="b" rotWithShape="0" blurRad="12700" dist="12700" dir="5400000">
                    <a:srgbClr val="FFFFFF">
                      <a:alpha val="25000"/>
                    </a:srgbClr>
                  </a:outerShdw>
                </a:effectLst>
                <a:latin typeface="Gill Sans"/>
                <a:ea typeface="Gill Sans"/>
                <a:cs typeface="Gill Sans"/>
                <a:sym typeface="Gill Sans"/>
              </a:defRPr>
            </a:pPr>
            <a:r>
              <a:t>The right time &amp; place</a:t>
            </a:r>
          </a:p>
          <a:p>
            <a:pPr>
              <a:spcBef>
                <a:spcPts val="500"/>
              </a:spcBef>
              <a:defRPr sz="3200">
                <a:solidFill>
                  <a:srgbClr val="3B3B3B"/>
                </a:solidFill>
                <a:effectLst>
                  <a:outerShdw sx="100000" sy="100000" kx="0" ky="0" algn="b" rotWithShape="0" blurRad="12700" dist="12700" dir="5400000">
                    <a:srgbClr val="FFFFFF">
                      <a:alpha val="25000"/>
                    </a:srgbClr>
                  </a:outerShdw>
                </a:effectLst>
                <a:latin typeface="Gill Sans"/>
                <a:ea typeface="Gill Sans"/>
                <a:cs typeface="Gill Sans"/>
                <a:sym typeface="Gill Sans"/>
              </a:defRPr>
            </a:pPr>
            <a:r>
              <a:t>After Acts 2 the language changes from “AT HAND” to “The kingdom is preached”</a:t>
            </a:r>
          </a:p>
        </p:txBody>
      </p:sp>
      <p:sp>
        <p:nvSpPr>
          <p:cNvPr id="374" name="NT Presence"/>
          <p:cNvSpPr/>
          <p:nvPr/>
        </p:nvSpPr>
        <p:spPr>
          <a:xfrm>
            <a:off x="8657317" y="1885676"/>
            <a:ext cx="4188177" cy="710933"/>
          </a:xfrm>
          <a:prstGeom prst="rect">
            <a:avLst/>
          </a:prstGeom>
          <a:gradFill>
            <a:gsLst>
              <a:gs pos="0">
                <a:srgbClr val="54BFB9"/>
              </a:gs>
              <a:gs pos="100000">
                <a:srgbClr val="008384"/>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Presence</a:t>
            </a:r>
          </a:p>
        </p:txBody>
      </p:sp>
      <p:sp>
        <p:nvSpPr>
          <p:cNvPr id="375" name="David prophesied God “would raise up the Christ to sit on his throne” (Acts 2:25-31)."/>
          <p:cNvSpPr/>
          <p:nvPr/>
        </p:nvSpPr>
        <p:spPr>
          <a:xfrm>
            <a:off x="131281" y="8139787"/>
            <a:ext cx="5902363" cy="1524984"/>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50800" dist="38100" dir="2503852">
                    <a:srgbClr val="000000"/>
                  </a:outerShdw>
                </a:effectLst>
                <a:latin typeface="Gill Sans"/>
                <a:ea typeface="Gill Sans"/>
                <a:cs typeface="Gill Sans"/>
                <a:sym typeface="Gill Sans"/>
              </a:defRPr>
            </a:lvl1pPr>
          </a:lstStyle>
          <a:p>
            <a:pPr/>
            <a:r>
              <a:t>David prophesied God “would raise up the Christ to sit on his throne” (Acts 2:25-31).</a:t>
            </a:r>
          </a:p>
        </p:txBody>
      </p:sp>
      <p:sp>
        <p:nvSpPr>
          <p:cNvPr id="376" name="“This Jesus God has raised up…being exalted…has made this Jesus…Lord” (2:32-36)"/>
          <p:cNvSpPr/>
          <p:nvPr/>
        </p:nvSpPr>
        <p:spPr>
          <a:xfrm>
            <a:off x="7027979" y="8139787"/>
            <a:ext cx="5902363" cy="1524984"/>
          </a:xfrm>
          <a:prstGeom prst="rect">
            <a:avLst/>
          </a:prstGeom>
          <a:gradFill>
            <a:gsLst>
              <a:gs pos="0">
                <a:srgbClr val="B264DA"/>
              </a:gs>
              <a:gs pos="100000">
                <a:srgbClr val="762BA1"/>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38100" dist="12700" dir="5400000">
                    <a:srgbClr val="000000">
                      <a:alpha val="80000"/>
                    </a:srgbClr>
                  </a:outerShdw>
                </a:effectLst>
                <a:latin typeface="Gill Sans"/>
                <a:ea typeface="Gill Sans"/>
                <a:cs typeface="Gill Sans"/>
                <a:sym typeface="Gill Sans"/>
              </a:defRPr>
            </a:lvl1pPr>
          </a:lstStyle>
          <a:p>
            <a:pPr/>
            <a:r>
              <a:t>“This Jesus God has raised up…being exalted…has made this Jesus…Lord” (2:32-36)</a:t>
            </a:r>
          </a:p>
        </p:txBody>
      </p:sp>
      <p:sp>
        <p:nvSpPr>
          <p:cNvPr id="377"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78"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379" name="Arrow"/>
          <p:cNvSpPr/>
          <p:nvPr/>
        </p:nvSpPr>
        <p:spPr>
          <a:xfrm>
            <a:off x="7773493" y="1906289"/>
            <a:ext cx="1116719" cy="6477266"/>
          </a:xfrm>
          <a:prstGeom prst="rightArrow">
            <a:avLst>
              <a:gd name="adj1" fmla="val 87026"/>
              <a:gd name="adj2" fmla="val 82876"/>
            </a:avLst>
          </a:prstGeom>
          <a:solidFill>
            <a:schemeClr val="accent3"/>
          </a:solidFill>
          <a:ln w="12700">
            <a:miter lim="400000"/>
          </a:ln>
        </p:spPr>
        <p:txBody>
          <a:bodyPr lIns="50800" tIns="50800" rIns="50800" bIns="50800" anchor="ctr"/>
          <a:lstStyle/>
          <a:p>
            <a:pPr>
              <a:defRPr>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4"/>
                                        </p:tgtEl>
                                        <p:attrNameLst>
                                          <p:attrName>style.visibility</p:attrName>
                                        </p:attrNameLst>
                                      </p:cBhvr>
                                      <p:to>
                                        <p:strVal val="visible"/>
                                      </p:to>
                                    </p:set>
                                    <p:animEffect filter="wipe(left)" transition="in">
                                      <p:cBhvr>
                                        <p:cTn id="7" dur="2000"/>
                                        <p:tgtEl>
                                          <p:spTgt spid="374"/>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73"/>
                                        </p:tgtEl>
                                        <p:attrNameLst>
                                          <p:attrName>style.visibility</p:attrName>
                                        </p:attrNameLst>
                                      </p:cBhvr>
                                      <p:to>
                                        <p:strVal val="visible"/>
                                      </p:to>
                                    </p:set>
                                    <p:animEffect filter="wipe(left)" transition="in">
                                      <p:cBhvr>
                                        <p:cTn id="11" dur="2000"/>
                                        <p:tgtEl>
                                          <p:spTgt spid="37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75"/>
                                        </p:tgtEl>
                                        <p:attrNameLst>
                                          <p:attrName>style.visibility</p:attrName>
                                        </p:attrNameLst>
                                      </p:cBhvr>
                                      <p:to>
                                        <p:strVal val="visible"/>
                                      </p:to>
                                    </p:set>
                                    <p:animEffect filter="fade" transition="in">
                                      <p:cBhvr>
                                        <p:cTn id="16" dur="1500"/>
                                        <p:tgtEl>
                                          <p:spTgt spid="37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376"/>
                                        </p:tgtEl>
                                        <p:attrNameLst>
                                          <p:attrName>style.visibility</p:attrName>
                                        </p:attrNameLst>
                                      </p:cBhvr>
                                      <p:to>
                                        <p:strVal val="visible"/>
                                      </p:to>
                                    </p:set>
                                    <p:animEffect filter="fade" transition="in">
                                      <p:cBhvr>
                                        <p:cTn id="21" dur="1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3"/>
      <p:bldP build="whole" bldLvl="1" animBg="1" rev="0" advAuto="0" spid="374" grpId="1"/>
      <p:bldP build="whole" bldLvl="1" animBg="1" rev="0" advAuto="0" spid="376" grpId="4"/>
      <p:bldP build="whole" bldLvl="1" animBg="1" rev="0" advAuto="0" spid="373"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82"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383" name="The Nature of His Kingdom"/>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The Nature of His Kingdom</a:t>
            </a:r>
          </a:p>
        </p:txBody>
      </p:sp>
      <p:grpSp>
        <p:nvGrpSpPr>
          <p:cNvPr id="386" name="Image"/>
          <p:cNvGrpSpPr/>
          <p:nvPr/>
        </p:nvGrpSpPr>
        <p:grpSpPr>
          <a:xfrm>
            <a:off x="147296" y="3928977"/>
            <a:ext cx="3851114" cy="5641881"/>
            <a:chOff x="0" y="0"/>
            <a:chExt cx="3851113" cy="5641879"/>
          </a:xfrm>
        </p:grpSpPr>
        <p:pic>
          <p:nvPicPr>
            <p:cNvPr id="385"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84"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87"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
        <p:nvSpPr>
          <p:cNvPr id="388" name="Luke 17:20–21 (NKJV)…"/>
          <p:cNvSpPr txBox="1"/>
          <p:nvPr/>
        </p:nvSpPr>
        <p:spPr>
          <a:xfrm>
            <a:off x="4188229" y="3796336"/>
            <a:ext cx="8512886" cy="5907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Luke 17:20–21 (NKJV)</a:t>
            </a:r>
          </a:p>
          <a:p>
            <a:pPr defTabSz="457200">
              <a:defRPr sz="4400">
                <a:solidFill>
                  <a:srgbClr val="000000"/>
                </a:solidFill>
                <a:latin typeface="Times New Roman"/>
                <a:ea typeface="Times New Roman"/>
                <a:cs typeface="Times New Roman"/>
                <a:sym typeface="Times New Roman"/>
              </a:defRPr>
            </a:pPr>
            <a:r>
              <a:rPr baseline="31999"/>
              <a:t>20</a:t>
            </a:r>
            <a:r>
              <a:t> Now when He was asked by the Pharisees when the kingdom of God would come, He answered them and said, “The kingdom of God does not come with observation; </a:t>
            </a:r>
            <a:r>
              <a:rPr baseline="31999"/>
              <a:t>21</a:t>
            </a:r>
            <a:r>
              <a:t> nor will they say, ‘See here!’ or ‘See there!’ For indeed, the kingdom of God is within you.”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391"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392" name="The Nature of His Kingdom"/>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The Nature of His Kingdom</a:t>
            </a:r>
          </a:p>
        </p:txBody>
      </p:sp>
      <p:grpSp>
        <p:nvGrpSpPr>
          <p:cNvPr id="395" name="Image"/>
          <p:cNvGrpSpPr/>
          <p:nvPr/>
        </p:nvGrpSpPr>
        <p:grpSpPr>
          <a:xfrm>
            <a:off x="147296" y="3928977"/>
            <a:ext cx="3851114" cy="5641881"/>
            <a:chOff x="0" y="0"/>
            <a:chExt cx="3851113" cy="5641879"/>
          </a:xfrm>
        </p:grpSpPr>
        <p:pic>
          <p:nvPicPr>
            <p:cNvPr id="394"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393"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396"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
        <p:nvSpPr>
          <p:cNvPr id="397" name="John 18:33–37 (NKJV)…"/>
          <p:cNvSpPr txBox="1"/>
          <p:nvPr/>
        </p:nvSpPr>
        <p:spPr>
          <a:xfrm>
            <a:off x="4188230" y="3796336"/>
            <a:ext cx="8512886" cy="5502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John 18:33–37 (NKJV) </a:t>
            </a:r>
          </a:p>
          <a:p>
            <a:pPr defTabSz="457200">
              <a:defRPr sz="4000">
                <a:solidFill>
                  <a:srgbClr val="000000"/>
                </a:solidFill>
                <a:latin typeface="Times New Roman"/>
                <a:ea typeface="Times New Roman"/>
                <a:cs typeface="Times New Roman"/>
                <a:sym typeface="Times New Roman"/>
              </a:defRPr>
            </a:pPr>
            <a:r>
              <a:rPr baseline="31999"/>
              <a:t>33</a:t>
            </a:r>
            <a:r>
              <a:t> Then Pilate entered the Praetorium again, called Jesus, and said to Him, “Are You the King of the Jews?” … </a:t>
            </a:r>
            <a:r>
              <a:rPr baseline="31999"/>
              <a:t>36</a:t>
            </a:r>
            <a:r>
              <a:t> Jesus answered, “My kingdom is not of this world. If My kingdom were of this world, My servants would fight, so that I should not be delivered to the Jews; but now My kingdom is not from here.”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quot;You, O God, are my king from of old….&quot; (Psalm 74:12)…"/>
          <p:cNvSpPr txBox="1"/>
          <p:nvPr/>
        </p:nvSpPr>
        <p:spPr>
          <a:xfrm>
            <a:off x="4606612" y="4223360"/>
            <a:ext cx="8301748" cy="515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600200" indent="-457200" algn="l">
              <a:spcBef>
                <a:spcPts val="1500"/>
              </a:spcBef>
              <a:buSzPct val="80000"/>
              <a:buBlip>
                <a:blip r:embed="rId2"/>
              </a:buBlip>
              <a:defRPr sz="4000">
                <a:solidFill>
                  <a:srgbClr val="000000"/>
                </a:solidFill>
              </a:defRPr>
            </a:pPr>
            <a:r>
              <a:t>"You, O God, are my king from of old…." (Psalm 74:12) </a:t>
            </a:r>
          </a:p>
          <a:p>
            <a:pPr marL="2921000" indent="-635000" algn="l">
              <a:spcBef>
                <a:spcPts val="1500"/>
              </a:spcBef>
              <a:buSzPct val="80000"/>
              <a:buBlip>
                <a:blip r:embed="rId2"/>
              </a:buBlip>
              <a:defRPr sz="4000">
                <a:solidFill>
                  <a:srgbClr val="000000"/>
                </a:solidFill>
              </a:defRPr>
            </a:pPr>
            <a:r>
              <a:t>"For the Lord is the great God, the great King above all gods.” (Psalm 95:3) </a:t>
            </a:r>
          </a:p>
          <a:p>
            <a:pPr marL="3378200" indent="-635000" algn="l">
              <a:spcBef>
                <a:spcPts val="1500"/>
              </a:spcBef>
              <a:buSzPct val="80000"/>
              <a:buBlip>
                <a:blip r:embed="rId2"/>
              </a:buBlip>
              <a:defRPr sz="4000">
                <a:solidFill>
                  <a:srgbClr val="000000"/>
                </a:solidFill>
              </a:defRPr>
            </a:pPr>
            <a:r>
              <a:t>"Shout for joy before the LORD, the King.” (Psalm 98:6)</a:t>
            </a:r>
          </a:p>
        </p:txBody>
      </p:sp>
      <p:sp>
        <p:nvSpPr>
          <p:cNvPr id="220"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21"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pic>
        <p:nvPicPr>
          <p:cNvPr id="222" name="Image" descr="Image"/>
          <p:cNvPicPr>
            <a:picLocks noChangeAspect="1"/>
          </p:cNvPicPr>
          <p:nvPr/>
        </p:nvPicPr>
        <p:blipFill>
          <a:blip r:embed="rId3">
            <a:extLst/>
          </a:blip>
          <a:srcRect l="15169" t="2209" r="21223" b="11545"/>
          <a:stretch>
            <a:fillRect/>
          </a:stretch>
        </p:blipFill>
        <p:spPr>
          <a:xfrm>
            <a:off x="-389388" y="2531044"/>
            <a:ext cx="7474018" cy="7600554"/>
          </a:xfrm>
          <a:custGeom>
            <a:avLst/>
            <a:gdLst/>
            <a:ahLst/>
            <a:cxnLst>
              <a:cxn ang="0">
                <a:pos x="wd2" y="hd2"/>
              </a:cxn>
              <a:cxn ang="5400000">
                <a:pos x="wd2" y="hd2"/>
              </a:cxn>
              <a:cxn ang="10800000">
                <a:pos x="wd2" y="hd2"/>
              </a:cxn>
              <a:cxn ang="16200000">
                <a:pos x="wd2" y="hd2"/>
              </a:cxn>
            </a:cxnLst>
            <a:rect l="0" t="0" r="r" b="b"/>
            <a:pathLst>
              <a:path w="21497" h="21600" fill="norm" stroke="1" extrusionOk="0">
                <a:moveTo>
                  <a:pt x="0" y="0"/>
                </a:moveTo>
                <a:lnTo>
                  <a:pt x="0" y="21600"/>
                </a:lnTo>
                <a:lnTo>
                  <a:pt x="13638" y="21600"/>
                </a:lnTo>
                <a:cubicBezTo>
                  <a:pt x="13786" y="21380"/>
                  <a:pt x="14250" y="20836"/>
                  <a:pt x="14819" y="20222"/>
                </a:cubicBezTo>
                <a:cubicBezTo>
                  <a:pt x="16187" y="18746"/>
                  <a:pt x="16173" y="18754"/>
                  <a:pt x="17037" y="18822"/>
                </a:cubicBezTo>
                <a:cubicBezTo>
                  <a:pt x="17159" y="18832"/>
                  <a:pt x="17375" y="18764"/>
                  <a:pt x="17517" y="18672"/>
                </a:cubicBezTo>
                <a:cubicBezTo>
                  <a:pt x="17673" y="18571"/>
                  <a:pt x="17896" y="18523"/>
                  <a:pt x="18082" y="18550"/>
                </a:cubicBezTo>
                <a:cubicBezTo>
                  <a:pt x="18251" y="18575"/>
                  <a:pt x="18412" y="18559"/>
                  <a:pt x="18439" y="18515"/>
                </a:cubicBezTo>
                <a:cubicBezTo>
                  <a:pt x="18466" y="18472"/>
                  <a:pt x="18753" y="18319"/>
                  <a:pt x="19077" y="18176"/>
                </a:cubicBezTo>
                <a:cubicBezTo>
                  <a:pt x="19727" y="17888"/>
                  <a:pt x="20014" y="17577"/>
                  <a:pt x="20204" y="16952"/>
                </a:cubicBezTo>
                <a:cubicBezTo>
                  <a:pt x="20371" y="16403"/>
                  <a:pt x="20546" y="16260"/>
                  <a:pt x="20719" y="16532"/>
                </a:cubicBezTo>
                <a:cubicBezTo>
                  <a:pt x="20851" y="16741"/>
                  <a:pt x="21056" y="16790"/>
                  <a:pt x="21348" y="16680"/>
                </a:cubicBezTo>
                <a:cubicBezTo>
                  <a:pt x="21600" y="16585"/>
                  <a:pt x="21536" y="16279"/>
                  <a:pt x="21136" y="15667"/>
                </a:cubicBezTo>
                <a:cubicBezTo>
                  <a:pt x="20933" y="15356"/>
                  <a:pt x="20717" y="15011"/>
                  <a:pt x="20655" y="14902"/>
                </a:cubicBezTo>
                <a:cubicBezTo>
                  <a:pt x="20593" y="14792"/>
                  <a:pt x="20337" y="14389"/>
                  <a:pt x="20085" y="14006"/>
                </a:cubicBezTo>
                <a:cubicBezTo>
                  <a:pt x="19833" y="13623"/>
                  <a:pt x="19338" y="12818"/>
                  <a:pt x="18985" y="12217"/>
                </a:cubicBezTo>
                <a:cubicBezTo>
                  <a:pt x="18632" y="11616"/>
                  <a:pt x="18209" y="10954"/>
                  <a:pt x="18045" y="10745"/>
                </a:cubicBezTo>
                <a:cubicBezTo>
                  <a:pt x="17714" y="10324"/>
                  <a:pt x="16767" y="8799"/>
                  <a:pt x="16767" y="8687"/>
                </a:cubicBezTo>
                <a:cubicBezTo>
                  <a:pt x="16767" y="8648"/>
                  <a:pt x="16702" y="8561"/>
                  <a:pt x="16624" y="8497"/>
                </a:cubicBezTo>
                <a:cubicBezTo>
                  <a:pt x="16546" y="8434"/>
                  <a:pt x="16408" y="8239"/>
                  <a:pt x="16318" y="8064"/>
                </a:cubicBezTo>
                <a:cubicBezTo>
                  <a:pt x="16228" y="7889"/>
                  <a:pt x="15996" y="7543"/>
                  <a:pt x="15804" y="7297"/>
                </a:cubicBezTo>
                <a:cubicBezTo>
                  <a:pt x="15612" y="7051"/>
                  <a:pt x="15415" y="6758"/>
                  <a:pt x="15365" y="6647"/>
                </a:cubicBezTo>
                <a:cubicBezTo>
                  <a:pt x="15315" y="6535"/>
                  <a:pt x="15197" y="6382"/>
                  <a:pt x="15103" y="6306"/>
                </a:cubicBezTo>
                <a:cubicBezTo>
                  <a:pt x="15010" y="6230"/>
                  <a:pt x="14818" y="5941"/>
                  <a:pt x="14677" y="5664"/>
                </a:cubicBezTo>
                <a:cubicBezTo>
                  <a:pt x="14336" y="4997"/>
                  <a:pt x="13754" y="4216"/>
                  <a:pt x="13596" y="4216"/>
                </a:cubicBezTo>
                <a:cubicBezTo>
                  <a:pt x="13379" y="4216"/>
                  <a:pt x="13104" y="4595"/>
                  <a:pt x="13162" y="4813"/>
                </a:cubicBezTo>
                <a:cubicBezTo>
                  <a:pt x="13230" y="5071"/>
                  <a:pt x="12979" y="5210"/>
                  <a:pt x="12447" y="5210"/>
                </a:cubicBezTo>
                <a:cubicBezTo>
                  <a:pt x="11996" y="5210"/>
                  <a:pt x="11495" y="5393"/>
                  <a:pt x="11097" y="5701"/>
                </a:cubicBezTo>
                <a:cubicBezTo>
                  <a:pt x="10844" y="5897"/>
                  <a:pt x="9787" y="7483"/>
                  <a:pt x="9743" y="7732"/>
                </a:cubicBezTo>
                <a:cubicBezTo>
                  <a:pt x="9732" y="7793"/>
                  <a:pt x="9651" y="8179"/>
                  <a:pt x="9563" y="8589"/>
                </a:cubicBezTo>
                <a:cubicBezTo>
                  <a:pt x="9474" y="8998"/>
                  <a:pt x="9351" y="9937"/>
                  <a:pt x="9290" y="10675"/>
                </a:cubicBezTo>
                <a:cubicBezTo>
                  <a:pt x="9152" y="12335"/>
                  <a:pt x="9151" y="12345"/>
                  <a:pt x="8905" y="12126"/>
                </a:cubicBezTo>
                <a:cubicBezTo>
                  <a:pt x="8791" y="12024"/>
                  <a:pt x="8665" y="11693"/>
                  <a:pt x="8590" y="11293"/>
                </a:cubicBezTo>
                <a:cubicBezTo>
                  <a:pt x="8407" y="10316"/>
                  <a:pt x="8170" y="9655"/>
                  <a:pt x="7549" y="8399"/>
                </a:cubicBezTo>
                <a:cubicBezTo>
                  <a:pt x="7336" y="7970"/>
                  <a:pt x="6775" y="7476"/>
                  <a:pt x="6273" y="7277"/>
                </a:cubicBezTo>
                <a:cubicBezTo>
                  <a:pt x="6034" y="7183"/>
                  <a:pt x="6031" y="7173"/>
                  <a:pt x="6211" y="7065"/>
                </a:cubicBezTo>
                <a:cubicBezTo>
                  <a:pt x="7142" y="6506"/>
                  <a:pt x="7379" y="5788"/>
                  <a:pt x="6846" y="5127"/>
                </a:cubicBezTo>
                <a:cubicBezTo>
                  <a:pt x="6715" y="4966"/>
                  <a:pt x="6755" y="4217"/>
                  <a:pt x="6903" y="4040"/>
                </a:cubicBezTo>
                <a:cubicBezTo>
                  <a:pt x="6979" y="3949"/>
                  <a:pt x="6959" y="3863"/>
                  <a:pt x="6837" y="3730"/>
                </a:cubicBezTo>
                <a:cubicBezTo>
                  <a:pt x="6675" y="3554"/>
                  <a:pt x="6680" y="3534"/>
                  <a:pt x="6929" y="3341"/>
                </a:cubicBezTo>
                <a:lnTo>
                  <a:pt x="7193" y="3136"/>
                </a:lnTo>
                <a:lnTo>
                  <a:pt x="6986" y="2741"/>
                </a:lnTo>
                <a:cubicBezTo>
                  <a:pt x="6873" y="2522"/>
                  <a:pt x="6734" y="2314"/>
                  <a:pt x="6678" y="2279"/>
                </a:cubicBezTo>
                <a:cubicBezTo>
                  <a:pt x="6622" y="2245"/>
                  <a:pt x="6576" y="2114"/>
                  <a:pt x="6576" y="1986"/>
                </a:cubicBezTo>
                <a:cubicBezTo>
                  <a:pt x="6576" y="1858"/>
                  <a:pt x="6443" y="1506"/>
                  <a:pt x="6282" y="1203"/>
                </a:cubicBezTo>
                <a:cubicBezTo>
                  <a:pt x="6120" y="901"/>
                  <a:pt x="6011" y="634"/>
                  <a:pt x="6038" y="608"/>
                </a:cubicBezTo>
                <a:cubicBezTo>
                  <a:pt x="6064" y="582"/>
                  <a:pt x="6118" y="342"/>
                  <a:pt x="6156" y="77"/>
                </a:cubicBezTo>
                <a:lnTo>
                  <a:pt x="6168" y="0"/>
                </a:lnTo>
                <a:lnTo>
                  <a:pt x="0" y="0"/>
                </a:lnTo>
                <a:close/>
                <a:moveTo>
                  <a:pt x="12744" y="5769"/>
                </a:moveTo>
                <a:cubicBezTo>
                  <a:pt x="12889" y="5759"/>
                  <a:pt x="13042" y="5805"/>
                  <a:pt x="13213" y="5908"/>
                </a:cubicBezTo>
                <a:cubicBezTo>
                  <a:pt x="13642" y="6165"/>
                  <a:pt x="13770" y="6519"/>
                  <a:pt x="13693" y="7213"/>
                </a:cubicBezTo>
                <a:cubicBezTo>
                  <a:pt x="13642" y="7660"/>
                  <a:pt x="13661" y="7782"/>
                  <a:pt x="13783" y="7827"/>
                </a:cubicBezTo>
                <a:cubicBezTo>
                  <a:pt x="14012" y="7914"/>
                  <a:pt x="14243" y="7623"/>
                  <a:pt x="14243" y="7247"/>
                </a:cubicBezTo>
                <a:cubicBezTo>
                  <a:pt x="14243" y="6740"/>
                  <a:pt x="14381" y="6756"/>
                  <a:pt x="14740" y="7302"/>
                </a:cubicBezTo>
                <a:lnTo>
                  <a:pt x="15066" y="7797"/>
                </a:lnTo>
                <a:lnTo>
                  <a:pt x="14615" y="8416"/>
                </a:lnTo>
                <a:cubicBezTo>
                  <a:pt x="14366" y="8757"/>
                  <a:pt x="13624" y="9764"/>
                  <a:pt x="12967" y="10652"/>
                </a:cubicBezTo>
                <a:cubicBezTo>
                  <a:pt x="12309" y="11539"/>
                  <a:pt x="11477" y="12668"/>
                  <a:pt x="11116" y="13160"/>
                </a:cubicBezTo>
                <a:cubicBezTo>
                  <a:pt x="10756" y="13653"/>
                  <a:pt x="10457" y="14057"/>
                  <a:pt x="10452" y="14057"/>
                </a:cubicBezTo>
                <a:cubicBezTo>
                  <a:pt x="10257" y="14057"/>
                  <a:pt x="10264" y="11004"/>
                  <a:pt x="10462" y="9247"/>
                </a:cubicBezTo>
                <a:cubicBezTo>
                  <a:pt x="10629" y="7764"/>
                  <a:pt x="11156" y="6195"/>
                  <a:pt x="11431" y="6362"/>
                </a:cubicBezTo>
                <a:cubicBezTo>
                  <a:pt x="11488" y="6397"/>
                  <a:pt x="11644" y="6323"/>
                  <a:pt x="11778" y="6199"/>
                </a:cubicBezTo>
                <a:cubicBezTo>
                  <a:pt x="11913" y="6074"/>
                  <a:pt x="12054" y="6002"/>
                  <a:pt x="12091" y="6039"/>
                </a:cubicBezTo>
                <a:cubicBezTo>
                  <a:pt x="12128" y="6075"/>
                  <a:pt x="12229" y="6044"/>
                  <a:pt x="12317" y="5969"/>
                </a:cubicBezTo>
                <a:cubicBezTo>
                  <a:pt x="12460" y="5845"/>
                  <a:pt x="12599" y="5779"/>
                  <a:pt x="12744" y="5769"/>
                </a:cubicBezTo>
                <a:close/>
              </a:path>
            </a:pathLst>
          </a:custGeom>
          <a:ln w="12700">
            <a:miter lim="400000"/>
          </a:ln>
        </p:spPr>
      </p:pic>
      <p:sp>
        <p:nvSpPr>
          <p:cNvPr id="223" name="KING &amp; KINGDOM - A Common Biblical Concept"/>
          <p:cNvSpPr txBox="1"/>
          <p:nvPr/>
        </p:nvSpPr>
        <p:spPr>
          <a:xfrm>
            <a:off x="-4203" y="1879326"/>
            <a:ext cx="13013207" cy="660401"/>
          </a:xfrm>
          <a:prstGeom prst="rect">
            <a:avLst/>
          </a:prstGeom>
          <a:solidFill>
            <a:schemeClr val="accent6"/>
          </a:soli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KING &amp; KINGDOM - A Common Biblical Concept</a:t>
            </a:r>
          </a:p>
        </p:txBody>
      </p:sp>
      <p:sp>
        <p:nvSpPr>
          <p:cNvPr id="224" name="&quot;I will exalt you, my God the King;  I will praise your name for ever and ever.” (Psalm 145:1)"/>
          <p:cNvSpPr txBox="1"/>
          <p:nvPr/>
        </p:nvSpPr>
        <p:spPr>
          <a:xfrm>
            <a:off x="2452044" y="2746543"/>
            <a:ext cx="10391593"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35000" indent="-635000" algn="l">
              <a:spcBef>
                <a:spcPts val="600"/>
              </a:spcBef>
              <a:buSzPct val="80000"/>
              <a:buBlip>
                <a:blip r:embed="rId2"/>
              </a:buBlip>
              <a:defRPr sz="4000">
                <a:solidFill>
                  <a:srgbClr val="000000"/>
                </a:solidFill>
              </a:defRPr>
            </a:lvl1pPr>
          </a:lstStyle>
          <a:p>
            <a:pPr/>
            <a:r>
              <a:t>"I will exalt you, my God the King;  I will praise your name for ever and ever.” (Psalm 145:1)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9">
                                            <p:bg/>
                                          </p:spTgt>
                                        </p:tgtEl>
                                        <p:attrNameLst>
                                          <p:attrName>style.visibility</p:attrName>
                                        </p:attrNameLst>
                                      </p:cBhvr>
                                      <p:to>
                                        <p:strVal val="visible"/>
                                      </p:to>
                                    </p:set>
                                    <p:animEffect filter="fade" transition="in">
                                      <p:cBhvr>
                                        <p:cTn id="7" dur="1500"/>
                                        <p:tgtEl>
                                          <p:spTgt spid="21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9">
                                            <p:txEl>
                                              <p:pRg st="0" end="0"/>
                                            </p:txEl>
                                          </p:spTgt>
                                        </p:tgtEl>
                                        <p:attrNameLst>
                                          <p:attrName>style.visibility</p:attrName>
                                        </p:attrNameLst>
                                      </p:cBhvr>
                                      <p:to>
                                        <p:strVal val="visible"/>
                                      </p:to>
                                    </p:set>
                                    <p:animEffect filter="fade" transition="in">
                                      <p:cBhvr>
                                        <p:cTn id="10" dur="1500"/>
                                        <p:tgtEl>
                                          <p:spTgt spid="2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9">
                                            <p:txEl>
                                              <p:pRg st="1" end="1"/>
                                            </p:txEl>
                                          </p:spTgt>
                                        </p:tgtEl>
                                        <p:attrNameLst>
                                          <p:attrName>style.visibility</p:attrName>
                                        </p:attrNameLst>
                                      </p:cBhvr>
                                      <p:to>
                                        <p:strVal val="visible"/>
                                      </p:to>
                                    </p:set>
                                    <p:animEffect filter="fade" transition="in">
                                      <p:cBhvr>
                                        <p:cTn id="15" dur="1500"/>
                                        <p:tgtEl>
                                          <p:spTgt spid="21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9">
                                            <p:txEl>
                                              <p:pRg st="2" end="2"/>
                                            </p:txEl>
                                          </p:spTgt>
                                        </p:tgtEl>
                                        <p:attrNameLst>
                                          <p:attrName>style.visibility</p:attrName>
                                        </p:attrNameLst>
                                      </p:cBhvr>
                                      <p:to>
                                        <p:strVal val="visible"/>
                                      </p:to>
                                    </p:set>
                                    <p:animEffect filter="fade" transition="in">
                                      <p:cBhvr>
                                        <p:cTn id="20" dur="1500"/>
                                        <p:tgtEl>
                                          <p:spTgt spid="2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00"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01" name="The Nature of His Kingdom"/>
          <p:cNvSpPr txBox="1"/>
          <p:nvPr/>
        </p:nvSpPr>
        <p:spPr>
          <a:xfrm>
            <a:off x="636015" y="2896813"/>
            <a:ext cx="1173277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4600">
                <a:solidFill>
                  <a:srgbClr val="000000"/>
                </a:solidFill>
                <a:latin typeface="Gill Sans"/>
                <a:ea typeface="Gill Sans"/>
                <a:cs typeface="Gill Sans"/>
                <a:sym typeface="Gill Sans"/>
              </a:defRPr>
            </a:lvl1pPr>
          </a:lstStyle>
          <a:p>
            <a:pPr/>
            <a:r>
              <a:t>The Nature of His Kingdom</a:t>
            </a:r>
          </a:p>
        </p:txBody>
      </p:sp>
      <p:grpSp>
        <p:nvGrpSpPr>
          <p:cNvPr id="404" name="Image"/>
          <p:cNvGrpSpPr/>
          <p:nvPr/>
        </p:nvGrpSpPr>
        <p:grpSpPr>
          <a:xfrm>
            <a:off x="147296" y="3928977"/>
            <a:ext cx="3851114" cy="5641881"/>
            <a:chOff x="0" y="0"/>
            <a:chExt cx="3851113" cy="5641879"/>
          </a:xfrm>
        </p:grpSpPr>
        <p:pic>
          <p:nvPicPr>
            <p:cNvPr id="403" name="Image" descr="Image"/>
            <p:cNvPicPr>
              <a:picLocks noChangeAspect="1"/>
            </p:cNvPicPr>
            <p:nvPr/>
          </p:nvPicPr>
          <p:blipFill>
            <a:blip r:embed="rId3">
              <a:extLst/>
            </a:blip>
            <a:srcRect l="17581" t="796" r="43684" b="23262"/>
            <a:stretch>
              <a:fillRect/>
            </a:stretch>
          </p:blipFill>
          <p:spPr>
            <a:xfrm>
              <a:off x="76199" y="38099"/>
              <a:ext cx="3698715" cy="5438681"/>
            </a:xfrm>
            <a:prstGeom prst="rect">
              <a:avLst/>
            </a:prstGeom>
            <a:ln>
              <a:noFill/>
            </a:ln>
            <a:effectLst/>
          </p:spPr>
        </p:pic>
        <p:pic>
          <p:nvPicPr>
            <p:cNvPr id="402" name="Image" descr="Image"/>
            <p:cNvPicPr>
              <a:picLocks noChangeAspect="0"/>
            </p:cNvPicPr>
            <p:nvPr/>
          </p:nvPicPr>
          <p:blipFill>
            <a:blip r:embed="rId4">
              <a:extLst/>
            </a:blip>
            <a:stretch>
              <a:fillRect/>
            </a:stretch>
          </p:blipFill>
          <p:spPr>
            <a:xfrm>
              <a:off x="0" y="0"/>
              <a:ext cx="3851114" cy="5641880"/>
            </a:xfrm>
            <a:prstGeom prst="rect">
              <a:avLst/>
            </a:prstGeom>
            <a:effectLst/>
          </p:spPr>
        </p:pic>
      </p:grpSp>
      <p:sp>
        <p:nvSpPr>
          <p:cNvPr id="405" name="JESUS IS KING of kings NOW"/>
          <p:cNvSpPr txBox="1"/>
          <p:nvPr/>
        </p:nvSpPr>
        <p:spPr>
          <a:xfrm>
            <a:off x="230558" y="1866907"/>
            <a:ext cx="12543684" cy="990601"/>
          </a:xfrm>
          <a:prstGeom prst="rect">
            <a:avLst/>
          </a:prstGeom>
          <a:gradFill>
            <a:gsLst>
              <a:gs pos="0">
                <a:srgbClr val="FF8AD8"/>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
        <p:nvSpPr>
          <p:cNvPr id="406" name="John 18:33–37 (NKJV)…"/>
          <p:cNvSpPr txBox="1"/>
          <p:nvPr/>
        </p:nvSpPr>
        <p:spPr>
          <a:xfrm>
            <a:off x="4188230" y="3796336"/>
            <a:ext cx="8512886" cy="5907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John 18:33–37 (NKJV) </a:t>
            </a:r>
          </a:p>
          <a:p>
            <a:pPr defTabSz="457200">
              <a:defRPr sz="4400">
                <a:solidFill>
                  <a:srgbClr val="000000"/>
                </a:solidFill>
                <a:latin typeface="Times New Roman"/>
                <a:ea typeface="Times New Roman"/>
                <a:cs typeface="Times New Roman"/>
                <a:sym typeface="Times New Roman"/>
              </a:defRPr>
            </a:pPr>
            <a:r>
              <a:rPr baseline="31999"/>
              <a:t>37</a:t>
            </a:r>
            <a:r>
              <a:t> Pilate therefore said to Him, “Are You a king then?” Jesus answered, “You say </a:t>
            </a:r>
            <a:r>
              <a:rPr i="1"/>
              <a:t>rightly</a:t>
            </a:r>
            <a:r>
              <a:t> that I am a king. For this cause I was born, and for this cause I have come into the world, that I should bear witness to the truth. Everyone who is of the truth hears My voice.”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09"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10"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pic>
        <p:nvPicPr>
          <p:cNvPr id="411" name="Image" descr="Image"/>
          <p:cNvPicPr>
            <a:picLocks noChangeAspect="1"/>
          </p:cNvPicPr>
          <p:nvPr/>
        </p:nvPicPr>
        <p:blipFill>
          <a:blip r:embed="rId2">
            <a:extLst/>
          </a:blip>
          <a:srcRect l="15874" t="4494" r="32994" b="0"/>
          <a:stretch>
            <a:fillRect/>
          </a:stretch>
        </p:blipFill>
        <p:spPr>
          <a:xfrm>
            <a:off x="-608608" y="3756126"/>
            <a:ext cx="5782867" cy="607580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521" y="2"/>
                </a:moveTo>
                <a:cubicBezTo>
                  <a:pt x="10885" y="-6"/>
                  <a:pt x="10631" y="7"/>
                  <a:pt x="10540" y="51"/>
                </a:cubicBezTo>
                <a:cubicBezTo>
                  <a:pt x="10451" y="95"/>
                  <a:pt x="10348" y="100"/>
                  <a:pt x="10163" y="72"/>
                </a:cubicBezTo>
                <a:cubicBezTo>
                  <a:pt x="9920" y="35"/>
                  <a:pt x="9899" y="40"/>
                  <a:pt x="9692" y="191"/>
                </a:cubicBezTo>
                <a:cubicBezTo>
                  <a:pt x="9573" y="277"/>
                  <a:pt x="9433" y="349"/>
                  <a:pt x="9381" y="349"/>
                </a:cubicBezTo>
                <a:cubicBezTo>
                  <a:pt x="9328" y="349"/>
                  <a:pt x="9298" y="367"/>
                  <a:pt x="9312" y="390"/>
                </a:cubicBezTo>
                <a:cubicBezTo>
                  <a:pt x="9327" y="412"/>
                  <a:pt x="9221" y="493"/>
                  <a:pt x="9077" y="570"/>
                </a:cubicBezTo>
                <a:cubicBezTo>
                  <a:pt x="8913" y="658"/>
                  <a:pt x="8786" y="767"/>
                  <a:pt x="8736" y="859"/>
                </a:cubicBezTo>
                <a:cubicBezTo>
                  <a:pt x="8692" y="941"/>
                  <a:pt x="8615" y="1057"/>
                  <a:pt x="8565" y="1117"/>
                </a:cubicBezTo>
                <a:cubicBezTo>
                  <a:pt x="8516" y="1178"/>
                  <a:pt x="8439" y="1341"/>
                  <a:pt x="8395" y="1481"/>
                </a:cubicBezTo>
                <a:cubicBezTo>
                  <a:pt x="8288" y="1823"/>
                  <a:pt x="8287" y="1829"/>
                  <a:pt x="8242" y="2171"/>
                </a:cubicBezTo>
                <a:cubicBezTo>
                  <a:pt x="8221" y="2335"/>
                  <a:pt x="8178" y="2515"/>
                  <a:pt x="8146" y="2572"/>
                </a:cubicBezTo>
                <a:cubicBezTo>
                  <a:pt x="8114" y="2628"/>
                  <a:pt x="8076" y="2841"/>
                  <a:pt x="8063" y="3046"/>
                </a:cubicBezTo>
                <a:cubicBezTo>
                  <a:pt x="8050" y="3250"/>
                  <a:pt x="8022" y="3438"/>
                  <a:pt x="8002" y="3463"/>
                </a:cubicBezTo>
                <a:cubicBezTo>
                  <a:pt x="7982" y="3489"/>
                  <a:pt x="7935" y="3612"/>
                  <a:pt x="7900" y="3737"/>
                </a:cubicBezTo>
                <a:cubicBezTo>
                  <a:pt x="7864" y="3862"/>
                  <a:pt x="7787" y="4033"/>
                  <a:pt x="7728" y="4116"/>
                </a:cubicBezTo>
                <a:cubicBezTo>
                  <a:pt x="7583" y="4318"/>
                  <a:pt x="7550" y="4578"/>
                  <a:pt x="7591" y="5159"/>
                </a:cubicBezTo>
                <a:cubicBezTo>
                  <a:pt x="7632" y="5720"/>
                  <a:pt x="7792" y="6268"/>
                  <a:pt x="7955" y="6393"/>
                </a:cubicBezTo>
                <a:cubicBezTo>
                  <a:pt x="8055" y="6470"/>
                  <a:pt x="8062" y="6511"/>
                  <a:pt x="8066" y="7146"/>
                </a:cubicBezTo>
                <a:cubicBezTo>
                  <a:pt x="8070" y="7736"/>
                  <a:pt x="8060" y="7823"/>
                  <a:pt x="7986" y="7875"/>
                </a:cubicBezTo>
                <a:cubicBezTo>
                  <a:pt x="7939" y="7908"/>
                  <a:pt x="7813" y="8105"/>
                  <a:pt x="7705" y="8314"/>
                </a:cubicBezTo>
                <a:cubicBezTo>
                  <a:pt x="7598" y="8523"/>
                  <a:pt x="7435" y="8801"/>
                  <a:pt x="7342" y="8933"/>
                </a:cubicBezTo>
                <a:cubicBezTo>
                  <a:pt x="7184" y="9159"/>
                  <a:pt x="7163" y="9174"/>
                  <a:pt x="6975" y="9174"/>
                </a:cubicBezTo>
                <a:cubicBezTo>
                  <a:pt x="6839" y="9174"/>
                  <a:pt x="6716" y="9211"/>
                  <a:pt x="6594" y="9290"/>
                </a:cubicBezTo>
                <a:cubicBezTo>
                  <a:pt x="6402" y="9413"/>
                  <a:pt x="5979" y="9538"/>
                  <a:pt x="5747" y="9538"/>
                </a:cubicBezTo>
                <a:cubicBezTo>
                  <a:pt x="5544" y="9538"/>
                  <a:pt x="5364" y="9615"/>
                  <a:pt x="5199" y="9774"/>
                </a:cubicBezTo>
                <a:cubicBezTo>
                  <a:pt x="4983" y="9981"/>
                  <a:pt x="4080" y="10481"/>
                  <a:pt x="3645" y="10634"/>
                </a:cubicBezTo>
                <a:cubicBezTo>
                  <a:pt x="3556" y="10666"/>
                  <a:pt x="3320" y="10796"/>
                  <a:pt x="3119" y="10925"/>
                </a:cubicBezTo>
                <a:cubicBezTo>
                  <a:pt x="2918" y="11053"/>
                  <a:pt x="2635" y="11203"/>
                  <a:pt x="2490" y="11259"/>
                </a:cubicBezTo>
                <a:cubicBezTo>
                  <a:pt x="1753" y="11544"/>
                  <a:pt x="1427" y="11917"/>
                  <a:pt x="1226" y="12699"/>
                </a:cubicBezTo>
                <a:cubicBezTo>
                  <a:pt x="1181" y="12874"/>
                  <a:pt x="1061" y="13152"/>
                  <a:pt x="959" y="13314"/>
                </a:cubicBezTo>
                <a:cubicBezTo>
                  <a:pt x="636" y="13832"/>
                  <a:pt x="567" y="14150"/>
                  <a:pt x="532" y="15293"/>
                </a:cubicBezTo>
                <a:cubicBezTo>
                  <a:pt x="514" y="15884"/>
                  <a:pt x="480" y="16331"/>
                  <a:pt x="449" y="16385"/>
                </a:cubicBezTo>
                <a:cubicBezTo>
                  <a:pt x="416" y="16441"/>
                  <a:pt x="395" y="16778"/>
                  <a:pt x="394" y="17272"/>
                </a:cubicBezTo>
                <a:cubicBezTo>
                  <a:pt x="393" y="17833"/>
                  <a:pt x="356" y="18370"/>
                  <a:pt x="267" y="19092"/>
                </a:cubicBezTo>
                <a:cubicBezTo>
                  <a:pt x="119" y="20295"/>
                  <a:pt x="1" y="21347"/>
                  <a:pt x="0" y="21491"/>
                </a:cubicBezTo>
                <a:lnTo>
                  <a:pt x="0" y="21594"/>
                </a:lnTo>
                <a:lnTo>
                  <a:pt x="10300" y="21594"/>
                </a:lnTo>
                <a:cubicBezTo>
                  <a:pt x="20088" y="21594"/>
                  <a:pt x="20600" y="21589"/>
                  <a:pt x="20576" y="21514"/>
                </a:cubicBezTo>
                <a:cubicBezTo>
                  <a:pt x="20528" y="21369"/>
                  <a:pt x="19839" y="18624"/>
                  <a:pt x="19710" y="18068"/>
                </a:cubicBezTo>
                <a:cubicBezTo>
                  <a:pt x="19557" y="17404"/>
                  <a:pt x="19442" y="16992"/>
                  <a:pt x="19394" y="16931"/>
                </a:cubicBezTo>
                <a:cubicBezTo>
                  <a:pt x="19375" y="16906"/>
                  <a:pt x="19344" y="16680"/>
                  <a:pt x="19326" y="16430"/>
                </a:cubicBezTo>
                <a:cubicBezTo>
                  <a:pt x="19308" y="16180"/>
                  <a:pt x="19272" y="15885"/>
                  <a:pt x="19247" y="15774"/>
                </a:cubicBezTo>
                <a:cubicBezTo>
                  <a:pt x="19223" y="15664"/>
                  <a:pt x="19221" y="15557"/>
                  <a:pt x="19243" y="15536"/>
                </a:cubicBezTo>
                <a:cubicBezTo>
                  <a:pt x="19265" y="15514"/>
                  <a:pt x="19465" y="15527"/>
                  <a:pt x="19688" y="15564"/>
                </a:cubicBezTo>
                <a:cubicBezTo>
                  <a:pt x="20211" y="15652"/>
                  <a:pt x="20592" y="15652"/>
                  <a:pt x="20722" y="15565"/>
                </a:cubicBezTo>
                <a:cubicBezTo>
                  <a:pt x="20794" y="15518"/>
                  <a:pt x="20834" y="15428"/>
                  <a:pt x="20857" y="15259"/>
                </a:cubicBezTo>
                <a:cubicBezTo>
                  <a:pt x="20893" y="14999"/>
                  <a:pt x="21052" y="14406"/>
                  <a:pt x="21135" y="14224"/>
                </a:cubicBezTo>
                <a:cubicBezTo>
                  <a:pt x="21163" y="14161"/>
                  <a:pt x="21182" y="14094"/>
                  <a:pt x="21178" y="14074"/>
                </a:cubicBezTo>
                <a:cubicBezTo>
                  <a:pt x="21169" y="14042"/>
                  <a:pt x="21432" y="13059"/>
                  <a:pt x="21551" y="12677"/>
                </a:cubicBezTo>
                <a:cubicBezTo>
                  <a:pt x="21578" y="12589"/>
                  <a:pt x="21600" y="12505"/>
                  <a:pt x="21600" y="12488"/>
                </a:cubicBezTo>
                <a:cubicBezTo>
                  <a:pt x="21600" y="12418"/>
                  <a:pt x="21443" y="12313"/>
                  <a:pt x="21338" y="12313"/>
                </a:cubicBezTo>
                <a:cubicBezTo>
                  <a:pt x="21266" y="12313"/>
                  <a:pt x="21185" y="12261"/>
                  <a:pt x="21118" y="12172"/>
                </a:cubicBezTo>
                <a:cubicBezTo>
                  <a:pt x="21060" y="12094"/>
                  <a:pt x="20959" y="11977"/>
                  <a:pt x="20894" y="11911"/>
                </a:cubicBezTo>
                <a:cubicBezTo>
                  <a:pt x="20829" y="11844"/>
                  <a:pt x="20736" y="11716"/>
                  <a:pt x="20688" y="11627"/>
                </a:cubicBezTo>
                <a:cubicBezTo>
                  <a:pt x="20579" y="11425"/>
                  <a:pt x="20534" y="11391"/>
                  <a:pt x="20236" y="11289"/>
                </a:cubicBezTo>
                <a:cubicBezTo>
                  <a:pt x="20104" y="11244"/>
                  <a:pt x="19971" y="11178"/>
                  <a:pt x="19940" y="11142"/>
                </a:cubicBezTo>
                <a:cubicBezTo>
                  <a:pt x="19831" y="11017"/>
                  <a:pt x="16936" y="10973"/>
                  <a:pt x="15871" y="11080"/>
                </a:cubicBezTo>
                <a:lnTo>
                  <a:pt x="15242" y="11142"/>
                </a:lnTo>
                <a:lnTo>
                  <a:pt x="14529" y="10818"/>
                </a:lnTo>
                <a:cubicBezTo>
                  <a:pt x="14137" y="10639"/>
                  <a:pt x="13772" y="10493"/>
                  <a:pt x="13720" y="10493"/>
                </a:cubicBezTo>
                <a:cubicBezTo>
                  <a:pt x="13667" y="10493"/>
                  <a:pt x="13517" y="10408"/>
                  <a:pt x="13386" y="10304"/>
                </a:cubicBezTo>
                <a:cubicBezTo>
                  <a:pt x="13178" y="10140"/>
                  <a:pt x="12863" y="9976"/>
                  <a:pt x="12584" y="9887"/>
                </a:cubicBezTo>
                <a:cubicBezTo>
                  <a:pt x="12500" y="9860"/>
                  <a:pt x="12481" y="9792"/>
                  <a:pt x="12500" y="9586"/>
                </a:cubicBezTo>
                <a:cubicBezTo>
                  <a:pt x="12509" y="9480"/>
                  <a:pt x="12588" y="9372"/>
                  <a:pt x="12999" y="8908"/>
                </a:cubicBezTo>
                <a:cubicBezTo>
                  <a:pt x="13429" y="8422"/>
                  <a:pt x="13691" y="7964"/>
                  <a:pt x="13840" y="7432"/>
                </a:cubicBezTo>
                <a:cubicBezTo>
                  <a:pt x="13894" y="7237"/>
                  <a:pt x="13958" y="7042"/>
                  <a:pt x="13982" y="6999"/>
                </a:cubicBezTo>
                <a:cubicBezTo>
                  <a:pt x="14030" y="6911"/>
                  <a:pt x="14225" y="6120"/>
                  <a:pt x="14225" y="6010"/>
                </a:cubicBezTo>
                <a:cubicBezTo>
                  <a:pt x="14225" y="5971"/>
                  <a:pt x="14287" y="5833"/>
                  <a:pt x="14363" y="5703"/>
                </a:cubicBezTo>
                <a:cubicBezTo>
                  <a:pt x="14439" y="5573"/>
                  <a:pt x="14538" y="5312"/>
                  <a:pt x="14582" y="5125"/>
                </a:cubicBezTo>
                <a:cubicBezTo>
                  <a:pt x="14627" y="4937"/>
                  <a:pt x="14680" y="4753"/>
                  <a:pt x="14701" y="4714"/>
                </a:cubicBezTo>
                <a:cubicBezTo>
                  <a:pt x="14722" y="4676"/>
                  <a:pt x="14755" y="4517"/>
                  <a:pt x="14774" y="4362"/>
                </a:cubicBezTo>
                <a:cubicBezTo>
                  <a:pt x="14793" y="4206"/>
                  <a:pt x="14828" y="4067"/>
                  <a:pt x="14852" y="4053"/>
                </a:cubicBezTo>
                <a:cubicBezTo>
                  <a:pt x="14876" y="4039"/>
                  <a:pt x="14895" y="3976"/>
                  <a:pt x="14895" y="3913"/>
                </a:cubicBezTo>
                <a:cubicBezTo>
                  <a:pt x="14895" y="3850"/>
                  <a:pt x="14915" y="3764"/>
                  <a:pt x="14940" y="3721"/>
                </a:cubicBezTo>
                <a:cubicBezTo>
                  <a:pt x="15021" y="3576"/>
                  <a:pt x="15033" y="3017"/>
                  <a:pt x="14963" y="2637"/>
                </a:cubicBezTo>
                <a:cubicBezTo>
                  <a:pt x="14926" y="2431"/>
                  <a:pt x="14898" y="2226"/>
                  <a:pt x="14903" y="2181"/>
                </a:cubicBezTo>
                <a:cubicBezTo>
                  <a:pt x="14922" y="1962"/>
                  <a:pt x="14889" y="1888"/>
                  <a:pt x="14728" y="1797"/>
                </a:cubicBezTo>
                <a:cubicBezTo>
                  <a:pt x="14601" y="1726"/>
                  <a:pt x="14560" y="1674"/>
                  <a:pt x="14560" y="1580"/>
                </a:cubicBezTo>
                <a:cubicBezTo>
                  <a:pt x="14560" y="1499"/>
                  <a:pt x="14493" y="1385"/>
                  <a:pt x="14369" y="1254"/>
                </a:cubicBezTo>
                <a:cubicBezTo>
                  <a:pt x="14264" y="1144"/>
                  <a:pt x="14178" y="1038"/>
                  <a:pt x="14178" y="1020"/>
                </a:cubicBezTo>
                <a:cubicBezTo>
                  <a:pt x="14177" y="1002"/>
                  <a:pt x="14094" y="946"/>
                  <a:pt x="13992" y="897"/>
                </a:cubicBezTo>
                <a:cubicBezTo>
                  <a:pt x="13891" y="848"/>
                  <a:pt x="13775" y="759"/>
                  <a:pt x="13733" y="698"/>
                </a:cubicBezTo>
                <a:cubicBezTo>
                  <a:pt x="13686" y="631"/>
                  <a:pt x="13592" y="579"/>
                  <a:pt x="13490" y="563"/>
                </a:cubicBezTo>
                <a:cubicBezTo>
                  <a:pt x="13398" y="549"/>
                  <a:pt x="13219" y="467"/>
                  <a:pt x="13090" y="381"/>
                </a:cubicBezTo>
                <a:cubicBezTo>
                  <a:pt x="12575" y="38"/>
                  <a:pt x="12473" y="13"/>
                  <a:pt x="11521" y="2"/>
                </a:cubicBezTo>
                <a:close/>
              </a:path>
            </a:pathLst>
          </a:custGeom>
          <a:ln w="12700">
            <a:miter lim="400000"/>
          </a:ln>
          <a:effectLst>
            <a:outerShdw sx="100000" sy="100000" kx="0" ky="0" algn="b" rotWithShape="0" blurRad="355600" dist="177800" dir="3413990">
              <a:srgbClr val="000000">
                <a:alpha val="41196"/>
              </a:srgbClr>
            </a:outerShdw>
          </a:effectLst>
        </p:spPr>
      </p:pic>
      <p:sp>
        <p:nvSpPr>
          <p:cNvPr id="412" name="THE TERMS USED INTERCHANGEABLY"/>
          <p:cNvSpPr txBox="1"/>
          <p:nvPr/>
        </p:nvSpPr>
        <p:spPr>
          <a:xfrm>
            <a:off x="636015" y="2941263"/>
            <a:ext cx="1173277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4000">
                <a:solidFill>
                  <a:srgbClr val="000000"/>
                </a:solidFill>
                <a:latin typeface="Gill Sans"/>
                <a:ea typeface="Gill Sans"/>
                <a:cs typeface="Gill Sans"/>
                <a:sym typeface="Gill Sans"/>
              </a:defRPr>
            </a:lvl1pPr>
          </a:lstStyle>
          <a:p>
            <a:pPr/>
            <a:r>
              <a:t>THE TERMS USED INTERCHANGEABLY</a:t>
            </a:r>
          </a:p>
        </p:txBody>
      </p:sp>
      <p:pic>
        <p:nvPicPr>
          <p:cNvPr id="413" name="Line Line" descr="Line Line"/>
          <p:cNvPicPr>
            <a:picLocks noChangeAspect="0"/>
          </p:cNvPicPr>
          <p:nvPr/>
        </p:nvPicPr>
        <p:blipFill>
          <a:blip r:embed="rId4">
            <a:extLst/>
          </a:blip>
          <a:stretch>
            <a:fillRect/>
          </a:stretch>
        </p:blipFill>
        <p:spPr>
          <a:xfrm rot="242629">
            <a:off x="5251945" y="5604834"/>
            <a:ext cx="3124144" cy="431801"/>
          </a:xfrm>
          <a:prstGeom prst="rect">
            <a:avLst/>
          </a:prstGeom>
        </p:spPr>
      </p:pic>
      <p:pic>
        <p:nvPicPr>
          <p:cNvPr id="415" name="Line Line" descr="Line Line"/>
          <p:cNvPicPr>
            <a:picLocks noChangeAspect="0"/>
          </p:cNvPicPr>
          <p:nvPr/>
        </p:nvPicPr>
        <p:blipFill>
          <a:blip r:embed="rId5">
            <a:extLst/>
          </a:blip>
          <a:stretch>
            <a:fillRect/>
          </a:stretch>
        </p:blipFill>
        <p:spPr>
          <a:xfrm>
            <a:off x="6112769" y="6687111"/>
            <a:ext cx="6013454" cy="431801"/>
          </a:xfrm>
          <a:prstGeom prst="rect">
            <a:avLst/>
          </a:prstGeom>
        </p:spPr>
      </p:pic>
      <p:pic>
        <p:nvPicPr>
          <p:cNvPr id="417" name="Line Line" descr="Line Line"/>
          <p:cNvPicPr>
            <a:picLocks noChangeAspect="0"/>
          </p:cNvPicPr>
          <p:nvPr/>
        </p:nvPicPr>
        <p:blipFill>
          <a:blip r:embed="rId6">
            <a:extLst/>
          </a:blip>
          <a:stretch>
            <a:fillRect/>
          </a:stretch>
        </p:blipFill>
        <p:spPr>
          <a:xfrm>
            <a:off x="5400631" y="7268448"/>
            <a:ext cx="4450426" cy="431801"/>
          </a:xfrm>
          <a:prstGeom prst="rect">
            <a:avLst/>
          </a:prstGeom>
        </p:spPr>
      </p:pic>
      <p:sp>
        <p:nvSpPr>
          <p:cNvPr id="419" name="Matthew 16:18–19 (NKJV)…"/>
          <p:cNvSpPr txBox="1"/>
          <p:nvPr/>
        </p:nvSpPr>
        <p:spPr>
          <a:xfrm>
            <a:off x="5488787" y="3748919"/>
            <a:ext cx="7261419" cy="566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Times New Roman"/>
                <a:ea typeface="Times New Roman"/>
                <a:cs typeface="Times New Roman"/>
                <a:sym typeface="Times New Roman"/>
              </a:defRPr>
            </a:pPr>
            <a:r>
              <a:t>Matthew 16:18–19 (NKJV)</a:t>
            </a:r>
          </a:p>
          <a:p>
            <a:pPr defTabSz="457200">
              <a:defRPr sz="3800">
                <a:solidFill>
                  <a:srgbClr val="000000"/>
                </a:solidFill>
                <a:latin typeface="Times New Roman"/>
                <a:ea typeface="Times New Roman"/>
                <a:cs typeface="Times New Roman"/>
                <a:sym typeface="Times New Roman"/>
              </a:defRPr>
            </a:pPr>
            <a:r>
              <a:rPr baseline="31999"/>
              <a:t>18</a:t>
            </a:r>
            <a:r>
              <a:t> And I also say to you that you are Peter, and on this rock I will build My church, and the gates of Hades shall not prevail against it. </a:t>
            </a:r>
            <a:r>
              <a:rPr baseline="31999"/>
              <a:t>19</a:t>
            </a:r>
            <a:r>
              <a:t> And I will give you the keys of the kingdom of heaven, and whatever you bind on earth will be bound in heaven, and whatever you loose on earth will be loosed 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22"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23"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sp>
        <p:nvSpPr>
          <p:cNvPr id="424" name="Jesus built His “ecclesia” by adding saved people to His body — Acts 2:38-41, 47; 1 Cor. 12:13…"/>
          <p:cNvSpPr txBox="1"/>
          <p:nvPr/>
        </p:nvSpPr>
        <p:spPr>
          <a:xfrm>
            <a:off x="5310370" y="3874351"/>
            <a:ext cx="7519947"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1100"/>
              </a:spcBef>
              <a:buSzPct val="80000"/>
              <a:buBlip>
                <a:blip r:embed="rId2"/>
              </a:buBlip>
              <a:defRPr sz="4100">
                <a:solidFill>
                  <a:srgbClr val="000000"/>
                </a:solidFill>
              </a:defRPr>
            </a:pPr>
            <a:r>
              <a:t>Jesus built His “ecclesia” by adding saved people to His body — Acts 2:38-41, 47; 1 Cor. 12:13</a:t>
            </a:r>
          </a:p>
          <a:p>
            <a:pPr lvl="1" marL="457200" indent="-457200" algn="l">
              <a:spcBef>
                <a:spcPts val="1100"/>
              </a:spcBef>
              <a:buSzPct val="80000"/>
              <a:buBlip>
                <a:blip r:embed="rId2"/>
              </a:buBlip>
              <a:defRPr sz="4100">
                <a:solidFill>
                  <a:srgbClr val="000000"/>
                </a:solidFill>
              </a:defRPr>
            </a:pPr>
            <a:r>
              <a:t>By means of the preaching of the gospel, the doors into the kingdom were opened - people came under the authority of Jesus - (Acts 2:36, 38, 39; 3:16-20; 4:12; 10:34-43; Col. 1:13).</a:t>
            </a:r>
          </a:p>
        </p:txBody>
      </p:sp>
      <p:sp>
        <p:nvSpPr>
          <p:cNvPr id="425" name="THE TERMS USED INTERCHANGEABLY"/>
          <p:cNvSpPr txBox="1"/>
          <p:nvPr/>
        </p:nvSpPr>
        <p:spPr>
          <a:xfrm>
            <a:off x="636015" y="2941263"/>
            <a:ext cx="1173277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4000">
                <a:solidFill>
                  <a:srgbClr val="000000"/>
                </a:solidFill>
                <a:latin typeface="Gill Sans"/>
                <a:ea typeface="Gill Sans"/>
                <a:cs typeface="Gill Sans"/>
                <a:sym typeface="Gill Sans"/>
              </a:defRPr>
            </a:lvl1pPr>
          </a:lstStyle>
          <a:p>
            <a:pPr/>
            <a:r>
              <a:t>THE TERMS USED INTERCHANGEABLY</a:t>
            </a:r>
          </a:p>
        </p:txBody>
      </p:sp>
      <p:pic>
        <p:nvPicPr>
          <p:cNvPr id="426" name="Image" descr="Image"/>
          <p:cNvPicPr>
            <a:picLocks noChangeAspect="0"/>
          </p:cNvPicPr>
          <p:nvPr/>
        </p:nvPicPr>
        <p:blipFill>
          <a:blip r:embed="rId4">
            <a:extLst/>
          </a:blip>
          <a:srcRect l="0" t="0" r="1" b="2"/>
          <a:stretch>
            <a:fillRect/>
          </a:stretch>
        </p:blipFill>
        <p:spPr>
          <a:xfrm>
            <a:off x="-397794" y="3178409"/>
            <a:ext cx="6450014" cy="6365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10800"/>
                </a:lnTo>
                <a:lnTo>
                  <a:pt x="21600" y="0"/>
                </a:lnTo>
                <a:lnTo>
                  <a:pt x="10800" y="0"/>
                </a:lnTo>
                <a:lnTo>
                  <a:pt x="0" y="0"/>
                </a:lnTo>
                <a:close/>
                <a:moveTo>
                  <a:pt x="11192" y="11968"/>
                </a:moveTo>
                <a:cubicBezTo>
                  <a:pt x="11223" y="11969"/>
                  <a:pt x="11254" y="11974"/>
                  <a:pt x="11284" y="11984"/>
                </a:cubicBezTo>
                <a:cubicBezTo>
                  <a:pt x="11551" y="12072"/>
                  <a:pt x="12725" y="12424"/>
                  <a:pt x="13102" y="12528"/>
                </a:cubicBezTo>
                <a:lnTo>
                  <a:pt x="13444" y="12622"/>
                </a:lnTo>
                <a:lnTo>
                  <a:pt x="13485" y="13067"/>
                </a:lnTo>
                <a:cubicBezTo>
                  <a:pt x="13512" y="13361"/>
                  <a:pt x="13584" y="13631"/>
                  <a:pt x="13697" y="13867"/>
                </a:cubicBezTo>
                <a:cubicBezTo>
                  <a:pt x="13915" y="14320"/>
                  <a:pt x="13931" y="14431"/>
                  <a:pt x="13954" y="15802"/>
                </a:cubicBezTo>
                <a:cubicBezTo>
                  <a:pt x="13964" y="16427"/>
                  <a:pt x="13982" y="17041"/>
                  <a:pt x="13992" y="17166"/>
                </a:cubicBezTo>
                <a:cubicBezTo>
                  <a:pt x="14018" y="17466"/>
                  <a:pt x="13833" y="17514"/>
                  <a:pt x="13651" y="17255"/>
                </a:cubicBezTo>
                <a:cubicBezTo>
                  <a:pt x="13503" y="17045"/>
                  <a:pt x="13488" y="16776"/>
                  <a:pt x="13554" y="15576"/>
                </a:cubicBezTo>
                <a:cubicBezTo>
                  <a:pt x="13595" y="14827"/>
                  <a:pt x="13593" y="14815"/>
                  <a:pt x="13449" y="14634"/>
                </a:cubicBezTo>
                <a:cubicBezTo>
                  <a:pt x="13309" y="14460"/>
                  <a:pt x="13292" y="14456"/>
                  <a:pt x="13061" y="14555"/>
                </a:cubicBezTo>
                <a:cubicBezTo>
                  <a:pt x="12928" y="14612"/>
                  <a:pt x="12734" y="14720"/>
                  <a:pt x="12631" y="14795"/>
                </a:cubicBezTo>
                <a:cubicBezTo>
                  <a:pt x="12529" y="14869"/>
                  <a:pt x="12394" y="14931"/>
                  <a:pt x="12330" y="14931"/>
                </a:cubicBezTo>
                <a:cubicBezTo>
                  <a:pt x="12182" y="14931"/>
                  <a:pt x="11482" y="15592"/>
                  <a:pt x="11482" y="15731"/>
                </a:cubicBezTo>
                <a:cubicBezTo>
                  <a:pt x="11482" y="15788"/>
                  <a:pt x="11431" y="15872"/>
                  <a:pt x="11369" y="15916"/>
                </a:cubicBezTo>
                <a:cubicBezTo>
                  <a:pt x="11306" y="15961"/>
                  <a:pt x="11255" y="16042"/>
                  <a:pt x="11255" y="16097"/>
                </a:cubicBezTo>
                <a:cubicBezTo>
                  <a:pt x="11255" y="16152"/>
                  <a:pt x="11211" y="16312"/>
                  <a:pt x="11158" y="16454"/>
                </a:cubicBezTo>
                <a:cubicBezTo>
                  <a:pt x="11048" y="16743"/>
                  <a:pt x="11047" y="16747"/>
                  <a:pt x="10997" y="17166"/>
                </a:cubicBezTo>
                <a:cubicBezTo>
                  <a:pt x="10977" y="17333"/>
                  <a:pt x="10947" y="17521"/>
                  <a:pt x="10930" y="17584"/>
                </a:cubicBezTo>
                <a:cubicBezTo>
                  <a:pt x="10913" y="17646"/>
                  <a:pt x="10889" y="17796"/>
                  <a:pt x="10877" y="17916"/>
                </a:cubicBezTo>
                <a:cubicBezTo>
                  <a:pt x="10865" y="18037"/>
                  <a:pt x="10804" y="18251"/>
                  <a:pt x="10739" y="18391"/>
                </a:cubicBezTo>
                <a:cubicBezTo>
                  <a:pt x="10674" y="18530"/>
                  <a:pt x="10591" y="18642"/>
                  <a:pt x="10554" y="18640"/>
                </a:cubicBezTo>
                <a:cubicBezTo>
                  <a:pt x="10293" y="18621"/>
                  <a:pt x="10091" y="18300"/>
                  <a:pt x="10056" y="17849"/>
                </a:cubicBezTo>
                <a:cubicBezTo>
                  <a:pt x="10046" y="17724"/>
                  <a:pt x="10007" y="17571"/>
                  <a:pt x="9971" y="17508"/>
                </a:cubicBezTo>
                <a:cubicBezTo>
                  <a:pt x="9934" y="17446"/>
                  <a:pt x="9889" y="17270"/>
                  <a:pt x="9868" y="17118"/>
                </a:cubicBezTo>
                <a:cubicBezTo>
                  <a:pt x="9848" y="16966"/>
                  <a:pt x="9793" y="16821"/>
                  <a:pt x="9747" y="16797"/>
                </a:cubicBezTo>
                <a:cubicBezTo>
                  <a:pt x="9701" y="16774"/>
                  <a:pt x="9664" y="16697"/>
                  <a:pt x="9664" y="16626"/>
                </a:cubicBezTo>
                <a:cubicBezTo>
                  <a:pt x="9664" y="16555"/>
                  <a:pt x="9626" y="16439"/>
                  <a:pt x="9579" y="16370"/>
                </a:cubicBezTo>
                <a:cubicBezTo>
                  <a:pt x="9471" y="16212"/>
                  <a:pt x="9452" y="15290"/>
                  <a:pt x="9551" y="14968"/>
                </a:cubicBezTo>
                <a:cubicBezTo>
                  <a:pt x="9686" y="14525"/>
                  <a:pt x="9745" y="14361"/>
                  <a:pt x="9801" y="14260"/>
                </a:cubicBezTo>
                <a:cubicBezTo>
                  <a:pt x="9832" y="14204"/>
                  <a:pt x="9863" y="14107"/>
                  <a:pt x="9870" y="14046"/>
                </a:cubicBezTo>
                <a:cubicBezTo>
                  <a:pt x="9876" y="13984"/>
                  <a:pt x="9901" y="13877"/>
                  <a:pt x="9924" y="13807"/>
                </a:cubicBezTo>
                <a:cubicBezTo>
                  <a:pt x="9948" y="13738"/>
                  <a:pt x="10034" y="13339"/>
                  <a:pt x="10114" y="12923"/>
                </a:cubicBezTo>
                <a:lnTo>
                  <a:pt x="10260" y="12164"/>
                </a:lnTo>
                <a:lnTo>
                  <a:pt x="10442" y="12189"/>
                </a:lnTo>
                <a:cubicBezTo>
                  <a:pt x="10542" y="12202"/>
                  <a:pt x="10733" y="12148"/>
                  <a:pt x="10868" y="12070"/>
                </a:cubicBezTo>
                <a:cubicBezTo>
                  <a:pt x="10996" y="11995"/>
                  <a:pt x="11099" y="11963"/>
                  <a:pt x="11192" y="11968"/>
                </a:cubicBezTo>
                <a:close/>
              </a:path>
            </a:pathLst>
          </a:custGeom>
          <a:ln w="12700">
            <a:miter lim="400000"/>
          </a:ln>
          <a:effectLst>
            <a:outerShdw sx="100000" sy="100000" kx="0" ky="0" algn="b" rotWithShape="0" blurRad="355600" dist="177800" dir="3413990">
              <a:srgbClr val="000000">
                <a:alpha val="4119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4">
                                            <p:bg/>
                                          </p:spTgt>
                                        </p:tgtEl>
                                        <p:attrNameLst>
                                          <p:attrName>style.visibility</p:attrName>
                                        </p:attrNameLst>
                                      </p:cBhvr>
                                      <p:to>
                                        <p:strVal val="visible"/>
                                      </p:to>
                                    </p:set>
                                    <p:animEffect filter="fade" transition="in">
                                      <p:cBhvr>
                                        <p:cTn id="7" dur="1500"/>
                                        <p:tgtEl>
                                          <p:spTgt spid="42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24">
                                            <p:txEl>
                                              <p:pRg st="0" end="0"/>
                                            </p:txEl>
                                          </p:spTgt>
                                        </p:tgtEl>
                                        <p:attrNameLst>
                                          <p:attrName>style.visibility</p:attrName>
                                        </p:attrNameLst>
                                      </p:cBhvr>
                                      <p:to>
                                        <p:strVal val="visible"/>
                                      </p:to>
                                    </p:set>
                                    <p:animEffect filter="fade" transition="in">
                                      <p:cBhvr>
                                        <p:cTn id="10" dur="1500"/>
                                        <p:tgtEl>
                                          <p:spTgt spid="4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24">
                                            <p:txEl>
                                              <p:pRg st="1" end="1"/>
                                            </p:txEl>
                                          </p:spTgt>
                                        </p:tgtEl>
                                        <p:attrNameLst>
                                          <p:attrName>style.visibility</p:attrName>
                                        </p:attrNameLst>
                                      </p:cBhvr>
                                      <p:to>
                                        <p:strVal val="visible"/>
                                      </p:to>
                                    </p:set>
                                    <p:animEffect filter="fade" transition="in">
                                      <p:cBhvr>
                                        <p:cTn id="15" dur="1500"/>
                                        <p:tgtEl>
                                          <p:spTgt spid="4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age" descr="Image"/>
          <p:cNvPicPr>
            <a:picLocks noChangeAspect="0"/>
          </p:cNvPicPr>
          <p:nvPr/>
        </p:nvPicPr>
        <p:blipFill>
          <a:blip r:embed="rId3">
            <a:extLst/>
          </a:blip>
          <a:stretch>
            <a:fillRect/>
          </a:stretch>
        </p:blipFill>
        <p:spPr>
          <a:xfrm>
            <a:off x="250928" y="2896813"/>
            <a:ext cx="12739339" cy="6614727"/>
          </a:xfrm>
          <a:prstGeom prst="rect">
            <a:avLst/>
          </a:prstGeom>
          <a:ln w="12700">
            <a:miter lim="400000"/>
          </a:ln>
          <a:effectLst>
            <a:outerShdw sx="100000" sy="100000" kx="0" ky="0" algn="b" rotWithShape="0" blurRad="177800" dist="96601" dir="3413990">
              <a:srgbClr val="000000">
                <a:alpha val="41196"/>
              </a:srgbClr>
            </a:outerShdw>
          </a:effectLst>
        </p:spPr>
      </p:pic>
      <p:sp>
        <p:nvSpPr>
          <p:cNvPr id="429"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30"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31"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pic>
        <p:nvPicPr>
          <p:cNvPr id="432" name="Image" descr="Image"/>
          <p:cNvPicPr>
            <a:picLocks noChangeAspect="0"/>
          </p:cNvPicPr>
          <p:nvPr/>
        </p:nvPicPr>
        <p:blipFill>
          <a:blip r:embed="rId4">
            <a:extLst/>
          </a:blip>
          <a:stretch>
            <a:fillRect/>
          </a:stretch>
        </p:blipFill>
        <p:spPr>
          <a:xfrm>
            <a:off x="217696" y="3491590"/>
            <a:ext cx="1327913" cy="5250176"/>
          </a:xfrm>
          <a:prstGeom prst="rect">
            <a:avLst/>
          </a:prstGeom>
          <a:ln w="12700">
            <a:miter lim="400000"/>
          </a:ln>
          <a:effectLst>
            <a:outerShdw sx="100000" sy="100000" kx="0" ky="0" algn="b" rotWithShape="0" blurRad="101600" dist="96601" dir="3413990">
              <a:srgbClr val="000000">
                <a:alpha val="4119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37"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38"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sp>
        <p:nvSpPr>
          <p:cNvPr id="439" name="The Colossians were in Christ...Col. 1:2, which is equal to being in the church... Rom. 6:4 ;  Gal.3:27 ; I Cor. 12:13.…"/>
          <p:cNvSpPr txBox="1"/>
          <p:nvPr/>
        </p:nvSpPr>
        <p:spPr>
          <a:xfrm>
            <a:off x="726152" y="4010521"/>
            <a:ext cx="12176833" cy="262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1100"/>
              </a:spcBef>
              <a:buSzPct val="80000"/>
              <a:buBlip>
                <a:blip r:embed="rId2"/>
              </a:buBlip>
              <a:defRPr sz="4100">
                <a:solidFill>
                  <a:srgbClr val="000000"/>
                </a:solidFill>
              </a:defRPr>
            </a:pPr>
            <a:r>
              <a:t>The Colossians were in Christ...Col. 1:2, which is equal to being in the church... Rom. 6:4 ;  Gal.3:27 ; I Cor. 12:13.</a:t>
            </a:r>
          </a:p>
          <a:p>
            <a:pPr lvl="1" marL="457200" indent="-457200" algn="l">
              <a:spcBef>
                <a:spcPts val="1100"/>
              </a:spcBef>
              <a:buSzPct val="80000"/>
              <a:buBlip>
                <a:blip r:embed="rId2"/>
              </a:buBlip>
              <a:defRPr sz="4100">
                <a:solidFill>
                  <a:srgbClr val="000000"/>
                </a:solidFill>
              </a:defRPr>
            </a:pPr>
            <a:r>
              <a:t>The Colossians had been translated into the kingdom of Christ ... Col. 1:13;  as have all who are in His body.</a:t>
            </a:r>
          </a:p>
        </p:txBody>
      </p:sp>
      <p:sp>
        <p:nvSpPr>
          <p:cNvPr id="440" name="THE SAME MEMBERSHIP:"/>
          <p:cNvSpPr txBox="1"/>
          <p:nvPr/>
        </p:nvSpPr>
        <p:spPr>
          <a:xfrm>
            <a:off x="327012" y="3202865"/>
            <a:ext cx="1173277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4000">
                <a:solidFill>
                  <a:srgbClr val="000000"/>
                </a:solidFill>
                <a:latin typeface="Gill Sans"/>
                <a:ea typeface="Gill Sans"/>
                <a:cs typeface="Gill Sans"/>
                <a:sym typeface="Gill Sans"/>
              </a:defRPr>
            </a:lvl1pPr>
          </a:lstStyle>
          <a:p>
            <a:pPr/>
            <a:r>
              <a:t>THE SAME MEMBERSHIP:</a:t>
            </a:r>
          </a:p>
        </p:txBody>
      </p:sp>
      <p:sp>
        <p:nvSpPr>
          <p:cNvPr id="441" name="THE SAME TERMS of ENTRANCE:"/>
          <p:cNvSpPr txBox="1"/>
          <p:nvPr/>
        </p:nvSpPr>
        <p:spPr>
          <a:xfrm>
            <a:off x="327012" y="6761277"/>
            <a:ext cx="1173277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4000">
                <a:solidFill>
                  <a:srgbClr val="000000"/>
                </a:solidFill>
                <a:latin typeface="Gill Sans"/>
                <a:ea typeface="Gill Sans"/>
                <a:cs typeface="Gill Sans"/>
                <a:sym typeface="Gill Sans"/>
              </a:defRPr>
            </a:lvl1pPr>
          </a:lstStyle>
          <a:p>
            <a:pPr/>
            <a:r>
              <a:t>THE SAME TERMS of ENTRANCE:</a:t>
            </a:r>
          </a:p>
        </p:txBody>
      </p:sp>
      <p:sp>
        <p:nvSpPr>
          <p:cNvPr id="442" name="Born of water and the Spirit - John 3:3-5…"/>
          <p:cNvSpPr txBox="1"/>
          <p:nvPr/>
        </p:nvSpPr>
        <p:spPr>
          <a:xfrm>
            <a:off x="792857" y="7568932"/>
            <a:ext cx="12043423"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457200" indent="-457200" algn="l">
              <a:spcBef>
                <a:spcPts val="1100"/>
              </a:spcBef>
              <a:buSzPct val="80000"/>
              <a:buBlip>
                <a:blip r:embed="rId2"/>
              </a:buBlip>
              <a:defRPr sz="4100">
                <a:solidFill>
                  <a:srgbClr val="000000"/>
                </a:solidFill>
              </a:defRPr>
            </a:pPr>
            <a:r>
              <a:t>Born of water and the Spirit - John 3:3-5</a:t>
            </a:r>
          </a:p>
          <a:p>
            <a:pPr lvl="1" marL="457200" indent="-457200" algn="l">
              <a:spcBef>
                <a:spcPts val="1100"/>
              </a:spcBef>
              <a:buSzPct val="80000"/>
              <a:buBlip>
                <a:blip r:embed="rId2"/>
              </a:buBlip>
              <a:defRPr sz="4100">
                <a:solidFill>
                  <a:srgbClr val="000000"/>
                </a:solidFill>
              </a:defRPr>
            </a:pPr>
            <a:r>
              <a:t>By one Spirit baptized into one body, (the church) —   1 Cor. 12:13; Titus 3:5; Gal. 3:26,27; Acts 2:36-41,47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9">
                                            <p:bg/>
                                          </p:spTgt>
                                        </p:tgtEl>
                                        <p:attrNameLst>
                                          <p:attrName>style.visibility</p:attrName>
                                        </p:attrNameLst>
                                      </p:cBhvr>
                                      <p:to>
                                        <p:strVal val="visible"/>
                                      </p:to>
                                    </p:set>
                                    <p:animEffect filter="fade" transition="in">
                                      <p:cBhvr>
                                        <p:cTn id="7" dur="1500"/>
                                        <p:tgtEl>
                                          <p:spTgt spid="43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39">
                                            <p:txEl>
                                              <p:pRg st="0" end="0"/>
                                            </p:txEl>
                                          </p:spTgt>
                                        </p:tgtEl>
                                        <p:attrNameLst>
                                          <p:attrName>style.visibility</p:attrName>
                                        </p:attrNameLst>
                                      </p:cBhvr>
                                      <p:to>
                                        <p:strVal val="visible"/>
                                      </p:to>
                                    </p:set>
                                    <p:animEffect filter="fade" transition="in">
                                      <p:cBhvr>
                                        <p:cTn id="10" dur="1500"/>
                                        <p:tgtEl>
                                          <p:spTgt spid="4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39">
                                            <p:txEl>
                                              <p:pRg st="1" end="1"/>
                                            </p:txEl>
                                          </p:spTgt>
                                        </p:tgtEl>
                                        <p:attrNameLst>
                                          <p:attrName>style.visibility</p:attrName>
                                        </p:attrNameLst>
                                      </p:cBhvr>
                                      <p:to>
                                        <p:strVal val="visible"/>
                                      </p:to>
                                    </p:set>
                                    <p:animEffect filter="fade" transition="in">
                                      <p:cBhvr>
                                        <p:cTn id="15" dur="1500"/>
                                        <p:tgtEl>
                                          <p:spTgt spid="4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441"/>
                                        </p:tgtEl>
                                        <p:attrNameLst>
                                          <p:attrName>style.visibility</p:attrName>
                                        </p:attrNameLst>
                                      </p:cBhvr>
                                      <p:to>
                                        <p:strVal val="visible"/>
                                      </p:to>
                                    </p:set>
                                    <p:animEffect filter="wipe(left)" transition="in">
                                      <p:cBhvr>
                                        <p:cTn id="20" dur="1500"/>
                                        <p:tgtEl>
                                          <p:spTgt spid="441"/>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3" fill="hold">
                                  <p:stCondLst>
                                    <p:cond delay="0"/>
                                  </p:stCondLst>
                                  <p:iterate type="el" backwards="0">
                                    <p:tmAbs val="0"/>
                                  </p:iterate>
                                  <p:childTnLst>
                                    <p:set>
                                      <p:cBhvr>
                                        <p:cTn id="24" fill="hold"/>
                                        <p:tgtEl>
                                          <p:spTgt spid="442">
                                            <p:bg/>
                                          </p:spTgt>
                                        </p:tgtEl>
                                        <p:attrNameLst>
                                          <p:attrName>style.visibility</p:attrName>
                                        </p:attrNameLst>
                                      </p:cBhvr>
                                      <p:to>
                                        <p:strVal val="visible"/>
                                      </p:to>
                                    </p:set>
                                    <p:animEffect filter="wipe(left)" transition="in">
                                      <p:cBhvr>
                                        <p:cTn id="25" dur="1500"/>
                                        <p:tgtEl>
                                          <p:spTgt spid="442">
                                            <p:bg/>
                                          </p:spTgt>
                                        </p:tgtEl>
                                      </p:cBhvr>
                                    </p:animEffect>
                                  </p:childTnLst>
                                </p:cTn>
                              </p:par>
                              <p:par>
                                <p:cTn id="26" presetClass="entr" nodeType="withEffect" presetSubtype="8" presetID="22" grpId="3" fill="hold">
                                  <p:stCondLst>
                                    <p:cond delay="0"/>
                                  </p:stCondLst>
                                  <p:iterate type="el" backwards="0">
                                    <p:tmAbs val="0"/>
                                  </p:iterate>
                                  <p:childTnLst>
                                    <p:set>
                                      <p:cBhvr>
                                        <p:cTn id="27" fill="hold"/>
                                        <p:tgtEl>
                                          <p:spTgt spid="442">
                                            <p:txEl>
                                              <p:pRg st="0" end="0"/>
                                            </p:txEl>
                                          </p:spTgt>
                                        </p:tgtEl>
                                        <p:attrNameLst>
                                          <p:attrName>style.visibility</p:attrName>
                                        </p:attrNameLst>
                                      </p:cBhvr>
                                      <p:to>
                                        <p:strVal val="visible"/>
                                      </p:to>
                                    </p:set>
                                    <p:animEffect filter="wipe(left)" transition="in">
                                      <p:cBhvr>
                                        <p:cTn id="28" dur="1500"/>
                                        <p:tgtEl>
                                          <p:spTgt spid="44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3" fill="hold">
                                  <p:stCondLst>
                                    <p:cond delay="0"/>
                                  </p:stCondLst>
                                  <p:iterate type="el" backwards="0">
                                    <p:tmAbs val="0"/>
                                  </p:iterate>
                                  <p:childTnLst>
                                    <p:set>
                                      <p:cBhvr>
                                        <p:cTn id="32" fill="hold"/>
                                        <p:tgtEl>
                                          <p:spTgt spid="442">
                                            <p:txEl>
                                              <p:pRg st="1" end="1"/>
                                            </p:txEl>
                                          </p:spTgt>
                                        </p:tgtEl>
                                        <p:attrNameLst>
                                          <p:attrName>style.visibility</p:attrName>
                                        </p:attrNameLst>
                                      </p:cBhvr>
                                      <p:to>
                                        <p:strVal val="visible"/>
                                      </p:to>
                                    </p:set>
                                    <p:animEffect filter="wipe(left)" transition="in">
                                      <p:cBhvr>
                                        <p:cTn id="33" dur="1500"/>
                                        <p:tgtEl>
                                          <p:spTgt spid="44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3"/>
      <p:bldP build="p" bldLvl="5" animBg="1" rev="0" advAuto="0" spid="439" grpId="1"/>
      <p:bldP build="whole" bldLvl="1" animBg="1" rev="0" advAuto="0" spid="441"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45"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46"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pic>
        <p:nvPicPr>
          <p:cNvPr id="447" name="Image" descr="Image"/>
          <p:cNvPicPr>
            <a:picLocks noChangeAspect="1"/>
          </p:cNvPicPr>
          <p:nvPr/>
        </p:nvPicPr>
        <p:blipFill>
          <a:blip r:embed="rId2">
            <a:extLst/>
          </a:blip>
          <a:stretch>
            <a:fillRect/>
          </a:stretch>
        </p:blipFill>
        <p:spPr>
          <a:xfrm>
            <a:off x="1114821" y="2795079"/>
            <a:ext cx="10775244" cy="6959012"/>
          </a:xfrm>
          <a:prstGeom prst="rect">
            <a:avLst/>
          </a:prstGeom>
          <a:ln w="12700">
            <a:miter lim="400000"/>
          </a:ln>
        </p:spPr>
      </p:pic>
      <p:sp>
        <p:nvSpPr>
          <p:cNvPr id="448" name="Luke. 1:32-33 ;…"/>
          <p:cNvSpPr/>
          <p:nvPr/>
        </p:nvSpPr>
        <p:spPr>
          <a:xfrm>
            <a:off x="128581" y="3491590"/>
            <a:ext cx="3962663" cy="2614889"/>
          </a:xfrm>
          <a:prstGeom prst="roundRect">
            <a:avLst>
              <a:gd name="adj" fmla="val 7285"/>
            </a:avLst>
          </a:prstGeom>
          <a:gradFill>
            <a:gsLst>
              <a:gs pos="0">
                <a:srgbClr val="B264DA"/>
              </a:gs>
              <a:gs pos="100000">
                <a:srgbClr val="762BA1"/>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Luke. 1:32-33 ;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Eph. 1:18-23 ;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Matt. 28:18 ;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Tim. 6:15 ;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Peter 3:22</a:t>
            </a:r>
          </a:p>
        </p:txBody>
      </p:sp>
      <p:sp>
        <p:nvSpPr>
          <p:cNvPr id="449" name="John 12:48 ; 17:8;…"/>
          <p:cNvSpPr/>
          <p:nvPr/>
        </p:nvSpPr>
        <p:spPr>
          <a:xfrm>
            <a:off x="8883961" y="3491590"/>
            <a:ext cx="3962664" cy="2614889"/>
          </a:xfrm>
          <a:prstGeom prst="roundRect">
            <a:avLst>
              <a:gd name="adj" fmla="val 7285"/>
            </a:avLst>
          </a:prstGeom>
          <a:solidFill>
            <a:srgbClr val="008384"/>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John 12:48 ; 17:8;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 28:18,19</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Cor. 9:21 ;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I John 4:6; </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James 1:25</a:t>
            </a:r>
          </a:p>
        </p:txBody>
      </p:sp>
      <p:sp>
        <p:nvSpPr>
          <p:cNvPr id="450" name="Matthew 28:19-20…"/>
          <p:cNvSpPr/>
          <p:nvPr/>
        </p:nvSpPr>
        <p:spPr>
          <a:xfrm>
            <a:off x="8883961" y="6224633"/>
            <a:ext cx="3962664" cy="1921112"/>
          </a:xfrm>
          <a:prstGeom prst="roundRect">
            <a:avLst>
              <a:gd name="adj" fmla="val 9916"/>
            </a:avLst>
          </a:prstGeom>
          <a:gradFill>
            <a:gsLst>
              <a:gs pos="0">
                <a:srgbClr val="EDAC0F"/>
              </a:gs>
              <a:gs pos="100000">
                <a:srgbClr val="CE7123"/>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Matthew 28:19-20</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Mark 16:15,16</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Acts 10:34</a:t>
            </a:r>
          </a:p>
        </p:txBody>
      </p:sp>
      <p:sp>
        <p:nvSpPr>
          <p:cNvPr id="451" name="Acts 2:36-47…"/>
          <p:cNvSpPr/>
          <p:nvPr/>
        </p:nvSpPr>
        <p:spPr>
          <a:xfrm>
            <a:off x="128581" y="6224633"/>
            <a:ext cx="3962663" cy="1921112"/>
          </a:xfrm>
          <a:prstGeom prst="roundRect">
            <a:avLst>
              <a:gd name="adj" fmla="val 9916"/>
            </a:avLst>
          </a:prstGeom>
          <a:gradFill>
            <a:gsLst>
              <a:gs pos="0">
                <a:srgbClr val="619AE3"/>
              </a:gs>
              <a:gs pos="100000">
                <a:srgbClr val="336AA6"/>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Acts 2:36-47</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Col. 1:13-18</a:t>
            </a:r>
          </a:p>
          <a:p>
            <a:pPr>
              <a:defRPr sz="32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r>
              <a:t>Rev. 1:9; 5:10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8"/>
                                        </p:tgtEl>
                                        <p:attrNameLst>
                                          <p:attrName>style.visibility</p:attrName>
                                        </p:attrNameLst>
                                      </p:cBhvr>
                                      <p:to>
                                        <p:strVal val="visible"/>
                                      </p:to>
                                    </p:set>
                                    <p:animEffect filter="fade" transition="in">
                                      <p:cBhvr>
                                        <p:cTn id="7" dur="15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49"/>
                                        </p:tgtEl>
                                        <p:attrNameLst>
                                          <p:attrName>style.visibility</p:attrName>
                                        </p:attrNameLst>
                                      </p:cBhvr>
                                      <p:to>
                                        <p:strVal val="visible"/>
                                      </p:to>
                                    </p:set>
                                    <p:animEffect filter="fade" transition="in">
                                      <p:cBhvr>
                                        <p:cTn id="12" dur="15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50"/>
                                        </p:tgtEl>
                                        <p:attrNameLst>
                                          <p:attrName>style.visibility</p:attrName>
                                        </p:attrNameLst>
                                      </p:cBhvr>
                                      <p:to>
                                        <p:strVal val="visible"/>
                                      </p:to>
                                    </p:set>
                                    <p:animEffect filter="fade" transition="in">
                                      <p:cBhvr>
                                        <p:cTn id="17" dur="15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451"/>
                                        </p:tgtEl>
                                        <p:attrNameLst>
                                          <p:attrName>style.visibility</p:attrName>
                                        </p:attrNameLst>
                                      </p:cBhvr>
                                      <p:to>
                                        <p:strVal val="visible"/>
                                      </p:to>
                                    </p:set>
                                    <p:animEffect filter="fade" transition="in">
                                      <p:cBhvr>
                                        <p:cTn id="22" dur="15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3"/>
      <p:bldP build="whole" bldLvl="1" animBg="1" rev="0" advAuto="0" spid="449" grpId="2"/>
      <p:bldP build="whole" bldLvl="1" animBg="1" rev="0" advAuto="0" spid="451" grpId="4"/>
      <p:bldP build="whole" bldLvl="1" animBg="1" rev="0" advAuto="0" spid="44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54"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55" name="The Kingdom of Christ &amp; His Church"/>
          <p:cNvSpPr txBox="1"/>
          <p:nvPr/>
        </p:nvSpPr>
        <p:spPr>
          <a:xfrm>
            <a:off x="230558" y="1917707"/>
            <a:ext cx="12543684" cy="889001"/>
          </a:xfrm>
          <a:prstGeom prst="rect">
            <a:avLst/>
          </a:prstGeom>
          <a:gradFill>
            <a:gsLst>
              <a:gs pos="0">
                <a:srgbClr val="D783FF"/>
              </a:gs>
              <a:gs pos="100000">
                <a:srgbClr val="531B93"/>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2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The Kingdom of Christ &amp; His Church</a:t>
            </a:r>
          </a:p>
        </p:txBody>
      </p:sp>
      <p:sp>
        <p:nvSpPr>
          <p:cNvPr id="456" name="Not a democracy (Mat 28:18; Acts 2:36; Col. 1:13-18; 3:17)…"/>
          <p:cNvSpPr txBox="1"/>
          <p:nvPr/>
        </p:nvSpPr>
        <p:spPr>
          <a:xfrm>
            <a:off x="4101768" y="3784917"/>
            <a:ext cx="8815750" cy="586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100"/>
              </a:spcBef>
              <a:buSzPct val="80000"/>
              <a:buBlip>
                <a:blip r:embed="rId2"/>
              </a:buBlip>
              <a:defRPr>
                <a:solidFill>
                  <a:srgbClr val="000000"/>
                </a:solidFill>
              </a:defRPr>
            </a:pPr>
            <a:r>
              <a:t>Not a democracy (Mat 28:18; Acts 2:36; Col. 1:13-18; 3:17)</a:t>
            </a:r>
          </a:p>
          <a:p>
            <a:pPr marL="457200" indent="-457200" algn="l">
              <a:spcBef>
                <a:spcPts val="1100"/>
              </a:spcBef>
              <a:buSzPct val="80000"/>
              <a:buBlip>
                <a:blip r:embed="rId2"/>
              </a:buBlip>
              <a:defRPr>
                <a:solidFill>
                  <a:srgbClr val="000000"/>
                </a:solidFill>
              </a:defRPr>
            </a:pPr>
            <a:r>
              <a:t>Singularity / Unity (Dan. 2:44; Is. 9:6; Col. 1:13)</a:t>
            </a:r>
          </a:p>
          <a:p>
            <a:pPr lvl="1" marL="457200" indent="-457200" algn="l">
              <a:spcBef>
                <a:spcPts val="1100"/>
              </a:spcBef>
              <a:buSzPct val="80000"/>
              <a:buBlip>
                <a:blip r:embed="rId2"/>
              </a:buBlip>
              <a:defRPr>
                <a:solidFill>
                  <a:srgbClr val="000000"/>
                </a:solidFill>
              </a:defRPr>
            </a:pPr>
            <a:r>
              <a:t>Requires submission to the KING or be in rebellion (Mat. 7:21-23; Luke 6:46; 2 Jn 9) </a:t>
            </a:r>
          </a:p>
          <a:p>
            <a:pPr lvl="1" marL="457200" indent="-457200" algn="l">
              <a:spcBef>
                <a:spcPts val="1100"/>
              </a:spcBef>
              <a:buSzPct val="80000"/>
              <a:buBlip>
                <a:blip r:embed="rId2"/>
              </a:buBlip>
              <a:defRPr>
                <a:solidFill>
                  <a:srgbClr val="000000"/>
                </a:solidFill>
              </a:defRPr>
            </a:pPr>
            <a:r>
              <a:t>The nature &amp; power of OUR KING provides security &amp; peace / should also engender the greatest loyalty (Col. 1:13; Rev 1:5,6)</a:t>
            </a:r>
          </a:p>
          <a:p>
            <a:pPr lvl="1" marL="457200" indent="-457200" algn="l">
              <a:spcBef>
                <a:spcPts val="1100"/>
              </a:spcBef>
              <a:buSzPct val="80000"/>
              <a:buBlip>
                <a:blip r:embed="rId2"/>
              </a:buBlip>
              <a:defRPr>
                <a:solidFill>
                  <a:srgbClr val="000000"/>
                </a:solidFill>
              </a:defRPr>
            </a:pPr>
            <a:r>
              <a:t>Denotes accountability  (Mat. 18:22-35; 22:1-14; 25:31-45)</a:t>
            </a:r>
          </a:p>
        </p:txBody>
      </p:sp>
      <p:sp>
        <p:nvSpPr>
          <p:cNvPr id="457" name="IMPLICATIONS"/>
          <p:cNvSpPr txBox="1"/>
          <p:nvPr/>
        </p:nvSpPr>
        <p:spPr>
          <a:xfrm>
            <a:off x="3670496" y="3031929"/>
            <a:ext cx="813137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4000">
                <a:solidFill>
                  <a:srgbClr val="000000"/>
                </a:solidFill>
                <a:latin typeface="Gill Sans"/>
                <a:ea typeface="Gill Sans"/>
                <a:cs typeface="Gill Sans"/>
                <a:sym typeface="Gill Sans"/>
              </a:defRPr>
            </a:lvl1pPr>
          </a:lstStyle>
          <a:p>
            <a:pPr/>
            <a:r>
              <a:t>IMPLICATIONS</a:t>
            </a:r>
          </a:p>
        </p:txBody>
      </p:sp>
      <p:pic>
        <p:nvPicPr>
          <p:cNvPr id="458" name="Image" descr="Image"/>
          <p:cNvPicPr>
            <a:picLocks noChangeAspect="1"/>
          </p:cNvPicPr>
          <p:nvPr/>
        </p:nvPicPr>
        <p:blipFill>
          <a:blip r:embed="rId4">
            <a:extLst/>
          </a:blip>
          <a:srcRect l="15874" t="4490" r="32993" b="0"/>
          <a:stretch>
            <a:fillRect/>
          </a:stretch>
        </p:blipFill>
        <p:spPr>
          <a:xfrm>
            <a:off x="-1799159" y="3491590"/>
            <a:ext cx="6013848" cy="631877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521" y="2"/>
                </a:moveTo>
                <a:cubicBezTo>
                  <a:pt x="10885" y="-6"/>
                  <a:pt x="10631" y="7"/>
                  <a:pt x="10540" y="52"/>
                </a:cubicBezTo>
                <a:cubicBezTo>
                  <a:pt x="10451" y="95"/>
                  <a:pt x="10347" y="101"/>
                  <a:pt x="10162" y="74"/>
                </a:cubicBezTo>
                <a:cubicBezTo>
                  <a:pt x="9918" y="37"/>
                  <a:pt x="9899" y="42"/>
                  <a:pt x="9692" y="193"/>
                </a:cubicBezTo>
                <a:cubicBezTo>
                  <a:pt x="9573" y="279"/>
                  <a:pt x="9433" y="349"/>
                  <a:pt x="9381" y="349"/>
                </a:cubicBezTo>
                <a:cubicBezTo>
                  <a:pt x="9329" y="349"/>
                  <a:pt x="9298" y="368"/>
                  <a:pt x="9313" y="391"/>
                </a:cubicBezTo>
                <a:cubicBezTo>
                  <a:pt x="9327" y="414"/>
                  <a:pt x="9221" y="494"/>
                  <a:pt x="9077" y="571"/>
                </a:cubicBezTo>
                <a:cubicBezTo>
                  <a:pt x="8914" y="659"/>
                  <a:pt x="8785" y="768"/>
                  <a:pt x="8735" y="860"/>
                </a:cubicBezTo>
                <a:cubicBezTo>
                  <a:pt x="8691" y="942"/>
                  <a:pt x="8615" y="1058"/>
                  <a:pt x="8566" y="1118"/>
                </a:cubicBezTo>
                <a:cubicBezTo>
                  <a:pt x="8516" y="1178"/>
                  <a:pt x="8439" y="1343"/>
                  <a:pt x="8395" y="1483"/>
                </a:cubicBezTo>
                <a:cubicBezTo>
                  <a:pt x="8287" y="1824"/>
                  <a:pt x="8287" y="1830"/>
                  <a:pt x="8242" y="2172"/>
                </a:cubicBezTo>
                <a:cubicBezTo>
                  <a:pt x="8220" y="2336"/>
                  <a:pt x="8177" y="2515"/>
                  <a:pt x="8145" y="2572"/>
                </a:cubicBezTo>
                <a:cubicBezTo>
                  <a:pt x="8113" y="2628"/>
                  <a:pt x="8077" y="2842"/>
                  <a:pt x="8064" y="3047"/>
                </a:cubicBezTo>
                <a:cubicBezTo>
                  <a:pt x="8051" y="3251"/>
                  <a:pt x="8023" y="3439"/>
                  <a:pt x="8003" y="3464"/>
                </a:cubicBezTo>
                <a:cubicBezTo>
                  <a:pt x="7982" y="3490"/>
                  <a:pt x="7936" y="3613"/>
                  <a:pt x="7900" y="3738"/>
                </a:cubicBezTo>
                <a:cubicBezTo>
                  <a:pt x="7864" y="3863"/>
                  <a:pt x="7787" y="4034"/>
                  <a:pt x="7727" y="4117"/>
                </a:cubicBezTo>
                <a:cubicBezTo>
                  <a:pt x="7583" y="4319"/>
                  <a:pt x="7549" y="4579"/>
                  <a:pt x="7591" y="5160"/>
                </a:cubicBezTo>
                <a:cubicBezTo>
                  <a:pt x="7631" y="5721"/>
                  <a:pt x="7792" y="6269"/>
                  <a:pt x="7954" y="6394"/>
                </a:cubicBezTo>
                <a:cubicBezTo>
                  <a:pt x="8055" y="6471"/>
                  <a:pt x="8061" y="6511"/>
                  <a:pt x="8065" y="7147"/>
                </a:cubicBezTo>
                <a:cubicBezTo>
                  <a:pt x="8069" y="7737"/>
                  <a:pt x="8060" y="7823"/>
                  <a:pt x="7985" y="7875"/>
                </a:cubicBezTo>
                <a:cubicBezTo>
                  <a:pt x="7939" y="7907"/>
                  <a:pt x="7814" y="8106"/>
                  <a:pt x="7706" y="8314"/>
                </a:cubicBezTo>
                <a:cubicBezTo>
                  <a:pt x="7599" y="8523"/>
                  <a:pt x="7435" y="8802"/>
                  <a:pt x="7343" y="8934"/>
                </a:cubicBezTo>
                <a:cubicBezTo>
                  <a:pt x="7184" y="9160"/>
                  <a:pt x="7163" y="9174"/>
                  <a:pt x="6975" y="9174"/>
                </a:cubicBezTo>
                <a:cubicBezTo>
                  <a:pt x="6839" y="9174"/>
                  <a:pt x="6717" y="9212"/>
                  <a:pt x="6594" y="9291"/>
                </a:cubicBezTo>
                <a:cubicBezTo>
                  <a:pt x="6403" y="9414"/>
                  <a:pt x="5979" y="9538"/>
                  <a:pt x="5747" y="9538"/>
                </a:cubicBezTo>
                <a:cubicBezTo>
                  <a:pt x="5544" y="9538"/>
                  <a:pt x="5364" y="9615"/>
                  <a:pt x="5199" y="9774"/>
                </a:cubicBezTo>
                <a:cubicBezTo>
                  <a:pt x="4983" y="9981"/>
                  <a:pt x="4080" y="10482"/>
                  <a:pt x="3645" y="10635"/>
                </a:cubicBezTo>
                <a:cubicBezTo>
                  <a:pt x="3556" y="10666"/>
                  <a:pt x="3318" y="10797"/>
                  <a:pt x="3117" y="10925"/>
                </a:cubicBezTo>
                <a:cubicBezTo>
                  <a:pt x="2917" y="11054"/>
                  <a:pt x="2635" y="11204"/>
                  <a:pt x="2490" y="11260"/>
                </a:cubicBezTo>
                <a:cubicBezTo>
                  <a:pt x="1753" y="11546"/>
                  <a:pt x="1425" y="11919"/>
                  <a:pt x="1224" y="12701"/>
                </a:cubicBezTo>
                <a:cubicBezTo>
                  <a:pt x="1179" y="12876"/>
                  <a:pt x="1061" y="13151"/>
                  <a:pt x="959" y="13314"/>
                </a:cubicBezTo>
                <a:cubicBezTo>
                  <a:pt x="636" y="13831"/>
                  <a:pt x="566" y="14150"/>
                  <a:pt x="532" y="15293"/>
                </a:cubicBezTo>
                <a:cubicBezTo>
                  <a:pt x="514" y="15883"/>
                  <a:pt x="480" y="16331"/>
                  <a:pt x="449" y="16384"/>
                </a:cubicBezTo>
                <a:cubicBezTo>
                  <a:pt x="416" y="16441"/>
                  <a:pt x="394" y="16777"/>
                  <a:pt x="393" y="17271"/>
                </a:cubicBezTo>
                <a:cubicBezTo>
                  <a:pt x="392" y="17832"/>
                  <a:pt x="355" y="18370"/>
                  <a:pt x="267" y="19092"/>
                </a:cubicBezTo>
                <a:cubicBezTo>
                  <a:pt x="118" y="20295"/>
                  <a:pt x="1" y="21347"/>
                  <a:pt x="0" y="21491"/>
                </a:cubicBezTo>
                <a:lnTo>
                  <a:pt x="0" y="21594"/>
                </a:lnTo>
                <a:lnTo>
                  <a:pt x="10300" y="21594"/>
                </a:lnTo>
                <a:cubicBezTo>
                  <a:pt x="20089" y="21594"/>
                  <a:pt x="20600" y="21590"/>
                  <a:pt x="20575" y="21514"/>
                </a:cubicBezTo>
                <a:cubicBezTo>
                  <a:pt x="20528" y="21369"/>
                  <a:pt x="19838" y="18624"/>
                  <a:pt x="19710" y="18068"/>
                </a:cubicBezTo>
                <a:cubicBezTo>
                  <a:pt x="19557" y="17404"/>
                  <a:pt x="19442" y="16992"/>
                  <a:pt x="19395" y="16931"/>
                </a:cubicBezTo>
                <a:cubicBezTo>
                  <a:pt x="19375" y="16906"/>
                  <a:pt x="19343" y="16681"/>
                  <a:pt x="19325" y="16431"/>
                </a:cubicBezTo>
                <a:cubicBezTo>
                  <a:pt x="19307" y="16180"/>
                  <a:pt x="19271" y="15886"/>
                  <a:pt x="19247" y="15775"/>
                </a:cubicBezTo>
                <a:cubicBezTo>
                  <a:pt x="19222" y="15665"/>
                  <a:pt x="19220" y="15557"/>
                  <a:pt x="19242" y="15535"/>
                </a:cubicBezTo>
                <a:cubicBezTo>
                  <a:pt x="19265" y="15514"/>
                  <a:pt x="19465" y="15528"/>
                  <a:pt x="19687" y="15565"/>
                </a:cubicBezTo>
                <a:cubicBezTo>
                  <a:pt x="20210" y="15653"/>
                  <a:pt x="20593" y="15653"/>
                  <a:pt x="20723" y="15567"/>
                </a:cubicBezTo>
                <a:cubicBezTo>
                  <a:pt x="20795" y="15519"/>
                  <a:pt x="20834" y="15429"/>
                  <a:pt x="20857" y="15260"/>
                </a:cubicBezTo>
                <a:cubicBezTo>
                  <a:pt x="20893" y="15000"/>
                  <a:pt x="21051" y="14406"/>
                  <a:pt x="21134" y="14224"/>
                </a:cubicBezTo>
                <a:cubicBezTo>
                  <a:pt x="21162" y="14161"/>
                  <a:pt x="21182" y="14094"/>
                  <a:pt x="21177" y="14075"/>
                </a:cubicBezTo>
                <a:cubicBezTo>
                  <a:pt x="21169" y="14042"/>
                  <a:pt x="21431" y="13060"/>
                  <a:pt x="21550" y="12678"/>
                </a:cubicBezTo>
                <a:cubicBezTo>
                  <a:pt x="21577" y="12590"/>
                  <a:pt x="21600" y="12505"/>
                  <a:pt x="21600" y="12488"/>
                </a:cubicBezTo>
                <a:cubicBezTo>
                  <a:pt x="21600" y="12418"/>
                  <a:pt x="21442" y="12313"/>
                  <a:pt x="21336" y="12313"/>
                </a:cubicBezTo>
                <a:cubicBezTo>
                  <a:pt x="21265" y="12313"/>
                  <a:pt x="21185" y="12262"/>
                  <a:pt x="21118" y="12173"/>
                </a:cubicBezTo>
                <a:cubicBezTo>
                  <a:pt x="21060" y="12096"/>
                  <a:pt x="20959" y="11978"/>
                  <a:pt x="20894" y="11911"/>
                </a:cubicBezTo>
                <a:cubicBezTo>
                  <a:pt x="20829" y="11845"/>
                  <a:pt x="20737" y="11717"/>
                  <a:pt x="20689" y="11628"/>
                </a:cubicBezTo>
                <a:cubicBezTo>
                  <a:pt x="20580" y="11426"/>
                  <a:pt x="20534" y="11391"/>
                  <a:pt x="20236" y="11289"/>
                </a:cubicBezTo>
                <a:cubicBezTo>
                  <a:pt x="20104" y="11244"/>
                  <a:pt x="19970" y="11178"/>
                  <a:pt x="19939" y="11142"/>
                </a:cubicBezTo>
                <a:cubicBezTo>
                  <a:pt x="19831" y="11017"/>
                  <a:pt x="16937" y="10973"/>
                  <a:pt x="15871" y="11080"/>
                </a:cubicBezTo>
                <a:lnTo>
                  <a:pt x="15241" y="11144"/>
                </a:lnTo>
                <a:lnTo>
                  <a:pt x="14528" y="10818"/>
                </a:lnTo>
                <a:cubicBezTo>
                  <a:pt x="14136" y="10640"/>
                  <a:pt x="13773" y="10494"/>
                  <a:pt x="13720" y="10494"/>
                </a:cubicBezTo>
                <a:cubicBezTo>
                  <a:pt x="13667" y="10494"/>
                  <a:pt x="13516" y="10409"/>
                  <a:pt x="13385" y="10305"/>
                </a:cubicBezTo>
                <a:cubicBezTo>
                  <a:pt x="13177" y="10141"/>
                  <a:pt x="12863" y="9976"/>
                  <a:pt x="12584" y="9886"/>
                </a:cubicBezTo>
                <a:cubicBezTo>
                  <a:pt x="12500" y="9859"/>
                  <a:pt x="12482" y="9792"/>
                  <a:pt x="12500" y="9587"/>
                </a:cubicBezTo>
                <a:cubicBezTo>
                  <a:pt x="12509" y="9480"/>
                  <a:pt x="12588" y="9372"/>
                  <a:pt x="12999" y="8908"/>
                </a:cubicBezTo>
                <a:cubicBezTo>
                  <a:pt x="13429" y="8423"/>
                  <a:pt x="13691" y="7964"/>
                  <a:pt x="13840" y="7433"/>
                </a:cubicBezTo>
                <a:cubicBezTo>
                  <a:pt x="13894" y="7238"/>
                  <a:pt x="13957" y="7043"/>
                  <a:pt x="13981" y="7000"/>
                </a:cubicBezTo>
                <a:cubicBezTo>
                  <a:pt x="14029" y="6912"/>
                  <a:pt x="14225" y="6120"/>
                  <a:pt x="14225" y="6011"/>
                </a:cubicBezTo>
                <a:cubicBezTo>
                  <a:pt x="14225" y="5972"/>
                  <a:pt x="14287" y="5834"/>
                  <a:pt x="14363" y="5704"/>
                </a:cubicBezTo>
                <a:cubicBezTo>
                  <a:pt x="14439" y="5574"/>
                  <a:pt x="14536" y="5313"/>
                  <a:pt x="14581" y="5126"/>
                </a:cubicBezTo>
                <a:cubicBezTo>
                  <a:pt x="14626" y="4938"/>
                  <a:pt x="14680" y="4753"/>
                  <a:pt x="14701" y="4715"/>
                </a:cubicBezTo>
                <a:cubicBezTo>
                  <a:pt x="14722" y="4676"/>
                  <a:pt x="14754" y="4518"/>
                  <a:pt x="14773" y="4362"/>
                </a:cubicBezTo>
                <a:cubicBezTo>
                  <a:pt x="14792" y="4207"/>
                  <a:pt x="14828" y="4068"/>
                  <a:pt x="14852" y="4054"/>
                </a:cubicBezTo>
                <a:cubicBezTo>
                  <a:pt x="14876" y="4040"/>
                  <a:pt x="14895" y="3977"/>
                  <a:pt x="14895" y="3915"/>
                </a:cubicBezTo>
                <a:cubicBezTo>
                  <a:pt x="14895" y="3852"/>
                  <a:pt x="14915" y="3765"/>
                  <a:pt x="14939" y="3722"/>
                </a:cubicBezTo>
                <a:cubicBezTo>
                  <a:pt x="15020" y="3577"/>
                  <a:pt x="15033" y="3017"/>
                  <a:pt x="14963" y="2637"/>
                </a:cubicBezTo>
                <a:cubicBezTo>
                  <a:pt x="14925" y="2432"/>
                  <a:pt x="14899" y="2228"/>
                  <a:pt x="14903" y="2183"/>
                </a:cubicBezTo>
                <a:cubicBezTo>
                  <a:pt x="14923" y="1964"/>
                  <a:pt x="14889" y="1889"/>
                  <a:pt x="14728" y="1799"/>
                </a:cubicBezTo>
                <a:cubicBezTo>
                  <a:pt x="14601" y="1728"/>
                  <a:pt x="14560" y="1674"/>
                  <a:pt x="14560" y="1580"/>
                </a:cubicBezTo>
                <a:cubicBezTo>
                  <a:pt x="14560" y="1499"/>
                  <a:pt x="14493" y="1386"/>
                  <a:pt x="14369" y="1255"/>
                </a:cubicBezTo>
                <a:cubicBezTo>
                  <a:pt x="14264" y="1144"/>
                  <a:pt x="14178" y="1040"/>
                  <a:pt x="14178" y="1022"/>
                </a:cubicBezTo>
                <a:cubicBezTo>
                  <a:pt x="14177" y="1003"/>
                  <a:pt x="14094" y="947"/>
                  <a:pt x="13992" y="898"/>
                </a:cubicBezTo>
                <a:cubicBezTo>
                  <a:pt x="13891" y="849"/>
                  <a:pt x="13773" y="759"/>
                  <a:pt x="13731" y="699"/>
                </a:cubicBezTo>
                <a:cubicBezTo>
                  <a:pt x="13685" y="631"/>
                  <a:pt x="13593" y="580"/>
                  <a:pt x="13491" y="565"/>
                </a:cubicBezTo>
                <a:cubicBezTo>
                  <a:pt x="13399" y="550"/>
                  <a:pt x="13219" y="467"/>
                  <a:pt x="13090" y="381"/>
                </a:cubicBezTo>
                <a:cubicBezTo>
                  <a:pt x="12576" y="38"/>
                  <a:pt x="12472" y="13"/>
                  <a:pt x="11521" y="2"/>
                </a:cubicBezTo>
                <a:close/>
              </a:path>
            </a:pathLst>
          </a:custGeom>
          <a:ln w="12700">
            <a:miter lim="400000"/>
          </a:ln>
          <a:effectLst>
            <a:outerShdw sx="100000" sy="100000" kx="0" ky="0" algn="b" rotWithShape="0" blurRad="355600" dist="177800" dir="3413990">
              <a:srgbClr val="000000">
                <a:alpha val="4119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animEffect filter="fade" transition="in">
                                      <p:cBhvr>
                                        <p:cTn id="7" dur="1500"/>
                                        <p:tgtEl>
                                          <p:spTgt spid="4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6">
                                            <p:txEl>
                                              <p:pRg st="0" end="0"/>
                                            </p:txEl>
                                          </p:spTgt>
                                        </p:tgtEl>
                                        <p:attrNameLst>
                                          <p:attrName>style.visibility</p:attrName>
                                        </p:attrNameLst>
                                      </p:cBhvr>
                                      <p:to>
                                        <p:strVal val="visible"/>
                                      </p:to>
                                    </p:set>
                                    <p:animEffect filter="fade" transition="in">
                                      <p:cBhvr>
                                        <p:cTn id="10" dur="1500"/>
                                        <p:tgtEl>
                                          <p:spTgt spid="4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6">
                                            <p:txEl>
                                              <p:pRg st="1" end="1"/>
                                            </p:txEl>
                                          </p:spTgt>
                                        </p:tgtEl>
                                        <p:attrNameLst>
                                          <p:attrName>style.visibility</p:attrName>
                                        </p:attrNameLst>
                                      </p:cBhvr>
                                      <p:to>
                                        <p:strVal val="visible"/>
                                      </p:to>
                                    </p:set>
                                    <p:animEffect filter="fade" transition="in">
                                      <p:cBhvr>
                                        <p:cTn id="15" dur="1500"/>
                                        <p:tgtEl>
                                          <p:spTgt spid="4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56">
                                            <p:txEl>
                                              <p:pRg st="2" end="2"/>
                                            </p:txEl>
                                          </p:spTgt>
                                        </p:tgtEl>
                                        <p:attrNameLst>
                                          <p:attrName>style.visibility</p:attrName>
                                        </p:attrNameLst>
                                      </p:cBhvr>
                                      <p:to>
                                        <p:strVal val="visible"/>
                                      </p:to>
                                    </p:set>
                                    <p:animEffect filter="fade" transition="in">
                                      <p:cBhvr>
                                        <p:cTn id="20" dur="1500"/>
                                        <p:tgtEl>
                                          <p:spTgt spid="4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56">
                                            <p:txEl>
                                              <p:pRg st="3" end="3"/>
                                            </p:txEl>
                                          </p:spTgt>
                                        </p:tgtEl>
                                        <p:attrNameLst>
                                          <p:attrName>style.visibility</p:attrName>
                                        </p:attrNameLst>
                                      </p:cBhvr>
                                      <p:to>
                                        <p:strVal val="visible"/>
                                      </p:to>
                                    </p:set>
                                    <p:animEffect filter="fade" transition="in">
                                      <p:cBhvr>
                                        <p:cTn id="25" dur="1500"/>
                                        <p:tgtEl>
                                          <p:spTgt spid="4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56">
                                            <p:txEl>
                                              <p:pRg st="4" end="4"/>
                                            </p:txEl>
                                          </p:spTgt>
                                        </p:tgtEl>
                                        <p:attrNameLst>
                                          <p:attrName>style.visibility</p:attrName>
                                        </p:attrNameLst>
                                      </p:cBhvr>
                                      <p:to>
                                        <p:strVal val="visible"/>
                                      </p:to>
                                    </p:set>
                                    <p:animEffect filter="fade" transition="in">
                                      <p:cBhvr>
                                        <p:cTn id="30" dur="1500"/>
                                        <p:tgtEl>
                                          <p:spTgt spid="45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Four Perspectives of The Kingdom"/>
          <p:cNvSpPr txBox="1"/>
          <p:nvPr/>
        </p:nvSpPr>
        <p:spPr>
          <a:xfrm>
            <a:off x="-4203" y="1879326"/>
            <a:ext cx="13013207" cy="660401"/>
          </a:xfrm>
          <a:prstGeom prst="rect">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Four Perspectives of The Kingdom</a:t>
            </a:r>
          </a:p>
        </p:txBody>
      </p:sp>
      <p:sp>
        <p:nvSpPr>
          <p:cNvPr id="461"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62"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463" name="GOD WILL:…"/>
          <p:cNvSpPr/>
          <p:nvPr/>
        </p:nvSpPr>
        <p:spPr>
          <a:xfrm>
            <a:off x="17488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spcBef>
                <a:spcPts val="1500"/>
              </a:spcBef>
              <a:defRPr b="1" sz="1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p>
          <a:p>
            <a:pPr>
              <a:spcBef>
                <a:spcPts val="15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GOD WILL:</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Gen. 49:10</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2 Sam. 7:12-16</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Dan. 2:44; 7:13-14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Isa. 9:7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Ezek. 21:25-27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Zech. 9:9</a:t>
            </a:r>
          </a:p>
        </p:txBody>
      </p:sp>
      <p:sp>
        <p:nvSpPr>
          <p:cNvPr id="464" name="AT HAND / NIGH…"/>
          <p:cNvSpPr/>
          <p:nvPr/>
        </p:nvSpPr>
        <p:spPr>
          <a:xfrm>
            <a:off x="3387387"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spcBef>
                <a:spcPts val="600"/>
              </a:spcBef>
              <a:defRPr b="1" sz="21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p>
          <a:p>
            <a:pPr>
              <a:spcBef>
                <a:spcPts val="600"/>
              </a:spcBef>
              <a:defRPr b="1"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HAND / NIGH</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Angels</a:t>
            </a:r>
            <a:r>
              <a:t> - Luke 1:32-33</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J.B.</a:t>
            </a:r>
            <a:r>
              <a:t> – Mt. 3:2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Apostles</a:t>
            </a:r>
            <a:r>
              <a:t> – Mt. 10:7; Lk. 9:2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70 disciples</a:t>
            </a:r>
            <a:r>
              <a:t> – Luke 10:9</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Jesus</a:t>
            </a:r>
            <a:r>
              <a:t> – Mt. 4:17, 23; 5:1- 7:21; 9:35; 13:11-52; 16:19, 28; Mark 9:1; Etc, -</a:t>
            </a:r>
          </a:p>
        </p:txBody>
      </p:sp>
      <p:sp>
        <p:nvSpPr>
          <p:cNvPr id="465" name="ESTABLISHED…"/>
          <p:cNvSpPr/>
          <p:nvPr/>
        </p:nvSpPr>
        <p:spPr>
          <a:xfrm>
            <a:off x="659989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spcBef>
                <a:spcPts val="1000"/>
              </a:spcBef>
              <a:defRPr b="1" sz="14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p>
          <a:p>
            <a:pPr>
              <a:spcBef>
                <a:spcPts val="1000"/>
              </a:spcBef>
              <a:defRPr b="1" sz="29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ESTABLISHED</a:t>
            </a:r>
          </a:p>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8:12; 19:8; 20:25; 28:23, 31</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Called “</a:t>
            </a:r>
            <a:r>
              <a:rPr b="1"/>
              <a:t>into kingdom</a:t>
            </a:r>
            <a:r>
              <a:t>” by the </a:t>
            </a:r>
            <a:r>
              <a:rPr b="1"/>
              <a:t>gospel</a:t>
            </a:r>
            <a:r>
              <a:t> (2 Thess. 2:14; 1 Thess. 2:12).</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translated into kingdom” —   </a:t>
            </a:r>
            <a:r>
              <a:t> (Col. 1:13).  </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in the…kingdom…of Jesus Christ</a:t>
            </a:r>
            <a:r>
              <a:t>” (Rev. 1:9).</a:t>
            </a:r>
          </a:p>
        </p:txBody>
      </p:sp>
      <p:sp>
        <p:nvSpPr>
          <p:cNvPr id="466" name="1 Cor. 15:24–25 (NKJV)…"/>
          <p:cNvSpPr/>
          <p:nvPr/>
        </p:nvSpPr>
        <p:spPr>
          <a:xfrm>
            <a:off x="9812397" y="3208314"/>
            <a:ext cx="3017522"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1 Cor. 15:24–25 </a:t>
            </a:r>
            <a:r>
              <a:t>(NKJV)</a:t>
            </a:r>
          </a:p>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aseline="31999"/>
              <a:t>24</a:t>
            </a:r>
            <a:r>
              <a:t> Then </a:t>
            </a:r>
            <a:r>
              <a:rPr i="1"/>
              <a:t>comes</a:t>
            </a:r>
            <a:r>
              <a:t> the end, when He delivers the kingdom to God the Father, when He puts an end to all rule and all authority and power. </a:t>
            </a:r>
            <a:r>
              <a:rPr baseline="31999"/>
              <a:t>25</a:t>
            </a:r>
            <a:r>
              <a:t> For He must reign till He has put all enemies under His feet.</a:t>
            </a:r>
          </a:p>
        </p:txBody>
      </p:sp>
      <p:sp>
        <p:nvSpPr>
          <p:cNvPr id="467" name="Rounded Rectangle"/>
          <p:cNvSpPr/>
          <p:nvPr/>
        </p:nvSpPr>
        <p:spPr>
          <a:xfrm>
            <a:off x="66773" y="2447169"/>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68" name="OT Prophecy"/>
          <p:cNvSpPr/>
          <p:nvPr/>
        </p:nvSpPr>
        <p:spPr>
          <a:xfrm>
            <a:off x="174882" y="2508722"/>
            <a:ext cx="3017521" cy="914401"/>
          </a:xfrm>
          <a:prstGeom prst="rect">
            <a:avLst/>
          </a:prstGeom>
          <a:gradFill>
            <a:gsLst>
              <a:gs pos="0">
                <a:srgbClr val="EDAC0F"/>
              </a:gs>
              <a:gs pos="100000">
                <a:srgbClr val="CE7123"/>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latin typeface="Helvetica Neue Medium"/>
                <a:ea typeface="Helvetica Neue Medium"/>
                <a:cs typeface="Helvetica Neue Medium"/>
                <a:sym typeface="Helvetica Neue Medium"/>
              </a:defRPr>
            </a:lvl1pPr>
          </a:lstStyle>
          <a:p>
            <a:pPr/>
            <a:r>
              <a:t>OT Prophecy</a:t>
            </a:r>
          </a:p>
        </p:txBody>
      </p:sp>
      <p:sp>
        <p:nvSpPr>
          <p:cNvPr id="469" name="NT Imminence"/>
          <p:cNvSpPr/>
          <p:nvPr/>
        </p:nvSpPr>
        <p:spPr>
          <a:xfrm>
            <a:off x="3387387" y="2508722"/>
            <a:ext cx="3017521" cy="914401"/>
          </a:xfrm>
          <a:prstGeom prst="rect">
            <a:avLst/>
          </a:prstGeom>
          <a:gradFill>
            <a:gsLst>
              <a:gs pos="0">
                <a:srgbClr val="29C439"/>
              </a:gs>
              <a:gs pos="100000">
                <a:srgbClr val="1A8F00"/>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Imminence </a:t>
            </a:r>
          </a:p>
        </p:txBody>
      </p:sp>
      <p:sp>
        <p:nvSpPr>
          <p:cNvPr id="470" name="NT Presence"/>
          <p:cNvSpPr/>
          <p:nvPr/>
        </p:nvSpPr>
        <p:spPr>
          <a:xfrm>
            <a:off x="6599892" y="2508722"/>
            <a:ext cx="3017521" cy="914401"/>
          </a:xfrm>
          <a:prstGeom prst="rect">
            <a:avLst/>
          </a:prstGeom>
          <a:gradFill>
            <a:gsLst>
              <a:gs pos="0">
                <a:srgbClr val="54BFB9"/>
              </a:gs>
              <a:gs pos="100000">
                <a:srgbClr val="008384"/>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NT Presence</a:t>
            </a:r>
          </a:p>
        </p:txBody>
      </p:sp>
      <p:sp>
        <p:nvSpPr>
          <p:cNvPr id="471" name="Future Glory"/>
          <p:cNvSpPr/>
          <p:nvPr/>
        </p:nvSpPr>
        <p:spPr>
          <a:xfrm>
            <a:off x="9812397" y="2508722"/>
            <a:ext cx="3017522" cy="914401"/>
          </a:xfrm>
          <a:prstGeom prst="rect">
            <a:avLst/>
          </a:prstGeom>
          <a:gradFill>
            <a:gsLst>
              <a:gs pos="0">
                <a:srgbClr val="B264DA"/>
              </a:gs>
              <a:gs pos="100000">
                <a:srgbClr val="762BA1"/>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lvl1pPr>
          </a:lstStyle>
          <a:p>
            <a:pPr/>
            <a:r>
              <a:t>Future Glory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3"/>
                                        </p:tgtEl>
                                        <p:attrNameLst>
                                          <p:attrName>style.visibility</p:attrName>
                                        </p:attrNameLst>
                                      </p:cBhvr>
                                      <p:to>
                                        <p:strVal val="visible"/>
                                      </p:to>
                                    </p:set>
                                    <p:animEffect filter="fade" transition="in">
                                      <p:cBhvr>
                                        <p:cTn id="7" dur="1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69"/>
                                        </p:tgtEl>
                                        <p:attrNameLst>
                                          <p:attrName>style.visibility</p:attrName>
                                        </p:attrNameLst>
                                      </p:cBhvr>
                                      <p:to>
                                        <p:strVal val="visible"/>
                                      </p:to>
                                    </p:set>
                                    <p:animEffect filter="wipe(left)" transition="in">
                                      <p:cBhvr>
                                        <p:cTn id="12" dur="2000"/>
                                        <p:tgtEl>
                                          <p:spTgt spid="469"/>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464"/>
                                        </p:tgtEl>
                                        <p:attrNameLst>
                                          <p:attrName>style.visibility</p:attrName>
                                        </p:attrNameLst>
                                      </p:cBhvr>
                                      <p:to>
                                        <p:strVal val="visible"/>
                                      </p:to>
                                    </p:set>
                                    <p:animEffect filter="fade" transition="in">
                                      <p:cBhvr>
                                        <p:cTn id="16" dur="1500"/>
                                        <p:tgtEl>
                                          <p:spTgt spid="464"/>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470"/>
                                        </p:tgtEl>
                                        <p:attrNameLst>
                                          <p:attrName>style.visibility</p:attrName>
                                        </p:attrNameLst>
                                      </p:cBhvr>
                                      <p:to>
                                        <p:strVal val="visible"/>
                                      </p:to>
                                    </p:set>
                                    <p:animEffect filter="fade" transition="in">
                                      <p:cBhvr>
                                        <p:cTn id="21" dur="1500"/>
                                        <p:tgtEl>
                                          <p:spTgt spid="470"/>
                                        </p:tgtEl>
                                      </p:cBhvr>
                                    </p:animEffect>
                                  </p:childTnLst>
                                </p:cTn>
                              </p:par>
                            </p:childTnLst>
                          </p:cTn>
                        </p:par>
                        <p:par>
                          <p:cTn id="22" fill="hold">
                            <p:stCondLst>
                              <p:cond delay="1500"/>
                            </p:stCondLst>
                            <p:childTnLst>
                              <p:par>
                                <p:cTn id="23" presetClass="entr" nodeType="afterEffect" presetID="10" grpId="5" fill="hold">
                                  <p:stCondLst>
                                    <p:cond delay="0"/>
                                  </p:stCondLst>
                                  <p:iterate type="el" backwards="0">
                                    <p:tmAbs val="0"/>
                                  </p:iterate>
                                  <p:childTnLst>
                                    <p:set>
                                      <p:cBhvr>
                                        <p:cTn id="24" fill="hold"/>
                                        <p:tgtEl>
                                          <p:spTgt spid="465"/>
                                        </p:tgtEl>
                                        <p:attrNameLst>
                                          <p:attrName>style.visibility</p:attrName>
                                        </p:attrNameLst>
                                      </p:cBhvr>
                                      <p:to>
                                        <p:strVal val="visible"/>
                                      </p:to>
                                    </p:set>
                                    <p:animEffect filter="fade" transition="in">
                                      <p:cBhvr>
                                        <p:cTn id="25" dur="1500"/>
                                        <p:tgtEl>
                                          <p:spTgt spid="465"/>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el" backwards="0">
                                    <p:tmAbs val="0"/>
                                  </p:iterate>
                                  <p:childTnLst>
                                    <p:set>
                                      <p:cBhvr>
                                        <p:cTn id="29" fill="hold"/>
                                        <p:tgtEl>
                                          <p:spTgt spid="471"/>
                                        </p:tgtEl>
                                        <p:attrNameLst>
                                          <p:attrName>style.visibility</p:attrName>
                                        </p:attrNameLst>
                                      </p:cBhvr>
                                      <p:to>
                                        <p:strVal val="visible"/>
                                      </p:to>
                                    </p:set>
                                    <p:animEffect filter="fade" transition="in">
                                      <p:cBhvr>
                                        <p:cTn id="30" dur="1500"/>
                                        <p:tgtEl>
                                          <p:spTgt spid="471"/>
                                        </p:tgtEl>
                                      </p:cBhvr>
                                    </p:animEffect>
                                  </p:childTnLst>
                                </p:cTn>
                              </p:par>
                            </p:childTnLst>
                          </p:cTn>
                        </p:par>
                        <p:par>
                          <p:cTn id="31" fill="hold">
                            <p:stCondLst>
                              <p:cond delay="1500"/>
                            </p:stCondLst>
                            <p:childTnLst>
                              <p:par>
                                <p:cTn id="32" presetClass="entr" nodeType="afterEffect" presetID="10" grpId="7" fill="hold">
                                  <p:stCondLst>
                                    <p:cond delay="0"/>
                                  </p:stCondLst>
                                  <p:iterate type="el" backwards="0">
                                    <p:tmAbs val="0"/>
                                  </p:iterate>
                                  <p:childTnLst>
                                    <p:set>
                                      <p:cBhvr>
                                        <p:cTn id="33" fill="hold"/>
                                        <p:tgtEl>
                                          <p:spTgt spid="466"/>
                                        </p:tgtEl>
                                        <p:attrNameLst>
                                          <p:attrName>style.visibility</p:attrName>
                                        </p:attrNameLst>
                                      </p:cBhvr>
                                      <p:to>
                                        <p:strVal val="visible"/>
                                      </p:to>
                                    </p:set>
                                    <p:animEffect filter="fade" transition="in">
                                      <p:cBhvr>
                                        <p:cTn id="34" dur="15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0" grpId="4"/>
      <p:bldP build="whole" bldLvl="1" animBg="1" rev="0" advAuto="0" spid="465" grpId="5"/>
      <p:bldP build="whole" bldLvl="1" animBg="1" rev="0" advAuto="0" spid="463" grpId="1"/>
      <p:bldP build="whole" bldLvl="1" animBg="1" rev="0" advAuto="0" spid="464" grpId="3"/>
      <p:bldP build="whole" bldLvl="1" animBg="1" rev="0" advAuto="0" spid="471" grpId="6"/>
      <p:bldP build="whole" bldLvl="1" animBg="1" rev="0" advAuto="0" spid="469" grpId="2"/>
      <p:bldP build="whole" bldLvl="1" animBg="1" rev="0" advAuto="0" spid="466" grpId="7"/>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3"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pic>
        <p:nvPicPr>
          <p:cNvPr id="474" name="Image" descr="Image"/>
          <p:cNvPicPr>
            <a:picLocks noChangeAspect="1"/>
          </p:cNvPicPr>
          <p:nvPr/>
        </p:nvPicPr>
        <p:blipFill>
          <a:blip r:embed="rId3">
            <a:alphaModFix amt="52424"/>
            <a:extLst/>
          </a:blip>
          <a:srcRect l="0" t="2257" r="2862" b="10722"/>
          <a:stretch>
            <a:fillRect/>
          </a:stretch>
        </p:blipFill>
        <p:spPr>
          <a:xfrm>
            <a:off x="0" y="40409"/>
            <a:ext cx="13004990" cy="8737808"/>
          </a:xfrm>
          <a:prstGeom prst="rect">
            <a:avLst/>
          </a:prstGeom>
          <a:ln w="12700">
            <a:miter lim="400000"/>
          </a:ln>
        </p:spPr>
      </p:pic>
      <p:pic>
        <p:nvPicPr>
          <p:cNvPr id="475" name="Image" descr="Image"/>
          <p:cNvPicPr>
            <a:picLocks noChangeAspect="1"/>
          </p:cNvPicPr>
          <p:nvPr/>
        </p:nvPicPr>
        <p:blipFill>
          <a:blip r:embed="rId2">
            <a:extLst/>
          </a:blip>
          <a:srcRect l="5555" t="72696" r="5555" b="0"/>
          <a:stretch>
            <a:fillRect/>
          </a:stretch>
        </p:blipFill>
        <p:spPr>
          <a:xfrm>
            <a:off x="0" y="7090568"/>
            <a:ext cx="13004800" cy="2663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11663"/>
                </a:lnTo>
                <a:cubicBezTo>
                  <a:pt x="21034" y="11303"/>
                  <a:pt x="19643" y="11120"/>
                  <a:pt x="16728" y="10958"/>
                </a:cubicBezTo>
                <a:cubicBezTo>
                  <a:pt x="15678" y="10899"/>
                  <a:pt x="15099" y="10769"/>
                  <a:pt x="15053" y="10581"/>
                </a:cubicBezTo>
                <a:cubicBezTo>
                  <a:pt x="15011" y="10409"/>
                  <a:pt x="14735" y="10301"/>
                  <a:pt x="14365" y="10311"/>
                </a:cubicBezTo>
                <a:cubicBezTo>
                  <a:pt x="13777" y="10326"/>
                  <a:pt x="13743" y="10296"/>
                  <a:pt x="13664" y="9715"/>
                </a:cubicBezTo>
                <a:cubicBezTo>
                  <a:pt x="13572" y="9039"/>
                  <a:pt x="13578" y="9062"/>
                  <a:pt x="13216" y="7758"/>
                </a:cubicBezTo>
                <a:cubicBezTo>
                  <a:pt x="13075" y="7248"/>
                  <a:pt x="12924" y="6831"/>
                  <a:pt x="12881" y="6831"/>
                </a:cubicBezTo>
                <a:cubicBezTo>
                  <a:pt x="12838" y="6831"/>
                  <a:pt x="12784" y="6684"/>
                  <a:pt x="12760" y="6503"/>
                </a:cubicBezTo>
                <a:cubicBezTo>
                  <a:pt x="12737" y="6321"/>
                  <a:pt x="12607" y="5744"/>
                  <a:pt x="12473" y="5218"/>
                </a:cubicBezTo>
                <a:lnTo>
                  <a:pt x="12229" y="4262"/>
                </a:lnTo>
                <a:lnTo>
                  <a:pt x="11528" y="4114"/>
                </a:lnTo>
                <a:cubicBezTo>
                  <a:pt x="10650" y="3928"/>
                  <a:pt x="9729" y="3521"/>
                  <a:pt x="9342" y="3148"/>
                </a:cubicBezTo>
                <a:cubicBezTo>
                  <a:pt x="7511" y="1386"/>
                  <a:pt x="6074" y="502"/>
                  <a:pt x="5032" y="502"/>
                </a:cubicBezTo>
                <a:cubicBezTo>
                  <a:pt x="4191" y="502"/>
                  <a:pt x="3129" y="1050"/>
                  <a:pt x="2997" y="1552"/>
                </a:cubicBezTo>
                <a:cubicBezTo>
                  <a:pt x="2968" y="1664"/>
                  <a:pt x="2882" y="1844"/>
                  <a:pt x="2808" y="1951"/>
                </a:cubicBezTo>
                <a:cubicBezTo>
                  <a:pt x="2734" y="2058"/>
                  <a:pt x="2531" y="2562"/>
                  <a:pt x="2358" y="3071"/>
                </a:cubicBezTo>
                <a:lnTo>
                  <a:pt x="2043" y="3998"/>
                </a:lnTo>
                <a:lnTo>
                  <a:pt x="1881" y="3042"/>
                </a:lnTo>
                <a:cubicBezTo>
                  <a:pt x="1665" y="1759"/>
                  <a:pt x="1305" y="768"/>
                  <a:pt x="900" y="344"/>
                </a:cubicBezTo>
                <a:cubicBezTo>
                  <a:pt x="720" y="156"/>
                  <a:pt x="372" y="36"/>
                  <a:pt x="0" y="0"/>
                </a:cubicBezTo>
                <a:close/>
              </a:path>
            </a:pathLst>
          </a:custGeom>
          <a:ln w="12700">
            <a:miter lim="400000"/>
          </a:ln>
        </p:spPr>
      </p:pic>
      <p:sp>
        <p:nvSpPr>
          <p:cNvPr id="476" name="“The Church of Christ - His KINGDOM”"/>
          <p:cNvSpPr txBox="1"/>
          <p:nvPr/>
        </p:nvSpPr>
        <p:spPr>
          <a:xfrm>
            <a:off x="217858" y="7961986"/>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77" name="(Daniel 2:44; Mark 9:1; Acts 2:29-47; Colossians 1:13; 1 Corinthians 15:24,25)"/>
          <p:cNvSpPr txBox="1"/>
          <p:nvPr/>
        </p:nvSpPr>
        <p:spPr>
          <a:xfrm>
            <a:off x="1466342" y="9206392"/>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sp>
        <p:nvSpPr>
          <p:cNvPr id="478" name="The kingdom was prophesied for thousands of years — Gen. 49:10; 2 Sam. 7:12-16; Dan. 2:44; 7:13-14; Isa. 9:7; Ezek. 21:25-27; Zech. 9:9…"/>
          <p:cNvSpPr txBox="1"/>
          <p:nvPr/>
        </p:nvSpPr>
        <p:spPr>
          <a:xfrm>
            <a:off x="5892404" y="967439"/>
            <a:ext cx="6812311" cy="6477001"/>
          </a:xfrm>
          <a:prstGeom prst="rect">
            <a:avLst/>
          </a:prstGeom>
          <a:gradFill>
            <a:gsLst>
              <a:gs pos="0">
                <a:srgbClr val="919191">
                  <a:alpha val="74751"/>
                </a:srgbClr>
              </a:gs>
              <a:gs pos="100000">
                <a:srgbClr val="424242">
                  <a:alpha val="62740"/>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700"/>
              </a:spcBef>
              <a:defRPr>
                <a:solidFill>
                  <a:srgbClr val="FFFFFF"/>
                </a:solidFill>
                <a:effectLst>
                  <a:outerShdw sx="100000" sy="100000" kx="0" ky="0" algn="b" rotWithShape="0" blurRad="63500" dist="63500" dir="1441547">
                    <a:srgbClr val="000000"/>
                  </a:outerShdw>
                </a:effectLst>
              </a:defRPr>
            </a:pPr>
            <a:r>
              <a:t>The kingdom was prophesied for thousands of years — Gen. 49:10; 2 Sam. 7:12-16; Dan. 2:44; 7:13-14; Isa. 9:7; Ezek. 21:25-27; Zech. 9:9</a:t>
            </a:r>
          </a:p>
          <a:p>
            <a:pPr>
              <a:spcBef>
                <a:spcPts val="1700"/>
              </a:spcBef>
              <a:defRPr>
                <a:solidFill>
                  <a:srgbClr val="FFFFFF"/>
                </a:solidFill>
                <a:effectLst>
                  <a:outerShdw sx="100000" sy="100000" kx="0" ky="0" algn="b" rotWithShape="0" blurRad="63500" dist="63500" dir="1441547">
                    <a:srgbClr val="000000"/>
                  </a:outerShdw>
                </a:effectLst>
              </a:defRPr>
            </a:pPr>
            <a:r>
              <a:t>The kingdom was established on Pentecost in Acts 2</a:t>
            </a:r>
          </a:p>
          <a:p>
            <a:pPr>
              <a:spcBef>
                <a:spcPts val="1700"/>
              </a:spcBef>
              <a:defRPr>
                <a:solidFill>
                  <a:srgbClr val="FFFFFF"/>
                </a:solidFill>
                <a:effectLst>
                  <a:outerShdw sx="100000" sy="100000" kx="0" ky="0" algn="b" rotWithShape="0" blurRad="63500" dist="63500" dir="1441547">
                    <a:srgbClr val="000000"/>
                  </a:outerShdw>
                </a:effectLst>
              </a:defRPr>
            </a:pPr>
            <a:r>
              <a:t>There is one kingdom in existence today w/ one King — Acts 2:36; 1 Pet. 3:22; Rev. 19:16</a:t>
            </a:r>
          </a:p>
          <a:p>
            <a:pPr>
              <a:spcBef>
                <a:spcPts val="1700"/>
              </a:spcBef>
              <a:defRPr>
                <a:solidFill>
                  <a:srgbClr val="FFFFFF"/>
                </a:solidFill>
                <a:effectLst>
                  <a:outerShdw sx="100000" sy="100000" kx="0" ky="0" algn="b" rotWithShape="0" blurRad="63500" dist="63500" dir="1441547">
                    <a:srgbClr val="000000"/>
                  </a:outerShdw>
                </a:effectLst>
              </a:defRPr>
            </a:pPr>
            <a:r>
              <a:t>The kingdom will be delivered to the Father in the end — 1 Cor. 15:24-26;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8">
                                            <p:txEl>
                                              <p:pRg st="1" end="1"/>
                                            </p:txEl>
                                          </p:spTgt>
                                        </p:tgtEl>
                                        <p:attrNameLst>
                                          <p:attrName>style.visibility</p:attrName>
                                        </p:attrNameLst>
                                      </p:cBhvr>
                                      <p:to>
                                        <p:strVal val="visible"/>
                                      </p:to>
                                    </p:set>
                                    <p:animEffect filter="wipe(left)" transition="in">
                                      <p:cBhvr>
                                        <p:cTn id="7" dur="500"/>
                                        <p:tgtEl>
                                          <p:spTgt spid="4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78">
                                            <p:txEl>
                                              <p:pRg st="2" end="2"/>
                                            </p:txEl>
                                          </p:spTgt>
                                        </p:tgtEl>
                                        <p:attrNameLst>
                                          <p:attrName>style.visibility</p:attrName>
                                        </p:attrNameLst>
                                      </p:cBhvr>
                                      <p:to>
                                        <p:strVal val="visible"/>
                                      </p:to>
                                    </p:set>
                                    <p:animEffect filter="wipe(left)" transition="in">
                                      <p:cBhvr>
                                        <p:cTn id="12" dur="500"/>
                                        <p:tgtEl>
                                          <p:spTgt spid="4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78">
                                            <p:txEl>
                                              <p:pRg st="3" end="3"/>
                                            </p:txEl>
                                          </p:spTgt>
                                        </p:tgtEl>
                                        <p:attrNameLst>
                                          <p:attrName>style.visibility</p:attrName>
                                        </p:attrNameLst>
                                      </p:cBhvr>
                                      <p:to>
                                        <p:strVal val="visible"/>
                                      </p:to>
                                    </p:set>
                                    <p:animEffect filter="wipe(left)" transition="in">
                                      <p:cBhvr>
                                        <p:cTn id="17" dur="500"/>
                                        <p:tgtEl>
                                          <p:spTgt spid="4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Image" descr="Image"/>
          <p:cNvPicPr>
            <a:picLocks noChangeAspect="1"/>
          </p:cNvPicPr>
          <p:nvPr>
            <p:ph type="pic" idx="13"/>
          </p:nvPr>
        </p:nvPicPr>
        <p:blipFill>
          <a:blip r:embed="rId2">
            <a:extLst/>
          </a:blip>
          <a:srcRect l="12500" t="0" r="12500" b="0"/>
          <a:stretch>
            <a:fillRect/>
          </a:stretch>
        </p:blipFill>
        <p:spPr>
          <a:xfrm>
            <a:off x="0" y="0"/>
            <a:ext cx="13004800" cy="9753600"/>
          </a:xfrm>
          <a:prstGeom prst="rect">
            <a:avLst/>
          </a:prstGeom>
        </p:spPr>
      </p:pic>
      <p:sp>
        <p:nvSpPr>
          <p:cNvPr id="481" name="“Most assuredly, I say to you, unless one is born again, he cannot see the kingdom of God…Most assuredly, I say to you, unless one is born of water and the Spirit, he cannot ENTER the kingdom of God” (John 3:3-5).…"/>
          <p:cNvSpPr txBox="1"/>
          <p:nvPr/>
        </p:nvSpPr>
        <p:spPr>
          <a:xfrm>
            <a:off x="1795815" y="2722522"/>
            <a:ext cx="10963568" cy="68072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“Most assuredly, I say to you, unless one is born again, he cannot see the kingdom of God…Most assuredly, I say to you, unless one is born of water and the Spirit, he cannot ENTER the kingdom of God” (John 3:3-5).</a:t>
            </a:r>
          </a:p>
          <a:p>
            <a:pPr lvl="1" marL="1041400" indent="-520700" algn="l">
              <a:lnSpc>
                <a:spcPct val="120000"/>
              </a:lnSpc>
              <a:spcBef>
                <a:spcPts val="1400"/>
              </a:spcBef>
              <a:buSzPct val="50000"/>
              <a:buBlip>
                <a:blip r:embed="rId4"/>
              </a:buBlip>
              <a:defRPr sz="33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To be born of the Spirit means to be born of the teachings of the Spirit...I Cor. 12:13 ; James 1:18 ; I Peter 1:2 ; I Cor. 4:15.</a:t>
            </a:r>
          </a:p>
          <a:p>
            <a:pPr lvl="1" marL="1041400" indent="-520700" algn="l">
              <a:lnSpc>
                <a:spcPct val="120000"/>
              </a:lnSpc>
              <a:spcBef>
                <a:spcPts val="1400"/>
              </a:spcBef>
              <a:buSzPct val="50000"/>
              <a:buBlip>
                <a:blip r:embed="rId4"/>
              </a:buBlip>
              <a:defRPr>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rPr sz="3300"/>
              <a:t>To be born of the water is to be buried in baptism ... Rom. 6:4 ; Gal. </a:t>
            </a:r>
            <a:r>
              <a:t>3:26-27 ,29.</a:t>
            </a:r>
          </a:p>
        </p:txBody>
      </p:sp>
      <p:sp>
        <p:nvSpPr>
          <p:cNvPr id="482" name="Rounded Rectangle"/>
          <p:cNvSpPr/>
          <p:nvPr/>
        </p:nvSpPr>
        <p:spPr>
          <a:xfrm>
            <a:off x="66773" y="1729201"/>
            <a:ext cx="12871254" cy="928244"/>
          </a:xfrm>
          <a:prstGeom prst="roundRect">
            <a:avLst>
              <a:gd name="adj" fmla="val 20523"/>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
        <p:nvSpPr>
          <p:cNvPr id="483" name="ARE YOU IN THE KINGDOM"/>
          <p:cNvSpPr txBox="1"/>
          <p:nvPr/>
        </p:nvSpPr>
        <p:spPr>
          <a:xfrm>
            <a:off x="285721" y="1672279"/>
            <a:ext cx="12433358"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700">
                <a:solidFill>
                  <a:srgbClr val="760B00"/>
                </a:solidFill>
                <a:effectLst>
                  <a:outerShdw sx="100000" sy="100000" kx="0" ky="0" algn="b" rotWithShape="0" blurRad="50800" dist="25400" dir="5400000">
                    <a:srgbClr val="000000"/>
                  </a:outerShdw>
                </a:effectLst>
                <a:latin typeface="Thames Nude Roman"/>
                <a:ea typeface="Thames Nude Roman"/>
                <a:cs typeface="Thames Nude Roman"/>
                <a:sym typeface="Thames Nude Roman"/>
              </a:defRPr>
            </a:lvl1pPr>
          </a:lstStyle>
          <a:p>
            <a:pPr/>
            <a:r>
              <a:t>ARE YOU IN THE KINGDOM</a:t>
            </a:r>
          </a:p>
        </p:txBody>
      </p:sp>
      <p:sp>
        <p:nvSpPr>
          <p:cNvPr id="484" name="“The Church of Christ - His KINGDOM”"/>
          <p:cNvSpPr txBox="1"/>
          <p:nvPr/>
        </p:nvSpPr>
        <p:spPr>
          <a:xfrm>
            <a:off x="217858" y="143000"/>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85" name="(Daniel 2:44; Mark 9:1; Acts 2:29-47; Colossians 1:13; 1 Corinthians 15:24,25)"/>
          <p:cNvSpPr txBox="1"/>
          <p:nvPr/>
        </p:nvSpPr>
        <p:spPr>
          <a:xfrm>
            <a:off x="1466342" y="1121071"/>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1">
                                            <p:bg/>
                                          </p:spTgt>
                                        </p:tgtEl>
                                        <p:attrNameLst>
                                          <p:attrName>style.visibility</p:attrName>
                                        </p:attrNameLst>
                                      </p:cBhvr>
                                      <p:to>
                                        <p:strVal val="visible"/>
                                      </p:to>
                                    </p:set>
                                    <p:animEffect filter="wipe(left)" transition="in">
                                      <p:cBhvr>
                                        <p:cTn id="7" dur="500"/>
                                        <p:tgtEl>
                                          <p:spTgt spid="4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1">
                                            <p:txEl>
                                              <p:pRg st="0" end="0"/>
                                            </p:txEl>
                                          </p:spTgt>
                                        </p:tgtEl>
                                        <p:attrNameLst>
                                          <p:attrName>style.visibility</p:attrName>
                                        </p:attrNameLst>
                                      </p:cBhvr>
                                      <p:to>
                                        <p:strVal val="visible"/>
                                      </p:to>
                                    </p:set>
                                    <p:animEffect filter="wipe(left)" transition="in">
                                      <p:cBhvr>
                                        <p:cTn id="10" dur="500"/>
                                        <p:tgtEl>
                                          <p:spTgt spid="4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81">
                                            <p:txEl>
                                              <p:pRg st="1" end="1"/>
                                            </p:txEl>
                                          </p:spTgt>
                                        </p:tgtEl>
                                        <p:attrNameLst>
                                          <p:attrName>style.visibility</p:attrName>
                                        </p:attrNameLst>
                                      </p:cBhvr>
                                      <p:to>
                                        <p:strVal val="visible"/>
                                      </p:to>
                                    </p:set>
                                    <p:animEffect filter="wipe(left)" transition="in">
                                      <p:cBhvr>
                                        <p:cTn id="15" dur="500"/>
                                        <p:tgtEl>
                                          <p:spTgt spid="4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81">
                                            <p:txEl>
                                              <p:pRg st="2" end="2"/>
                                            </p:txEl>
                                          </p:spTgt>
                                        </p:tgtEl>
                                        <p:attrNameLst>
                                          <p:attrName>style.visibility</p:attrName>
                                        </p:attrNameLst>
                                      </p:cBhvr>
                                      <p:to>
                                        <p:strVal val="visible"/>
                                      </p:to>
                                    </p:set>
                                    <p:animEffect filter="wipe(left)" transition="in">
                                      <p:cBhvr>
                                        <p:cTn id="20" dur="500"/>
                                        <p:tgtEl>
                                          <p:spTgt spid="4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quot;The LORD will reign for ever and ever.” -(Exodus 15:18)…"/>
          <p:cNvSpPr txBox="1"/>
          <p:nvPr/>
        </p:nvSpPr>
        <p:spPr>
          <a:xfrm>
            <a:off x="5607246" y="2969605"/>
            <a:ext cx="7164202" cy="6591301"/>
          </a:xfrm>
          <a:prstGeom prst="rect">
            <a:avLst/>
          </a:prstGeom>
          <a:ln w="12700">
            <a:miter lim="400000"/>
          </a:ln>
          <a:effectLst>
            <a:outerShdw sx="100000" sy="100000" kx="0" ky="0" algn="b" rotWithShape="0" blurRad="152400" dist="88900" dir="2214254">
              <a:srgbClr val="000000">
                <a:alpha val="46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35000" indent="-635000" algn="l">
              <a:spcBef>
                <a:spcPts val="1500"/>
              </a:spcBef>
              <a:buSzPct val="80000"/>
              <a:buBlip>
                <a:blip r:embed="rId2"/>
              </a:buBlip>
              <a:defRPr>
                <a:solidFill>
                  <a:srgbClr val="000000"/>
                </a:solidFill>
              </a:defRPr>
            </a:pPr>
            <a:r>
              <a:t>"The LORD will reign for ever and ever.” -(Exodus 15:18)  </a:t>
            </a:r>
          </a:p>
          <a:p>
            <a:pPr marL="635000" indent="-635000" algn="l">
              <a:spcBef>
                <a:spcPts val="1500"/>
              </a:spcBef>
              <a:buSzPct val="80000"/>
              <a:buBlip>
                <a:blip r:embed="rId2"/>
              </a:buBlip>
              <a:defRPr>
                <a:solidFill>
                  <a:srgbClr val="000000"/>
                </a:solidFill>
              </a:defRPr>
            </a:pPr>
            <a:r>
              <a:t>"O King of the nations." - </a:t>
            </a:r>
            <a:br/>
            <a:r>
              <a:t>(Jeremiah 10:7) </a:t>
            </a:r>
          </a:p>
          <a:p>
            <a:pPr marL="635000" indent="-635000" algn="l">
              <a:spcBef>
                <a:spcPts val="1500"/>
              </a:spcBef>
              <a:buSzPct val="80000"/>
              <a:buBlip>
                <a:blip r:embed="rId2"/>
              </a:buBlip>
              <a:defRPr>
                <a:solidFill>
                  <a:srgbClr val="000000"/>
                </a:solidFill>
              </a:defRPr>
            </a:pPr>
            <a:r>
              <a:t>"But the LORD is the true God; he is the living God, the eternal King.” - (Jeremiah 10:10) </a:t>
            </a:r>
          </a:p>
          <a:p>
            <a:pPr marL="635000" indent="-635000" algn="l">
              <a:spcBef>
                <a:spcPts val="1500"/>
              </a:spcBef>
              <a:buSzPct val="80000"/>
              <a:buBlip>
                <a:blip r:embed="rId2"/>
              </a:buBlip>
              <a:defRPr>
                <a:solidFill>
                  <a:srgbClr val="000000"/>
                </a:solidFill>
              </a:defRPr>
            </a:pPr>
            <a:r>
              <a:t>"The LORD, the King of Israel, is with you...." - (Zephaniah 3:15) </a:t>
            </a:r>
          </a:p>
          <a:p>
            <a:pPr marL="635000" indent="-635000" algn="l">
              <a:spcBef>
                <a:spcPts val="1500"/>
              </a:spcBef>
              <a:buSzPct val="80000"/>
              <a:buBlip>
                <a:blip r:embed="rId2"/>
              </a:buBlip>
              <a:defRPr>
                <a:solidFill>
                  <a:srgbClr val="000000"/>
                </a:solidFill>
              </a:defRPr>
            </a:pPr>
            <a:r>
              <a:t>"The LORD will be king over the whole earth...." - (Zechariah 14:9)</a:t>
            </a:r>
          </a:p>
        </p:txBody>
      </p:sp>
      <p:sp>
        <p:nvSpPr>
          <p:cNvPr id="227"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28"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pic>
        <p:nvPicPr>
          <p:cNvPr id="229" name="Image" descr="Image"/>
          <p:cNvPicPr>
            <a:picLocks noChangeAspect="0"/>
          </p:cNvPicPr>
          <p:nvPr/>
        </p:nvPicPr>
        <p:blipFill>
          <a:blip r:embed="rId3">
            <a:extLst/>
          </a:blip>
          <a:stretch>
            <a:fillRect/>
          </a:stretch>
        </p:blipFill>
        <p:spPr>
          <a:xfrm>
            <a:off x="251372" y="2771971"/>
            <a:ext cx="5104664" cy="6707168"/>
          </a:xfrm>
          <a:prstGeom prst="rect">
            <a:avLst/>
          </a:prstGeom>
        </p:spPr>
      </p:pic>
      <p:sp>
        <p:nvSpPr>
          <p:cNvPr id="230" name="KING &amp; KINGDOM - A Common Biblical Concept"/>
          <p:cNvSpPr txBox="1"/>
          <p:nvPr/>
        </p:nvSpPr>
        <p:spPr>
          <a:xfrm>
            <a:off x="-4203" y="1879326"/>
            <a:ext cx="13013207" cy="660401"/>
          </a:xfrm>
          <a:prstGeom prst="rect">
            <a:avLst/>
          </a:prstGeom>
          <a:solidFill>
            <a:schemeClr val="accent6"/>
          </a:soli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KING &amp; KINGDOM - A Common Biblical Concept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animEffect filter="fade" transition="in">
                                      <p:cBhvr>
                                        <p:cTn id="7" dur="1500"/>
                                        <p:tgtEl>
                                          <p:spTgt spid="22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6">
                                            <p:txEl>
                                              <p:pRg st="0" end="0"/>
                                            </p:txEl>
                                          </p:spTgt>
                                        </p:tgtEl>
                                        <p:attrNameLst>
                                          <p:attrName>style.visibility</p:attrName>
                                        </p:attrNameLst>
                                      </p:cBhvr>
                                      <p:to>
                                        <p:strVal val="visible"/>
                                      </p:to>
                                    </p:set>
                                    <p:animEffect filter="fade" transition="in">
                                      <p:cBhvr>
                                        <p:cTn id="10" dur="1500"/>
                                        <p:tgtEl>
                                          <p:spTgt spid="2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6">
                                            <p:txEl>
                                              <p:pRg st="1" end="1"/>
                                            </p:txEl>
                                          </p:spTgt>
                                        </p:tgtEl>
                                        <p:attrNameLst>
                                          <p:attrName>style.visibility</p:attrName>
                                        </p:attrNameLst>
                                      </p:cBhvr>
                                      <p:to>
                                        <p:strVal val="visible"/>
                                      </p:to>
                                    </p:set>
                                    <p:animEffect filter="fade" transition="in">
                                      <p:cBhvr>
                                        <p:cTn id="15" dur="1500"/>
                                        <p:tgtEl>
                                          <p:spTgt spid="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6">
                                            <p:txEl>
                                              <p:pRg st="2" end="2"/>
                                            </p:txEl>
                                          </p:spTgt>
                                        </p:tgtEl>
                                        <p:attrNameLst>
                                          <p:attrName>style.visibility</p:attrName>
                                        </p:attrNameLst>
                                      </p:cBhvr>
                                      <p:to>
                                        <p:strVal val="visible"/>
                                      </p:to>
                                    </p:set>
                                    <p:animEffect filter="fade" transition="in">
                                      <p:cBhvr>
                                        <p:cTn id="20" dur="1500"/>
                                        <p:tgtEl>
                                          <p:spTgt spid="2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6">
                                            <p:txEl>
                                              <p:pRg st="3" end="3"/>
                                            </p:txEl>
                                          </p:spTgt>
                                        </p:tgtEl>
                                        <p:attrNameLst>
                                          <p:attrName>style.visibility</p:attrName>
                                        </p:attrNameLst>
                                      </p:cBhvr>
                                      <p:to>
                                        <p:strVal val="visible"/>
                                      </p:to>
                                    </p:set>
                                    <p:animEffect filter="fade" transition="in">
                                      <p:cBhvr>
                                        <p:cTn id="25" dur="1500"/>
                                        <p:tgtEl>
                                          <p:spTgt spid="22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26">
                                            <p:txEl>
                                              <p:pRg st="4" end="4"/>
                                            </p:txEl>
                                          </p:spTgt>
                                        </p:tgtEl>
                                        <p:attrNameLst>
                                          <p:attrName>style.visibility</p:attrName>
                                        </p:attrNameLst>
                                      </p:cBhvr>
                                      <p:to>
                                        <p:strVal val="visible"/>
                                      </p:to>
                                    </p:set>
                                    <p:animEffect filter="fade" transition="in">
                                      <p:cBhvr>
                                        <p:cTn id="30" dur="1500"/>
                                        <p:tgtEl>
                                          <p:spTgt spid="22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7" name="Image" descr="Image"/>
          <p:cNvPicPr>
            <a:picLocks noChangeAspect="1"/>
          </p:cNvPicPr>
          <p:nvPr>
            <p:ph type="pic" idx="13"/>
          </p:nvPr>
        </p:nvPicPr>
        <p:blipFill>
          <a:blip r:embed="rId2">
            <a:extLst/>
          </a:blip>
          <a:srcRect l="12500" t="0" r="12500" b="0"/>
          <a:stretch>
            <a:fillRect/>
          </a:stretch>
        </p:blipFill>
        <p:spPr>
          <a:xfrm>
            <a:off x="0" y="0"/>
            <a:ext cx="13004800" cy="9753600"/>
          </a:xfrm>
          <a:prstGeom prst="rect">
            <a:avLst/>
          </a:prstGeom>
        </p:spPr>
      </p:pic>
      <p:sp>
        <p:nvSpPr>
          <p:cNvPr id="488" name="“Not everyone who says to Me, ‘Lord, Lord,’ shall ENTER the kingdom of heaven, but he who does the will of My Father in heaven” (Matt. 7:21)."/>
          <p:cNvSpPr txBox="1"/>
          <p:nvPr/>
        </p:nvSpPr>
        <p:spPr>
          <a:xfrm>
            <a:off x="3504069" y="2144830"/>
            <a:ext cx="9080663" cy="41529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0700" indent="-520700" algn="l">
              <a:lnSpc>
                <a:spcPct val="120000"/>
              </a:lnSpc>
              <a:spcBef>
                <a:spcPts val="1400"/>
              </a:spcBef>
              <a:buSzPct val="50000"/>
              <a:buBlip>
                <a:blip r:embed="rId3"/>
              </a:buBlip>
              <a:defRPr sz="45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lvl1pPr>
          </a:lstStyle>
          <a:p>
            <a:pPr/>
            <a:r>
              <a:t>“Not everyone who says to Me, ‘Lord, Lord,’ shall ENTER the kingdom of heaven, but he who does the will of My Father in heaven” (Matt. 7:21).</a:t>
            </a:r>
          </a:p>
        </p:txBody>
      </p:sp>
      <p:sp>
        <p:nvSpPr>
          <p:cNvPr id="489" name="“The Church of Christ - His KINGDOM”"/>
          <p:cNvSpPr txBox="1"/>
          <p:nvPr/>
        </p:nvSpPr>
        <p:spPr>
          <a:xfrm>
            <a:off x="217858" y="143000"/>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90" name="(Daniel 2:44; Mark 9:1; Acts 2:29-47; Colossians 1:13; 1 Corinthians 15:24,25)"/>
          <p:cNvSpPr txBox="1"/>
          <p:nvPr/>
        </p:nvSpPr>
        <p:spPr>
          <a:xfrm>
            <a:off x="1466342" y="1121071"/>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8">
                                            <p:bg/>
                                          </p:spTgt>
                                        </p:tgtEl>
                                        <p:attrNameLst>
                                          <p:attrName>style.visibility</p:attrName>
                                        </p:attrNameLst>
                                      </p:cBhvr>
                                      <p:to>
                                        <p:strVal val="visible"/>
                                      </p:to>
                                    </p:set>
                                    <p:animEffect filter="wipe(left)" transition="in">
                                      <p:cBhvr>
                                        <p:cTn id="7" dur="500"/>
                                        <p:tgtEl>
                                          <p:spTgt spid="48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88">
                                            <p:txEl>
                                              <p:pRg st="0" end="0"/>
                                            </p:txEl>
                                          </p:spTgt>
                                        </p:tgtEl>
                                        <p:attrNameLst>
                                          <p:attrName>style.visibility</p:attrName>
                                        </p:attrNameLst>
                                      </p:cBhvr>
                                      <p:to>
                                        <p:strVal val="visible"/>
                                      </p:to>
                                    </p:set>
                                    <p:animEffect filter="wipe(left)" transition="in">
                                      <p:cBhvr>
                                        <p:cTn id="10" dur="500"/>
                                        <p:tgtEl>
                                          <p:spTgt spid="48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2"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pic>
        <p:nvPicPr>
          <p:cNvPr id="493" name="Image" descr="Image"/>
          <p:cNvPicPr>
            <a:picLocks noChangeAspect="1"/>
          </p:cNvPicPr>
          <p:nvPr/>
        </p:nvPicPr>
        <p:blipFill>
          <a:blip r:embed="rId3">
            <a:alphaModFix amt="52424"/>
            <a:extLst/>
          </a:blip>
          <a:srcRect l="0" t="2257" r="2862" b="10722"/>
          <a:stretch>
            <a:fillRect/>
          </a:stretch>
        </p:blipFill>
        <p:spPr>
          <a:xfrm>
            <a:off x="0" y="40409"/>
            <a:ext cx="13004990" cy="8737808"/>
          </a:xfrm>
          <a:prstGeom prst="rect">
            <a:avLst/>
          </a:prstGeom>
          <a:ln w="12700">
            <a:miter lim="400000"/>
          </a:ln>
        </p:spPr>
      </p:pic>
      <p:pic>
        <p:nvPicPr>
          <p:cNvPr id="494" name="Image" descr="Image"/>
          <p:cNvPicPr>
            <a:picLocks noChangeAspect="1"/>
          </p:cNvPicPr>
          <p:nvPr/>
        </p:nvPicPr>
        <p:blipFill>
          <a:blip r:embed="rId2">
            <a:extLst/>
          </a:blip>
          <a:srcRect l="5555" t="72696" r="5555" b="0"/>
          <a:stretch>
            <a:fillRect/>
          </a:stretch>
        </p:blipFill>
        <p:spPr>
          <a:xfrm>
            <a:off x="0" y="7090568"/>
            <a:ext cx="13004800" cy="2663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11663"/>
                </a:lnTo>
                <a:cubicBezTo>
                  <a:pt x="21034" y="11303"/>
                  <a:pt x="19643" y="11120"/>
                  <a:pt x="16728" y="10958"/>
                </a:cubicBezTo>
                <a:cubicBezTo>
                  <a:pt x="15678" y="10899"/>
                  <a:pt x="15099" y="10769"/>
                  <a:pt x="15053" y="10581"/>
                </a:cubicBezTo>
                <a:cubicBezTo>
                  <a:pt x="15011" y="10409"/>
                  <a:pt x="14735" y="10301"/>
                  <a:pt x="14365" y="10311"/>
                </a:cubicBezTo>
                <a:cubicBezTo>
                  <a:pt x="13777" y="10326"/>
                  <a:pt x="13743" y="10296"/>
                  <a:pt x="13664" y="9715"/>
                </a:cubicBezTo>
                <a:cubicBezTo>
                  <a:pt x="13572" y="9039"/>
                  <a:pt x="13578" y="9062"/>
                  <a:pt x="13216" y="7758"/>
                </a:cubicBezTo>
                <a:cubicBezTo>
                  <a:pt x="13075" y="7248"/>
                  <a:pt x="12924" y="6831"/>
                  <a:pt x="12881" y="6831"/>
                </a:cubicBezTo>
                <a:cubicBezTo>
                  <a:pt x="12838" y="6831"/>
                  <a:pt x="12784" y="6684"/>
                  <a:pt x="12760" y="6503"/>
                </a:cubicBezTo>
                <a:cubicBezTo>
                  <a:pt x="12737" y="6321"/>
                  <a:pt x="12607" y="5744"/>
                  <a:pt x="12473" y="5218"/>
                </a:cubicBezTo>
                <a:lnTo>
                  <a:pt x="12229" y="4262"/>
                </a:lnTo>
                <a:lnTo>
                  <a:pt x="11528" y="4114"/>
                </a:lnTo>
                <a:cubicBezTo>
                  <a:pt x="10650" y="3928"/>
                  <a:pt x="9729" y="3521"/>
                  <a:pt x="9342" y="3148"/>
                </a:cubicBezTo>
                <a:cubicBezTo>
                  <a:pt x="7511" y="1386"/>
                  <a:pt x="6074" y="502"/>
                  <a:pt x="5032" y="502"/>
                </a:cubicBezTo>
                <a:cubicBezTo>
                  <a:pt x="4191" y="502"/>
                  <a:pt x="3129" y="1050"/>
                  <a:pt x="2997" y="1552"/>
                </a:cubicBezTo>
                <a:cubicBezTo>
                  <a:pt x="2968" y="1664"/>
                  <a:pt x="2882" y="1844"/>
                  <a:pt x="2808" y="1951"/>
                </a:cubicBezTo>
                <a:cubicBezTo>
                  <a:pt x="2734" y="2058"/>
                  <a:pt x="2531" y="2562"/>
                  <a:pt x="2358" y="3071"/>
                </a:cubicBezTo>
                <a:lnTo>
                  <a:pt x="2043" y="3998"/>
                </a:lnTo>
                <a:lnTo>
                  <a:pt x="1881" y="3042"/>
                </a:lnTo>
                <a:cubicBezTo>
                  <a:pt x="1665" y="1759"/>
                  <a:pt x="1305" y="768"/>
                  <a:pt x="900" y="344"/>
                </a:cubicBezTo>
                <a:cubicBezTo>
                  <a:pt x="720" y="156"/>
                  <a:pt x="372" y="36"/>
                  <a:pt x="0" y="0"/>
                </a:cubicBezTo>
                <a:close/>
              </a:path>
            </a:pathLst>
          </a:custGeom>
          <a:ln w="12700">
            <a:miter lim="400000"/>
          </a:ln>
        </p:spPr>
      </p:pic>
      <p:sp>
        <p:nvSpPr>
          <p:cNvPr id="495" name="“The Church of Christ - His KINGDOM”"/>
          <p:cNvSpPr txBox="1"/>
          <p:nvPr/>
        </p:nvSpPr>
        <p:spPr>
          <a:xfrm>
            <a:off x="217858" y="7961986"/>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496" name="(Daniel 2:44; Mark 9:1; Acts 2:29-47; Colossians 1:13; 1 Corinthians 15:24,25)"/>
          <p:cNvSpPr txBox="1"/>
          <p:nvPr/>
        </p:nvSpPr>
        <p:spPr>
          <a:xfrm>
            <a:off x="1466342" y="9206392"/>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pic>
        <p:nvPicPr>
          <p:cNvPr id="497" name="image.png" descr="image.png"/>
          <p:cNvPicPr>
            <a:picLocks noChangeAspect="1"/>
          </p:cNvPicPr>
          <p:nvPr/>
        </p:nvPicPr>
        <p:blipFill>
          <a:blip r:embed="rId4">
            <a:extLst/>
          </a:blip>
          <a:stretch>
            <a:fillRect/>
          </a:stretch>
        </p:blipFill>
        <p:spPr>
          <a:xfrm>
            <a:off x="5063224" y="2699960"/>
            <a:ext cx="7694509" cy="3856286"/>
          </a:xfrm>
          <a:prstGeom prst="rect">
            <a:avLst/>
          </a:prstGeom>
          <a:ln w="12700">
            <a:miter lim="400000"/>
          </a:ln>
        </p:spPr>
      </p:pic>
      <p:sp>
        <p:nvSpPr>
          <p:cNvPr id="498" name="Philippians 2:10,11"/>
          <p:cNvSpPr txBox="1"/>
          <p:nvPr/>
        </p:nvSpPr>
        <p:spPr>
          <a:xfrm>
            <a:off x="5752705" y="6214277"/>
            <a:ext cx="631554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200">
                <a:ln w="25400" cap="flat">
                  <a:solidFill>
                    <a:srgbClr val="000000"/>
                  </a:solidFill>
                  <a:prstDash val="solid"/>
                  <a:miter lim="400000"/>
                </a:ln>
                <a:solidFill>
                  <a:srgbClr val="FFFFFF"/>
                </a:solidFill>
                <a:effectLst>
                  <a:outerShdw sx="100000" sy="100000" kx="0" ky="0" algn="b" rotWithShape="0" blurRad="12700" dist="63500" dir="776164">
                    <a:srgbClr val="000000"/>
                  </a:outerShdw>
                </a:effectLst>
                <a:latin typeface="Gill Sans"/>
                <a:ea typeface="Gill Sans"/>
                <a:cs typeface="Gill Sans"/>
                <a:sym typeface="Gill Sans"/>
              </a:defRPr>
            </a:lvl1pPr>
          </a:lstStyle>
          <a:p>
            <a:pPr/>
            <a:r>
              <a:t>Philippians 2:10,11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97"/>
                                        </p:tgtEl>
                                        <p:attrNameLst>
                                          <p:attrName>style.visibility</p:attrName>
                                        </p:attrNameLst>
                                      </p:cBhvr>
                                      <p:to>
                                        <p:strVal val="visible"/>
                                      </p:to>
                                    </p:set>
                                    <p:anim calcmode="lin" valueType="num">
                                      <p:cBhvr>
                                        <p:cTn id="7" dur="500" fill="hold"/>
                                        <p:tgtEl>
                                          <p:spTgt spid="497"/>
                                        </p:tgtEl>
                                        <p:attrNameLst>
                                          <p:attrName>ppt_w</p:attrName>
                                        </p:attrNameLst>
                                      </p:cBhvr>
                                      <p:tavLst>
                                        <p:tav tm="0">
                                          <p:val>
                                            <p:fltVal val="0"/>
                                          </p:val>
                                        </p:tav>
                                        <p:tav tm="100000">
                                          <p:val>
                                            <p:strVal val="#ppt_w"/>
                                          </p:val>
                                        </p:tav>
                                      </p:tavLst>
                                    </p:anim>
                                    <p:anim calcmode="lin" valueType="num">
                                      <p:cBhvr>
                                        <p:cTn id="8" dur="500" fill="hold"/>
                                        <p:tgtEl>
                                          <p:spTgt spid="4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Rectangle"/>
          <p:cNvSpPr/>
          <p:nvPr/>
        </p:nvSpPr>
        <p:spPr>
          <a:xfrm>
            <a:off x="-1" y="-1"/>
            <a:ext cx="13004802" cy="9753601"/>
          </a:xfrm>
          <a:prstGeom prst="rect">
            <a:avLst/>
          </a:prstGeom>
          <a:solidFill>
            <a:srgbClr val="000000"/>
          </a:solidFill>
          <a:ln w="12700">
            <a:solidFill>
              <a:srgbClr val="000000"/>
            </a:solidFill>
          </a:ln>
          <a:effectLst>
            <a:outerShdw sx="100000" sy="100000" kx="0" ky="0" algn="b" rotWithShape="0" blurRad="76200" dist="0" dir="18900000">
              <a:srgbClr val="000000">
                <a:alpha val="80000"/>
              </a:srgbClr>
            </a:outerShdw>
          </a:effectLst>
        </p:spPr>
        <p:txBody>
          <a:bodyPr lIns="50800" tIns="50800" rIns="50800" bIns="50800" anchor="ctr"/>
          <a:lstStyle/>
          <a:p>
            <a:pPr>
              <a:defRPr sz="2400">
                <a:solidFill>
                  <a:srgbClr val="FFFFFF"/>
                </a:solidFill>
                <a:effectLst>
                  <a:outerShdw sx="100000" sy="100000" kx="0" ky="0" algn="b" rotWithShape="0" blurRad="25400" dist="23998" dir="2700000">
                    <a:srgbClr val="000000">
                      <a:alpha val="31034"/>
                    </a:srgbClr>
                  </a:outerShdw>
                </a:effectLst>
                <a:latin typeface="Helvetica Light"/>
                <a:ea typeface="Helvetica Light"/>
                <a:cs typeface="Helvetica Light"/>
                <a:sym typeface="Helvetica Ligh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pic>
        <p:nvPicPr>
          <p:cNvPr id="503" name="Image" descr="Image"/>
          <p:cNvPicPr>
            <a:picLocks noChangeAspect="1"/>
          </p:cNvPicPr>
          <p:nvPr/>
        </p:nvPicPr>
        <p:blipFill>
          <a:blip r:embed="rId3">
            <a:alphaModFix amt="52424"/>
            <a:extLst/>
          </a:blip>
          <a:srcRect l="0" t="2257" r="2862" b="10722"/>
          <a:stretch>
            <a:fillRect/>
          </a:stretch>
        </p:blipFill>
        <p:spPr>
          <a:xfrm>
            <a:off x="0" y="40409"/>
            <a:ext cx="13004990" cy="8737808"/>
          </a:xfrm>
          <a:prstGeom prst="rect">
            <a:avLst/>
          </a:prstGeom>
          <a:ln w="12700">
            <a:miter lim="400000"/>
          </a:ln>
        </p:spPr>
      </p:pic>
      <p:pic>
        <p:nvPicPr>
          <p:cNvPr id="504" name="Image" descr="Image"/>
          <p:cNvPicPr>
            <a:picLocks noChangeAspect="1"/>
          </p:cNvPicPr>
          <p:nvPr/>
        </p:nvPicPr>
        <p:blipFill>
          <a:blip r:embed="rId2">
            <a:extLst/>
          </a:blip>
          <a:srcRect l="5555" t="72696" r="5555" b="0"/>
          <a:stretch>
            <a:fillRect/>
          </a:stretch>
        </p:blipFill>
        <p:spPr>
          <a:xfrm>
            <a:off x="0" y="7090568"/>
            <a:ext cx="13004800" cy="2663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0800" y="21600"/>
                </a:lnTo>
                <a:lnTo>
                  <a:pt x="21600" y="21600"/>
                </a:lnTo>
                <a:lnTo>
                  <a:pt x="21600" y="11663"/>
                </a:lnTo>
                <a:cubicBezTo>
                  <a:pt x="21034" y="11303"/>
                  <a:pt x="19643" y="11120"/>
                  <a:pt x="16728" y="10958"/>
                </a:cubicBezTo>
                <a:cubicBezTo>
                  <a:pt x="15678" y="10899"/>
                  <a:pt x="15099" y="10769"/>
                  <a:pt x="15053" y="10581"/>
                </a:cubicBezTo>
                <a:cubicBezTo>
                  <a:pt x="15011" y="10409"/>
                  <a:pt x="14735" y="10301"/>
                  <a:pt x="14365" y="10311"/>
                </a:cubicBezTo>
                <a:cubicBezTo>
                  <a:pt x="13777" y="10326"/>
                  <a:pt x="13743" y="10296"/>
                  <a:pt x="13664" y="9715"/>
                </a:cubicBezTo>
                <a:cubicBezTo>
                  <a:pt x="13572" y="9039"/>
                  <a:pt x="13578" y="9062"/>
                  <a:pt x="13216" y="7758"/>
                </a:cubicBezTo>
                <a:cubicBezTo>
                  <a:pt x="13075" y="7248"/>
                  <a:pt x="12924" y="6831"/>
                  <a:pt x="12881" y="6831"/>
                </a:cubicBezTo>
                <a:cubicBezTo>
                  <a:pt x="12838" y="6831"/>
                  <a:pt x="12784" y="6684"/>
                  <a:pt x="12760" y="6503"/>
                </a:cubicBezTo>
                <a:cubicBezTo>
                  <a:pt x="12737" y="6321"/>
                  <a:pt x="12607" y="5744"/>
                  <a:pt x="12473" y="5218"/>
                </a:cubicBezTo>
                <a:lnTo>
                  <a:pt x="12229" y="4262"/>
                </a:lnTo>
                <a:lnTo>
                  <a:pt x="11528" y="4114"/>
                </a:lnTo>
                <a:cubicBezTo>
                  <a:pt x="10650" y="3928"/>
                  <a:pt x="9729" y="3521"/>
                  <a:pt x="9342" y="3148"/>
                </a:cubicBezTo>
                <a:cubicBezTo>
                  <a:pt x="7511" y="1386"/>
                  <a:pt x="6074" y="502"/>
                  <a:pt x="5032" y="502"/>
                </a:cubicBezTo>
                <a:cubicBezTo>
                  <a:pt x="4191" y="502"/>
                  <a:pt x="3129" y="1050"/>
                  <a:pt x="2997" y="1552"/>
                </a:cubicBezTo>
                <a:cubicBezTo>
                  <a:pt x="2968" y="1664"/>
                  <a:pt x="2882" y="1844"/>
                  <a:pt x="2808" y="1951"/>
                </a:cubicBezTo>
                <a:cubicBezTo>
                  <a:pt x="2734" y="2058"/>
                  <a:pt x="2531" y="2562"/>
                  <a:pt x="2358" y="3071"/>
                </a:cubicBezTo>
                <a:lnTo>
                  <a:pt x="2043" y="3998"/>
                </a:lnTo>
                <a:lnTo>
                  <a:pt x="1881" y="3042"/>
                </a:lnTo>
                <a:cubicBezTo>
                  <a:pt x="1665" y="1759"/>
                  <a:pt x="1305" y="768"/>
                  <a:pt x="900" y="344"/>
                </a:cubicBezTo>
                <a:cubicBezTo>
                  <a:pt x="720" y="156"/>
                  <a:pt x="372" y="36"/>
                  <a:pt x="0" y="0"/>
                </a:cubicBezTo>
                <a:close/>
              </a:path>
            </a:pathLst>
          </a:custGeom>
          <a:ln w="12700">
            <a:miter lim="400000"/>
          </a:ln>
        </p:spPr>
      </p:pic>
      <p:sp>
        <p:nvSpPr>
          <p:cNvPr id="505" name="“The Church of Christ - His KINGDOM”"/>
          <p:cNvSpPr txBox="1"/>
          <p:nvPr/>
        </p:nvSpPr>
        <p:spPr>
          <a:xfrm>
            <a:off x="217858" y="4372228"/>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FFFFFF"/>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506" name="(Daniel 2:44; Mark 9:1; Acts 2:29-47; Colossians 1:13; 1 Corinthians 15:24,25)"/>
          <p:cNvSpPr txBox="1"/>
          <p:nvPr/>
        </p:nvSpPr>
        <p:spPr>
          <a:xfrm>
            <a:off x="1466342" y="5616634"/>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(Daniel 2:44; Mark 9:1; Acts 2:29-47; Colossians 1:13; 1 Corinthians 15:24,25)</a:t>
            </a:r>
          </a:p>
        </p:txBody>
      </p:sp>
      <p:sp>
        <p:nvSpPr>
          <p:cNvPr id="507" name="Charts by Don McClain…"/>
          <p:cNvSpPr txBox="1"/>
          <p:nvPr/>
        </p:nvSpPr>
        <p:spPr>
          <a:xfrm>
            <a:off x="304805" y="7152514"/>
            <a:ext cx="12395190" cy="22049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3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 / Preached May 17, 2020 AM</a:t>
            </a:r>
            <a:endParaRPr sz="2000">
              <a:solidFill>
                <a:srgbClr val="FFFFFF"/>
              </a:solidFill>
              <a:latin typeface="Chalkboard"/>
              <a:ea typeface="Chalkboard"/>
              <a:cs typeface="Chalkboard"/>
              <a:sym typeface="Chalkboard"/>
            </a:endParaRP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17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9" name="Image" descr="Image"/>
          <p:cNvPicPr>
            <a:picLocks noChangeAspect="0"/>
          </p:cNvPicPr>
          <p:nvPr>
            <p:ph type="pic" idx="13"/>
          </p:nvPr>
        </p:nvPicPr>
        <p:blipFill>
          <a:blip r:embed="rId2">
            <a:extLst/>
          </a:blip>
          <a:srcRect l="2137" t="0" r="3052" b="0"/>
          <a:stretch>
            <a:fillRect/>
          </a:stretch>
        </p:blipFill>
        <p:spPr>
          <a:xfrm>
            <a:off x="0" y="0"/>
            <a:ext cx="13004800" cy="975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he Old Testament prophesied that a descendant of David would sit on David’s throne and rule forever (2 Sam 7:12-16; 1 Chron 17:11-15).…"/>
          <p:cNvSpPr txBox="1"/>
          <p:nvPr/>
        </p:nvSpPr>
        <p:spPr>
          <a:xfrm>
            <a:off x="5607246" y="2969605"/>
            <a:ext cx="7274111" cy="6350001"/>
          </a:xfrm>
          <a:prstGeom prst="rect">
            <a:avLst/>
          </a:prstGeom>
          <a:ln w="12700">
            <a:miter lim="400000"/>
          </a:ln>
          <a:effectLst>
            <a:outerShdw sx="100000" sy="100000" kx="0" ky="0" algn="b" rotWithShape="0" blurRad="152400" dist="88900" dir="2214254">
              <a:srgbClr val="000000">
                <a:alpha val="46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34999" indent="-634999" algn="l">
              <a:spcBef>
                <a:spcPts val="1500"/>
              </a:spcBef>
              <a:buSzPct val="80000"/>
              <a:buBlip>
                <a:blip r:embed="rId2"/>
              </a:buBlip>
              <a:defRPr sz="3700">
                <a:solidFill>
                  <a:srgbClr val="000000"/>
                </a:solidFill>
              </a:defRPr>
            </a:pPr>
            <a:r>
              <a:t>The Old Testament prophesied that a descendant of David would sit on David’s throne and rule forever (2 Sam 7:12-16; 1 Chron 17:11-15). </a:t>
            </a:r>
          </a:p>
          <a:p>
            <a:pPr marL="634999" indent="-634999" algn="l">
              <a:spcBef>
                <a:spcPts val="1500"/>
              </a:spcBef>
              <a:buSzPct val="80000"/>
              <a:buBlip>
                <a:blip r:embed="rId2"/>
              </a:buBlip>
              <a:defRPr sz="3700">
                <a:solidFill>
                  <a:srgbClr val="000000"/>
                </a:solidFill>
              </a:defRPr>
            </a:pPr>
            <a:r>
              <a:t>Ethan the Ezrahite lamented that the Lord had not fulfilled His promise (Psalm 89:3-4,28-39, 49). </a:t>
            </a:r>
          </a:p>
          <a:p>
            <a:pPr marL="634999" indent="-634999" algn="l">
              <a:spcBef>
                <a:spcPts val="1500"/>
              </a:spcBef>
              <a:buSzPct val="80000"/>
              <a:buBlip>
                <a:blip r:embed="rId2"/>
              </a:buBlip>
              <a:defRPr sz="3700">
                <a:solidFill>
                  <a:srgbClr val="000000"/>
                </a:solidFill>
              </a:defRPr>
            </a:pPr>
            <a:r>
              <a:t>The Old Testament foretold of a King &amp; Kingdom that WAS yet to come (Is 9:6; Dan 2:44).</a:t>
            </a:r>
          </a:p>
        </p:txBody>
      </p:sp>
      <p:sp>
        <p:nvSpPr>
          <p:cNvPr id="233"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34"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35" name="GOD PROMISED A KING TO RULE HIS PEOPLE"/>
          <p:cNvSpPr txBox="1"/>
          <p:nvPr/>
        </p:nvSpPr>
        <p:spPr>
          <a:xfrm>
            <a:off x="-4203" y="1879326"/>
            <a:ext cx="13013207" cy="6604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GOD PROMISED A KING TO RULE HIS PEOPLE</a:t>
            </a:r>
          </a:p>
        </p:txBody>
      </p:sp>
      <p:pic>
        <p:nvPicPr>
          <p:cNvPr id="236" name="Image" descr="Image"/>
          <p:cNvPicPr>
            <a:picLocks noChangeAspect="0"/>
          </p:cNvPicPr>
          <p:nvPr/>
        </p:nvPicPr>
        <p:blipFill>
          <a:blip r:embed="rId3">
            <a:extLst/>
          </a:blip>
          <a:stretch>
            <a:fillRect/>
          </a:stretch>
        </p:blipFill>
        <p:spPr>
          <a:xfrm>
            <a:off x="251372" y="2771971"/>
            <a:ext cx="5104664" cy="67071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animEffect filter="fade" transition="in">
                                      <p:cBhvr>
                                        <p:cTn id="7" dur="1500"/>
                                        <p:tgtEl>
                                          <p:spTgt spid="23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2">
                                            <p:txEl>
                                              <p:pRg st="0" end="0"/>
                                            </p:txEl>
                                          </p:spTgt>
                                        </p:tgtEl>
                                        <p:attrNameLst>
                                          <p:attrName>style.visibility</p:attrName>
                                        </p:attrNameLst>
                                      </p:cBhvr>
                                      <p:to>
                                        <p:strVal val="visible"/>
                                      </p:to>
                                    </p:set>
                                    <p:animEffect filter="fade" transition="in">
                                      <p:cBhvr>
                                        <p:cTn id="10" dur="15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2">
                                            <p:txEl>
                                              <p:pRg st="1" end="1"/>
                                            </p:txEl>
                                          </p:spTgt>
                                        </p:tgtEl>
                                        <p:attrNameLst>
                                          <p:attrName>style.visibility</p:attrName>
                                        </p:attrNameLst>
                                      </p:cBhvr>
                                      <p:to>
                                        <p:strVal val="visible"/>
                                      </p:to>
                                    </p:set>
                                    <p:animEffect filter="fade" transition="in">
                                      <p:cBhvr>
                                        <p:cTn id="15" dur="15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2">
                                            <p:txEl>
                                              <p:pRg st="2" end="2"/>
                                            </p:txEl>
                                          </p:spTgt>
                                        </p:tgtEl>
                                        <p:attrNameLst>
                                          <p:attrName>style.visibility</p:attrName>
                                        </p:attrNameLst>
                                      </p:cBhvr>
                                      <p:to>
                                        <p:strVal val="visible"/>
                                      </p:to>
                                    </p:set>
                                    <p:animEffect filter="fade" transition="in">
                                      <p:cBhvr>
                                        <p:cTn id="20" dur="1500"/>
                                        <p:tgtEl>
                                          <p:spTgt spid="2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0" name="image.png"/>
          <p:cNvGrpSpPr/>
          <p:nvPr/>
        </p:nvGrpSpPr>
        <p:grpSpPr>
          <a:xfrm>
            <a:off x="7558199" y="2749173"/>
            <a:ext cx="5408472" cy="6884647"/>
            <a:chOff x="0" y="0"/>
            <a:chExt cx="5408470" cy="6884645"/>
          </a:xfrm>
        </p:grpSpPr>
        <p:pic>
          <p:nvPicPr>
            <p:cNvPr id="239" name="image.png" descr="image.png"/>
            <p:cNvPicPr>
              <a:picLocks noChangeAspect="1"/>
            </p:cNvPicPr>
            <p:nvPr/>
          </p:nvPicPr>
          <p:blipFill>
            <a:blip r:embed="rId2">
              <a:extLst/>
            </a:blip>
            <a:stretch>
              <a:fillRect/>
            </a:stretch>
          </p:blipFill>
          <p:spPr>
            <a:xfrm>
              <a:off x="76200" y="38100"/>
              <a:ext cx="5256071" cy="6681446"/>
            </a:xfrm>
            <a:prstGeom prst="rect">
              <a:avLst/>
            </a:prstGeom>
            <a:ln>
              <a:noFill/>
            </a:ln>
            <a:effectLst/>
          </p:spPr>
        </p:pic>
        <p:pic>
          <p:nvPicPr>
            <p:cNvPr id="238" name="image.png" descr="image.png"/>
            <p:cNvPicPr>
              <a:picLocks noChangeAspect="0"/>
            </p:cNvPicPr>
            <p:nvPr/>
          </p:nvPicPr>
          <p:blipFill>
            <a:blip r:embed="rId3">
              <a:extLst/>
            </a:blip>
            <a:stretch>
              <a:fillRect/>
            </a:stretch>
          </p:blipFill>
          <p:spPr>
            <a:xfrm>
              <a:off x="0" y="0"/>
              <a:ext cx="5408471" cy="6884646"/>
            </a:xfrm>
            <a:prstGeom prst="rect">
              <a:avLst/>
            </a:prstGeom>
            <a:effectLst/>
          </p:spPr>
        </p:pic>
      </p:grpSp>
      <p:sp>
        <p:nvSpPr>
          <p:cNvPr id="241" name="GOD PROMISED A KING TO RULE HIS PEOPLE"/>
          <p:cNvSpPr txBox="1"/>
          <p:nvPr/>
        </p:nvSpPr>
        <p:spPr>
          <a:xfrm>
            <a:off x="-4203" y="1879326"/>
            <a:ext cx="13013207" cy="6604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GOD PROMISED A KING TO RULE HIS PEOPLE</a:t>
            </a:r>
          </a:p>
        </p:txBody>
      </p:sp>
      <p:sp>
        <p:nvSpPr>
          <p:cNvPr id="242"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43"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44" name="Daniel 2:44–45 (NKJV)…"/>
          <p:cNvSpPr txBox="1"/>
          <p:nvPr/>
        </p:nvSpPr>
        <p:spPr>
          <a:xfrm>
            <a:off x="234725" y="2740921"/>
            <a:ext cx="7150258" cy="6662937"/>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200">
                <a:solidFill>
                  <a:srgbClr val="FFFFFF"/>
                </a:solidFill>
                <a:effectLst>
                  <a:outerShdw sx="100000" sy="100000" kx="0" ky="0" algn="b" rotWithShape="0" blurRad="76200" dist="63500" dir="1920000">
                    <a:srgbClr val="000000"/>
                  </a:outerShdw>
                </a:effectLst>
                <a:latin typeface="Times New Roman"/>
                <a:ea typeface="Times New Roman"/>
                <a:cs typeface="Times New Roman"/>
                <a:sym typeface="Times New Roman"/>
              </a:defRPr>
            </a:pPr>
            <a:r>
              <a:t>Daniel 2:44–45 (NKJV)</a:t>
            </a:r>
          </a:p>
          <a:p>
            <a:pPr defTabSz="457200">
              <a:defRPr sz="3200">
                <a:solidFill>
                  <a:srgbClr val="FFFFFF"/>
                </a:solidFill>
                <a:effectLst>
                  <a:outerShdw sx="100000" sy="100000" kx="0" ky="0" algn="b" rotWithShape="0" blurRad="76200" dist="63500" dir="1920000">
                    <a:srgbClr val="000000"/>
                  </a:outerShdw>
                </a:effectLst>
                <a:latin typeface="Times New Roman"/>
                <a:ea typeface="Times New Roman"/>
                <a:cs typeface="Times New Roman"/>
                <a:sym typeface="Times New Roman"/>
              </a:defRPr>
            </a:pPr>
            <a:r>
              <a:rPr baseline="31999"/>
              <a:t>44</a:t>
            </a:r>
            <a:r>
              <a:t> And in the days of these kings the God of heaven will set up a kingdom which shall never be destroyed; and the kingdom shall not be left to other people; it shall break in pieces and consume all these kingdoms, and it shall stand forever. </a:t>
            </a:r>
            <a:r>
              <a:rPr baseline="31999"/>
              <a:t>45</a:t>
            </a:r>
            <a:r>
              <a:t> 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GOD PROMISED A KING TO RULE HIS PEOPLE"/>
          <p:cNvSpPr txBox="1"/>
          <p:nvPr/>
        </p:nvSpPr>
        <p:spPr>
          <a:xfrm>
            <a:off x="-4203" y="1879326"/>
            <a:ext cx="13013207" cy="6604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GOD PROMISED A KING TO RULE HIS PEOPLE</a:t>
            </a:r>
          </a:p>
        </p:txBody>
      </p:sp>
      <p:sp>
        <p:nvSpPr>
          <p:cNvPr id="247" name="Arrow"/>
          <p:cNvSpPr/>
          <p:nvPr/>
        </p:nvSpPr>
        <p:spPr>
          <a:xfrm>
            <a:off x="302088" y="2729522"/>
            <a:ext cx="8354418" cy="1406657"/>
          </a:xfrm>
          <a:prstGeom prst="rightArrow">
            <a:avLst>
              <a:gd name="adj1" fmla="val 67833"/>
              <a:gd name="adj2" fmla="val 27890"/>
            </a:avLst>
          </a:prstGeom>
          <a:solidFill>
            <a:srgbClr val="FFE55E"/>
          </a:solid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rgbClr val="FFE55E"/>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48" name="Arrow"/>
          <p:cNvSpPr/>
          <p:nvPr/>
        </p:nvSpPr>
        <p:spPr>
          <a:xfrm>
            <a:off x="302088" y="4031558"/>
            <a:ext cx="8354418" cy="1406658"/>
          </a:xfrm>
          <a:prstGeom prst="rightArrow">
            <a:avLst>
              <a:gd name="adj1" fmla="val 67833"/>
              <a:gd name="adj2" fmla="val 27890"/>
            </a:avLst>
          </a:prstGeom>
          <a:blipFill>
            <a:blip r:embed="rId2"/>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49" name="Arrow"/>
          <p:cNvSpPr/>
          <p:nvPr/>
        </p:nvSpPr>
        <p:spPr>
          <a:xfrm>
            <a:off x="302088" y="5333595"/>
            <a:ext cx="8354418" cy="1406657"/>
          </a:xfrm>
          <a:prstGeom prst="rightArrow">
            <a:avLst>
              <a:gd name="adj1" fmla="val 67833"/>
              <a:gd name="adj2" fmla="val 27890"/>
            </a:avLst>
          </a:prstGeom>
          <a:blipFill>
            <a:blip r:embed="rId3"/>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sp>
        <p:nvSpPr>
          <p:cNvPr id="250" name="Arrow"/>
          <p:cNvSpPr/>
          <p:nvPr/>
        </p:nvSpPr>
        <p:spPr>
          <a:xfrm>
            <a:off x="302088" y="6635632"/>
            <a:ext cx="8354418" cy="1406658"/>
          </a:xfrm>
          <a:prstGeom prst="rightArrow">
            <a:avLst>
              <a:gd name="adj1" fmla="val 67833"/>
              <a:gd name="adj2" fmla="val 27890"/>
            </a:avLst>
          </a:prstGeom>
          <a:blipFill>
            <a:blip r:embed="rId4"/>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p>
        </p:txBody>
      </p:sp>
      <p:pic>
        <p:nvPicPr>
          <p:cNvPr id="251" name="Image" descr="Image"/>
          <p:cNvPicPr>
            <a:picLocks noChangeAspect="0"/>
          </p:cNvPicPr>
          <p:nvPr/>
        </p:nvPicPr>
        <p:blipFill>
          <a:blip r:embed="rId5">
            <a:extLst/>
          </a:blip>
          <a:stretch>
            <a:fillRect/>
          </a:stretch>
        </p:blipFill>
        <p:spPr>
          <a:xfrm flipH="1">
            <a:off x="3984920" y="2580785"/>
            <a:ext cx="4060710" cy="5621407"/>
          </a:xfrm>
          <a:prstGeom prst="rect">
            <a:avLst/>
          </a:prstGeom>
          <a:effectLst>
            <a:outerShdw sx="100000" sy="100000" kx="0" ky="0" algn="b" rotWithShape="0" blurRad="63500" dist="63500" dir="2932076">
              <a:srgbClr val="000000"/>
            </a:outerShdw>
          </a:effectLst>
        </p:spPr>
      </p:pic>
      <p:sp>
        <p:nvSpPr>
          <p:cNvPr id="252" name="“The days of these kings,” Daniel 2:44…"/>
          <p:cNvSpPr txBox="1"/>
          <p:nvPr/>
        </p:nvSpPr>
        <p:spPr>
          <a:xfrm>
            <a:off x="577909" y="8093166"/>
            <a:ext cx="118489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“The days of these kings</a:t>
            </a:r>
            <a:r>
              <a:t>,” Daniel 2:44</a:t>
            </a:r>
          </a:p>
          <a:p>
            <a:pPr defTabSz="457200">
              <a:defRPr i="1"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a stone was cut out without hands</a:t>
            </a:r>
          </a:p>
        </p:txBody>
      </p:sp>
      <p:sp>
        <p:nvSpPr>
          <p:cNvPr id="253" name="Legs iron &amp; feet of clay &amp; iron mixed"/>
          <p:cNvSpPr txBox="1"/>
          <p:nvPr/>
        </p:nvSpPr>
        <p:spPr>
          <a:xfrm>
            <a:off x="390086" y="6798754"/>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Legs iron &amp; feet of clay &amp; iron mixed</a:t>
            </a:r>
          </a:p>
        </p:txBody>
      </p:sp>
      <p:sp>
        <p:nvSpPr>
          <p:cNvPr id="254" name="Babylonian Empire 605 B.C. - 536 B.C.…"/>
          <p:cNvSpPr txBox="1"/>
          <p:nvPr/>
        </p:nvSpPr>
        <p:spPr>
          <a:xfrm>
            <a:off x="8612020" y="2851032"/>
            <a:ext cx="4282064" cy="5080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7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Babylonian Empire 605 B.C. - 536 B.C.</a:t>
            </a:r>
          </a:p>
          <a:p>
            <a:pPr>
              <a:spcBef>
                <a:spcPts val="27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Medo-Persian Empire 536 B.C. - 330 B.C.</a:t>
            </a:r>
          </a:p>
          <a:p>
            <a:pPr>
              <a:spcBef>
                <a:spcPts val="27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Grecian Empire 330 B.C. - 30 B.C.</a:t>
            </a:r>
          </a:p>
          <a:p>
            <a:pPr>
              <a:spcBef>
                <a:spcPts val="27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pPr>
            <a:r>
              <a:t>Roman Empire 30 B.C. - 337 A.D.</a:t>
            </a:r>
          </a:p>
        </p:txBody>
      </p:sp>
      <p:sp>
        <p:nvSpPr>
          <p:cNvPr id="255" name="Breast and arms of silver"/>
          <p:cNvSpPr txBox="1"/>
          <p:nvPr/>
        </p:nvSpPr>
        <p:spPr>
          <a:xfrm>
            <a:off x="511355" y="4194681"/>
            <a:ext cx="3357912" cy="1080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Breast and arms of silver</a:t>
            </a:r>
          </a:p>
        </p:txBody>
      </p:sp>
      <p:sp>
        <p:nvSpPr>
          <p:cNvPr id="256" name="Head of Gold"/>
          <p:cNvSpPr txBox="1"/>
          <p:nvPr/>
        </p:nvSpPr>
        <p:spPr>
          <a:xfrm>
            <a:off x="834509" y="3140294"/>
            <a:ext cx="2711604" cy="585112"/>
          </a:xfrm>
          <a:prstGeom prst="rect">
            <a:avLst/>
          </a:prstGeom>
          <a:ln w="12700">
            <a:miter lim="400000"/>
          </a:ln>
          <a:effectLst>
            <a:outerShdw sx="100000" sy="100000" kx="0" ky="0" algn="b" rotWithShape="0" blurRad="88900" dist="88900" dir="1432286">
              <a:srgbClr val="000000">
                <a:alpha val="3803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900"/>
              </a:spcBef>
              <a:defRPr sz="3200">
                <a:solidFill>
                  <a:srgbClr val="000000"/>
                </a:solidFill>
                <a:latin typeface="Helvetica Neue Medium"/>
                <a:ea typeface="Helvetica Neue Medium"/>
                <a:cs typeface="Helvetica Neue Medium"/>
                <a:sym typeface="Helvetica Neue Medium"/>
              </a:defRPr>
            </a:lvl1pPr>
          </a:lstStyle>
          <a:p>
            <a:pPr/>
            <a:r>
              <a:t>Head of Gold </a:t>
            </a:r>
          </a:p>
        </p:txBody>
      </p:sp>
      <p:sp>
        <p:nvSpPr>
          <p:cNvPr id="257" name="Belly and Thighs of brass"/>
          <p:cNvSpPr txBox="1"/>
          <p:nvPr/>
        </p:nvSpPr>
        <p:spPr>
          <a:xfrm>
            <a:off x="390086" y="5496717"/>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stStyle>
          <a:p>
            <a:pPr/>
            <a:r>
              <a:t>Belly and Thighs of brass</a:t>
            </a:r>
          </a:p>
        </p:txBody>
      </p:sp>
      <p:sp>
        <p:nvSpPr>
          <p:cNvPr id="258"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59"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Born to be KING …"/>
          <p:cNvSpPr txBox="1"/>
          <p:nvPr/>
        </p:nvSpPr>
        <p:spPr>
          <a:xfrm>
            <a:off x="4425034" y="2762641"/>
            <a:ext cx="990867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2"/>
              </a:buBlip>
              <a:defRPr b="1" sz="3800">
                <a:solidFill>
                  <a:srgbClr val="000000"/>
                </a:solidFill>
                <a:latin typeface="Gill Sans"/>
                <a:ea typeface="Gill Sans"/>
                <a:cs typeface="Gill Sans"/>
                <a:sym typeface="Gill Sans"/>
              </a:defRPr>
            </a:lvl1pPr>
          </a:lstStyle>
          <a:p>
            <a:pPr/>
            <a:r>
              <a:t>Born to be KING …</a:t>
            </a:r>
          </a:p>
        </p:txBody>
      </p:sp>
      <p:sp>
        <p:nvSpPr>
          <p:cNvPr id="262"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63"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64" name="The angel Gabriel, “you will . . . bring forth a son, and you shall call His name Jesus . . . He will be great, and will be called the Son of the Highest; and the Lord God will give Him the throne of His father David” (Lk 1:26-33)…"/>
          <p:cNvSpPr txBox="1"/>
          <p:nvPr/>
        </p:nvSpPr>
        <p:spPr>
          <a:xfrm>
            <a:off x="5684805" y="3442474"/>
            <a:ext cx="7169499" cy="605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2000"/>
              </a:spcBef>
              <a:buSzPct val="80000"/>
              <a:buBlip>
                <a:blip r:embed="rId3"/>
              </a:buBlip>
              <a:defRPr sz="3400">
                <a:solidFill>
                  <a:srgbClr val="000000"/>
                </a:solidFill>
              </a:defRPr>
            </a:pPr>
            <a:r>
              <a:t>The angel Gabriel, “you will . . . bring forth a son, and you shall call His name Jesus . . . He will be great, and will be called the Son of the Highest; and the Lord God will give Him the throne of His father David” (Lk 1:26-33)</a:t>
            </a:r>
          </a:p>
          <a:p>
            <a:pPr lvl="1" marL="457200" indent="-457200" algn="l">
              <a:spcBef>
                <a:spcPts val="2000"/>
              </a:spcBef>
              <a:buSzPct val="80000"/>
              <a:buBlip>
                <a:blip r:embed="rId3"/>
              </a:buBlip>
              <a:defRPr sz="3400">
                <a:solidFill>
                  <a:srgbClr val="000000"/>
                </a:solidFill>
              </a:defRPr>
            </a:pPr>
            <a:r>
              <a:t>The wise men from the east – “Where is He who is born, King of the Jews?” – (Mat 2:1-6; cf Mic.5:2)</a:t>
            </a:r>
          </a:p>
          <a:p>
            <a:pPr lvl="1" marL="457200" indent="-457200" algn="l">
              <a:spcBef>
                <a:spcPts val="2000"/>
              </a:spcBef>
              <a:buSzPct val="80000"/>
              <a:buBlip>
                <a:blip r:embed="rId3"/>
              </a:buBlip>
              <a:defRPr sz="3400">
                <a:solidFill>
                  <a:srgbClr val="000000"/>
                </a:solidFill>
              </a:defRPr>
            </a:pPr>
            <a:r>
              <a:t>Jesus said to Pilate – “I am a king, for this cause was I born . . .” (John 18:37)</a:t>
            </a:r>
          </a:p>
        </p:txBody>
      </p:sp>
      <p:pic>
        <p:nvPicPr>
          <p:cNvPr id="265" name="Image" descr="Image"/>
          <p:cNvPicPr>
            <a:picLocks noChangeAspect="1"/>
          </p:cNvPicPr>
          <p:nvPr/>
        </p:nvPicPr>
        <p:blipFill>
          <a:blip r:embed="rId4">
            <a:extLst/>
          </a:blip>
          <a:stretch>
            <a:fillRect/>
          </a:stretch>
        </p:blipFill>
        <p:spPr>
          <a:xfrm flipH="1">
            <a:off x="-915287" y="2074135"/>
            <a:ext cx="6797945" cy="7740234"/>
          </a:xfrm>
          <a:prstGeom prst="rect">
            <a:avLst/>
          </a:prstGeom>
          <a:ln w="12700">
            <a:miter lim="400000"/>
          </a:ln>
          <a:effectLst>
            <a:outerShdw sx="100000" sy="100000" kx="0" ky="0" algn="b" rotWithShape="0" blurRad="215900" dist="170215" dir="2700000">
              <a:srgbClr val="000000">
                <a:alpha val="43138"/>
              </a:srgbClr>
            </a:outerShdw>
          </a:effectLst>
        </p:spPr>
      </p:pic>
      <p:sp>
        <p:nvSpPr>
          <p:cNvPr id="266" name="JESUS IS KING of kings NOW"/>
          <p:cNvSpPr txBox="1"/>
          <p:nvPr/>
        </p:nvSpPr>
        <p:spPr>
          <a:xfrm>
            <a:off x="230558" y="1866907"/>
            <a:ext cx="12543684" cy="990601"/>
          </a:xfrm>
          <a:prstGeom prst="rect">
            <a:avLst/>
          </a:prstGeom>
          <a:gradFill>
            <a:gsLst>
              <a:gs pos="0">
                <a:srgbClr val="FF8AD8"/>
              </a:gs>
              <a:gs pos="100000">
                <a:srgbClr val="FF40FF">
                  <a:alpha val="11087"/>
                </a:srgbClr>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4">
                                            <p:bg/>
                                          </p:spTgt>
                                        </p:tgtEl>
                                        <p:attrNameLst>
                                          <p:attrName>style.visibility</p:attrName>
                                        </p:attrNameLst>
                                      </p:cBhvr>
                                      <p:to>
                                        <p:strVal val="visible"/>
                                      </p:to>
                                    </p:set>
                                    <p:animEffect filter="fade" transition="in">
                                      <p:cBhvr>
                                        <p:cTn id="7" dur="1500"/>
                                        <p:tgtEl>
                                          <p:spTgt spid="26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4">
                                            <p:txEl>
                                              <p:pRg st="0" end="0"/>
                                            </p:txEl>
                                          </p:spTgt>
                                        </p:tgtEl>
                                        <p:attrNameLst>
                                          <p:attrName>style.visibility</p:attrName>
                                        </p:attrNameLst>
                                      </p:cBhvr>
                                      <p:to>
                                        <p:strVal val="visible"/>
                                      </p:to>
                                    </p:set>
                                    <p:animEffect filter="fade" transition="in">
                                      <p:cBhvr>
                                        <p:cTn id="10" dur="1500"/>
                                        <p:tgtEl>
                                          <p:spTgt spid="2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4">
                                            <p:txEl>
                                              <p:pRg st="1" end="1"/>
                                            </p:txEl>
                                          </p:spTgt>
                                        </p:tgtEl>
                                        <p:attrNameLst>
                                          <p:attrName>style.visibility</p:attrName>
                                        </p:attrNameLst>
                                      </p:cBhvr>
                                      <p:to>
                                        <p:strVal val="visible"/>
                                      </p:to>
                                    </p:set>
                                    <p:animEffect filter="fade" transition="in">
                                      <p:cBhvr>
                                        <p:cTn id="15" dur="1500"/>
                                        <p:tgtEl>
                                          <p:spTgt spid="2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4">
                                            <p:txEl>
                                              <p:pRg st="2" end="2"/>
                                            </p:txEl>
                                          </p:spTgt>
                                        </p:tgtEl>
                                        <p:attrNameLst>
                                          <p:attrName>style.visibility</p:attrName>
                                        </p:attrNameLst>
                                      </p:cBhvr>
                                      <p:to>
                                        <p:strVal val="visible"/>
                                      </p:to>
                                    </p:set>
                                    <p:animEffect filter="fade" transition="in">
                                      <p:cBhvr>
                                        <p:cTn id="20"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image.png" descr="image.png"/>
          <p:cNvPicPr>
            <a:picLocks noChangeAspect="1"/>
          </p:cNvPicPr>
          <p:nvPr/>
        </p:nvPicPr>
        <p:blipFill>
          <a:blip r:embed="rId2">
            <a:extLst/>
          </a:blip>
          <a:stretch>
            <a:fillRect/>
          </a:stretch>
        </p:blipFill>
        <p:spPr>
          <a:xfrm flipH="1">
            <a:off x="-180737" y="2694355"/>
            <a:ext cx="6073981" cy="7100569"/>
          </a:xfrm>
          <a:prstGeom prst="rect">
            <a:avLst/>
          </a:prstGeom>
          <a:ln w="12700">
            <a:miter lim="400000"/>
          </a:ln>
        </p:spPr>
      </p:pic>
      <p:sp>
        <p:nvSpPr>
          <p:cNvPr id="269" name="His kingdom was “at hand” while He was on earth …"/>
          <p:cNvSpPr txBox="1"/>
          <p:nvPr/>
        </p:nvSpPr>
        <p:spPr>
          <a:xfrm>
            <a:off x="4707192" y="2896813"/>
            <a:ext cx="835757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3700">
                <a:solidFill>
                  <a:srgbClr val="000000"/>
                </a:solidFill>
                <a:latin typeface="Gill Sans"/>
                <a:ea typeface="Gill Sans"/>
                <a:cs typeface="Gill Sans"/>
                <a:sym typeface="Gill Sans"/>
              </a:defRPr>
            </a:lvl1pPr>
          </a:lstStyle>
          <a:p>
            <a:pPr/>
            <a:r>
              <a:t>His kingdom was “at hand” while He was on earth …</a:t>
            </a:r>
          </a:p>
        </p:txBody>
      </p:sp>
      <p:sp>
        <p:nvSpPr>
          <p:cNvPr id="270"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71"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72" name="The preaching of John - &quot;Repent, for the kingdom of heaven is at hand!&quot;  (Mat. 3:2)…"/>
          <p:cNvSpPr txBox="1"/>
          <p:nvPr/>
        </p:nvSpPr>
        <p:spPr>
          <a:xfrm>
            <a:off x="5762723" y="4095218"/>
            <a:ext cx="7154795" cy="5312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457200" indent="-457200" algn="l">
              <a:spcBef>
                <a:spcPts val="1500"/>
              </a:spcBef>
              <a:buSzPct val="80000"/>
              <a:buBlip>
                <a:blip r:embed="rId4"/>
              </a:buBlip>
              <a:defRPr sz="3300">
                <a:solidFill>
                  <a:srgbClr val="000000"/>
                </a:solidFill>
              </a:defRPr>
            </a:pPr>
            <a:r>
              <a:t>The preaching of John - "Repent, for the kingdom of heaven is </a:t>
            </a:r>
            <a:r>
              <a:rPr b="1">
                <a:latin typeface="Gill Sans"/>
                <a:ea typeface="Gill Sans"/>
                <a:cs typeface="Gill Sans"/>
                <a:sym typeface="Gill Sans"/>
              </a:rPr>
              <a:t>at hand</a:t>
            </a:r>
            <a:r>
              <a:t>!" </a:t>
            </a:r>
            <a:br/>
            <a:r>
              <a:t>(Mat. 3:2) </a:t>
            </a:r>
          </a:p>
          <a:p>
            <a:pPr lvl="1" marL="457200" indent="-457200" algn="l">
              <a:spcBef>
                <a:spcPts val="1500"/>
              </a:spcBef>
              <a:buSzPct val="80000"/>
              <a:buBlip>
                <a:blip r:embed="rId4"/>
              </a:buBlip>
              <a:defRPr sz="3300">
                <a:solidFill>
                  <a:srgbClr val="000000"/>
                </a:solidFill>
              </a:defRPr>
            </a:pPr>
            <a:r>
              <a:t>The preaching of Jesus – ‘Jesus began to preach and to say, "Repent, for the kingdom of heaven is </a:t>
            </a:r>
            <a:r>
              <a:rPr b="1">
                <a:latin typeface="Gill Sans"/>
                <a:ea typeface="Gill Sans"/>
                <a:cs typeface="Gill Sans"/>
                <a:sym typeface="Gill Sans"/>
              </a:rPr>
              <a:t>at hand</a:t>
            </a:r>
            <a:r>
              <a:t>.“’ </a:t>
            </a:r>
            <a:br/>
            <a:r>
              <a:t>(Mat. 4:17) </a:t>
            </a:r>
          </a:p>
          <a:p>
            <a:pPr lvl="1" marL="457200" indent="-457200" algn="l">
              <a:spcBef>
                <a:spcPts val="1500"/>
              </a:spcBef>
              <a:buSzPct val="80000"/>
              <a:buBlip>
                <a:blip r:embed="rId4"/>
              </a:buBlip>
              <a:defRPr sz="3300">
                <a:solidFill>
                  <a:srgbClr val="000000"/>
                </a:solidFill>
              </a:defRPr>
            </a:pPr>
            <a:r>
              <a:t>The the LIMITED commission – “And as you go, preach, saying, 'The kingdom of heaven is </a:t>
            </a:r>
            <a:r>
              <a:rPr b="1">
                <a:latin typeface="Gill Sans"/>
                <a:ea typeface="Gill Sans"/>
                <a:cs typeface="Gill Sans"/>
                <a:sym typeface="Gill Sans"/>
              </a:rPr>
              <a:t>at hand</a:t>
            </a:r>
            <a:r>
              <a:t>.‘” (Mat 10:7)</a:t>
            </a:r>
          </a:p>
        </p:txBody>
      </p:sp>
      <p:sp>
        <p:nvSpPr>
          <p:cNvPr id="273" name="JESUS IS KING of kings NOW"/>
          <p:cNvSpPr txBox="1"/>
          <p:nvPr/>
        </p:nvSpPr>
        <p:spPr>
          <a:xfrm>
            <a:off x="230558" y="1866907"/>
            <a:ext cx="12543684" cy="990601"/>
          </a:xfrm>
          <a:prstGeom prst="rect">
            <a:avLst/>
          </a:prstGeom>
          <a:gradFill>
            <a:gsLst>
              <a:gs pos="0">
                <a:srgbClr val="FF8AD8"/>
              </a:gs>
              <a:gs pos="100000">
                <a:srgbClr val="FF40FF">
                  <a:alpha val="11087"/>
                </a:srgbClr>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Effect filter="fade" transition="in">
                                      <p:cBhvr>
                                        <p:cTn id="7" dur="1500"/>
                                        <p:tgtEl>
                                          <p:spTgt spid="27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2">
                                            <p:txEl>
                                              <p:pRg st="0" end="0"/>
                                            </p:txEl>
                                          </p:spTgt>
                                        </p:tgtEl>
                                        <p:attrNameLst>
                                          <p:attrName>style.visibility</p:attrName>
                                        </p:attrNameLst>
                                      </p:cBhvr>
                                      <p:to>
                                        <p:strVal val="visible"/>
                                      </p:to>
                                    </p:set>
                                    <p:animEffect filter="fade" transition="in">
                                      <p:cBhvr>
                                        <p:cTn id="10" dur="1500"/>
                                        <p:tgtEl>
                                          <p:spTgt spid="2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2">
                                            <p:txEl>
                                              <p:pRg st="1" end="1"/>
                                            </p:txEl>
                                          </p:spTgt>
                                        </p:tgtEl>
                                        <p:attrNameLst>
                                          <p:attrName>style.visibility</p:attrName>
                                        </p:attrNameLst>
                                      </p:cBhvr>
                                      <p:to>
                                        <p:strVal val="visible"/>
                                      </p:to>
                                    </p:set>
                                    <p:animEffect filter="fade" transition="in">
                                      <p:cBhvr>
                                        <p:cTn id="15" dur="1500"/>
                                        <p:tgtEl>
                                          <p:spTgt spid="2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2">
                                            <p:txEl>
                                              <p:pRg st="2" end="2"/>
                                            </p:txEl>
                                          </p:spTgt>
                                        </p:tgtEl>
                                        <p:attrNameLst>
                                          <p:attrName>style.visibility</p:attrName>
                                        </p:attrNameLst>
                                      </p:cBhvr>
                                      <p:to>
                                        <p:strVal val="visible"/>
                                      </p:to>
                                    </p:set>
                                    <p:animEffect filter="fade" transition="in">
                                      <p:cBhvr>
                                        <p:cTn id="20" dur="1500"/>
                                        <p:tgtEl>
                                          <p:spTgt spid="27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png" descr="image.png"/>
          <p:cNvPicPr>
            <a:picLocks noChangeAspect="1"/>
          </p:cNvPicPr>
          <p:nvPr/>
        </p:nvPicPr>
        <p:blipFill>
          <a:blip r:embed="rId2">
            <a:extLst/>
          </a:blip>
          <a:stretch>
            <a:fillRect/>
          </a:stretch>
        </p:blipFill>
        <p:spPr>
          <a:xfrm flipH="1">
            <a:off x="-180737" y="2694355"/>
            <a:ext cx="6073981" cy="7100569"/>
          </a:xfrm>
          <a:prstGeom prst="rect">
            <a:avLst/>
          </a:prstGeom>
          <a:ln w="12700">
            <a:miter lim="400000"/>
          </a:ln>
        </p:spPr>
      </p:pic>
      <p:sp>
        <p:nvSpPr>
          <p:cNvPr id="276" name="His kingdom was “at hand” while He was on earth …"/>
          <p:cNvSpPr txBox="1"/>
          <p:nvPr/>
        </p:nvSpPr>
        <p:spPr>
          <a:xfrm>
            <a:off x="4707192" y="2896813"/>
            <a:ext cx="8357575"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35000" indent="-635000" algn="l">
              <a:spcBef>
                <a:spcPts val="1400"/>
              </a:spcBef>
              <a:buSzPct val="80000"/>
              <a:buBlip>
                <a:blip r:embed="rId3"/>
              </a:buBlip>
              <a:defRPr b="1" sz="3700">
                <a:solidFill>
                  <a:srgbClr val="000000"/>
                </a:solidFill>
                <a:latin typeface="Gill Sans"/>
                <a:ea typeface="Gill Sans"/>
                <a:cs typeface="Gill Sans"/>
                <a:sym typeface="Gill Sans"/>
              </a:defRPr>
            </a:lvl1pPr>
          </a:lstStyle>
          <a:p>
            <a:pPr/>
            <a:r>
              <a:t>His kingdom was “at hand” while He was on earth …</a:t>
            </a:r>
          </a:p>
        </p:txBody>
      </p:sp>
      <p:sp>
        <p:nvSpPr>
          <p:cNvPr id="277" name="“The Church of Christ - His KINGDOM”"/>
          <p:cNvSpPr txBox="1"/>
          <p:nvPr/>
        </p:nvSpPr>
        <p:spPr>
          <a:xfrm>
            <a:off x="217858" y="223682"/>
            <a:ext cx="12569084" cy="1009143"/>
          </a:xfrm>
          <a:prstGeom prst="rect">
            <a:avLst/>
          </a:prstGeom>
          <a:solidFill>
            <a:srgbClr val="C2C3C6">
              <a:alpha val="71503"/>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80000"/>
              </a:lnSpc>
              <a:defRPr spc="-54" sz="5400">
                <a:ln w="12700" cap="flat">
                  <a:solidFill>
                    <a:srgbClr val="000000"/>
                  </a:solidFill>
                  <a:prstDash val="solid"/>
                  <a:miter lim="400000"/>
                </a:ln>
                <a:solidFill>
                  <a:srgbClr val="EBEBEB"/>
                </a:solidFill>
                <a:effectLst>
                  <a:outerShdw sx="100000" sy="100000" kx="0" ky="0" algn="b" rotWithShape="0" blurRad="50800" dist="63500" dir="934517">
                    <a:srgbClr val="000000"/>
                  </a:outerShdw>
                </a:effectLst>
                <a:latin typeface="Publico Headline Black"/>
                <a:ea typeface="Publico Headline Black"/>
                <a:cs typeface="Publico Headline Black"/>
                <a:sym typeface="Publico Headline Black"/>
              </a:defRPr>
            </a:lvl1pPr>
          </a:lstStyle>
          <a:p>
            <a:pPr/>
            <a:r>
              <a:t>“The Church of Christ - His KINGDOM” </a:t>
            </a:r>
          </a:p>
        </p:txBody>
      </p:sp>
      <p:sp>
        <p:nvSpPr>
          <p:cNvPr id="278" name="(Daniel 2:44; Mark 9:1; Acts 2:29-47; Colossians 1:13; 1 Corinthians 15:24,25)"/>
          <p:cNvSpPr txBox="1"/>
          <p:nvPr/>
        </p:nvSpPr>
        <p:spPr>
          <a:xfrm>
            <a:off x="1466342" y="1284549"/>
            <a:ext cx="10072117" cy="543053"/>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15431">
              <a:lnSpc>
                <a:spcPct val="90000"/>
              </a:lnSpc>
              <a:spcBef>
                <a:spcPts val="1400"/>
              </a:spcBef>
              <a:defRPr spc="-24" sz="2400">
                <a:solidFill>
                  <a:srgbClr val="0096FF"/>
                </a:solidFill>
                <a:latin typeface="Publico Text Roman"/>
                <a:ea typeface="Publico Text Roman"/>
                <a:cs typeface="Publico Text Roman"/>
                <a:sym typeface="Publico Text Roman"/>
              </a:defRPr>
            </a:lvl1pPr>
          </a:lstStyle>
          <a:p>
            <a:pPr/>
            <a:r>
              <a:t>(Daniel 2:44; Mark 9:1; Acts 2:29-47; Colossians 1:13; 1 Corinthians 15:24,25)</a:t>
            </a:r>
          </a:p>
        </p:txBody>
      </p:sp>
      <p:sp>
        <p:nvSpPr>
          <p:cNvPr id="279" name="Matthew 16:28 (NKJV)…"/>
          <p:cNvSpPr txBox="1"/>
          <p:nvPr/>
        </p:nvSpPr>
        <p:spPr>
          <a:xfrm>
            <a:off x="6093133" y="4384898"/>
            <a:ext cx="6503433" cy="5104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b="1" sz="4800">
                <a:solidFill>
                  <a:srgbClr val="000000"/>
                </a:solidFill>
                <a:latin typeface="Times New Roman"/>
                <a:ea typeface="Times New Roman"/>
                <a:cs typeface="Times New Roman"/>
                <a:sym typeface="Times New Roman"/>
              </a:defRPr>
            </a:pPr>
            <a:r>
              <a:t>Matthew 16:28 (NKJV)</a:t>
            </a:r>
          </a:p>
          <a:p>
            <a:pPr defTabSz="457200">
              <a:defRPr sz="4800">
                <a:solidFill>
                  <a:srgbClr val="000000"/>
                </a:solidFill>
                <a:latin typeface="Times New Roman"/>
                <a:ea typeface="Times New Roman"/>
                <a:cs typeface="Times New Roman"/>
                <a:sym typeface="Times New Roman"/>
              </a:defRPr>
            </a:pPr>
            <a:r>
              <a:rPr baseline="31999"/>
              <a:t>28</a:t>
            </a:r>
            <a:r>
              <a:t> Assuredly, I say to you, there are some standing here who shall not taste death till they see the Son of Man coming in His kingdom.”</a:t>
            </a:r>
          </a:p>
        </p:txBody>
      </p:sp>
      <p:sp>
        <p:nvSpPr>
          <p:cNvPr id="280" name="JESUS IS KING of kings NOW"/>
          <p:cNvSpPr txBox="1"/>
          <p:nvPr/>
        </p:nvSpPr>
        <p:spPr>
          <a:xfrm>
            <a:off x="230558" y="1866907"/>
            <a:ext cx="12543684" cy="990601"/>
          </a:xfrm>
          <a:prstGeom prst="rect">
            <a:avLst/>
          </a:prstGeom>
          <a:gradFill>
            <a:gsLst>
              <a:gs pos="0">
                <a:srgbClr val="FF8AD8"/>
              </a:gs>
              <a:gs pos="100000">
                <a:srgbClr val="FF40FF">
                  <a:alpha val="11087"/>
                </a:srgbClr>
              </a:gs>
            </a:gsLst>
            <a:lin ang="5400000"/>
          </a:gra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400"/>
              </a:spcBef>
              <a:defRPr b="1" sz="5900">
                <a:ln w="25400" cap="flat">
                  <a:solidFill>
                    <a:srgbClr val="000000"/>
                  </a:solidFill>
                  <a:prstDash val="solid"/>
                  <a:miter lim="400000"/>
                </a:ln>
                <a:solidFill>
                  <a:srgbClr val="FFFFFF"/>
                </a:solidFill>
                <a:effectLst>
                  <a:outerShdw sx="100000" sy="100000" kx="0" ky="0" algn="b" rotWithShape="0" blurRad="12700" dist="63500" dir="1920000">
                    <a:srgbClr val="000000"/>
                  </a:outerShdw>
                </a:effectLst>
                <a:latin typeface="Gill Sans"/>
                <a:ea typeface="Gill Sans"/>
                <a:cs typeface="Gill Sans"/>
                <a:sym typeface="Gill Sans"/>
              </a:defRPr>
            </a:lvl1pPr>
          </a:lstStyle>
          <a:p>
            <a:pPr/>
            <a:r>
              <a:t>JESUS IS KING of kings 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