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16" name="Shape 316"/>
          <p:cNvSpPr/>
          <p:nvPr>
            <p:ph type="sldImg"/>
          </p:nvPr>
        </p:nvSpPr>
        <p:spPr>
          <a:xfrm>
            <a:off x="1143000" y="685800"/>
            <a:ext cx="4572000" cy="3429000"/>
          </a:xfrm>
          <a:prstGeom prst="rect">
            <a:avLst/>
          </a:prstGeom>
        </p:spPr>
        <p:txBody>
          <a:bodyPr/>
          <a:lstStyle/>
          <a:p>
            <a:pPr/>
          </a:p>
        </p:txBody>
      </p:sp>
      <p:sp>
        <p:nvSpPr>
          <p:cNvPr id="317" name="Shape 3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2.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3.pn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3.pn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14.png"/></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tif"/><Relationship Id="rId4" Type="http://schemas.openxmlformats.org/officeDocument/2006/relationships/image" Target="../media/image9.png"/></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17" name="image.png" descr="image.png"/>
          <p:cNvPicPr>
            <a:picLocks noChangeAspect="1"/>
          </p:cNvPicPr>
          <p:nvPr/>
        </p:nvPicPr>
        <p:blipFill>
          <a:blip r:embed="rId2">
            <a:extLst/>
          </a:blip>
          <a:stretch>
            <a:fillRect/>
          </a:stretch>
        </p:blipFill>
        <p:spPr>
          <a:xfrm>
            <a:off x="-1" y="-1"/>
            <a:ext cx="13007060" cy="9753601"/>
          </a:xfrm>
          <a:prstGeom prst="rect">
            <a:avLst/>
          </a:prstGeom>
          <a:ln w="12700">
            <a:miter lim="400000"/>
          </a:ln>
        </p:spPr>
      </p:pic>
      <p:sp>
        <p:nvSpPr>
          <p:cNvPr id="118" name="Slide Number"/>
          <p:cNvSpPr txBox="1"/>
          <p:nvPr>
            <p:ph type="sldNum" sz="quarter" idx="2"/>
          </p:nvPr>
        </p:nvSpPr>
        <p:spPr>
          <a:xfrm>
            <a:off x="12607779" y="-1"/>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25" name="image.png" descr="image.png"/>
          <p:cNvPicPr>
            <a:picLocks noChangeAspect="1"/>
          </p:cNvPicPr>
          <p:nvPr/>
        </p:nvPicPr>
        <p:blipFill>
          <a:blip r:embed="rId2">
            <a:extLst/>
          </a:blip>
          <a:stretch>
            <a:fillRect/>
          </a:stretch>
        </p:blipFill>
        <p:spPr>
          <a:xfrm>
            <a:off x="-1" y="-1"/>
            <a:ext cx="13007060" cy="9753601"/>
          </a:xfrm>
          <a:prstGeom prst="rect">
            <a:avLst/>
          </a:prstGeom>
          <a:ln w="12700">
            <a:miter lim="400000"/>
          </a:ln>
        </p:spPr>
      </p:pic>
      <p:sp>
        <p:nvSpPr>
          <p:cNvPr id="126" name="Slide Number"/>
          <p:cNvSpPr txBox="1"/>
          <p:nvPr>
            <p:ph type="sldNum" sz="quarter" idx="2"/>
          </p:nvPr>
        </p:nvSpPr>
        <p:spPr>
          <a:xfrm>
            <a:off x="12607779" y="-1"/>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
        <p:nvSpPr>
          <p:cNvPr id="127" name="Title Text"/>
          <p:cNvSpPr txBox="1"/>
          <p:nvPr>
            <p:ph type="title"/>
          </p:nvPr>
        </p:nvSpPr>
        <p:spPr>
          <a:xfrm>
            <a:off x="975359" y="3029937"/>
            <a:ext cx="11054082" cy="2090703"/>
          </a:xfrm>
          <a:prstGeom prst="rect">
            <a:avLst/>
          </a:prstGeom>
        </p:spPr>
        <p:txBody>
          <a:bodyPr lIns="65023" tIns="65023" rIns="65023" bIns="65023"/>
          <a:lstStyle>
            <a:lvl1pPr defTabSz="1300480">
              <a:defRPr cap="none" sz="6200">
                <a:solidFill>
                  <a:srgbClr val="000000"/>
                </a:solidFill>
                <a:latin typeface="Arial"/>
                <a:ea typeface="Arial"/>
                <a:cs typeface="Arial"/>
                <a:sym typeface="Arial"/>
              </a:defRPr>
            </a:lvl1pPr>
          </a:lstStyle>
          <a:p>
            <a:pPr/>
            <a:r>
              <a:t>Title Text</a:t>
            </a:r>
          </a:p>
        </p:txBody>
      </p:sp>
      <p:sp>
        <p:nvSpPr>
          <p:cNvPr id="128" name="Body Level One…"/>
          <p:cNvSpPr txBox="1"/>
          <p:nvPr>
            <p:ph type="body" sz="quarter" idx="1"/>
          </p:nvPr>
        </p:nvSpPr>
        <p:spPr>
          <a:xfrm>
            <a:off x="1950719" y="5527040"/>
            <a:ext cx="9103361" cy="2492587"/>
          </a:xfrm>
          <a:prstGeom prst="rect">
            <a:avLst/>
          </a:prstGeom>
        </p:spPr>
        <p:txBody>
          <a:bodyPr lIns="65023" tIns="65023" rIns="65023" bIns="65023" anchor="t"/>
          <a:lstStyle>
            <a:lvl1pPr marL="0" indent="0" algn="ctr" defTabSz="1300480">
              <a:spcBef>
                <a:spcPts val="1000"/>
              </a:spcBef>
              <a:buSzTx/>
              <a:buNone/>
              <a:defRPr sz="4400">
                <a:solidFill>
                  <a:srgbClr val="000000"/>
                </a:solidFill>
                <a:latin typeface="Arial"/>
                <a:ea typeface="Arial"/>
                <a:cs typeface="Arial"/>
                <a:sym typeface="Arial"/>
              </a:defRPr>
            </a:lvl1pPr>
            <a:lvl2pPr marL="0" indent="457200" algn="ctr" defTabSz="1300480">
              <a:spcBef>
                <a:spcPts val="1000"/>
              </a:spcBef>
              <a:buSzTx/>
              <a:buNone/>
              <a:defRPr sz="4400">
                <a:solidFill>
                  <a:srgbClr val="000000"/>
                </a:solidFill>
                <a:latin typeface="Arial"/>
                <a:ea typeface="Arial"/>
                <a:cs typeface="Arial"/>
                <a:sym typeface="Arial"/>
              </a:defRPr>
            </a:lvl2pPr>
            <a:lvl3pPr marL="0" indent="914400" algn="ctr" defTabSz="1300480">
              <a:spcBef>
                <a:spcPts val="1000"/>
              </a:spcBef>
              <a:buSzTx/>
              <a:buNone/>
              <a:defRPr sz="4400">
                <a:solidFill>
                  <a:srgbClr val="000000"/>
                </a:solidFill>
                <a:latin typeface="Arial"/>
                <a:ea typeface="Arial"/>
                <a:cs typeface="Arial"/>
                <a:sym typeface="Arial"/>
              </a:defRPr>
            </a:lvl3pPr>
            <a:lvl4pPr marL="0" indent="1371600" algn="ctr" defTabSz="1300480">
              <a:spcBef>
                <a:spcPts val="1000"/>
              </a:spcBef>
              <a:buSzTx/>
              <a:buNone/>
              <a:defRPr sz="4400">
                <a:solidFill>
                  <a:srgbClr val="000000"/>
                </a:solidFill>
                <a:latin typeface="Arial"/>
                <a:ea typeface="Arial"/>
                <a:cs typeface="Arial"/>
                <a:sym typeface="Arial"/>
              </a:defRPr>
            </a:lvl4pPr>
            <a:lvl5pPr marL="0" indent="1828800" algn="ctr" defTabSz="1300480">
              <a:spcBef>
                <a:spcPts val="1000"/>
              </a:spcBef>
              <a:buSzTx/>
              <a:buNone/>
              <a:defRPr sz="4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135" name="Picture 6" descr="Picture 6"/>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36"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3" name="Picture 2" descr="Picture 2"/>
          <p:cNvPicPr>
            <a:picLocks noChangeAspect="1"/>
          </p:cNvPicPr>
          <p:nvPr/>
        </p:nvPicPr>
        <p:blipFill>
          <a:blip r:embed="rId3">
            <a:extLst/>
          </a:blip>
          <a:stretch>
            <a:fillRect/>
          </a:stretch>
        </p:blipFill>
        <p:spPr>
          <a:xfrm rot="10800000">
            <a:off x="-108374" y="-108374"/>
            <a:ext cx="13221547" cy="9970348"/>
          </a:xfrm>
          <a:prstGeom prst="rect">
            <a:avLst/>
          </a:prstGeom>
          <a:ln w="12700">
            <a:miter lim="400000"/>
          </a:ln>
        </p:spPr>
      </p:pic>
      <p:sp>
        <p:nvSpPr>
          <p:cNvPr id="144" name="Slide Number"/>
          <p:cNvSpPr txBox="1"/>
          <p:nvPr>
            <p:ph type="sldNum" sz="quarter" idx="2"/>
          </p:nvPr>
        </p:nvSpPr>
        <p:spPr>
          <a:xfrm>
            <a:off x="12006627" y="9144000"/>
            <a:ext cx="347933" cy="371348"/>
          </a:xfrm>
          <a:prstGeom prst="rect">
            <a:avLst/>
          </a:prstGeom>
        </p:spPr>
        <p:txBody>
          <a:bodyPr lIns="65023" tIns="65023" rIns="65023" bIns="65023" anchor="t"/>
          <a:lstStyle>
            <a:lvl1pPr algn="r" defTabSz="1300480">
              <a:defRPr sz="1600">
                <a:solidFill>
                  <a:srgbClr val="000000"/>
                </a:solidFill>
                <a:latin typeface="Humanst521 BT"/>
                <a:ea typeface="Humanst521 BT"/>
                <a:cs typeface="Humanst521 BT"/>
                <a:sym typeface="Humanst521 B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1" name="Slide Number"/>
          <p:cNvSpPr txBox="1"/>
          <p:nvPr>
            <p:ph type="sldNum" sz="quarter" idx="2"/>
          </p:nvPr>
        </p:nvSpPr>
        <p:spPr>
          <a:xfrm>
            <a:off x="6366789" y="9245600"/>
            <a:ext cx="283922" cy="381000"/>
          </a:xfrm>
          <a:prstGeom prst="rect">
            <a:avLst/>
          </a:prstGeom>
          <a:gradFill>
            <a:gsLst>
              <a:gs pos="0">
                <a:srgbClr val="FDEFE1"/>
              </a:gs>
              <a:gs pos="100000">
                <a:srgbClr val="FAECDB"/>
              </a:gs>
            </a:gsLst>
            <a:lin ang="5400000"/>
          </a:gradFill>
        </p:spPr>
        <p:txBody>
          <a:bodyPr anchor="t"/>
          <a:lstStyle>
            <a:lvl1pPr>
              <a:defRPr>
                <a:solidFill>
                  <a:srgbClr val="503B28"/>
                </a:solidFill>
                <a:latin typeface="Bodoni SvtyTwo OS ITC TT-BookIt"/>
                <a:ea typeface="Bodoni SvtyTwo OS ITC TT-BookIt"/>
                <a:cs typeface="Bodoni SvtyTwo OS ITC TT-BookIt"/>
                <a:sym typeface="Bodoni SvtyTwo OS ITC TT-BookI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solidFill>
          <a:srgbClr val="222222"/>
        </a:solidFill>
      </p:bgPr>
    </p:bg>
    <p:spTree>
      <p:nvGrpSpPr>
        <p:cNvPr id="1" name=""/>
        <p:cNvGrpSpPr/>
        <p:nvPr/>
      </p:nvGrpSpPr>
      <p:grpSpPr>
        <a:xfrm>
          <a:off x="0" y="0"/>
          <a:ext cx="0" cy="0"/>
          <a:chOff x="0" y="0"/>
          <a:chExt cx="0" cy="0"/>
        </a:xfrm>
      </p:grpSpPr>
      <p:sp>
        <p:nvSpPr>
          <p:cNvPr id="158" name="Line"/>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59" name="Text"/>
          <p:cNvSpPr txBox="1"/>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SzTx/>
              <a:buNone/>
              <a:defRPr cap="all" spc="120" sz="2400">
                <a:solidFill>
                  <a:srgbClr val="838787"/>
                </a:solidFill>
                <a:latin typeface="DIN Alternate"/>
                <a:ea typeface="DIN Alternate"/>
                <a:cs typeface="DIN Alternate"/>
                <a:sym typeface="DIN Alternate"/>
              </a:defRPr>
            </a:lvl1pPr>
          </a:lstStyle>
          <a:p>
            <a:pPr/>
            <a:r>
              <a:t>Text</a:t>
            </a:r>
          </a:p>
        </p:txBody>
      </p:sp>
      <p:sp>
        <p:nvSpPr>
          <p:cNvPr id="160" name="Image"/>
          <p:cNvSpPr/>
          <p:nvPr>
            <p:ph type="pic" idx="14"/>
          </p:nvPr>
        </p:nvSpPr>
        <p:spPr>
          <a:xfrm>
            <a:off x="6665377" y="1219200"/>
            <a:ext cx="7445457" cy="8216900"/>
          </a:xfrm>
          <a:prstGeom prst="rect">
            <a:avLst/>
          </a:prstGeom>
        </p:spPr>
        <p:txBody>
          <a:bodyPr lIns="91439" tIns="45719" rIns="91439" bIns="45719" anchor="t">
            <a:noAutofit/>
          </a:bodyPr>
          <a:lstStyle/>
          <a:p>
            <a:pPr/>
          </a:p>
        </p:txBody>
      </p:sp>
      <p:sp>
        <p:nvSpPr>
          <p:cNvPr id="161" name="Title Text"/>
          <p:cNvSpPr txBox="1"/>
          <p:nvPr>
            <p:ph type="title"/>
          </p:nvPr>
        </p:nvSpPr>
        <p:spPr>
          <a:xfrm>
            <a:off x="406400" y="1536700"/>
            <a:ext cx="6299200" cy="723900"/>
          </a:xfrm>
          <a:prstGeom prst="rect">
            <a:avLst/>
          </a:prstGeom>
        </p:spPr>
        <p:txBody>
          <a:bodyPr anchor="t"/>
          <a:lstStyle>
            <a:lvl1pPr algn="l">
              <a:lnSpc>
                <a:spcPct val="80000"/>
              </a:lnSpc>
              <a:spcBef>
                <a:spcPts val="2800"/>
              </a:spcBef>
              <a:defRPr sz="6000">
                <a:solidFill>
                  <a:srgbClr val="34A5DA"/>
                </a:solidFill>
                <a:latin typeface="DIN Condensed"/>
                <a:ea typeface="DIN Condensed"/>
                <a:cs typeface="DIN Condensed"/>
                <a:sym typeface="DIN Condensed"/>
              </a:defRPr>
            </a:lvl1pPr>
          </a:lstStyle>
          <a:p>
            <a:pPr/>
            <a:r>
              <a:t>Title Text</a:t>
            </a:r>
          </a:p>
        </p:txBody>
      </p:sp>
      <p:sp>
        <p:nvSpPr>
          <p:cNvPr id="162" name="Body Level One…"/>
          <p:cNvSpPr txBox="1"/>
          <p:nvPr>
            <p:ph type="body" sz="half" idx="1"/>
          </p:nvPr>
        </p:nvSpPr>
        <p:spPr>
          <a:xfrm>
            <a:off x="406400" y="2743200"/>
            <a:ext cx="6299200" cy="6108700"/>
          </a:xfrm>
          <a:prstGeom prst="rect">
            <a:avLst/>
          </a:prstGeom>
        </p:spPr>
        <p:txBody>
          <a:bodyPr anchor="t"/>
          <a:lstStyle>
            <a:lvl1pPr marL="444500" indent="-444500">
              <a:spcBef>
                <a:spcPts val="2800"/>
              </a:spcBef>
              <a:buClr>
                <a:srgbClr val="34A5DA"/>
              </a:buClr>
              <a:buSzPct val="104999"/>
              <a:buFont typeface="Avenir Next"/>
              <a:buChar char="▸"/>
              <a:defRPr sz="2800">
                <a:solidFill>
                  <a:srgbClr val="838787"/>
                </a:solidFill>
                <a:latin typeface="Avenir Next Medium"/>
                <a:ea typeface="Avenir Next Medium"/>
                <a:cs typeface="Avenir Next Medium"/>
                <a:sym typeface="Avenir Next Medium"/>
              </a:defRPr>
            </a:lvl1pPr>
            <a:lvl2pPr marL="889000" indent="-444500">
              <a:spcBef>
                <a:spcPts val="2800"/>
              </a:spcBef>
              <a:buClr>
                <a:srgbClr val="34A5DA"/>
              </a:buClr>
              <a:buSzPct val="104999"/>
              <a:buFont typeface="Avenir Next"/>
              <a:buChar char="▸"/>
              <a:defRPr sz="2800">
                <a:solidFill>
                  <a:srgbClr val="838787"/>
                </a:solidFill>
                <a:latin typeface="Avenir Next Medium"/>
                <a:ea typeface="Avenir Next Medium"/>
                <a:cs typeface="Avenir Next Medium"/>
                <a:sym typeface="Avenir Next Medium"/>
              </a:defRPr>
            </a:lvl2pPr>
            <a:lvl3pPr marL="1333500" indent="-444500">
              <a:spcBef>
                <a:spcPts val="2800"/>
              </a:spcBef>
              <a:buClr>
                <a:srgbClr val="34A5DA"/>
              </a:buClr>
              <a:buSzPct val="104999"/>
              <a:buFont typeface="Avenir Next"/>
              <a:buChar char="▸"/>
              <a:defRPr sz="2800">
                <a:solidFill>
                  <a:srgbClr val="838787"/>
                </a:solidFill>
                <a:latin typeface="Avenir Next Medium"/>
                <a:ea typeface="Avenir Next Medium"/>
                <a:cs typeface="Avenir Next Medium"/>
                <a:sym typeface="Avenir Next Medium"/>
              </a:defRPr>
            </a:lvl3pPr>
            <a:lvl4pPr marL="1778000" indent="-444500">
              <a:spcBef>
                <a:spcPts val="2800"/>
              </a:spcBef>
              <a:buClr>
                <a:srgbClr val="34A5DA"/>
              </a:buClr>
              <a:buSzPct val="104999"/>
              <a:buFont typeface="Avenir Next"/>
              <a:buChar char="▸"/>
              <a:defRPr sz="2800">
                <a:solidFill>
                  <a:srgbClr val="838787"/>
                </a:solidFill>
                <a:latin typeface="Avenir Next Medium"/>
                <a:ea typeface="Avenir Next Medium"/>
                <a:cs typeface="Avenir Next Medium"/>
                <a:sym typeface="Avenir Next Medium"/>
              </a:defRPr>
            </a:lvl4pPr>
            <a:lvl5pPr marL="2222500" indent="-444500">
              <a:spcBef>
                <a:spcPts val="2800"/>
              </a:spcBef>
              <a:buClr>
                <a:srgbClr val="34A5DA"/>
              </a:buClr>
              <a:buSzPct val="104999"/>
              <a:buFont typeface="Avenir Next"/>
              <a:buChar char="▸"/>
              <a:defRPr sz="2800">
                <a:solidFill>
                  <a:srgbClr val="838787"/>
                </a:solidFill>
                <a:latin typeface="Avenir Next Medium"/>
                <a:ea typeface="Avenir Next Medium"/>
                <a:cs typeface="Avenir Next Medium"/>
                <a:sym typeface="Avenir Next Medium"/>
              </a:defRPr>
            </a:lvl5pPr>
          </a:lstStyle>
          <a:p>
            <a:pPr/>
            <a:r>
              <a:t>Body Level One</a:t>
            </a:r>
          </a:p>
          <a:p>
            <a:pPr lvl="1"/>
            <a:r>
              <a:t>Body Level Two</a:t>
            </a:r>
          </a:p>
          <a:p>
            <a:pPr lvl="2"/>
            <a:r>
              <a:t>Body Level Three</a:t>
            </a:r>
          </a:p>
          <a:p>
            <a:pPr lvl="3"/>
            <a:r>
              <a:t>Body Level Four</a:t>
            </a:r>
          </a:p>
          <a:p>
            <a:pPr lvl="4"/>
            <a:r>
              <a:t>Body Level Five</a:t>
            </a:r>
          </a:p>
        </p:txBody>
      </p:sp>
      <p:sp>
        <p:nvSpPr>
          <p:cNvPr id="163" name="Slide Number"/>
          <p:cNvSpPr txBox="1"/>
          <p:nvPr>
            <p:ph type="sldNum" sz="quarter" idx="2"/>
          </p:nvPr>
        </p:nvSpPr>
        <p:spPr>
          <a:xfrm>
            <a:off x="12186622" y="431800"/>
            <a:ext cx="406897" cy="457200"/>
          </a:xfrm>
          <a:prstGeom prst="rect">
            <a:avLst/>
          </a:prstGeom>
        </p:spPr>
        <p:txBody>
          <a:bodyPr anchor="t"/>
          <a:lstStyle>
            <a:lvl1pPr algn="r">
              <a:lnSpc>
                <a:spcPct val="80000"/>
              </a:lnSpc>
              <a:defRPr sz="2400">
                <a:solidFill>
                  <a:srgbClr val="838787"/>
                </a:solidFill>
                <a:latin typeface="DIN Alternate"/>
                <a:ea typeface="DIN Alternate"/>
                <a:cs typeface="DIN Alternate"/>
                <a:sym typeface="DIN Altern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0" name="Image" descr="Image"/>
          <p:cNvPicPr>
            <a:picLocks noChangeAspect="1"/>
          </p:cNvPicPr>
          <p:nvPr/>
        </p:nvPicPr>
        <p:blipFill>
          <a:blip r:embed="rId3">
            <a:extLst/>
          </a:blip>
          <a:stretch>
            <a:fillRect/>
          </a:stretch>
        </p:blipFill>
        <p:spPr>
          <a:xfrm>
            <a:off x="0" y="-8467"/>
            <a:ext cx="13027379" cy="9770534"/>
          </a:xfrm>
          <a:prstGeom prst="rect">
            <a:avLst/>
          </a:prstGeom>
          <a:ln w="12700">
            <a:miter lim="400000"/>
          </a:ln>
        </p:spPr>
      </p:pic>
      <p:sp>
        <p:nvSpPr>
          <p:cNvPr id="171" name="Slide Number"/>
          <p:cNvSpPr txBox="1"/>
          <p:nvPr>
            <p:ph type="sldNum" sz="quarter" idx="2"/>
          </p:nvPr>
        </p:nvSpPr>
        <p:spPr>
          <a:xfrm>
            <a:off x="12446499" y="212749"/>
            <a:ext cx="380406" cy="438102"/>
          </a:xfrm>
          <a:prstGeom prst="rect">
            <a:avLst/>
          </a:prstGeom>
          <a:ln>
            <a:round/>
          </a:ln>
        </p:spPr>
        <p:txBody>
          <a:bodyPr lIns="0" tIns="0" rIns="0" bIns="0" anchor="ctr"/>
          <a:lstStyle>
            <a:lvl1pPr algn="r" defTabSz="1295400">
              <a:defRPr sz="3400">
                <a:solidFill>
                  <a:srgbClr val="FFFFFF"/>
                </a:solidFill>
                <a:effectLst>
                  <a:outerShdw sx="100000" sy="100000" kx="0" ky="0" algn="b" rotWithShape="0" blurRad="50800" dist="38100" dir="2700000">
                    <a:srgbClr val="000000">
                      <a:alpha val="40000"/>
                    </a:srgbClr>
                  </a:outerShdw>
                </a:effectLst>
                <a:uFill>
                  <a:solidFill>
                    <a:srgbClr val="FFFFFF"/>
                  </a:solidFill>
                </a:uFill>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8" name="Brown_Leather_Texture_by_MaxDaten.png" descr="Brown_Leather_Texture_by_MaxDaten.png"/>
          <p:cNvPicPr>
            <a:picLocks noChangeAspect="0"/>
          </p:cNvPicPr>
          <p:nvPr/>
        </p:nvPicPr>
        <p:blipFill>
          <a:blip r:embed="rId3">
            <a:extLst/>
          </a:blip>
          <a:stretch>
            <a:fillRect/>
          </a:stretch>
        </p:blipFill>
        <p:spPr>
          <a:xfrm>
            <a:off x="-5647" y="10514"/>
            <a:ext cx="13030201" cy="9766301"/>
          </a:xfrm>
          <a:prstGeom prst="rect">
            <a:avLst/>
          </a:prstGeom>
          <a:ln w="12700">
            <a:miter lim="400000"/>
          </a:ln>
        </p:spPr>
      </p:pic>
      <p:sp>
        <p:nvSpPr>
          <p:cNvPr id="179" name="Title Text"/>
          <p:cNvSpPr txBox="1"/>
          <p:nvPr>
            <p:ph type="title"/>
          </p:nvPr>
        </p:nvSpPr>
        <p:spPr>
          <a:xfrm>
            <a:off x="1270000" y="635000"/>
            <a:ext cx="10464800" cy="2108200"/>
          </a:xfrm>
          <a:prstGeom prst="rect">
            <a:avLst/>
          </a:prstGeom>
        </p:spPr>
        <p:txBody>
          <a:bodyPr>
            <a:noAutofit/>
          </a:bodyPr>
          <a:lstStyle>
            <a:lvl1pPr algn="l">
              <a:defRPr cap="none">
                <a:solidFill>
                  <a:srgbClr val="3E231A"/>
                </a:solidFill>
                <a:latin typeface="Papyrus"/>
                <a:ea typeface="Papyrus"/>
                <a:cs typeface="Papyrus"/>
                <a:sym typeface="Papyrus"/>
              </a:defRPr>
            </a:lvl1pPr>
          </a:lstStyle>
          <a:p>
            <a:pPr/>
            <a:r>
              <a:t>Title Text</a:t>
            </a:r>
          </a:p>
        </p:txBody>
      </p:sp>
      <p:sp>
        <p:nvSpPr>
          <p:cNvPr id="180" name="Body Level One…"/>
          <p:cNvSpPr txBox="1"/>
          <p:nvPr>
            <p:ph type="body" idx="1"/>
          </p:nvPr>
        </p:nvSpPr>
        <p:spPr>
          <a:xfrm>
            <a:off x="1270000" y="2819400"/>
            <a:ext cx="10464800" cy="5842000"/>
          </a:xfrm>
          <a:prstGeom prst="rect">
            <a:avLst/>
          </a:prstGeom>
        </p:spPr>
        <p:txBody>
          <a:bodyPr>
            <a:noAutofit/>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81" name="Slide Number"/>
          <p:cNvSpPr txBox="1"/>
          <p:nvPr>
            <p:ph type="sldNum" sz="quarter" idx="2"/>
          </p:nvPr>
        </p:nvSpPr>
        <p:spPr>
          <a:xfrm>
            <a:off x="6337300" y="9296400"/>
            <a:ext cx="323478" cy="457200"/>
          </a:xfrm>
          <a:prstGeom prst="rect">
            <a:avLst/>
          </a:prstGeom>
        </p:spPr>
        <p:txBody>
          <a:bodyPr anchor="t"/>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222222"/>
        </a:solidFill>
      </p:bgPr>
    </p:bg>
    <p:spTree>
      <p:nvGrpSpPr>
        <p:cNvPr id="1" name=""/>
        <p:cNvGrpSpPr/>
        <p:nvPr/>
      </p:nvGrpSpPr>
      <p:grpSpPr>
        <a:xfrm>
          <a:off x="0" y="0"/>
          <a:ext cx="0" cy="0"/>
          <a:chOff x="0" y="0"/>
          <a:chExt cx="0" cy="0"/>
        </a:xfrm>
      </p:grpSpPr>
      <p:sp>
        <p:nvSpPr>
          <p:cNvPr id="188" name="Image"/>
          <p:cNvSpPr/>
          <p:nvPr>
            <p:ph type="pic" idx="13"/>
          </p:nvPr>
        </p:nvSpPr>
        <p:spPr>
          <a:xfrm>
            <a:off x="-914400" y="-12700"/>
            <a:ext cx="14814645" cy="9779000"/>
          </a:xfrm>
          <a:prstGeom prst="rect">
            <a:avLst/>
          </a:prstGeom>
        </p:spPr>
        <p:txBody>
          <a:bodyPr lIns="91439" tIns="45719" rIns="91439" bIns="45719" anchor="t">
            <a:noAutofit/>
          </a:bodyPr>
          <a:lstStyle/>
          <a:p>
            <a:pPr/>
          </a:p>
        </p:txBody>
      </p:sp>
      <p:sp>
        <p:nvSpPr>
          <p:cNvPr id="189" name="Slide Number"/>
          <p:cNvSpPr txBox="1"/>
          <p:nvPr>
            <p:ph type="sldNum" sz="quarter" idx="2"/>
          </p:nvPr>
        </p:nvSpPr>
        <p:spPr>
          <a:xfrm>
            <a:off x="12186622" y="431800"/>
            <a:ext cx="406897" cy="457200"/>
          </a:xfrm>
          <a:prstGeom prst="rect">
            <a:avLst/>
          </a:prstGeom>
        </p:spPr>
        <p:txBody>
          <a:bodyPr anchor="t"/>
          <a:lstStyle>
            <a:lvl1pPr algn="r">
              <a:lnSpc>
                <a:spcPct val="80000"/>
              </a:lnSpc>
              <a:defRPr sz="2400">
                <a:solidFill>
                  <a:srgbClr val="838787"/>
                </a:solidFill>
                <a:latin typeface="DIN Alternate"/>
                <a:ea typeface="DIN Alternate"/>
                <a:cs typeface="DIN Alternate"/>
                <a:sym typeface="DIN Altern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96" name="image.png" descr="image.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97" name="Slide Number"/>
          <p:cNvSpPr txBox="1"/>
          <p:nvPr>
            <p:ph type="sldNum" sz="quarter" idx="2"/>
          </p:nvPr>
        </p:nvSpPr>
        <p:spPr>
          <a:xfrm>
            <a:off x="12607779" y="-1"/>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4" name="Slide Number"/>
          <p:cNvSpPr txBox="1"/>
          <p:nvPr>
            <p:ph type="sldNum" sz="quarter" idx="2"/>
          </p:nvPr>
        </p:nvSpPr>
        <p:spPr>
          <a:xfrm>
            <a:off x="6337299" y="8991600"/>
            <a:ext cx="342901" cy="406400"/>
          </a:xfrm>
          <a:prstGeom prst="rect">
            <a:avLst/>
          </a:prstGeom>
          <a:effectLst>
            <a:outerShdw sx="100000" sy="100000" kx="0" ky="0" algn="b" rotWithShape="0" blurRad="12700" dist="12700" dir="5400000">
              <a:srgbClr val="FFFFFF">
                <a:alpha val="20000"/>
              </a:srgbClr>
            </a:outerShdw>
          </a:effectLst>
        </p:spPr>
        <p:txBody>
          <a:bodyPr anchor="t"/>
          <a:lstStyle>
            <a:lvl1pPr>
              <a:defRPr>
                <a:solidFill>
                  <a:srgbClr val="4F5C3F"/>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1" name="Image"/>
          <p:cNvSpPr/>
          <p:nvPr>
            <p:ph type="pic" idx="13"/>
          </p:nvPr>
        </p:nvSpPr>
        <p:spPr>
          <a:xfrm>
            <a:off x="-825500" y="-1016000"/>
            <a:ext cx="14782800" cy="10929505"/>
          </a:xfrm>
          <a:prstGeom prst="rect">
            <a:avLst/>
          </a:prstGeom>
        </p:spPr>
        <p:txBody>
          <a:bodyPr lIns="91439" tIns="45719" rIns="91439" bIns="45719" anchor="t">
            <a:noAutofit/>
          </a:bodyPr>
          <a:lstStyle/>
          <a:p>
            <a:pPr/>
          </a:p>
        </p:txBody>
      </p:sp>
      <p:sp>
        <p:nvSpPr>
          <p:cNvPr id="212" name="Slide Number"/>
          <p:cNvSpPr txBox="1"/>
          <p:nvPr>
            <p:ph type="sldNum" sz="quarter" idx="2"/>
          </p:nvPr>
        </p:nvSpPr>
        <p:spPr>
          <a:xfrm>
            <a:off x="6337299" y="8991600"/>
            <a:ext cx="342901" cy="406400"/>
          </a:xfrm>
          <a:prstGeom prst="rect">
            <a:avLst/>
          </a:prstGeom>
          <a:effectLst>
            <a:outerShdw sx="100000" sy="100000" kx="0" ky="0" algn="b" rotWithShape="0" blurRad="12700" dist="12700" dir="5400000">
              <a:srgbClr val="FFFFFF">
                <a:alpha val="20000"/>
              </a:srgbClr>
            </a:outerShdw>
          </a:effectLst>
        </p:spPr>
        <p:txBody>
          <a:bodyPr anchor="t"/>
          <a:lstStyle>
            <a:lvl1pPr>
              <a:defRPr>
                <a:solidFill>
                  <a:srgbClr val="4F5C3F"/>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9" name="Slide Number"/>
          <p:cNvSpPr txBox="1"/>
          <p:nvPr>
            <p:ph type="sldNum" sz="quarter" idx="2"/>
          </p:nvPr>
        </p:nvSpPr>
        <p:spPr>
          <a:xfrm>
            <a:off x="6299200" y="9277387"/>
            <a:ext cx="388665" cy="400014"/>
          </a:xfrm>
          <a:prstGeom prst="rect">
            <a:avLst/>
          </a:prstGeom>
        </p:spPr>
        <p:txBody>
          <a:bodyPr/>
          <a:lstStyle>
            <a:lvl1pPr defTabSz="457200">
              <a:defRPr>
                <a:solidFill>
                  <a:srgbClr val="FFFFFF"/>
                </a:solidFill>
                <a:latin typeface="Monaco"/>
                <a:ea typeface="Monaco"/>
                <a:cs typeface="Monaco"/>
                <a:sym typeface="Monac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6" name="Title Text"/>
          <p:cNvSpPr txBox="1"/>
          <p:nvPr>
            <p:ph type="title"/>
          </p:nvPr>
        </p:nvSpPr>
        <p:spPr>
          <a:xfrm>
            <a:off x="1270000" y="203200"/>
            <a:ext cx="10464800" cy="2540000"/>
          </a:xfrm>
          <a:prstGeom prst="rect">
            <a:avLst/>
          </a:prstGeom>
        </p:spPr>
        <p:txBody>
          <a:bodyPr>
            <a:noAutofit/>
          </a:bodyPr>
          <a:lstStyle>
            <a:lvl1pPr defTabSz="457200">
              <a:defRPr cap="none">
                <a:solidFill>
                  <a:srgbClr val="FFFFFF"/>
                </a:solidFill>
                <a:latin typeface="Chalkboard"/>
                <a:ea typeface="Chalkboard"/>
                <a:cs typeface="Chalkboard"/>
                <a:sym typeface="Chalkboard"/>
              </a:defRPr>
            </a:lvl1pPr>
          </a:lstStyle>
          <a:p>
            <a:pPr/>
            <a:r>
              <a:t>Title Text</a:t>
            </a:r>
          </a:p>
        </p:txBody>
      </p:sp>
      <p:sp>
        <p:nvSpPr>
          <p:cNvPr id="227" name="Body Level One…"/>
          <p:cNvSpPr txBox="1"/>
          <p:nvPr>
            <p:ph type="body" idx="1"/>
          </p:nvPr>
        </p:nvSpPr>
        <p:spPr>
          <a:xfrm>
            <a:off x="1270000" y="2946400"/>
            <a:ext cx="10464800" cy="5740400"/>
          </a:xfrm>
          <a:prstGeom prst="rect">
            <a:avLst/>
          </a:prstGeom>
        </p:spPr>
        <p:txBody>
          <a:bodyPr>
            <a:noAutofit/>
          </a:bodyPr>
          <a:lstStyle>
            <a:lvl1pPr marL="893697" indent="-436497" defTabSz="457200">
              <a:spcBef>
                <a:spcPts val="3000"/>
              </a:spcBef>
              <a:buSzPct val="43000"/>
              <a:buBlip>
                <a:blip r:embed="rId3"/>
              </a:buBlip>
              <a:defRPr sz="3600">
                <a:solidFill>
                  <a:srgbClr val="FFFFFF"/>
                </a:solidFill>
                <a:latin typeface="Chalkboard"/>
                <a:ea typeface="Chalkboard"/>
                <a:cs typeface="Chalkboard"/>
                <a:sym typeface="Chalkboard"/>
              </a:defRPr>
            </a:lvl1pPr>
            <a:lvl2pPr marL="1439797" indent="-436497" defTabSz="457200">
              <a:spcBef>
                <a:spcPts val="3000"/>
              </a:spcBef>
              <a:buSzPct val="43000"/>
              <a:buBlip>
                <a:blip r:embed="rId3"/>
              </a:buBlip>
              <a:defRPr sz="3600">
                <a:solidFill>
                  <a:srgbClr val="FFFFFF"/>
                </a:solidFill>
                <a:latin typeface="Chalkboard"/>
                <a:ea typeface="Chalkboard"/>
                <a:cs typeface="Chalkboard"/>
                <a:sym typeface="Chalkboard"/>
              </a:defRPr>
            </a:lvl2pPr>
            <a:lvl3pPr marL="1973197" indent="-436497" defTabSz="457200">
              <a:spcBef>
                <a:spcPts val="3000"/>
              </a:spcBef>
              <a:buSzPct val="43000"/>
              <a:buBlip>
                <a:blip r:embed="rId3"/>
              </a:buBlip>
              <a:defRPr sz="3600">
                <a:solidFill>
                  <a:srgbClr val="FFFFFF"/>
                </a:solidFill>
                <a:latin typeface="Chalkboard"/>
                <a:ea typeface="Chalkboard"/>
                <a:cs typeface="Chalkboard"/>
                <a:sym typeface="Chalkboard"/>
              </a:defRPr>
            </a:lvl3pPr>
            <a:lvl4pPr marL="2544697" indent="-436497" defTabSz="457200">
              <a:spcBef>
                <a:spcPts val="3000"/>
              </a:spcBef>
              <a:buSzPct val="43000"/>
              <a:buBlip>
                <a:blip r:embed="rId3"/>
              </a:buBlip>
              <a:defRPr sz="3600">
                <a:solidFill>
                  <a:srgbClr val="FFFFFF"/>
                </a:solidFill>
                <a:latin typeface="Chalkboard"/>
                <a:ea typeface="Chalkboard"/>
                <a:cs typeface="Chalkboard"/>
                <a:sym typeface="Chalkboard"/>
              </a:defRPr>
            </a:lvl4pPr>
            <a:lvl5pPr marL="3128897" indent="-436497" defTabSz="457200">
              <a:spcBef>
                <a:spcPts val="3000"/>
              </a:spcBef>
              <a:buSzPct val="43000"/>
              <a:buBlip>
                <a:blip r:embed="rId3"/>
              </a:buBlip>
              <a:defRPr sz="3600">
                <a:solidFill>
                  <a:srgbClr val="FFFFFF"/>
                </a:solidFill>
                <a:latin typeface="Chalkboard"/>
                <a:ea typeface="Chalkboard"/>
                <a:cs typeface="Chalkboard"/>
                <a:sym typeface="Chalkboard"/>
              </a:defRPr>
            </a:lvl5pPr>
          </a:lstStyle>
          <a:p>
            <a:pPr/>
            <a:r>
              <a:t>Body Level One</a:t>
            </a:r>
          </a:p>
          <a:p>
            <a:pPr lvl="1"/>
            <a:r>
              <a:t>Body Level Two</a:t>
            </a:r>
          </a:p>
          <a:p>
            <a:pPr lvl="2"/>
            <a:r>
              <a:t>Body Level Three</a:t>
            </a:r>
          </a:p>
          <a:p>
            <a:pPr lvl="3"/>
            <a:r>
              <a:t>Body Level Four</a:t>
            </a:r>
          </a:p>
          <a:p>
            <a:pPr lvl="4"/>
            <a:r>
              <a:t>Body Level Five</a:t>
            </a:r>
          </a:p>
        </p:txBody>
      </p:sp>
      <p:sp>
        <p:nvSpPr>
          <p:cNvPr id="228" name="Slide Number"/>
          <p:cNvSpPr txBox="1"/>
          <p:nvPr>
            <p:ph type="sldNum" sz="quarter" idx="2"/>
          </p:nvPr>
        </p:nvSpPr>
        <p:spPr>
          <a:xfrm>
            <a:off x="6337300" y="9261331"/>
            <a:ext cx="329261" cy="390670"/>
          </a:xfrm>
          <a:prstGeom prst="rect">
            <a:avLst/>
          </a:prstGeom>
        </p:spPr>
        <p:txBody>
          <a:bodyPr/>
          <a:lstStyle>
            <a:lvl1pPr defTabSz="457200">
              <a:defRPr>
                <a:solidFill>
                  <a:srgbClr val="FFFFFF"/>
                </a:solidFill>
                <a:latin typeface="Chalkboard"/>
                <a:ea typeface="Chalkboard"/>
                <a:cs typeface="Chalkboard"/>
                <a:sym typeface="Chalkboar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35" name="Metallic-Shine-400x400.tiff" descr="Metallic-Shine-400x400.tiff"/>
          <p:cNvPicPr>
            <a:picLocks noChangeAspect="0"/>
          </p:cNvPicPr>
          <p:nvPr/>
        </p:nvPicPr>
        <p:blipFill>
          <a:blip r:embed="rId3">
            <a:extLst/>
          </a:blip>
          <a:stretch>
            <a:fillRect/>
          </a:stretch>
        </p:blipFill>
        <p:spPr>
          <a:xfrm>
            <a:off x="-50800" y="-12700"/>
            <a:ext cx="13119100" cy="9753600"/>
          </a:xfrm>
          <a:prstGeom prst="rect">
            <a:avLst/>
          </a:prstGeom>
          <a:ln w="12700">
            <a:miter lim="400000"/>
          </a:ln>
        </p:spPr>
      </p:pic>
      <p:sp>
        <p:nvSpPr>
          <p:cNvPr id="236" name="Slide Number"/>
          <p:cNvSpPr txBox="1"/>
          <p:nvPr>
            <p:ph type="sldNum" sz="quarter" idx="2"/>
          </p:nvPr>
        </p:nvSpPr>
        <p:spPr>
          <a:xfrm>
            <a:off x="6351779" y="9299094"/>
            <a:ext cx="305376" cy="365607"/>
          </a:xfrm>
          <a:prstGeom prst="rect">
            <a:avLst/>
          </a:prstGeom>
        </p:spPr>
        <p:txBody>
          <a:bodyPr/>
          <a:lstStyle>
            <a:lvl1pPr defTabSz="457200">
              <a:defRPr sz="1600">
                <a:solidFill>
                  <a:srgbClr val="FFFFFF"/>
                </a:solidFill>
                <a:latin typeface="Chalkboard"/>
                <a:ea typeface="Chalkboard"/>
                <a:cs typeface="Chalkboard"/>
                <a:sym typeface="Chalkboar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43" name="Metallic-Shine-400x400.tiff" descr="Metallic-Shine-400x400.tiff"/>
          <p:cNvPicPr>
            <a:picLocks noChangeAspect="0"/>
          </p:cNvPicPr>
          <p:nvPr/>
        </p:nvPicPr>
        <p:blipFill>
          <a:blip r:embed="rId3">
            <a:extLst/>
          </a:blip>
          <a:stretch>
            <a:fillRect/>
          </a:stretch>
        </p:blipFill>
        <p:spPr>
          <a:xfrm>
            <a:off x="-50800" y="-19050"/>
            <a:ext cx="13106400" cy="9753600"/>
          </a:xfrm>
          <a:prstGeom prst="rect">
            <a:avLst/>
          </a:prstGeom>
          <a:ln w="12700">
            <a:miter lim="400000"/>
          </a:ln>
        </p:spPr>
      </p:pic>
      <p:sp>
        <p:nvSpPr>
          <p:cNvPr id="244" name="Slide Number"/>
          <p:cNvSpPr txBox="1"/>
          <p:nvPr>
            <p:ph type="sldNum" sz="quarter" idx="2"/>
          </p:nvPr>
        </p:nvSpPr>
        <p:spPr>
          <a:xfrm>
            <a:off x="6337300" y="9261331"/>
            <a:ext cx="329261" cy="390670"/>
          </a:xfrm>
          <a:prstGeom prst="rect">
            <a:avLst/>
          </a:prstGeom>
        </p:spPr>
        <p:txBody>
          <a:bodyPr/>
          <a:lstStyle>
            <a:lvl1pPr defTabSz="457200">
              <a:defRPr>
                <a:solidFill>
                  <a:srgbClr val="FFFFFF"/>
                </a:solidFill>
                <a:latin typeface="Chalkboard"/>
                <a:ea typeface="Chalkboard"/>
                <a:cs typeface="Chalkboard"/>
                <a:sym typeface="Chalkboar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51"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8"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59"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66"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67"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74"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75"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276"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77"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84"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85"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286"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287"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94"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1"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8"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09"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310"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13"/>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13"/>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13"/>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14"/>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15"/>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 Id="rId33" Type="http://schemas.openxmlformats.org/officeDocument/2006/relationships/slideLayout" Target="../slideLayouts/slideLayout31.xml"/><Relationship Id="rId34" Type="http://schemas.openxmlformats.org/officeDocument/2006/relationships/slideLayout" Target="../slideLayouts/slideLayout32.xml"/><Relationship Id="rId35" Type="http://schemas.openxmlformats.org/officeDocument/2006/relationships/slideLayout" Target="../slideLayouts/slideLayout33.xml"/><Relationship Id="rId36" Type="http://schemas.openxmlformats.org/officeDocument/2006/relationships/slideLayout" Target="../slideLayouts/slideLayout34.xml"/><Relationship Id="rId37" Type="http://schemas.openxmlformats.org/officeDocument/2006/relationships/slideLayout" Target="../slideLayouts/slideLayout35.xml"/><Relationship Id="rId38"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1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8.png"/><Relationship Id="rId4" Type="http://schemas.openxmlformats.org/officeDocument/2006/relationships/image" Target="../media/image3.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3.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9.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8.png"/><Relationship Id="rId4" Type="http://schemas.openxmlformats.org/officeDocument/2006/relationships/image" Target="../media/image19.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9.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9.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9.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2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23.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23.png"/><Relationship Id="rId6" Type="http://schemas.openxmlformats.org/officeDocument/2006/relationships/image" Target="../media/image24.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23.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2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7.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25.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6.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6.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6.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6.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6.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15.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3.png"/><Relationship Id="rId6" Type="http://schemas.openxmlformats.org/officeDocument/2006/relationships/image" Target="../media/image29.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7.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15.png"/><Relationship Id="rId4" Type="http://schemas.openxmlformats.org/officeDocument/2006/relationships/hyperlink" Target="http://" TargetMode="External"/><Relationship Id="rId5" Type="http://schemas.openxmlformats.org/officeDocument/2006/relationships/hyperlink" Target="http://www.w65stchurchofchrist.com" TargetMode="Externa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9" name="Image" descr="Image"/>
          <p:cNvPicPr>
            <a:picLocks noChangeAspect="1"/>
          </p:cNvPicPr>
          <p:nvPr>
            <p:ph type="pic" idx="13"/>
          </p:nvPr>
        </p:nvPicPr>
        <p:blipFill>
          <a:blip r:embed="rId2">
            <a:extLst/>
          </a:blip>
          <a:srcRect l="10620" t="5967" r="15961" b="11308"/>
          <a:stretch>
            <a:fillRect/>
          </a:stretch>
        </p:blipFill>
        <p:spPr>
          <a:xfrm flipH="1">
            <a:off x="0" y="0"/>
            <a:ext cx="13004800" cy="9753600"/>
          </a:xfrm>
          <a:prstGeom prst="rect">
            <a:avLst/>
          </a:prstGeom>
        </p:spPr>
      </p:pic>
      <p:pic>
        <p:nvPicPr>
          <p:cNvPr id="320" name="ERROR &amp; CONSEQUENCES ERROR &amp; CONSEQUENCES" descr="ERROR &amp; CONSEQUENCES ERROR &amp; CONSEQUENCES"/>
          <p:cNvPicPr>
            <a:picLocks noChangeAspect="0"/>
          </p:cNvPicPr>
          <p:nvPr/>
        </p:nvPicPr>
        <p:blipFill>
          <a:blip r:embed="rId3">
            <a:extLst/>
          </a:blip>
          <a:stretch>
            <a:fillRect/>
          </a:stretch>
        </p:blipFill>
        <p:spPr>
          <a:xfrm>
            <a:off x="319834" y="7461793"/>
            <a:ext cx="12365132" cy="1358901"/>
          </a:xfrm>
          <a:prstGeom prst="rect">
            <a:avLst/>
          </a:prstGeom>
          <a:effectLst>
            <a:outerShdw sx="100000" sy="100000" kx="0" ky="0" algn="b" rotWithShape="0" blurRad="63500" dist="25400" dir="5400000">
              <a:srgbClr val="000000">
                <a:alpha val="50000"/>
              </a:srgbClr>
            </a:outerShdw>
          </a:effectLst>
        </p:spPr>
      </p:pic>
      <p:sp>
        <p:nvSpPr>
          <p:cNvPr id="321" name="Does It Really Matter What We Believe?…"/>
          <p:cNvSpPr txBox="1"/>
          <p:nvPr/>
        </p:nvSpPr>
        <p:spPr>
          <a:xfrm>
            <a:off x="6146449" y="568999"/>
            <a:ext cx="6528453" cy="576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3400"/>
              </a:spcBef>
              <a:defRPr spc="58" sz="4700">
                <a:ln w="12700" cap="flat">
                  <a:solidFill>
                    <a:srgbClr val="000000"/>
                  </a:solidFill>
                  <a:prstDash val="solid"/>
                  <a:miter lim="400000"/>
                </a:ln>
                <a:solidFill>
                  <a:srgbClr val="EAFBAF"/>
                </a:solidFill>
                <a:effectLst>
                  <a:outerShdw sx="100000" sy="100000" kx="0" ky="0" algn="b" rotWithShape="0" blurRad="63500" dist="63500" dir="3518390">
                    <a:srgbClr val="000000"/>
                  </a:outerShdw>
                </a:effectLst>
                <a:latin typeface="Arial Rounded MT Bold"/>
                <a:ea typeface="Arial Rounded MT Bold"/>
                <a:cs typeface="Arial Rounded MT Bold"/>
                <a:sym typeface="Arial Rounded MT Bold"/>
              </a:defRPr>
            </a:pPr>
            <a:r>
              <a:t>Does It Really Matter What We Believe?</a:t>
            </a:r>
          </a:p>
          <a:p>
            <a:pPr>
              <a:spcBef>
                <a:spcPts val="3400"/>
              </a:spcBef>
              <a:defRPr spc="58" sz="4700">
                <a:ln w="12700" cap="flat">
                  <a:solidFill>
                    <a:srgbClr val="000000"/>
                  </a:solidFill>
                  <a:prstDash val="solid"/>
                  <a:miter lim="400000"/>
                </a:ln>
                <a:solidFill>
                  <a:srgbClr val="EAFBAF"/>
                </a:solidFill>
                <a:effectLst>
                  <a:outerShdw sx="100000" sy="100000" kx="0" ky="0" algn="b" rotWithShape="0" blurRad="63500" dist="63500" dir="3518390">
                    <a:srgbClr val="000000"/>
                  </a:outerShdw>
                </a:effectLst>
                <a:latin typeface="Arial Rounded MT Bold"/>
                <a:ea typeface="Arial Rounded MT Bold"/>
                <a:cs typeface="Arial Rounded MT Bold"/>
                <a:sym typeface="Arial Rounded MT Bold"/>
              </a:defRPr>
            </a:pPr>
            <a:r>
              <a:t>Why should we be concerned about false doctrine?</a:t>
            </a:r>
          </a:p>
          <a:p>
            <a:pPr>
              <a:spcBef>
                <a:spcPts val="3400"/>
              </a:spcBef>
              <a:defRPr spc="58" sz="4700">
                <a:ln w="12700" cap="flat">
                  <a:solidFill>
                    <a:srgbClr val="000000"/>
                  </a:solidFill>
                  <a:prstDash val="solid"/>
                  <a:miter lim="400000"/>
                </a:ln>
                <a:solidFill>
                  <a:srgbClr val="EAFBAF"/>
                </a:solidFill>
                <a:effectLst>
                  <a:outerShdw sx="100000" sy="100000" kx="0" ky="0" algn="b" rotWithShape="0" blurRad="63500" dist="63500" dir="3518390">
                    <a:srgbClr val="000000"/>
                  </a:outerShdw>
                </a:effectLst>
                <a:latin typeface="Arial Rounded MT Bold"/>
                <a:ea typeface="Arial Rounded MT Bold"/>
                <a:cs typeface="Arial Rounded MT Bold"/>
                <a:sym typeface="Arial Rounded MT Bold"/>
              </a:defRPr>
            </a:pPr>
            <a:r>
              <a:t>Why MUST false doctrine be exposed?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321">
                                            <p:bg/>
                                          </p:spTgt>
                                        </p:tgtEl>
                                        <p:attrNameLst>
                                          <p:attrName>style.visibility</p:attrName>
                                        </p:attrNameLst>
                                      </p:cBhvr>
                                      <p:to>
                                        <p:strVal val="visible"/>
                                      </p:to>
                                    </p:set>
                                    <p:animEffect filter="wipe(down)" transition="in">
                                      <p:cBhvr>
                                        <p:cTn id="7" dur="2500"/>
                                        <p:tgtEl>
                                          <p:spTgt spid="321">
                                            <p:bg/>
                                          </p:spTgt>
                                        </p:tgtEl>
                                      </p:cBhvr>
                                    </p:animEffect>
                                  </p:childTnLst>
                                </p:cTn>
                              </p:par>
                              <p:par>
                                <p:cTn id="8" presetClass="entr" nodeType="withEffect" presetSubtype="4" presetID="22" grpId="1" fill="hold">
                                  <p:stCondLst>
                                    <p:cond delay="0"/>
                                  </p:stCondLst>
                                  <p:iterate type="el" backwards="0">
                                    <p:tmAbs val="0"/>
                                  </p:iterate>
                                  <p:childTnLst>
                                    <p:set>
                                      <p:cBhvr>
                                        <p:cTn id="9" fill="hold"/>
                                        <p:tgtEl>
                                          <p:spTgt spid="321">
                                            <p:txEl>
                                              <p:pRg st="0" end="0"/>
                                            </p:txEl>
                                          </p:spTgt>
                                        </p:tgtEl>
                                        <p:attrNameLst>
                                          <p:attrName>style.visibility</p:attrName>
                                        </p:attrNameLst>
                                      </p:cBhvr>
                                      <p:to>
                                        <p:strVal val="visible"/>
                                      </p:to>
                                    </p:set>
                                    <p:animEffect filter="wipe(down)" transition="in">
                                      <p:cBhvr>
                                        <p:cTn id="10" dur="2500"/>
                                        <p:tgtEl>
                                          <p:spTgt spid="32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4" presetID="22" grpId="1" fill="hold">
                                  <p:stCondLst>
                                    <p:cond delay="0"/>
                                  </p:stCondLst>
                                  <p:iterate type="el" backwards="0">
                                    <p:tmAbs val="0"/>
                                  </p:iterate>
                                  <p:childTnLst>
                                    <p:set>
                                      <p:cBhvr>
                                        <p:cTn id="14" fill="hold"/>
                                        <p:tgtEl>
                                          <p:spTgt spid="321">
                                            <p:txEl>
                                              <p:pRg st="1" end="1"/>
                                            </p:txEl>
                                          </p:spTgt>
                                        </p:tgtEl>
                                        <p:attrNameLst>
                                          <p:attrName>style.visibility</p:attrName>
                                        </p:attrNameLst>
                                      </p:cBhvr>
                                      <p:to>
                                        <p:strVal val="visible"/>
                                      </p:to>
                                    </p:set>
                                    <p:animEffect filter="wipe(down)" transition="in">
                                      <p:cBhvr>
                                        <p:cTn id="15" dur="2500"/>
                                        <p:tgtEl>
                                          <p:spTgt spid="32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4" presetID="22" grpId="1" fill="hold">
                                  <p:stCondLst>
                                    <p:cond delay="0"/>
                                  </p:stCondLst>
                                  <p:iterate type="el" backwards="0">
                                    <p:tmAbs val="0"/>
                                  </p:iterate>
                                  <p:childTnLst>
                                    <p:set>
                                      <p:cBhvr>
                                        <p:cTn id="19" fill="hold"/>
                                        <p:tgtEl>
                                          <p:spTgt spid="321">
                                            <p:txEl>
                                              <p:pRg st="2" end="2"/>
                                            </p:txEl>
                                          </p:spTgt>
                                        </p:tgtEl>
                                        <p:attrNameLst>
                                          <p:attrName>style.visibility</p:attrName>
                                        </p:attrNameLst>
                                      </p:cBhvr>
                                      <p:to>
                                        <p:strVal val="visible"/>
                                      </p:to>
                                    </p:set>
                                    <p:animEffect filter="wipe(down)" transition="in">
                                      <p:cBhvr>
                                        <p:cTn id="20" dur="2500"/>
                                        <p:tgtEl>
                                          <p:spTgt spid="32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1"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5" name="ERROR &amp; CONSEQUENCES ERROR &amp; CONSEQUENCES" descr="ERROR &amp; CONSEQUENCES ERROR &amp; CONSEQUENCES"/>
          <p:cNvPicPr>
            <a:picLocks noChangeAspect="0"/>
          </p:cNvPicPr>
          <p:nvPr/>
        </p:nvPicPr>
        <p:blipFill>
          <a:blip r:embed="rId2">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pic>
        <p:nvPicPr>
          <p:cNvPr id="356" name="Image" descr="Image"/>
          <p:cNvPicPr>
            <a:picLocks noChangeAspect="0"/>
          </p:cNvPicPr>
          <p:nvPr/>
        </p:nvPicPr>
        <p:blipFill>
          <a:blip r:embed="rId3">
            <a:extLst/>
          </a:blip>
          <a:stretch>
            <a:fillRect/>
          </a:stretch>
        </p:blipFill>
        <p:spPr>
          <a:xfrm>
            <a:off x="294199" y="1781334"/>
            <a:ext cx="5652205" cy="7778132"/>
          </a:xfrm>
          <a:prstGeom prst="rect">
            <a:avLst/>
          </a:prstGeom>
          <a:effectLst>
            <a:outerShdw sx="100000" sy="100000" kx="0" ky="0" algn="b" rotWithShape="0" blurRad="63500" dist="25400" dir="5400000">
              <a:srgbClr val="000000">
                <a:alpha val="50000"/>
              </a:srgbClr>
            </a:outerShdw>
          </a:effectLst>
        </p:spPr>
      </p:pic>
      <p:sp>
        <p:nvSpPr>
          <p:cNvPr id="357" name="2 Peter 2:19 (NKJV)…"/>
          <p:cNvSpPr txBox="1"/>
          <p:nvPr/>
        </p:nvSpPr>
        <p:spPr>
          <a:xfrm>
            <a:off x="6337482" y="1802958"/>
            <a:ext cx="6273186" cy="77946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600">
                <a:solidFill>
                  <a:srgbClr val="000000"/>
                </a:solidFill>
                <a:latin typeface="Times New Roman"/>
                <a:ea typeface="Times New Roman"/>
                <a:cs typeface="Times New Roman"/>
                <a:sym typeface="Times New Roman"/>
              </a:defRPr>
            </a:pPr>
            <a:r>
              <a:t>2 Peter 2:19 (NKJV) </a:t>
            </a:r>
          </a:p>
          <a:p>
            <a:pPr defTabSz="457200">
              <a:defRPr sz="5300">
                <a:solidFill>
                  <a:srgbClr val="000000"/>
                </a:solidFill>
                <a:latin typeface="Times New Roman"/>
                <a:ea typeface="Times New Roman"/>
                <a:cs typeface="Times New Roman"/>
                <a:sym typeface="Times New Roman"/>
              </a:defRPr>
            </a:pPr>
            <a:r>
              <a:rPr baseline="31999"/>
              <a:t>19</a:t>
            </a:r>
            <a:r>
              <a:t> While they promise them liberty, they themselves are slaves of corruption; for by whom a person is overcome, by him also he is brought into bondage.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9" name="ERROR &amp; CONSEQUENCES ERROR &amp; CONSEQUENCES" descr="ERROR &amp; CONSEQUENCES ERROR &amp; CONSEQUENCES"/>
          <p:cNvPicPr>
            <a:picLocks noChangeAspect="0"/>
          </p:cNvPicPr>
          <p:nvPr/>
        </p:nvPicPr>
        <p:blipFill>
          <a:blip r:embed="rId2">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pic>
        <p:nvPicPr>
          <p:cNvPr id="360" name="Image" descr="Image"/>
          <p:cNvPicPr>
            <a:picLocks noChangeAspect="0"/>
          </p:cNvPicPr>
          <p:nvPr/>
        </p:nvPicPr>
        <p:blipFill>
          <a:blip r:embed="rId3">
            <a:extLst/>
          </a:blip>
          <a:stretch>
            <a:fillRect/>
          </a:stretch>
        </p:blipFill>
        <p:spPr>
          <a:xfrm>
            <a:off x="294199" y="1781334"/>
            <a:ext cx="5652205" cy="7778132"/>
          </a:xfrm>
          <a:prstGeom prst="rect">
            <a:avLst/>
          </a:prstGeom>
          <a:effectLst>
            <a:outerShdw sx="100000" sy="100000" kx="0" ky="0" algn="b" rotWithShape="0" blurRad="63500" dist="25400" dir="5400000">
              <a:srgbClr val="000000">
                <a:alpha val="50000"/>
              </a:srgbClr>
            </a:outerShdw>
          </a:effectLst>
        </p:spPr>
      </p:pic>
      <p:sp>
        <p:nvSpPr>
          <p:cNvPr id="361" name="2 Peter 3:14–18 (NKJV)…"/>
          <p:cNvSpPr txBox="1"/>
          <p:nvPr/>
        </p:nvSpPr>
        <p:spPr>
          <a:xfrm>
            <a:off x="6337482" y="1802958"/>
            <a:ext cx="6273186" cy="73957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2 Peter 3:14–18 (NKJV) </a:t>
            </a:r>
          </a:p>
          <a:p>
            <a:pPr defTabSz="457200">
              <a:defRPr sz="3900">
                <a:solidFill>
                  <a:srgbClr val="000000"/>
                </a:solidFill>
                <a:latin typeface="Times New Roman"/>
                <a:ea typeface="Times New Roman"/>
                <a:cs typeface="Times New Roman"/>
                <a:sym typeface="Times New Roman"/>
              </a:defRPr>
            </a:pPr>
            <a:r>
              <a:rPr baseline="31999"/>
              <a:t>14</a:t>
            </a:r>
            <a:r>
              <a:t> Therefore, beloved, looking forward to these things, be diligent to be found by Him in peace, without spot and blameless; </a:t>
            </a:r>
            <a:r>
              <a:rPr baseline="31999"/>
              <a:t>15</a:t>
            </a:r>
            <a:r>
              <a:t> and consider </a:t>
            </a:r>
            <a:r>
              <a:rPr i="1"/>
              <a:t>that</a:t>
            </a:r>
            <a:r>
              <a:t> the longsuffering of our Lord </a:t>
            </a:r>
            <a:r>
              <a:rPr i="1"/>
              <a:t>is</a:t>
            </a:r>
            <a:r>
              <a:t> salvation—as also our beloved brother Paul, according to the wisdom given to him, has written to you,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3" name="ERROR &amp; CONSEQUENCES ERROR &amp; CONSEQUENCES" descr="ERROR &amp; CONSEQUENCES ERROR &amp; CONSEQUENCES"/>
          <p:cNvPicPr>
            <a:picLocks noChangeAspect="0"/>
          </p:cNvPicPr>
          <p:nvPr/>
        </p:nvPicPr>
        <p:blipFill>
          <a:blip r:embed="rId2">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pic>
        <p:nvPicPr>
          <p:cNvPr id="364" name="Image" descr="Image"/>
          <p:cNvPicPr>
            <a:picLocks noChangeAspect="0"/>
          </p:cNvPicPr>
          <p:nvPr/>
        </p:nvPicPr>
        <p:blipFill>
          <a:blip r:embed="rId3">
            <a:extLst/>
          </a:blip>
          <a:stretch>
            <a:fillRect/>
          </a:stretch>
        </p:blipFill>
        <p:spPr>
          <a:xfrm>
            <a:off x="294199" y="1781334"/>
            <a:ext cx="5652205" cy="7778132"/>
          </a:xfrm>
          <a:prstGeom prst="rect">
            <a:avLst/>
          </a:prstGeom>
          <a:effectLst>
            <a:outerShdw sx="100000" sy="100000" kx="0" ky="0" algn="b" rotWithShape="0" blurRad="63500" dist="25400" dir="5400000">
              <a:srgbClr val="000000">
                <a:alpha val="50000"/>
              </a:srgbClr>
            </a:outerShdw>
          </a:effectLst>
        </p:spPr>
      </p:pic>
      <p:sp>
        <p:nvSpPr>
          <p:cNvPr id="365" name="2 Peter 3:14–18 (NKJV)…"/>
          <p:cNvSpPr txBox="1"/>
          <p:nvPr/>
        </p:nvSpPr>
        <p:spPr>
          <a:xfrm>
            <a:off x="6337482" y="1802958"/>
            <a:ext cx="6273186" cy="75073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2 Peter 3:14–18 (NKJV) </a:t>
            </a:r>
          </a:p>
          <a:p>
            <a:pPr defTabSz="457200">
              <a:defRPr sz="4400">
                <a:solidFill>
                  <a:srgbClr val="000000"/>
                </a:solidFill>
                <a:latin typeface="Times New Roman"/>
                <a:ea typeface="Times New Roman"/>
                <a:cs typeface="Times New Roman"/>
                <a:sym typeface="Times New Roman"/>
              </a:defRPr>
            </a:pPr>
            <a:r>
              <a:rPr baseline="31999"/>
              <a:t>16</a:t>
            </a:r>
            <a:r>
              <a:t> as also in all his epistles, speaking in them of these things, in which are some things hard to understand, which untaught and unstable </a:t>
            </a:r>
            <a:r>
              <a:rPr i="1"/>
              <a:t>people</a:t>
            </a:r>
            <a:r>
              <a:t> twist to their own destruction, as </a:t>
            </a:r>
            <a:r>
              <a:rPr i="1"/>
              <a:t>they do</a:t>
            </a:r>
            <a:r>
              <a:t> also the rest of the Scriptures.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7" name="ERROR &amp; CONSEQUENCES ERROR &amp; CONSEQUENCES" descr="ERROR &amp; CONSEQUENCES ERROR &amp; CONSEQUENCES"/>
          <p:cNvPicPr>
            <a:picLocks noChangeAspect="0"/>
          </p:cNvPicPr>
          <p:nvPr/>
        </p:nvPicPr>
        <p:blipFill>
          <a:blip r:embed="rId2">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pic>
        <p:nvPicPr>
          <p:cNvPr id="368" name="Image" descr="Image"/>
          <p:cNvPicPr>
            <a:picLocks noChangeAspect="0"/>
          </p:cNvPicPr>
          <p:nvPr/>
        </p:nvPicPr>
        <p:blipFill>
          <a:blip r:embed="rId3">
            <a:extLst/>
          </a:blip>
          <a:stretch>
            <a:fillRect/>
          </a:stretch>
        </p:blipFill>
        <p:spPr>
          <a:xfrm>
            <a:off x="294199" y="1781334"/>
            <a:ext cx="5652205" cy="7778132"/>
          </a:xfrm>
          <a:prstGeom prst="rect">
            <a:avLst/>
          </a:prstGeom>
          <a:effectLst>
            <a:outerShdw sx="100000" sy="100000" kx="0" ky="0" algn="b" rotWithShape="0" blurRad="63500" dist="25400" dir="5400000">
              <a:srgbClr val="000000">
                <a:alpha val="50000"/>
              </a:srgbClr>
            </a:outerShdw>
          </a:effectLst>
        </p:spPr>
      </p:pic>
      <p:sp>
        <p:nvSpPr>
          <p:cNvPr id="369" name="2 Peter 3:14–18 (NKJV)…"/>
          <p:cNvSpPr txBox="1"/>
          <p:nvPr/>
        </p:nvSpPr>
        <p:spPr>
          <a:xfrm>
            <a:off x="6337482" y="1802958"/>
            <a:ext cx="6273186" cy="7269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2 Peter 3:14–18 (NKJV) </a:t>
            </a:r>
          </a:p>
          <a:p>
            <a:pPr defTabSz="457200">
              <a:defRPr sz="3800">
                <a:solidFill>
                  <a:srgbClr val="000000"/>
                </a:solidFill>
                <a:latin typeface="Times New Roman"/>
                <a:ea typeface="Times New Roman"/>
                <a:cs typeface="Times New Roman"/>
                <a:sym typeface="Times New Roman"/>
              </a:defRPr>
            </a:pPr>
            <a:r>
              <a:rPr baseline="31999"/>
              <a:t>17</a:t>
            </a:r>
            <a:r>
              <a:t> You therefore, beloved, since you know </a:t>
            </a:r>
            <a:r>
              <a:rPr i="1"/>
              <a:t>this</a:t>
            </a:r>
            <a:r>
              <a:t> beforehand, beware lest you also fall from your own steadfastness, being led away with the error of the wicked; </a:t>
            </a:r>
            <a:r>
              <a:rPr baseline="31999"/>
              <a:t>18</a:t>
            </a:r>
            <a:r>
              <a:t> but grow in the grace and knowledge of our Lord and Savior Jesus Christ. To Him </a:t>
            </a:r>
            <a:r>
              <a:rPr i="1"/>
              <a:t>be</a:t>
            </a:r>
            <a:r>
              <a:t> the glory both now and forever. Amen.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1" name="ERROR &amp; CONSEQUENCES ERROR &amp; CONSEQUENCES" descr="ERROR &amp; CONSEQUENCES ERROR &amp; CONSEQUENCES"/>
          <p:cNvPicPr>
            <a:picLocks noChangeAspect="0"/>
          </p:cNvPicPr>
          <p:nvPr/>
        </p:nvPicPr>
        <p:blipFill>
          <a:blip r:embed="rId2">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sp>
        <p:nvSpPr>
          <p:cNvPr id="372" name="Eve believed error (Gen. 3:1-7)…"/>
          <p:cNvSpPr txBox="1"/>
          <p:nvPr/>
        </p:nvSpPr>
        <p:spPr>
          <a:xfrm>
            <a:off x="5994265" y="2073250"/>
            <a:ext cx="6846070" cy="720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300"/>
              </a:spcBef>
              <a:buSzPct val="80000"/>
              <a:buBlip>
                <a:blip r:embed="rId3"/>
              </a:buBlip>
              <a:defRPr sz="3200">
                <a:solidFill>
                  <a:srgbClr val="000000"/>
                </a:solidFill>
                <a:latin typeface="Century Gothic"/>
                <a:ea typeface="Century Gothic"/>
                <a:cs typeface="Century Gothic"/>
                <a:sym typeface="Century Gothic"/>
              </a:defRPr>
            </a:pPr>
            <a:r>
              <a:t>Eve believed error (Gen. 3:1-7)</a:t>
            </a:r>
          </a:p>
          <a:p>
            <a:pPr marL="685800" indent="-685800" algn="l">
              <a:spcBef>
                <a:spcPts val="1300"/>
              </a:spcBef>
              <a:buSzPct val="80000"/>
              <a:buBlip>
                <a:blip r:embed="rId3"/>
              </a:buBlip>
              <a:defRPr sz="3200">
                <a:solidFill>
                  <a:srgbClr val="000000"/>
                </a:solidFill>
                <a:latin typeface="Century Gothic"/>
                <a:ea typeface="Century Gothic"/>
                <a:cs typeface="Century Gothic"/>
                <a:sym typeface="Century Gothic"/>
              </a:defRPr>
            </a:pPr>
            <a:r>
              <a:t>A young prophet who believed error (1 Kings 13)</a:t>
            </a:r>
          </a:p>
          <a:p>
            <a:pPr marL="685800" indent="-685800" algn="l">
              <a:spcBef>
                <a:spcPts val="1300"/>
              </a:spcBef>
              <a:buSzPct val="80000"/>
              <a:buBlip>
                <a:blip r:embed="rId3"/>
              </a:buBlip>
              <a:defRPr sz="3200">
                <a:solidFill>
                  <a:srgbClr val="000000"/>
                </a:solidFill>
                <a:latin typeface="Century Gothic"/>
                <a:ea typeface="Century Gothic"/>
                <a:cs typeface="Century Gothic"/>
                <a:sym typeface="Century Gothic"/>
              </a:defRPr>
            </a:pPr>
            <a:r>
              <a:t>The Lord permitted a lying spirit to convince Ahab to go to Ramoth Gilead (1 Kings 22:22,23)</a:t>
            </a:r>
          </a:p>
          <a:p>
            <a:pPr marL="685800" indent="-685800" algn="l">
              <a:spcBef>
                <a:spcPts val="1300"/>
              </a:spcBef>
              <a:buSzPct val="80000"/>
              <a:buBlip>
                <a:blip r:embed="rId3"/>
              </a:buBlip>
              <a:defRPr sz="3200">
                <a:solidFill>
                  <a:srgbClr val="000000"/>
                </a:solidFill>
                <a:latin typeface="Century Gothic"/>
                <a:ea typeface="Century Gothic"/>
                <a:cs typeface="Century Gothic"/>
                <a:sym typeface="Century Gothic"/>
              </a:defRPr>
            </a:pPr>
            <a:r>
              <a:t>The Jewish leaders had been deceived and deceived others (John 8:44)</a:t>
            </a:r>
          </a:p>
          <a:p>
            <a:pPr marL="685800" indent="-685800" algn="l">
              <a:spcBef>
                <a:spcPts val="1300"/>
              </a:spcBef>
              <a:buSzPct val="80000"/>
              <a:buBlip>
                <a:blip r:embed="rId3"/>
              </a:buBlip>
              <a:defRPr sz="3200">
                <a:solidFill>
                  <a:srgbClr val="000000"/>
                </a:solidFill>
                <a:latin typeface="Century Gothic"/>
                <a:ea typeface="Century Gothic"/>
                <a:cs typeface="Century Gothic"/>
                <a:sym typeface="Century Gothic"/>
              </a:defRPr>
            </a:pPr>
            <a:r>
              <a:t>Those who “love not the truth” will believe error and be lost (2 Thess. 2:10-12)</a:t>
            </a:r>
          </a:p>
        </p:txBody>
      </p:sp>
      <p:pic>
        <p:nvPicPr>
          <p:cNvPr id="373" name="Image" descr="Image"/>
          <p:cNvPicPr>
            <a:picLocks noChangeAspect="1"/>
          </p:cNvPicPr>
          <p:nvPr/>
        </p:nvPicPr>
        <p:blipFill>
          <a:blip r:embed="rId4">
            <a:extLst/>
          </a:blip>
          <a:srcRect l="22372" t="6197" r="1258" b="4765"/>
          <a:stretch>
            <a:fillRect/>
          </a:stretch>
        </p:blipFill>
        <p:spPr>
          <a:xfrm flipH="1">
            <a:off x="-1811615" y="2074244"/>
            <a:ext cx="7953061" cy="8232018"/>
          </a:xfrm>
          <a:custGeom>
            <a:avLst/>
            <a:gdLst/>
            <a:ahLst/>
            <a:cxnLst>
              <a:cxn ang="0">
                <a:pos x="wd2" y="hd2"/>
              </a:cxn>
              <a:cxn ang="5400000">
                <a:pos x="wd2" y="hd2"/>
              </a:cxn>
              <a:cxn ang="10800000">
                <a:pos x="wd2" y="hd2"/>
              </a:cxn>
              <a:cxn ang="16200000">
                <a:pos x="wd2" y="hd2"/>
              </a:cxn>
            </a:cxnLst>
            <a:rect l="0" t="0" r="r" b="b"/>
            <a:pathLst>
              <a:path w="21475" h="21565" fill="norm" stroke="1" extrusionOk="0">
                <a:moveTo>
                  <a:pt x="7631" y="0"/>
                </a:moveTo>
                <a:cubicBezTo>
                  <a:pt x="7210" y="-2"/>
                  <a:pt x="6683" y="22"/>
                  <a:pt x="6080" y="70"/>
                </a:cubicBezTo>
                <a:cubicBezTo>
                  <a:pt x="3305" y="290"/>
                  <a:pt x="3326" y="286"/>
                  <a:pt x="2436" y="876"/>
                </a:cubicBezTo>
                <a:cubicBezTo>
                  <a:pt x="1742" y="1338"/>
                  <a:pt x="1543" y="1555"/>
                  <a:pt x="1411" y="1993"/>
                </a:cubicBezTo>
                <a:cubicBezTo>
                  <a:pt x="1354" y="2182"/>
                  <a:pt x="1269" y="2455"/>
                  <a:pt x="1222" y="2600"/>
                </a:cubicBezTo>
                <a:cubicBezTo>
                  <a:pt x="1126" y="2902"/>
                  <a:pt x="1110" y="3598"/>
                  <a:pt x="1195" y="3814"/>
                </a:cubicBezTo>
                <a:cubicBezTo>
                  <a:pt x="1254" y="3963"/>
                  <a:pt x="1501" y="4079"/>
                  <a:pt x="2039" y="4211"/>
                </a:cubicBezTo>
                <a:cubicBezTo>
                  <a:pt x="2238" y="4259"/>
                  <a:pt x="2343" y="4336"/>
                  <a:pt x="2509" y="4555"/>
                </a:cubicBezTo>
                <a:cubicBezTo>
                  <a:pt x="2627" y="4710"/>
                  <a:pt x="2816" y="4887"/>
                  <a:pt x="2928" y="4950"/>
                </a:cubicBezTo>
                <a:lnTo>
                  <a:pt x="3133" y="5063"/>
                </a:lnTo>
                <a:lnTo>
                  <a:pt x="2996" y="4917"/>
                </a:lnTo>
                <a:cubicBezTo>
                  <a:pt x="2850" y="4761"/>
                  <a:pt x="2817" y="4600"/>
                  <a:pt x="2919" y="4539"/>
                </a:cubicBezTo>
                <a:cubicBezTo>
                  <a:pt x="2952" y="4519"/>
                  <a:pt x="3429" y="4708"/>
                  <a:pt x="3977" y="4960"/>
                </a:cubicBezTo>
                <a:cubicBezTo>
                  <a:pt x="4993" y="5427"/>
                  <a:pt x="5391" y="5641"/>
                  <a:pt x="5468" y="5762"/>
                </a:cubicBezTo>
                <a:cubicBezTo>
                  <a:pt x="5516" y="5837"/>
                  <a:pt x="4980" y="6629"/>
                  <a:pt x="4131" y="7736"/>
                </a:cubicBezTo>
                <a:cubicBezTo>
                  <a:pt x="2934" y="9296"/>
                  <a:pt x="2660" y="9885"/>
                  <a:pt x="2863" y="10450"/>
                </a:cubicBezTo>
                <a:cubicBezTo>
                  <a:pt x="2920" y="10608"/>
                  <a:pt x="2906" y="10682"/>
                  <a:pt x="2773" y="10956"/>
                </a:cubicBezTo>
                <a:cubicBezTo>
                  <a:pt x="2687" y="11133"/>
                  <a:pt x="2557" y="11488"/>
                  <a:pt x="2485" y="11746"/>
                </a:cubicBezTo>
                <a:cubicBezTo>
                  <a:pt x="2303" y="12395"/>
                  <a:pt x="2039" y="12851"/>
                  <a:pt x="1632" y="13215"/>
                </a:cubicBezTo>
                <a:cubicBezTo>
                  <a:pt x="1195" y="13606"/>
                  <a:pt x="776" y="13762"/>
                  <a:pt x="297" y="13714"/>
                </a:cubicBezTo>
                <a:cubicBezTo>
                  <a:pt x="-125" y="13672"/>
                  <a:pt x="-99" y="13702"/>
                  <a:pt x="390" y="13823"/>
                </a:cubicBezTo>
                <a:cubicBezTo>
                  <a:pt x="737" y="13910"/>
                  <a:pt x="803" y="13910"/>
                  <a:pt x="1151" y="13823"/>
                </a:cubicBezTo>
                <a:cubicBezTo>
                  <a:pt x="1980" y="13617"/>
                  <a:pt x="2357" y="13214"/>
                  <a:pt x="2873" y="11981"/>
                </a:cubicBezTo>
                <a:cubicBezTo>
                  <a:pt x="3037" y="11586"/>
                  <a:pt x="3211" y="11206"/>
                  <a:pt x="3258" y="11135"/>
                </a:cubicBezTo>
                <a:lnTo>
                  <a:pt x="3344" y="11006"/>
                </a:lnTo>
                <a:lnTo>
                  <a:pt x="3655" y="11120"/>
                </a:lnTo>
                <a:cubicBezTo>
                  <a:pt x="4683" y="11499"/>
                  <a:pt x="6275" y="11328"/>
                  <a:pt x="7542" y="10702"/>
                </a:cubicBezTo>
                <a:cubicBezTo>
                  <a:pt x="8246" y="10354"/>
                  <a:pt x="9678" y="9471"/>
                  <a:pt x="10703" y="8753"/>
                </a:cubicBezTo>
                <a:lnTo>
                  <a:pt x="11483" y="8207"/>
                </a:lnTo>
                <a:lnTo>
                  <a:pt x="11656" y="8396"/>
                </a:lnTo>
                <a:cubicBezTo>
                  <a:pt x="12083" y="8866"/>
                  <a:pt x="12926" y="10318"/>
                  <a:pt x="14329" y="13003"/>
                </a:cubicBezTo>
                <a:cubicBezTo>
                  <a:pt x="15164" y="14599"/>
                  <a:pt x="16022" y="16186"/>
                  <a:pt x="16237" y="16529"/>
                </a:cubicBezTo>
                <a:cubicBezTo>
                  <a:pt x="17108" y="17925"/>
                  <a:pt x="18040" y="19094"/>
                  <a:pt x="18978" y="19979"/>
                </a:cubicBezTo>
                <a:cubicBezTo>
                  <a:pt x="19751" y="20675"/>
                  <a:pt x="20763" y="21370"/>
                  <a:pt x="21291" y="21561"/>
                </a:cubicBezTo>
                <a:cubicBezTo>
                  <a:pt x="21392" y="21598"/>
                  <a:pt x="21399" y="21370"/>
                  <a:pt x="21414" y="17488"/>
                </a:cubicBezTo>
                <a:cubicBezTo>
                  <a:pt x="21423" y="15190"/>
                  <a:pt x="21444" y="13869"/>
                  <a:pt x="21475" y="13515"/>
                </a:cubicBezTo>
                <a:lnTo>
                  <a:pt x="21074" y="12659"/>
                </a:lnTo>
                <a:cubicBezTo>
                  <a:pt x="20853" y="12186"/>
                  <a:pt x="20477" y="11361"/>
                  <a:pt x="20236" y="10825"/>
                </a:cubicBezTo>
                <a:cubicBezTo>
                  <a:pt x="19996" y="10289"/>
                  <a:pt x="19581" y="9392"/>
                  <a:pt x="19316" y="8831"/>
                </a:cubicBezTo>
                <a:cubicBezTo>
                  <a:pt x="19050" y="8270"/>
                  <a:pt x="18750" y="7638"/>
                  <a:pt x="18649" y="7425"/>
                </a:cubicBezTo>
                <a:cubicBezTo>
                  <a:pt x="18419" y="6938"/>
                  <a:pt x="17490" y="5283"/>
                  <a:pt x="17190" y="4825"/>
                </a:cubicBezTo>
                <a:cubicBezTo>
                  <a:pt x="16676" y="4042"/>
                  <a:pt x="15704" y="2864"/>
                  <a:pt x="15028" y="2205"/>
                </a:cubicBezTo>
                <a:cubicBezTo>
                  <a:pt x="14240" y="1437"/>
                  <a:pt x="13637" y="1003"/>
                  <a:pt x="12854" y="640"/>
                </a:cubicBezTo>
                <a:cubicBezTo>
                  <a:pt x="12027" y="258"/>
                  <a:pt x="11547" y="166"/>
                  <a:pt x="10041" y="104"/>
                </a:cubicBezTo>
                <a:cubicBezTo>
                  <a:pt x="9315" y="74"/>
                  <a:pt x="8403" y="32"/>
                  <a:pt x="8014" y="10"/>
                </a:cubicBezTo>
                <a:cubicBezTo>
                  <a:pt x="7899" y="4"/>
                  <a:pt x="7771" y="1"/>
                  <a:pt x="7631" y="0"/>
                </a:cubicBezTo>
                <a:close/>
              </a:path>
            </a:pathLst>
          </a:custGeom>
          <a:ln w="12700">
            <a:miter lim="400000"/>
          </a:ln>
          <a:effectLst>
            <a:outerShdw sx="100000" sy="100000" kx="0" ky="0" algn="b" rotWithShape="0" blurRad="685800" dist="310759" dir="13299928">
              <a:srgbClr val="000000">
                <a:alpha val="43561"/>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72">
                                            <p:txEl>
                                              <p:pRg st="1" end="1"/>
                                            </p:txEl>
                                          </p:spTgt>
                                        </p:tgtEl>
                                        <p:attrNameLst>
                                          <p:attrName>style.visibility</p:attrName>
                                        </p:attrNameLst>
                                      </p:cBhvr>
                                      <p:to>
                                        <p:strVal val="visible"/>
                                      </p:to>
                                    </p:set>
                                    <p:animEffect filter="fade" transition="in">
                                      <p:cBhvr>
                                        <p:cTn id="7" dur="1500"/>
                                        <p:tgtEl>
                                          <p:spTgt spid="37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72">
                                            <p:txEl>
                                              <p:pRg st="2" end="2"/>
                                            </p:txEl>
                                          </p:spTgt>
                                        </p:tgtEl>
                                        <p:attrNameLst>
                                          <p:attrName>style.visibility</p:attrName>
                                        </p:attrNameLst>
                                      </p:cBhvr>
                                      <p:to>
                                        <p:strVal val="visible"/>
                                      </p:to>
                                    </p:set>
                                    <p:animEffect filter="fade" transition="in">
                                      <p:cBhvr>
                                        <p:cTn id="12" dur="1500"/>
                                        <p:tgtEl>
                                          <p:spTgt spid="37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72">
                                            <p:txEl>
                                              <p:pRg st="3" end="3"/>
                                            </p:txEl>
                                          </p:spTgt>
                                        </p:tgtEl>
                                        <p:attrNameLst>
                                          <p:attrName>style.visibility</p:attrName>
                                        </p:attrNameLst>
                                      </p:cBhvr>
                                      <p:to>
                                        <p:strVal val="visible"/>
                                      </p:to>
                                    </p:set>
                                    <p:animEffect filter="fade" transition="in">
                                      <p:cBhvr>
                                        <p:cTn id="17" dur="1500"/>
                                        <p:tgtEl>
                                          <p:spTgt spid="37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72">
                                            <p:txEl>
                                              <p:pRg st="4" end="4"/>
                                            </p:txEl>
                                          </p:spTgt>
                                        </p:tgtEl>
                                        <p:attrNameLst>
                                          <p:attrName>style.visibility</p:attrName>
                                        </p:attrNameLst>
                                      </p:cBhvr>
                                      <p:to>
                                        <p:strVal val="visible"/>
                                      </p:to>
                                    </p:set>
                                    <p:animEffect filter="fade" transition="in">
                                      <p:cBhvr>
                                        <p:cTn id="22" dur="1500"/>
                                        <p:tgtEl>
                                          <p:spTgt spid="372">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2"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What Should Be Our RESPONSE to False Doctrine?"/>
          <p:cNvSpPr/>
          <p:nvPr/>
        </p:nvSpPr>
        <p:spPr>
          <a:xfrm>
            <a:off x="5329799" y="2027400"/>
            <a:ext cx="7423145" cy="7377450"/>
          </a:xfrm>
          <a:prstGeom prst="roundRect">
            <a:avLst>
              <a:gd name="adj" fmla="val 13314"/>
            </a:avLst>
          </a:prstGeom>
          <a:solidFill>
            <a:srgbClr val="808785"/>
          </a:solidFill>
          <a:ln w="12700">
            <a:miter lim="400000"/>
          </a:ln>
          <a:effectLst>
            <a:outerShdw sx="100000" sy="100000" kx="0" ky="0" algn="b" rotWithShape="0" blurRad="152400" dist="100416" dir="27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8400">
                <a:solidFill>
                  <a:srgbClr val="FFFFFF"/>
                </a:solidFill>
                <a:effectLst>
                  <a:outerShdw sx="100000" sy="100000" kx="0" ky="0" algn="b" rotWithShape="0" blurRad="152400" dist="25400" dir="2700000">
                    <a:srgbClr val="000000"/>
                  </a:outerShdw>
                </a:effectLst>
                <a:latin typeface="Chalkboard"/>
                <a:ea typeface="Chalkboard"/>
                <a:cs typeface="Chalkboard"/>
                <a:sym typeface="Chalkboard"/>
              </a:defRPr>
            </a:lvl1pPr>
          </a:lstStyle>
          <a:p>
            <a:pPr/>
            <a:r>
              <a:t>What Should Be Our RESPONSE to False Doctrine?</a:t>
            </a:r>
          </a:p>
        </p:txBody>
      </p:sp>
      <p:pic>
        <p:nvPicPr>
          <p:cNvPr id="376" name="ERROR &amp; CONSEQUENCES ERROR &amp; CONSEQUENCES" descr="ERROR &amp; CONSEQUENCES ERROR &amp; CONSEQUENCES"/>
          <p:cNvPicPr>
            <a:picLocks noChangeAspect="0"/>
          </p:cNvPicPr>
          <p:nvPr/>
        </p:nvPicPr>
        <p:blipFill>
          <a:blip r:embed="rId2">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pic>
        <p:nvPicPr>
          <p:cNvPr id="377" name="Image" descr="Image"/>
          <p:cNvPicPr>
            <a:picLocks noChangeAspect="1"/>
          </p:cNvPicPr>
          <p:nvPr/>
        </p:nvPicPr>
        <p:blipFill>
          <a:blip r:embed="rId3">
            <a:extLst/>
          </a:blip>
          <a:srcRect l="22372" t="6197" r="1258" b="4765"/>
          <a:stretch>
            <a:fillRect/>
          </a:stretch>
        </p:blipFill>
        <p:spPr>
          <a:xfrm flipH="1">
            <a:off x="-1811615" y="2074244"/>
            <a:ext cx="7953061" cy="8232018"/>
          </a:xfrm>
          <a:custGeom>
            <a:avLst/>
            <a:gdLst/>
            <a:ahLst/>
            <a:cxnLst>
              <a:cxn ang="0">
                <a:pos x="wd2" y="hd2"/>
              </a:cxn>
              <a:cxn ang="5400000">
                <a:pos x="wd2" y="hd2"/>
              </a:cxn>
              <a:cxn ang="10800000">
                <a:pos x="wd2" y="hd2"/>
              </a:cxn>
              <a:cxn ang="16200000">
                <a:pos x="wd2" y="hd2"/>
              </a:cxn>
            </a:cxnLst>
            <a:rect l="0" t="0" r="r" b="b"/>
            <a:pathLst>
              <a:path w="21475" h="21565" fill="norm" stroke="1" extrusionOk="0">
                <a:moveTo>
                  <a:pt x="7631" y="0"/>
                </a:moveTo>
                <a:cubicBezTo>
                  <a:pt x="7210" y="-2"/>
                  <a:pt x="6683" y="22"/>
                  <a:pt x="6080" y="70"/>
                </a:cubicBezTo>
                <a:cubicBezTo>
                  <a:pt x="3305" y="290"/>
                  <a:pt x="3326" y="286"/>
                  <a:pt x="2436" y="876"/>
                </a:cubicBezTo>
                <a:cubicBezTo>
                  <a:pt x="1742" y="1338"/>
                  <a:pt x="1543" y="1555"/>
                  <a:pt x="1411" y="1993"/>
                </a:cubicBezTo>
                <a:cubicBezTo>
                  <a:pt x="1354" y="2182"/>
                  <a:pt x="1269" y="2455"/>
                  <a:pt x="1222" y="2600"/>
                </a:cubicBezTo>
                <a:cubicBezTo>
                  <a:pt x="1126" y="2902"/>
                  <a:pt x="1110" y="3598"/>
                  <a:pt x="1195" y="3814"/>
                </a:cubicBezTo>
                <a:cubicBezTo>
                  <a:pt x="1254" y="3963"/>
                  <a:pt x="1501" y="4079"/>
                  <a:pt x="2039" y="4211"/>
                </a:cubicBezTo>
                <a:cubicBezTo>
                  <a:pt x="2238" y="4259"/>
                  <a:pt x="2343" y="4336"/>
                  <a:pt x="2509" y="4555"/>
                </a:cubicBezTo>
                <a:cubicBezTo>
                  <a:pt x="2627" y="4710"/>
                  <a:pt x="2816" y="4887"/>
                  <a:pt x="2928" y="4950"/>
                </a:cubicBezTo>
                <a:lnTo>
                  <a:pt x="3133" y="5063"/>
                </a:lnTo>
                <a:lnTo>
                  <a:pt x="2996" y="4917"/>
                </a:lnTo>
                <a:cubicBezTo>
                  <a:pt x="2850" y="4761"/>
                  <a:pt x="2817" y="4600"/>
                  <a:pt x="2919" y="4539"/>
                </a:cubicBezTo>
                <a:cubicBezTo>
                  <a:pt x="2952" y="4519"/>
                  <a:pt x="3429" y="4708"/>
                  <a:pt x="3977" y="4960"/>
                </a:cubicBezTo>
                <a:cubicBezTo>
                  <a:pt x="4993" y="5427"/>
                  <a:pt x="5391" y="5641"/>
                  <a:pt x="5468" y="5762"/>
                </a:cubicBezTo>
                <a:cubicBezTo>
                  <a:pt x="5516" y="5837"/>
                  <a:pt x="4980" y="6629"/>
                  <a:pt x="4131" y="7736"/>
                </a:cubicBezTo>
                <a:cubicBezTo>
                  <a:pt x="2934" y="9296"/>
                  <a:pt x="2660" y="9885"/>
                  <a:pt x="2863" y="10450"/>
                </a:cubicBezTo>
                <a:cubicBezTo>
                  <a:pt x="2920" y="10608"/>
                  <a:pt x="2906" y="10682"/>
                  <a:pt x="2773" y="10956"/>
                </a:cubicBezTo>
                <a:cubicBezTo>
                  <a:pt x="2687" y="11133"/>
                  <a:pt x="2557" y="11488"/>
                  <a:pt x="2485" y="11746"/>
                </a:cubicBezTo>
                <a:cubicBezTo>
                  <a:pt x="2303" y="12395"/>
                  <a:pt x="2039" y="12851"/>
                  <a:pt x="1632" y="13215"/>
                </a:cubicBezTo>
                <a:cubicBezTo>
                  <a:pt x="1195" y="13606"/>
                  <a:pt x="776" y="13762"/>
                  <a:pt x="297" y="13714"/>
                </a:cubicBezTo>
                <a:cubicBezTo>
                  <a:pt x="-125" y="13672"/>
                  <a:pt x="-99" y="13702"/>
                  <a:pt x="390" y="13823"/>
                </a:cubicBezTo>
                <a:cubicBezTo>
                  <a:pt x="737" y="13910"/>
                  <a:pt x="803" y="13910"/>
                  <a:pt x="1151" y="13823"/>
                </a:cubicBezTo>
                <a:cubicBezTo>
                  <a:pt x="1980" y="13617"/>
                  <a:pt x="2357" y="13214"/>
                  <a:pt x="2873" y="11981"/>
                </a:cubicBezTo>
                <a:cubicBezTo>
                  <a:pt x="3037" y="11586"/>
                  <a:pt x="3211" y="11206"/>
                  <a:pt x="3258" y="11135"/>
                </a:cubicBezTo>
                <a:lnTo>
                  <a:pt x="3344" y="11006"/>
                </a:lnTo>
                <a:lnTo>
                  <a:pt x="3655" y="11120"/>
                </a:lnTo>
                <a:cubicBezTo>
                  <a:pt x="4683" y="11499"/>
                  <a:pt x="6275" y="11328"/>
                  <a:pt x="7542" y="10702"/>
                </a:cubicBezTo>
                <a:cubicBezTo>
                  <a:pt x="8246" y="10354"/>
                  <a:pt x="9678" y="9471"/>
                  <a:pt x="10703" y="8753"/>
                </a:cubicBezTo>
                <a:lnTo>
                  <a:pt x="11483" y="8207"/>
                </a:lnTo>
                <a:lnTo>
                  <a:pt x="11656" y="8396"/>
                </a:lnTo>
                <a:cubicBezTo>
                  <a:pt x="12083" y="8866"/>
                  <a:pt x="12926" y="10318"/>
                  <a:pt x="14329" y="13003"/>
                </a:cubicBezTo>
                <a:cubicBezTo>
                  <a:pt x="15164" y="14599"/>
                  <a:pt x="16022" y="16186"/>
                  <a:pt x="16237" y="16529"/>
                </a:cubicBezTo>
                <a:cubicBezTo>
                  <a:pt x="17108" y="17925"/>
                  <a:pt x="18040" y="19094"/>
                  <a:pt x="18978" y="19979"/>
                </a:cubicBezTo>
                <a:cubicBezTo>
                  <a:pt x="19751" y="20675"/>
                  <a:pt x="20763" y="21370"/>
                  <a:pt x="21291" y="21561"/>
                </a:cubicBezTo>
                <a:cubicBezTo>
                  <a:pt x="21392" y="21598"/>
                  <a:pt x="21399" y="21370"/>
                  <a:pt x="21414" y="17488"/>
                </a:cubicBezTo>
                <a:cubicBezTo>
                  <a:pt x="21423" y="15190"/>
                  <a:pt x="21444" y="13869"/>
                  <a:pt x="21475" y="13515"/>
                </a:cubicBezTo>
                <a:lnTo>
                  <a:pt x="21074" y="12659"/>
                </a:lnTo>
                <a:cubicBezTo>
                  <a:pt x="20853" y="12186"/>
                  <a:pt x="20477" y="11361"/>
                  <a:pt x="20236" y="10825"/>
                </a:cubicBezTo>
                <a:cubicBezTo>
                  <a:pt x="19996" y="10289"/>
                  <a:pt x="19581" y="9392"/>
                  <a:pt x="19316" y="8831"/>
                </a:cubicBezTo>
                <a:cubicBezTo>
                  <a:pt x="19050" y="8270"/>
                  <a:pt x="18750" y="7638"/>
                  <a:pt x="18649" y="7425"/>
                </a:cubicBezTo>
                <a:cubicBezTo>
                  <a:pt x="18419" y="6938"/>
                  <a:pt x="17490" y="5283"/>
                  <a:pt x="17190" y="4825"/>
                </a:cubicBezTo>
                <a:cubicBezTo>
                  <a:pt x="16676" y="4042"/>
                  <a:pt x="15704" y="2864"/>
                  <a:pt x="15028" y="2205"/>
                </a:cubicBezTo>
                <a:cubicBezTo>
                  <a:pt x="14240" y="1437"/>
                  <a:pt x="13637" y="1003"/>
                  <a:pt x="12854" y="640"/>
                </a:cubicBezTo>
                <a:cubicBezTo>
                  <a:pt x="12027" y="258"/>
                  <a:pt x="11547" y="166"/>
                  <a:pt x="10041" y="104"/>
                </a:cubicBezTo>
                <a:cubicBezTo>
                  <a:pt x="9315" y="74"/>
                  <a:pt x="8403" y="32"/>
                  <a:pt x="8014" y="10"/>
                </a:cubicBezTo>
                <a:cubicBezTo>
                  <a:pt x="7899" y="4"/>
                  <a:pt x="7771" y="1"/>
                  <a:pt x="7631" y="0"/>
                </a:cubicBezTo>
                <a:close/>
              </a:path>
            </a:pathLst>
          </a:custGeom>
          <a:ln w="12700">
            <a:miter lim="400000"/>
          </a:ln>
          <a:effectLst>
            <a:outerShdw sx="100000" sy="100000" kx="0" ky="0" algn="b" rotWithShape="0" blurRad="685800" dist="310759" dir="13299928">
              <a:srgbClr val="000000">
                <a:alpha val="43561"/>
              </a:srgbClr>
            </a:outerShdw>
          </a:effectLst>
        </p:spPr>
      </p:pic>
      <p:sp>
        <p:nvSpPr>
          <p:cNvPr id="378" name="Text"/>
          <p:cNvSpPr/>
          <p:nvPr/>
        </p:nvSpPr>
        <p:spPr>
          <a:xfrm>
            <a:off x="5498071" y="2424332"/>
            <a:ext cx="7086601" cy="5044329"/>
          </a:xfrm>
          <a:prstGeom prst="rect">
            <a:avLst/>
          </a:prstGeom>
          <a:ln w="12700">
            <a:miter lim="400000"/>
          </a:ln>
          <a:effectLst>
            <a:outerShdw sx="100000" sy="100000" kx="0" ky="0" algn="b" rotWithShape="0" blurRad="152400" dist="25400" dir="2700000">
              <a:srgbClr val="000000"/>
            </a:outerShdw>
          </a:effectLst>
        </p:spPr>
        <p:txBody>
          <a:bodyPr lIns="50800" tIns="50800" rIns="50800" bIns="50800">
            <a:spAutoFit/>
          </a:bodyPr>
          <a:lstStyle/>
          <a:p>
            <a:pPr defTabSz="457200">
              <a:defRPr sz="8200">
                <a:solidFill>
                  <a:srgbClr val="FFFFFF"/>
                </a:solidFill>
                <a:effectLst>
                  <a:outerShdw sx="100000" sy="100000" kx="0" ky="0" algn="b" rotWithShape="0" blurRad="152400" dist="25400" dir="2700000">
                    <a:srgbClr val="000000"/>
                  </a:outerShdw>
                </a:effectLst>
                <a:latin typeface="Chalkboard"/>
                <a:ea typeface="Chalkboard"/>
                <a:cs typeface="Chalkboard"/>
                <a:sym typeface="Chalkboard"/>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0" name="ERROR &amp; CONSEQUENCES ERROR &amp; CONSEQUENCES" descr="ERROR &amp; CONSEQUENCES ERROR &amp; CONSEQUENCES"/>
          <p:cNvPicPr>
            <a:picLocks noChangeAspect="0"/>
          </p:cNvPicPr>
          <p:nvPr/>
        </p:nvPicPr>
        <p:blipFill>
          <a:blip r:embed="rId2">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pic>
        <p:nvPicPr>
          <p:cNvPr id="381" name="Image" descr="Image"/>
          <p:cNvPicPr>
            <a:picLocks noChangeAspect="0"/>
          </p:cNvPicPr>
          <p:nvPr/>
        </p:nvPicPr>
        <p:blipFill>
          <a:blip r:embed="rId3">
            <a:extLst/>
          </a:blip>
          <a:stretch>
            <a:fillRect/>
          </a:stretch>
        </p:blipFill>
        <p:spPr>
          <a:xfrm>
            <a:off x="294199" y="2860654"/>
            <a:ext cx="4867245" cy="6698812"/>
          </a:xfrm>
          <a:prstGeom prst="rect">
            <a:avLst/>
          </a:prstGeom>
          <a:effectLst>
            <a:outerShdw sx="100000" sy="100000" kx="0" ky="0" algn="b" rotWithShape="0" blurRad="63500" dist="25400" dir="5400000">
              <a:srgbClr val="000000">
                <a:alpha val="50000"/>
              </a:srgbClr>
            </a:outerShdw>
          </a:effectLst>
        </p:spPr>
      </p:pic>
      <p:sp>
        <p:nvSpPr>
          <p:cNvPr id="382" name="Jude 3 (NKJV)…"/>
          <p:cNvSpPr txBox="1"/>
          <p:nvPr/>
        </p:nvSpPr>
        <p:spPr>
          <a:xfrm>
            <a:off x="5287882" y="2878158"/>
            <a:ext cx="7284386" cy="63886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6300">
                <a:solidFill>
                  <a:srgbClr val="000000"/>
                </a:solidFill>
                <a:latin typeface="Times New Roman"/>
                <a:ea typeface="Times New Roman"/>
                <a:cs typeface="Times New Roman"/>
                <a:sym typeface="Times New Roman"/>
              </a:defRPr>
            </a:pPr>
            <a:r>
              <a:t>Jude 3 (NKJV) </a:t>
            </a:r>
          </a:p>
          <a:p>
            <a:pPr defTabSz="457200">
              <a:defRPr sz="4600">
                <a:solidFill>
                  <a:srgbClr val="000000"/>
                </a:solidFill>
                <a:latin typeface="Times New Roman"/>
                <a:ea typeface="Times New Roman"/>
                <a:cs typeface="Times New Roman"/>
                <a:sym typeface="Times New Roman"/>
              </a:defRPr>
            </a:pPr>
            <a:r>
              <a:rPr baseline="31999"/>
              <a:t>3</a:t>
            </a:r>
            <a:r>
              <a:t> Beloved, while I was very diligent to write to you concerning our common salvation, I found it necessary to write to you exhorting you to contend earnestly for the faith which was once for all delivered to the saints.</a:t>
            </a:r>
          </a:p>
        </p:txBody>
      </p:sp>
      <p:sp>
        <p:nvSpPr>
          <p:cNvPr id="383" name="ERROR MUST BE EXPOSED &amp; REFUTED"/>
          <p:cNvSpPr/>
          <p:nvPr/>
        </p:nvSpPr>
        <p:spPr>
          <a:xfrm>
            <a:off x="251856" y="1643400"/>
            <a:ext cx="12501088" cy="1039000"/>
          </a:xfrm>
          <a:prstGeom prst="roundRect">
            <a:avLst>
              <a:gd name="adj" fmla="val 27931"/>
            </a:avLst>
          </a:prstGeom>
          <a:solidFill>
            <a:srgbClr val="808785"/>
          </a:solidFill>
          <a:ln w="12700">
            <a:miter lim="400000"/>
          </a:ln>
          <a:effectLst>
            <a:outerShdw sx="100000" sy="100000" kx="0" ky="0" algn="b" rotWithShape="0" blurRad="152400" dist="100416" dir="27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4900">
                <a:solidFill>
                  <a:srgbClr val="FFFFFF"/>
                </a:solidFill>
                <a:effectLst>
                  <a:outerShdw sx="100000" sy="100000" kx="0" ky="0" algn="b" rotWithShape="0" blurRad="152400" dist="25400" dir="2700000">
                    <a:srgbClr val="000000"/>
                  </a:outerShdw>
                </a:effectLst>
                <a:latin typeface="Chalkboard"/>
                <a:ea typeface="Chalkboard"/>
                <a:cs typeface="Chalkboard"/>
                <a:sym typeface="Chalkboard"/>
              </a:defRPr>
            </a:lvl1pPr>
          </a:lstStyle>
          <a:p>
            <a:pPr/>
            <a:r>
              <a:t>ERROR MUST BE EXPOSED &amp; REFUTED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5" name="ERROR &amp; CONSEQUENCES ERROR &amp; CONSEQUENCES" descr="ERROR &amp; CONSEQUENCES ERROR &amp; CONSEQUENCES"/>
          <p:cNvPicPr>
            <a:picLocks noChangeAspect="0"/>
          </p:cNvPicPr>
          <p:nvPr/>
        </p:nvPicPr>
        <p:blipFill>
          <a:blip r:embed="rId2">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pic>
        <p:nvPicPr>
          <p:cNvPr id="386" name="Image" descr="Image"/>
          <p:cNvPicPr>
            <a:picLocks noChangeAspect="0"/>
          </p:cNvPicPr>
          <p:nvPr/>
        </p:nvPicPr>
        <p:blipFill>
          <a:blip r:embed="rId3">
            <a:extLst/>
          </a:blip>
          <a:stretch>
            <a:fillRect/>
          </a:stretch>
        </p:blipFill>
        <p:spPr>
          <a:xfrm>
            <a:off x="294199" y="2860654"/>
            <a:ext cx="4867245" cy="6698812"/>
          </a:xfrm>
          <a:prstGeom prst="rect">
            <a:avLst/>
          </a:prstGeom>
          <a:effectLst>
            <a:outerShdw sx="100000" sy="100000" kx="0" ky="0" algn="b" rotWithShape="0" blurRad="63500" dist="25400" dir="5400000">
              <a:srgbClr val="000000">
                <a:alpha val="50000"/>
              </a:srgbClr>
            </a:outerShdw>
          </a:effectLst>
        </p:spPr>
      </p:pic>
      <p:sp>
        <p:nvSpPr>
          <p:cNvPr id="387" name="Romans 16:17 (NKJV)…"/>
          <p:cNvSpPr txBox="1"/>
          <p:nvPr/>
        </p:nvSpPr>
        <p:spPr>
          <a:xfrm>
            <a:off x="5287882" y="2878158"/>
            <a:ext cx="7284386" cy="63478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6300">
                <a:solidFill>
                  <a:srgbClr val="000000"/>
                </a:solidFill>
                <a:latin typeface="Times New Roman"/>
                <a:ea typeface="Times New Roman"/>
                <a:cs typeface="Times New Roman"/>
                <a:sym typeface="Times New Roman"/>
              </a:defRPr>
            </a:pPr>
            <a:r>
              <a:t>Romans 16:17 (NKJV) </a:t>
            </a:r>
          </a:p>
          <a:p>
            <a:pPr defTabSz="457200">
              <a:defRPr sz="5100">
                <a:solidFill>
                  <a:srgbClr val="000000"/>
                </a:solidFill>
                <a:latin typeface="Times New Roman"/>
                <a:ea typeface="Times New Roman"/>
                <a:cs typeface="Times New Roman"/>
                <a:sym typeface="Times New Roman"/>
              </a:defRPr>
            </a:pPr>
            <a:r>
              <a:rPr baseline="31999"/>
              <a:t>17</a:t>
            </a:r>
            <a:r>
              <a:t> Now I urge you, brethren, note those who cause divisions and offenses, contrary to the doctrine which you learned, and avoid them.</a:t>
            </a:r>
          </a:p>
        </p:txBody>
      </p:sp>
      <p:sp>
        <p:nvSpPr>
          <p:cNvPr id="388" name="ERROR MUST BE EXPOSED &amp; REFUTED"/>
          <p:cNvSpPr/>
          <p:nvPr/>
        </p:nvSpPr>
        <p:spPr>
          <a:xfrm>
            <a:off x="251856" y="1643400"/>
            <a:ext cx="12501088" cy="1039000"/>
          </a:xfrm>
          <a:prstGeom prst="roundRect">
            <a:avLst>
              <a:gd name="adj" fmla="val 27931"/>
            </a:avLst>
          </a:prstGeom>
          <a:solidFill>
            <a:srgbClr val="808785"/>
          </a:solidFill>
          <a:ln w="12700">
            <a:miter lim="400000"/>
          </a:ln>
          <a:effectLst>
            <a:outerShdw sx="100000" sy="100000" kx="0" ky="0" algn="b" rotWithShape="0" blurRad="152400" dist="100416" dir="27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4900">
                <a:solidFill>
                  <a:srgbClr val="FFFFFF"/>
                </a:solidFill>
                <a:effectLst>
                  <a:outerShdw sx="100000" sy="100000" kx="0" ky="0" algn="b" rotWithShape="0" blurRad="152400" dist="25400" dir="2700000">
                    <a:srgbClr val="000000"/>
                  </a:outerShdw>
                </a:effectLst>
                <a:latin typeface="Chalkboard"/>
                <a:ea typeface="Chalkboard"/>
                <a:cs typeface="Chalkboard"/>
                <a:sym typeface="Chalkboard"/>
              </a:defRPr>
            </a:lvl1pPr>
          </a:lstStyle>
          <a:p>
            <a:pPr/>
            <a:r>
              <a:t>ERROR MUST BE EXPOSED &amp; REFUTED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0" name="ERROR &amp; CONSEQUENCES ERROR &amp; CONSEQUENCES" descr="ERROR &amp; CONSEQUENCES ERROR &amp; CONSEQUENCES"/>
          <p:cNvPicPr>
            <a:picLocks noChangeAspect="0"/>
          </p:cNvPicPr>
          <p:nvPr/>
        </p:nvPicPr>
        <p:blipFill>
          <a:blip r:embed="rId2">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sp>
        <p:nvSpPr>
          <p:cNvPr id="391" name="Jesus exposed the errors of the Scribes and Pharisees on a regular basis (Mat. 12:38-45; 15:1-12; 16:1-4; 22:23-33; 23)…"/>
          <p:cNvSpPr txBox="1"/>
          <p:nvPr/>
        </p:nvSpPr>
        <p:spPr>
          <a:xfrm>
            <a:off x="5251715" y="3054110"/>
            <a:ext cx="7575820" cy="6311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300"/>
              </a:spcBef>
              <a:buSzPct val="80000"/>
              <a:buBlip>
                <a:blip r:embed="rId3"/>
              </a:buBlip>
              <a:defRPr sz="3700">
                <a:solidFill>
                  <a:srgbClr val="000000"/>
                </a:solidFill>
                <a:latin typeface="Century Gothic"/>
                <a:ea typeface="Century Gothic"/>
                <a:cs typeface="Century Gothic"/>
                <a:sym typeface="Century Gothic"/>
              </a:defRPr>
            </a:pPr>
            <a:r>
              <a:t>Jesus exposed the errors of the Scribes and Pharisees on a regular basis (Mat. 12:38-45; 15:1-12; 16:1-4; 22:23-33; 23)</a:t>
            </a:r>
          </a:p>
          <a:p>
            <a:pPr marL="685800" indent="-685800" algn="l">
              <a:spcBef>
                <a:spcPts val="1300"/>
              </a:spcBef>
              <a:buSzPct val="80000"/>
              <a:buBlip>
                <a:blip r:embed="rId3"/>
              </a:buBlip>
              <a:defRPr sz="3700">
                <a:solidFill>
                  <a:srgbClr val="000000"/>
                </a:solidFill>
                <a:latin typeface="Century Gothic"/>
                <a:ea typeface="Century Gothic"/>
                <a:cs typeface="Century Gothic"/>
                <a:sym typeface="Century Gothic"/>
              </a:defRPr>
            </a:pPr>
            <a:r>
              <a:t>Peter and John disputed with the Sanhedrin in Acts 4:1-24</a:t>
            </a:r>
          </a:p>
          <a:p>
            <a:pPr marL="685800" indent="-685800" algn="l">
              <a:spcBef>
                <a:spcPts val="1300"/>
              </a:spcBef>
              <a:buSzPct val="80000"/>
              <a:buBlip>
                <a:blip r:embed="rId3"/>
              </a:buBlip>
              <a:defRPr sz="3700">
                <a:solidFill>
                  <a:srgbClr val="000000"/>
                </a:solidFill>
                <a:latin typeface="Century Gothic"/>
                <a:ea typeface="Century Gothic"/>
                <a:cs typeface="Century Gothic"/>
                <a:sym typeface="Century Gothic"/>
              </a:defRPr>
            </a:pPr>
            <a:r>
              <a:t>Steven disputed with the Jews in Acts 7</a:t>
            </a:r>
          </a:p>
          <a:p>
            <a:pPr marL="685800" indent="-685800" algn="l">
              <a:spcBef>
                <a:spcPts val="1300"/>
              </a:spcBef>
              <a:buSzPct val="80000"/>
              <a:buBlip>
                <a:blip r:embed="rId3"/>
              </a:buBlip>
              <a:defRPr sz="3700">
                <a:solidFill>
                  <a:srgbClr val="000000"/>
                </a:solidFill>
                <a:latin typeface="Century Gothic"/>
                <a:ea typeface="Century Gothic"/>
                <a:cs typeface="Century Gothic"/>
                <a:sym typeface="Century Gothic"/>
              </a:defRPr>
            </a:pPr>
            <a:r>
              <a:t>Paul disputed with the Hellenists in  Acts 9:29 </a:t>
            </a:r>
          </a:p>
        </p:txBody>
      </p:sp>
      <p:sp>
        <p:nvSpPr>
          <p:cNvPr id="392" name="ERROR MUST BE EXPOSED &amp; REFUTED"/>
          <p:cNvSpPr/>
          <p:nvPr/>
        </p:nvSpPr>
        <p:spPr>
          <a:xfrm>
            <a:off x="251856" y="1643400"/>
            <a:ext cx="12501088" cy="1039000"/>
          </a:xfrm>
          <a:prstGeom prst="roundRect">
            <a:avLst>
              <a:gd name="adj" fmla="val 27931"/>
            </a:avLst>
          </a:prstGeom>
          <a:solidFill>
            <a:srgbClr val="808785"/>
          </a:solidFill>
          <a:ln w="12700">
            <a:miter lim="400000"/>
          </a:ln>
          <a:effectLst>
            <a:outerShdw sx="100000" sy="100000" kx="0" ky="0" algn="b" rotWithShape="0" blurRad="152400" dist="100416" dir="27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4900">
                <a:solidFill>
                  <a:srgbClr val="FFFFFF"/>
                </a:solidFill>
                <a:effectLst>
                  <a:outerShdw sx="100000" sy="100000" kx="0" ky="0" algn="b" rotWithShape="0" blurRad="152400" dist="25400" dir="2700000">
                    <a:srgbClr val="000000"/>
                  </a:outerShdw>
                </a:effectLst>
                <a:latin typeface="Chalkboard"/>
                <a:ea typeface="Chalkboard"/>
                <a:cs typeface="Chalkboard"/>
                <a:sym typeface="Chalkboard"/>
              </a:defRPr>
            </a:lvl1pPr>
          </a:lstStyle>
          <a:p>
            <a:pPr/>
            <a:r>
              <a:t>ERROR MUST BE EXPOSED &amp; REFUTED </a:t>
            </a:r>
          </a:p>
        </p:txBody>
      </p:sp>
      <p:pic>
        <p:nvPicPr>
          <p:cNvPr id="393" name="Image" descr="Image"/>
          <p:cNvPicPr>
            <a:picLocks noChangeAspect="0"/>
          </p:cNvPicPr>
          <p:nvPr/>
        </p:nvPicPr>
        <p:blipFill>
          <a:blip r:embed="rId4">
            <a:extLst/>
          </a:blip>
          <a:stretch>
            <a:fillRect/>
          </a:stretch>
        </p:blipFill>
        <p:spPr>
          <a:xfrm>
            <a:off x="294199" y="2860654"/>
            <a:ext cx="4867245" cy="6698812"/>
          </a:xfrm>
          <a:prstGeom prst="rect">
            <a:avLst/>
          </a:prstGeom>
          <a:effectLst>
            <a:outerShdw sx="100000" sy="100000" kx="0" ky="0" algn="b" rotWithShape="0" blurRad="63500" dist="25400" dir="54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1">
                                            <p:txEl>
                                              <p:pRg st="1" end="1"/>
                                            </p:txEl>
                                          </p:spTgt>
                                        </p:tgtEl>
                                        <p:attrNameLst>
                                          <p:attrName>style.visibility</p:attrName>
                                        </p:attrNameLst>
                                      </p:cBhvr>
                                      <p:to>
                                        <p:strVal val="visible"/>
                                      </p:to>
                                    </p:set>
                                    <p:animEffect filter="wipe(left)" transition="in">
                                      <p:cBhvr>
                                        <p:cTn id="7" dur="1250"/>
                                        <p:tgtEl>
                                          <p:spTgt spid="3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91">
                                            <p:txEl>
                                              <p:pRg st="2" end="2"/>
                                            </p:txEl>
                                          </p:spTgt>
                                        </p:tgtEl>
                                        <p:attrNameLst>
                                          <p:attrName>style.visibility</p:attrName>
                                        </p:attrNameLst>
                                      </p:cBhvr>
                                      <p:to>
                                        <p:strVal val="visible"/>
                                      </p:to>
                                    </p:set>
                                    <p:animEffect filter="wipe(left)" transition="in">
                                      <p:cBhvr>
                                        <p:cTn id="12" dur="1250"/>
                                        <p:tgtEl>
                                          <p:spTgt spid="39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91">
                                            <p:txEl>
                                              <p:pRg st="3" end="3"/>
                                            </p:txEl>
                                          </p:spTgt>
                                        </p:tgtEl>
                                        <p:attrNameLst>
                                          <p:attrName>style.visibility</p:attrName>
                                        </p:attrNameLst>
                                      </p:cBhvr>
                                      <p:to>
                                        <p:strVal val="visible"/>
                                      </p:to>
                                    </p:set>
                                    <p:animEffect filter="wipe(left)" transition="in">
                                      <p:cBhvr>
                                        <p:cTn id="17" dur="1250"/>
                                        <p:tgtEl>
                                          <p:spTgt spid="39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1"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5" name="ERROR &amp; CONSEQUENCES ERROR &amp; CONSEQUENCES" descr="ERROR &amp; CONSEQUENCES ERROR &amp; CONSEQUENCES"/>
          <p:cNvPicPr>
            <a:picLocks noChangeAspect="0"/>
          </p:cNvPicPr>
          <p:nvPr/>
        </p:nvPicPr>
        <p:blipFill>
          <a:blip r:embed="rId2">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pic>
        <p:nvPicPr>
          <p:cNvPr id="396" name="Image" descr="Image"/>
          <p:cNvPicPr>
            <a:picLocks noChangeAspect="0"/>
          </p:cNvPicPr>
          <p:nvPr/>
        </p:nvPicPr>
        <p:blipFill>
          <a:blip r:embed="rId3">
            <a:extLst/>
          </a:blip>
          <a:stretch>
            <a:fillRect/>
          </a:stretch>
        </p:blipFill>
        <p:spPr>
          <a:xfrm>
            <a:off x="294199" y="2860654"/>
            <a:ext cx="4867245" cy="6698812"/>
          </a:xfrm>
          <a:prstGeom prst="rect">
            <a:avLst/>
          </a:prstGeom>
          <a:effectLst>
            <a:outerShdw sx="100000" sy="100000" kx="0" ky="0" algn="b" rotWithShape="0" blurRad="63500" dist="25400" dir="5400000">
              <a:srgbClr val="000000">
                <a:alpha val="50000"/>
              </a:srgbClr>
            </a:outerShdw>
          </a:effectLst>
        </p:spPr>
      </p:pic>
      <p:sp>
        <p:nvSpPr>
          <p:cNvPr id="397" name="Acts 9:29 (NKJV)…"/>
          <p:cNvSpPr txBox="1"/>
          <p:nvPr/>
        </p:nvSpPr>
        <p:spPr>
          <a:xfrm>
            <a:off x="5287882" y="3033419"/>
            <a:ext cx="7284386" cy="62541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6300">
                <a:solidFill>
                  <a:srgbClr val="000000"/>
                </a:solidFill>
                <a:latin typeface="Times New Roman"/>
                <a:ea typeface="Times New Roman"/>
                <a:cs typeface="Times New Roman"/>
                <a:sym typeface="Times New Roman"/>
              </a:defRPr>
            </a:pPr>
            <a:r>
              <a:t>Acts 9:29 (NKJV) </a:t>
            </a:r>
          </a:p>
          <a:p>
            <a:pPr defTabSz="457200">
              <a:defRPr sz="6000">
                <a:solidFill>
                  <a:srgbClr val="000000"/>
                </a:solidFill>
                <a:latin typeface="Times New Roman"/>
                <a:ea typeface="Times New Roman"/>
                <a:cs typeface="Times New Roman"/>
                <a:sym typeface="Times New Roman"/>
              </a:defRPr>
            </a:pPr>
            <a:r>
              <a:rPr baseline="31999"/>
              <a:t>29</a:t>
            </a:r>
            <a:r>
              <a:t> And he spoke boldly in the name of the Lord Jesus and disputed against the Hellenists, but they attempted to kill him.</a:t>
            </a:r>
          </a:p>
        </p:txBody>
      </p:sp>
      <p:sp>
        <p:nvSpPr>
          <p:cNvPr id="398" name="ERROR MUST BE EXPOSED &amp; REFUTED"/>
          <p:cNvSpPr/>
          <p:nvPr/>
        </p:nvSpPr>
        <p:spPr>
          <a:xfrm>
            <a:off x="251856" y="1643400"/>
            <a:ext cx="12501088" cy="1039000"/>
          </a:xfrm>
          <a:prstGeom prst="roundRect">
            <a:avLst>
              <a:gd name="adj" fmla="val 27931"/>
            </a:avLst>
          </a:prstGeom>
          <a:solidFill>
            <a:srgbClr val="808785"/>
          </a:solidFill>
          <a:ln w="12700">
            <a:miter lim="400000"/>
          </a:ln>
          <a:effectLst>
            <a:outerShdw sx="100000" sy="100000" kx="0" ky="0" algn="b" rotWithShape="0" blurRad="152400" dist="100416" dir="27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4900">
                <a:solidFill>
                  <a:srgbClr val="FFFFFF"/>
                </a:solidFill>
                <a:effectLst>
                  <a:outerShdw sx="100000" sy="100000" kx="0" ky="0" algn="b" rotWithShape="0" blurRad="152400" dist="25400" dir="2700000">
                    <a:srgbClr val="000000"/>
                  </a:outerShdw>
                </a:effectLst>
                <a:latin typeface="Chalkboard"/>
                <a:ea typeface="Chalkboard"/>
                <a:cs typeface="Chalkboard"/>
                <a:sym typeface="Chalkboard"/>
              </a:defRPr>
            </a:lvl1pPr>
          </a:lstStyle>
          <a:p>
            <a:pPr/>
            <a:r>
              <a:t>ERROR MUST BE EXPOSED &amp; REFUTED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3" name="Image" descr="Image"/>
          <p:cNvPicPr>
            <a:picLocks noChangeAspect="1"/>
          </p:cNvPicPr>
          <p:nvPr/>
        </p:nvPicPr>
        <p:blipFill>
          <a:blip r:embed="rId2">
            <a:extLst/>
          </a:blip>
          <a:srcRect l="22372" t="6197" r="1258" b="4765"/>
          <a:stretch>
            <a:fillRect/>
          </a:stretch>
        </p:blipFill>
        <p:spPr>
          <a:xfrm flipH="1">
            <a:off x="-237215" y="1792644"/>
            <a:ext cx="7953061" cy="8232019"/>
          </a:xfrm>
          <a:custGeom>
            <a:avLst/>
            <a:gdLst/>
            <a:ahLst/>
            <a:cxnLst>
              <a:cxn ang="0">
                <a:pos x="wd2" y="hd2"/>
              </a:cxn>
              <a:cxn ang="5400000">
                <a:pos x="wd2" y="hd2"/>
              </a:cxn>
              <a:cxn ang="10800000">
                <a:pos x="wd2" y="hd2"/>
              </a:cxn>
              <a:cxn ang="16200000">
                <a:pos x="wd2" y="hd2"/>
              </a:cxn>
            </a:cxnLst>
            <a:rect l="0" t="0" r="r" b="b"/>
            <a:pathLst>
              <a:path w="21475" h="21565" fill="norm" stroke="1" extrusionOk="0">
                <a:moveTo>
                  <a:pt x="7631" y="0"/>
                </a:moveTo>
                <a:cubicBezTo>
                  <a:pt x="7210" y="-2"/>
                  <a:pt x="6683" y="22"/>
                  <a:pt x="6080" y="70"/>
                </a:cubicBezTo>
                <a:cubicBezTo>
                  <a:pt x="3305" y="290"/>
                  <a:pt x="3326" y="286"/>
                  <a:pt x="2436" y="876"/>
                </a:cubicBezTo>
                <a:cubicBezTo>
                  <a:pt x="1742" y="1338"/>
                  <a:pt x="1543" y="1555"/>
                  <a:pt x="1411" y="1993"/>
                </a:cubicBezTo>
                <a:cubicBezTo>
                  <a:pt x="1354" y="2182"/>
                  <a:pt x="1269" y="2455"/>
                  <a:pt x="1222" y="2600"/>
                </a:cubicBezTo>
                <a:cubicBezTo>
                  <a:pt x="1126" y="2902"/>
                  <a:pt x="1110" y="3598"/>
                  <a:pt x="1195" y="3814"/>
                </a:cubicBezTo>
                <a:cubicBezTo>
                  <a:pt x="1254" y="3963"/>
                  <a:pt x="1501" y="4079"/>
                  <a:pt x="2039" y="4211"/>
                </a:cubicBezTo>
                <a:cubicBezTo>
                  <a:pt x="2238" y="4259"/>
                  <a:pt x="2343" y="4336"/>
                  <a:pt x="2509" y="4555"/>
                </a:cubicBezTo>
                <a:cubicBezTo>
                  <a:pt x="2627" y="4710"/>
                  <a:pt x="2816" y="4887"/>
                  <a:pt x="2928" y="4950"/>
                </a:cubicBezTo>
                <a:lnTo>
                  <a:pt x="3133" y="5063"/>
                </a:lnTo>
                <a:lnTo>
                  <a:pt x="2996" y="4917"/>
                </a:lnTo>
                <a:cubicBezTo>
                  <a:pt x="2850" y="4761"/>
                  <a:pt x="2817" y="4600"/>
                  <a:pt x="2919" y="4539"/>
                </a:cubicBezTo>
                <a:cubicBezTo>
                  <a:pt x="2952" y="4519"/>
                  <a:pt x="3429" y="4708"/>
                  <a:pt x="3977" y="4960"/>
                </a:cubicBezTo>
                <a:cubicBezTo>
                  <a:pt x="4993" y="5427"/>
                  <a:pt x="5391" y="5641"/>
                  <a:pt x="5468" y="5762"/>
                </a:cubicBezTo>
                <a:cubicBezTo>
                  <a:pt x="5516" y="5837"/>
                  <a:pt x="4980" y="6629"/>
                  <a:pt x="4131" y="7736"/>
                </a:cubicBezTo>
                <a:cubicBezTo>
                  <a:pt x="2934" y="9296"/>
                  <a:pt x="2660" y="9885"/>
                  <a:pt x="2863" y="10450"/>
                </a:cubicBezTo>
                <a:cubicBezTo>
                  <a:pt x="2920" y="10608"/>
                  <a:pt x="2906" y="10682"/>
                  <a:pt x="2773" y="10956"/>
                </a:cubicBezTo>
                <a:cubicBezTo>
                  <a:pt x="2687" y="11133"/>
                  <a:pt x="2557" y="11488"/>
                  <a:pt x="2485" y="11746"/>
                </a:cubicBezTo>
                <a:cubicBezTo>
                  <a:pt x="2303" y="12395"/>
                  <a:pt x="2039" y="12851"/>
                  <a:pt x="1632" y="13215"/>
                </a:cubicBezTo>
                <a:cubicBezTo>
                  <a:pt x="1195" y="13606"/>
                  <a:pt x="776" y="13762"/>
                  <a:pt x="297" y="13714"/>
                </a:cubicBezTo>
                <a:cubicBezTo>
                  <a:pt x="-125" y="13672"/>
                  <a:pt x="-99" y="13702"/>
                  <a:pt x="390" y="13823"/>
                </a:cubicBezTo>
                <a:cubicBezTo>
                  <a:pt x="737" y="13910"/>
                  <a:pt x="803" y="13910"/>
                  <a:pt x="1151" y="13823"/>
                </a:cubicBezTo>
                <a:cubicBezTo>
                  <a:pt x="1980" y="13617"/>
                  <a:pt x="2357" y="13214"/>
                  <a:pt x="2873" y="11981"/>
                </a:cubicBezTo>
                <a:cubicBezTo>
                  <a:pt x="3037" y="11586"/>
                  <a:pt x="3211" y="11206"/>
                  <a:pt x="3258" y="11135"/>
                </a:cubicBezTo>
                <a:lnTo>
                  <a:pt x="3344" y="11006"/>
                </a:lnTo>
                <a:lnTo>
                  <a:pt x="3655" y="11120"/>
                </a:lnTo>
                <a:cubicBezTo>
                  <a:pt x="4683" y="11499"/>
                  <a:pt x="6275" y="11328"/>
                  <a:pt x="7542" y="10702"/>
                </a:cubicBezTo>
                <a:cubicBezTo>
                  <a:pt x="8246" y="10354"/>
                  <a:pt x="9678" y="9471"/>
                  <a:pt x="10703" y="8753"/>
                </a:cubicBezTo>
                <a:lnTo>
                  <a:pt x="11483" y="8207"/>
                </a:lnTo>
                <a:lnTo>
                  <a:pt x="11656" y="8396"/>
                </a:lnTo>
                <a:cubicBezTo>
                  <a:pt x="12083" y="8866"/>
                  <a:pt x="12926" y="10318"/>
                  <a:pt x="14329" y="13003"/>
                </a:cubicBezTo>
                <a:cubicBezTo>
                  <a:pt x="15164" y="14599"/>
                  <a:pt x="16022" y="16186"/>
                  <a:pt x="16237" y="16529"/>
                </a:cubicBezTo>
                <a:cubicBezTo>
                  <a:pt x="17108" y="17925"/>
                  <a:pt x="18040" y="19094"/>
                  <a:pt x="18978" y="19979"/>
                </a:cubicBezTo>
                <a:cubicBezTo>
                  <a:pt x="19751" y="20675"/>
                  <a:pt x="20763" y="21370"/>
                  <a:pt x="21291" y="21561"/>
                </a:cubicBezTo>
                <a:cubicBezTo>
                  <a:pt x="21392" y="21598"/>
                  <a:pt x="21399" y="21370"/>
                  <a:pt x="21414" y="17488"/>
                </a:cubicBezTo>
                <a:cubicBezTo>
                  <a:pt x="21423" y="15190"/>
                  <a:pt x="21444" y="13869"/>
                  <a:pt x="21475" y="13515"/>
                </a:cubicBezTo>
                <a:lnTo>
                  <a:pt x="21074" y="12659"/>
                </a:lnTo>
                <a:cubicBezTo>
                  <a:pt x="20853" y="12186"/>
                  <a:pt x="20477" y="11361"/>
                  <a:pt x="20236" y="10825"/>
                </a:cubicBezTo>
                <a:cubicBezTo>
                  <a:pt x="19996" y="10289"/>
                  <a:pt x="19581" y="9392"/>
                  <a:pt x="19316" y="8831"/>
                </a:cubicBezTo>
                <a:cubicBezTo>
                  <a:pt x="19050" y="8270"/>
                  <a:pt x="18750" y="7638"/>
                  <a:pt x="18649" y="7425"/>
                </a:cubicBezTo>
                <a:cubicBezTo>
                  <a:pt x="18419" y="6938"/>
                  <a:pt x="17490" y="5283"/>
                  <a:pt x="17190" y="4825"/>
                </a:cubicBezTo>
                <a:cubicBezTo>
                  <a:pt x="16676" y="4042"/>
                  <a:pt x="15704" y="2864"/>
                  <a:pt x="15028" y="2205"/>
                </a:cubicBezTo>
                <a:cubicBezTo>
                  <a:pt x="14240" y="1437"/>
                  <a:pt x="13637" y="1003"/>
                  <a:pt x="12854" y="640"/>
                </a:cubicBezTo>
                <a:cubicBezTo>
                  <a:pt x="12027" y="258"/>
                  <a:pt x="11547" y="166"/>
                  <a:pt x="10041" y="104"/>
                </a:cubicBezTo>
                <a:cubicBezTo>
                  <a:pt x="9315" y="74"/>
                  <a:pt x="8403" y="32"/>
                  <a:pt x="8014" y="10"/>
                </a:cubicBezTo>
                <a:cubicBezTo>
                  <a:pt x="7899" y="4"/>
                  <a:pt x="7771" y="1"/>
                  <a:pt x="7631" y="0"/>
                </a:cubicBezTo>
                <a:close/>
              </a:path>
            </a:pathLst>
          </a:custGeom>
          <a:ln w="12700">
            <a:miter lim="400000"/>
          </a:ln>
          <a:effectLst>
            <a:outerShdw sx="100000" sy="100000" kx="0" ky="0" algn="b" rotWithShape="0" blurRad="685800" dist="310759" dir="13299928">
              <a:srgbClr val="000000">
                <a:alpha val="43561"/>
              </a:srgbClr>
            </a:outerShdw>
          </a:effectLst>
        </p:spPr>
      </p:pic>
      <p:sp>
        <p:nvSpPr>
          <p:cNvPr id="324" name="Why is it so DANGEROUS to believe DOCTRINAL ERROR?"/>
          <p:cNvSpPr txBox="1"/>
          <p:nvPr/>
        </p:nvSpPr>
        <p:spPr>
          <a:xfrm>
            <a:off x="7030707" y="3311558"/>
            <a:ext cx="5670236" cy="46408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200"/>
            </a:pPr>
            <a:r>
              <a:t>Why is it so </a:t>
            </a:r>
            <a:r>
              <a:rPr b="1">
                <a:latin typeface="Gill Sans"/>
                <a:ea typeface="Gill Sans"/>
                <a:cs typeface="Gill Sans"/>
                <a:sym typeface="Gill Sans"/>
              </a:rPr>
              <a:t>DANGEROUS</a:t>
            </a:r>
            <a:r>
              <a:t> to believe </a:t>
            </a:r>
            <a:r>
              <a:rPr b="1">
                <a:latin typeface="Gill Sans"/>
                <a:ea typeface="Gill Sans"/>
                <a:cs typeface="Gill Sans"/>
                <a:sym typeface="Gill Sans"/>
              </a:rPr>
              <a:t>DOCTRINAL</a:t>
            </a:r>
            <a:r>
              <a:t> ERROR?</a:t>
            </a:r>
          </a:p>
        </p:txBody>
      </p:sp>
      <p:pic>
        <p:nvPicPr>
          <p:cNvPr id="325" name="ERROR &amp; CONSEQUENCES ERROR &amp; CONSEQUENCES" descr="ERROR &amp; CONSEQUENCES ERROR &amp; CONSEQUENCES"/>
          <p:cNvPicPr>
            <a:picLocks noChangeAspect="0"/>
          </p:cNvPicPr>
          <p:nvPr/>
        </p:nvPicPr>
        <p:blipFill>
          <a:blip r:embed="rId3">
            <a:extLst/>
          </a:blip>
          <a:stretch>
            <a:fillRect/>
          </a:stretch>
        </p:blipFill>
        <p:spPr>
          <a:xfrm>
            <a:off x="319834" y="318493"/>
            <a:ext cx="12365132" cy="1358901"/>
          </a:xfrm>
          <a:prstGeom prst="rect">
            <a:avLst/>
          </a:prstGeom>
          <a:effectLst>
            <a:outerShdw sx="100000" sy="100000" kx="0" ky="0" algn="b" rotWithShape="0" blurRad="63500" dist="25400" dir="54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0" name="ERROR &amp; CONSEQUENCES ERROR &amp; CONSEQUENCES" descr="ERROR &amp; CONSEQUENCES ERROR &amp; CONSEQUENCES"/>
          <p:cNvPicPr>
            <a:picLocks noChangeAspect="0"/>
          </p:cNvPicPr>
          <p:nvPr/>
        </p:nvPicPr>
        <p:blipFill>
          <a:blip r:embed="rId2">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pic>
        <p:nvPicPr>
          <p:cNvPr id="401" name="Image" descr="Image"/>
          <p:cNvPicPr>
            <a:picLocks noChangeAspect="0"/>
          </p:cNvPicPr>
          <p:nvPr/>
        </p:nvPicPr>
        <p:blipFill>
          <a:blip r:embed="rId3">
            <a:extLst/>
          </a:blip>
          <a:stretch>
            <a:fillRect/>
          </a:stretch>
        </p:blipFill>
        <p:spPr>
          <a:xfrm>
            <a:off x="294199" y="2860654"/>
            <a:ext cx="4867245" cy="6698812"/>
          </a:xfrm>
          <a:prstGeom prst="rect">
            <a:avLst/>
          </a:prstGeom>
          <a:effectLst>
            <a:outerShdw sx="100000" sy="100000" kx="0" ky="0" algn="b" rotWithShape="0" blurRad="63500" dist="25400" dir="5400000">
              <a:srgbClr val="000000">
                <a:alpha val="50000"/>
              </a:srgbClr>
            </a:outerShdw>
          </a:effectLst>
        </p:spPr>
      </p:pic>
      <p:sp>
        <p:nvSpPr>
          <p:cNvPr id="402" name="Acts 15:2 (NKJV)…"/>
          <p:cNvSpPr txBox="1"/>
          <p:nvPr/>
        </p:nvSpPr>
        <p:spPr>
          <a:xfrm>
            <a:off x="5287882" y="3033419"/>
            <a:ext cx="7284386" cy="62368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6000">
                <a:solidFill>
                  <a:srgbClr val="000000"/>
                </a:solidFill>
                <a:latin typeface="Times New Roman"/>
                <a:ea typeface="Times New Roman"/>
                <a:cs typeface="Times New Roman"/>
                <a:sym typeface="Times New Roman"/>
              </a:defRPr>
            </a:pPr>
            <a:r>
              <a:t>Acts 15:2 (NKJV) </a:t>
            </a:r>
          </a:p>
          <a:p>
            <a:pPr defTabSz="457200">
              <a:defRPr sz="4500">
                <a:solidFill>
                  <a:srgbClr val="000000"/>
                </a:solidFill>
                <a:latin typeface="Times New Roman"/>
                <a:ea typeface="Times New Roman"/>
                <a:cs typeface="Times New Roman"/>
                <a:sym typeface="Times New Roman"/>
              </a:defRPr>
            </a:pPr>
            <a:r>
              <a:rPr baseline="31999"/>
              <a:t>2</a:t>
            </a:r>
            <a:r>
              <a:t> Therefore, when Paul and Barnabas had no small dissension and dispute with them, they determined that Paul and Barnabas and certain others of them should go up to Jerusalem, to the apostles and elders, about this question.</a:t>
            </a:r>
          </a:p>
        </p:txBody>
      </p:sp>
      <p:sp>
        <p:nvSpPr>
          <p:cNvPr id="403" name="ERROR MUST BE EXPOSED &amp; REFUTED"/>
          <p:cNvSpPr/>
          <p:nvPr/>
        </p:nvSpPr>
        <p:spPr>
          <a:xfrm>
            <a:off x="251856" y="1643400"/>
            <a:ext cx="12501088" cy="1039000"/>
          </a:xfrm>
          <a:prstGeom prst="roundRect">
            <a:avLst>
              <a:gd name="adj" fmla="val 27931"/>
            </a:avLst>
          </a:prstGeom>
          <a:solidFill>
            <a:srgbClr val="808785"/>
          </a:solidFill>
          <a:ln w="12700">
            <a:miter lim="400000"/>
          </a:ln>
          <a:effectLst>
            <a:outerShdw sx="100000" sy="100000" kx="0" ky="0" algn="b" rotWithShape="0" blurRad="152400" dist="100416" dir="27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4900">
                <a:solidFill>
                  <a:srgbClr val="FFFFFF"/>
                </a:solidFill>
                <a:effectLst>
                  <a:outerShdw sx="100000" sy="100000" kx="0" ky="0" algn="b" rotWithShape="0" blurRad="152400" dist="25400" dir="2700000">
                    <a:srgbClr val="000000"/>
                  </a:outerShdw>
                </a:effectLst>
                <a:latin typeface="Chalkboard"/>
                <a:ea typeface="Chalkboard"/>
                <a:cs typeface="Chalkboard"/>
                <a:sym typeface="Chalkboard"/>
              </a:defRPr>
            </a:lvl1pPr>
          </a:lstStyle>
          <a:p>
            <a:pPr/>
            <a:r>
              <a:t>ERROR MUST BE EXPOSED &amp; REFUTED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5" name="ERROR &amp; CONSEQUENCES ERROR &amp; CONSEQUENCES" descr="ERROR &amp; CONSEQUENCES ERROR &amp; CONSEQUENCES"/>
          <p:cNvPicPr>
            <a:picLocks noChangeAspect="0"/>
          </p:cNvPicPr>
          <p:nvPr/>
        </p:nvPicPr>
        <p:blipFill>
          <a:blip r:embed="rId2">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pic>
        <p:nvPicPr>
          <p:cNvPr id="406" name="Image" descr="Image"/>
          <p:cNvPicPr>
            <a:picLocks noChangeAspect="0"/>
          </p:cNvPicPr>
          <p:nvPr/>
        </p:nvPicPr>
        <p:blipFill>
          <a:blip r:embed="rId3">
            <a:extLst/>
          </a:blip>
          <a:stretch>
            <a:fillRect/>
          </a:stretch>
        </p:blipFill>
        <p:spPr>
          <a:xfrm>
            <a:off x="294199" y="2860654"/>
            <a:ext cx="4867245" cy="6698812"/>
          </a:xfrm>
          <a:prstGeom prst="rect">
            <a:avLst/>
          </a:prstGeom>
          <a:effectLst>
            <a:outerShdw sx="100000" sy="100000" kx="0" ky="0" algn="b" rotWithShape="0" blurRad="63500" dist="25400" dir="5400000">
              <a:srgbClr val="000000">
                <a:alpha val="50000"/>
              </a:srgbClr>
            </a:outerShdw>
          </a:effectLst>
        </p:spPr>
      </p:pic>
      <p:sp>
        <p:nvSpPr>
          <p:cNvPr id="407" name="Galatians 2:4–5 (NKJV)…"/>
          <p:cNvSpPr txBox="1"/>
          <p:nvPr/>
        </p:nvSpPr>
        <p:spPr>
          <a:xfrm>
            <a:off x="5287882" y="3033419"/>
            <a:ext cx="7284386" cy="63532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400">
                <a:solidFill>
                  <a:srgbClr val="000000"/>
                </a:solidFill>
                <a:latin typeface="Times New Roman"/>
                <a:ea typeface="Times New Roman"/>
                <a:cs typeface="Times New Roman"/>
                <a:sym typeface="Times New Roman"/>
              </a:defRPr>
            </a:pPr>
            <a:r>
              <a:t>Galatians 2:4–5 (NKJV) </a:t>
            </a:r>
          </a:p>
          <a:p>
            <a:pPr defTabSz="457200">
              <a:defRPr sz="4100">
                <a:solidFill>
                  <a:srgbClr val="000000"/>
                </a:solidFill>
                <a:latin typeface="Times New Roman"/>
                <a:ea typeface="Times New Roman"/>
                <a:cs typeface="Times New Roman"/>
                <a:sym typeface="Times New Roman"/>
              </a:defRPr>
            </a:pPr>
            <a:r>
              <a:rPr baseline="31999"/>
              <a:t>4</a:t>
            </a:r>
            <a:r>
              <a:t> And </a:t>
            </a:r>
            <a:r>
              <a:rPr i="1"/>
              <a:t>this occurred</a:t>
            </a:r>
            <a:r>
              <a:t> because of false brethren secretly brought in (who came in by stealth to spy out our liberty which we have in Christ Jesus, that they might bring us into bondage), </a:t>
            </a:r>
            <a:r>
              <a:rPr baseline="31999"/>
              <a:t>5</a:t>
            </a:r>
            <a:r>
              <a:t> to whom we did not yield submission even for an hour, that the truth of the gospel might continue with you.</a:t>
            </a:r>
          </a:p>
        </p:txBody>
      </p:sp>
      <p:sp>
        <p:nvSpPr>
          <p:cNvPr id="408" name="ERROR MUST BE EXPOSED &amp; REFUTED"/>
          <p:cNvSpPr/>
          <p:nvPr/>
        </p:nvSpPr>
        <p:spPr>
          <a:xfrm>
            <a:off x="251856" y="1643400"/>
            <a:ext cx="12501088" cy="1039000"/>
          </a:xfrm>
          <a:prstGeom prst="roundRect">
            <a:avLst>
              <a:gd name="adj" fmla="val 27931"/>
            </a:avLst>
          </a:prstGeom>
          <a:solidFill>
            <a:srgbClr val="808785"/>
          </a:solidFill>
          <a:ln w="12700">
            <a:miter lim="400000"/>
          </a:ln>
          <a:effectLst>
            <a:outerShdw sx="100000" sy="100000" kx="0" ky="0" algn="b" rotWithShape="0" blurRad="152400" dist="100416" dir="27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4900">
                <a:solidFill>
                  <a:srgbClr val="FFFFFF"/>
                </a:solidFill>
                <a:effectLst>
                  <a:outerShdw sx="100000" sy="100000" kx="0" ky="0" algn="b" rotWithShape="0" blurRad="152400" dist="25400" dir="2700000">
                    <a:srgbClr val="000000"/>
                  </a:outerShdw>
                </a:effectLst>
                <a:latin typeface="Chalkboard"/>
                <a:ea typeface="Chalkboard"/>
                <a:cs typeface="Chalkboard"/>
                <a:sym typeface="Chalkboard"/>
              </a:defRPr>
            </a:lvl1pPr>
          </a:lstStyle>
          <a:p>
            <a:pPr/>
            <a:r>
              <a:t>ERROR MUST BE EXPOSED &amp; REFUTED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0" name="ERROR &amp; CONSEQUENCES ERROR &amp; CONSEQUENCES" descr="ERROR &amp; CONSEQUENCES ERROR &amp; CONSEQUENCES"/>
          <p:cNvPicPr>
            <a:picLocks noChangeAspect="0"/>
          </p:cNvPicPr>
          <p:nvPr/>
        </p:nvPicPr>
        <p:blipFill>
          <a:blip r:embed="rId2">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pic>
        <p:nvPicPr>
          <p:cNvPr id="411" name="Image" descr="Image"/>
          <p:cNvPicPr>
            <a:picLocks noChangeAspect="0"/>
          </p:cNvPicPr>
          <p:nvPr/>
        </p:nvPicPr>
        <p:blipFill>
          <a:blip r:embed="rId3">
            <a:extLst/>
          </a:blip>
          <a:stretch>
            <a:fillRect/>
          </a:stretch>
        </p:blipFill>
        <p:spPr>
          <a:xfrm>
            <a:off x="294199" y="2860654"/>
            <a:ext cx="4867245" cy="6698812"/>
          </a:xfrm>
          <a:prstGeom prst="rect">
            <a:avLst/>
          </a:prstGeom>
          <a:effectLst>
            <a:outerShdw sx="100000" sy="100000" kx="0" ky="0" algn="b" rotWithShape="0" blurRad="63500" dist="25400" dir="5400000">
              <a:srgbClr val="000000">
                <a:alpha val="50000"/>
              </a:srgbClr>
            </a:outerShdw>
          </a:effectLst>
        </p:spPr>
      </p:pic>
      <p:sp>
        <p:nvSpPr>
          <p:cNvPr id="412" name="1 Timothy 1:18–20 (NKJV)…"/>
          <p:cNvSpPr txBox="1"/>
          <p:nvPr/>
        </p:nvSpPr>
        <p:spPr>
          <a:xfrm>
            <a:off x="5287882" y="2892371"/>
            <a:ext cx="7284386" cy="66353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700">
                <a:solidFill>
                  <a:srgbClr val="000000"/>
                </a:solidFill>
                <a:latin typeface="Times New Roman"/>
                <a:ea typeface="Times New Roman"/>
                <a:cs typeface="Times New Roman"/>
                <a:sym typeface="Times New Roman"/>
              </a:defRPr>
            </a:pPr>
            <a:r>
              <a:t>1 Timothy 1:18–20 (NKJV) </a:t>
            </a:r>
          </a:p>
          <a:p>
            <a:pPr defTabSz="457200">
              <a:defRPr>
                <a:solidFill>
                  <a:srgbClr val="000000"/>
                </a:solidFill>
                <a:latin typeface="Times New Roman"/>
                <a:ea typeface="Times New Roman"/>
                <a:cs typeface="Times New Roman"/>
                <a:sym typeface="Times New Roman"/>
              </a:defRPr>
            </a:pPr>
            <a:r>
              <a:rPr baseline="31999"/>
              <a:t>18</a:t>
            </a:r>
            <a:r>
              <a:t> This charge I commit to you, son Timothy, according to the prophecies previously made concerning you, that by them you may wage the good warfare, </a:t>
            </a:r>
            <a:r>
              <a:rPr baseline="31999"/>
              <a:t>19</a:t>
            </a:r>
            <a:r>
              <a:t> having faith and a good conscience, which some having rejected, concerning the faith have suffered shipwreck, </a:t>
            </a:r>
            <a:r>
              <a:rPr baseline="31999"/>
              <a:t>20</a:t>
            </a:r>
            <a:r>
              <a:t> of whom are Hymenaeus and Alexander, whom I delivered to Satan that they may learn not to blaspheme.</a:t>
            </a:r>
          </a:p>
        </p:txBody>
      </p:sp>
      <p:sp>
        <p:nvSpPr>
          <p:cNvPr id="413" name="ERROR MUST BE EXPOSED &amp; REFUTED"/>
          <p:cNvSpPr/>
          <p:nvPr/>
        </p:nvSpPr>
        <p:spPr>
          <a:xfrm>
            <a:off x="251856" y="1643400"/>
            <a:ext cx="12501088" cy="1039000"/>
          </a:xfrm>
          <a:prstGeom prst="roundRect">
            <a:avLst>
              <a:gd name="adj" fmla="val 27931"/>
            </a:avLst>
          </a:prstGeom>
          <a:solidFill>
            <a:srgbClr val="808785"/>
          </a:solidFill>
          <a:ln w="12700">
            <a:miter lim="400000"/>
          </a:ln>
          <a:effectLst>
            <a:outerShdw sx="100000" sy="100000" kx="0" ky="0" algn="b" rotWithShape="0" blurRad="152400" dist="100416" dir="27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4900">
                <a:solidFill>
                  <a:srgbClr val="FFFFFF"/>
                </a:solidFill>
                <a:effectLst>
                  <a:outerShdw sx="100000" sy="100000" kx="0" ky="0" algn="b" rotWithShape="0" blurRad="152400" dist="25400" dir="2700000">
                    <a:srgbClr val="000000"/>
                  </a:outerShdw>
                </a:effectLst>
                <a:latin typeface="Chalkboard"/>
                <a:ea typeface="Chalkboard"/>
                <a:cs typeface="Chalkboard"/>
                <a:sym typeface="Chalkboard"/>
              </a:defRPr>
            </a:lvl1pPr>
          </a:lstStyle>
          <a:p>
            <a:pPr/>
            <a:r>
              <a:t>ERROR MUST BE EXPOSED &amp; REFUTED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5" name="ERROR &amp; CONSEQUENCES ERROR &amp; CONSEQUENCES" descr="ERROR &amp; CONSEQUENCES ERROR &amp; CONSEQUENCES"/>
          <p:cNvPicPr>
            <a:picLocks noChangeAspect="0"/>
          </p:cNvPicPr>
          <p:nvPr/>
        </p:nvPicPr>
        <p:blipFill>
          <a:blip r:embed="rId2">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pic>
        <p:nvPicPr>
          <p:cNvPr id="416" name="Image" descr="Image"/>
          <p:cNvPicPr>
            <a:picLocks noChangeAspect="0"/>
          </p:cNvPicPr>
          <p:nvPr/>
        </p:nvPicPr>
        <p:blipFill>
          <a:blip r:embed="rId3">
            <a:extLst/>
          </a:blip>
          <a:stretch>
            <a:fillRect/>
          </a:stretch>
        </p:blipFill>
        <p:spPr>
          <a:xfrm>
            <a:off x="294199" y="2860654"/>
            <a:ext cx="4867245" cy="6698812"/>
          </a:xfrm>
          <a:prstGeom prst="rect">
            <a:avLst/>
          </a:prstGeom>
          <a:effectLst>
            <a:outerShdw sx="100000" sy="100000" kx="0" ky="0" algn="b" rotWithShape="0" blurRad="63500" dist="25400" dir="5400000">
              <a:srgbClr val="000000">
                <a:alpha val="50000"/>
              </a:srgbClr>
            </a:outerShdw>
          </a:effectLst>
        </p:spPr>
      </p:pic>
      <p:sp>
        <p:nvSpPr>
          <p:cNvPr id="417" name="2 Timothy 2:17–18 (NKJV)…"/>
          <p:cNvSpPr txBox="1"/>
          <p:nvPr/>
        </p:nvSpPr>
        <p:spPr>
          <a:xfrm>
            <a:off x="5287882" y="3033419"/>
            <a:ext cx="7284386" cy="62484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700">
                <a:solidFill>
                  <a:srgbClr val="000000"/>
                </a:solidFill>
                <a:latin typeface="Times New Roman"/>
                <a:ea typeface="Times New Roman"/>
                <a:cs typeface="Times New Roman"/>
                <a:sym typeface="Times New Roman"/>
              </a:defRPr>
            </a:pPr>
            <a:r>
              <a:t>2 Timothy 2:17–18 (NKJV) </a:t>
            </a:r>
          </a:p>
          <a:p>
            <a:pPr defTabSz="457200">
              <a:defRPr sz="4700">
                <a:solidFill>
                  <a:srgbClr val="000000"/>
                </a:solidFill>
                <a:latin typeface="Times New Roman"/>
                <a:ea typeface="Times New Roman"/>
                <a:cs typeface="Times New Roman"/>
                <a:sym typeface="Times New Roman"/>
              </a:defRPr>
            </a:pPr>
            <a:r>
              <a:rPr baseline="31999"/>
              <a:t>17</a:t>
            </a:r>
            <a:r>
              <a:t> And their message will spread like cancer. Hymenaeus and Philetus are of this sort, </a:t>
            </a:r>
            <a:r>
              <a:rPr baseline="31999"/>
              <a:t>18</a:t>
            </a:r>
            <a:r>
              <a:t> who have strayed concerning the truth, saying that the resurrection is already past; and they overthrow the faith of some.</a:t>
            </a:r>
          </a:p>
        </p:txBody>
      </p:sp>
      <p:sp>
        <p:nvSpPr>
          <p:cNvPr id="418" name="ERROR MUST BE EXPOSED &amp; REFUTED"/>
          <p:cNvSpPr/>
          <p:nvPr/>
        </p:nvSpPr>
        <p:spPr>
          <a:xfrm>
            <a:off x="251856" y="1643400"/>
            <a:ext cx="12501088" cy="1039000"/>
          </a:xfrm>
          <a:prstGeom prst="roundRect">
            <a:avLst>
              <a:gd name="adj" fmla="val 27931"/>
            </a:avLst>
          </a:prstGeom>
          <a:solidFill>
            <a:srgbClr val="808785"/>
          </a:solidFill>
          <a:ln w="12700">
            <a:miter lim="400000"/>
          </a:ln>
          <a:effectLst>
            <a:outerShdw sx="100000" sy="100000" kx="0" ky="0" algn="b" rotWithShape="0" blurRad="152400" dist="100416" dir="27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4900">
                <a:solidFill>
                  <a:srgbClr val="FFFFFF"/>
                </a:solidFill>
                <a:effectLst>
                  <a:outerShdw sx="100000" sy="100000" kx="0" ky="0" algn="b" rotWithShape="0" blurRad="152400" dist="25400" dir="2700000">
                    <a:srgbClr val="000000"/>
                  </a:outerShdw>
                </a:effectLst>
                <a:latin typeface="Chalkboard"/>
                <a:ea typeface="Chalkboard"/>
                <a:cs typeface="Chalkboard"/>
                <a:sym typeface="Chalkboard"/>
              </a:defRPr>
            </a:lvl1pPr>
          </a:lstStyle>
          <a:p>
            <a:pPr/>
            <a:r>
              <a:t>ERROR MUST BE EXPOSED &amp; REFUTED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THE PERVASIVENESS OF ERROR"/>
          <p:cNvSpPr txBox="1"/>
          <p:nvPr/>
        </p:nvSpPr>
        <p:spPr>
          <a:xfrm>
            <a:off x="231656" y="815637"/>
            <a:ext cx="6806487" cy="261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57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63500" dist="63500" dir="2009416">
                    <a:srgbClr val="000000"/>
                  </a:outerShdw>
                </a:effectLst>
                <a:latin typeface="Gill Sans"/>
                <a:ea typeface="Gill Sans"/>
                <a:cs typeface="Gill Sans"/>
                <a:sym typeface="Gill Sans"/>
              </a:defRPr>
            </a:lvl1pPr>
          </a:lstStyle>
          <a:p>
            <a:pPr/>
            <a:r>
              <a:t>THE PERVASIVENESS OF ERROR</a:t>
            </a:r>
          </a:p>
        </p:txBody>
      </p:sp>
      <p:pic>
        <p:nvPicPr>
          <p:cNvPr id="421" name="ERROR &amp; CONSEQUENCES ERROR &amp; CONSEQUENCES" descr="ERROR &amp; CONSEQUENCES ERROR &amp; CONSEQUENCES"/>
          <p:cNvPicPr>
            <a:picLocks noChangeAspect="0"/>
          </p:cNvPicPr>
          <p:nvPr/>
        </p:nvPicPr>
        <p:blipFill>
          <a:blip r:embed="rId2">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grpSp>
        <p:nvGrpSpPr>
          <p:cNvPr id="424" name="TRUTH PERFECTLY HARMONIZES.…"/>
          <p:cNvGrpSpPr/>
          <p:nvPr/>
        </p:nvGrpSpPr>
        <p:grpSpPr>
          <a:xfrm>
            <a:off x="83959" y="3377799"/>
            <a:ext cx="4023182" cy="6261101"/>
            <a:chOff x="0" y="0"/>
            <a:chExt cx="4023181" cy="6261100"/>
          </a:xfrm>
        </p:grpSpPr>
        <p:sp>
          <p:nvSpPr>
            <p:cNvPr id="423" name="TRUTH PERFECTLY HARMONIZES.…"/>
            <p:cNvSpPr txBox="1"/>
            <p:nvPr/>
          </p:nvSpPr>
          <p:spPr>
            <a:xfrm>
              <a:off x="76200" y="50800"/>
              <a:ext cx="3870782" cy="60452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spcBef>
                  <a:spcPts val="2600"/>
                </a:spcBef>
                <a:defRPr sz="3900">
                  <a:solidFill>
                    <a:srgbClr val="FFFFFF"/>
                  </a:solidFill>
                </a:defRPr>
              </a:pPr>
              <a:r>
                <a:t>TRUTH PERFECTLY HARMONIZES.</a:t>
              </a:r>
            </a:p>
            <a:p>
              <a:pPr>
                <a:spcBef>
                  <a:spcPts val="2600"/>
                </a:spcBef>
                <a:defRPr sz="3900">
                  <a:solidFill>
                    <a:srgbClr val="FFFFFF"/>
                  </a:solidFill>
                </a:defRPr>
              </a:pPr>
              <a:r>
                <a:t>If we ALTER one aspect of the TRUTH, that one alteration will affect every other aspect of truth to some degree.</a:t>
              </a:r>
            </a:p>
          </p:txBody>
        </p:sp>
        <p:pic>
          <p:nvPicPr>
            <p:cNvPr id="422" name="TRUTH PERFECTLY HARMONIZES.… TRUTH PERFECTLY HARMONIZES.&#10;If we ALTER one aspect of the TRUTH, that one alteration will affect every other aspect of truth to some degree." descr="TRUTH PERFECTLY HARMONIZES.… TRUTH PERFECTLY HARMONIZES.If we ALTER one aspect of the TRUTH, that one alteration will affect every other aspect of truth to some degree."/>
            <p:cNvPicPr>
              <a:picLocks noChangeAspect="0"/>
            </p:cNvPicPr>
            <p:nvPr/>
          </p:nvPicPr>
          <p:blipFill>
            <a:blip r:embed="rId3">
              <a:extLst/>
            </a:blip>
            <a:stretch>
              <a:fillRect/>
            </a:stretch>
          </p:blipFill>
          <p:spPr>
            <a:xfrm>
              <a:off x="0" y="0"/>
              <a:ext cx="4023182" cy="6261100"/>
            </a:xfrm>
            <a:prstGeom prst="rect">
              <a:avLst/>
            </a:prstGeom>
            <a:effectLst/>
          </p:spPr>
        </p:pic>
      </p:grpSp>
      <p:pic>
        <p:nvPicPr>
          <p:cNvPr id="425" name="Image" descr="Image"/>
          <p:cNvPicPr>
            <a:picLocks noChangeAspect="1"/>
          </p:cNvPicPr>
          <p:nvPr/>
        </p:nvPicPr>
        <p:blipFill>
          <a:blip r:embed="rId4">
            <a:extLst/>
          </a:blip>
          <a:stretch>
            <a:fillRect/>
          </a:stretch>
        </p:blipFill>
        <p:spPr>
          <a:xfrm>
            <a:off x="6023493" y="2898004"/>
            <a:ext cx="4844188" cy="5325502"/>
          </a:xfrm>
          <a:prstGeom prst="rect">
            <a:avLst/>
          </a:prstGeom>
          <a:ln w="12700">
            <a:miter lim="400000"/>
          </a:ln>
          <a:effectLst>
            <a:outerShdw sx="100000" sy="100000" kx="0" ky="0" algn="b" rotWithShape="0" blurRad="50800" dist="25400" dir="1618988">
              <a:srgbClr val="000000">
                <a:alpha val="62276"/>
              </a:srgbClr>
            </a:outerShdw>
          </a:effectLst>
        </p:spPr>
      </p:pic>
      <p:sp>
        <p:nvSpPr>
          <p:cNvPr id="426" name="UNITY…"/>
          <p:cNvSpPr/>
          <p:nvPr/>
        </p:nvSpPr>
        <p:spPr>
          <a:xfrm>
            <a:off x="6682911" y="4437154"/>
            <a:ext cx="3525351" cy="2247201"/>
          </a:xfrm>
          <a:prstGeom prst="ellipse">
            <a:avLst/>
          </a:prstGeom>
          <a:solidFill>
            <a:srgbClr val="808785">
              <a:alpha val="99695"/>
            </a:srgbClr>
          </a:solidFill>
          <a:ln w="88900">
            <a:solidFill>
              <a:srgbClr val="FFFFFF">
                <a:alpha val="99695"/>
              </a:srgbClr>
            </a:solidFill>
            <a:miter lim="400000"/>
          </a:ln>
          <a:effectLst>
            <a:outerShdw sx="100000" sy="100000" kx="0" ky="0" algn="b" rotWithShape="0" blurRad="50800" dist="25400" dir="1618988">
              <a:srgbClr val="000000">
                <a:alpha val="62276"/>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b="1" sz="3000">
                <a:ln w="12700" cap="flat">
                  <a:solidFill>
                    <a:srgbClr val="000000"/>
                  </a:solidFill>
                  <a:prstDash val="solid"/>
                  <a:miter lim="400000"/>
                </a:ln>
                <a:solidFill>
                  <a:srgbClr val="FFFFFF"/>
                </a:solidFill>
                <a:effectLst>
                  <a:outerShdw sx="100000" sy="100000" kx="0" ky="0" algn="b" rotWithShape="0" blurRad="50800" dist="63500" dir="420000">
                    <a:srgbClr val="000000"/>
                  </a:outerShdw>
                </a:effectLst>
                <a:latin typeface="Gill Sans"/>
                <a:ea typeface="Gill Sans"/>
                <a:cs typeface="Gill Sans"/>
                <a:sym typeface="Gill Sans"/>
              </a:defRPr>
            </a:pPr>
            <a:r>
              <a:t>UNITY</a:t>
            </a:r>
          </a:p>
          <a:p>
            <a:pPr>
              <a:defRPr b="1" sz="3000">
                <a:ln w="12700" cap="flat">
                  <a:solidFill>
                    <a:srgbClr val="000000"/>
                  </a:solidFill>
                  <a:prstDash val="solid"/>
                  <a:miter lim="400000"/>
                </a:ln>
                <a:solidFill>
                  <a:srgbClr val="FFFFFF"/>
                </a:solidFill>
                <a:effectLst>
                  <a:outerShdw sx="100000" sy="100000" kx="0" ky="0" algn="b" rotWithShape="0" blurRad="50800" dist="63500" dir="420000">
                    <a:srgbClr val="000000"/>
                  </a:outerShdw>
                </a:effectLst>
                <a:latin typeface="Gill Sans"/>
                <a:ea typeface="Gill Sans"/>
                <a:cs typeface="Gill Sans"/>
                <a:sym typeface="Gill Sans"/>
              </a:defRPr>
            </a:pPr>
            <a:r>
              <a:t>CONNECTION</a:t>
            </a:r>
          </a:p>
          <a:p>
            <a:pPr>
              <a:defRPr b="1" sz="3000">
                <a:ln w="12700" cap="flat">
                  <a:solidFill>
                    <a:srgbClr val="000000"/>
                  </a:solidFill>
                  <a:prstDash val="solid"/>
                  <a:miter lim="400000"/>
                </a:ln>
                <a:solidFill>
                  <a:srgbClr val="FFFFFF"/>
                </a:solidFill>
                <a:effectLst>
                  <a:outerShdw sx="100000" sy="100000" kx="0" ky="0" algn="b" rotWithShape="0" blurRad="50800" dist="63500" dir="420000">
                    <a:srgbClr val="000000"/>
                  </a:outerShdw>
                </a:effectLst>
                <a:latin typeface="Gill Sans"/>
                <a:ea typeface="Gill Sans"/>
                <a:cs typeface="Gill Sans"/>
                <a:sym typeface="Gill Sans"/>
              </a:defRPr>
            </a:pPr>
            <a:r>
              <a:t>HARMONY </a:t>
            </a:r>
          </a:p>
        </p:txBody>
      </p:sp>
      <p:pic>
        <p:nvPicPr>
          <p:cNvPr id="427" name="Image" descr="Image"/>
          <p:cNvPicPr>
            <a:picLocks noChangeAspect="1"/>
          </p:cNvPicPr>
          <p:nvPr/>
        </p:nvPicPr>
        <p:blipFill>
          <a:blip r:embed="rId5">
            <a:extLst/>
          </a:blip>
          <a:stretch>
            <a:fillRect/>
          </a:stretch>
        </p:blipFill>
        <p:spPr>
          <a:xfrm>
            <a:off x="3843863" y="1711093"/>
            <a:ext cx="9203448" cy="769932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24"/>
                                        </p:tgtEl>
                                        <p:attrNameLst>
                                          <p:attrName>style.visibility</p:attrName>
                                        </p:attrNameLst>
                                      </p:cBhvr>
                                      <p:to>
                                        <p:strVal val="visible"/>
                                      </p:to>
                                    </p:set>
                                    <p:animEffect filter="fade" transition="in">
                                      <p:cBhvr>
                                        <p:cTn id="7" dur="1500"/>
                                        <p:tgtEl>
                                          <p:spTgt spid="4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4"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 name="THE PERVASIVENESS OF ERROR"/>
          <p:cNvSpPr txBox="1"/>
          <p:nvPr/>
        </p:nvSpPr>
        <p:spPr>
          <a:xfrm>
            <a:off x="231656" y="815637"/>
            <a:ext cx="6806487" cy="261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57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63500" dist="63500" dir="2009416">
                    <a:srgbClr val="000000"/>
                  </a:outerShdw>
                </a:effectLst>
                <a:latin typeface="Gill Sans"/>
                <a:ea typeface="Gill Sans"/>
                <a:cs typeface="Gill Sans"/>
                <a:sym typeface="Gill Sans"/>
              </a:defRPr>
            </a:lvl1pPr>
          </a:lstStyle>
          <a:p>
            <a:pPr/>
            <a:r>
              <a:t>THE PERVASIVENESS OF ERROR</a:t>
            </a:r>
          </a:p>
        </p:txBody>
      </p:sp>
      <p:pic>
        <p:nvPicPr>
          <p:cNvPr id="430" name="ERROR &amp; CONSEQUENCES ERROR &amp; CONSEQUENCES" descr="ERROR &amp; CONSEQUENCES ERROR &amp; CONSEQUENCES"/>
          <p:cNvPicPr>
            <a:picLocks noChangeAspect="0"/>
          </p:cNvPicPr>
          <p:nvPr/>
        </p:nvPicPr>
        <p:blipFill>
          <a:blip r:embed="rId2">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grpSp>
        <p:nvGrpSpPr>
          <p:cNvPr id="433" name="TRUTH PERFECTLY HARMONIZES.…"/>
          <p:cNvGrpSpPr/>
          <p:nvPr/>
        </p:nvGrpSpPr>
        <p:grpSpPr>
          <a:xfrm>
            <a:off x="83959" y="3377799"/>
            <a:ext cx="4023182" cy="6261101"/>
            <a:chOff x="0" y="0"/>
            <a:chExt cx="4023181" cy="6261100"/>
          </a:xfrm>
        </p:grpSpPr>
        <p:sp>
          <p:nvSpPr>
            <p:cNvPr id="432" name="TRUTH PERFECTLY HARMONIZES.…"/>
            <p:cNvSpPr txBox="1"/>
            <p:nvPr/>
          </p:nvSpPr>
          <p:spPr>
            <a:xfrm>
              <a:off x="76200" y="50800"/>
              <a:ext cx="3870782" cy="60452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spcBef>
                  <a:spcPts val="2600"/>
                </a:spcBef>
                <a:defRPr sz="3900">
                  <a:solidFill>
                    <a:srgbClr val="FFFFFF"/>
                  </a:solidFill>
                </a:defRPr>
              </a:pPr>
              <a:r>
                <a:t>TRUTH PERFECTLY HARMONIZES.</a:t>
              </a:r>
            </a:p>
            <a:p>
              <a:pPr>
                <a:spcBef>
                  <a:spcPts val="2600"/>
                </a:spcBef>
                <a:defRPr sz="3900">
                  <a:solidFill>
                    <a:srgbClr val="FFFFFF"/>
                  </a:solidFill>
                </a:defRPr>
              </a:pPr>
              <a:r>
                <a:t>If we ALTER one aspect of the TRUTH, that one alteration will affect every other aspect of truth to some degree.</a:t>
              </a:r>
            </a:p>
          </p:txBody>
        </p:sp>
        <p:pic>
          <p:nvPicPr>
            <p:cNvPr id="431" name="TRUTH PERFECTLY HARMONIZES.… TRUTH PERFECTLY HARMONIZES.&#10;If we ALTER one aspect of the TRUTH, that one alteration will affect every other aspect of truth to some degree." descr="TRUTH PERFECTLY HARMONIZES.… TRUTH PERFECTLY HARMONIZES.If we ALTER one aspect of the TRUTH, that one alteration will affect every other aspect of truth to some degree."/>
            <p:cNvPicPr>
              <a:picLocks noChangeAspect="0"/>
            </p:cNvPicPr>
            <p:nvPr/>
          </p:nvPicPr>
          <p:blipFill>
            <a:blip r:embed="rId3">
              <a:extLst/>
            </a:blip>
            <a:stretch>
              <a:fillRect/>
            </a:stretch>
          </p:blipFill>
          <p:spPr>
            <a:xfrm>
              <a:off x="0" y="0"/>
              <a:ext cx="4023182" cy="6261100"/>
            </a:xfrm>
            <a:prstGeom prst="rect">
              <a:avLst/>
            </a:prstGeom>
            <a:effectLst/>
          </p:spPr>
        </p:pic>
      </p:grpSp>
      <p:sp>
        <p:nvSpPr>
          <p:cNvPr id="434" name="Calvinism…"/>
          <p:cNvSpPr txBox="1"/>
          <p:nvPr/>
        </p:nvSpPr>
        <p:spPr>
          <a:xfrm>
            <a:off x="4485765" y="2516510"/>
            <a:ext cx="8234470" cy="688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751742" indent="-751742" algn="l">
              <a:spcBef>
                <a:spcPts val="1300"/>
              </a:spcBef>
              <a:buSzPct val="80000"/>
              <a:buBlip>
                <a:blip r:embed="rId4"/>
              </a:buBlip>
              <a:defRPr sz="5200">
                <a:solidFill>
                  <a:srgbClr val="000000"/>
                </a:solidFill>
                <a:latin typeface="Century Gothic"/>
                <a:ea typeface="Century Gothic"/>
                <a:cs typeface="Century Gothic"/>
                <a:sym typeface="Century Gothic"/>
              </a:defRPr>
            </a:pPr>
            <a:r>
              <a:rPr b="1" sz="5700">
                <a:latin typeface="Gill Sans"/>
                <a:ea typeface="Gill Sans"/>
                <a:cs typeface="Gill Sans"/>
                <a:sym typeface="Gill Sans"/>
              </a:rPr>
              <a:t>Calvinism</a:t>
            </a:r>
            <a:r>
              <a:t> </a:t>
            </a:r>
          </a:p>
          <a:p>
            <a:pPr lvl="1" marL="1143000" indent="-685800" algn="l">
              <a:spcBef>
                <a:spcPts val="1300"/>
              </a:spcBef>
              <a:buSzPct val="80000"/>
              <a:buBlip>
                <a:blip r:embed="rId5"/>
              </a:buBlip>
              <a:defRPr sz="3200">
                <a:solidFill>
                  <a:srgbClr val="000000"/>
                </a:solidFill>
                <a:latin typeface="Century Gothic"/>
                <a:ea typeface="Century Gothic"/>
                <a:cs typeface="Century Gothic"/>
                <a:sym typeface="Century Gothic"/>
              </a:defRPr>
            </a:pPr>
            <a:r>
              <a:rPr b="1"/>
              <a:t>The nature of humanity:</a:t>
            </a:r>
            <a:r>
              <a:t> No free will / totally depraved / totally incapable of choosing God / </a:t>
            </a:r>
          </a:p>
          <a:p>
            <a:pPr lvl="1" marL="1143000" indent="-685800" algn="l">
              <a:spcBef>
                <a:spcPts val="1300"/>
              </a:spcBef>
              <a:buSzPct val="80000"/>
              <a:buBlip>
                <a:blip r:embed="rId5"/>
              </a:buBlip>
              <a:defRPr sz="3200">
                <a:solidFill>
                  <a:srgbClr val="000000"/>
                </a:solidFill>
                <a:latin typeface="Century Gothic"/>
                <a:ea typeface="Century Gothic"/>
                <a:cs typeface="Century Gothic"/>
                <a:sym typeface="Century Gothic"/>
              </a:defRPr>
            </a:pPr>
            <a:r>
              <a:rPr b="1"/>
              <a:t>The nature of salvation:</a:t>
            </a:r>
            <a:r>
              <a:t> All of God / men have no part … (can’t believe w/out HS / baptism not essential / OSAS …)</a:t>
            </a:r>
          </a:p>
          <a:p>
            <a:pPr lvl="1" marL="1143000" indent="-685800" algn="l">
              <a:spcBef>
                <a:spcPts val="1300"/>
              </a:spcBef>
              <a:buSzPct val="80000"/>
              <a:buBlip>
                <a:blip r:embed="rId5"/>
              </a:buBlip>
              <a:defRPr sz="3200">
                <a:solidFill>
                  <a:srgbClr val="000000"/>
                </a:solidFill>
                <a:latin typeface="Century Gothic"/>
                <a:ea typeface="Century Gothic"/>
                <a:cs typeface="Century Gothic"/>
                <a:sym typeface="Century Gothic"/>
              </a:defRPr>
            </a:pPr>
            <a:r>
              <a:rPr b="1"/>
              <a:t>The nature of God:</a:t>
            </a:r>
            <a:r>
              <a:t> Partial / determiner of every mans fate irrespective of their choices or deeds / original cause of all evil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34">
                                            <p:txEl>
                                              <p:pRg st="1" end="1"/>
                                            </p:txEl>
                                          </p:spTgt>
                                        </p:tgtEl>
                                        <p:attrNameLst>
                                          <p:attrName>style.visibility</p:attrName>
                                        </p:attrNameLst>
                                      </p:cBhvr>
                                      <p:to>
                                        <p:strVal val="visible"/>
                                      </p:to>
                                    </p:set>
                                    <p:animEffect filter="fade" transition="in">
                                      <p:cBhvr>
                                        <p:cTn id="7" dur="1500"/>
                                        <p:tgtEl>
                                          <p:spTgt spid="43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34">
                                            <p:txEl>
                                              <p:pRg st="2" end="2"/>
                                            </p:txEl>
                                          </p:spTgt>
                                        </p:tgtEl>
                                        <p:attrNameLst>
                                          <p:attrName>style.visibility</p:attrName>
                                        </p:attrNameLst>
                                      </p:cBhvr>
                                      <p:to>
                                        <p:strVal val="visible"/>
                                      </p:to>
                                    </p:set>
                                    <p:animEffect filter="fade" transition="in">
                                      <p:cBhvr>
                                        <p:cTn id="12" dur="1500"/>
                                        <p:tgtEl>
                                          <p:spTgt spid="43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34">
                                            <p:txEl>
                                              <p:pRg st="3" end="3"/>
                                            </p:txEl>
                                          </p:spTgt>
                                        </p:tgtEl>
                                        <p:attrNameLst>
                                          <p:attrName>style.visibility</p:attrName>
                                        </p:attrNameLst>
                                      </p:cBhvr>
                                      <p:to>
                                        <p:strVal val="visible"/>
                                      </p:to>
                                    </p:set>
                                    <p:animEffect filter="fade" transition="in">
                                      <p:cBhvr>
                                        <p:cTn id="17" dur="1500"/>
                                        <p:tgtEl>
                                          <p:spTgt spid="43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4"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THE PERVASIVENESS OF ERROR"/>
          <p:cNvSpPr txBox="1"/>
          <p:nvPr/>
        </p:nvSpPr>
        <p:spPr>
          <a:xfrm>
            <a:off x="231656" y="815637"/>
            <a:ext cx="6806487" cy="261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57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63500" dist="63500" dir="2009416">
                    <a:srgbClr val="000000"/>
                  </a:outerShdw>
                </a:effectLst>
                <a:latin typeface="Gill Sans"/>
                <a:ea typeface="Gill Sans"/>
                <a:cs typeface="Gill Sans"/>
                <a:sym typeface="Gill Sans"/>
              </a:defRPr>
            </a:lvl1pPr>
          </a:lstStyle>
          <a:p>
            <a:pPr/>
            <a:r>
              <a:t>THE PERVASIVENESS OF ERROR</a:t>
            </a:r>
          </a:p>
        </p:txBody>
      </p:sp>
      <p:pic>
        <p:nvPicPr>
          <p:cNvPr id="437" name="ERROR &amp; CONSEQUENCES ERROR &amp; CONSEQUENCES" descr="ERROR &amp; CONSEQUENCES ERROR &amp; CONSEQUENCES"/>
          <p:cNvPicPr>
            <a:picLocks noChangeAspect="0"/>
          </p:cNvPicPr>
          <p:nvPr/>
        </p:nvPicPr>
        <p:blipFill>
          <a:blip r:embed="rId2">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grpSp>
        <p:nvGrpSpPr>
          <p:cNvPr id="440" name="TRUTH PERFECTLY HARMONIZES.…"/>
          <p:cNvGrpSpPr/>
          <p:nvPr/>
        </p:nvGrpSpPr>
        <p:grpSpPr>
          <a:xfrm>
            <a:off x="83959" y="3377799"/>
            <a:ext cx="4023182" cy="6261101"/>
            <a:chOff x="0" y="0"/>
            <a:chExt cx="4023181" cy="6261100"/>
          </a:xfrm>
        </p:grpSpPr>
        <p:sp>
          <p:nvSpPr>
            <p:cNvPr id="439" name="TRUTH PERFECTLY HARMONIZES.…"/>
            <p:cNvSpPr txBox="1"/>
            <p:nvPr/>
          </p:nvSpPr>
          <p:spPr>
            <a:xfrm>
              <a:off x="76200" y="50800"/>
              <a:ext cx="3870782" cy="60452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spcBef>
                  <a:spcPts val="2600"/>
                </a:spcBef>
                <a:defRPr sz="3900">
                  <a:solidFill>
                    <a:srgbClr val="FFFFFF"/>
                  </a:solidFill>
                </a:defRPr>
              </a:pPr>
              <a:r>
                <a:t>TRUTH PERFECTLY HARMONIZES.</a:t>
              </a:r>
            </a:p>
            <a:p>
              <a:pPr>
                <a:spcBef>
                  <a:spcPts val="2600"/>
                </a:spcBef>
                <a:defRPr sz="3900">
                  <a:solidFill>
                    <a:srgbClr val="FFFFFF"/>
                  </a:solidFill>
                </a:defRPr>
              </a:pPr>
              <a:r>
                <a:t>If we ALTER one aspect of the TRUTH, that one alteration will affect every other aspect of truth to some degree.</a:t>
              </a:r>
            </a:p>
          </p:txBody>
        </p:sp>
        <p:pic>
          <p:nvPicPr>
            <p:cNvPr id="438" name="TRUTH PERFECTLY HARMONIZES.… TRUTH PERFECTLY HARMONIZES.&#10;If we ALTER one aspect of the TRUTH, that one alteration will affect every other aspect of truth to some degree." descr="TRUTH PERFECTLY HARMONIZES.… TRUTH PERFECTLY HARMONIZES.If we ALTER one aspect of the TRUTH, that one alteration will affect every other aspect of truth to some degree."/>
            <p:cNvPicPr>
              <a:picLocks noChangeAspect="0"/>
            </p:cNvPicPr>
            <p:nvPr/>
          </p:nvPicPr>
          <p:blipFill>
            <a:blip r:embed="rId3">
              <a:extLst/>
            </a:blip>
            <a:stretch>
              <a:fillRect/>
            </a:stretch>
          </p:blipFill>
          <p:spPr>
            <a:xfrm>
              <a:off x="0" y="0"/>
              <a:ext cx="4023182" cy="6261100"/>
            </a:xfrm>
            <a:prstGeom prst="rect">
              <a:avLst/>
            </a:prstGeom>
            <a:effectLst/>
          </p:spPr>
        </p:pic>
      </p:grpSp>
      <p:sp>
        <p:nvSpPr>
          <p:cNvPr id="441" name="Realized Eschatology…"/>
          <p:cNvSpPr txBox="1"/>
          <p:nvPr/>
        </p:nvSpPr>
        <p:spPr>
          <a:xfrm>
            <a:off x="4386615" y="2516510"/>
            <a:ext cx="8436770" cy="64747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600"/>
              </a:spcBef>
              <a:buSzPct val="80000"/>
              <a:buBlip>
                <a:blip r:embed="rId4"/>
              </a:buBlip>
              <a:defRPr sz="5600">
                <a:solidFill>
                  <a:srgbClr val="000000"/>
                </a:solidFill>
                <a:latin typeface="Century Gothic"/>
                <a:ea typeface="Century Gothic"/>
                <a:cs typeface="Century Gothic"/>
                <a:sym typeface="Century Gothic"/>
              </a:defRPr>
            </a:pPr>
            <a:r>
              <a:rPr b="1">
                <a:latin typeface="Gill Sans"/>
                <a:ea typeface="Gill Sans"/>
                <a:cs typeface="Gill Sans"/>
                <a:sym typeface="Gill Sans"/>
              </a:rPr>
              <a:t>Realized Eschatology</a:t>
            </a:r>
            <a:r>
              <a:t> </a:t>
            </a:r>
          </a:p>
          <a:p>
            <a:pPr lvl="1" marL="1143000" indent="-685800" algn="l">
              <a:spcBef>
                <a:spcPts val="1700"/>
              </a:spcBef>
              <a:buSzPct val="80000"/>
              <a:buBlip>
                <a:blip r:embed="rId5"/>
              </a:buBlip>
              <a:defRPr sz="3300">
                <a:solidFill>
                  <a:srgbClr val="000000"/>
                </a:solidFill>
                <a:latin typeface="Century Gothic"/>
                <a:ea typeface="Century Gothic"/>
                <a:cs typeface="Century Gothic"/>
                <a:sym typeface="Century Gothic"/>
              </a:defRPr>
            </a:pPr>
            <a:r>
              <a:rPr b="1"/>
              <a:t>The second coming of Jesus and the judgment happened in 70 AD: </a:t>
            </a:r>
            <a:r>
              <a:t>All passages speaking of these events must fit within this paradigm. </a:t>
            </a:r>
          </a:p>
          <a:p>
            <a:pPr lvl="1" marL="1143000" indent="-685800" algn="l">
              <a:spcBef>
                <a:spcPts val="1700"/>
              </a:spcBef>
              <a:buSzPct val="80000"/>
              <a:buBlip>
                <a:blip r:embed="rId5"/>
              </a:buBlip>
              <a:defRPr sz="3300">
                <a:solidFill>
                  <a:srgbClr val="000000"/>
                </a:solidFill>
                <a:latin typeface="Century Gothic"/>
                <a:ea typeface="Century Gothic"/>
                <a:cs typeface="Century Gothic"/>
                <a:sym typeface="Century Gothic"/>
              </a:defRPr>
            </a:pPr>
            <a:r>
              <a:rPr b="1"/>
              <a:t>The resurrection occurred in 70 AD:</a:t>
            </a:r>
            <a:r>
              <a:t> All resurrection passages must fit this narrative - 1 Cor. 15 CANNOT be a bodily or personal resurrection but a purely spiritual, corporate and historical one.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41">
                                            <p:txEl>
                                              <p:pRg st="1" end="1"/>
                                            </p:txEl>
                                          </p:spTgt>
                                        </p:tgtEl>
                                        <p:attrNameLst>
                                          <p:attrName>style.visibility</p:attrName>
                                        </p:attrNameLst>
                                      </p:cBhvr>
                                      <p:to>
                                        <p:strVal val="visible"/>
                                      </p:to>
                                    </p:set>
                                    <p:animEffect filter="fade" transition="in">
                                      <p:cBhvr>
                                        <p:cTn id="7" dur="1500"/>
                                        <p:tgtEl>
                                          <p:spTgt spid="44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41">
                                            <p:txEl>
                                              <p:pRg st="2" end="2"/>
                                            </p:txEl>
                                          </p:spTgt>
                                        </p:tgtEl>
                                        <p:attrNameLst>
                                          <p:attrName>style.visibility</p:attrName>
                                        </p:attrNameLst>
                                      </p:cBhvr>
                                      <p:to>
                                        <p:strVal val="visible"/>
                                      </p:to>
                                    </p:set>
                                    <p:animEffect filter="fade" transition="in">
                                      <p:cBhvr>
                                        <p:cTn id="12" dur="1500"/>
                                        <p:tgtEl>
                                          <p:spTgt spid="44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1"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THE PERVASIVENESS OF ERROR"/>
          <p:cNvSpPr txBox="1"/>
          <p:nvPr/>
        </p:nvSpPr>
        <p:spPr>
          <a:xfrm>
            <a:off x="231656" y="815637"/>
            <a:ext cx="6806487" cy="261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57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63500" dist="63500" dir="2009416">
                    <a:srgbClr val="000000"/>
                  </a:outerShdw>
                </a:effectLst>
                <a:latin typeface="Gill Sans"/>
                <a:ea typeface="Gill Sans"/>
                <a:cs typeface="Gill Sans"/>
                <a:sym typeface="Gill Sans"/>
              </a:defRPr>
            </a:lvl1pPr>
          </a:lstStyle>
          <a:p>
            <a:pPr/>
            <a:r>
              <a:t>THE PERVASIVENESS OF ERROR</a:t>
            </a:r>
          </a:p>
        </p:txBody>
      </p:sp>
      <p:pic>
        <p:nvPicPr>
          <p:cNvPr id="444" name="ERROR &amp; CONSEQUENCES ERROR &amp; CONSEQUENCES" descr="ERROR &amp; CONSEQUENCES ERROR &amp; CONSEQUENCES"/>
          <p:cNvPicPr>
            <a:picLocks noChangeAspect="0"/>
          </p:cNvPicPr>
          <p:nvPr/>
        </p:nvPicPr>
        <p:blipFill>
          <a:blip r:embed="rId2">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grpSp>
        <p:nvGrpSpPr>
          <p:cNvPr id="447" name="TRUTH PERFECTLY HARMONIZES.…"/>
          <p:cNvGrpSpPr/>
          <p:nvPr/>
        </p:nvGrpSpPr>
        <p:grpSpPr>
          <a:xfrm>
            <a:off x="83959" y="3377799"/>
            <a:ext cx="4023182" cy="6261101"/>
            <a:chOff x="0" y="0"/>
            <a:chExt cx="4023181" cy="6261100"/>
          </a:xfrm>
        </p:grpSpPr>
        <p:sp>
          <p:nvSpPr>
            <p:cNvPr id="446" name="TRUTH PERFECTLY HARMONIZES.…"/>
            <p:cNvSpPr txBox="1"/>
            <p:nvPr/>
          </p:nvSpPr>
          <p:spPr>
            <a:xfrm>
              <a:off x="76200" y="50800"/>
              <a:ext cx="3870782" cy="60452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spcBef>
                  <a:spcPts val="2600"/>
                </a:spcBef>
                <a:defRPr sz="3900">
                  <a:solidFill>
                    <a:srgbClr val="FFFFFF"/>
                  </a:solidFill>
                </a:defRPr>
              </a:pPr>
              <a:r>
                <a:t>TRUTH PERFECTLY HARMONIZES.</a:t>
              </a:r>
            </a:p>
            <a:p>
              <a:pPr>
                <a:spcBef>
                  <a:spcPts val="2600"/>
                </a:spcBef>
                <a:defRPr sz="3900">
                  <a:solidFill>
                    <a:srgbClr val="FFFFFF"/>
                  </a:solidFill>
                </a:defRPr>
              </a:pPr>
              <a:r>
                <a:t>If we ALTER one aspect of the TRUTH, that one alteration will affect every other aspect of truth to some degree.</a:t>
              </a:r>
            </a:p>
          </p:txBody>
        </p:sp>
        <p:pic>
          <p:nvPicPr>
            <p:cNvPr id="445" name="TRUTH PERFECTLY HARMONIZES.… TRUTH PERFECTLY HARMONIZES.&#10;If we ALTER one aspect of the TRUTH, that one alteration will affect every other aspect of truth to some degree." descr="TRUTH PERFECTLY HARMONIZES.… TRUTH PERFECTLY HARMONIZES.If we ALTER one aspect of the TRUTH, that one alteration will affect every other aspect of truth to some degree."/>
            <p:cNvPicPr>
              <a:picLocks noChangeAspect="0"/>
            </p:cNvPicPr>
            <p:nvPr/>
          </p:nvPicPr>
          <p:blipFill>
            <a:blip r:embed="rId3">
              <a:extLst/>
            </a:blip>
            <a:stretch>
              <a:fillRect/>
            </a:stretch>
          </p:blipFill>
          <p:spPr>
            <a:xfrm>
              <a:off x="0" y="0"/>
              <a:ext cx="4023182" cy="6261100"/>
            </a:xfrm>
            <a:prstGeom prst="rect">
              <a:avLst/>
            </a:prstGeom>
            <a:effectLst/>
          </p:spPr>
        </p:pic>
      </p:grpSp>
      <p:sp>
        <p:nvSpPr>
          <p:cNvPr id="448" name="Realized Eschatology…"/>
          <p:cNvSpPr txBox="1"/>
          <p:nvPr/>
        </p:nvSpPr>
        <p:spPr>
          <a:xfrm>
            <a:off x="4386615" y="2516510"/>
            <a:ext cx="8436770" cy="71478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buSzPct val="80000"/>
              <a:buBlip>
                <a:blip r:embed="rId4"/>
              </a:buBlip>
              <a:defRPr sz="5600">
                <a:solidFill>
                  <a:srgbClr val="000000"/>
                </a:solidFill>
                <a:latin typeface="Century Gothic"/>
                <a:ea typeface="Century Gothic"/>
                <a:cs typeface="Century Gothic"/>
                <a:sym typeface="Century Gothic"/>
              </a:defRPr>
            </a:pPr>
            <a:r>
              <a:rPr b="1">
                <a:latin typeface="Gill Sans"/>
                <a:ea typeface="Gill Sans"/>
                <a:cs typeface="Gill Sans"/>
                <a:sym typeface="Gill Sans"/>
              </a:rPr>
              <a:t>Realized Eschatology</a:t>
            </a:r>
            <a:r>
              <a:t> </a:t>
            </a:r>
          </a:p>
          <a:p>
            <a:pPr lvl="1" marL="1143000" indent="-685800" algn="l">
              <a:spcBef>
                <a:spcPts val="600"/>
              </a:spcBef>
              <a:buSzPct val="80000"/>
              <a:buBlip>
                <a:blip r:embed="rId5"/>
              </a:buBlip>
              <a:defRPr sz="3200">
                <a:solidFill>
                  <a:srgbClr val="000000"/>
                </a:solidFill>
                <a:latin typeface="Century Gothic"/>
                <a:ea typeface="Century Gothic"/>
                <a:cs typeface="Century Gothic"/>
                <a:sym typeface="Century Gothic"/>
              </a:defRPr>
            </a:pPr>
            <a:r>
              <a:rPr b="1"/>
              <a:t>Forced to twist other doctrines:</a:t>
            </a:r>
            <a:r>
              <a:t> </a:t>
            </a:r>
          </a:p>
          <a:p>
            <a:pPr lvl="1" marL="1600200" indent="-685800" algn="l">
              <a:spcBef>
                <a:spcPts val="600"/>
              </a:spcBef>
              <a:buSzPct val="80000"/>
              <a:buBlip>
                <a:blip r:embed="rId6"/>
              </a:buBlip>
              <a:defRPr sz="3200">
                <a:solidFill>
                  <a:srgbClr val="000000"/>
                </a:solidFill>
                <a:latin typeface="Century Gothic"/>
                <a:ea typeface="Century Gothic"/>
                <a:cs typeface="Century Gothic"/>
                <a:sym typeface="Century Gothic"/>
              </a:defRPr>
            </a:pPr>
            <a:r>
              <a:rPr b="1"/>
              <a:t>The nature of the church:</a:t>
            </a:r>
            <a:r>
              <a:t> Prior to 70 AD there were 2 bodies, Jew &amp; Gentile / post 70 AD the church entered its final state of glory …</a:t>
            </a:r>
          </a:p>
          <a:p>
            <a:pPr lvl="1" marL="1600200" indent="-685800" algn="l">
              <a:spcBef>
                <a:spcPts val="600"/>
              </a:spcBef>
              <a:buSzPct val="80000"/>
              <a:buBlip>
                <a:blip r:embed="rId6"/>
              </a:buBlip>
              <a:defRPr sz="3200">
                <a:solidFill>
                  <a:srgbClr val="000000"/>
                </a:solidFill>
                <a:latin typeface="Century Gothic"/>
                <a:ea typeface="Century Gothic"/>
                <a:cs typeface="Century Gothic"/>
                <a:sym typeface="Century Gothic"/>
              </a:defRPr>
            </a:pPr>
            <a:r>
              <a:rPr b="1"/>
              <a:t>The nature of the salvation:</a:t>
            </a:r>
            <a:r>
              <a:t> no actual forgiveness or New birth prior to 70 AD. No death after …?</a:t>
            </a:r>
          </a:p>
          <a:p>
            <a:pPr lvl="1" marL="1600200" indent="-685800" algn="l">
              <a:spcBef>
                <a:spcPts val="600"/>
              </a:spcBef>
              <a:buSzPct val="80000"/>
              <a:buBlip>
                <a:blip r:embed="rId6"/>
              </a:buBlip>
              <a:defRPr sz="3200">
                <a:solidFill>
                  <a:srgbClr val="000000"/>
                </a:solidFill>
                <a:latin typeface="Century Gothic"/>
                <a:ea typeface="Century Gothic"/>
                <a:cs typeface="Century Gothic"/>
                <a:sym typeface="Century Gothic"/>
              </a:defRPr>
            </a:pPr>
            <a:r>
              <a:rPr b="1"/>
              <a:t>The nature of the atonement provided by the cross:</a:t>
            </a:r>
            <a:r>
              <a:t> No full salvation before 70 AD … After, are all saved?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48">
                                            <p:txEl>
                                              <p:pRg st="2" end="2"/>
                                            </p:txEl>
                                          </p:spTgt>
                                        </p:tgtEl>
                                        <p:attrNameLst>
                                          <p:attrName>style.visibility</p:attrName>
                                        </p:attrNameLst>
                                      </p:cBhvr>
                                      <p:to>
                                        <p:strVal val="visible"/>
                                      </p:to>
                                    </p:set>
                                    <p:animEffect filter="fade" transition="in">
                                      <p:cBhvr>
                                        <p:cTn id="7" dur="1500"/>
                                        <p:tgtEl>
                                          <p:spTgt spid="44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48">
                                            <p:txEl>
                                              <p:pRg st="3" end="3"/>
                                            </p:txEl>
                                          </p:spTgt>
                                        </p:tgtEl>
                                        <p:attrNameLst>
                                          <p:attrName>style.visibility</p:attrName>
                                        </p:attrNameLst>
                                      </p:cBhvr>
                                      <p:to>
                                        <p:strVal val="visible"/>
                                      </p:to>
                                    </p:set>
                                    <p:animEffect filter="fade" transition="in">
                                      <p:cBhvr>
                                        <p:cTn id="12" dur="1500"/>
                                        <p:tgtEl>
                                          <p:spTgt spid="44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48">
                                            <p:txEl>
                                              <p:pRg st="4" end="4"/>
                                            </p:txEl>
                                          </p:spTgt>
                                        </p:tgtEl>
                                        <p:attrNameLst>
                                          <p:attrName>style.visibility</p:attrName>
                                        </p:attrNameLst>
                                      </p:cBhvr>
                                      <p:to>
                                        <p:strVal val="visible"/>
                                      </p:to>
                                    </p:set>
                                    <p:animEffect filter="fade" transition="in">
                                      <p:cBhvr>
                                        <p:cTn id="17" dur="1500"/>
                                        <p:tgtEl>
                                          <p:spTgt spid="448">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8"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THE PERVASIVENESS OF ERROR"/>
          <p:cNvSpPr txBox="1"/>
          <p:nvPr/>
        </p:nvSpPr>
        <p:spPr>
          <a:xfrm>
            <a:off x="231656" y="815637"/>
            <a:ext cx="6806487" cy="261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57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63500" dist="63500" dir="2009416">
                    <a:srgbClr val="000000"/>
                  </a:outerShdw>
                </a:effectLst>
                <a:latin typeface="Gill Sans"/>
                <a:ea typeface="Gill Sans"/>
                <a:cs typeface="Gill Sans"/>
                <a:sym typeface="Gill Sans"/>
              </a:defRPr>
            </a:lvl1pPr>
          </a:lstStyle>
          <a:p>
            <a:pPr/>
            <a:r>
              <a:t>THE PERVASIVENESS OF ERROR</a:t>
            </a:r>
          </a:p>
        </p:txBody>
      </p:sp>
      <p:pic>
        <p:nvPicPr>
          <p:cNvPr id="451" name="ERROR &amp; CONSEQUENCES ERROR &amp; CONSEQUENCES" descr="ERROR &amp; CONSEQUENCES ERROR &amp; CONSEQUENCES"/>
          <p:cNvPicPr>
            <a:picLocks noChangeAspect="0"/>
          </p:cNvPicPr>
          <p:nvPr/>
        </p:nvPicPr>
        <p:blipFill>
          <a:blip r:embed="rId2">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grpSp>
        <p:nvGrpSpPr>
          <p:cNvPr id="454" name="TRUTH PERFECTLY HARMONIZES.…"/>
          <p:cNvGrpSpPr/>
          <p:nvPr/>
        </p:nvGrpSpPr>
        <p:grpSpPr>
          <a:xfrm>
            <a:off x="83959" y="3377799"/>
            <a:ext cx="4023182" cy="6261101"/>
            <a:chOff x="0" y="0"/>
            <a:chExt cx="4023181" cy="6261100"/>
          </a:xfrm>
        </p:grpSpPr>
        <p:sp>
          <p:nvSpPr>
            <p:cNvPr id="453" name="TRUTH PERFECTLY HARMONIZES.…"/>
            <p:cNvSpPr txBox="1"/>
            <p:nvPr/>
          </p:nvSpPr>
          <p:spPr>
            <a:xfrm>
              <a:off x="76200" y="50800"/>
              <a:ext cx="3870782" cy="60452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spcBef>
                  <a:spcPts val="2600"/>
                </a:spcBef>
                <a:defRPr sz="3900">
                  <a:solidFill>
                    <a:srgbClr val="FFFFFF"/>
                  </a:solidFill>
                </a:defRPr>
              </a:pPr>
              <a:r>
                <a:t>TRUTH PERFECTLY HARMONIZES.</a:t>
              </a:r>
            </a:p>
            <a:p>
              <a:pPr>
                <a:spcBef>
                  <a:spcPts val="2600"/>
                </a:spcBef>
                <a:defRPr sz="3900">
                  <a:solidFill>
                    <a:srgbClr val="FFFFFF"/>
                  </a:solidFill>
                </a:defRPr>
              </a:pPr>
              <a:r>
                <a:t>If we ALTER one aspect of the TRUTH, that one alteration will affect every other aspect of truth to some degree.</a:t>
              </a:r>
            </a:p>
          </p:txBody>
        </p:sp>
        <p:pic>
          <p:nvPicPr>
            <p:cNvPr id="452" name="TRUTH PERFECTLY HARMONIZES.… TRUTH PERFECTLY HARMONIZES.&#10;If we ALTER one aspect of the TRUTH, that one alteration will affect every other aspect of truth to some degree." descr="TRUTH PERFECTLY HARMONIZES.… TRUTH PERFECTLY HARMONIZES.If we ALTER one aspect of the TRUTH, that one alteration will affect every other aspect of truth to some degree."/>
            <p:cNvPicPr>
              <a:picLocks noChangeAspect="0"/>
            </p:cNvPicPr>
            <p:nvPr/>
          </p:nvPicPr>
          <p:blipFill>
            <a:blip r:embed="rId3">
              <a:extLst/>
            </a:blip>
            <a:stretch>
              <a:fillRect/>
            </a:stretch>
          </p:blipFill>
          <p:spPr>
            <a:xfrm>
              <a:off x="0" y="0"/>
              <a:ext cx="4023182" cy="6261100"/>
            </a:xfrm>
            <a:prstGeom prst="rect">
              <a:avLst/>
            </a:prstGeom>
            <a:effectLst/>
          </p:spPr>
        </p:pic>
      </p:grpSp>
      <p:sp>
        <p:nvSpPr>
          <p:cNvPr id="455" name="A single error does not exist in a vacuum -…"/>
          <p:cNvSpPr txBox="1"/>
          <p:nvPr/>
        </p:nvSpPr>
        <p:spPr>
          <a:xfrm>
            <a:off x="4386615" y="3246110"/>
            <a:ext cx="8436770"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buSzPct val="80000"/>
              <a:buBlip>
                <a:blip r:embed="rId4"/>
              </a:buBlip>
              <a:defRPr b="1" sz="5000">
                <a:solidFill>
                  <a:srgbClr val="000000"/>
                </a:solidFill>
                <a:latin typeface="Century Gothic"/>
                <a:ea typeface="Century Gothic"/>
                <a:cs typeface="Century Gothic"/>
                <a:sym typeface="Century Gothic"/>
              </a:defRPr>
            </a:pPr>
            <a:r>
              <a:t>A single error does not exist in a vacuum - </a:t>
            </a:r>
          </a:p>
          <a:p>
            <a:pPr lvl="1" marL="1143000" indent="-685800" algn="l">
              <a:spcBef>
                <a:spcPts val="600"/>
              </a:spcBef>
              <a:buSzPct val="80000"/>
              <a:buBlip>
                <a:blip r:embed="rId5"/>
              </a:buBlip>
              <a:defRPr>
                <a:solidFill>
                  <a:srgbClr val="000000"/>
                </a:solidFill>
                <a:latin typeface="Century Gothic"/>
                <a:ea typeface="Century Gothic"/>
                <a:cs typeface="Century Gothic"/>
                <a:sym typeface="Century Gothic"/>
              </a:defRPr>
            </a:pPr>
            <a:r>
              <a:t>To defend error, one MUST pervert or twist scripture – 2 Peter 2:1-3; 3:16; Psalm 56:5; Gal 1:6-9; Acts 13:10; 1 Tim. 4:1-3 </a:t>
            </a:r>
          </a:p>
          <a:p>
            <a:pPr lvl="1" marL="1143000" indent="-685800" algn="l">
              <a:spcBef>
                <a:spcPts val="600"/>
              </a:spcBef>
              <a:buSzPct val="80000"/>
              <a:buBlip>
                <a:blip r:embed="rId5"/>
              </a:buBlip>
              <a:defRPr>
                <a:solidFill>
                  <a:srgbClr val="000000"/>
                </a:solidFill>
                <a:latin typeface="Century Gothic"/>
                <a:ea typeface="Century Gothic"/>
                <a:cs typeface="Century Gothic"/>
                <a:sym typeface="Century Gothic"/>
              </a:defRPr>
            </a:pPr>
            <a:r>
              <a:t>Error contradicts both truth &amp; error – BUT, truth never contradicts itself!</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5">
                                            <p:txEl>
                                              <p:pRg st="1" end="1"/>
                                            </p:txEl>
                                          </p:spTgt>
                                        </p:tgtEl>
                                        <p:attrNameLst>
                                          <p:attrName>style.visibility</p:attrName>
                                        </p:attrNameLst>
                                      </p:cBhvr>
                                      <p:to>
                                        <p:strVal val="visible"/>
                                      </p:to>
                                    </p:set>
                                    <p:animEffect filter="wipe(left)" transition="in">
                                      <p:cBhvr>
                                        <p:cTn id="7" dur="500"/>
                                        <p:tgtEl>
                                          <p:spTgt spid="45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55">
                                            <p:txEl>
                                              <p:pRg st="2" end="2"/>
                                            </p:txEl>
                                          </p:spTgt>
                                        </p:tgtEl>
                                        <p:attrNameLst>
                                          <p:attrName>style.visibility</p:attrName>
                                        </p:attrNameLst>
                                      </p:cBhvr>
                                      <p:to>
                                        <p:strVal val="visible"/>
                                      </p:to>
                                    </p:set>
                                    <p:animEffect filter="wipe(left)" transition="in">
                                      <p:cBhvr>
                                        <p:cTn id="12" dur="500"/>
                                        <p:tgtEl>
                                          <p:spTgt spid="45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5"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THE PERVASIVENESS OF ERROR"/>
          <p:cNvSpPr txBox="1"/>
          <p:nvPr/>
        </p:nvSpPr>
        <p:spPr>
          <a:xfrm>
            <a:off x="231656" y="815637"/>
            <a:ext cx="6806487" cy="261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57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63500" dist="63500" dir="2009416">
                    <a:srgbClr val="000000"/>
                  </a:outerShdw>
                </a:effectLst>
                <a:latin typeface="Gill Sans"/>
                <a:ea typeface="Gill Sans"/>
                <a:cs typeface="Gill Sans"/>
                <a:sym typeface="Gill Sans"/>
              </a:defRPr>
            </a:lvl1pPr>
          </a:lstStyle>
          <a:p>
            <a:pPr/>
            <a:r>
              <a:t>THE PERVASIVENESS OF ERROR</a:t>
            </a:r>
          </a:p>
        </p:txBody>
      </p:sp>
      <p:pic>
        <p:nvPicPr>
          <p:cNvPr id="458" name="ERROR &amp; CONSEQUENCES ERROR &amp; CONSEQUENCES" descr="ERROR &amp; CONSEQUENCES ERROR &amp; CONSEQUENCES"/>
          <p:cNvPicPr>
            <a:picLocks noChangeAspect="0"/>
          </p:cNvPicPr>
          <p:nvPr/>
        </p:nvPicPr>
        <p:blipFill>
          <a:blip r:embed="rId2">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grpSp>
        <p:nvGrpSpPr>
          <p:cNvPr id="461" name="TRUTH PERFECTLY HARMONIZES.…"/>
          <p:cNvGrpSpPr/>
          <p:nvPr/>
        </p:nvGrpSpPr>
        <p:grpSpPr>
          <a:xfrm>
            <a:off x="83959" y="3377799"/>
            <a:ext cx="4023182" cy="6261101"/>
            <a:chOff x="0" y="0"/>
            <a:chExt cx="4023181" cy="6261100"/>
          </a:xfrm>
        </p:grpSpPr>
        <p:sp>
          <p:nvSpPr>
            <p:cNvPr id="460" name="TRUTH PERFECTLY HARMONIZES.…"/>
            <p:cNvSpPr txBox="1"/>
            <p:nvPr/>
          </p:nvSpPr>
          <p:spPr>
            <a:xfrm>
              <a:off x="76200" y="50800"/>
              <a:ext cx="3870782" cy="60452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spcBef>
                  <a:spcPts val="2600"/>
                </a:spcBef>
                <a:defRPr sz="3900">
                  <a:solidFill>
                    <a:srgbClr val="FFFFFF"/>
                  </a:solidFill>
                </a:defRPr>
              </a:pPr>
              <a:r>
                <a:t>TRUTH PERFECTLY HARMONIZES.</a:t>
              </a:r>
            </a:p>
            <a:p>
              <a:pPr>
                <a:spcBef>
                  <a:spcPts val="2600"/>
                </a:spcBef>
                <a:defRPr sz="3900">
                  <a:solidFill>
                    <a:srgbClr val="FFFFFF"/>
                  </a:solidFill>
                </a:defRPr>
              </a:pPr>
              <a:r>
                <a:t>If we ALTER one aspect of the TRUTH, that one alteration will affect every other aspect of truth to some degree.</a:t>
              </a:r>
            </a:p>
          </p:txBody>
        </p:sp>
        <p:pic>
          <p:nvPicPr>
            <p:cNvPr id="459" name="TRUTH PERFECTLY HARMONIZES.… TRUTH PERFECTLY HARMONIZES.&#10;If we ALTER one aspect of the TRUTH, that one alteration will affect every other aspect of truth to some degree." descr="TRUTH PERFECTLY HARMONIZES.… TRUTH PERFECTLY HARMONIZES.If we ALTER one aspect of the TRUTH, that one alteration will affect every other aspect of truth to some degree."/>
            <p:cNvPicPr>
              <a:picLocks noChangeAspect="0"/>
            </p:cNvPicPr>
            <p:nvPr/>
          </p:nvPicPr>
          <p:blipFill>
            <a:blip r:embed="rId3">
              <a:extLst/>
            </a:blip>
            <a:stretch>
              <a:fillRect/>
            </a:stretch>
          </p:blipFill>
          <p:spPr>
            <a:xfrm>
              <a:off x="0" y="0"/>
              <a:ext cx="4023182" cy="6261100"/>
            </a:xfrm>
            <a:prstGeom prst="rect">
              <a:avLst/>
            </a:prstGeom>
            <a:effectLst/>
          </p:spPr>
        </p:pic>
      </p:grpSp>
      <p:sp>
        <p:nvSpPr>
          <p:cNvPr id="462" name="A single error does not exist in a vacuum -…"/>
          <p:cNvSpPr txBox="1"/>
          <p:nvPr/>
        </p:nvSpPr>
        <p:spPr>
          <a:xfrm>
            <a:off x="4386615" y="3246110"/>
            <a:ext cx="8436770" cy="601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buSzPct val="80000"/>
              <a:buBlip>
                <a:blip r:embed="rId4"/>
              </a:buBlip>
              <a:defRPr b="1" sz="5000">
                <a:solidFill>
                  <a:srgbClr val="000000"/>
                </a:solidFill>
                <a:latin typeface="Century Gothic"/>
                <a:ea typeface="Century Gothic"/>
                <a:cs typeface="Century Gothic"/>
                <a:sym typeface="Century Gothic"/>
              </a:defRPr>
            </a:pPr>
            <a:r>
              <a:t>A single error does not exist in a vacuum - </a:t>
            </a:r>
          </a:p>
          <a:p>
            <a:pPr lvl="1" marL="1143000" indent="-685800" algn="l">
              <a:spcBef>
                <a:spcPts val="600"/>
              </a:spcBef>
              <a:buSzPct val="80000"/>
              <a:buBlip>
                <a:blip r:embed="rId5"/>
              </a:buBlip>
              <a:defRPr>
                <a:solidFill>
                  <a:srgbClr val="000000"/>
                </a:solidFill>
                <a:latin typeface="Century Gothic"/>
                <a:ea typeface="Century Gothic"/>
                <a:cs typeface="Century Gothic"/>
                <a:sym typeface="Century Gothic"/>
              </a:defRPr>
            </a:pPr>
            <a:r>
              <a:t>Catholicism …</a:t>
            </a:r>
          </a:p>
          <a:p>
            <a:pPr lvl="1" marL="1143000" indent="-685800" algn="l">
              <a:spcBef>
                <a:spcPts val="600"/>
              </a:spcBef>
              <a:buSzPct val="80000"/>
              <a:buBlip>
                <a:blip r:embed="rId5"/>
              </a:buBlip>
              <a:defRPr>
                <a:solidFill>
                  <a:srgbClr val="000000"/>
                </a:solidFill>
                <a:latin typeface="Century Gothic"/>
                <a:ea typeface="Century Gothic"/>
                <a:cs typeface="Century Gothic"/>
                <a:sym typeface="Century Gothic"/>
              </a:defRPr>
            </a:pPr>
            <a:r>
              <a:t>Deism …</a:t>
            </a:r>
          </a:p>
          <a:p>
            <a:pPr lvl="1" marL="1143000" indent="-685800" algn="l">
              <a:spcBef>
                <a:spcPts val="600"/>
              </a:spcBef>
              <a:buSzPct val="80000"/>
              <a:buBlip>
                <a:blip r:embed="rId5"/>
              </a:buBlip>
              <a:defRPr>
                <a:solidFill>
                  <a:srgbClr val="000000"/>
                </a:solidFill>
                <a:latin typeface="Century Gothic"/>
                <a:ea typeface="Century Gothic"/>
                <a:cs typeface="Century Gothic"/>
                <a:sym typeface="Century Gothic"/>
              </a:defRPr>
            </a:pPr>
            <a:r>
              <a:t>Premillennialism …</a:t>
            </a:r>
          </a:p>
          <a:p>
            <a:pPr lvl="1" marL="1143000" indent="-685800" algn="l">
              <a:spcBef>
                <a:spcPts val="600"/>
              </a:spcBef>
              <a:buSzPct val="80000"/>
              <a:buBlip>
                <a:blip r:embed="rId5"/>
              </a:buBlip>
              <a:defRPr>
                <a:solidFill>
                  <a:srgbClr val="000000"/>
                </a:solidFill>
                <a:latin typeface="Century Gothic"/>
                <a:ea typeface="Century Gothic"/>
                <a:cs typeface="Century Gothic"/>
                <a:sym typeface="Century Gothic"/>
              </a:defRPr>
            </a:pPr>
            <a:r>
              <a:t>Seventh Day Adventism …</a:t>
            </a:r>
          </a:p>
          <a:p>
            <a:pPr lvl="1" marL="1143000" indent="-685800" algn="l">
              <a:spcBef>
                <a:spcPts val="600"/>
              </a:spcBef>
              <a:buSzPct val="80000"/>
              <a:buBlip>
                <a:blip r:embed="rId5"/>
              </a:buBlip>
              <a:defRPr>
                <a:solidFill>
                  <a:srgbClr val="000000"/>
                </a:solidFill>
                <a:latin typeface="Century Gothic"/>
                <a:ea typeface="Century Gothic"/>
                <a:cs typeface="Century Gothic"/>
                <a:sym typeface="Century Gothic"/>
              </a:defRPr>
            </a:pPr>
            <a:r>
              <a:t>Oneness Pentecostalism … </a:t>
            </a:r>
          </a:p>
          <a:p>
            <a:pPr lvl="1" marL="1143000" indent="-685800" algn="l">
              <a:spcBef>
                <a:spcPts val="600"/>
              </a:spcBef>
              <a:buSzPct val="80000"/>
              <a:buBlip>
                <a:blip r:embed="rId5"/>
              </a:buBlip>
              <a:defRPr>
                <a:solidFill>
                  <a:srgbClr val="000000"/>
                </a:solidFill>
                <a:latin typeface="Century Gothic"/>
                <a:ea typeface="Century Gothic"/>
                <a:cs typeface="Century Gothic"/>
                <a:sym typeface="Century Gothic"/>
              </a:defRPr>
            </a:pPr>
            <a:r>
              <a:t>Universalism …</a:t>
            </a:r>
          </a:p>
          <a:p>
            <a:pPr lvl="1" marL="1143000" indent="-685800" algn="l">
              <a:spcBef>
                <a:spcPts val="600"/>
              </a:spcBef>
              <a:buSzPct val="80000"/>
              <a:buBlip>
                <a:blip r:embed="rId5"/>
              </a:buBlip>
              <a:defRPr>
                <a:solidFill>
                  <a:srgbClr val="000000"/>
                </a:solidFill>
                <a:latin typeface="Century Gothic"/>
                <a:ea typeface="Century Gothic"/>
                <a:cs typeface="Century Gothic"/>
                <a:sym typeface="Century Gothic"/>
              </a:defRPr>
            </a:pPr>
            <a:r>
              <a:t>Denominationalism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462">
                                            <p:txEl>
                                              <p:pRg st="1" end="1"/>
                                            </p:txEl>
                                          </p:spTgt>
                                        </p:tgtEl>
                                        <p:attrNameLst>
                                          <p:attrName>style.visibility</p:attrName>
                                        </p:attrNameLst>
                                      </p:cBhvr>
                                      <p:to>
                                        <p:strVal val="visible"/>
                                      </p:to>
                                    </p:set>
                                    <p:animEffect filter="wipe(down)" transition="in">
                                      <p:cBhvr>
                                        <p:cTn id="7" dur="2500"/>
                                        <p:tgtEl>
                                          <p:spTgt spid="46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2" grpId="1" fill="hold">
                                  <p:stCondLst>
                                    <p:cond delay="0"/>
                                  </p:stCondLst>
                                  <p:iterate type="el" backwards="0">
                                    <p:tmAbs val="0"/>
                                  </p:iterate>
                                  <p:childTnLst>
                                    <p:set>
                                      <p:cBhvr>
                                        <p:cTn id="11" fill="hold"/>
                                        <p:tgtEl>
                                          <p:spTgt spid="462">
                                            <p:txEl>
                                              <p:pRg st="2" end="2"/>
                                            </p:txEl>
                                          </p:spTgt>
                                        </p:tgtEl>
                                        <p:attrNameLst>
                                          <p:attrName>style.visibility</p:attrName>
                                        </p:attrNameLst>
                                      </p:cBhvr>
                                      <p:to>
                                        <p:strVal val="visible"/>
                                      </p:to>
                                    </p:set>
                                    <p:animEffect filter="wipe(down)" transition="in">
                                      <p:cBhvr>
                                        <p:cTn id="12" dur="2500"/>
                                        <p:tgtEl>
                                          <p:spTgt spid="46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2" grpId="1" fill="hold">
                                  <p:stCondLst>
                                    <p:cond delay="0"/>
                                  </p:stCondLst>
                                  <p:iterate type="el" backwards="0">
                                    <p:tmAbs val="0"/>
                                  </p:iterate>
                                  <p:childTnLst>
                                    <p:set>
                                      <p:cBhvr>
                                        <p:cTn id="16" fill="hold"/>
                                        <p:tgtEl>
                                          <p:spTgt spid="462">
                                            <p:txEl>
                                              <p:pRg st="3" end="3"/>
                                            </p:txEl>
                                          </p:spTgt>
                                        </p:tgtEl>
                                        <p:attrNameLst>
                                          <p:attrName>style.visibility</p:attrName>
                                        </p:attrNameLst>
                                      </p:cBhvr>
                                      <p:to>
                                        <p:strVal val="visible"/>
                                      </p:to>
                                    </p:set>
                                    <p:animEffect filter="wipe(down)" transition="in">
                                      <p:cBhvr>
                                        <p:cTn id="17" dur="2500"/>
                                        <p:tgtEl>
                                          <p:spTgt spid="46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4" presetID="22" grpId="1" fill="hold">
                                  <p:stCondLst>
                                    <p:cond delay="0"/>
                                  </p:stCondLst>
                                  <p:iterate type="el" backwards="0">
                                    <p:tmAbs val="0"/>
                                  </p:iterate>
                                  <p:childTnLst>
                                    <p:set>
                                      <p:cBhvr>
                                        <p:cTn id="21" fill="hold"/>
                                        <p:tgtEl>
                                          <p:spTgt spid="462">
                                            <p:txEl>
                                              <p:pRg st="4" end="4"/>
                                            </p:txEl>
                                          </p:spTgt>
                                        </p:tgtEl>
                                        <p:attrNameLst>
                                          <p:attrName>style.visibility</p:attrName>
                                        </p:attrNameLst>
                                      </p:cBhvr>
                                      <p:to>
                                        <p:strVal val="visible"/>
                                      </p:to>
                                    </p:set>
                                    <p:animEffect filter="wipe(down)" transition="in">
                                      <p:cBhvr>
                                        <p:cTn id="22" dur="2500"/>
                                        <p:tgtEl>
                                          <p:spTgt spid="46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4" presetID="22" grpId="1" fill="hold">
                                  <p:stCondLst>
                                    <p:cond delay="0"/>
                                  </p:stCondLst>
                                  <p:iterate type="el" backwards="0">
                                    <p:tmAbs val="0"/>
                                  </p:iterate>
                                  <p:childTnLst>
                                    <p:set>
                                      <p:cBhvr>
                                        <p:cTn id="26" fill="hold"/>
                                        <p:tgtEl>
                                          <p:spTgt spid="462">
                                            <p:txEl>
                                              <p:pRg st="5" end="5"/>
                                            </p:txEl>
                                          </p:spTgt>
                                        </p:tgtEl>
                                        <p:attrNameLst>
                                          <p:attrName>style.visibility</p:attrName>
                                        </p:attrNameLst>
                                      </p:cBhvr>
                                      <p:to>
                                        <p:strVal val="visible"/>
                                      </p:to>
                                    </p:set>
                                    <p:animEffect filter="wipe(down)" transition="in">
                                      <p:cBhvr>
                                        <p:cTn id="27" dur="2500"/>
                                        <p:tgtEl>
                                          <p:spTgt spid="46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4" presetID="22" grpId="1" fill="hold">
                                  <p:stCondLst>
                                    <p:cond delay="0"/>
                                  </p:stCondLst>
                                  <p:iterate type="el" backwards="0">
                                    <p:tmAbs val="0"/>
                                  </p:iterate>
                                  <p:childTnLst>
                                    <p:set>
                                      <p:cBhvr>
                                        <p:cTn id="31" fill="hold"/>
                                        <p:tgtEl>
                                          <p:spTgt spid="462">
                                            <p:txEl>
                                              <p:pRg st="6" end="6"/>
                                            </p:txEl>
                                          </p:spTgt>
                                        </p:tgtEl>
                                        <p:attrNameLst>
                                          <p:attrName>style.visibility</p:attrName>
                                        </p:attrNameLst>
                                      </p:cBhvr>
                                      <p:to>
                                        <p:strVal val="visible"/>
                                      </p:to>
                                    </p:set>
                                    <p:animEffect filter="wipe(down)" transition="in">
                                      <p:cBhvr>
                                        <p:cTn id="32" dur="2500"/>
                                        <p:tgtEl>
                                          <p:spTgt spid="46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4" presetID="22" grpId="1" fill="hold">
                                  <p:stCondLst>
                                    <p:cond delay="0"/>
                                  </p:stCondLst>
                                  <p:iterate type="el" backwards="0">
                                    <p:tmAbs val="0"/>
                                  </p:iterate>
                                  <p:childTnLst>
                                    <p:set>
                                      <p:cBhvr>
                                        <p:cTn id="36" fill="hold"/>
                                        <p:tgtEl>
                                          <p:spTgt spid="462">
                                            <p:txEl>
                                              <p:pRg st="7" end="7"/>
                                            </p:txEl>
                                          </p:spTgt>
                                        </p:tgtEl>
                                        <p:attrNameLst>
                                          <p:attrName>style.visibility</p:attrName>
                                        </p:attrNameLst>
                                      </p:cBhvr>
                                      <p:to>
                                        <p:strVal val="visible"/>
                                      </p:to>
                                    </p:set>
                                    <p:animEffect filter="wipe(down)" transition="in">
                                      <p:cBhvr>
                                        <p:cTn id="37" dur="2500"/>
                                        <p:tgtEl>
                                          <p:spTgt spid="462">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2"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7" name="ERROR &amp; CONSEQUENCES ERROR &amp; CONSEQUENCES" descr="ERROR &amp; CONSEQUENCES ERROR &amp; CONSEQUENCES"/>
          <p:cNvPicPr>
            <a:picLocks noChangeAspect="0"/>
          </p:cNvPicPr>
          <p:nvPr/>
        </p:nvPicPr>
        <p:blipFill>
          <a:blip r:embed="rId2">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pic>
        <p:nvPicPr>
          <p:cNvPr id="328" name="Image" descr="Image"/>
          <p:cNvPicPr>
            <a:picLocks noChangeAspect="0"/>
          </p:cNvPicPr>
          <p:nvPr/>
        </p:nvPicPr>
        <p:blipFill>
          <a:blip r:embed="rId3">
            <a:extLst/>
          </a:blip>
          <a:stretch>
            <a:fillRect/>
          </a:stretch>
        </p:blipFill>
        <p:spPr>
          <a:xfrm>
            <a:off x="294199" y="1781334"/>
            <a:ext cx="5652205" cy="7778132"/>
          </a:xfrm>
          <a:prstGeom prst="rect">
            <a:avLst/>
          </a:prstGeom>
          <a:effectLst>
            <a:outerShdw sx="100000" sy="100000" kx="0" ky="0" algn="b" rotWithShape="0" blurRad="63500" dist="25400" dir="5400000">
              <a:srgbClr val="000000">
                <a:alpha val="50000"/>
              </a:srgbClr>
            </a:outerShdw>
          </a:effectLst>
        </p:spPr>
      </p:pic>
      <p:sp>
        <p:nvSpPr>
          <p:cNvPr id="329" name="Jeremiah 23:16 (NKJV)…"/>
          <p:cNvSpPr txBox="1"/>
          <p:nvPr/>
        </p:nvSpPr>
        <p:spPr>
          <a:xfrm>
            <a:off x="6350282" y="1985613"/>
            <a:ext cx="6273186" cy="73892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700">
                <a:solidFill>
                  <a:srgbClr val="000000"/>
                </a:solidFill>
                <a:latin typeface="Times New Roman"/>
                <a:ea typeface="Times New Roman"/>
                <a:cs typeface="Times New Roman"/>
                <a:sym typeface="Times New Roman"/>
              </a:defRPr>
            </a:pPr>
            <a:r>
              <a:t>Jeremiah 23:16 (NKJV) </a:t>
            </a:r>
          </a:p>
          <a:p>
            <a:pPr defTabSz="457200">
              <a:defRPr sz="5100">
                <a:solidFill>
                  <a:srgbClr val="000000"/>
                </a:solidFill>
                <a:latin typeface="Times New Roman"/>
                <a:ea typeface="Times New Roman"/>
                <a:cs typeface="Times New Roman"/>
                <a:sym typeface="Times New Roman"/>
              </a:defRPr>
            </a:pPr>
            <a:r>
              <a:rPr baseline="31999"/>
              <a:t>16</a:t>
            </a:r>
            <a:r>
              <a:t> Thus says the Lord of hosts: “Do not listen to the words of the prophets who prophesy to you. They make you worthless; They speak a vision of their own heart, Not from the mouth of the Lord.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THE PERVASIVENESS OF ERROR"/>
          <p:cNvSpPr txBox="1"/>
          <p:nvPr/>
        </p:nvSpPr>
        <p:spPr>
          <a:xfrm>
            <a:off x="231656" y="815637"/>
            <a:ext cx="6806487" cy="261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57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63500" dist="63500" dir="2009416">
                    <a:srgbClr val="000000"/>
                  </a:outerShdw>
                </a:effectLst>
                <a:latin typeface="Gill Sans"/>
                <a:ea typeface="Gill Sans"/>
                <a:cs typeface="Gill Sans"/>
                <a:sym typeface="Gill Sans"/>
              </a:defRPr>
            </a:lvl1pPr>
          </a:lstStyle>
          <a:p>
            <a:pPr/>
            <a:r>
              <a:t>THE PERVASIVENESS OF ERROR</a:t>
            </a:r>
          </a:p>
        </p:txBody>
      </p:sp>
      <p:pic>
        <p:nvPicPr>
          <p:cNvPr id="465" name="ERROR &amp; CONSEQUENCES ERROR &amp; CONSEQUENCES" descr="ERROR &amp; CONSEQUENCES ERROR &amp; CONSEQUENCES"/>
          <p:cNvPicPr>
            <a:picLocks noChangeAspect="0"/>
          </p:cNvPicPr>
          <p:nvPr/>
        </p:nvPicPr>
        <p:blipFill>
          <a:blip r:embed="rId2">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grpSp>
        <p:nvGrpSpPr>
          <p:cNvPr id="468" name="TRUTH PERFECTLY HARMONIZES.…"/>
          <p:cNvGrpSpPr/>
          <p:nvPr/>
        </p:nvGrpSpPr>
        <p:grpSpPr>
          <a:xfrm>
            <a:off x="83959" y="3377799"/>
            <a:ext cx="4023182" cy="6261101"/>
            <a:chOff x="0" y="0"/>
            <a:chExt cx="4023181" cy="6261100"/>
          </a:xfrm>
        </p:grpSpPr>
        <p:sp>
          <p:nvSpPr>
            <p:cNvPr id="467" name="TRUTH PERFECTLY HARMONIZES.…"/>
            <p:cNvSpPr txBox="1"/>
            <p:nvPr/>
          </p:nvSpPr>
          <p:spPr>
            <a:xfrm>
              <a:off x="76200" y="50800"/>
              <a:ext cx="3870782" cy="60452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spcBef>
                  <a:spcPts val="2600"/>
                </a:spcBef>
                <a:defRPr sz="3900">
                  <a:solidFill>
                    <a:srgbClr val="FFFFFF"/>
                  </a:solidFill>
                </a:defRPr>
              </a:pPr>
              <a:r>
                <a:t>TRUTH PERFECTLY HARMONIZES.</a:t>
              </a:r>
            </a:p>
            <a:p>
              <a:pPr>
                <a:spcBef>
                  <a:spcPts val="2600"/>
                </a:spcBef>
                <a:defRPr sz="3900">
                  <a:solidFill>
                    <a:srgbClr val="FFFFFF"/>
                  </a:solidFill>
                </a:defRPr>
              </a:pPr>
              <a:r>
                <a:t>If we ALTER one aspect of the TRUTH, that one alteration will affect every other aspect of truth to some degree.</a:t>
              </a:r>
            </a:p>
          </p:txBody>
        </p:sp>
        <p:pic>
          <p:nvPicPr>
            <p:cNvPr id="466" name="TRUTH PERFECTLY HARMONIZES.… TRUTH PERFECTLY HARMONIZES.&#10;If we ALTER one aspect of the TRUTH, that one alteration will affect every other aspect of truth to some degree." descr="TRUTH PERFECTLY HARMONIZES.… TRUTH PERFECTLY HARMONIZES.If we ALTER one aspect of the TRUTH, that one alteration will affect every other aspect of truth to some degree."/>
            <p:cNvPicPr>
              <a:picLocks noChangeAspect="0"/>
            </p:cNvPicPr>
            <p:nvPr/>
          </p:nvPicPr>
          <p:blipFill>
            <a:blip r:embed="rId3">
              <a:extLst/>
            </a:blip>
            <a:stretch>
              <a:fillRect/>
            </a:stretch>
          </p:blipFill>
          <p:spPr>
            <a:xfrm>
              <a:off x="0" y="0"/>
              <a:ext cx="4023182" cy="6261100"/>
            </a:xfrm>
            <a:prstGeom prst="rect">
              <a:avLst/>
            </a:prstGeom>
            <a:effectLst/>
          </p:spPr>
        </p:pic>
      </p:grpSp>
      <p:pic>
        <p:nvPicPr>
          <p:cNvPr id="469" name="Image" descr="Image"/>
          <p:cNvPicPr>
            <a:picLocks noChangeAspect="1"/>
          </p:cNvPicPr>
          <p:nvPr/>
        </p:nvPicPr>
        <p:blipFill>
          <a:blip r:embed="rId4">
            <a:extLst/>
          </a:blip>
          <a:stretch>
            <a:fillRect/>
          </a:stretch>
        </p:blipFill>
        <p:spPr>
          <a:xfrm>
            <a:off x="6023493" y="2898004"/>
            <a:ext cx="4844188" cy="5325502"/>
          </a:xfrm>
          <a:prstGeom prst="rect">
            <a:avLst/>
          </a:prstGeom>
          <a:ln w="12700">
            <a:miter lim="400000"/>
          </a:ln>
          <a:effectLst>
            <a:outerShdw sx="100000" sy="100000" kx="0" ky="0" algn="b" rotWithShape="0" blurRad="50800" dist="25400" dir="1618988">
              <a:srgbClr val="000000">
                <a:alpha val="62276"/>
              </a:srgbClr>
            </a:outerShdw>
          </a:effectLst>
        </p:spPr>
      </p:pic>
      <p:sp>
        <p:nvSpPr>
          <p:cNvPr id="470" name="UNITY…"/>
          <p:cNvSpPr/>
          <p:nvPr/>
        </p:nvSpPr>
        <p:spPr>
          <a:xfrm>
            <a:off x="6682911" y="4437154"/>
            <a:ext cx="3525351" cy="2247201"/>
          </a:xfrm>
          <a:prstGeom prst="ellipse">
            <a:avLst/>
          </a:prstGeom>
          <a:solidFill>
            <a:srgbClr val="808785">
              <a:alpha val="99695"/>
            </a:srgbClr>
          </a:solidFill>
          <a:ln w="88900">
            <a:solidFill>
              <a:srgbClr val="FFFFFF">
                <a:alpha val="99695"/>
              </a:srgbClr>
            </a:solidFill>
            <a:miter lim="400000"/>
          </a:ln>
          <a:effectLst>
            <a:outerShdw sx="100000" sy="100000" kx="0" ky="0" algn="b" rotWithShape="0" blurRad="50800" dist="25400" dir="1618988">
              <a:srgbClr val="000000">
                <a:alpha val="62276"/>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b="1" sz="3000">
                <a:ln w="12700" cap="flat">
                  <a:solidFill>
                    <a:srgbClr val="000000"/>
                  </a:solidFill>
                  <a:prstDash val="solid"/>
                  <a:miter lim="400000"/>
                </a:ln>
                <a:solidFill>
                  <a:srgbClr val="FFFFFF"/>
                </a:solidFill>
                <a:effectLst>
                  <a:outerShdw sx="100000" sy="100000" kx="0" ky="0" algn="b" rotWithShape="0" blurRad="50800" dist="63500" dir="420000">
                    <a:srgbClr val="000000"/>
                  </a:outerShdw>
                </a:effectLst>
                <a:latin typeface="Gill Sans"/>
                <a:ea typeface="Gill Sans"/>
                <a:cs typeface="Gill Sans"/>
                <a:sym typeface="Gill Sans"/>
              </a:defRPr>
            </a:pPr>
            <a:r>
              <a:t>UNITY</a:t>
            </a:r>
          </a:p>
          <a:p>
            <a:pPr>
              <a:defRPr b="1" sz="3000">
                <a:ln w="12700" cap="flat">
                  <a:solidFill>
                    <a:srgbClr val="000000"/>
                  </a:solidFill>
                  <a:prstDash val="solid"/>
                  <a:miter lim="400000"/>
                </a:ln>
                <a:solidFill>
                  <a:srgbClr val="FFFFFF"/>
                </a:solidFill>
                <a:effectLst>
                  <a:outerShdw sx="100000" sy="100000" kx="0" ky="0" algn="b" rotWithShape="0" blurRad="50800" dist="63500" dir="420000">
                    <a:srgbClr val="000000"/>
                  </a:outerShdw>
                </a:effectLst>
                <a:latin typeface="Gill Sans"/>
                <a:ea typeface="Gill Sans"/>
                <a:cs typeface="Gill Sans"/>
                <a:sym typeface="Gill Sans"/>
              </a:defRPr>
            </a:pPr>
            <a:r>
              <a:t>CONNECTION</a:t>
            </a:r>
          </a:p>
          <a:p>
            <a:pPr>
              <a:defRPr b="1" sz="3000">
                <a:ln w="12700" cap="flat">
                  <a:solidFill>
                    <a:srgbClr val="000000"/>
                  </a:solidFill>
                  <a:prstDash val="solid"/>
                  <a:miter lim="400000"/>
                </a:ln>
                <a:solidFill>
                  <a:srgbClr val="FFFFFF"/>
                </a:solidFill>
                <a:effectLst>
                  <a:outerShdw sx="100000" sy="100000" kx="0" ky="0" algn="b" rotWithShape="0" blurRad="50800" dist="63500" dir="420000">
                    <a:srgbClr val="000000"/>
                  </a:outerShdw>
                </a:effectLst>
                <a:latin typeface="Gill Sans"/>
                <a:ea typeface="Gill Sans"/>
                <a:cs typeface="Gill Sans"/>
                <a:sym typeface="Gill Sans"/>
              </a:defRPr>
            </a:pPr>
            <a:r>
              <a:t>HARMONY </a:t>
            </a:r>
          </a:p>
        </p:txBody>
      </p:sp>
      <p:pic>
        <p:nvPicPr>
          <p:cNvPr id="471" name="Image" descr="Image"/>
          <p:cNvPicPr>
            <a:picLocks noChangeAspect="1"/>
          </p:cNvPicPr>
          <p:nvPr/>
        </p:nvPicPr>
        <p:blipFill>
          <a:blip r:embed="rId5">
            <a:extLst/>
          </a:blip>
          <a:stretch>
            <a:fillRect/>
          </a:stretch>
        </p:blipFill>
        <p:spPr>
          <a:xfrm>
            <a:off x="3843863" y="1711093"/>
            <a:ext cx="9203448" cy="769932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 name="THE PROGRESSIVE NATURE OF ERROR"/>
          <p:cNvSpPr txBox="1"/>
          <p:nvPr/>
        </p:nvSpPr>
        <p:spPr>
          <a:xfrm>
            <a:off x="231656" y="1707295"/>
            <a:ext cx="12745237" cy="210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68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63500" dist="63500" dir="2009416">
                    <a:srgbClr val="000000"/>
                  </a:outerShdw>
                </a:effectLst>
                <a:latin typeface="Gill Sans"/>
                <a:ea typeface="Gill Sans"/>
                <a:cs typeface="Gill Sans"/>
                <a:sym typeface="Gill Sans"/>
              </a:defRPr>
            </a:lvl1pPr>
          </a:lstStyle>
          <a:p>
            <a:pPr/>
            <a:r>
              <a:t>THE PROGRESSIVE NATURE OF ERROR</a:t>
            </a:r>
          </a:p>
        </p:txBody>
      </p:sp>
      <p:pic>
        <p:nvPicPr>
          <p:cNvPr id="474" name="ERROR &amp; CONSEQUENCES ERROR &amp; CONSEQUENCES" descr="ERROR &amp; CONSEQUENCES ERROR &amp; CONSEQUENCES"/>
          <p:cNvPicPr>
            <a:picLocks noChangeAspect="0"/>
          </p:cNvPicPr>
          <p:nvPr/>
        </p:nvPicPr>
        <p:blipFill>
          <a:blip r:embed="rId2">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pic>
        <p:nvPicPr>
          <p:cNvPr id="475" name="Image" descr="Image"/>
          <p:cNvPicPr>
            <a:picLocks noChangeAspect="1"/>
          </p:cNvPicPr>
          <p:nvPr/>
        </p:nvPicPr>
        <p:blipFill>
          <a:blip r:embed="rId3">
            <a:extLst/>
          </a:blip>
          <a:stretch>
            <a:fillRect/>
          </a:stretch>
        </p:blipFill>
        <p:spPr>
          <a:xfrm>
            <a:off x="80975" y="3857197"/>
            <a:ext cx="12842850" cy="5725606"/>
          </a:xfrm>
          <a:prstGeom prst="rect">
            <a:avLst/>
          </a:prstGeom>
          <a:ln w="12700">
            <a:miter lim="400000"/>
          </a:ln>
          <a:effectLst>
            <a:outerShdw sx="100000" sy="100000" kx="0" ky="0" algn="b" rotWithShape="0" blurRad="317500" dist="119301" dir="194924">
              <a:srgbClr val="000000">
                <a:alpha val="50000"/>
              </a:srgbClr>
            </a:outerShdw>
          </a:effectLst>
        </p:spPr>
      </p:pic>
      <p:sp>
        <p:nvSpPr>
          <p:cNvPr id="476" name="The Law of LOGICAL EXTENSION"/>
          <p:cNvSpPr txBox="1"/>
          <p:nvPr/>
        </p:nvSpPr>
        <p:spPr>
          <a:xfrm>
            <a:off x="1082846" y="4335550"/>
            <a:ext cx="7805509" cy="69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100"/>
            </a:lvl1pPr>
          </a:lstStyle>
          <a:p>
            <a:pPr/>
            <a:r>
              <a:t>The Law of LOGICAL EXTENSION</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8" name="Image" descr="Image"/>
          <p:cNvPicPr>
            <a:picLocks noChangeAspect="1"/>
          </p:cNvPicPr>
          <p:nvPr/>
        </p:nvPicPr>
        <p:blipFill>
          <a:blip r:embed="rId2">
            <a:extLst/>
          </a:blip>
          <a:srcRect l="22372" t="6197" r="1258" b="4765"/>
          <a:stretch>
            <a:fillRect/>
          </a:stretch>
        </p:blipFill>
        <p:spPr>
          <a:xfrm flipH="1">
            <a:off x="-237215" y="1792644"/>
            <a:ext cx="7953061" cy="8232019"/>
          </a:xfrm>
          <a:custGeom>
            <a:avLst/>
            <a:gdLst/>
            <a:ahLst/>
            <a:cxnLst>
              <a:cxn ang="0">
                <a:pos x="wd2" y="hd2"/>
              </a:cxn>
              <a:cxn ang="5400000">
                <a:pos x="wd2" y="hd2"/>
              </a:cxn>
              <a:cxn ang="10800000">
                <a:pos x="wd2" y="hd2"/>
              </a:cxn>
              <a:cxn ang="16200000">
                <a:pos x="wd2" y="hd2"/>
              </a:cxn>
            </a:cxnLst>
            <a:rect l="0" t="0" r="r" b="b"/>
            <a:pathLst>
              <a:path w="21475" h="21565" fill="norm" stroke="1" extrusionOk="0">
                <a:moveTo>
                  <a:pt x="7631" y="0"/>
                </a:moveTo>
                <a:cubicBezTo>
                  <a:pt x="7210" y="-2"/>
                  <a:pt x="6683" y="22"/>
                  <a:pt x="6080" y="70"/>
                </a:cubicBezTo>
                <a:cubicBezTo>
                  <a:pt x="3305" y="290"/>
                  <a:pt x="3326" y="286"/>
                  <a:pt x="2436" y="876"/>
                </a:cubicBezTo>
                <a:cubicBezTo>
                  <a:pt x="1742" y="1338"/>
                  <a:pt x="1543" y="1555"/>
                  <a:pt x="1411" y="1993"/>
                </a:cubicBezTo>
                <a:cubicBezTo>
                  <a:pt x="1354" y="2182"/>
                  <a:pt x="1269" y="2455"/>
                  <a:pt x="1222" y="2600"/>
                </a:cubicBezTo>
                <a:cubicBezTo>
                  <a:pt x="1126" y="2902"/>
                  <a:pt x="1110" y="3598"/>
                  <a:pt x="1195" y="3814"/>
                </a:cubicBezTo>
                <a:cubicBezTo>
                  <a:pt x="1254" y="3963"/>
                  <a:pt x="1501" y="4079"/>
                  <a:pt x="2039" y="4211"/>
                </a:cubicBezTo>
                <a:cubicBezTo>
                  <a:pt x="2238" y="4259"/>
                  <a:pt x="2343" y="4336"/>
                  <a:pt x="2509" y="4555"/>
                </a:cubicBezTo>
                <a:cubicBezTo>
                  <a:pt x="2627" y="4710"/>
                  <a:pt x="2816" y="4887"/>
                  <a:pt x="2928" y="4950"/>
                </a:cubicBezTo>
                <a:lnTo>
                  <a:pt x="3133" y="5063"/>
                </a:lnTo>
                <a:lnTo>
                  <a:pt x="2996" y="4917"/>
                </a:lnTo>
                <a:cubicBezTo>
                  <a:pt x="2850" y="4761"/>
                  <a:pt x="2817" y="4600"/>
                  <a:pt x="2919" y="4539"/>
                </a:cubicBezTo>
                <a:cubicBezTo>
                  <a:pt x="2952" y="4519"/>
                  <a:pt x="3429" y="4708"/>
                  <a:pt x="3977" y="4960"/>
                </a:cubicBezTo>
                <a:cubicBezTo>
                  <a:pt x="4993" y="5427"/>
                  <a:pt x="5391" y="5641"/>
                  <a:pt x="5468" y="5762"/>
                </a:cubicBezTo>
                <a:cubicBezTo>
                  <a:pt x="5516" y="5837"/>
                  <a:pt x="4980" y="6629"/>
                  <a:pt x="4131" y="7736"/>
                </a:cubicBezTo>
                <a:cubicBezTo>
                  <a:pt x="2934" y="9296"/>
                  <a:pt x="2660" y="9885"/>
                  <a:pt x="2863" y="10450"/>
                </a:cubicBezTo>
                <a:cubicBezTo>
                  <a:pt x="2920" y="10608"/>
                  <a:pt x="2906" y="10682"/>
                  <a:pt x="2773" y="10956"/>
                </a:cubicBezTo>
                <a:cubicBezTo>
                  <a:pt x="2687" y="11133"/>
                  <a:pt x="2557" y="11488"/>
                  <a:pt x="2485" y="11746"/>
                </a:cubicBezTo>
                <a:cubicBezTo>
                  <a:pt x="2303" y="12395"/>
                  <a:pt x="2039" y="12851"/>
                  <a:pt x="1632" y="13215"/>
                </a:cubicBezTo>
                <a:cubicBezTo>
                  <a:pt x="1195" y="13606"/>
                  <a:pt x="776" y="13762"/>
                  <a:pt x="297" y="13714"/>
                </a:cubicBezTo>
                <a:cubicBezTo>
                  <a:pt x="-125" y="13672"/>
                  <a:pt x="-99" y="13702"/>
                  <a:pt x="390" y="13823"/>
                </a:cubicBezTo>
                <a:cubicBezTo>
                  <a:pt x="737" y="13910"/>
                  <a:pt x="803" y="13910"/>
                  <a:pt x="1151" y="13823"/>
                </a:cubicBezTo>
                <a:cubicBezTo>
                  <a:pt x="1980" y="13617"/>
                  <a:pt x="2357" y="13214"/>
                  <a:pt x="2873" y="11981"/>
                </a:cubicBezTo>
                <a:cubicBezTo>
                  <a:pt x="3037" y="11586"/>
                  <a:pt x="3211" y="11206"/>
                  <a:pt x="3258" y="11135"/>
                </a:cubicBezTo>
                <a:lnTo>
                  <a:pt x="3344" y="11006"/>
                </a:lnTo>
                <a:lnTo>
                  <a:pt x="3655" y="11120"/>
                </a:lnTo>
                <a:cubicBezTo>
                  <a:pt x="4683" y="11499"/>
                  <a:pt x="6275" y="11328"/>
                  <a:pt x="7542" y="10702"/>
                </a:cubicBezTo>
                <a:cubicBezTo>
                  <a:pt x="8246" y="10354"/>
                  <a:pt x="9678" y="9471"/>
                  <a:pt x="10703" y="8753"/>
                </a:cubicBezTo>
                <a:lnTo>
                  <a:pt x="11483" y="8207"/>
                </a:lnTo>
                <a:lnTo>
                  <a:pt x="11656" y="8396"/>
                </a:lnTo>
                <a:cubicBezTo>
                  <a:pt x="12083" y="8866"/>
                  <a:pt x="12926" y="10318"/>
                  <a:pt x="14329" y="13003"/>
                </a:cubicBezTo>
                <a:cubicBezTo>
                  <a:pt x="15164" y="14599"/>
                  <a:pt x="16022" y="16186"/>
                  <a:pt x="16237" y="16529"/>
                </a:cubicBezTo>
                <a:cubicBezTo>
                  <a:pt x="17108" y="17925"/>
                  <a:pt x="18040" y="19094"/>
                  <a:pt x="18978" y="19979"/>
                </a:cubicBezTo>
                <a:cubicBezTo>
                  <a:pt x="19751" y="20675"/>
                  <a:pt x="20763" y="21370"/>
                  <a:pt x="21291" y="21561"/>
                </a:cubicBezTo>
                <a:cubicBezTo>
                  <a:pt x="21392" y="21598"/>
                  <a:pt x="21399" y="21370"/>
                  <a:pt x="21414" y="17488"/>
                </a:cubicBezTo>
                <a:cubicBezTo>
                  <a:pt x="21423" y="15190"/>
                  <a:pt x="21444" y="13869"/>
                  <a:pt x="21475" y="13515"/>
                </a:cubicBezTo>
                <a:lnTo>
                  <a:pt x="21074" y="12659"/>
                </a:lnTo>
                <a:cubicBezTo>
                  <a:pt x="20853" y="12186"/>
                  <a:pt x="20477" y="11361"/>
                  <a:pt x="20236" y="10825"/>
                </a:cubicBezTo>
                <a:cubicBezTo>
                  <a:pt x="19996" y="10289"/>
                  <a:pt x="19581" y="9392"/>
                  <a:pt x="19316" y="8831"/>
                </a:cubicBezTo>
                <a:cubicBezTo>
                  <a:pt x="19050" y="8270"/>
                  <a:pt x="18750" y="7638"/>
                  <a:pt x="18649" y="7425"/>
                </a:cubicBezTo>
                <a:cubicBezTo>
                  <a:pt x="18419" y="6938"/>
                  <a:pt x="17490" y="5283"/>
                  <a:pt x="17190" y="4825"/>
                </a:cubicBezTo>
                <a:cubicBezTo>
                  <a:pt x="16676" y="4042"/>
                  <a:pt x="15704" y="2864"/>
                  <a:pt x="15028" y="2205"/>
                </a:cubicBezTo>
                <a:cubicBezTo>
                  <a:pt x="14240" y="1437"/>
                  <a:pt x="13637" y="1003"/>
                  <a:pt x="12854" y="640"/>
                </a:cubicBezTo>
                <a:cubicBezTo>
                  <a:pt x="12027" y="258"/>
                  <a:pt x="11547" y="166"/>
                  <a:pt x="10041" y="104"/>
                </a:cubicBezTo>
                <a:cubicBezTo>
                  <a:pt x="9315" y="74"/>
                  <a:pt x="8403" y="32"/>
                  <a:pt x="8014" y="10"/>
                </a:cubicBezTo>
                <a:cubicBezTo>
                  <a:pt x="7899" y="4"/>
                  <a:pt x="7771" y="1"/>
                  <a:pt x="7631" y="0"/>
                </a:cubicBezTo>
                <a:close/>
              </a:path>
            </a:pathLst>
          </a:custGeom>
          <a:ln w="12700">
            <a:miter lim="400000"/>
          </a:ln>
          <a:effectLst>
            <a:outerShdw sx="100000" sy="100000" kx="0" ky="0" algn="b" rotWithShape="0" blurRad="685800" dist="310759" dir="13299928">
              <a:srgbClr val="000000">
                <a:alpha val="43561"/>
              </a:srgbClr>
            </a:outerShdw>
          </a:effectLst>
        </p:spPr>
      </p:pic>
      <p:pic>
        <p:nvPicPr>
          <p:cNvPr id="479" name="ERROR &amp; CONSEQUENCES ERROR &amp; CONSEQUENCES" descr="ERROR &amp; CONSEQUENCES ERROR &amp; CONSEQUENCES"/>
          <p:cNvPicPr>
            <a:picLocks noChangeAspect="0"/>
          </p:cNvPicPr>
          <p:nvPr/>
        </p:nvPicPr>
        <p:blipFill>
          <a:blip r:embed="rId3">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sp>
        <p:nvSpPr>
          <p:cNvPr id="480" name="Hopefully we all see WHY DOCTRINAL ERROR so DANGEROUS!"/>
          <p:cNvSpPr txBox="1"/>
          <p:nvPr/>
        </p:nvSpPr>
        <p:spPr>
          <a:xfrm>
            <a:off x="6897207" y="3887558"/>
            <a:ext cx="5842136" cy="46408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200"/>
            </a:pPr>
            <a:r>
              <a:t>Hopefully we all see </a:t>
            </a:r>
            <a:r>
              <a:rPr b="1">
                <a:latin typeface="Gill Sans"/>
                <a:ea typeface="Gill Sans"/>
                <a:cs typeface="Gill Sans"/>
                <a:sym typeface="Gill Sans"/>
              </a:rPr>
              <a:t>WHY</a:t>
            </a:r>
            <a:r>
              <a:t> DOCTRINAL ERROR so </a:t>
            </a:r>
            <a:r>
              <a:rPr b="1">
                <a:latin typeface="Gill Sans"/>
                <a:ea typeface="Gill Sans"/>
                <a:cs typeface="Gill Sans"/>
                <a:sym typeface="Gill Sans"/>
              </a:rPr>
              <a:t>DANGEROUS</a:t>
            </a:r>
            <a:r>
              <a:t>!</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2" name="Image" descr="Image"/>
          <p:cNvPicPr>
            <a:picLocks noChangeAspect="1"/>
          </p:cNvPicPr>
          <p:nvPr/>
        </p:nvPicPr>
        <p:blipFill>
          <a:blip r:embed="rId2">
            <a:extLst/>
          </a:blip>
          <a:srcRect l="22372" t="6197" r="1258" b="4765"/>
          <a:stretch>
            <a:fillRect/>
          </a:stretch>
        </p:blipFill>
        <p:spPr>
          <a:xfrm flipH="1">
            <a:off x="-237215" y="1792644"/>
            <a:ext cx="7953061" cy="8232019"/>
          </a:xfrm>
          <a:custGeom>
            <a:avLst/>
            <a:gdLst/>
            <a:ahLst/>
            <a:cxnLst>
              <a:cxn ang="0">
                <a:pos x="wd2" y="hd2"/>
              </a:cxn>
              <a:cxn ang="5400000">
                <a:pos x="wd2" y="hd2"/>
              </a:cxn>
              <a:cxn ang="10800000">
                <a:pos x="wd2" y="hd2"/>
              </a:cxn>
              <a:cxn ang="16200000">
                <a:pos x="wd2" y="hd2"/>
              </a:cxn>
            </a:cxnLst>
            <a:rect l="0" t="0" r="r" b="b"/>
            <a:pathLst>
              <a:path w="21475" h="21565" fill="norm" stroke="1" extrusionOk="0">
                <a:moveTo>
                  <a:pt x="7631" y="0"/>
                </a:moveTo>
                <a:cubicBezTo>
                  <a:pt x="7210" y="-2"/>
                  <a:pt x="6683" y="22"/>
                  <a:pt x="6080" y="70"/>
                </a:cubicBezTo>
                <a:cubicBezTo>
                  <a:pt x="3305" y="290"/>
                  <a:pt x="3326" y="286"/>
                  <a:pt x="2436" y="876"/>
                </a:cubicBezTo>
                <a:cubicBezTo>
                  <a:pt x="1742" y="1338"/>
                  <a:pt x="1543" y="1555"/>
                  <a:pt x="1411" y="1993"/>
                </a:cubicBezTo>
                <a:cubicBezTo>
                  <a:pt x="1354" y="2182"/>
                  <a:pt x="1269" y="2455"/>
                  <a:pt x="1222" y="2600"/>
                </a:cubicBezTo>
                <a:cubicBezTo>
                  <a:pt x="1126" y="2902"/>
                  <a:pt x="1110" y="3598"/>
                  <a:pt x="1195" y="3814"/>
                </a:cubicBezTo>
                <a:cubicBezTo>
                  <a:pt x="1254" y="3963"/>
                  <a:pt x="1501" y="4079"/>
                  <a:pt x="2039" y="4211"/>
                </a:cubicBezTo>
                <a:cubicBezTo>
                  <a:pt x="2238" y="4259"/>
                  <a:pt x="2343" y="4336"/>
                  <a:pt x="2509" y="4555"/>
                </a:cubicBezTo>
                <a:cubicBezTo>
                  <a:pt x="2627" y="4710"/>
                  <a:pt x="2816" y="4887"/>
                  <a:pt x="2928" y="4950"/>
                </a:cubicBezTo>
                <a:lnTo>
                  <a:pt x="3133" y="5063"/>
                </a:lnTo>
                <a:lnTo>
                  <a:pt x="2996" y="4917"/>
                </a:lnTo>
                <a:cubicBezTo>
                  <a:pt x="2850" y="4761"/>
                  <a:pt x="2817" y="4600"/>
                  <a:pt x="2919" y="4539"/>
                </a:cubicBezTo>
                <a:cubicBezTo>
                  <a:pt x="2952" y="4519"/>
                  <a:pt x="3429" y="4708"/>
                  <a:pt x="3977" y="4960"/>
                </a:cubicBezTo>
                <a:cubicBezTo>
                  <a:pt x="4993" y="5427"/>
                  <a:pt x="5391" y="5641"/>
                  <a:pt x="5468" y="5762"/>
                </a:cubicBezTo>
                <a:cubicBezTo>
                  <a:pt x="5516" y="5837"/>
                  <a:pt x="4980" y="6629"/>
                  <a:pt x="4131" y="7736"/>
                </a:cubicBezTo>
                <a:cubicBezTo>
                  <a:pt x="2934" y="9296"/>
                  <a:pt x="2660" y="9885"/>
                  <a:pt x="2863" y="10450"/>
                </a:cubicBezTo>
                <a:cubicBezTo>
                  <a:pt x="2920" y="10608"/>
                  <a:pt x="2906" y="10682"/>
                  <a:pt x="2773" y="10956"/>
                </a:cubicBezTo>
                <a:cubicBezTo>
                  <a:pt x="2687" y="11133"/>
                  <a:pt x="2557" y="11488"/>
                  <a:pt x="2485" y="11746"/>
                </a:cubicBezTo>
                <a:cubicBezTo>
                  <a:pt x="2303" y="12395"/>
                  <a:pt x="2039" y="12851"/>
                  <a:pt x="1632" y="13215"/>
                </a:cubicBezTo>
                <a:cubicBezTo>
                  <a:pt x="1195" y="13606"/>
                  <a:pt x="776" y="13762"/>
                  <a:pt x="297" y="13714"/>
                </a:cubicBezTo>
                <a:cubicBezTo>
                  <a:pt x="-125" y="13672"/>
                  <a:pt x="-99" y="13702"/>
                  <a:pt x="390" y="13823"/>
                </a:cubicBezTo>
                <a:cubicBezTo>
                  <a:pt x="737" y="13910"/>
                  <a:pt x="803" y="13910"/>
                  <a:pt x="1151" y="13823"/>
                </a:cubicBezTo>
                <a:cubicBezTo>
                  <a:pt x="1980" y="13617"/>
                  <a:pt x="2357" y="13214"/>
                  <a:pt x="2873" y="11981"/>
                </a:cubicBezTo>
                <a:cubicBezTo>
                  <a:pt x="3037" y="11586"/>
                  <a:pt x="3211" y="11206"/>
                  <a:pt x="3258" y="11135"/>
                </a:cubicBezTo>
                <a:lnTo>
                  <a:pt x="3344" y="11006"/>
                </a:lnTo>
                <a:lnTo>
                  <a:pt x="3655" y="11120"/>
                </a:lnTo>
                <a:cubicBezTo>
                  <a:pt x="4683" y="11499"/>
                  <a:pt x="6275" y="11328"/>
                  <a:pt x="7542" y="10702"/>
                </a:cubicBezTo>
                <a:cubicBezTo>
                  <a:pt x="8246" y="10354"/>
                  <a:pt x="9678" y="9471"/>
                  <a:pt x="10703" y="8753"/>
                </a:cubicBezTo>
                <a:lnTo>
                  <a:pt x="11483" y="8207"/>
                </a:lnTo>
                <a:lnTo>
                  <a:pt x="11656" y="8396"/>
                </a:lnTo>
                <a:cubicBezTo>
                  <a:pt x="12083" y="8866"/>
                  <a:pt x="12926" y="10318"/>
                  <a:pt x="14329" y="13003"/>
                </a:cubicBezTo>
                <a:cubicBezTo>
                  <a:pt x="15164" y="14599"/>
                  <a:pt x="16022" y="16186"/>
                  <a:pt x="16237" y="16529"/>
                </a:cubicBezTo>
                <a:cubicBezTo>
                  <a:pt x="17108" y="17925"/>
                  <a:pt x="18040" y="19094"/>
                  <a:pt x="18978" y="19979"/>
                </a:cubicBezTo>
                <a:cubicBezTo>
                  <a:pt x="19751" y="20675"/>
                  <a:pt x="20763" y="21370"/>
                  <a:pt x="21291" y="21561"/>
                </a:cubicBezTo>
                <a:cubicBezTo>
                  <a:pt x="21392" y="21598"/>
                  <a:pt x="21399" y="21370"/>
                  <a:pt x="21414" y="17488"/>
                </a:cubicBezTo>
                <a:cubicBezTo>
                  <a:pt x="21423" y="15190"/>
                  <a:pt x="21444" y="13869"/>
                  <a:pt x="21475" y="13515"/>
                </a:cubicBezTo>
                <a:lnTo>
                  <a:pt x="21074" y="12659"/>
                </a:lnTo>
                <a:cubicBezTo>
                  <a:pt x="20853" y="12186"/>
                  <a:pt x="20477" y="11361"/>
                  <a:pt x="20236" y="10825"/>
                </a:cubicBezTo>
                <a:cubicBezTo>
                  <a:pt x="19996" y="10289"/>
                  <a:pt x="19581" y="9392"/>
                  <a:pt x="19316" y="8831"/>
                </a:cubicBezTo>
                <a:cubicBezTo>
                  <a:pt x="19050" y="8270"/>
                  <a:pt x="18750" y="7638"/>
                  <a:pt x="18649" y="7425"/>
                </a:cubicBezTo>
                <a:cubicBezTo>
                  <a:pt x="18419" y="6938"/>
                  <a:pt x="17490" y="5283"/>
                  <a:pt x="17190" y="4825"/>
                </a:cubicBezTo>
                <a:cubicBezTo>
                  <a:pt x="16676" y="4042"/>
                  <a:pt x="15704" y="2864"/>
                  <a:pt x="15028" y="2205"/>
                </a:cubicBezTo>
                <a:cubicBezTo>
                  <a:pt x="14240" y="1437"/>
                  <a:pt x="13637" y="1003"/>
                  <a:pt x="12854" y="640"/>
                </a:cubicBezTo>
                <a:cubicBezTo>
                  <a:pt x="12027" y="258"/>
                  <a:pt x="11547" y="166"/>
                  <a:pt x="10041" y="104"/>
                </a:cubicBezTo>
                <a:cubicBezTo>
                  <a:pt x="9315" y="74"/>
                  <a:pt x="8403" y="32"/>
                  <a:pt x="8014" y="10"/>
                </a:cubicBezTo>
                <a:cubicBezTo>
                  <a:pt x="7899" y="4"/>
                  <a:pt x="7771" y="1"/>
                  <a:pt x="7631" y="0"/>
                </a:cubicBezTo>
                <a:close/>
              </a:path>
            </a:pathLst>
          </a:custGeom>
          <a:ln w="12700">
            <a:miter lim="400000"/>
          </a:ln>
          <a:effectLst>
            <a:outerShdw sx="100000" sy="100000" kx="0" ky="0" algn="b" rotWithShape="0" blurRad="685800" dist="310759" dir="13299928">
              <a:srgbClr val="000000">
                <a:alpha val="43561"/>
              </a:srgbClr>
            </a:outerShdw>
          </a:effectLst>
        </p:spPr>
      </p:pic>
      <p:pic>
        <p:nvPicPr>
          <p:cNvPr id="483" name="ERROR &amp; CONSEQUENCES ERROR &amp; CONSEQUENCES" descr="ERROR &amp; CONSEQUENCES ERROR &amp; CONSEQUENCES"/>
          <p:cNvPicPr>
            <a:picLocks noChangeAspect="0"/>
          </p:cNvPicPr>
          <p:nvPr/>
        </p:nvPicPr>
        <p:blipFill>
          <a:blip r:embed="rId3">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sp>
        <p:nvSpPr>
          <p:cNvPr id="484" name="Will result in the perversion of other scriptures resulting in the acceptance of more and more error.…"/>
          <p:cNvSpPr txBox="1"/>
          <p:nvPr/>
        </p:nvSpPr>
        <p:spPr>
          <a:xfrm>
            <a:off x="7094707" y="2185053"/>
            <a:ext cx="5670236" cy="680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800"/>
            </a:pPr>
            <a:r>
              <a:t>Will result in the perversion of other scriptures resulting in the acceptance of more and more error.</a:t>
            </a:r>
          </a:p>
          <a:p>
            <a:pPr>
              <a:defRPr sz="5800"/>
            </a:pPr>
            <a:r>
              <a:t>2 Tim. 3:13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6" name="Image" descr="Image"/>
          <p:cNvPicPr>
            <a:picLocks noChangeAspect="1"/>
          </p:cNvPicPr>
          <p:nvPr/>
        </p:nvPicPr>
        <p:blipFill>
          <a:blip r:embed="rId2">
            <a:extLst/>
          </a:blip>
          <a:srcRect l="22372" t="6197" r="1258" b="4765"/>
          <a:stretch>
            <a:fillRect/>
          </a:stretch>
        </p:blipFill>
        <p:spPr>
          <a:xfrm flipH="1">
            <a:off x="-237215" y="1792644"/>
            <a:ext cx="7953061" cy="8232019"/>
          </a:xfrm>
          <a:custGeom>
            <a:avLst/>
            <a:gdLst/>
            <a:ahLst/>
            <a:cxnLst>
              <a:cxn ang="0">
                <a:pos x="wd2" y="hd2"/>
              </a:cxn>
              <a:cxn ang="5400000">
                <a:pos x="wd2" y="hd2"/>
              </a:cxn>
              <a:cxn ang="10800000">
                <a:pos x="wd2" y="hd2"/>
              </a:cxn>
              <a:cxn ang="16200000">
                <a:pos x="wd2" y="hd2"/>
              </a:cxn>
            </a:cxnLst>
            <a:rect l="0" t="0" r="r" b="b"/>
            <a:pathLst>
              <a:path w="21475" h="21565" fill="norm" stroke="1" extrusionOk="0">
                <a:moveTo>
                  <a:pt x="7631" y="0"/>
                </a:moveTo>
                <a:cubicBezTo>
                  <a:pt x="7210" y="-2"/>
                  <a:pt x="6683" y="22"/>
                  <a:pt x="6080" y="70"/>
                </a:cubicBezTo>
                <a:cubicBezTo>
                  <a:pt x="3305" y="290"/>
                  <a:pt x="3326" y="286"/>
                  <a:pt x="2436" y="876"/>
                </a:cubicBezTo>
                <a:cubicBezTo>
                  <a:pt x="1742" y="1338"/>
                  <a:pt x="1543" y="1555"/>
                  <a:pt x="1411" y="1993"/>
                </a:cubicBezTo>
                <a:cubicBezTo>
                  <a:pt x="1354" y="2182"/>
                  <a:pt x="1269" y="2455"/>
                  <a:pt x="1222" y="2600"/>
                </a:cubicBezTo>
                <a:cubicBezTo>
                  <a:pt x="1126" y="2902"/>
                  <a:pt x="1110" y="3598"/>
                  <a:pt x="1195" y="3814"/>
                </a:cubicBezTo>
                <a:cubicBezTo>
                  <a:pt x="1254" y="3963"/>
                  <a:pt x="1501" y="4079"/>
                  <a:pt x="2039" y="4211"/>
                </a:cubicBezTo>
                <a:cubicBezTo>
                  <a:pt x="2238" y="4259"/>
                  <a:pt x="2343" y="4336"/>
                  <a:pt x="2509" y="4555"/>
                </a:cubicBezTo>
                <a:cubicBezTo>
                  <a:pt x="2627" y="4710"/>
                  <a:pt x="2816" y="4887"/>
                  <a:pt x="2928" y="4950"/>
                </a:cubicBezTo>
                <a:lnTo>
                  <a:pt x="3133" y="5063"/>
                </a:lnTo>
                <a:lnTo>
                  <a:pt x="2996" y="4917"/>
                </a:lnTo>
                <a:cubicBezTo>
                  <a:pt x="2850" y="4761"/>
                  <a:pt x="2817" y="4600"/>
                  <a:pt x="2919" y="4539"/>
                </a:cubicBezTo>
                <a:cubicBezTo>
                  <a:pt x="2952" y="4519"/>
                  <a:pt x="3429" y="4708"/>
                  <a:pt x="3977" y="4960"/>
                </a:cubicBezTo>
                <a:cubicBezTo>
                  <a:pt x="4993" y="5427"/>
                  <a:pt x="5391" y="5641"/>
                  <a:pt x="5468" y="5762"/>
                </a:cubicBezTo>
                <a:cubicBezTo>
                  <a:pt x="5516" y="5837"/>
                  <a:pt x="4980" y="6629"/>
                  <a:pt x="4131" y="7736"/>
                </a:cubicBezTo>
                <a:cubicBezTo>
                  <a:pt x="2934" y="9296"/>
                  <a:pt x="2660" y="9885"/>
                  <a:pt x="2863" y="10450"/>
                </a:cubicBezTo>
                <a:cubicBezTo>
                  <a:pt x="2920" y="10608"/>
                  <a:pt x="2906" y="10682"/>
                  <a:pt x="2773" y="10956"/>
                </a:cubicBezTo>
                <a:cubicBezTo>
                  <a:pt x="2687" y="11133"/>
                  <a:pt x="2557" y="11488"/>
                  <a:pt x="2485" y="11746"/>
                </a:cubicBezTo>
                <a:cubicBezTo>
                  <a:pt x="2303" y="12395"/>
                  <a:pt x="2039" y="12851"/>
                  <a:pt x="1632" y="13215"/>
                </a:cubicBezTo>
                <a:cubicBezTo>
                  <a:pt x="1195" y="13606"/>
                  <a:pt x="776" y="13762"/>
                  <a:pt x="297" y="13714"/>
                </a:cubicBezTo>
                <a:cubicBezTo>
                  <a:pt x="-125" y="13672"/>
                  <a:pt x="-99" y="13702"/>
                  <a:pt x="390" y="13823"/>
                </a:cubicBezTo>
                <a:cubicBezTo>
                  <a:pt x="737" y="13910"/>
                  <a:pt x="803" y="13910"/>
                  <a:pt x="1151" y="13823"/>
                </a:cubicBezTo>
                <a:cubicBezTo>
                  <a:pt x="1980" y="13617"/>
                  <a:pt x="2357" y="13214"/>
                  <a:pt x="2873" y="11981"/>
                </a:cubicBezTo>
                <a:cubicBezTo>
                  <a:pt x="3037" y="11586"/>
                  <a:pt x="3211" y="11206"/>
                  <a:pt x="3258" y="11135"/>
                </a:cubicBezTo>
                <a:lnTo>
                  <a:pt x="3344" y="11006"/>
                </a:lnTo>
                <a:lnTo>
                  <a:pt x="3655" y="11120"/>
                </a:lnTo>
                <a:cubicBezTo>
                  <a:pt x="4683" y="11499"/>
                  <a:pt x="6275" y="11328"/>
                  <a:pt x="7542" y="10702"/>
                </a:cubicBezTo>
                <a:cubicBezTo>
                  <a:pt x="8246" y="10354"/>
                  <a:pt x="9678" y="9471"/>
                  <a:pt x="10703" y="8753"/>
                </a:cubicBezTo>
                <a:lnTo>
                  <a:pt x="11483" y="8207"/>
                </a:lnTo>
                <a:lnTo>
                  <a:pt x="11656" y="8396"/>
                </a:lnTo>
                <a:cubicBezTo>
                  <a:pt x="12083" y="8866"/>
                  <a:pt x="12926" y="10318"/>
                  <a:pt x="14329" y="13003"/>
                </a:cubicBezTo>
                <a:cubicBezTo>
                  <a:pt x="15164" y="14599"/>
                  <a:pt x="16022" y="16186"/>
                  <a:pt x="16237" y="16529"/>
                </a:cubicBezTo>
                <a:cubicBezTo>
                  <a:pt x="17108" y="17925"/>
                  <a:pt x="18040" y="19094"/>
                  <a:pt x="18978" y="19979"/>
                </a:cubicBezTo>
                <a:cubicBezTo>
                  <a:pt x="19751" y="20675"/>
                  <a:pt x="20763" y="21370"/>
                  <a:pt x="21291" y="21561"/>
                </a:cubicBezTo>
                <a:cubicBezTo>
                  <a:pt x="21392" y="21598"/>
                  <a:pt x="21399" y="21370"/>
                  <a:pt x="21414" y="17488"/>
                </a:cubicBezTo>
                <a:cubicBezTo>
                  <a:pt x="21423" y="15190"/>
                  <a:pt x="21444" y="13869"/>
                  <a:pt x="21475" y="13515"/>
                </a:cubicBezTo>
                <a:lnTo>
                  <a:pt x="21074" y="12659"/>
                </a:lnTo>
                <a:cubicBezTo>
                  <a:pt x="20853" y="12186"/>
                  <a:pt x="20477" y="11361"/>
                  <a:pt x="20236" y="10825"/>
                </a:cubicBezTo>
                <a:cubicBezTo>
                  <a:pt x="19996" y="10289"/>
                  <a:pt x="19581" y="9392"/>
                  <a:pt x="19316" y="8831"/>
                </a:cubicBezTo>
                <a:cubicBezTo>
                  <a:pt x="19050" y="8270"/>
                  <a:pt x="18750" y="7638"/>
                  <a:pt x="18649" y="7425"/>
                </a:cubicBezTo>
                <a:cubicBezTo>
                  <a:pt x="18419" y="6938"/>
                  <a:pt x="17490" y="5283"/>
                  <a:pt x="17190" y="4825"/>
                </a:cubicBezTo>
                <a:cubicBezTo>
                  <a:pt x="16676" y="4042"/>
                  <a:pt x="15704" y="2864"/>
                  <a:pt x="15028" y="2205"/>
                </a:cubicBezTo>
                <a:cubicBezTo>
                  <a:pt x="14240" y="1437"/>
                  <a:pt x="13637" y="1003"/>
                  <a:pt x="12854" y="640"/>
                </a:cubicBezTo>
                <a:cubicBezTo>
                  <a:pt x="12027" y="258"/>
                  <a:pt x="11547" y="166"/>
                  <a:pt x="10041" y="104"/>
                </a:cubicBezTo>
                <a:cubicBezTo>
                  <a:pt x="9315" y="74"/>
                  <a:pt x="8403" y="32"/>
                  <a:pt x="8014" y="10"/>
                </a:cubicBezTo>
                <a:cubicBezTo>
                  <a:pt x="7899" y="4"/>
                  <a:pt x="7771" y="1"/>
                  <a:pt x="7631" y="0"/>
                </a:cubicBezTo>
                <a:close/>
              </a:path>
            </a:pathLst>
          </a:custGeom>
          <a:ln w="12700">
            <a:miter lim="400000"/>
          </a:ln>
          <a:effectLst>
            <a:outerShdw sx="100000" sy="100000" kx="0" ky="0" algn="b" rotWithShape="0" blurRad="685800" dist="310759" dir="13299928">
              <a:srgbClr val="000000">
                <a:alpha val="43561"/>
              </a:srgbClr>
            </a:outerShdw>
          </a:effectLst>
        </p:spPr>
      </p:pic>
      <p:pic>
        <p:nvPicPr>
          <p:cNvPr id="487" name="ERROR &amp; CONSEQUENCES ERROR &amp; CONSEQUENCES" descr="ERROR &amp; CONSEQUENCES ERROR &amp; CONSEQUENCES"/>
          <p:cNvPicPr>
            <a:picLocks noChangeAspect="0"/>
          </p:cNvPicPr>
          <p:nvPr/>
        </p:nvPicPr>
        <p:blipFill>
          <a:blip r:embed="rId3">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sp>
        <p:nvSpPr>
          <p:cNvPr id="488" name="Will make one’s worship &amp; service to God unacceptable.…"/>
          <p:cNvSpPr txBox="1"/>
          <p:nvPr/>
        </p:nvSpPr>
        <p:spPr>
          <a:xfrm>
            <a:off x="7069107" y="3588212"/>
            <a:ext cx="5670236" cy="46408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200"/>
            </a:pPr>
            <a:r>
              <a:t>Will make one’s </a:t>
            </a:r>
            <a:r>
              <a:rPr b="1">
                <a:latin typeface="Gill Sans"/>
                <a:ea typeface="Gill Sans"/>
                <a:cs typeface="Gill Sans"/>
                <a:sym typeface="Gill Sans"/>
              </a:rPr>
              <a:t>worship</a:t>
            </a:r>
            <a:r>
              <a:t> &amp; </a:t>
            </a:r>
            <a:r>
              <a:rPr b="1">
                <a:latin typeface="Gill Sans"/>
                <a:ea typeface="Gill Sans"/>
                <a:cs typeface="Gill Sans"/>
                <a:sym typeface="Gill Sans"/>
              </a:rPr>
              <a:t>service</a:t>
            </a:r>
            <a:r>
              <a:t> to God unacceptable.</a:t>
            </a:r>
          </a:p>
          <a:p>
            <a:pPr>
              <a:defRPr sz="6200"/>
            </a:pPr>
            <a:r>
              <a:t>Matt. 15:7-9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0" name="Image" descr="Image"/>
          <p:cNvPicPr>
            <a:picLocks noChangeAspect="1"/>
          </p:cNvPicPr>
          <p:nvPr/>
        </p:nvPicPr>
        <p:blipFill>
          <a:blip r:embed="rId2">
            <a:extLst/>
          </a:blip>
          <a:srcRect l="22372" t="6197" r="1258" b="4765"/>
          <a:stretch>
            <a:fillRect/>
          </a:stretch>
        </p:blipFill>
        <p:spPr>
          <a:xfrm flipH="1">
            <a:off x="-237215" y="1792644"/>
            <a:ext cx="7953061" cy="8232019"/>
          </a:xfrm>
          <a:custGeom>
            <a:avLst/>
            <a:gdLst/>
            <a:ahLst/>
            <a:cxnLst>
              <a:cxn ang="0">
                <a:pos x="wd2" y="hd2"/>
              </a:cxn>
              <a:cxn ang="5400000">
                <a:pos x="wd2" y="hd2"/>
              </a:cxn>
              <a:cxn ang="10800000">
                <a:pos x="wd2" y="hd2"/>
              </a:cxn>
              <a:cxn ang="16200000">
                <a:pos x="wd2" y="hd2"/>
              </a:cxn>
            </a:cxnLst>
            <a:rect l="0" t="0" r="r" b="b"/>
            <a:pathLst>
              <a:path w="21475" h="21565" fill="norm" stroke="1" extrusionOk="0">
                <a:moveTo>
                  <a:pt x="7631" y="0"/>
                </a:moveTo>
                <a:cubicBezTo>
                  <a:pt x="7210" y="-2"/>
                  <a:pt x="6683" y="22"/>
                  <a:pt x="6080" y="70"/>
                </a:cubicBezTo>
                <a:cubicBezTo>
                  <a:pt x="3305" y="290"/>
                  <a:pt x="3326" y="286"/>
                  <a:pt x="2436" y="876"/>
                </a:cubicBezTo>
                <a:cubicBezTo>
                  <a:pt x="1742" y="1338"/>
                  <a:pt x="1543" y="1555"/>
                  <a:pt x="1411" y="1993"/>
                </a:cubicBezTo>
                <a:cubicBezTo>
                  <a:pt x="1354" y="2182"/>
                  <a:pt x="1269" y="2455"/>
                  <a:pt x="1222" y="2600"/>
                </a:cubicBezTo>
                <a:cubicBezTo>
                  <a:pt x="1126" y="2902"/>
                  <a:pt x="1110" y="3598"/>
                  <a:pt x="1195" y="3814"/>
                </a:cubicBezTo>
                <a:cubicBezTo>
                  <a:pt x="1254" y="3963"/>
                  <a:pt x="1501" y="4079"/>
                  <a:pt x="2039" y="4211"/>
                </a:cubicBezTo>
                <a:cubicBezTo>
                  <a:pt x="2238" y="4259"/>
                  <a:pt x="2343" y="4336"/>
                  <a:pt x="2509" y="4555"/>
                </a:cubicBezTo>
                <a:cubicBezTo>
                  <a:pt x="2627" y="4710"/>
                  <a:pt x="2816" y="4887"/>
                  <a:pt x="2928" y="4950"/>
                </a:cubicBezTo>
                <a:lnTo>
                  <a:pt x="3133" y="5063"/>
                </a:lnTo>
                <a:lnTo>
                  <a:pt x="2996" y="4917"/>
                </a:lnTo>
                <a:cubicBezTo>
                  <a:pt x="2850" y="4761"/>
                  <a:pt x="2817" y="4600"/>
                  <a:pt x="2919" y="4539"/>
                </a:cubicBezTo>
                <a:cubicBezTo>
                  <a:pt x="2952" y="4519"/>
                  <a:pt x="3429" y="4708"/>
                  <a:pt x="3977" y="4960"/>
                </a:cubicBezTo>
                <a:cubicBezTo>
                  <a:pt x="4993" y="5427"/>
                  <a:pt x="5391" y="5641"/>
                  <a:pt x="5468" y="5762"/>
                </a:cubicBezTo>
                <a:cubicBezTo>
                  <a:pt x="5516" y="5837"/>
                  <a:pt x="4980" y="6629"/>
                  <a:pt x="4131" y="7736"/>
                </a:cubicBezTo>
                <a:cubicBezTo>
                  <a:pt x="2934" y="9296"/>
                  <a:pt x="2660" y="9885"/>
                  <a:pt x="2863" y="10450"/>
                </a:cubicBezTo>
                <a:cubicBezTo>
                  <a:pt x="2920" y="10608"/>
                  <a:pt x="2906" y="10682"/>
                  <a:pt x="2773" y="10956"/>
                </a:cubicBezTo>
                <a:cubicBezTo>
                  <a:pt x="2687" y="11133"/>
                  <a:pt x="2557" y="11488"/>
                  <a:pt x="2485" y="11746"/>
                </a:cubicBezTo>
                <a:cubicBezTo>
                  <a:pt x="2303" y="12395"/>
                  <a:pt x="2039" y="12851"/>
                  <a:pt x="1632" y="13215"/>
                </a:cubicBezTo>
                <a:cubicBezTo>
                  <a:pt x="1195" y="13606"/>
                  <a:pt x="776" y="13762"/>
                  <a:pt x="297" y="13714"/>
                </a:cubicBezTo>
                <a:cubicBezTo>
                  <a:pt x="-125" y="13672"/>
                  <a:pt x="-99" y="13702"/>
                  <a:pt x="390" y="13823"/>
                </a:cubicBezTo>
                <a:cubicBezTo>
                  <a:pt x="737" y="13910"/>
                  <a:pt x="803" y="13910"/>
                  <a:pt x="1151" y="13823"/>
                </a:cubicBezTo>
                <a:cubicBezTo>
                  <a:pt x="1980" y="13617"/>
                  <a:pt x="2357" y="13214"/>
                  <a:pt x="2873" y="11981"/>
                </a:cubicBezTo>
                <a:cubicBezTo>
                  <a:pt x="3037" y="11586"/>
                  <a:pt x="3211" y="11206"/>
                  <a:pt x="3258" y="11135"/>
                </a:cubicBezTo>
                <a:lnTo>
                  <a:pt x="3344" y="11006"/>
                </a:lnTo>
                <a:lnTo>
                  <a:pt x="3655" y="11120"/>
                </a:lnTo>
                <a:cubicBezTo>
                  <a:pt x="4683" y="11499"/>
                  <a:pt x="6275" y="11328"/>
                  <a:pt x="7542" y="10702"/>
                </a:cubicBezTo>
                <a:cubicBezTo>
                  <a:pt x="8246" y="10354"/>
                  <a:pt x="9678" y="9471"/>
                  <a:pt x="10703" y="8753"/>
                </a:cubicBezTo>
                <a:lnTo>
                  <a:pt x="11483" y="8207"/>
                </a:lnTo>
                <a:lnTo>
                  <a:pt x="11656" y="8396"/>
                </a:lnTo>
                <a:cubicBezTo>
                  <a:pt x="12083" y="8866"/>
                  <a:pt x="12926" y="10318"/>
                  <a:pt x="14329" y="13003"/>
                </a:cubicBezTo>
                <a:cubicBezTo>
                  <a:pt x="15164" y="14599"/>
                  <a:pt x="16022" y="16186"/>
                  <a:pt x="16237" y="16529"/>
                </a:cubicBezTo>
                <a:cubicBezTo>
                  <a:pt x="17108" y="17925"/>
                  <a:pt x="18040" y="19094"/>
                  <a:pt x="18978" y="19979"/>
                </a:cubicBezTo>
                <a:cubicBezTo>
                  <a:pt x="19751" y="20675"/>
                  <a:pt x="20763" y="21370"/>
                  <a:pt x="21291" y="21561"/>
                </a:cubicBezTo>
                <a:cubicBezTo>
                  <a:pt x="21392" y="21598"/>
                  <a:pt x="21399" y="21370"/>
                  <a:pt x="21414" y="17488"/>
                </a:cubicBezTo>
                <a:cubicBezTo>
                  <a:pt x="21423" y="15190"/>
                  <a:pt x="21444" y="13869"/>
                  <a:pt x="21475" y="13515"/>
                </a:cubicBezTo>
                <a:lnTo>
                  <a:pt x="21074" y="12659"/>
                </a:lnTo>
                <a:cubicBezTo>
                  <a:pt x="20853" y="12186"/>
                  <a:pt x="20477" y="11361"/>
                  <a:pt x="20236" y="10825"/>
                </a:cubicBezTo>
                <a:cubicBezTo>
                  <a:pt x="19996" y="10289"/>
                  <a:pt x="19581" y="9392"/>
                  <a:pt x="19316" y="8831"/>
                </a:cubicBezTo>
                <a:cubicBezTo>
                  <a:pt x="19050" y="8270"/>
                  <a:pt x="18750" y="7638"/>
                  <a:pt x="18649" y="7425"/>
                </a:cubicBezTo>
                <a:cubicBezTo>
                  <a:pt x="18419" y="6938"/>
                  <a:pt x="17490" y="5283"/>
                  <a:pt x="17190" y="4825"/>
                </a:cubicBezTo>
                <a:cubicBezTo>
                  <a:pt x="16676" y="4042"/>
                  <a:pt x="15704" y="2864"/>
                  <a:pt x="15028" y="2205"/>
                </a:cubicBezTo>
                <a:cubicBezTo>
                  <a:pt x="14240" y="1437"/>
                  <a:pt x="13637" y="1003"/>
                  <a:pt x="12854" y="640"/>
                </a:cubicBezTo>
                <a:cubicBezTo>
                  <a:pt x="12027" y="258"/>
                  <a:pt x="11547" y="166"/>
                  <a:pt x="10041" y="104"/>
                </a:cubicBezTo>
                <a:cubicBezTo>
                  <a:pt x="9315" y="74"/>
                  <a:pt x="8403" y="32"/>
                  <a:pt x="8014" y="10"/>
                </a:cubicBezTo>
                <a:cubicBezTo>
                  <a:pt x="7899" y="4"/>
                  <a:pt x="7771" y="1"/>
                  <a:pt x="7631" y="0"/>
                </a:cubicBezTo>
                <a:close/>
              </a:path>
            </a:pathLst>
          </a:custGeom>
          <a:ln w="12700">
            <a:miter lim="400000"/>
          </a:ln>
          <a:effectLst>
            <a:outerShdw sx="100000" sy="100000" kx="0" ky="0" algn="b" rotWithShape="0" blurRad="685800" dist="310759" dir="13299928">
              <a:srgbClr val="000000">
                <a:alpha val="43561"/>
              </a:srgbClr>
            </a:outerShdw>
          </a:effectLst>
        </p:spPr>
      </p:pic>
      <p:pic>
        <p:nvPicPr>
          <p:cNvPr id="491" name="ERROR &amp; CONSEQUENCES ERROR &amp; CONSEQUENCES" descr="ERROR &amp; CONSEQUENCES ERROR &amp; CONSEQUENCES"/>
          <p:cNvPicPr>
            <a:picLocks noChangeAspect="0"/>
          </p:cNvPicPr>
          <p:nvPr/>
        </p:nvPicPr>
        <p:blipFill>
          <a:blip r:embed="rId3">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sp>
        <p:nvSpPr>
          <p:cNvPr id="492" name="Will lead to ungodly living.…"/>
          <p:cNvSpPr txBox="1"/>
          <p:nvPr/>
        </p:nvSpPr>
        <p:spPr>
          <a:xfrm>
            <a:off x="7069107" y="2687857"/>
            <a:ext cx="5670236" cy="64415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200"/>
            </a:pPr>
            <a:r>
              <a:t>Will lead to </a:t>
            </a:r>
            <a:r>
              <a:rPr b="1">
                <a:latin typeface="Gill Sans"/>
                <a:ea typeface="Gill Sans"/>
                <a:cs typeface="Gill Sans"/>
                <a:sym typeface="Gill Sans"/>
              </a:rPr>
              <a:t>ungodly living</a:t>
            </a:r>
            <a:r>
              <a:t>. </a:t>
            </a:r>
          </a:p>
          <a:p>
            <a:pPr>
              <a:defRPr sz="6200"/>
            </a:pPr>
            <a:r>
              <a:t>We will NEVER live above our beliefs</a:t>
            </a:r>
          </a:p>
          <a:p>
            <a:pPr>
              <a:defRPr sz="6200"/>
            </a:pPr>
            <a:r>
              <a:t>Rom. 1:18-32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4" name="Image" descr="Image"/>
          <p:cNvPicPr>
            <a:picLocks noChangeAspect="1"/>
          </p:cNvPicPr>
          <p:nvPr/>
        </p:nvPicPr>
        <p:blipFill>
          <a:blip r:embed="rId2">
            <a:extLst/>
          </a:blip>
          <a:srcRect l="22372" t="6197" r="1258" b="4765"/>
          <a:stretch>
            <a:fillRect/>
          </a:stretch>
        </p:blipFill>
        <p:spPr>
          <a:xfrm flipH="1">
            <a:off x="-237215" y="1792644"/>
            <a:ext cx="7953061" cy="8232019"/>
          </a:xfrm>
          <a:custGeom>
            <a:avLst/>
            <a:gdLst/>
            <a:ahLst/>
            <a:cxnLst>
              <a:cxn ang="0">
                <a:pos x="wd2" y="hd2"/>
              </a:cxn>
              <a:cxn ang="5400000">
                <a:pos x="wd2" y="hd2"/>
              </a:cxn>
              <a:cxn ang="10800000">
                <a:pos x="wd2" y="hd2"/>
              </a:cxn>
              <a:cxn ang="16200000">
                <a:pos x="wd2" y="hd2"/>
              </a:cxn>
            </a:cxnLst>
            <a:rect l="0" t="0" r="r" b="b"/>
            <a:pathLst>
              <a:path w="21475" h="21565" fill="norm" stroke="1" extrusionOk="0">
                <a:moveTo>
                  <a:pt x="7631" y="0"/>
                </a:moveTo>
                <a:cubicBezTo>
                  <a:pt x="7210" y="-2"/>
                  <a:pt x="6683" y="22"/>
                  <a:pt x="6080" y="70"/>
                </a:cubicBezTo>
                <a:cubicBezTo>
                  <a:pt x="3305" y="290"/>
                  <a:pt x="3326" y="286"/>
                  <a:pt x="2436" y="876"/>
                </a:cubicBezTo>
                <a:cubicBezTo>
                  <a:pt x="1742" y="1338"/>
                  <a:pt x="1543" y="1555"/>
                  <a:pt x="1411" y="1993"/>
                </a:cubicBezTo>
                <a:cubicBezTo>
                  <a:pt x="1354" y="2182"/>
                  <a:pt x="1269" y="2455"/>
                  <a:pt x="1222" y="2600"/>
                </a:cubicBezTo>
                <a:cubicBezTo>
                  <a:pt x="1126" y="2902"/>
                  <a:pt x="1110" y="3598"/>
                  <a:pt x="1195" y="3814"/>
                </a:cubicBezTo>
                <a:cubicBezTo>
                  <a:pt x="1254" y="3963"/>
                  <a:pt x="1501" y="4079"/>
                  <a:pt x="2039" y="4211"/>
                </a:cubicBezTo>
                <a:cubicBezTo>
                  <a:pt x="2238" y="4259"/>
                  <a:pt x="2343" y="4336"/>
                  <a:pt x="2509" y="4555"/>
                </a:cubicBezTo>
                <a:cubicBezTo>
                  <a:pt x="2627" y="4710"/>
                  <a:pt x="2816" y="4887"/>
                  <a:pt x="2928" y="4950"/>
                </a:cubicBezTo>
                <a:lnTo>
                  <a:pt x="3133" y="5063"/>
                </a:lnTo>
                <a:lnTo>
                  <a:pt x="2996" y="4917"/>
                </a:lnTo>
                <a:cubicBezTo>
                  <a:pt x="2850" y="4761"/>
                  <a:pt x="2817" y="4600"/>
                  <a:pt x="2919" y="4539"/>
                </a:cubicBezTo>
                <a:cubicBezTo>
                  <a:pt x="2952" y="4519"/>
                  <a:pt x="3429" y="4708"/>
                  <a:pt x="3977" y="4960"/>
                </a:cubicBezTo>
                <a:cubicBezTo>
                  <a:pt x="4993" y="5427"/>
                  <a:pt x="5391" y="5641"/>
                  <a:pt x="5468" y="5762"/>
                </a:cubicBezTo>
                <a:cubicBezTo>
                  <a:pt x="5516" y="5837"/>
                  <a:pt x="4980" y="6629"/>
                  <a:pt x="4131" y="7736"/>
                </a:cubicBezTo>
                <a:cubicBezTo>
                  <a:pt x="2934" y="9296"/>
                  <a:pt x="2660" y="9885"/>
                  <a:pt x="2863" y="10450"/>
                </a:cubicBezTo>
                <a:cubicBezTo>
                  <a:pt x="2920" y="10608"/>
                  <a:pt x="2906" y="10682"/>
                  <a:pt x="2773" y="10956"/>
                </a:cubicBezTo>
                <a:cubicBezTo>
                  <a:pt x="2687" y="11133"/>
                  <a:pt x="2557" y="11488"/>
                  <a:pt x="2485" y="11746"/>
                </a:cubicBezTo>
                <a:cubicBezTo>
                  <a:pt x="2303" y="12395"/>
                  <a:pt x="2039" y="12851"/>
                  <a:pt x="1632" y="13215"/>
                </a:cubicBezTo>
                <a:cubicBezTo>
                  <a:pt x="1195" y="13606"/>
                  <a:pt x="776" y="13762"/>
                  <a:pt x="297" y="13714"/>
                </a:cubicBezTo>
                <a:cubicBezTo>
                  <a:pt x="-125" y="13672"/>
                  <a:pt x="-99" y="13702"/>
                  <a:pt x="390" y="13823"/>
                </a:cubicBezTo>
                <a:cubicBezTo>
                  <a:pt x="737" y="13910"/>
                  <a:pt x="803" y="13910"/>
                  <a:pt x="1151" y="13823"/>
                </a:cubicBezTo>
                <a:cubicBezTo>
                  <a:pt x="1980" y="13617"/>
                  <a:pt x="2357" y="13214"/>
                  <a:pt x="2873" y="11981"/>
                </a:cubicBezTo>
                <a:cubicBezTo>
                  <a:pt x="3037" y="11586"/>
                  <a:pt x="3211" y="11206"/>
                  <a:pt x="3258" y="11135"/>
                </a:cubicBezTo>
                <a:lnTo>
                  <a:pt x="3344" y="11006"/>
                </a:lnTo>
                <a:lnTo>
                  <a:pt x="3655" y="11120"/>
                </a:lnTo>
                <a:cubicBezTo>
                  <a:pt x="4683" y="11499"/>
                  <a:pt x="6275" y="11328"/>
                  <a:pt x="7542" y="10702"/>
                </a:cubicBezTo>
                <a:cubicBezTo>
                  <a:pt x="8246" y="10354"/>
                  <a:pt x="9678" y="9471"/>
                  <a:pt x="10703" y="8753"/>
                </a:cubicBezTo>
                <a:lnTo>
                  <a:pt x="11483" y="8207"/>
                </a:lnTo>
                <a:lnTo>
                  <a:pt x="11656" y="8396"/>
                </a:lnTo>
                <a:cubicBezTo>
                  <a:pt x="12083" y="8866"/>
                  <a:pt x="12926" y="10318"/>
                  <a:pt x="14329" y="13003"/>
                </a:cubicBezTo>
                <a:cubicBezTo>
                  <a:pt x="15164" y="14599"/>
                  <a:pt x="16022" y="16186"/>
                  <a:pt x="16237" y="16529"/>
                </a:cubicBezTo>
                <a:cubicBezTo>
                  <a:pt x="17108" y="17925"/>
                  <a:pt x="18040" y="19094"/>
                  <a:pt x="18978" y="19979"/>
                </a:cubicBezTo>
                <a:cubicBezTo>
                  <a:pt x="19751" y="20675"/>
                  <a:pt x="20763" y="21370"/>
                  <a:pt x="21291" y="21561"/>
                </a:cubicBezTo>
                <a:cubicBezTo>
                  <a:pt x="21392" y="21598"/>
                  <a:pt x="21399" y="21370"/>
                  <a:pt x="21414" y="17488"/>
                </a:cubicBezTo>
                <a:cubicBezTo>
                  <a:pt x="21423" y="15190"/>
                  <a:pt x="21444" y="13869"/>
                  <a:pt x="21475" y="13515"/>
                </a:cubicBezTo>
                <a:lnTo>
                  <a:pt x="21074" y="12659"/>
                </a:lnTo>
                <a:cubicBezTo>
                  <a:pt x="20853" y="12186"/>
                  <a:pt x="20477" y="11361"/>
                  <a:pt x="20236" y="10825"/>
                </a:cubicBezTo>
                <a:cubicBezTo>
                  <a:pt x="19996" y="10289"/>
                  <a:pt x="19581" y="9392"/>
                  <a:pt x="19316" y="8831"/>
                </a:cubicBezTo>
                <a:cubicBezTo>
                  <a:pt x="19050" y="8270"/>
                  <a:pt x="18750" y="7638"/>
                  <a:pt x="18649" y="7425"/>
                </a:cubicBezTo>
                <a:cubicBezTo>
                  <a:pt x="18419" y="6938"/>
                  <a:pt x="17490" y="5283"/>
                  <a:pt x="17190" y="4825"/>
                </a:cubicBezTo>
                <a:cubicBezTo>
                  <a:pt x="16676" y="4042"/>
                  <a:pt x="15704" y="2864"/>
                  <a:pt x="15028" y="2205"/>
                </a:cubicBezTo>
                <a:cubicBezTo>
                  <a:pt x="14240" y="1437"/>
                  <a:pt x="13637" y="1003"/>
                  <a:pt x="12854" y="640"/>
                </a:cubicBezTo>
                <a:cubicBezTo>
                  <a:pt x="12027" y="258"/>
                  <a:pt x="11547" y="166"/>
                  <a:pt x="10041" y="104"/>
                </a:cubicBezTo>
                <a:cubicBezTo>
                  <a:pt x="9315" y="74"/>
                  <a:pt x="8403" y="32"/>
                  <a:pt x="8014" y="10"/>
                </a:cubicBezTo>
                <a:cubicBezTo>
                  <a:pt x="7899" y="4"/>
                  <a:pt x="7771" y="1"/>
                  <a:pt x="7631" y="0"/>
                </a:cubicBezTo>
                <a:close/>
              </a:path>
            </a:pathLst>
          </a:custGeom>
          <a:ln w="12700">
            <a:miter lim="400000"/>
          </a:ln>
          <a:effectLst>
            <a:outerShdw sx="100000" sy="100000" kx="0" ky="0" algn="b" rotWithShape="0" blurRad="685800" dist="310759" dir="13299928">
              <a:srgbClr val="000000">
                <a:alpha val="43561"/>
              </a:srgbClr>
            </a:outerShdw>
          </a:effectLst>
        </p:spPr>
      </p:pic>
      <p:pic>
        <p:nvPicPr>
          <p:cNvPr id="495" name="ERROR &amp; CONSEQUENCES ERROR &amp; CONSEQUENCES" descr="ERROR &amp; CONSEQUENCES ERROR &amp; CONSEQUENCES"/>
          <p:cNvPicPr>
            <a:picLocks noChangeAspect="0"/>
          </p:cNvPicPr>
          <p:nvPr/>
        </p:nvPicPr>
        <p:blipFill>
          <a:blip r:embed="rId3">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sp>
        <p:nvSpPr>
          <p:cNvPr id="496" name="The adherence to doctrinal error brings bondage and death.…"/>
          <p:cNvSpPr txBox="1"/>
          <p:nvPr/>
        </p:nvSpPr>
        <p:spPr>
          <a:xfrm>
            <a:off x="7069107" y="2818218"/>
            <a:ext cx="5670236" cy="57712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300"/>
            </a:pPr>
            <a:r>
              <a:t>The adherence to doctrinal error brings </a:t>
            </a:r>
            <a:r>
              <a:rPr b="1">
                <a:latin typeface="Gill Sans"/>
                <a:ea typeface="Gill Sans"/>
                <a:cs typeface="Gill Sans"/>
                <a:sym typeface="Gill Sans"/>
              </a:rPr>
              <a:t>bondage</a:t>
            </a:r>
            <a:r>
              <a:t> and </a:t>
            </a:r>
            <a:r>
              <a:rPr b="1">
                <a:latin typeface="Gill Sans"/>
                <a:ea typeface="Gill Sans"/>
                <a:cs typeface="Gill Sans"/>
                <a:sym typeface="Gill Sans"/>
              </a:rPr>
              <a:t>death</a:t>
            </a:r>
            <a:r>
              <a:t>.</a:t>
            </a:r>
          </a:p>
          <a:p>
            <a:pPr>
              <a:defRPr sz="4600"/>
            </a:pPr>
            <a:r>
              <a:t>2 Thes. 2:10-12</a:t>
            </a:r>
          </a:p>
          <a:p>
            <a:pPr>
              <a:defRPr sz="4600"/>
            </a:pPr>
            <a:r>
              <a:t>2 Pet. 2:18-22</a:t>
            </a:r>
          </a:p>
          <a:p>
            <a:pPr>
              <a:defRPr sz="4600"/>
            </a:pPr>
            <a:r>
              <a:t>John 8:32-34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8" name="Image" descr="Image"/>
          <p:cNvPicPr>
            <a:picLocks noChangeAspect="1"/>
          </p:cNvPicPr>
          <p:nvPr>
            <p:ph type="pic" idx="13"/>
          </p:nvPr>
        </p:nvPicPr>
        <p:blipFill>
          <a:blip r:embed="rId2">
            <a:extLst/>
          </a:blip>
          <a:srcRect l="10620" t="5967" r="15961" b="11308"/>
          <a:stretch>
            <a:fillRect/>
          </a:stretch>
        </p:blipFill>
        <p:spPr>
          <a:xfrm flipH="1">
            <a:off x="0" y="0"/>
            <a:ext cx="13004800" cy="9753600"/>
          </a:xfrm>
          <a:prstGeom prst="rect">
            <a:avLst/>
          </a:prstGeom>
        </p:spPr>
      </p:pic>
      <p:pic>
        <p:nvPicPr>
          <p:cNvPr id="499" name="ERROR &amp; CONSEQUENCES ERROR &amp; CONSEQUENCES" descr="ERROR &amp; CONSEQUENCES ERROR &amp; CONSEQUENCES"/>
          <p:cNvPicPr>
            <a:picLocks noChangeAspect="0"/>
          </p:cNvPicPr>
          <p:nvPr/>
        </p:nvPicPr>
        <p:blipFill>
          <a:blip r:embed="rId3">
            <a:extLst/>
          </a:blip>
          <a:stretch>
            <a:fillRect/>
          </a:stretch>
        </p:blipFill>
        <p:spPr>
          <a:xfrm>
            <a:off x="319834" y="7461793"/>
            <a:ext cx="12365132" cy="1358901"/>
          </a:xfrm>
          <a:prstGeom prst="rect">
            <a:avLst/>
          </a:prstGeom>
          <a:effectLst>
            <a:outerShdw sx="100000" sy="100000" kx="0" ky="0" algn="b" rotWithShape="0" blurRad="63500" dist="25400" dir="5400000">
              <a:srgbClr val="000000">
                <a:alpha val="50000"/>
              </a:srgbClr>
            </a:outerShdw>
          </a:effectLst>
        </p:spPr>
      </p:pic>
      <p:sp>
        <p:nvSpPr>
          <p:cNvPr id="500" name="It Really DOES Matter What We Believe!…"/>
          <p:cNvSpPr txBox="1"/>
          <p:nvPr/>
        </p:nvSpPr>
        <p:spPr>
          <a:xfrm>
            <a:off x="6146449" y="568999"/>
            <a:ext cx="6528453" cy="576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3400"/>
              </a:spcBef>
              <a:defRPr spc="58" sz="4700">
                <a:ln w="12700" cap="flat">
                  <a:solidFill>
                    <a:srgbClr val="000000"/>
                  </a:solidFill>
                  <a:prstDash val="solid"/>
                  <a:miter lim="400000"/>
                </a:ln>
                <a:solidFill>
                  <a:srgbClr val="EAFBAF"/>
                </a:solidFill>
                <a:effectLst>
                  <a:outerShdw sx="100000" sy="100000" kx="0" ky="0" algn="b" rotWithShape="0" blurRad="63500" dist="63500" dir="3518390">
                    <a:srgbClr val="000000"/>
                  </a:outerShdw>
                </a:effectLst>
                <a:latin typeface="Arial Rounded MT Bold"/>
                <a:ea typeface="Arial Rounded MT Bold"/>
                <a:cs typeface="Arial Rounded MT Bold"/>
                <a:sym typeface="Arial Rounded MT Bold"/>
              </a:defRPr>
            </a:pPr>
            <a:r>
              <a:t>It Really DOES Matter What We Believe!</a:t>
            </a:r>
          </a:p>
          <a:p>
            <a:pPr>
              <a:spcBef>
                <a:spcPts val="3400"/>
              </a:spcBef>
              <a:defRPr spc="58" sz="4700">
                <a:ln w="12700" cap="flat">
                  <a:solidFill>
                    <a:srgbClr val="000000"/>
                  </a:solidFill>
                  <a:prstDash val="solid"/>
                  <a:miter lim="400000"/>
                </a:ln>
                <a:solidFill>
                  <a:srgbClr val="EAFBAF"/>
                </a:solidFill>
                <a:effectLst>
                  <a:outerShdw sx="100000" sy="100000" kx="0" ky="0" algn="b" rotWithShape="0" blurRad="63500" dist="63500" dir="3518390">
                    <a:srgbClr val="000000"/>
                  </a:outerShdw>
                </a:effectLst>
                <a:latin typeface="Arial Rounded MT Bold"/>
                <a:ea typeface="Arial Rounded MT Bold"/>
                <a:cs typeface="Arial Rounded MT Bold"/>
                <a:sym typeface="Arial Rounded MT Bold"/>
              </a:defRPr>
            </a:pPr>
            <a:r>
              <a:t>We should be VERY concerned about false doctrine!</a:t>
            </a:r>
          </a:p>
          <a:p>
            <a:pPr>
              <a:spcBef>
                <a:spcPts val="3400"/>
              </a:spcBef>
              <a:defRPr spc="58" sz="4700">
                <a:ln w="12700" cap="flat">
                  <a:solidFill>
                    <a:srgbClr val="000000"/>
                  </a:solidFill>
                  <a:prstDash val="solid"/>
                  <a:miter lim="400000"/>
                </a:ln>
                <a:solidFill>
                  <a:srgbClr val="EAFBAF"/>
                </a:solidFill>
                <a:effectLst>
                  <a:outerShdw sx="100000" sy="100000" kx="0" ky="0" algn="b" rotWithShape="0" blurRad="63500" dist="63500" dir="3518390">
                    <a:srgbClr val="000000"/>
                  </a:outerShdw>
                </a:effectLst>
                <a:latin typeface="Arial Rounded MT Bold"/>
                <a:ea typeface="Arial Rounded MT Bold"/>
                <a:cs typeface="Arial Rounded MT Bold"/>
                <a:sym typeface="Arial Rounded MT Bold"/>
              </a:defRPr>
            </a:pPr>
            <a:r>
              <a:t>False doctrine MUST be exposed!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2" name="TRUTH &amp; CONSEQUENCES TRUTH &amp; CONSEQUENCES" descr="TRUTH &amp; CONSEQUENCES TRUTH &amp; CONSEQUENCES"/>
          <p:cNvPicPr>
            <a:picLocks noChangeAspect="0"/>
          </p:cNvPicPr>
          <p:nvPr/>
        </p:nvPicPr>
        <p:blipFill>
          <a:blip r:embed="rId2">
            <a:extLst/>
          </a:blip>
          <a:stretch>
            <a:fillRect/>
          </a:stretch>
        </p:blipFill>
        <p:spPr>
          <a:xfrm>
            <a:off x="201631" y="319393"/>
            <a:ext cx="12601538" cy="1358901"/>
          </a:xfrm>
          <a:prstGeom prst="rect">
            <a:avLst/>
          </a:prstGeom>
          <a:effectLst>
            <a:outerShdw sx="100000" sy="100000" kx="0" ky="0" algn="b" rotWithShape="0" blurRad="63500" dist="25400" dir="5400000">
              <a:srgbClr val="000000">
                <a:alpha val="50000"/>
              </a:srgbClr>
            </a:outerShdw>
          </a:effectLst>
        </p:spPr>
      </p:pic>
      <p:grpSp>
        <p:nvGrpSpPr>
          <p:cNvPr id="505" name="Picture 2"/>
          <p:cNvGrpSpPr/>
          <p:nvPr/>
        </p:nvGrpSpPr>
        <p:grpSpPr>
          <a:xfrm>
            <a:off x="252846" y="1917190"/>
            <a:ext cx="5062581" cy="7534307"/>
            <a:chOff x="0" y="0"/>
            <a:chExt cx="5062580" cy="7534306"/>
          </a:xfrm>
        </p:grpSpPr>
        <p:pic>
          <p:nvPicPr>
            <p:cNvPr id="504" name="Picture 2" descr="Picture 2"/>
            <p:cNvPicPr>
              <a:picLocks noChangeAspect="1"/>
            </p:cNvPicPr>
            <p:nvPr/>
          </p:nvPicPr>
          <p:blipFill>
            <a:blip r:embed="rId3">
              <a:extLst/>
            </a:blip>
            <a:stretch>
              <a:fillRect/>
            </a:stretch>
          </p:blipFill>
          <p:spPr>
            <a:xfrm>
              <a:off x="50800" y="50800"/>
              <a:ext cx="4960981" cy="7432707"/>
            </a:xfrm>
            <a:prstGeom prst="rect">
              <a:avLst/>
            </a:prstGeom>
            <a:ln>
              <a:noFill/>
            </a:ln>
            <a:effectLst/>
          </p:spPr>
        </p:pic>
        <p:pic>
          <p:nvPicPr>
            <p:cNvPr id="503" name="Picture 2" descr="Picture 2"/>
            <p:cNvPicPr>
              <a:picLocks noChangeAspect="0"/>
            </p:cNvPicPr>
            <p:nvPr/>
          </p:nvPicPr>
          <p:blipFill>
            <a:blip r:embed="rId4">
              <a:extLst/>
            </a:blip>
            <a:stretch>
              <a:fillRect/>
            </a:stretch>
          </p:blipFill>
          <p:spPr>
            <a:xfrm>
              <a:off x="0" y="0"/>
              <a:ext cx="5062581" cy="7534307"/>
            </a:xfrm>
            <a:prstGeom prst="rect">
              <a:avLst/>
            </a:prstGeom>
            <a:effectLst/>
          </p:spPr>
        </p:pic>
      </p:grpSp>
      <p:sp>
        <p:nvSpPr>
          <p:cNvPr id="506" name="2 Peter 3:17–18 (NKJV)…"/>
          <p:cNvSpPr txBox="1"/>
          <p:nvPr/>
        </p:nvSpPr>
        <p:spPr>
          <a:xfrm>
            <a:off x="5467227" y="2038612"/>
            <a:ext cx="7211546" cy="72914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000">
                <a:solidFill>
                  <a:srgbClr val="000000"/>
                </a:solidFill>
                <a:latin typeface="Times New Roman"/>
                <a:ea typeface="Times New Roman"/>
                <a:cs typeface="Times New Roman"/>
                <a:sym typeface="Times New Roman"/>
              </a:defRPr>
            </a:pPr>
            <a:r>
              <a:t>2 Peter 3:17–18 (NKJV)</a:t>
            </a:r>
          </a:p>
          <a:p>
            <a:pPr defTabSz="457200">
              <a:defRPr sz="4400">
                <a:solidFill>
                  <a:srgbClr val="000000"/>
                </a:solidFill>
                <a:latin typeface="Times New Roman"/>
                <a:ea typeface="Times New Roman"/>
                <a:cs typeface="Times New Roman"/>
                <a:sym typeface="Times New Roman"/>
              </a:defRPr>
            </a:pPr>
            <a:r>
              <a:rPr baseline="31999"/>
              <a:t>17</a:t>
            </a:r>
            <a:r>
              <a:t> You therefore, beloved, since you know </a:t>
            </a:r>
            <a:r>
              <a:rPr i="1"/>
              <a:t>this</a:t>
            </a:r>
            <a:r>
              <a:t> beforehand, beware lest you also fall from your own steadfastness, being led away with the error of the wicked; </a:t>
            </a:r>
            <a:r>
              <a:rPr baseline="31999"/>
              <a:t>18</a:t>
            </a:r>
            <a:r>
              <a:t> but grow in the grace and knowledge of our Lord and Savior Jesus Christ. To Him </a:t>
            </a:r>
            <a:r>
              <a:rPr i="1"/>
              <a:t>be</a:t>
            </a:r>
            <a:r>
              <a:t> the glory both now and forever. Amen.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8" name="TRUTH &amp; CONSEQUENCES TRUTH &amp; CONSEQUENCES" descr="TRUTH &amp; CONSEQUENCES TRUTH &amp; CONSEQUENCES"/>
          <p:cNvPicPr>
            <a:picLocks noChangeAspect="0"/>
          </p:cNvPicPr>
          <p:nvPr/>
        </p:nvPicPr>
        <p:blipFill>
          <a:blip r:embed="rId2">
            <a:extLst/>
          </a:blip>
          <a:stretch>
            <a:fillRect/>
          </a:stretch>
        </p:blipFill>
        <p:spPr>
          <a:xfrm>
            <a:off x="201631" y="319393"/>
            <a:ext cx="12601538" cy="1358901"/>
          </a:xfrm>
          <a:prstGeom prst="rect">
            <a:avLst/>
          </a:prstGeom>
          <a:effectLst>
            <a:outerShdw sx="100000" sy="100000" kx="0" ky="0" algn="b" rotWithShape="0" blurRad="63500" dist="25400" dir="5400000">
              <a:srgbClr val="000000">
                <a:alpha val="50000"/>
              </a:srgbClr>
            </a:outerShdw>
          </a:effectLst>
        </p:spPr>
      </p:pic>
      <p:grpSp>
        <p:nvGrpSpPr>
          <p:cNvPr id="511" name="Picture 2"/>
          <p:cNvGrpSpPr/>
          <p:nvPr/>
        </p:nvGrpSpPr>
        <p:grpSpPr>
          <a:xfrm>
            <a:off x="252846" y="1917190"/>
            <a:ext cx="5062581" cy="7534307"/>
            <a:chOff x="0" y="0"/>
            <a:chExt cx="5062580" cy="7534306"/>
          </a:xfrm>
        </p:grpSpPr>
        <p:pic>
          <p:nvPicPr>
            <p:cNvPr id="510" name="Picture 2" descr="Picture 2"/>
            <p:cNvPicPr>
              <a:picLocks noChangeAspect="1"/>
            </p:cNvPicPr>
            <p:nvPr/>
          </p:nvPicPr>
          <p:blipFill>
            <a:blip r:embed="rId3">
              <a:extLst/>
            </a:blip>
            <a:stretch>
              <a:fillRect/>
            </a:stretch>
          </p:blipFill>
          <p:spPr>
            <a:xfrm>
              <a:off x="50800" y="50800"/>
              <a:ext cx="4960981" cy="7432707"/>
            </a:xfrm>
            <a:prstGeom prst="rect">
              <a:avLst/>
            </a:prstGeom>
            <a:ln>
              <a:noFill/>
            </a:ln>
            <a:effectLst/>
          </p:spPr>
        </p:pic>
        <p:pic>
          <p:nvPicPr>
            <p:cNvPr id="509" name="Picture 2" descr="Picture 2"/>
            <p:cNvPicPr>
              <a:picLocks noChangeAspect="0"/>
            </p:cNvPicPr>
            <p:nvPr/>
          </p:nvPicPr>
          <p:blipFill>
            <a:blip r:embed="rId4">
              <a:extLst/>
            </a:blip>
            <a:stretch>
              <a:fillRect/>
            </a:stretch>
          </p:blipFill>
          <p:spPr>
            <a:xfrm>
              <a:off x="0" y="0"/>
              <a:ext cx="5062581" cy="7534307"/>
            </a:xfrm>
            <a:prstGeom prst="rect">
              <a:avLst/>
            </a:prstGeom>
            <a:effectLst/>
          </p:spPr>
        </p:pic>
      </p:grpSp>
      <p:sp>
        <p:nvSpPr>
          <p:cNvPr id="512" name="THE WAY OF SALVATION!…"/>
          <p:cNvSpPr txBox="1"/>
          <p:nvPr/>
        </p:nvSpPr>
        <p:spPr>
          <a:xfrm>
            <a:off x="5366923" y="1893593"/>
            <a:ext cx="7580771" cy="49994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200"/>
              </a:spcBef>
              <a:defRPr b="1" sz="4100">
                <a:solidFill>
                  <a:srgbClr val="000000"/>
                </a:solidFill>
                <a:latin typeface="Gill Sans"/>
                <a:ea typeface="Gill Sans"/>
                <a:cs typeface="Gill Sans"/>
                <a:sym typeface="Gill Sans"/>
              </a:defRPr>
            </a:pPr>
            <a:r>
              <a:t>THE WAY OF SALVATION!</a:t>
            </a:r>
          </a:p>
          <a:p>
            <a:pPr marL="685800" indent="-685800" algn="l">
              <a:spcBef>
                <a:spcPts val="1200"/>
              </a:spcBef>
              <a:buSzPct val="80000"/>
              <a:buBlip>
                <a:blip r:embed="rId5"/>
              </a:buBlip>
              <a:defRPr sz="3200">
                <a:solidFill>
                  <a:srgbClr val="000000"/>
                </a:solidFill>
              </a:defRPr>
            </a:pPr>
            <a:r>
              <a:rPr b="1">
                <a:latin typeface="Gill Sans"/>
                <a:ea typeface="Gill Sans"/>
                <a:cs typeface="Gill Sans"/>
                <a:sym typeface="Gill Sans"/>
              </a:rPr>
              <a:t>HEAR THE TRUTH</a:t>
            </a:r>
            <a:r>
              <a:t>: Rom. 10:13-17</a:t>
            </a:r>
          </a:p>
          <a:p>
            <a:pPr marL="685800" indent="-685800" algn="l">
              <a:spcBef>
                <a:spcPts val="1200"/>
              </a:spcBef>
              <a:buSzPct val="80000"/>
              <a:buBlip>
                <a:blip r:embed="rId5"/>
              </a:buBlip>
              <a:defRPr sz="3200">
                <a:solidFill>
                  <a:srgbClr val="000000"/>
                </a:solidFill>
              </a:defRPr>
            </a:pPr>
            <a:r>
              <a:rPr b="1">
                <a:latin typeface="Gill Sans"/>
                <a:ea typeface="Gill Sans"/>
                <a:cs typeface="Gill Sans"/>
                <a:sym typeface="Gill Sans"/>
              </a:rPr>
              <a:t>BELIEVE THE TRUTH: </a:t>
            </a:r>
            <a:r>
              <a:t>John 8:32; 20:30,31;  Rom. 10:13-16</a:t>
            </a:r>
          </a:p>
          <a:p>
            <a:pPr marL="685800" indent="-685800" algn="l">
              <a:spcBef>
                <a:spcPts val="1200"/>
              </a:spcBef>
              <a:buSzPct val="80000"/>
              <a:buBlip>
                <a:blip r:embed="rId5"/>
              </a:buBlip>
              <a:defRPr sz="3200">
                <a:solidFill>
                  <a:srgbClr val="000000"/>
                </a:solidFill>
              </a:defRPr>
            </a:pPr>
            <a:r>
              <a:rPr b="1">
                <a:latin typeface="Gill Sans"/>
                <a:ea typeface="Gill Sans"/>
                <a:cs typeface="Gill Sans"/>
                <a:sym typeface="Gill Sans"/>
              </a:rPr>
              <a:t>REPENT:</a:t>
            </a:r>
            <a:r>
              <a:t> Lk 13:3,5; Acts 17:30 </a:t>
            </a:r>
          </a:p>
          <a:p>
            <a:pPr marL="685800" indent="-685800" algn="l">
              <a:spcBef>
                <a:spcPts val="1200"/>
              </a:spcBef>
              <a:buSzPct val="80000"/>
              <a:buBlip>
                <a:blip r:embed="rId5"/>
              </a:buBlip>
              <a:defRPr sz="3200">
                <a:solidFill>
                  <a:srgbClr val="000000"/>
                </a:solidFill>
              </a:defRPr>
            </a:pPr>
            <a:r>
              <a:rPr b="1">
                <a:latin typeface="Gill Sans"/>
                <a:ea typeface="Gill Sans"/>
                <a:cs typeface="Gill Sans"/>
                <a:sym typeface="Gill Sans"/>
              </a:rPr>
              <a:t>CONFESS:</a:t>
            </a:r>
            <a:r>
              <a:t> Mt. 10:32; Ro 10:9,10; </a:t>
            </a:r>
          </a:p>
          <a:p>
            <a:pPr marL="685800" indent="-685800" algn="l">
              <a:spcBef>
                <a:spcPts val="1200"/>
              </a:spcBef>
              <a:buSzPct val="80000"/>
              <a:buBlip>
                <a:blip r:embed="rId5"/>
              </a:buBlip>
              <a:defRPr sz="3200">
                <a:solidFill>
                  <a:srgbClr val="000000"/>
                </a:solidFill>
              </a:defRPr>
            </a:pPr>
            <a:r>
              <a:rPr b="1">
                <a:latin typeface="Gill Sans"/>
                <a:ea typeface="Gill Sans"/>
                <a:cs typeface="Gill Sans"/>
                <a:sym typeface="Gill Sans"/>
              </a:rPr>
              <a:t>BE</a:t>
            </a:r>
            <a:r>
              <a:t> </a:t>
            </a:r>
            <a:r>
              <a:rPr b="1">
                <a:latin typeface="Gill Sans"/>
                <a:ea typeface="Gill Sans"/>
                <a:cs typeface="Gill Sans"/>
                <a:sym typeface="Gill Sans"/>
              </a:rPr>
              <a:t>BAPTIZED:</a:t>
            </a:r>
            <a:r>
              <a:t> Acts 2:38; 1 Pet. 3:21</a:t>
            </a:r>
          </a:p>
          <a:p>
            <a:pPr marL="685800" indent="-685800" algn="l">
              <a:spcBef>
                <a:spcPts val="1200"/>
              </a:spcBef>
              <a:buSzPct val="80000"/>
              <a:buBlip>
                <a:blip r:embed="rId5"/>
              </a:buBlip>
              <a:defRPr sz="3200">
                <a:solidFill>
                  <a:srgbClr val="000000"/>
                </a:solidFill>
              </a:defRPr>
            </a:pPr>
            <a:r>
              <a:rPr b="1">
                <a:latin typeface="Gill Sans"/>
                <a:ea typeface="Gill Sans"/>
                <a:cs typeface="Gill Sans"/>
                <a:sym typeface="Gill Sans"/>
              </a:rPr>
              <a:t>BE</a:t>
            </a:r>
            <a:r>
              <a:t> </a:t>
            </a:r>
            <a:r>
              <a:rPr b="1">
                <a:latin typeface="Gill Sans"/>
                <a:ea typeface="Gill Sans"/>
                <a:cs typeface="Gill Sans"/>
                <a:sym typeface="Gill Sans"/>
              </a:rPr>
              <a:t>FAITHFUL: </a:t>
            </a:r>
            <a:r>
              <a:t>1 Cor. 15:58; Rev. 2:10</a:t>
            </a:r>
          </a:p>
        </p:txBody>
      </p:sp>
      <p:grpSp>
        <p:nvGrpSpPr>
          <p:cNvPr id="515" name="Colossians 1:5 (NKJV)…"/>
          <p:cNvGrpSpPr/>
          <p:nvPr/>
        </p:nvGrpSpPr>
        <p:grpSpPr>
          <a:xfrm>
            <a:off x="5417900" y="7221400"/>
            <a:ext cx="7478817" cy="2230097"/>
            <a:chOff x="0" y="0"/>
            <a:chExt cx="7478816" cy="2230096"/>
          </a:xfrm>
        </p:grpSpPr>
        <p:sp>
          <p:nvSpPr>
            <p:cNvPr id="514" name="Colossians 1:5 (NKJV)…"/>
            <p:cNvSpPr txBox="1"/>
            <p:nvPr/>
          </p:nvSpPr>
          <p:spPr>
            <a:xfrm>
              <a:off x="50800" y="50800"/>
              <a:ext cx="7377217" cy="2128497"/>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457200">
                <a:defRPr b="1" sz="4100">
                  <a:solidFill>
                    <a:srgbClr val="FFFFFF"/>
                  </a:solidFill>
                  <a:effectLst>
                    <a:outerShdw sx="100000" sy="100000" kx="0" ky="0" algn="b" rotWithShape="0" blurRad="63500" dist="63500" dir="2472031">
                      <a:srgbClr val="000000"/>
                    </a:outerShdw>
                  </a:effectLst>
                  <a:latin typeface="Times New Roman"/>
                  <a:ea typeface="Times New Roman"/>
                  <a:cs typeface="Times New Roman"/>
                  <a:sym typeface="Times New Roman"/>
                </a:defRPr>
              </a:pPr>
              <a:r>
                <a:t>Colossians 1:5 (NKJV)</a:t>
              </a:r>
            </a:p>
            <a:p>
              <a:pPr defTabSz="457200">
                <a:defRPr sz="3300">
                  <a:solidFill>
                    <a:srgbClr val="FFFFFF"/>
                  </a:solidFill>
                  <a:effectLst>
                    <a:outerShdw sx="100000" sy="100000" kx="0" ky="0" algn="b" rotWithShape="0" blurRad="63500" dist="63500" dir="2472031">
                      <a:srgbClr val="000000"/>
                    </a:outerShdw>
                  </a:effectLst>
                  <a:latin typeface="Times New Roman"/>
                  <a:ea typeface="Times New Roman"/>
                  <a:cs typeface="Times New Roman"/>
                  <a:sym typeface="Times New Roman"/>
                </a:defRPr>
              </a:pPr>
              <a:r>
                <a:rPr baseline="31999"/>
                <a:t>5</a:t>
              </a:r>
              <a:r>
                <a:t> because of the hope which is laid up for you in heaven, of which you heard before in the word of the truth of the gospel,</a:t>
              </a:r>
            </a:p>
          </p:txBody>
        </p:sp>
        <p:pic>
          <p:nvPicPr>
            <p:cNvPr id="513" name="Colossians 1:5 (NKJV)… Colossians 1:5 (NKJV)&#10;5 because of the hope which is laid up for you in heaven, of which you heard before in the word of the truth of the gospel," descr="Colossians 1:5 (NKJV)… Colossians 1:5 (NKJV)5 because of the hope which is laid up for you in heaven, of which you heard before in the word of the truth of the gospel,"/>
            <p:cNvPicPr>
              <a:picLocks noChangeAspect="0"/>
            </p:cNvPicPr>
            <p:nvPr/>
          </p:nvPicPr>
          <p:blipFill>
            <a:blip r:embed="rId6">
              <a:extLst/>
            </a:blip>
            <a:stretch>
              <a:fillRect/>
            </a:stretch>
          </p:blipFill>
          <p:spPr>
            <a:xfrm>
              <a:off x="0" y="0"/>
              <a:ext cx="7478817" cy="2230097"/>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1" name="ERROR &amp; CONSEQUENCES ERROR &amp; CONSEQUENCES" descr="ERROR &amp; CONSEQUENCES ERROR &amp; CONSEQUENCES"/>
          <p:cNvPicPr>
            <a:picLocks noChangeAspect="0"/>
          </p:cNvPicPr>
          <p:nvPr/>
        </p:nvPicPr>
        <p:blipFill>
          <a:blip r:embed="rId2">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pic>
        <p:nvPicPr>
          <p:cNvPr id="332" name="Image" descr="Image"/>
          <p:cNvPicPr>
            <a:picLocks noChangeAspect="0"/>
          </p:cNvPicPr>
          <p:nvPr/>
        </p:nvPicPr>
        <p:blipFill>
          <a:blip r:embed="rId3">
            <a:extLst/>
          </a:blip>
          <a:stretch>
            <a:fillRect/>
          </a:stretch>
        </p:blipFill>
        <p:spPr>
          <a:xfrm>
            <a:off x="294199" y="1781334"/>
            <a:ext cx="5652205" cy="7778132"/>
          </a:xfrm>
          <a:prstGeom prst="rect">
            <a:avLst/>
          </a:prstGeom>
          <a:effectLst>
            <a:outerShdw sx="100000" sy="100000" kx="0" ky="0" algn="b" rotWithShape="0" blurRad="63500" dist="25400" dir="5400000">
              <a:srgbClr val="000000">
                <a:alpha val="50000"/>
              </a:srgbClr>
            </a:outerShdw>
          </a:effectLst>
        </p:spPr>
      </p:pic>
      <p:sp>
        <p:nvSpPr>
          <p:cNvPr id="333" name="Matthew 7:15 (NKJV)…"/>
          <p:cNvSpPr txBox="1"/>
          <p:nvPr/>
        </p:nvSpPr>
        <p:spPr>
          <a:xfrm>
            <a:off x="6350282" y="1985613"/>
            <a:ext cx="6273186" cy="69272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Matthew 7:15 (NKJV)</a:t>
            </a:r>
          </a:p>
          <a:p>
            <a:pPr defTabSz="457200">
              <a:defRPr sz="6000">
                <a:solidFill>
                  <a:srgbClr val="000000"/>
                </a:solidFill>
                <a:latin typeface="Times New Roman"/>
                <a:ea typeface="Times New Roman"/>
                <a:cs typeface="Times New Roman"/>
                <a:sym typeface="Times New Roman"/>
              </a:defRPr>
            </a:pPr>
            <a:r>
              <a:rPr baseline="31999"/>
              <a:t>15</a:t>
            </a:r>
            <a:r>
              <a:t> “Beware of false prophets, who come to you in sheep’s clothing, but inwardly they are ravenous wolves.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8" name="Image" descr="Image"/>
          <p:cNvPicPr>
            <a:picLocks noChangeAspect="1"/>
          </p:cNvPicPr>
          <p:nvPr>
            <p:ph type="pic" idx="13"/>
          </p:nvPr>
        </p:nvPicPr>
        <p:blipFill>
          <a:blip r:embed="rId2">
            <a:extLst/>
          </a:blip>
          <a:srcRect l="10620" t="5967" r="15961" b="11308"/>
          <a:stretch>
            <a:fillRect/>
          </a:stretch>
        </p:blipFill>
        <p:spPr>
          <a:xfrm flipH="1">
            <a:off x="0" y="0"/>
            <a:ext cx="13004800" cy="9753600"/>
          </a:xfrm>
          <a:prstGeom prst="rect">
            <a:avLst/>
          </a:prstGeom>
        </p:spPr>
      </p:pic>
      <p:pic>
        <p:nvPicPr>
          <p:cNvPr id="519" name="ERROR &amp; CONSEQUENCES ERROR &amp; CONSEQUENCES" descr="ERROR &amp; CONSEQUENCES ERROR &amp; CONSEQUENCES"/>
          <p:cNvPicPr>
            <a:picLocks noChangeAspect="0"/>
          </p:cNvPicPr>
          <p:nvPr/>
        </p:nvPicPr>
        <p:blipFill>
          <a:blip r:embed="rId3">
            <a:extLst/>
          </a:blip>
          <a:stretch>
            <a:fillRect/>
          </a:stretch>
        </p:blipFill>
        <p:spPr>
          <a:xfrm>
            <a:off x="319834" y="7461793"/>
            <a:ext cx="12365132" cy="1358901"/>
          </a:xfrm>
          <a:prstGeom prst="rect">
            <a:avLst/>
          </a:prstGeom>
          <a:effectLst>
            <a:outerShdw sx="100000" sy="100000" kx="0" ky="0" algn="b" rotWithShape="0" blurRad="63500" dist="25400" dir="5400000">
              <a:srgbClr val="000000">
                <a:alpha val="50000"/>
              </a:srgbClr>
            </a:outerShdw>
          </a:effectLst>
        </p:spPr>
      </p:pic>
      <p:sp>
        <p:nvSpPr>
          <p:cNvPr id="520" name="Charts by Don McClain…"/>
          <p:cNvSpPr txBox="1"/>
          <p:nvPr/>
        </p:nvSpPr>
        <p:spPr>
          <a:xfrm>
            <a:off x="6460655" y="827780"/>
            <a:ext cx="6508140" cy="44782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February 9, 2020 AM</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Phone — 501-568-1062 — Email – </a:t>
            </a:r>
            <a:r>
              <a:rPr u="sng">
                <a:solidFill>
                  <a:srgbClr val="0000FF"/>
                </a:solidFill>
                <a:uFill>
                  <a:solidFill>
                    <a:srgbClr val="0000FF"/>
                  </a:solidFill>
                </a:uFill>
                <a:hlinkClick r:id="rId4"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r>
              <a:t> / </a:t>
            </a: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5" invalidUrl="" action="" tgtFrame="" tooltip="" history="1" highlightClick="0" endSnd="0"/>
              </a:rPr>
              <a:t>www.w65stchurchofchrist.com</a:t>
            </a:r>
            <a:r>
              <a:t> </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2" name="Jeremiah 23:16–22 (NKJV)…"/>
          <p:cNvSpPr txBox="1"/>
          <p:nvPr/>
        </p:nvSpPr>
        <p:spPr>
          <a:xfrm>
            <a:off x="212428" y="325299"/>
            <a:ext cx="12579944" cy="91016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400"/>
              </a:spcBef>
              <a:defRPr b="1" sz="5800">
                <a:solidFill>
                  <a:srgbClr val="000000"/>
                </a:solidFill>
                <a:latin typeface="Times New Roman"/>
                <a:ea typeface="Times New Roman"/>
                <a:cs typeface="Times New Roman"/>
                <a:sym typeface="Times New Roman"/>
              </a:defRPr>
            </a:pPr>
            <a:r>
              <a:t>Jeremiah 23:16–22 (NKJV)</a:t>
            </a:r>
          </a:p>
          <a:p>
            <a:pPr defTabSz="457200">
              <a:defRPr sz="5500">
                <a:solidFill>
                  <a:srgbClr val="000000"/>
                </a:solidFill>
                <a:latin typeface="Times New Roman"/>
                <a:ea typeface="Times New Roman"/>
                <a:cs typeface="Times New Roman"/>
                <a:sym typeface="Times New Roman"/>
              </a:defRPr>
            </a:pPr>
            <a:r>
              <a:rPr baseline="31999"/>
              <a:t>16</a:t>
            </a:r>
            <a:r>
              <a:t> Thus says the Lord of hosts: “Do not listen to the words of the prophets who prophesy to you. They make you worthless; They speak a vision of their own heart, Not from the mouth of the Lord. </a:t>
            </a:r>
            <a:r>
              <a:rPr baseline="31999"/>
              <a:t>17</a:t>
            </a:r>
            <a:r>
              <a:t> They continually say to those who despise Me, ‘The Lord has said, “You shall have peace” ’; And </a:t>
            </a:r>
            <a:r>
              <a:rPr i="1"/>
              <a:t>to</a:t>
            </a:r>
            <a:r>
              <a:t> everyone who walks according to the dictates of his own heart, they say, ‘No evil shall come upon you.’ ”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Jeremiah 23:16–22 (NKJV)…"/>
          <p:cNvSpPr txBox="1"/>
          <p:nvPr/>
        </p:nvSpPr>
        <p:spPr>
          <a:xfrm>
            <a:off x="212428" y="325299"/>
            <a:ext cx="12579944" cy="8975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400"/>
              </a:spcBef>
              <a:defRPr b="1" sz="5800">
                <a:solidFill>
                  <a:srgbClr val="000000"/>
                </a:solidFill>
                <a:latin typeface="Times New Roman"/>
                <a:ea typeface="Times New Roman"/>
                <a:cs typeface="Times New Roman"/>
                <a:sym typeface="Times New Roman"/>
              </a:defRPr>
            </a:pPr>
            <a:r>
              <a:t>Jeremiah 23:16–22 (NKJV)</a:t>
            </a:r>
          </a:p>
          <a:p>
            <a:pPr defTabSz="457200">
              <a:defRPr sz="5400">
                <a:solidFill>
                  <a:srgbClr val="000000"/>
                </a:solidFill>
                <a:latin typeface="Times New Roman"/>
                <a:ea typeface="Times New Roman"/>
                <a:cs typeface="Times New Roman"/>
                <a:sym typeface="Times New Roman"/>
              </a:defRPr>
            </a:pPr>
            <a:r>
              <a:rPr baseline="31999"/>
              <a:t>18</a:t>
            </a:r>
            <a:r>
              <a:t> For who has stood in the counsel of the Lord, And has perceived and heard His word? Who has marked His word and heard </a:t>
            </a:r>
            <a:r>
              <a:rPr i="1"/>
              <a:t>it?</a:t>
            </a:r>
            <a:r>
              <a:t>  </a:t>
            </a:r>
            <a:r>
              <a:rPr baseline="31999"/>
              <a:t>19</a:t>
            </a:r>
            <a:r>
              <a:t> Behold, a whirlwind of the Lord has gone forth in fury— A violent whirlwind! It will fall violently on the head of the wicked. </a:t>
            </a:r>
            <a:r>
              <a:rPr baseline="31999"/>
              <a:t>20</a:t>
            </a:r>
            <a:r>
              <a:t> The anger of the Lord will not turn back Until He has executed and performed the thoughts of His heart. In the latter days you will understand it perfectly.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Jeremiah 23:16–22 (NKJV)…"/>
          <p:cNvSpPr txBox="1"/>
          <p:nvPr/>
        </p:nvSpPr>
        <p:spPr>
          <a:xfrm>
            <a:off x="212428" y="325299"/>
            <a:ext cx="12579944" cy="88162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400"/>
              </a:spcBef>
              <a:defRPr b="1" sz="5800">
                <a:solidFill>
                  <a:srgbClr val="000000"/>
                </a:solidFill>
                <a:latin typeface="Times New Roman"/>
                <a:ea typeface="Times New Roman"/>
                <a:cs typeface="Times New Roman"/>
                <a:sym typeface="Times New Roman"/>
              </a:defRPr>
            </a:pPr>
            <a:r>
              <a:t>Jeremiah 23:16–22 (NKJV)</a:t>
            </a:r>
          </a:p>
          <a:p>
            <a:pPr defTabSz="457200">
              <a:defRPr sz="6600">
                <a:solidFill>
                  <a:srgbClr val="000000"/>
                </a:solidFill>
                <a:latin typeface="Times New Roman"/>
                <a:ea typeface="Times New Roman"/>
                <a:cs typeface="Times New Roman"/>
                <a:sym typeface="Times New Roman"/>
              </a:defRPr>
            </a:pPr>
            <a:r>
              <a:rPr baseline="31999"/>
              <a:t>21</a:t>
            </a:r>
            <a:r>
              <a:t> “I have not sent these prophets, yet they ran. I have not spoken to them, yet they prophesied. </a:t>
            </a:r>
            <a:r>
              <a:rPr baseline="31999"/>
              <a:t>22</a:t>
            </a:r>
            <a:r>
              <a:t> But if they had stood in My counsel, And had caused My people to hear My words, Then they would have turned them from their evil way And from the evil of their doings.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5" name="ERROR &amp; CONSEQUENCES ERROR &amp; CONSEQUENCES" descr="ERROR &amp; CONSEQUENCES ERROR &amp; CONSEQUENCES"/>
          <p:cNvPicPr>
            <a:picLocks noChangeAspect="0"/>
          </p:cNvPicPr>
          <p:nvPr/>
        </p:nvPicPr>
        <p:blipFill>
          <a:blip r:embed="rId2">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pic>
        <p:nvPicPr>
          <p:cNvPr id="336" name="Image" descr="Image"/>
          <p:cNvPicPr>
            <a:picLocks noChangeAspect="0"/>
          </p:cNvPicPr>
          <p:nvPr/>
        </p:nvPicPr>
        <p:blipFill>
          <a:blip r:embed="rId3">
            <a:extLst/>
          </a:blip>
          <a:stretch>
            <a:fillRect/>
          </a:stretch>
        </p:blipFill>
        <p:spPr>
          <a:xfrm>
            <a:off x="294199" y="1781334"/>
            <a:ext cx="5652205" cy="7778132"/>
          </a:xfrm>
          <a:prstGeom prst="rect">
            <a:avLst/>
          </a:prstGeom>
          <a:effectLst>
            <a:outerShdw sx="100000" sy="100000" kx="0" ky="0" algn="b" rotWithShape="0" blurRad="63500" dist="25400" dir="5400000">
              <a:srgbClr val="000000">
                <a:alpha val="50000"/>
              </a:srgbClr>
            </a:outerShdw>
          </a:effectLst>
        </p:spPr>
      </p:pic>
      <p:sp>
        <p:nvSpPr>
          <p:cNvPr id="337" name="Matthew 15:8–9 (NKJV)…"/>
          <p:cNvSpPr txBox="1"/>
          <p:nvPr/>
        </p:nvSpPr>
        <p:spPr>
          <a:xfrm>
            <a:off x="6350282" y="1985613"/>
            <a:ext cx="6273186" cy="70617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Matthew 15:8–9 (NKJV)  </a:t>
            </a:r>
          </a:p>
          <a:p>
            <a:pPr defTabSz="457200">
              <a:defRPr sz="4600">
                <a:solidFill>
                  <a:srgbClr val="000000"/>
                </a:solidFill>
                <a:latin typeface="Times New Roman"/>
                <a:ea typeface="Times New Roman"/>
                <a:cs typeface="Times New Roman"/>
                <a:sym typeface="Times New Roman"/>
              </a:defRPr>
            </a:pPr>
            <a:r>
              <a:rPr baseline="31999"/>
              <a:t>8</a:t>
            </a:r>
            <a:r>
              <a:t> ‘These people draw near to Me with their mouth, And honor Me with their lips, But their heart is far from Me. </a:t>
            </a:r>
            <a:r>
              <a:rPr baseline="31999"/>
              <a:t>9</a:t>
            </a:r>
            <a:r>
              <a:t> And in vain they worship Me, Teaching as doctrines the commandments of men.’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9" name="ERROR &amp; CONSEQUENCES ERROR &amp; CONSEQUENCES" descr="ERROR &amp; CONSEQUENCES ERROR &amp; CONSEQUENCES"/>
          <p:cNvPicPr>
            <a:picLocks noChangeAspect="0"/>
          </p:cNvPicPr>
          <p:nvPr/>
        </p:nvPicPr>
        <p:blipFill>
          <a:blip r:embed="rId2">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pic>
        <p:nvPicPr>
          <p:cNvPr id="340" name="Image" descr="Image"/>
          <p:cNvPicPr>
            <a:picLocks noChangeAspect="0"/>
          </p:cNvPicPr>
          <p:nvPr/>
        </p:nvPicPr>
        <p:blipFill>
          <a:blip r:embed="rId3">
            <a:extLst/>
          </a:blip>
          <a:stretch>
            <a:fillRect/>
          </a:stretch>
        </p:blipFill>
        <p:spPr>
          <a:xfrm>
            <a:off x="294199" y="1781334"/>
            <a:ext cx="5652205" cy="7778132"/>
          </a:xfrm>
          <a:prstGeom prst="rect">
            <a:avLst/>
          </a:prstGeom>
          <a:effectLst>
            <a:outerShdw sx="100000" sy="100000" kx="0" ky="0" algn="b" rotWithShape="0" blurRad="63500" dist="25400" dir="5400000">
              <a:srgbClr val="000000">
                <a:alpha val="50000"/>
              </a:srgbClr>
            </a:outerShdw>
          </a:effectLst>
        </p:spPr>
      </p:pic>
      <p:sp>
        <p:nvSpPr>
          <p:cNvPr id="341" name="2 Corinthians 11:3 (NKJV)…"/>
          <p:cNvSpPr txBox="1"/>
          <p:nvPr/>
        </p:nvSpPr>
        <p:spPr>
          <a:xfrm>
            <a:off x="6350282" y="1985613"/>
            <a:ext cx="6273186" cy="74665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2 Corinthians 11:3 (NKJV) </a:t>
            </a:r>
          </a:p>
          <a:p>
            <a:pPr defTabSz="457200">
              <a:defRPr sz="4900">
                <a:solidFill>
                  <a:srgbClr val="000000"/>
                </a:solidFill>
                <a:latin typeface="Times New Roman"/>
                <a:ea typeface="Times New Roman"/>
                <a:cs typeface="Times New Roman"/>
                <a:sym typeface="Times New Roman"/>
              </a:defRPr>
            </a:pPr>
            <a:r>
              <a:rPr baseline="31999"/>
              <a:t>3</a:t>
            </a:r>
            <a:r>
              <a:t> But I fear, lest somehow, as the serpent deceived Eve by his craftiness, so your minds may be corrupted from the simplicity that is in Christ.</a:t>
            </a:r>
          </a:p>
          <a:p>
            <a:pPr defTabSz="457200">
              <a:defRPr sz="4900">
                <a:solidFill>
                  <a:srgbClr val="000000"/>
                </a:solidFill>
                <a:latin typeface="Times New Roman"/>
                <a:ea typeface="Times New Roman"/>
                <a:cs typeface="Times New Roman"/>
                <a:sym typeface="Times New Roman"/>
              </a:defRPr>
            </a:pPr>
            <a:r>
              <a:t>(vs. 4,13,14)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3" name="ERROR &amp; CONSEQUENCES ERROR &amp; CONSEQUENCES" descr="ERROR &amp; CONSEQUENCES ERROR &amp; CONSEQUENCES"/>
          <p:cNvPicPr>
            <a:picLocks noChangeAspect="0"/>
          </p:cNvPicPr>
          <p:nvPr/>
        </p:nvPicPr>
        <p:blipFill>
          <a:blip r:embed="rId2">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pic>
        <p:nvPicPr>
          <p:cNvPr id="344" name="Image" descr="Image"/>
          <p:cNvPicPr>
            <a:picLocks noChangeAspect="0"/>
          </p:cNvPicPr>
          <p:nvPr/>
        </p:nvPicPr>
        <p:blipFill>
          <a:blip r:embed="rId3">
            <a:extLst/>
          </a:blip>
          <a:stretch>
            <a:fillRect/>
          </a:stretch>
        </p:blipFill>
        <p:spPr>
          <a:xfrm>
            <a:off x="294199" y="1781334"/>
            <a:ext cx="5652205" cy="7778132"/>
          </a:xfrm>
          <a:prstGeom prst="rect">
            <a:avLst/>
          </a:prstGeom>
          <a:effectLst>
            <a:outerShdw sx="100000" sy="100000" kx="0" ky="0" algn="b" rotWithShape="0" blurRad="63500" dist="25400" dir="5400000">
              <a:srgbClr val="000000">
                <a:alpha val="50000"/>
              </a:srgbClr>
            </a:outerShdw>
          </a:effectLst>
        </p:spPr>
      </p:pic>
      <p:sp>
        <p:nvSpPr>
          <p:cNvPr id="345" name="Ephesians 4:13–14 (NKJV)…"/>
          <p:cNvSpPr txBox="1"/>
          <p:nvPr/>
        </p:nvSpPr>
        <p:spPr>
          <a:xfrm>
            <a:off x="6350282" y="1985613"/>
            <a:ext cx="6273186" cy="75497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Ephesians 4:13–14 (NKJV) </a:t>
            </a:r>
          </a:p>
          <a:p>
            <a:pPr defTabSz="457200">
              <a:defRPr>
                <a:solidFill>
                  <a:srgbClr val="000000"/>
                </a:solidFill>
                <a:latin typeface="Times New Roman"/>
                <a:ea typeface="Times New Roman"/>
                <a:cs typeface="Times New Roman"/>
                <a:sym typeface="Times New Roman"/>
              </a:defRPr>
            </a:pPr>
            <a:r>
              <a:rPr baseline="31999"/>
              <a:t>13</a:t>
            </a:r>
            <a:r>
              <a:t> till we all come to the unity of the faith and of the knowledge of the Son of God, to a perfect man, to the measure of the stature of the fullness of Christ; </a:t>
            </a:r>
            <a:r>
              <a:rPr baseline="31999"/>
              <a:t>14</a:t>
            </a:r>
            <a:r>
              <a:t> that we should no longer be children, tossed to and fro and carried about with every wind of doctrine, by the trickery of men, in the cunning craftiness of deceitful plotting,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7" name="ERROR &amp; CONSEQUENCES ERROR &amp; CONSEQUENCES" descr="ERROR &amp; CONSEQUENCES ERROR &amp; CONSEQUENCES"/>
          <p:cNvPicPr>
            <a:picLocks noChangeAspect="0"/>
          </p:cNvPicPr>
          <p:nvPr/>
        </p:nvPicPr>
        <p:blipFill>
          <a:blip r:embed="rId2">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pic>
        <p:nvPicPr>
          <p:cNvPr id="348" name="Image" descr="Image"/>
          <p:cNvPicPr>
            <a:picLocks noChangeAspect="0"/>
          </p:cNvPicPr>
          <p:nvPr/>
        </p:nvPicPr>
        <p:blipFill>
          <a:blip r:embed="rId3">
            <a:extLst/>
          </a:blip>
          <a:stretch>
            <a:fillRect/>
          </a:stretch>
        </p:blipFill>
        <p:spPr>
          <a:xfrm>
            <a:off x="294199" y="1781334"/>
            <a:ext cx="5652205" cy="7778132"/>
          </a:xfrm>
          <a:prstGeom prst="rect">
            <a:avLst/>
          </a:prstGeom>
          <a:effectLst>
            <a:outerShdw sx="100000" sy="100000" kx="0" ky="0" algn="b" rotWithShape="0" blurRad="63500" dist="25400" dir="5400000">
              <a:srgbClr val="000000">
                <a:alpha val="50000"/>
              </a:srgbClr>
            </a:outerShdw>
          </a:effectLst>
        </p:spPr>
      </p:pic>
      <p:sp>
        <p:nvSpPr>
          <p:cNvPr id="349" name="Ephesians 5:6–7 (NKJV)…"/>
          <p:cNvSpPr txBox="1"/>
          <p:nvPr/>
        </p:nvSpPr>
        <p:spPr>
          <a:xfrm>
            <a:off x="6350282" y="1985613"/>
            <a:ext cx="6273186" cy="72639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Ephesians 5:6–7 (NKJV) </a:t>
            </a:r>
          </a:p>
          <a:p>
            <a:pPr defTabSz="457200">
              <a:defRPr sz="4800">
                <a:solidFill>
                  <a:srgbClr val="000000"/>
                </a:solidFill>
                <a:latin typeface="Times New Roman"/>
                <a:ea typeface="Times New Roman"/>
                <a:cs typeface="Times New Roman"/>
                <a:sym typeface="Times New Roman"/>
              </a:defRPr>
            </a:pPr>
            <a:r>
              <a:rPr baseline="31999"/>
              <a:t>6</a:t>
            </a:r>
            <a:r>
              <a:t> Let no one deceive you with empty words, for because of these things the wrath of God comes upon the sons of disobedience. </a:t>
            </a:r>
            <a:r>
              <a:rPr baseline="31999"/>
              <a:t>7</a:t>
            </a:r>
            <a:r>
              <a:t> Therefore do not be partakers with them.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1" name="ERROR &amp; CONSEQUENCES ERROR &amp; CONSEQUENCES" descr="ERROR &amp; CONSEQUENCES ERROR &amp; CONSEQUENCES"/>
          <p:cNvPicPr>
            <a:picLocks noChangeAspect="0"/>
          </p:cNvPicPr>
          <p:nvPr/>
        </p:nvPicPr>
        <p:blipFill>
          <a:blip r:embed="rId2">
            <a:extLst/>
          </a:blip>
          <a:stretch>
            <a:fillRect/>
          </a:stretch>
        </p:blipFill>
        <p:spPr>
          <a:xfrm>
            <a:off x="319834" y="319393"/>
            <a:ext cx="12365132" cy="1358901"/>
          </a:xfrm>
          <a:prstGeom prst="rect">
            <a:avLst/>
          </a:prstGeom>
          <a:effectLst>
            <a:outerShdw sx="100000" sy="100000" kx="0" ky="0" algn="b" rotWithShape="0" blurRad="63500" dist="25400" dir="5400000">
              <a:srgbClr val="000000">
                <a:alpha val="50000"/>
              </a:srgbClr>
            </a:outerShdw>
          </a:effectLst>
        </p:spPr>
      </p:pic>
      <p:pic>
        <p:nvPicPr>
          <p:cNvPr id="352" name="Image" descr="Image"/>
          <p:cNvPicPr>
            <a:picLocks noChangeAspect="0"/>
          </p:cNvPicPr>
          <p:nvPr/>
        </p:nvPicPr>
        <p:blipFill>
          <a:blip r:embed="rId3">
            <a:extLst/>
          </a:blip>
          <a:stretch>
            <a:fillRect/>
          </a:stretch>
        </p:blipFill>
        <p:spPr>
          <a:xfrm>
            <a:off x="294199" y="1781334"/>
            <a:ext cx="5652205" cy="7778132"/>
          </a:xfrm>
          <a:prstGeom prst="rect">
            <a:avLst/>
          </a:prstGeom>
          <a:effectLst>
            <a:outerShdw sx="100000" sy="100000" kx="0" ky="0" algn="b" rotWithShape="0" blurRad="63500" dist="25400" dir="5400000">
              <a:srgbClr val="000000">
                <a:alpha val="50000"/>
              </a:srgbClr>
            </a:outerShdw>
          </a:effectLst>
        </p:spPr>
      </p:pic>
      <p:sp>
        <p:nvSpPr>
          <p:cNvPr id="353" name="Colossians 2:8 (NKJV)…"/>
          <p:cNvSpPr txBox="1"/>
          <p:nvPr/>
        </p:nvSpPr>
        <p:spPr>
          <a:xfrm>
            <a:off x="6337482" y="1802958"/>
            <a:ext cx="6273186" cy="77348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Colossians 2:8 (NKJV) </a:t>
            </a:r>
          </a:p>
          <a:p>
            <a:pPr defTabSz="457200">
              <a:defRPr sz="4600">
                <a:solidFill>
                  <a:srgbClr val="000000"/>
                </a:solidFill>
                <a:latin typeface="Times New Roman"/>
                <a:ea typeface="Times New Roman"/>
                <a:cs typeface="Times New Roman"/>
                <a:sym typeface="Times New Roman"/>
              </a:defRPr>
            </a:pPr>
            <a:r>
              <a:rPr baseline="31999"/>
              <a:t>8</a:t>
            </a:r>
            <a:r>
              <a:t> Beware lest anyone cheat you through philosophy and empty deceit, according to the tradition of men, according to the basic principles of the world, and not according to Christ.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