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>
            <a:lvl1pPr>
              <a:defRPr b="1" cap="none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24599" y="925195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EBEBE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-108374" y="-108374"/>
            <a:ext cx="13221547" cy="997034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8611" y="9144000"/>
            <a:ext cx="345949" cy="371348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 sz="1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5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hyperlink" Target="http://" TargetMode="External"/><Relationship Id="rId4" Type="http://schemas.openxmlformats.org/officeDocument/2006/relationships/hyperlink" Target="http://w65stchurchofchrist.org/coc/sermons/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.t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tif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2.tif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tif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0-11-28 at 2.13.21 PM.png" descr="Screen Shot 2020-11-28 at 2.13.21 PM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986" t="0" r="6986" b="0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</p:spPr>
      </p:pic>
      <p:sp>
        <p:nvSpPr>
          <p:cNvPr id="212" name="Judges 6 &amp; 7…"/>
          <p:cNvSpPr txBox="1"/>
          <p:nvPr/>
        </p:nvSpPr>
        <p:spPr>
          <a:xfrm>
            <a:off x="8069530" y="6883111"/>
            <a:ext cx="3185122" cy="12738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97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12700" dist="63500" dir="68964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Judges 6 &amp; 7</a:t>
            </a:r>
          </a:p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12700" dist="63500" dir="68964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Hebrews 11:32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89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88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87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9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Rectangle 1"/>
          <p:cNvSpPr txBox="1"/>
          <p:nvPr/>
        </p:nvSpPr>
        <p:spPr>
          <a:xfrm>
            <a:off x="7030254" y="2573866"/>
            <a:ext cx="5809334" cy="715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Needed A LOT of reassurance </a:t>
            </a:r>
            <a:r>
              <a:rPr b="0"/>
              <a:t>(6:15)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sign of the offering </a:t>
            </a:r>
            <a:r>
              <a:t>(6:17-23)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Obeyed God in the dark </a:t>
            </a:r>
            <a:r>
              <a:t>(6:25-27) 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Sign of the Fleece</a:t>
            </a:r>
            <a:r>
              <a:t> (6:36-40)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overhearing of the Midianite’s dream</a:t>
            </a:r>
            <a:r>
              <a:t> (7:9-15)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patiently reassured Gideon </a:t>
            </a:r>
            <a:r>
              <a:rPr b="0"/>
              <a:t>(6:14,16, 40, 7:9)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933" y="2726266"/>
            <a:ext cx="6714424" cy="671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GIDEON’s LACK OF FAITH"/>
          <p:cNvSpPr txBox="1"/>
          <p:nvPr/>
        </p:nvSpPr>
        <p:spPr>
          <a:xfrm>
            <a:off x="223192" y="1534078"/>
            <a:ext cx="12558416" cy="990601"/>
          </a:xfrm>
          <a:prstGeom prst="rect">
            <a:avLst/>
          </a:prstGeom>
          <a:solidFill>
            <a:schemeClr val="accent1">
              <a:satOff val="5412"/>
              <a:lumOff val="-3074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LACK OF FAITH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98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97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96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9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1" name="Rectangle 1"/>
          <p:cNvSpPr txBox="1"/>
          <p:nvPr/>
        </p:nvSpPr>
        <p:spPr>
          <a:xfrm>
            <a:off x="5845965" y="2573866"/>
            <a:ext cx="6993623" cy="654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FIRST: Destroyed the altar of Baal and it’s image </a:t>
            </a:r>
            <a:r>
              <a:rPr b="0"/>
              <a:t>(6:25-32)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Repentance demands the destruction of sin (6:36-40)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MUST purify ourselves before we can be of service to God (2 Cor. 6:14-7:1; 2 Tim 2:4, 19-21)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Must replace our idols with obedience (6:26,28)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 amassed an army of 32,000 men </a:t>
            </a:r>
            <a:r>
              <a:rPr b="0"/>
              <a:t>(6:34, 7:3)</a:t>
            </a:r>
          </a:p>
        </p:txBody>
      </p:sp>
      <p:sp>
        <p:nvSpPr>
          <p:cNvPr id="302" name="GIDEON’s RESPONSE of FAITH"/>
          <p:cNvSpPr txBox="1"/>
          <p:nvPr/>
        </p:nvSpPr>
        <p:spPr>
          <a:xfrm>
            <a:off x="223192" y="1540428"/>
            <a:ext cx="12558416" cy="977901"/>
          </a:xfrm>
          <a:prstGeom prst="rect">
            <a:avLst/>
          </a:prstGeom>
          <a:solidFill>
            <a:schemeClr val="accent4">
              <a:hueOff val="-81543"/>
              <a:satOff val="3097"/>
              <a:lumOff val="-86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RESPONSE of FAITH</a:t>
            </a:r>
          </a:p>
        </p:txBody>
      </p:sp>
      <p:grpSp>
        <p:nvGrpSpPr>
          <p:cNvPr id="305" name="Image"/>
          <p:cNvGrpSpPr/>
          <p:nvPr/>
        </p:nvGrpSpPr>
        <p:grpSpPr>
          <a:xfrm>
            <a:off x="254561" y="2738851"/>
            <a:ext cx="5426101" cy="6877103"/>
            <a:chOff x="0" y="0"/>
            <a:chExt cx="5426100" cy="6877102"/>
          </a:xfrm>
        </p:grpSpPr>
        <p:pic>
          <p:nvPicPr>
            <p:cNvPr id="30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7580" t="6475" r="7580" b="8120"/>
            <a:stretch>
              <a:fillRect/>
            </a:stretch>
          </p:blipFill>
          <p:spPr>
            <a:xfrm>
              <a:off x="139700" y="88900"/>
              <a:ext cx="5146701" cy="65215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426101" cy="68771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09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08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07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1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2" name="Rectangle 1"/>
          <p:cNvSpPr txBox="1"/>
          <p:nvPr/>
        </p:nvSpPr>
        <p:spPr>
          <a:xfrm>
            <a:off x="5845965" y="2573866"/>
            <a:ext cx="6993623" cy="163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 OBEYS the Lord when told to reduce the size of his army </a:t>
            </a:r>
            <a:r>
              <a:rPr b="0"/>
              <a:t>(7:1-8)</a:t>
            </a:r>
          </a:p>
        </p:txBody>
      </p:sp>
      <p:sp>
        <p:nvSpPr>
          <p:cNvPr id="313" name="GIDEON’s RESPONSE of FAITH"/>
          <p:cNvSpPr txBox="1"/>
          <p:nvPr/>
        </p:nvSpPr>
        <p:spPr>
          <a:xfrm>
            <a:off x="223192" y="1540428"/>
            <a:ext cx="12558416" cy="977901"/>
          </a:xfrm>
          <a:prstGeom prst="rect">
            <a:avLst/>
          </a:prstGeom>
          <a:solidFill>
            <a:schemeClr val="accent4">
              <a:hueOff val="-81543"/>
              <a:satOff val="3097"/>
              <a:lumOff val="-86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RESPONSE of FAITH</a:t>
            </a:r>
          </a:p>
        </p:txBody>
      </p:sp>
      <p:grpSp>
        <p:nvGrpSpPr>
          <p:cNvPr id="316" name="Image"/>
          <p:cNvGrpSpPr/>
          <p:nvPr/>
        </p:nvGrpSpPr>
        <p:grpSpPr>
          <a:xfrm>
            <a:off x="188250" y="2855869"/>
            <a:ext cx="5276035" cy="6876503"/>
            <a:chOff x="0" y="0"/>
            <a:chExt cx="5276033" cy="6876501"/>
          </a:xfrm>
        </p:grpSpPr>
        <p:pic>
          <p:nvPicPr>
            <p:cNvPr id="31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458" t="6818" r="7458" b="6818"/>
            <a:stretch>
              <a:fillRect/>
            </a:stretch>
          </p:blipFill>
          <p:spPr>
            <a:xfrm>
              <a:off x="139700" y="88900"/>
              <a:ext cx="4996634" cy="6520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4" name="Image" descr="Imag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5276035" cy="6876503"/>
            </a:xfrm>
            <a:prstGeom prst="rect">
              <a:avLst/>
            </a:prstGeom>
            <a:effectLst/>
          </p:spPr>
        </p:pic>
      </p:grpSp>
      <p:sp>
        <p:nvSpPr>
          <p:cNvPr id="317" name="Judges 7:2 (NKJV)…"/>
          <p:cNvSpPr txBox="1"/>
          <p:nvPr/>
        </p:nvSpPr>
        <p:spPr>
          <a:xfrm>
            <a:off x="5809898" y="4449386"/>
            <a:ext cx="7065757" cy="4909258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04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Judges 7:2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04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And the Lord said to Gideon, “The people who </a:t>
            </a:r>
            <a:r>
              <a:rPr i="1"/>
              <a:t>are</a:t>
            </a:r>
            <a:r>
              <a:t> with you </a:t>
            </a:r>
            <a:r>
              <a:rPr i="1"/>
              <a:t>are</a:t>
            </a:r>
            <a:r>
              <a:t> too many for Me to give the Midianites into their hands, lest Israel claim glory for itself against Me, saying, ‘My own hand has saved me.’ … </a:t>
            </a:r>
            <a:r>
              <a:rPr baseline="31999"/>
              <a:t>4 </a:t>
            </a:r>
            <a:r>
              <a:t>But the Lord said to Gideon, “The people </a:t>
            </a:r>
            <a:r>
              <a:rPr i="1"/>
              <a:t>are</a:t>
            </a:r>
            <a:r>
              <a:t> still </a:t>
            </a:r>
            <a:r>
              <a:rPr i="1"/>
              <a:t>too</a:t>
            </a:r>
            <a:r>
              <a:t> many; bring them down to the water, and I will test them for you there.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21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20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9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4" name="Rectangle 1"/>
          <p:cNvSpPr txBox="1"/>
          <p:nvPr/>
        </p:nvSpPr>
        <p:spPr>
          <a:xfrm>
            <a:off x="5845965" y="2573866"/>
            <a:ext cx="6993623" cy="7053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 OBEYS the Lord when told to reduce the size of his army </a:t>
            </a:r>
            <a:r>
              <a:rPr b="0"/>
              <a:t>(7:1-8)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tells Gideon to send away those afraid [22k] (7:3)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10,000 men who were left were still too many so God has him reduce the number even further (7:4-6)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chooses the 300 who lapped water with their hands to their mouth – (their heads were still up) - 7:6</a:t>
            </a:r>
          </a:p>
        </p:txBody>
      </p:sp>
      <p:sp>
        <p:nvSpPr>
          <p:cNvPr id="325" name="GIDEON’s RESPONSE of FAITH"/>
          <p:cNvSpPr txBox="1"/>
          <p:nvPr/>
        </p:nvSpPr>
        <p:spPr>
          <a:xfrm>
            <a:off x="223192" y="1540428"/>
            <a:ext cx="12558416" cy="977901"/>
          </a:xfrm>
          <a:prstGeom prst="rect">
            <a:avLst/>
          </a:prstGeom>
          <a:solidFill>
            <a:schemeClr val="accent4">
              <a:hueOff val="-81543"/>
              <a:satOff val="3097"/>
              <a:lumOff val="-86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RESPONSE of FAITH</a:t>
            </a:r>
          </a:p>
        </p:txBody>
      </p:sp>
      <p:grpSp>
        <p:nvGrpSpPr>
          <p:cNvPr id="328" name="Image"/>
          <p:cNvGrpSpPr/>
          <p:nvPr/>
        </p:nvGrpSpPr>
        <p:grpSpPr>
          <a:xfrm>
            <a:off x="188250" y="2855869"/>
            <a:ext cx="5276035" cy="6876503"/>
            <a:chOff x="0" y="0"/>
            <a:chExt cx="5276033" cy="6876501"/>
          </a:xfrm>
        </p:grpSpPr>
        <p:pic>
          <p:nvPicPr>
            <p:cNvPr id="327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7458" t="6818" r="7458" b="6818"/>
            <a:stretch>
              <a:fillRect/>
            </a:stretch>
          </p:blipFill>
          <p:spPr>
            <a:xfrm>
              <a:off x="139700" y="88900"/>
              <a:ext cx="4996634" cy="6520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6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5276035" cy="68765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32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31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30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3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Rectangle 1"/>
          <p:cNvSpPr txBox="1"/>
          <p:nvPr/>
        </p:nvSpPr>
        <p:spPr>
          <a:xfrm>
            <a:off x="5845965" y="2573866"/>
            <a:ext cx="6993623" cy="163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 OBEYS the Lord when told to reduce the size of his army </a:t>
            </a:r>
            <a:r>
              <a:rPr b="0"/>
              <a:t>(7:1-8)</a:t>
            </a:r>
          </a:p>
        </p:txBody>
      </p:sp>
      <p:sp>
        <p:nvSpPr>
          <p:cNvPr id="336" name="GIDEON’s RESPONSE of FAITH"/>
          <p:cNvSpPr txBox="1"/>
          <p:nvPr/>
        </p:nvSpPr>
        <p:spPr>
          <a:xfrm>
            <a:off x="223192" y="1540428"/>
            <a:ext cx="12558416" cy="977901"/>
          </a:xfrm>
          <a:prstGeom prst="rect">
            <a:avLst/>
          </a:prstGeom>
          <a:solidFill>
            <a:schemeClr val="accent4">
              <a:hueOff val="-81543"/>
              <a:satOff val="3097"/>
              <a:lumOff val="-86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RESPONSE of FAITH</a:t>
            </a:r>
          </a:p>
        </p:txBody>
      </p:sp>
      <p:grpSp>
        <p:nvGrpSpPr>
          <p:cNvPr id="339" name="Image"/>
          <p:cNvGrpSpPr/>
          <p:nvPr/>
        </p:nvGrpSpPr>
        <p:grpSpPr>
          <a:xfrm>
            <a:off x="188250" y="2855869"/>
            <a:ext cx="5276035" cy="6876503"/>
            <a:chOff x="0" y="0"/>
            <a:chExt cx="5276033" cy="6876501"/>
          </a:xfrm>
        </p:grpSpPr>
        <p:pic>
          <p:nvPicPr>
            <p:cNvPr id="33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458" t="6818" r="7458" b="6818"/>
            <a:stretch>
              <a:fillRect/>
            </a:stretch>
          </p:blipFill>
          <p:spPr>
            <a:xfrm>
              <a:off x="139700" y="88900"/>
              <a:ext cx="4996634" cy="6520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7" name="Image" descr="Imag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5276035" cy="6876503"/>
            </a:xfrm>
            <a:prstGeom prst="rect">
              <a:avLst/>
            </a:prstGeom>
            <a:effectLst/>
          </p:spPr>
        </p:pic>
      </p:grpSp>
      <p:sp>
        <p:nvSpPr>
          <p:cNvPr id="340" name="At the first, there were…"/>
          <p:cNvSpPr txBox="1"/>
          <p:nvPr/>
        </p:nvSpPr>
        <p:spPr>
          <a:xfrm>
            <a:off x="5720869" y="4259801"/>
            <a:ext cx="6993623" cy="51943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At the first, there were 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135,000 Midianites and Amalekites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VS. 32,000 Israelites (4 to 1)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THEN: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135,000 Midianites and Amalekites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VS. 10,000 Israelites (13 to 1)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THEN: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135,000 Midianites and Amalekites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r>
              <a:t>VS. 300 Israelites (450 to 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44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43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42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4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7" name="GIDEON’s RESPONSE of FAITH"/>
          <p:cNvSpPr txBox="1"/>
          <p:nvPr/>
        </p:nvSpPr>
        <p:spPr>
          <a:xfrm>
            <a:off x="223192" y="1540428"/>
            <a:ext cx="12558416" cy="977901"/>
          </a:xfrm>
          <a:prstGeom prst="rect">
            <a:avLst/>
          </a:prstGeom>
          <a:solidFill>
            <a:schemeClr val="accent4">
              <a:hueOff val="-81543"/>
              <a:satOff val="3097"/>
              <a:lumOff val="-86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RESPONSE of FAITH</a:t>
            </a:r>
          </a:p>
        </p:txBody>
      </p:sp>
      <p:grpSp>
        <p:nvGrpSpPr>
          <p:cNvPr id="350" name="Image"/>
          <p:cNvGrpSpPr/>
          <p:nvPr/>
        </p:nvGrpSpPr>
        <p:grpSpPr>
          <a:xfrm>
            <a:off x="188250" y="2855869"/>
            <a:ext cx="5276035" cy="6876503"/>
            <a:chOff x="0" y="0"/>
            <a:chExt cx="5276033" cy="6876501"/>
          </a:xfrm>
        </p:grpSpPr>
        <p:pic>
          <p:nvPicPr>
            <p:cNvPr id="34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458" t="6818" r="7458" b="6818"/>
            <a:stretch>
              <a:fillRect/>
            </a:stretch>
          </p:blipFill>
          <p:spPr>
            <a:xfrm>
              <a:off x="139700" y="88900"/>
              <a:ext cx="4996634" cy="6520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8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5276035" cy="6876503"/>
            </a:xfrm>
            <a:prstGeom prst="rect">
              <a:avLst/>
            </a:prstGeom>
            <a:effectLst/>
          </p:spPr>
        </p:pic>
      </p:grpSp>
      <p:sp>
        <p:nvSpPr>
          <p:cNvPr id="351" name="Rectangle 1"/>
          <p:cNvSpPr txBox="1"/>
          <p:nvPr/>
        </p:nvSpPr>
        <p:spPr>
          <a:xfrm>
            <a:off x="5845965" y="2573866"/>
            <a:ext cx="6993623" cy="7154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7"/>
              </a:buBlip>
              <a:defRPr b="1"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Gideon’s OBEDIENCE to the Lord results in a resounding victory </a:t>
            </a:r>
            <a:r>
              <a:rPr b="0"/>
              <a:t>(7:15-35)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8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 divides the 300 men into 3 groups (7:16)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8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surround the Midianite camp and follow Gideon’s instructions (17-21)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8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300 men defeat an army of 135,000 men with trumpets, empty pitchers &amp; torches - crying - “The sword of the Lord and of Gideon!” (7:22)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55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54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53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5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8" name="GIDEON’s RESPONSE of FAITH"/>
          <p:cNvSpPr txBox="1"/>
          <p:nvPr/>
        </p:nvSpPr>
        <p:spPr>
          <a:xfrm>
            <a:off x="223192" y="1540428"/>
            <a:ext cx="12558416" cy="977901"/>
          </a:xfrm>
          <a:prstGeom prst="rect">
            <a:avLst/>
          </a:prstGeom>
          <a:solidFill>
            <a:schemeClr val="accent4">
              <a:hueOff val="-81543"/>
              <a:satOff val="3097"/>
              <a:lumOff val="-86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RESPONSE of FAITH</a:t>
            </a:r>
          </a:p>
        </p:txBody>
      </p:sp>
      <p:grpSp>
        <p:nvGrpSpPr>
          <p:cNvPr id="361" name="Image"/>
          <p:cNvGrpSpPr/>
          <p:nvPr/>
        </p:nvGrpSpPr>
        <p:grpSpPr>
          <a:xfrm>
            <a:off x="188250" y="2855869"/>
            <a:ext cx="5276035" cy="6876503"/>
            <a:chOff x="0" y="0"/>
            <a:chExt cx="5276033" cy="6876501"/>
          </a:xfrm>
        </p:grpSpPr>
        <p:pic>
          <p:nvPicPr>
            <p:cNvPr id="36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458" t="6818" r="7458" b="6818"/>
            <a:stretch>
              <a:fillRect/>
            </a:stretch>
          </p:blipFill>
          <p:spPr>
            <a:xfrm>
              <a:off x="139700" y="88900"/>
              <a:ext cx="4996634" cy="6520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9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5276035" cy="6876503"/>
            </a:xfrm>
            <a:prstGeom prst="rect">
              <a:avLst/>
            </a:prstGeom>
            <a:effectLst/>
          </p:spPr>
        </p:pic>
      </p:grpSp>
      <p:sp>
        <p:nvSpPr>
          <p:cNvPr id="362" name="Rectangle 1"/>
          <p:cNvSpPr txBox="1"/>
          <p:nvPr/>
        </p:nvSpPr>
        <p:spPr>
          <a:xfrm>
            <a:off x="5845965" y="2573866"/>
            <a:ext cx="6993623" cy="1858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7"/>
              </a:buBlip>
              <a:defRPr b="1"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Gideon’s OBEDIENCE to the Lord results in a resounding victory </a:t>
            </a:r>
            <a:r>
              <a:rPr b="0"/>
              <a:t>(7:15-35)</a:t>
            </a:r>
          </a:p>
        </p:txBody>
      </p:sp>
      <p:sp>
        <p:nvSpPr>
          <p:cNvPr id="363" name="Judges 7:21–22 (NKJV)…"/>
          <p:cNvSpPr txBox="1"/>
          <p:nvPr/>
        </p:nvSpPr>
        <p:spPr>
          <a:xfrm>
            <a:off x="5853243" y="4488402"/>
            <a:ext cx="6979066" cy="497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Judges 7:21–22 (NKJV)</a:t>
            </a:r>
          </a:p>
          <a:p>
            <a:pPr defTabSz="45720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21</a:t>
            </a:r>
            <a:r>
              <a:t> And every man stood in his place all around the camp; and the whole army ran and cried out and fled. </a:t>
            </a:r>
            <a:r>
              <a:rPr baseline="31999"/>
              <a:t>22</a:t>
            </a:r>
            <a:r>
              <a:t> When the three hundred blew the trumpets, the Lord set every man’s sword against his companion throughout the whole camp; and the army fled to Beth Acacia, toward Zererah, as far as the border of Abel Meholah, by Tabbath.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67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66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65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6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0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sp>
        <p:nvSpPr>
          <p:cNvPr id="371" name="Rectangle 1"/>
          <p:cNvSpPr txBox="1"/>
          <p:nvPr/>
        </p:nvSpPr>
        <p:spPr>
          <a:xfrm>
            <a:off x="5457215" y="2576614"/>
            <a:ext cx="7322512" cy="7078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 was a man of humble origins - victory is NOT predicated upon our strength, but God’s (6:15,16; Eph 6:10-18; Phili 4:13)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cannot fully serve God until we first destroy our Baal’s (6:25-32; Col. 3:5-17; Gal 5:24; Rom 6:2-13, 16-18)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armies amassed against the people of God will ultimately lose (6:33-35; 8:28)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6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76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75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74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7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9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sp>
        <p:nvSpPr>
          <p:cNvPr id="380" name="Rectangle 1"/>
          <p:cNvSpPr txBox="1"/>
          <p:nvPr/>
        </p:nvSpPr>
        <p:spPr>
          <a:xfrm>
            <a:off x="5081880" y="2648937"/>
            <a:ext cx="7697847" cy="6811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should be trusting of God’s word - but God is patient with us, desiring that our hearts be assured before Him (6:17-20; 36-40; 1 Thes 3:13; 1 Jn 3:19-21)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Numbers, Size, Human Strength, etc. are not important factors in fighting God’s battles - (cf. Ps. 33:16; 1 Sam 14:6), but humility, faith, courage, obedience, zeal &amp; endurance - 1 Sam 17:26-51, (esp, vs. 47); Rom 8:31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6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85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84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83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sp>
        <p:nvSpPr>
          <p:cNvPr id="389" name="Rectangle 1"/>
          <p:cNvSpPr txBox="1"/>
          <p:nvPr/>
        </p:nvSpPr>
        <p:spPr>
          <a:xfrm>
            <a:off x="4841464" y="2706087"/>
            <a:ext cx="8192672" cy="669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given us sufficient evidence to believe, (Rom 1:18ff; 10:17), but as we continue to believe, obey &amp; serve - God grants more evidence - our faith grows - our service grows - our usefulness grows (Mat 13:12; 25:29; John 15:2-5;  2 Pet 1:5-15)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God’s ways are often unconventional, contrary to human wisdom! (Is 55:8,9; 2 Kings 5; Mark 16:16; Rom 1:16; 1 Cor. 1:18-25; 2 Cor 10:4) - [Salvation / the church (work, organization, / Spiritual warfare etc.)]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6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16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15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4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9" name="Hebrews 11:32–35 (NKJV)…"/>
          <p:cNvSpPr txBox="1"/>
          <p:nvPr/>
        </p:nvSpPr>
        <p:spPr>
          <a:xfrm>
            <a:off x="268948" y="1717693"/>
            <a:ext cx="12369916" cy="766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Hebrews 11:32–35 (NKJV)</a:t>
            </a:r>
          </a:p>
          <a:p>
            <a:pPr defTabSz="457200">
              <a:defRPr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32</a:t>
            </a:r>
            <a:r>
              <a:t> And what more shall I say? For the time would fail me to tell of Gideon and Barak and Samson and Jephthah, also </a:t>
            </a:r>
            <a:r>
              <a:rPr i="1"/>
              <a:t>of</a:t>
            </a:r>
            <a:r>
              <a:t> David and Samuel and the prophets: </a:t>
            </a:r>
            <a:r>
              <a:rPr baseline="31999"/>
              <a:t>33</a:t>
            </a:r>
            <a:r>
              <a:t> who through faith subdued kingdoms, worked righteousness, obtained promises, stopped the mouths of lions, </a:t>
            </a:r>
            <a:r>
              <a:rPr baseline="31999"/>
              <a:t>34</a:t>
            </a:r>
            <a:r>
              <a:t> quenched the violence of fire, escaped the edge of the sword, out of weakness were made strong, became valiant in battle, turned to flight the armies of the aliens. </a:t>
            </a:r>
            <a:r>
              <a:rPr baseline="31999"/>
              <a:t>35</a:t>
            </a:r>
            <a:r>
              <a:t> Women received their dead raised to life again. Others were tortured, not accepting deliverance, that they might obtain a better resurrection.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394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393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92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39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7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sp>
        <p:nvSpPr>
          <p:cNvPr id="398" name="Rectangle 1"/>
          <p:cNvSpPr txBox="1"/>
          <p:nvPr/>
        </p:nvSpPr>
        <p:spPr>
          <a:xfrm>
            <a:off x="4841464" y="2947387"/>
            <a:ext cx="8192672" cy="6215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Each one had to have tremendous faith - they were out numbered 450-1? (Heb 11:32; Rom 8:31)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How many of us would have volunteered for this ???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5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takes courage to stand up for the truth in an ungodly world! - Josh. 1:6-9,18; Acts 5:20; cf. Acts 4:13; 20:20,27; 1 Cor 16:13.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6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403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402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01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40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6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  <p:sp>
        <p:nvSpPr>
          <p:cNvPr id="408" name="Rectangle 1"/>
          <p:cNvSpPr txBox="1"/>
          <p:nvPr/>
        </p:nvSpPr>
        <p:spPr>
          <a:xfrm>
            <a:off x="4999190" y="2636237"/>
            <a:ext cx="7870328" cy="683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6"/>
              </a:buBlip>
              <a:defRPr b="1" sz="4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Each man stood in their place </a:t>
            </a:r>
            <a:r>
              <a:rPr b="0"/>
              <a:t>(7:21)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TOGETHER - There is strength in unity! (Ecc 4:12; John 17:20,21)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devil knows the power of unity - and that we are vulnerable when divided! (Mark 3:24,25)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It’s not JUST UNITY that is of GREAT importance - but WE MUST BE united with God - upon His Word (Phili 1:27; 2:1-5; Eph 4:1-6; 1 Cor 1:10-13)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412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411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10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4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5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5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  <p:sp>
        <p:nvSpPr>
          <p:cNvPr id="417" name="Rectangle 1"/>
          <p:cNvSpPr txBox="1"/>
          <p:nvPr/>
        </p:nvSpPr>
        <p:spPr>
          <a:xfrm>
            <a:off x="4999190" y="2636237"/>
            <a:ext cx="7870328" cy="697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6"/>
              </a:buBlip>
              <a:defRPr b="1" sz="4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Each man stood in their place </a:t>
            </a:r>
            <a:r>
              <a:rPr b="0"/>
              <a:t>(7:21)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Submission to Christ’s authority results in unity and brings REAL success! (1 Cor. 1:10; Eph 4:1-6; Col. 2:19; 3:17; 2 Jn 1:9; Mt 7:24-27; Eph 6:10-18)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growth and success of this congregation is directly related to each and every member getting actively involved (Eph 4:11-16; 1 Cor. 12:12-26)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421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420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19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42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4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5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  <p:sp>
        <p:nvSpPr>
          <p:cNvPr id="426" name="1 John 5:4 (NKJV)…"/>
          <p:cNvSpPr txBox="1"/>
          <p:nvPr/>
        </p:nvSpPr>
        <p:spPr>
          <a:xfrm>
            <a:off x="4948025" y="3496673"/>
            <a:ext cx="7743737" cy="541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John 5:4 (NKJV)</a:t>
            </a:r>
          </a:p>
          <a:p>
            <a:pPr defTabSz="457200">
              <a:defRPr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For whatever is born of God overcomes the world. And this is the victory that has overcome the world—our faith. </a:t>
            </a:r>
            <a:r>
              <a:rPr baseline="31999"/>
              <a:t>5</a:t>
            </a:r>
            <a:r>
              <a:t> Who is he who overcomes the world, but he who believes that Jesus is the Son of God?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430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429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28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43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3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pic>
        <p:nvPicPr>
          <p:cNvPr id="434" name="Image" descr="Image"/>
          <p:cNvPicPr>
            <a:picLocks noChangeAspect="1"/>
          </p:cNvPicPr>
          <p:nvPr/>
        </p:nvPicPr>
        <p:blipFill>
          <a:blip r:embed="rId5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  <p:sp>
        <p:nvSpPr>
          <p:cNvPr id="435" name="Rectangle 1"/>
          <p:cNvSpPr txBox="1"/>
          <p:nvPr/>
        </p:nvSpPr>
        <p:spPr>
          <a:xfrm>
            <a:off x="4999190" y="2636237"/>
            <a:ext cx="7870328" cy="682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6"/>
              </a:buBlip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FAITH GIVES US VICTORY OVER …</a:t>
            </a:r>
          </a:p>
          <a:p>
            <a:pPr marL="914400" indent="-457200" algn="l">
              <a:spcBef>
                <a:spcPts val="1700"/>
              </a:spcBef>
              <a:buSzPct val="80000"/>
              <a:buBlip>
                <a:blip r:embed="rId7"/>
              </a:buBlip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Enemies!</a:t>
            </a:r>
          </a:p>
          <a:p>
            <a:pPr marL="914400" indent="-457200" algn="l">
              <a:spcBef>
                <a:spcPts val="1700"/>
              </a:spcBef>
              <a:buSzPct val="80000"/>
              <a:buBlip>
                <a:blip r:embed="rId7"/>
              </a:buBlip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False teachers &amp; doctrine!</a:t>
            </a:r>
          </a:p>
          <a:p>
            <a:pPr marL="914400" indent="-457200" algn="l">
              <a:spcBef>
                <a:spcPts val="1700"/>
              </a:spcBef>
              <a:buSzPct val="80000"/>
              <a:buBlip>
                <a:blip r:embed="rId7"/>
              </a:buBlip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Temptations!</a:t>
            </a:r>
          </a:p>
          <a:p>
            <a:pPr marL="914400" indent="-457200" algn="l">
              <a:spcBef>
                <a:spcPts val="1700"/>
              </a:spcBef>
              <a:buSzPct val="80000"/>
              <a:buBlip>
                <a:blip r:embed="rId7"/>
              </a:buBlip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Sin!</a:t>
            </a:r>
          </a:p>
          <a:p>
            <a:pPr marL="914400" indent="-457200" algn="l">
              <a:spcBef>
                <a:spcPts val="1700"/>
              </a:spcBef>
              <a:buSzPct val="80000"/>
              <a:buBlip>
                <a:blip r:embed="rId7"/>
              </a:buBlip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Trials!</a:t>
            </a:r>
          </a:p>
          <a:p>
            <a:pPr marL="914400" indent="-457200" algn="l">
              <a:spcBef>
                <a:spcPts val="1700"/>
              </a:spcBef>
              <a:buSzPct val="80000"/>
              <a:buBlip>
                <a:blip r:embed="rId7"/>
              </a:buBlip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Even Death!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439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438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37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44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2" name="GOD BLESSES FAITH WITH VICTORY!"/>
          <p:cNvSpPr txBox="1"/>
          <p:nvPr/>
        </p:nvSpPr>
        <p:spPr>
          <a:xfrm>
            <a:off x="223192" y="1635678"/>
            <a:ext cx="12558416" cy="787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BLESSES FAITH WITH VICTORY!</a:t>
            </a: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5">
            <a:alphaModFix amt="67772"/>
            <a:extLst/>
          </a:blip>
          <a:stretch>
            <a:fillRect/>
          </a:stretch>
        </p:blipFill>
        <p:spPr>
          <a:xfrm>
            <a:off x="-116919" y="2403686"/>
            <a:ext cx="6809582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  <p:sp>
        <p:nvSpPr>
          <p:cNvPr id="444" name="Rectangle 1"/>
          <p:cNvSpPr txBox="1"/>
          <p:nvPr/>
        </p:nvSpPr>
        <p:spPr>
          <a:xfrm>
            <a:off x="4999190" y="2845787"/>
            <a:ext cx="7870328" cy="6418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6"/>
              </a:buBlip>
              <a:defRPr b="1"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Overcame By Faith - Heb 11:32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Believed God – 7:13-15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Obeyed instructions – 7:16-21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Gained the victory – 7:22-8:12</a:t>
            </a:r>
          </a:p>
          <a:p>
            <a:pPr marL="649705" indent="-649705" algn="l" defTabSz="830862">
              <a:spcBef>
                <a:spcPts val="900"/>
              </a:spcBef>
              <a:buSzPct val="80000"/>
              <a:buBlip>
                <a:blip r:embed="rId6"/>
              </a:buBlip>
              <a:defRPr b="1"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Overcome by FAITH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Believe – John 8:24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Obey instructions – Acts 2:38; Rom 10:8-17</a:t>
            </a:r>
          </a:p>
          <a:p>
            <a:pPr marL="914400" indent="-457200" algn="l">
              <a:spcBef>
                <a:spcPts val="900"/>
              </a:spcBef>
              <a:buSzPct val="80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Gain the victory – Acts 2:41,42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500"/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 txBox="1"/>
          <p:nvPr>
            <p:ph type="sldNum" sz="quarter" idx="2"/>
          </p:nvPr>
        </p:nvSpPr>
        <p:spPr>
          <a:xfrm>
            <a:off x="12008611" y="9144000"/>
            <a:ext cx="345949" cy="3713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7" name="Rectangle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creen Shot 2020-11-28 at 2.13.21 PM.png" descr="Screen Shot 2020-11-28 at 2.13.21 PM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986" t="0" r="6986" b="0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</p:spPr>
      </p:pic>
      <p:sp>
        <p:nvSpPr>
          <p:cNvPr id="450" name="Judges 6 &amp; 7…"/>
          <p:cNvSpPr txBox="1"/>
          <p:nvPr/>
        </p:nvSpPr>
        <p:spPr>
          <a:xfrm>
            <a:off x="788197" y="5240578"/>
            <a:ext cx="3185121" cy="12738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97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12700" dist="63500" dir="68964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Judges 6 &amp; 7</a:t>
            </a:r>
          </a:p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12700" dist="63500" dir="68964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Hebrews 11:32</a:t>
            </a:r>
          </a:p>
        </p:txBody>
      </p:sp>
      <p:sp>
        <p:nvSpPr>
          <p:cNvPr id="451" name="Charts by Don McClain…"/>
          <p:cNvSpPr txBox="1"/>
          <p:nvPr/>
        </p:nvSpPr>
        <p:spPr>
          <a:xfrm>
            <a:off x="341478" y="7253173"/>
            <a:ext cx="12321845" cy="2333855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Preached November 29</a:t>
            </a:r>
          </a:p>
          <a:p>
            <a:pPr defTabSz="457200">
              <a:defRPr sz="26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West 65th Street church of Christ / P.O. Box 190062 / Little Rock AR 72219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501-568-1062 / 501-749-6928 / Email – </a:t>
            </a:r>
            <a:r>
              <a:rPr>
                <a:solidFill>
                  <a:srgbClr val="34A5DA"/>
                </a:solidFill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Prepared w/ Keynote More lessons: </a:t>
            </a:r>
            <a:r>
              <a:rPr sz="2400">
                <a:solidFill>
                  <a:srgbClr val="34A5DA"/>
                </a:solidFill>
                <a:hlinkClick r:id="rId4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1 John 4:20–5:5 (NKJV)…"/>
          <p:cNvSpPr txBox="1"/>
          <p:nvPr/>
        </p:nvSpPr>
        <p:spPr>
          <a:xfrm>
            <a:off x="281821" y="448733"/>
            <a:ext cx="12441158" cy="888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John 4:20–5:5 (NKJV)</a:t>
            </a:r>
          </a:p>
          <a:p>
            <a:pPr defTabSz="457200">
              <a:defRPr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20</a:t>
            </a:r>
            <a:r>
              <a:t> If someone says, “I love God,” and hates his brother, he is a liar; for he who does not love his brother whom he has seen, how can he love God whom he has not seen? </a:t>
            </a:r>
            <a:r>
              <a:rPr baseline="31999"/>
              <a:t>21</a:t>
            </a:r>
            <a:r>
              <a:t> And this commandment we have from Him: that he who loves God </a:t>
            </a:r>
            <a:r>
              <a:rPr i="1"/>
              <a:t>must</a:t>
            </a:r>
            <a:r>
              <a:t> love his brother also. </a:t>
            </a:r>
            <a:r>
              <a:rPr baseline="31999"/>
              <a:t>1</a:t>
            </a:r>
            <a:r>
              <a:t> Whoever believes that Jesus is the Christ is born of God, and everyone who loves Him who begot also loves him who is begotten of Him. </a:t>
            </a:r>
            <a:r>
              <a:rPr baseline="31999"/>
              <a:t>2</a:t>
            </a:r>
            <a:r>
              <a:t> By this we know that we love the children of God, when we love God and keep His commandments.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1 John 4:20–5:5 (NKJV)…"/>
          <p:cNvSpPr txBox="1"/>
          <p:nvPr/>
        </p:nvSpPr>
        <p:spPr>
          <a:xfrm>
            <a:off x="281821" y="448733"/>
            <a:ext cx="12441158" cy="892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John 4:20–5:5 (NKJV)</a:t>
            </a:r>
          </a:p>
          <a:p>
            <a:pPr defTabSz="457200">
              <a:defRPr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For this is the love of God, that we keep His commandments. And His commandments are not burdensome. </a:t>
            </a:r>
            <a:r>
              <a:rPr baseline="31999"/>
              <a:t>4</a:t>
            </a:r>
            <a:r>
              <a:t> For whatever is born of God overcomes the world. And this is the victory that has overcome the world—our faith. </a:t>
            </a:r>
            <a:r>
              <a:rPr baseline="31999"/>
              <a:t>5</a:t>
            </a:r>
            <a:r>
              <a:t> Who is he who overcomes the world, but he who believes that Jesus is the Son of God?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Line"/>
          <p:cNvSpPr/>
          <p:nvPr/>
        </p:nvSpPr>
        <p:spPr>
          <a:xfrm>
            <a:off x="1203724" y="-30258"/>
            <a:ext cx="3782520" cy="3782520"/>
          </a:xfrm>
          <a:prstGeom prst="line">
            <a:avLst/>
          </a:prstGeom>
          <a:ln w="889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224" name="The Repeated Cycle of SIN, OPPRESSION &amp; DELIVERANCE of God’s People In The Book of Judges."/>
          <p:cNvGrpSpPr/>
          <p:nvPr/>
        </p:nvGrpSpPr>
        <p:grpSpPr>
          <a:xfrm>
            <a:off x="4110954" y="3668680"/>
            <a:ext cx="5323781" cy="3479801"/>
            <a:chOff x="0" y="0"/>
            <a:chExt cx="5323780" cy="3479800"/>
          </a:xfrm>
        </p:grpSpPr>
        <p:sp>
          <p:nvSpPr>
            <p:cNvPr id="223" name="The Repeated Cycle of SIN, OPPRESSION &amp; DELIVERANCE of God’s People In The Book of Judges."/>
            <p:cNvSpPr txBox="1"/>
            <p:nvPr/>
          </p:nvSpPr>
          <p:spPr>
            <a:xfrm>
              <a:off x="139700" y="88900"/>
              <a:ext cx="5044381" cy="3111500"/>
            </a:xfrm>
            <a:prstGeom prst="rect">
              <a:avLst/>
            </a:prstGeom>
            <a:solidFill>
              <a:schemeClr val="accent6">
                <a:hueOff val="-133706"/>
                <a:satOff val="8281"/>
                <a:lumOff val="-27269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The Repeated Cycle of SIN, OPPRESSION &amp; DELIVERANCE of God’s People In The Book of Judges.</a:t>
              </a:r>
            </a:p>
          </p:txBody>
        </p:sp>
        <p:pic>
          <p:nvPicPr>
            <p:cNvPr id="222" name="The Repeated Cycle of SIN, OPPRESSION &amp; DELIVERANCE of God’s People In The Book of Judges. The Repeated Cycle of SIN, OPPRESSION &amp; DELIVERANCE of God’s People In The Book of Judges." descr="The Repeated Cycle of SIN, OPPRESSION &amp; DELIVERANCE of God’s People In The Book of Judges. The Repeated Cycle of SIN, OPPRESSION &amp; DELIVERANCE of God’s People In The Book of Judges.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323781" cy="3479800"/>
            </a:xfrm>
            <a:prstGeom prst="rect">
              <a:avLst/>
            </a:prstGeom>
            <a:effectLst/>
          </p:spPr>
        </p:pic>
      </p:grpSp>
      <p:grpSp>
        <p:nvGrpSpPr>
          <p:cNvPr id="229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27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26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5" name="Image" descr="Imag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2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14752" r="2285" b="0"/>
          <a:stretch>
            <a:fillRect/>
          </a:stretch>
        </p:blipFill>
        <p:spPr>
          <a:xfrm>
            <a:off x="-1" y="996322"/>
            <a:ext cx="13004935" cy="88244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317500" dir="2700000">
              <a:srgbClr val="000000">
                <a:alpha val="255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34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33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32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" name="Image"/>
          <p:cNvGrpSpPr/>
          <p:nvPr/>
        </p:nvGrpSpPr>
        <p:grpSpPr>
          <a:xfrm>
            <a:off x="6404422" y="1446012"/>
            <a:ext cx="6518456" cy="8372205"/>
            <a:chOff x="0" y="0"/>
            <a:chExt cx="6518455" cy="8372203"/>
          </a:xfrm>
        </p:grpSpPr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226" t="21227" r="18322" b="16631"/>
            <a:stretch>
              <a:fillRect/>
            </a:stretch>
          </p:blipFill>
          <p:spPr>
            <a:xfrm>
              <a:off x="139700" y="88900"/>
              <a:ext cx="6239056" cy="80166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6518457" cy="8372204"/>
            </a:xfrm>
            <a:prstGeom prst="rect">
              <a:avLst/>
            </a:prstGeom>
            <a:effectLst/>
          </p:spPr>
        </p:pic>
      </p:grpSp>
      <p:sp>
        <p:nvSpPr>
          <p:cNvPr id="240" name="Othniel (3:7–11)…"/>
          <p:cNvSpPr txBox="1"/>
          <p:nvPr/>
        </p:nvSpPr>
        <p:spPr>
          <a:xfrm>
            <a:off x="895087" y="1518841"/>
            <a:ext cx="5729805" cy="8048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Othniel (3:7–11)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Ehud (3:12-30)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Shamgar (3:31)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Deborah (4,5)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Gideon (6-8)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Tola (10:1,2)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Jair (10:3-5)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Jephthah (11:1-12:7)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Ibzan (12:8-10)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Elon (12:11,12)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Abdon (12:13-18)</a:t>
            </a:r>
          </a:p>
          <a:p>
            <a:pPr>
              <a:spcBef>
                <a:spcPts val="100"/>
              </a:spcBef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Samson (13-16)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63218" y="1146950"/>
            <a:ext cx="1511583" cy="87927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41" y="1509690"/>
            <a:ext cx="20429082" cy="82237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46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45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44" name="Image" descr="Imag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4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66748 -0.000000" origin="layout" pathEditMode="relative">
                                      <p:cBhvr>
                                        <p:cTn id="6" dur="8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43"/>
                                        </p:tgtEl>
                                      </p:cBhvr>
                                      <p:by x="102269" y="10226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52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51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50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5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7" name="Image"/>
          <p:cNvGrpSpPr/>
          <p:nvPr/>
        </p:nvGrpSpPr>
        <p:grpSpPr>
          <a:xfrm>
            <a:off x="118768" y="1464074"/>
            <a:ext cx="6518457" cy="8372205"/>
            <a:chOff x="0" y="0"/>
            <a:chExt cx="6518455" cy="8372203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226" t="21227" r="18322" b="16631"/>
            <a:stretch>
              <a:fillRect/>
            </a:stretch>
          </p:blipFill>
          <p:spPr>
            <a:xfrm>
              <a:off x="139700" y="88900"/>
              <a:ext cx="6239056" cy="80166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6518457" cy="8372204"/>
            </a:xfrm>
            <a:prstGeom prst="rect">
              <a:avLst/>
            </a:prstGeom>
            <a:effectLst/>
          </p:spPr>
        </p:pic>
      </p:grpSp>
      <p:sp>
        <p:nvSpPr>
          <p:cNvPr id="258" name="Rectangle 1"/>
          <p:cNvSpPr txBox="1"/>
          <p:nvPr/>
        </p:nvSpPr>
        <p:spPr>
          <a:xfrm>
            <a:off x="6414859" y="1704426"/>
            <a:ext cx="6518457" cy="794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1600"/>
              </a:spcBef>
              <a:buSzPct val="80000"/>
              <a:buBlip>
                <a:blip r:embed="rId7"/>
              </a:buBlip>
              <a:defRPr b="1"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story of Gideon occurs a little over 215 years after Israel entered the promise land (</a:t>
            </a:r>
            <a:r>
              <a:rPr b="0"/>
              <a:t>ap 1191 BC</a:t>
            </a:r>
            <a:r>
              <a:t>)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8"/>
              </a:buBlip>
              <a:defRPr sz="3500">
                <a:solidFill>
                  <a:srgbClr val="000000"/>
                </a:solidFill>
              </a:defRPr>
            </a:pPr>
            <a:r>
              <a:t>Israel again did evil &amp; the Lord delivered them into the hands of Midian (6:1) 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8"/>
              </a:buBlip>
              <a:defRPr sz="3500">
                <a:solidFill>
                  <a:srgbClr val="000000"/>
                </a:solidFill>
              </a:defRPr>
            </a:pPr>
            <a:r>
              <a:t>Israel was greatly impoverished by the Midianites (6:6) 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8"/>
              </a:buBlip>
              <a:defRPr sz="3500">
                <a:solidFill>
                  <a:srgbClr val="000000"/>
                </a:solidFill>
              </a:defRPr>
            </a:pPr>
            <a:r>
              <a:t>Israel had repeatedly ignored God’s previous warning (6:10) 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8"/>
              </a:buBlip>
              <a:defRPr sz="3500">
                <a:solidFill>
                  <a:srgbClr val="000000"/>
                </a:solidFill>
              </a:defRPr>
            </a:pPr>
            <a:r>
              <a:t>God calls Gideon to deliver Israel from the Midianites (6:11-7:25)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62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61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60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0933" y="2726266"/>
            <a:ext cx="6714424" cy="671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Judges 6:11–12 (NKJV)…"/>
          <p:cNvSpPr txBox="1"/>
          <p:nvPr/>
        </p:nvSpPr>
        <p:spPr>
          <a:xfrm>
            <a:off x="7258500" y="2575289"/>
            <a:ext cx="5533934" cy="701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Judges 6:11–12 (NKJV)</a:t>
            </a:r>
          </a:p>
          <a:p>
            <a:pPr defTabSz="4572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11</a:t>
            </a:r>
            <a:r>
              <a:t> Now the Angel of the Lord came and sat under the terebinth tree which </a:t>
            </a:r>
            <a:r>
              <a:rPr i="1"/>
              <a:t>was</a:t>
            </a:r>
            <a:r>
              <a:t> in Ophrah, which </a:t>
            </a:r>
            <a:r>
              <a:rPr i="1"/>
              <a:t>belonged</a:t>
            </a:r>
            <a:r>
              <a:t> to Joash the Abiezrite, while his son Gideon threshed wheat in the winepress, in order to hide </a:t>
            </a:r>
            <a:r>
              <a:rPr i="1"/>
              <a:t>it</a:t>
            </a:r>
            <a:r>
              <a:t> from the Midianites. </a:t>
            </a:r>
            <a:r>
              <a:rPr baseline="31999"/>
              <a:t>12</a:t>
            </a:r>
            <a:r>
              <a:t> And the Angel of the Lord appeared to him, and said to him, “The Lord </a:t>
            </a:r>
            <a:r>
              <a:rPr i="1"/>
              <a:t>is</a:t>
            </a:r>
            <a:r>
              <a:t> with you, you mighty man of valor!”</a:t>
            </a:r>
          </a:p>
        </p:txBody>
      </p:sp>
      <p:sp>
        <p:nvSpPr>
          <p:cNvPr id="267" name="GOD CALLS GIDEON TO DELIVER ISRAEL"/>
          <p:cNvSpPr txBox="1"/>
          <p:nvPr/>
        </p:nvSpPr>
        <p:spPr>
          <a:xfrm>
            <a:off x="223192" y="1661078"/>
            <a:ext cx="12558416" cy="736601"/>
          </a:xfrm>
          <a:prstGeom prst="rect">
            <a:avLst/>
          </a:prstGeom>
          <a:solidFill>
            <a:schemeClr val="accent3">
              <a:hueOff val="198700"/>
              <a:satOff val="21248"/>
              <a:lumOff val="1930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3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 CALLS GIDEON TO DELIVER ISRAEL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71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70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69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4" name="Rectangle 1"/>
          <p:cNvSpPr txBox="1"/>
          <p:nvPr/>
        </p:nvSpPr>
        <p:spPr>
          <a:xfrm>
            <a:off x="7131633" y="2573866"/>
            <a:ext cx="5707955" cy="710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1600"/>
              </a:spcBef>
              <a:buSzPct val="80000"/>
              <a:buBlip>
                <a:blip r:embed="rId5"/>
              </a:buBlip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Questioned God </a:t>
            </a:r>
            <a:r>
              <a:rPr b="0"/>
              <a:t>(6:13)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</a:t>
            </a:r>
            <a:r>
              <a:rPr b="1" u="sng"/>
              <a:t>If</a:t>
            </a:r>
            <a:r>
              <a:t> the Lord is with us”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</a:t>
            </a:r>
            <a:r>
              <a:rPr b="1" u="sng"/>
              <a:t>why</a:t>
            </a:r>
            <a:r>
              <a:t> has all this happened to us?” 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</a:t>
            </a:r>
            <a:r>
              <a:rPr b="1" u="sng"/>
              <a:t>where</a:t>
            </a:r>
            <a:r>
              <a:t> are all His miracles … ‘</a:t>
            </a:r>
            <a:r>
              <a:rPr b="1" u="sng"/>
              <a:t>Did not</a:t>
            </a:r>
            <a:r>
              <a:t> the Lord bring us up from Egypt?’” 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</a:t>
            </a:r>
            <a:r>
              <a:rPr b="1" u="sng"/>
              <a:t>But</a:t>
            </a:r>
            <a:r>
              <a:t> now </a:t>
            </a:r>
            <a:r>
              <a:rPr u="sng"/>
              <a:t>the Lord has forsaken us</a:t>
            </a:r>
            <a:r>
              <a:t> and delivered us into the hands of the Midianites.”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933" y="2726266"/>
            <a:ext cx="6714424" cy="671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GIDEON’s LACK OF FAITH"/>
          <p:cNvSpPr txBox="1"/>
          <p:nvPr/>
        </p:nvSpPr>
        <p:spPr>
          <a:xfrm>
            <a:off x="223192" y="1534078"/>
            <a:ext cx="12558416" cy="990601"/>
          </a:xfrm>
          <a:prstGeom prst="rect">
            <a:avLst/>
          </a:prstGeom>
          <a:solidFill>
            <a:schemeClr val="accent1">
              <a:satOff val="5412"/>
              <a:lumOff val="-3074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LACK OF FAITH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"/>
          <p:cNvGrpSpPr/>
          <p:nvPr/>
        </p:nvGrpSpPr>
        <p:grpSpPr>
          <a:xfrm>
            <a:off x="96192" y="83897"/>
            <a:ext cx="12812417" cy="1495810"/>
            <a:chOff x="-127000" y="-56717"/>
            <a:chExt cx="12812416" cy="1495808"/>
          </a:xfrm>
        </p:grpSpPr>
        <p:grpSp>
          <p:nvGrpSpPr>
            <p:cNvPr id="280" name="Image"/>
            <p:cNvGrpSpPr/>
            <p:nvPr/>
          </p:nvGrpSpPr>
          <p:grpSpPr>
            <a:xfrm>
              <a:off x="-127001" y="-56718"/>
              <a:ext cx="12812418" cy="1495810"/>
              <a:chOff x="0" y="0"/>
              <a:chExt cx="12812416" cy="1495808"/>
            </a:xfrm>
          </p:grpSpPr>
          <p:pic>
            <p:nvPicPr>
              <p:cNvPr id="279" name="Image" descr="Imag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1202" t="230" r="3556" b="95367"/>
              <a:stretch>
                <a:fillRect/>
              </a:stretch>
            </p:blipFill>
            <p:spPr>
              <a:xfrm>
                <a:off x="127000" y="76200"/>
                <a:ext cx="12558417" cy="11529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78" name="Image" descr="Imag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2812418" cy="1495810"/>
              </a:xfrm>
              <a:prstGeom prst="rect">
                <a:avLst/>
              </a:prstGeom>
              <a:effectLst/>
            </p:spPr>
          </p:pic>
        </p:grpSp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7939" y="0"/>
              <a:ext cx="12162538" cy="119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" name="Rectangle 1"/>
          <p:cNvSpPr txBox="1"/>
          <p:nvPr/>
        </p:nvSpPr>
        <p:spPr>
          <a:xfrm>
            <a:off x="7131633" y="2573866"/>
            <a:ext cx="5707955" cy="7056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649705" indent="-649705" algn="l" defTabSz="830862">
              <a:spcBef>
                <a:spcPts val="16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Inferiority complex </a:t>
            </a:r>
            <a:r>
              <a:rPr b="0"/>
              <a:t>(6:15)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I can’t </a:t>
            </a:r>
            <a:r>
              <a:t>- “O my Lord, how can I save Israel? 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I don’t have what it takes </a:t>
            </a:r>
            <a:r>
              <a:t>-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t>“Indeed my clan is the weakest in Manasseh, and I am the least in my father’s house.”</a:t>
            </a:r>
          </a:p>
          <a:p>
            <a:pPr marL="649705" indent="-649705" algn="l" defTabSz="830862">
              <a:spcBef>
                <a:spcPts val="1600"/>
              </a:spcBef>
              <a:buSzPct val="80000"/>
              <a:buBlip>
                <a:blip r:embed="rId5"/>
              </a:buBlip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Gideon was right, but it was NOT his strength that would bring victory</a:t>
            </a:r>
            <a:r>
              <a:rPr b="0"/>
              <a:t> (6:16; cf. Num. 13,14; 2 Cor. 3:4,5; Phil. 4:13; etc.)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933" y="2726266"/>
            <a:ext cx="6714424" cy="671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GIDEON’s LACK OF FAITH"/>
          <p:cNvSpPr txBox="1"/>
          <p:nvPr/>
        </p:nvSpPr>
        <p:spPr>
          <a:xfrm>
            <a:off x="223192" y="1534078"/>
            <a:ext cx="12558416" cy="990601"/>
          </a:xfrm>
          <a:prstGeom prst="rect">
            <a:avLst/>
          </a:prstGeom>
          <a:solidFill>
            <a:schemeClr val="accent1">
              <a:satOff val="5412"/>
              <a:lumOff val="-3074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38100" dist="63500" dir="258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GIDEON’s LACK OF FAITH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