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51" name="Shape 251"/>
          <p:cNvSpPr/>
          <p:nvPr>
            <p:ph type="sldImg"/>
          </p:nvPr>
        </p:nvSpPr>
        <p:spPr>
          <a:xfrm>
            <a:off x="1143000" y="685800"/>
            <a:ext cx="4572000" cy="3429000"/>
          </a:xfrm>
          <a:prstGeom prst="rect">
            <a:avLst/>
          </a:prstGeom>
        </p:spPr>
        <p:txBody>
          <a:bodyPr/>
          <a:lstStyle/>
          <a:p>
            <a:pPr/>
          </a:p>
        </p:txBody>
      </p:sp>
      <p:sp>
        <p:nvSpPr>
          <p:cNvPr id="252" name="Shape 25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Shape 298"/>
          <p:cNvSpPr/>
          <p:nvPr>
            <p:ph type="sldImg"/>
          </p:nvPr>
        </p:nvSpPr>
        <p:spPr>
          <a:prstGeom prst="rect">
            <a:avLst/>
          </a:prstGeom>
        </p:spPr>
        <p:txBody>
          <a:bodyPr/>
          <a:lstStyle/>
          <a:p>
            <a:pPr/>
          </a:p>
        </p:txBody>
      </p:sp>
      <p:sp>
        <p:nvSpPr>
          <p:cNvPr id="299" name="Shape 299"/>
          <p:cNvSpPr/>
          <p:nvPr>
            <p:ph type="body" sz="quarter" idx="1"/>
          </p:nvPr>
        </p:nvSpPr>
        <p:spPr>
          <a:prstGeom prst="rect">
            <a:avLst/>
          </a:prstGeom>
        </p:spPr>
        <p:txBody>
          <a:bodyPr/>
          <a:lstStyle/>
          <a:p>
            <a:pPr/>
            <a:r>
              <a:t>O God, You are my God; early will I seek You; </a:t>
            </a:r>
          </a:p>
          <a:p>
            <a:pPr/>
            <a:r>
              <a:t>My soul thirsts for You; my flesh longs for You </a:t>
            </a:r>
          </a:p>
          <a:p>
            <a:pPr/>
            <a:r>
              <a:t>In a dry and thirsty land where there is no water. </a:t>
            </a:r>
          </a:p>
          <a:p>
            <a:pPr/>
            <a:r>
              <a:t>(Psalm 63:1)</a:t>
            </a:r>
          </a:p>
          <a:p>
            <a:pPr/>
          </a:p>
          <a:p>
            <a:pPr/>
            <a:r>
              <a:t>ALTHOUGH OUR NEED FOR GOD IS VERY REAL, WE DON’T ALWAYS RECOGNIZE THAT NEED. And if we spend our lives pursuing other things, we may explain that by saying we don’t need God as much as others do, but that explanation doesn’t do justice to the truth. It would be more accurate to say that we don’t recognize our need. The objective existence of our need and our subjective feeling of it are two very different things. And the great challenge we face is to bring these two into harmony. Having a need for God, as every human being does, we need to feel that need. As the years go by, we should more truthfully understand, lovingly feel, and honestly acknowledge that we need our God.</a:t>
            </a:r>
          </a:p>
          <a:p>
            <a:pPr/>
          </a:p>
          <a:p>
            <a:pPr/>
            <a:r>
              <a:t>David spoke of his “thirst” for God: “My flesh longs for You in a dry and thirsty land.” What does it mean to thirst for God? Does it not mean we recognize our inadequacy without Him? Yes, it means this and more. It means we confess Him to be our Creator (Romans 1:21) and admit the impossibility of our existence without His sustaining grace (Colossians 1:17). It means we reverently and gratefully turn our hearts toward Him and come to the point where we love the thought of Him. It means we long for fellowship with Him and, above all, we recognize that without redemption from the sins we have committed against Him, we are hopelessly lost and undone (Acts 16:30).</a:t>
            </a:r>
          </a:p>
          <a:p>
            <a:pPr/>
          </a:p>
          <a:p>
            <a:pPr/>
            <a:r>
              <a:t>In regard to our physical bodies, we objectively need such things as vitamin D and exposure to sunlight. If we don’t get these two things, we develop rickets. A person with rickets may or may not understand what it is that he is lacking; yet the deficiency and its consequences are very real. And so it is with the needs of our spirits. “The soul is a never ending sigh after God” (Theodore Christlieb). If we don’t recognize our need for what it is and attend to its truthful satisfaction, in time the dry and thirsty land in which we live will take its toll.</a:t>
            </a:r>
          </a:p>
          <a:p>
            <a:pPr/>
          </a:p>
          <a:p>
            <a:pPr/>
            <a:r>
              <a:t>“Our nature hungers for God even when it broke with him long ago, perhaps the more intensely the longer ago it was. It experiences a sort of famine. But the devil rides it and spurs it on, to distract it from its own need. He changes its hunger into haste. That is why people today are in such a hurry. Their speed is to distract their hunger” (Louis Evely).</a:t>
            </a:r>
          </a:p>
          <a:p>
            <a:pPr/>
          </a:p>
          <a:p>
            <a:pPr/>
            <a:r>
              <a:t>Gary Henry</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tif"/></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tif"/></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3.tif"/></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tif"/></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2.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tif"/><Relationship Id="rId4" Type="http://schemas.openxmlformats.org/officeDocument/2006/relationships/image" Target="../media/image5.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17" name="image.png" descr="image.png"/>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18" name="Slide Number"/>
          <p:cNvSpPr txBox="1"/>
          <p:nvPr>
            <p:ph type="sldNum" sz="quarter" idx="2"/>
          </p:nvPr>
        </p:nvSpPr>
        <p:spPr>
          <a:xfrm>
            <a:off x="9320107" y="8882098"/>
            <a:ext cx="3034454" cy="389270"/>
          </a:xfrm>
          <a:prstGeom prst="rect">
            <a:avLst/>
          </a:prstGeom>
        </p:spPr>
        <p:txBody>
          <a:bodyPr wrap="square" lIns="65023" tIns="65023" rIns="65023" bIns="65023" anchor="t"/>
          <a:lstStyle>
            <a:lvl1pPr algn="r" defTabSz="91440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25" name="Image" descr="Image"/>
          <p:cNvPicPr>
            <a:picLocks noChangeAspect="0"/>
          </p:cNvPicPr>
          <p:nvPr/>
        </p:nvPicPr>
        <p:blipFill>
          <a:blip r:embed="rId3">
            <a:extLst/>
          </a:blip>
          <a:stretch>
            <a:fillRect/>
          </a:stretch>
        </p:blipFill>
        <p:spPr>
          <a:xfrm>
            <a:off x="-33867" y="2116"/>
            <a:ext cx="13072535" cy="9749368"/>
          </a:xfrm>
          <a:prstGeom prst="rect">
            <a:avLst/>
          </a:prstGeom>
          <a:ln w="12700">
            <a:miter lim="400000"/>
          </a:ln>
        </p:spPr>
      </p:pic>
      <p:sp>
        <p:nvSpPr>
          <p:cNvPr id="126" name="Body Level One…"/>
          <p:cNvSpPr txBox="1"/>
          <p:nvPr>
            <p:ph type="body" idx="1"/>
          </p:nvPr>
        </p:nvSpPr>
        <p:spPr>
          <a:xfrm>
            <a:off x="914400" y="685800"/>
            <a:ext cx="11176000" cy="8382000"/>
          </a:xfrm>
          <a:prstGeom prst="rect">
            <a:avLst/>
          </a:prstGeom>
        </p:spPr>
        <p:txBody>
          <a:bodyPr/>
          <a:lstStyle>
            <a:lvl1pPr marL="419100" indent="-419100">
              <a:buSzPct val="100000"/>
              <a:defRPr sz="4000">
                <a:solidFill>
                  <a:srgbClr val="000000"/>
                </a:solidFill>
                <a:latin typeface="Baskerville"/>
                <a:ea typeface="Baskerville"/>
                <a:cs typeface="Baskerville"/>
                <a:sym typeface="Baskerville"/>
              </a:defRPr>
            </a:lvl1pPr>
            <a:lvl2pPr marL="838200" indent="-419100">
              <a:buSzPct val="100000"/>
              <a:defRPr sz="4000">
                <a:solidFill>
                  <a:srgbClr val="000000"/>
                </a:solidFill>
                <a:latin typeface="Baskerville"/>
                <a:ea typeface="Baskerville"/>
                <a:cs typeface="Baskerville"/>
                <a:sym typeface="Baskerville"/>
              </a:defRPr>
            </a:lvl2pPr>
            <a:lvl3pPr marL="1257300" indent="-419100">
              <a:buSzPct val="100000"/>
              <a:defRPr sz="4000">
                <a:solidFill>
                  <a:srgbClr val="000000"/>
                </a:solidFill>
                <a:latin typeface="Baskerville"/>
                <a:ea typeface="Baskerville"/>
                <a:cs typeface="Baskerville"/>
                <a:sym typeface="Baskerville"/>
              </a:defRPr>
            </a:lvl3pPr>
            <a:lvl4pPr marL="1676400" indent="-419100">
              <a:buSzPct val="100000"/>
              <a:defRPr sz="4000">
                <a:solidFill>
                  <a:srgbClr val="000000"/>
                </a:solidFill>
                <a:latin typeface="Baskerville"/>
                <a:ea typeface="Baskerville"/>
                <a:cs typeface="Baskerville"/>
                <a:sym typeface="Baskerville"/>
              </a:defRPr>
            </a:lvl4pPr>
            <a:lvl5pPr marL="2095500" indent="-419100">
              <a:buSzPct val="100000"/>
              <a:defRPr sz="4000">
                <a:solidFill>
                  <a:srgbClr val="000000"/>
                </a:solid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27" name="Title Text"/>
          <p:cNvSpPr txBox="1"/>
          <p:nvPr>
            <p:ph type="title"/>
          </p:nvPr>
        </p:nvSpPr>
        <p:spPr>
          <a:xfrm>
            <a:off x="914400" y="317500"/>
            <a:ext cx="11176000" cy="1778000"/>
          </a:xfrm>
          <a:prstGeom prst="rect">
            <a:avLst/>
          </a:prstGeom>
          <a:effectLst>
            <a:outerShdw sx="100000" sy="100000" kx="0" ky="0" algn="b" rotWithShape="0" blurRad="190500" dist="8455" dir="5400000">
              <a:srgbClr val="000000"/>
            </a:outerShdw>
          </a:effectLst>
        </p:spPr>
        <p:txBody>
          <a:bodyPr/>
          <a:lstStyle>
            <a:lvl1pPr>
              <a:defRPr cap="none" sz="58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a:r>
              <a:t>Title Text</a:t>
            </a:r>
          </a:p>
        </p:txBody>
      </p:sp>
      <p:sp>
        <p:nvSpPr>
          <p:cNvPr id="128" name="Slide Number"/>
          <p:cNvSpPr txBox="1"/>
          <p:nvPr>
            <p:ph type="sldNum" sz="quarter" idx="2"/>
          </p:nvPr>
        </p:nvSpPr>
        <p:spPr>
          <a:xfrm>
            <a:off x="6324599" y="9118600"/>
            <a:ext cx="342901" cy="355600"/>
          </a:xfrm>
          <a:prstGeom prst="rect">
            <a:avLst/>
          </a:prstGeom>
        </p:spPr>
        <p:txBody>
          <a:bodyPr anchor="t"/>
          <a:lstStyle>
            <a:lvl1pPr>
              <a:defRPr>
                <a:solidFill>
                  <a:srgbClr val="434343"/>
                </a:solidFill>
                <a:effectLst>
                  <a:outerShdw sx="100000" sy="100000" kx="0" ky="0" algn="b" rotWithShape="0" blurRad="25400" dist="23648" dir="16200000">
                    <a:srgbClr val="000000">
                      <a:alpha val="20689"/>
                    </a:srgbClr>
                  </a:outerShdw>
                </a:effectLst>
                <a:latin typeface="Baskerville"/>
                <a:ea typeface="Baskerville"/>
                <a:cs typeface="Baskerville"/>
                <a:sym typeface="Baskervill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35" name="Image" descr="Image"/>
          <p:cNvPicPr>
            <a:picLocks noChangeAspect="0"/>
          </p:cNvPicPr>
          <p:nvPr/>
        </p:nvPicPr>
        <p:blipFill>
          <a:blip r:embed="rId3">
            <a:extLst/>
          </a:blip>
          <a:stretch>
            <a:fillRect/>
          </a:stretch>
        </p:blipFill>
        <p:spPr>
          <a:xfrm>
            <a:off x="-2117" y="4233"/>
            <a:ext cx="13009035" cy="9745134"/>
          </a:xfrm>
          <a:prstGeom prst="rect">
            <a:avLst/>
          </a:prstGeom>
          <a:ln w="12700">
            <a:miter lim="400000"/>
          </a:ln>
        </p:spPr>
      </p:pic>
      <p:sp>
        <p:nvSpPr>
          <p:cNvPr id="136" name="Image"/>
          <p:cNvSpPr/>
          <p:nvPr>
            <p:ph type="pic" idx="21"/>
          </p:nvPr>
        </p:nvSpPr>
        <p:spPr>
          <a:xfrm>
            <a:off x="6068075" y="635557"/>
            <a:ext cx="13908500" cy="9063728"/>
          </a:xfrm>
          <a:prstGeom prst="rect">
            <a:avLst/>
          </a:prstGeom>
          <a:ln w="9525">
            <a:round/>
          </a:ln>
        </p:spPr>
        <p:txBody>
          <a:bodyPr lIns="91439" tIns="45719" rIns="91439" bIns="45719" anchor="t">
            <a:noAutofit/>
          </a:bodyPr>
          <a:lstStyle/>
          <a:p>
            <a:pPr/>
          </a:p>
        </p:txBody>
      </p:sp>
      <p:sp>
        <p:nvSpPr>
          <p:cNvPr id="137" name="Title Text"/>
          <p:cNvSpPr txBox="1"/>
          <p:nvPr>
            <p:ph type="title"/>
          </p:nvPr>
        </p:nvSpPr>
        <p:spPr>
          <a:xfrm>
            <a:off x="914400" y="317500"/>
            <a:ext cx="11176000" cy="1778000"/>
          </a:xfrm>
          <a:prstGeom prst="rect">
            <a:avLst/>
          </a:prstGeom>
        </p:spPr>
        <p:txBody>
          <a:bodyPr/>
          <a:lstStyle>
            <a:lvl1pPr>
              <a:defRPr cap="none" sz="5800">
                <a:solidFill>
                  <a:srgbClr val="817463"/>
                </a:solidFill>
                <a:latin typeface="Baskerville"/>
                <a:ea typeface="Baskerville"/>
                <a:cs typeface="Baskerville"/>
                <a:sym typeface="Baskerville"/>
              </a:defRPr>
            </a:lvl1pPr>
          </a:lstStyle>
          <a:p>
            <a:pPr/>
            <a:r>
              <a:t>Title Text</a:t>
            </a:r>
          </a:p>
        </p:txBody>
      </p:sp>
      <p:sp>
        <p:nvSpPr>
          <p:cNvPr id="138" name="Body Level One…"/>
          <p:cNvSpPr txBox="1"/>
          <p:nvPr>
            <p:ph type="body" sz="half" idx="1"/>
          </p:nvPr>
        </p:nvSpPr>
        <p:spPr>
          <a:xfrm>
            <a:off x="914400" y="2705100"/>
            <a:ext cx="5118100" cy="6019800"/>
          </a:xfrm>
          <a:prstGeom prst="rect">
            <a:avLst/>
          </a:prstGeom>
        </p:spPr>
        <p:txBody>
          <a:bodyPr/>
          <a:lstStyle>
            <a:lvl1pPr marL="342900" indent="-342900">
              <a:buSzPct val="100000"/>
              <a:defRPr sz="3400">
                <a:solidFill>
                  <a:srgbClr val="000000"/>
                </a:solidFill>
                <a:latin typeface="Baskerville"/>
                <a:ea typeface="Baskerville"/>
                <a:cs typeface="Baskerville"/>
                <a:sym typeface="Baskerville"/>
              </a:defRPr>
            </a:lvl1pPr>
            <a:lvl2pPr marL="685800" indent="-342900">
              <a:buSzPct val="100000"/>
              <a:defRPr sz="3400">
                <a:solidFill>
                  <a:srgbClr val="000000"/>
                </a:solidFill>
                <a:latin typeface="Baskerville"/>
                <a:ea typeface="Baskerville"/>
                <a:cs typeface="Baskerville"/>
                <a:sym typeface="Baskerville"/>
              </a:defRPr>
            </a:lvl2pPr>
            <a:lvl3pPr marL="1028700" indent="-342900">
              <a:buSzPct val="100000"/>
              <a:defRPr sz="3400">
                <a:solidFill>
                  <a:srgbClr val="000000"/>
                </a:solidFill>
                <a:latin typeface="Baskerville"/>
                <a:ea typeface="Baskerville"/>
                <a:cs typeface="Baskerville"/>
                <a:sym typeface="Baskerville"/>
              </a:defRPr>
            </a:lvl3pPr>
            <a:lvl4pPr marL="1371600" indent="-342900">
              <a:buSzPct val="100000"/>
              <a:defRPr sz="3400">
                <a:solidFill>
                  <a:srgbClr val="000000"/>
                </a:solidFill>
                <a:latin typeface="Baskerville"/>
                <a:ea typeface="Baskerville"/>
                <a:cs typeface="Baskerville"/>
                <a:sym typeface="Baskerville"/>
              </a:defRPr>
            </a:lvl4pPr>
            <a:lvl5pPr marL="1714500" indent="-342900">
              <a:buSzPct val="100000"/>
              <a:defRPr sz="3400">
                <a:solidFill>
                  <a:srgbClr val="000000"/>
                </a:solid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39" name="Slide Number"/>
          <p:cNvSpPr txBox="1"/>
          <p:nvPr>
            <p:ph type="sldNum" sz="quarter" idx="2"/>
          </p:nvPr>
        </p:nvSpPr>
        <p:spPr>
          <a:xfrm>
            <a:off x="6324599" y="9118600"/>
            <a:ext cx="342901" cy="355600"/>
          </a:xfrm>
          <a:prstGeom prst="rect">
            <a:avLst/>
          </a:prstGeom>
        </p:spPr>
        <p:txBody>
          <a:bodyPr anchor="t"/>
          <a:lstStyle>
            <a:lvl1pPr>
              <a:defRPr>
                <a:solidFill>
                  <a:srgbClr val="434343"/>
                </a:solidFill>
                <a:effectLst>
                  <a:outerShdw sx="100000" sy="100000" kx="0" ky="0" algn="b" rotWithShape="0" blurRad="25400" dist="23648" dir="16200000">
                    <a:srgbClr val="000000">
                      <a:alpha val="20689"/>
                    </a:srgbClr>
                  </a:outerShdw>
                </a:effectLst>
                <a:latin typeface="Baskerville"/>
                <a:ea typeface="Baskerville"/>
                <a:cs typeface="Baskerville"/>
                <a:sym typeface="Baskervill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6" name="Image" descr="Image"/>
          <p:cNvPicPr>
            <a:picLocks noChangeAspect="0"/>
          </p:cNvPicPr>
          <p:nvPr/>
        </p:nvPicPr>
        <p:blipFill>
          <a:blip r:embed="rId3">
            <a:extLst/>
          </a:blip>
          <a:stretch>
            <a:fillRect/>
          </a:stretch>
        </p:blipFill>
        <p:spPr>
          <a:xfrm>
            <a:off x="-52917" y="-21167"/>
            <a:ext cx="13110635" cy="9795934"/>
          </a:xfrm>
          <a:prstGeom prst="rect">
            <a:avLst/>
          </a:prstGeom>
          <a:ln w="12700">
            <a:miter lim="400000"/>
          </a:ln>
        </p:spPr>
      </p:pic>
      <p:sp>
        <p:nvSpPr>
          <p:cNvPr id="147" name="Body Level One…"/>
          <p:cNvSpPr txBox="1"/>
          <p:nvPr>
            <p:ph type="body" idx="1"/>
          </p:nvPr>
        </p:nvSpPr>
        <p:spPr>
          <a:xfrm>
            <a:off x="914400" y="2717800"/>
            <a:ext cx="11176000" cy="6350000"/>
          </a:xfrm>
          <a:prstGeom prst="rect">
            <a:avLst/>
          </a:prstGeom>
        </p:spPr>
        <p:txBody>
          <a:bodyPr/>
          <a:lstStyle>
            <a:lvl1pPr marL="419100" indent="-419100">
              <a:buSzPct val="100000"/>
              <a:defRPr sz="4000">
                <a:solidFill>
                  <a:srgbClr val="000000"/>
                </a:solidFill>
                <a:latin typeface="Baskerville"/>
                <a:ea typeface="Baskerville"/>
                <a:cs typeface="Baskerville"/>
                <a:sym typeface="Baskerville"/>
              </a:defRPr>
            </a:lvl1pPr>
            <a:lvl2pPr marL="838200" indent="-419100">
              <a:buSzPct val="100000"/>
              <a:defRPr sz="4000">
                <a:solidFill>
                  <a:srgbClr val="000000"/>
                </a:solidFill>
                <a:latin typeface="Baskerville"/>
                <a:ea typeface="Baskerville"/>
                <a:cs typeface="Baskerville"/>
                <a:sym typeface="Baskerville"/>
              </a:defRPr>
            </a:lvl2pPr>
            <a:lvl3pPr marL="1257300" indent="-419100">
              <a:buSzPct val="100000"/>
              <a:defRPr sz="4000">
                <a:solidFill>
                  <a:srgbClr val="000000"/>
                </a:solidFill>
                <a:latin typeface="Baskerville"/>
                <a:ea typeface="Baskerville"/>
                <a:cs typeface="Baskerville"/>
                <a:sym typeface="Baskerville"/>
              </a:defRPr>
            </a:lvl3pPr>
            <a:lvl4pPr marL="1676400" indent="-419100">
              <a:buSzPct val="100000"/>
              <a:defRPr sz="4000">
                <a:solidFill>
                  <a:srgbClr val="000000"/>
                </a:solidFill>
                <a:latin typeface="Baskerville"/>
                <a:ea typeface="Baskerville"/>
                <a:cs typeface="Baskerville"/>
                <a:sym typeface="Baskerville"/>
              </a:defRPr>
            </a:lvl4pPr>
            <a:lvl5pPr marL="2095500" indent="-419100">
              <a:buSzPct val="100000"/>
              <a:defRPr sz="4000">
                <a:solidFill>
                  <a:srgbClr val="000000"/>
                </a:solid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48" name="Title Text"/>
          <p:cNvSpPr txBox="1"/>
          <p:nvPr>
            <p:ph type="title"/>
          </p:nvPr>
        </p:nvSpPr>
        <p:spPr>
          <a:xfrm>
            <a:off x="914400" y="317500"/>
            <a:ext cx="11176000" cy="1778000"/>
          </a:xfrm>
          <a:prstGeom prst="rect">
            <a:avLst/>
          </a:prstGeom>
          <a:effectLst>
            <a:outerShdw sx="100000" sy="100000" kx="0" ky="0" algn="b" rotWithShape="0" blurRad="190500" dist="8455" dir="5400000">
              <a:srgbClr val="000000"/>
            </a:outerShdw>
          </a:effectLst>
        </p:spPr>
        <p:txBody>
          <a:bodyPr/>
          <a:lstStyle>
            <a:lvl1pPr>
              <a:defRPr cap="none" sz="58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a:r>
              <a:t>Title Text</a:t>
            </a:r>
          </a:p>
        </p:txBody>
      </p:sp>
      <p:sp>
        <p:nvSpPr>
          <p:cNvPr id="149" name="Slide Number"/>
          <p:cNvSpPr txBox="1"/>
          <p:nvPr>
            <p:ph type="sldNum" sz="quarter" idx="2"/>
          </p:nvPr>
        </p:nvSpPr>
        <p:spPr>
          <a:xfrm>
            <a:off x="6324599" y="9118600"/>
            <a:ext cx="342901" cy="355600"/>
          </a:xfrm>
          <a:prstGeom prst="rect">
            <a:avLst/>
          </a:prstGeom>
        </p:spPr>
        <p:txBody>
          <a:bodyPr anchor="t"/>
          <a:lstStyle>
            <a:lvl1pPr>
              <a:defRPr>
                <a:solidFill>
                  <a:srgbClr val="434343"/>
                </a:solidFill>
                <a:effectLst>
                  <a:outerShdw sx="100000" sy="100000" kx="0" ky="0" algn="b" rotWithShape="0" blurRad="25400" dist="23648" dir="16200000">
                    <a:srgbClr val="000000">
                      <a:alpha val="20689"/>
                    </a:srgbClr>
                  </a:outerShdw>
                </a:effectLst>
                <a:latin typeface="Baskerville"/>
                <a:ea typeface="Baskerville"/>
                <a:cs typeface="Baskerville"/>
                <a:sym typeface="Baskervill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6" name="Image" descr="Image"/>
          <p:cNvPicPr>
            <a:picLocks noChangeAspect="0"/>
          </p:cNvPicPr>
          <p:nvPr/>
        </p:nvPicPr>
        <p:blipFill>
          <a:blip r:embed="rId3">
            <a:extLst/>
          </a:blip>
          <a:stretch>
            <a:fillRect/>
          </a:stretch>
        </p:blipFill>
        <p:spPr>
          <a:xfrm>
            <a:off x="-16934" y="-6350"/>
            <a:ext cx="13038667" cy="9753600"/>
          </a:xfrm>
          <a:prstGeom prst="rect">
            <a:avLst/>
          </a:prstGeom>
          <a:ln w="12700">
            <a:miter lim="400000"/>
          </a:ln>
        </p:spPr>
      </p:pic>
      <p:sp>
        <p:nvSpPr>
          <p:cNvPr id="157" name="Title Text"/>
          <p:cNvSpPr txBox="1"/>
          <p:nvPr>
            <p:ph type="title"/>
          </p:nvPr>
        </p:nvSpPr>
        <p:spPr>
          <a:xfrm>
            <a:off x="914400" y="317500"/>
            <a:ext cx="11176000" cy="1778000"/>
          </a:xfrm>
          <a:prstGeom prst="rect">
            <a:avLst/>
          </a:prstGeom>
          <a:effectLst>
            <a:outerShdw sx="100000" sy="100000" kx="0" ky="0" algn="b" rotWithShape="0" blurRad="190500" dist="8455" dir="5400000">
              <a:srgbClr val="000000"/>
            </a:outerShdw>
          </a:effectLst>
        </p:spPr>
        <p:txBody>
          <a:bodyPr/>
          <a:lstStyle>
            <a:lvl1pPr>
              <a:defRPr cap="none" sz="58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a:r>
              <a:t>Title Text</a:t>
            </a:r>
          </a:p>
        </p:txBody>
      </p:sp>
      <p:sp>
        <p:nvSpPr>
          <p:cNvPr id="158" name="Slide Number"/>
          <p:cNvSpPr txBox="1"/>
          <p:nvPr>
            <p:ph type="sldNum" sz="quarter" idx="2"/>
          </p:nvPr>
        </p:nvSpPr>
        <p:spPr>
          <a:xfrm>
            <a:off x="6324599" y="9118600"/>
            <a:ext cx="342901" cy="355600"/>
          </a:xfrm>
          <a:prstGeom prst="rect">
            <a:avLst/>
          </a:prstGeom>
        </p:spPr>
        <p:txBody>
          <a:bodyPr anchor="t"/>
          <a:lstStyle>
            <a:lvl1pPr>
              <a:defRPr>
                <a:solidFill>
                  <a:srgbClr val="434343"/>
                </a:solidFill>
                <a:effectLst>
                  <a:outerShdw sx="100000" sy="100000" kx="0" ky="0" algn="b" rotWithShape="0" blurRad="25400" dist="23648" dir="16200000">
                    <a:srgbClr val="000000">
                      <a:alpha val="20689"/>
                    </a:srgbClr>
                  </a:outerShdw>
                </a:effectLst>
                <a:latin typeface="Baskerville"/>
                <a:ea typeface="Baskerville"/>
                <a:cs typeface="Baskerville"/>
                <a:sym typeface="Baskervill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5" name="Title Text"/>
          <p:cNvSpPr txBox="1"/>
          <p:nvPr>
            <p:ph type="title"/>
          </p:nvPr>
        </p:nvSpPr>
        <p:spPr>
          <a:xfrm>
            <a:off x="1079500" y="2438400"/>
            <a:ext cx="11176000" cy="2921000"/>
          </a:xfrm>
          <a:prstGeom prst="rect">
            <a:avLst/>
          </a:prstGeom>
        </p:spPr>
        <p:txBody>
          <a:bodyPr anchor="b"/>
          <a:lstStyle>
            <a:lvl1pPr>
              <a:defRPr spc="232" sz="5800">
                <a:solidFill>
                  <a:srgbClr val="EBEBEB"/>
                </a:solidFill>
                <a:effectLst>
                  <a:outerShdw sx="100000" sy="100000" kx="0" ky="0" algn="b" rotWithShape="0" blurRad="25400" dist="25400" dir="16200000">
                    <a:srgbClr val="000000">
                      <a:alpha val="50000"/>
                    </a:srgbClr>
                  </a:outerShdw>
                </a:effectLst>
                <a:latin typeface="Cochin"/>
                <a:ea typeface="Cochin"/>
                <a:cs typeface="Cochin"/>
                <a:sym typeface="Cochin"/>
              </a:defRPr>
            </a:lvl1pPr>
          </a:lstStyle>
          <a:p>
            <a:pPr/>
            <a:r>
              <a:t>Title Text</a:t>
            </a:r>
          </a:p>
        </p:txBody>
      </p:sp>
      <p:sp>
        <p:nvSpPr>
          <p:cNvPr id="166" name="Body Level One…"/>
          <p:cNvSpPr txBox="1"/>
          <p:nvPr>
            <p:ph type="body" sz="quarter" idx="1"/>
          </p:nvPr>
        </p:nvSpPr>
        <p:spPr>
          <a:xfrm>
            <a:off x="1079500" y="5346700"/>
            <a:ext cx="11176000" cy="1397000"/>
          </a:xfrm>
          <a:prstGeom prst="rect">
            <a:avLst/>
          </a:prstGeom>
        </p:spPr>
        <p:txBody>
          <a:bodyPr anchor="t"/>
          <a:lstStyle>
            <a:lvl1pPr marL="0" indent="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Cochin"/>
                <a:ea typeface="Cochin"/>
                <a:cs typeface="Cochin"/>
                <a:sym typeface="Cochin"/>
              </a:defRPr>
            </a:lvl1pPr>
            <a:lvl2pPr marL="0" indent="22860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Cochin"/>
                <a:ea typeface="Cochin"/>
                <a:cs typeface="Cochin"/>
                <a:sym typeface="Cochin"/>
              </a:defRPr>
            </a:lvl2pPr>
            <a:lvl3pPr marL="0" indent="45720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Cochin"/>
                <a:ea typeface="Cochin"/>
                <a:cs typeface="Cochin"/>
                <a:sym typeface="Cochin"/>
              </a:defRPr>
            </a:lvl3pPr>
            <a:lvl4pPr marL="0" indent="68580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Cochin"/>
                <a:ea typeface="Cochin"/>
                <a:cs typeface="Cochin"/>
                <a:sym typeface="Cochin"/>
              </a:defRPr>
            </a:lvl4pPr>
            <a:lvl5pPr marL="0" indent="91440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Cochin"/>
                <a:ea typeface="Cochin"/>
                <a:cs typeface="Cochin"/>
                <a:sym typeface="Cochin"/>
              </a:defRPr>
            </a:lvl5pPr>
          </a:lstStyle>
          <a:p>
            <a:pPr/>
            <a:r>
              <a:t>Body Level One</a:t>
            </a:r>
          </a:p>
          <a:p>
            <a:pPr lvl="1"/>
            <a:r>
              <a:t>Body Level Two</a:t>
            </a:r>
          </a:p>
          <a:p>
            <a:pPr lvl="2"/>
            <a:r>
              <a:t>Body Level Three</a:t>
            </a:r>
          </a:p>
          <a:p>
            <a:pPr lvl="3"/>
            <a:r>
              <a:t>Body Level Four</a:t>
            </a:r>
          </a:p>
          <a:p>
            <a:pPr lvl="4"/>
            <a:r>
              <a:t>Body Level Five</a:t>
            </a:r>
          </a:p>
        </p:txBody>
      </p:sp>
      <p:sp>
        <p:nvSpPr>
          <p:cNvPr id="167" name="Slide Number"/>
          <p:cNvSpPr txBox="1"/>
          <p:nvPr>
            <p:ph type="sldNum" sz="quarter" idx="2"/>
          </p:nvPr>
        </p:nvSpPr>
        <p:spPr>
          <a:xfrm>
            <a:off x="6324599" y="9118600"/>
            <a:ext cx="342901" cy="355600"/>
          </a:xfrm>
          <a:prstGeom prst="rect">
            <a:avLst/>
          </a:prstGeom>
        </p:spPr>
        <p:txBody>
          <a:bodyPr anchor="t"/>
          <a:lstStyle>
            <a:lvl1pPr>
              <a:defRPr>
                <a:solidFill>
                  <a:srgbClr val="8C8C8C"/>
                </a:solidFill>
                <a:effectLst>
                  <a:outerShdw sx="100000" sy="100000" kx="0" ky="0" algn="b" rotWithShape="0" blurRad="25400" dist="23648" dir="16200000">
                    <a:srgbClr val="000000">
                      <a:alpha val="20689"/>
                    </a:srgbClr>
                  </a:outerShdw>
                </a:effectLst>
                <a:latin typeface="Baskerville"/>
                <a:ea typeface="Baskerville"/>
                <a:cs typeface="Baskerville"/>
                <a:sym typeface="Baskervill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530901"/>
        </a:solidFill>
      </p:bgPr>
    </p:bg>
    <p:spTree>
      <p:nvGrpSpPr>
        <p:cNvPr id="1" name=""/>
        <p:cNvGrpSpPr/>
        <p:nvPr/>
      </p:nvGrpSpPr>
      <p:grpSpPr>
        <a:xfrm>
          <a:off x="0" y="0"/>
          <a:ext cx="0" cy="0"/>
          <a:chOff x="0" y="0"/>
          <a:chExt cx="0" cy="0"/>
        </a:xfrm>
      </p:grpSpPr>
      <p:grpSp>
        <p:nvGrpSpPr>
          <p:cNvPr id="176" name="Group 15"/>
          <p:cNvGrpSpPr/>
          <p:nvPr/>
        </p:nvGrpSpPr>
        <p:grpSpPr>
          <a:xfrm>
            <a:off x="239324" y="325119"/>
            <a:ext cx="12548730" cy="8669868"/>
            <a:chOff x="0" y="0"/>
            <a:chExt cx="12548729" cy="8669866"/>
          </a:xfrm>
        </p:grpSpPr>
        <p:sp>
          <p:nvSpPr>
            <p:cNvPr id="174" name="AutoShape 2"/>
            <p:cNvSpPr/>
            <p:nvPr/>
          </p:nvSpPr>
          <p:spPr>
            <a:xfrm>
              <a:off x="0" y="0"/>
              <a:ext cx="12548730" cy="8669867"/>
            </a:xfrm>
            <a:prstGeom prst="roundRect">
              <a:avLst>
                <a:gd name="adj" fmla="val 11046"/>
              </a:avLst>
            </a:prstGeom>
            <a:noFill/>
            <a:ln w="38100" cap="flat">
              <a:solidFill>
                <a:srgbClr val="993300"/>
              </a:solidFill>
              <a:prstDash val="solid"/>
              <a:round/>
            </a:ln>
            <a:effectLst/>
          </p:spPr>
          <p:txBody>
            <a:bodyPr wrap="square" lIns="65023" tIns="65023" rIns="65023" bIns="65023" numCol="1" anchor="ctr">
              <a:noAutofit/>
            </a:bodyPr>
            <a:lstStyle/>
            <a:p>
              <a:pPr defTabSz="1300480">
                <a:defRPr sz="3400">
                  <a:solidFill>
                    <a:srgbClr val="FFFFFF"/>
                  </a:solidFill>
                  <a:latin typeface="Times New Roman"/>
                  <a:ea typeface="Times New Roman"/>
                  <a:cs typeface="Times New Roman"/>
                  <a:sym typeface="Times New Roman"/>
                </a:defRPr>
              </a:pPr>
            </a:p>
          </p:txBody>
        </p:sp>
        <p:sp>
          <p:nvSpPr>
            <p:cNvPr id="175" name="Line 8"/>
            <p:cNvSpPr/>
            <p:nvPr/>
          </p:nvSpPr>
          <p:spPr>
            <a:xfrm>
              <a:off x="844408" y="2106506"/>
              <a:ext cx="10945708" cy="1"/>
            </a:xfrm>
            <a:prstGeom prst="line">
              <a:avLst/>
            </a:prstGeom>
            <a:noFill/>
            <a:ln w="50800" cap="flat">
              <a:solidFill>
                <a:srgbClr val="993300"/>
              </a:solidFill>
              <a:prstDash val="solid"/>
              <a:round/>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sp>
        <p:nvSpPr>
          <p:cNvPr id="177" name="Slide Number"/>
          <p:cNvSpPr txBox="1"/>
          <p:nvPr>
            <p:ph type="sldNum" sz="quarter" idx="2"/>
          </p:nvPr>
        </p:nvSpPr>
        <p:spPr>
          <a:xfrm>
            <a:off x="10693010" y="9103359"/>
            <a:ext cx="397021" cy="389271"/>
          </a:xfrm>
          <a:prstGeom prst="rect">
            <a:avLst/>
          </a:prstGeom>
        </p:spPr>
        <p:txBody>
          <a:bodyPr lIns="65023" tIns="65023" rIns="65023" bIns="65023" anchor="t"/>
          <a:lstStyle>
            <a:lvl1pPr defTabSz="1300480">
              <a:defRPr>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4"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5"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92"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93"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0"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01"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202"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03"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0" name="Title Text"/>
          <p:cNvSpPr txBox="1"/>
          <p:nvPr>
            <p:ph type="title"/>
          </p:nvPr>
        </p:nvSpPr>
        <p:spPr>
          <a:xfrm>
            <a:off x="647700" y="390596"/>
            <a:ext cx="11709400" cy="1625601"/>
          </a:xfrm>
          <a:prstGeom prst="rect">
            <a:avLst/>
          </a:prstGeom>
          <a:ln>
            <a:round/>
          </a:ln>
        </p:spPr>
        <p:txBody>
          <a:bodyPr lIns="38100" tIns="38100" rIns="38100" bIns="38100"/>
          <a:lstStyle>
            <a:lvl1pPr defTabSz="1295400">
              <a:defRPr b="1" cap="none" sz="5800">
                <a:solidFill>
                  <a:srgbClr val="F5E7B6"/>
                </a:solidFill>
                <a:effectLst>
                  <a:outerShdw sx="100000" sy="100000" kx="0" ky="0" algn="b" rotWithShape="0" blurRad="114300" dist="101600" dir="2700000">
                    <a:srgbClr val="000000">
                      <a:alpha val="40000"/>
                    </a:srgbClr>
                  </a:outerShdw>
                </a:effectLst>
                <a:uFill>
                  <a:solidFill>
                    <a:srgbClr val="F5E7B6"/>
                  </a:solidFill>
                </a:uFill>
                <a:latin typeface="Lucida Sans Regular"/>
                <a:ea typeface="Lucida Sans Regular"/>
                <a:cs typeface="Lucida Sans Regular"/>
                <a:sym typeface="Lucida Sans Regular"/>
              </a:defRPr>
            </a:lvl1pPr>
          </a:lstStyle>
          <a:p>
            <a:pPr/>
            <a:r>
              <a:t>Title Text</a:t>
            </a:r>
          </a:p>
        </p:txBody>
      </p:sp>
      <p:sp>
        <p:nvSpPr>
          <p:cNvPr id="211" name="Body Level One…"/>
          <p:cNvSpPr txBox="1"/>
          <p:nvPr>
            <p:ph type="body" idx="1"/>
          </p:nvPr>
        </p:nvSpPr>
        <p:spPr>
          <a:xfrm>
            <a:off x="647700" y="2273300"/>
            <a:ext cx="11709400" cy="6697472"/>
          </a:xfrm>
          <a:prstGeom prst="rect">
            <a:avLst/>
          </a:prstGeom>
          <a:ln>
            <a:round/>
          </a:ln>
        </p:spPr>
        <p:txBody>
          <a:bodyPr lIns="38100" tIns="38100" rIns="38100" bIns="38100" anchor="t"/>
          <a:lstStyle>
            <a:lvl1pPr marL="548640" indent="-411480" defTabSz="1295400">
              <a:spcBef>
                <a:spcPts val="900"/>
              </a:spcBef>
              <a:buClr>
                <a:srgbClr val="E5AACC"/>
              </a:buClr>
              <a:buSzPct val="65000"/>
              <a:buChar char=""/>
              <a:defRPr>
                <a:solidFill>
                  <a:srgbClr val="E9ADD0"/>
                </a:solidFill>
                <a:uFill>
                  <a:solidFill>
                    <a:srgbClr val="E9ADD0"/>
                  </a:solidFill>
                </a:uFill>
                <a:latin typeface="Book Antiqua"/>
                <a:ea typeface="Book Antiqua"/>
                <a:cs typeface="Book Antiqua"/>
                <a:sym typeface="Book Antiqua"/>
              </a:defRPr>
            </a:lvl1pPr>
            <a:lvl2pPr marL="868680" indent="-283463" defTabSz="1295400">
              <a:spcBef>
                <a:spcPts val="800"/>
              </a:spcBef>
              <a:buClr>
                <a:srgbClr val="E9ADD0"/>
              </a:buClr>
              <a:buSzPct val="80000"/>
              <a:buChar char=""/>
              <a:defRPr sz="3400">
                <a:solidFill>
                  <a:srgbClr val="E9ADD0"/>
                </a:solidFill>
                <a:uFill>
                  <a:solidFill>
                    <a:srgbClr val="E9ADD0"/>
                  </a:solidFill>
                </a:uFill>
                <a:latin typeface="Book Antiqua"/>
                <a:ea typeface="Book Antiqua"/>
                <a:cs typeface="Book Antiqua"/>
                <a:sym typeface="Book Antiqua"/>
              </a:defRPr>
            </a:lvl2pPr>
            <a:lvl3pPr marL="1133855" indent="-228600" defTabSz="1295400">
              <a:spcBef>
                <a:spcPts val="700"/>
              </a:spcBef>
              <a:buClr>
                <a:srgbClr val="E9ADD0"/>
              </a:buClr>
              <a:buSzPct val="95000"/>
              <a:buChar char=""/>
              <a:defRPr sz="3000">
                <a:solidFill>
                  <a:srgbClr val="E9ADD0"/>
                </a:solidFill>
                <a:uFill>
                  <a:solidFill>
                    <a:srgbClr val="E9ADD0"/>
                  </a:solidFill>
                </a:uFill>
                <a:latin typeface="Book Antiqua"/>
                <a:ea typeface="Book Antiqua"/>
                <a:cs typeface="Book Antiqua"/>
                <a:sym typeface="Book Antiqua"/>
              </a:defRPr>
            </a:lvl3pPr>
            <a:lvl4pPr marL="1353312"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4pPr>
            <a:lvl5pPr marL="1545336"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212" name="Slide Number"/>
          <p:cNvSpPr txBox="1"/>
          <p:nvPr>
            <p:ph type="sldNum" sz="quarter" idx="2"/>
          </p:nvPr>
        </p:nvSpPr>
        <p:spPr>
          <a:xfrm>
            <a:off x="12128500" y="9398000"/>
            <a:ext cx="215900" cy="254000"/>
          </a:xfrm>
          <a:prstGeom prst="rect">
            <a:avLst/>
          </a:prstGeom>
          <a:ln>
            <a:round/>
          </a:ln>
        </p:spPr>
        <p:txBody>
          <a:bodyPr lIns="0" tIns="0" rIns="0" bIns="0">
            <a:normAutofit fontScale="100000" lnSpcReduction="0"/>
          </a:bodyPr>
          <a:lstStyle>
            <a:lvl1pPr algn="r" defTabSz="1295400">
              <a:defRPr sz="1600">
                <a:solidFill>
                  <a:srgbClr val="B586A1"/>
                </a:solidFill>
                <a:uFill>
                  <a:solidFill>
                    <a:srgbClr val="B586A1"/>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19"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20"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221"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222"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9"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6"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3"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44"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245"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21"/>
          </p:nvPr>
        </p:nvSpPr>
        <p:spPr>
          <a:xfrm>
            <a:off x="6654800" y="4965700"/>
            <a:ext cx="5803900" cy="4346239"/>
          </a:xfrm>
          <a:prstGeom prst="rect">
            <a:avLst/>
          </a:prstGeom>
        </p:spPr>
        <p:txBody>
          <a:bodyPr lIns="91439" tIns="45719" rIns="91439" bIns="45719" anchor="t">
            <a:noAutofit/>
          </a:bodyPr>
          <a:lstStyle/>
          <a:p>
            <a:pPr/>
          </a:p>
        </p:txBody>
      </p:sp>
      <p:sp>
        <p:nvSpPr>
          <p:cNvPr id="84" name="Image"/>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2-10-superquadro_1631x2178.jpeg"/>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tif"/><Relationship Id="rId3" Type="http://schemas.openxmlformats.org/officeDocument/2006/relationships/image" Target="../media/image6.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11.png"/><Relationship Id="rId4" Type="http://schemas.openxmlformats.org/officeDocument/2006/relationships/image" Target="../media/image1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16.png"/><Relationship Id="rId5" Type="http://schemas.openxmlformats.org/officeDocument/2006/relationships/image" Target="../media/image10.tif"/><Relationship Id="rId6" Type="http://schemas.openxmlformats.org/officeDocument/2006/relationships/image" Target="../media/image17.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10.tif"/><Relationship Id="rId5" Type="http://schemas.openxmlformats.org/officeDocument/2006/relationships/image" Target="../media/image17.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1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1.tif"/><Relationship Id="rId6" Type="http://schemas.openxmlformats.org/officeDocument/2006/relationships/image" Target="../media/image19.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6.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6.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16.png"/><Relationship Id="rId5" Type="http://schemas.openxmlformats.org/officeDocument/2006/relationships/image" Target="../media/image20.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1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1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1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6.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tif"/><Relationship Id="rId3" Type="http://schemas.openxmlformats.org/officeDocument/2006/relationships/image" Target="../media/image7.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6.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2.tif"/><Relationship Id="rId6" Type="http://schemas.openxmlformats.org/officeDocument/2006/relationships/image" Target="../media/image2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2.tif"/><Relationship Id="rId6" Type="http://schemas.openxmlformats.org/officeDocument/2006/relationships/image" Target="../media/image21.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tif"/><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0.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3.tif"/><Relationship Id="rId3" Type="http://schemas.openxmlformats.org/officeDocument/2006/relationships/image" Target="../media/image11.png"/><Relationship Id="rId4" Type="http://schemas.openxmlformats.org/officeDocument/2006/relationships/image" Target="../media/image1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tif"/><Relationship Id="rId3" Type="http://schemas.openxmlformats.org/officeDocument/2006/relationships/image" Target="../media/image6.png"/><Relationship Id="rId4" Type="http://schemas.openxmlformats.org/officeDocument/2006/relationships/hyperlink" Target="http://" TargetMode="External"/><Relationship Id="rId5" Type="http://schemas.openxmlformats.org/officeDocument/2006/relationships/hyperlink" Target="http://www.w65stchurchofchrist.com" TargetMode="Externa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4.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7.tif"/><Relationship Id="rId4" Type="http://schemas.openxmlformats.org/officeDocument/2006/relationships/image" Target="../media/image9.png"/><Relationship Id="rId5" Type="http://schemas.openxmlformats.org/officeDocument/2006/relationships/image" Target="../media/image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7.tif"/><Relationship Id="rId4"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image" Target="../media/image10.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tif"/><Relationship Id="rId3" Type="http://schemas.openxmlformats.org/officeDocument/2006/relationships/image" Target="../media/image11.png"/><Relationship Id="rId4" Type="http://schemas.openxmlformats.org/officeDocument/2006/relationships/image" Target="../media/image1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9.tif"/><Relationship Id="rId5" Type="http://schemas.openxmlformats.org/officeDocument/2006/relationships/image" Target="../media/image14.png"/><Relationship Id="rId6" Type="http://schemas.openxmlformats.org/officeDocument/2006/relationships/image" Target="../media/image11.png"/><Relationship Id="rId7" Type="http://schemas.openxmlformats.org/officeDocument/2006/relationships/image" Target="../media/image1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4" name="Image" descr="Image"/>
          <p:cNvPicPr>
            <a:picLocks noChangeAspect="1"/>
          </p:cNvPicPr>
          <p:nvPr>
            <p:ph type="pic" idx="21"/>
          </p:nvPr>
        </p:nvPicPr>
        <p:blipFill>
          <a:blip r:embed="rId2">
            <a:extLst/>
          </a:blip>
          <a:srcRect l="0" t="0" r="0" b="0"/>
          <a:stretch>
            <a:fillRect/>
          </a:stretch>
        </p:blipFill>
        <p:spPr>
          <a:xfrm>
            <a:off x="0" y="0"/>
            <a:ext cx="13004800" cy="9753600"/>
          </a:xfrm>
          <a:prstGeom prst="rect">
            <a:avLst/>
          </a:prstGeom>
        </p:spPr>
      </p:pic>
      <p:sp>
        <p:nvSpPr>
          <p:cNvPr id="255" name="Text: Nehemiah 13"/>
          <p:cNvSpPr txBox="1"/>
          <p:nvPr/>
        </p:nvSpPr>
        <p:spPr>
          <a:xfrm>
            <a:off x="8521268" y="9010374"/>
            <a:ext cx="4392003"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i="1" spc="144">
                <a:solidFill>
                  <a:srgbClr val="FFFFFF"/>
                </a:solidFill>
                <a:effectLst>
                  <a:outerShdw sx="100000" sy="100000" kx="0" ky="0" algn="b" rotWithShape="0" blurRad="25400" dist="27326" dir="16200000">
                    <a:srgbClr val="000000">
                      <a:alpha val="50000"/>
                    </a:srgbClr>
                  </a:outerShdw>
                </a:effectLst>
                <a:latin typeface="Cochin"/>
                <a:ea typeface="Cochin"/>
                <a:cs typeface="Cochin"/>
                <a:sym typeface="Cochin"/>
              </a:defRPr>
            </a:lvl1pPr>
          </a:lstStyle>
          <a:p>
            <a:pPr/>
            <a:r>
              <a:t>Text: Nehemiah 13</a:t>
            </a:r>
          </a:p>
        </p:txBody>
      </p:sp>
      <p:sp>
        <p:nvSpPr>
          <p:cNvPr id="256" name="WHY Are We NOT Growing?"/>
          <p:cNvSpPr txBox="1"/>
          <p:nvPr/>
        </p:nvSpPr>
        <p:spPr>
          <a:xfrm>
            <a:off x="284803" y="183934"/>
            <a:ext cx="12435194" cy="11587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7100">
                <a:solidFill>
                  <a:srgbClr val="FFFFFF"/>
                </a:solidFill>
                <a:effectLst>
                  <a:outerShdw sx="100000" sy="100000" kx="0" ky="0" algn="b" rotWithShape="0" blurRad="63500" dist="63500" dir="2400000">
                    <a:srgbClr val="000000"/>
                  </a:outerShdw>
                </a:effectLst>
              </a:defRPr>
            </a:pPr>
            <a:r>
              <a:t>WHY Are We </a:t>
            </a:r>
            <a:r>
              <a:rPr b="1">
                <a:solidFill>
                  <a:srgbClr val="D4FB79"/>
                </a:solidFill>
                <a:latin typeface="Gill Sans"/>
                <a:ea typeface="Gill Sans"/>
                <a:cs typeface="Gill Sans"/>
                <a:sym typeface="Gill Sans"/>
              </a:rPr>
              <a:t>NOT</a:t>
            </a:r>
            <a:r>
              <a:t> </a:t>
            </a:r>
            <a:r>
              <a:rPr b="1">
                <a:ln w="12700" cap="flat">
                  <a:solidFill>
                    <a:schemeClr val="accent3">
                      <a:hueOff val="198700"/>
                      <a:satOff val="21248"/>
                      <a:lumOff val="19305"/>
                    </a:schemeClr>
                  </a:solidFill>
                  <a:prstDash val="solid"/>
                  <a:miter lim="400000"/>
                </a:ln>
                <a:latin typeface="Gill Sans"/>
                <a:ea typeface="Gill Sans"/>
                <a:cs typeface="Gill Sans"/>
                <a:sym typeface="Gill Sans"/>
              </a:rPr>
              <a:t>Growing</a:t>
            </a:r>
            <a:r>
              <a:t>?</a:t>
            </a:r>
          </a:p>
        </p:txBody>
      </p:sp>
      <p:pic>
        <p:nvPicPr>
          <p:cNvPr id="257" name="Screen Shot 2021-01-02 at 12.14.48 PM.png" descr="Screen Shot 2021-01-02 at 12.14.48 PM.png"/>
          <p:cNvPicPr>
            <a:picLocks noChangeAspect="1"/>
          </p:cNvPicPr>
          <p:nvPr/>
        </p:nvPicPr>
        <p:blipFill>
          <a:blip r:embed="rId3">
            <a:extLst/>
          </a:blip>
          <a:stretch>
            <a:fillRect/>
          </a:stretch>
        </p:blipFill>
        <p:spPr>
          <a:xfrm>
            <a:off x="182904" y="212529"/>
            <a:ext cx="12435194" cy="137856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4" presetID="2" grpId="1" fill="hold">
                                  <p:stCondLst>
                                    <p:cond delay="0"/>
                                  </p:stCondLst>
                                  <p:iterate type="el" backwards="0">
                                    <p:tmAbs val="0"/>
                                  </p:iterate>
                                  <p:childTnLst>
                                    <p:anim calcmode="lin" valueType="num">
                                      <p:cBhvr>
                                        <p:cTn id="6" dur="1000" fill="hold"/>
                                        <p:tgtEl>
                                          <p:spTgt spid="257"/>
                                        </p:tgtEl>
                                        <p:attrNameLst>
                                          <p:attrName>ppt_x</p:attrName>
                                        </p:attrNameLst>
                                      </p:cBhvr>
                                      <p:tavLst>
                                        <p:tav tm="0">
                                          <p:val>
                                            <p:strVal val="ppt_x"/>
                                          </p:val>
                                        </p:tav>
                                        <p:tav tm="100000">
                                          <p:val>
                                            <p:strVal val="ppt_x"/>
                                          </p:val>
                                        </p:tav>
                                      </p:tavLst>
                                    </p:anim>
                                    <p:anim calcmode="lin" valueType="num">
                                      <p:cBhvr>
                                        <p:cTn id="7" dur="1000" fill="hold"/>
                                        <p:tgtEl>
                                          <p:spTgt spid="257"/>
                                        </p:tgtEl>
                                        <p:attrNameLst>
                                          <p:attrName>ppt_y</p:attrName>
                                        </p:attrNameLst>
                                      </p:cBhvr>
                                      <p:tavLst>
                                        <p:tav tm="0">
                                          <p:val>
                                            <p:strVal val="ppt_y"/>
                                          </p:val>
                                        </p:tav>
                                        <p:tav tm="100000">
                                          <p:val>
                                            <p:strVal val="1+ppt_h/2"/>
                                          </p:val>
                                        </p:tav>
                                      </p:tavLst>
                                    </p:anim>
                                    <p:set>
                                      <p:cBhvr>
                                        <p:cTn id="8" fill="hold">
                                          <p:stCondLst>
                                            <p:cond delay="999"/>
                                          </p:stCondLst>
                                        </p:cTn>
                                        <p:tgtEl>
                                          <p:spTgt spid="257"/>
                                        </p:tgtEl>
                                        <p:attrNameLst>
                                          <p:attrName>style.visibility</p:attrName>
                                        </p:attrNameLst>
                                      </p:cBhvr>
                                      <p:to>
                                        <p:strVal val="hidden"/>
                                      </p:to>
                                    </p:set>
                                  </p:childTnLst>
                                </p:cTn>
                              </p:par>
                            </p:childTnLst>
                          </p:cTn>
                        </p:par>
                        <p:par>
                          <p:cTn id="9" fill="hold">
                            <p:stCondLst>
                              <p:cond delay="1000"/>
                            </p:stCondLst>
                            <p:childTnLst>
                              <p:par>
                                <p:cTn id="10" presetClass="entr" nodeType="afterEffect" presetSubtype="4" presetID="2" grpId="2" fill="hold">
                                  <p:stCondLst>
                                    <p:cond delay="0"/>
                                  </p:stCondLst>
                                  <p:iterate type="el" backwards="0">
                                    <p:tmAbs val="0"/>
                                  </p:iterate>
                                  <p:childTnLst>
                                    <p:set>
                                      <p:cBhvr>
                                        <p:cTn id="11" fill="hold"/>
                                        <p:tgtEl>
                                          <p:spTgt spid="256"/>
                                        </p:tgtEl>
                                        <p:attrNameLst>
                                          <p:attrName>style.visibility</p:attrName>
                                        </p:attrNameLst>
                                      </p:cBhvr>
                                      <p:to>
                                        <p:strVal val="visible"/>
                                      </p:to>
                                    </p:set>
                                    <p:anim calcmode="lin" valueType="num">
                                      <p:cBhvr>
                                        <p:cTn id="12" dur="1000" fill="hold"/>
                                        <p:tgtEl>
                                          <p:spTgt spid="256"/>
                                        </p:tgtEl>
                                        <p:attrNameLst>
                                          <p:attrName>ppt_x</p:attrName>
                                        </p:attrNameLst>
                                      </p:cBhvr>
                                      <p:tavLst>
                                        <p:tav tm="0">
                                          <p:val>
                                            <p:strVal val="#ppt_x"/>
                                          </p:val>
                                        </p:tav>
                                        <p:tav tm="100000">
                                          <p:val>
                                            <p:strVal val="#ppt_x"/>
                                          </p:val>
                                        </p:tav>
                                      </p:tavLst>
                                    </p:anim>
                                    <p:anim calcmode="lin" valueType="num">
                                      <p:cBhvr>
                                        <p:cTn id="13" dur="1000" fill="hold"/>
                                        <p:tgtEl>
                                          <p:spTgt spid="2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7" grpId="1"/>
      <p:bldP build="whole" bldLvl="1" animBg="1" rev="0" advAuto="0" spid="256" grpId="2"/>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7" name="Screen Shot 2021-01-02 at 3.29.43 PM.png"/>
          <p:cNvGrpSpPr/>
          <p:nvPr/>
        </p:nvGrpSpPr>
        <p:grpSpPr>
          <a:xfrm>
            <a:off x="142002" y="132063"/>
            <a:ext cx="12720796" cy="1698921"/>
            <a:chOff x="0" y="0"/>
            <a:chExt cx="12720794" cy="1698919"/>
          </a:xfrm>
        </p:grpSpPr>
        <p:pic>
          <p:nvPicPr>
            <p:cNvPr id="316" name="Screen Shot 2021-01-02 at 3.29.43 PM.png" descr="Screen Shot 2021-01-02 at 3.29.43 PM.png"/>
            <p:cNvPicPr>
              <a:picLocks noChangeAspect="1"/>
            </p:cNvPicPr>
            <p:nvPr/>
          </p:nvPicPr>
          <p:blipFill>
            <a:blip r:embed="rId2">
              <a:extLst/>
            </a:blip>
            <a:stretch>
              <a:fillRect/>
            </a:stretch>
          </p:blipFill>
          <p:spPr>
            <a:xfrm>
              <a:off x="114300" y="76200"/>
              <a:ext cx="12492195" cy="1381420"/>
            </a:xfrm>
            <a:prstGeom prst="rect">
              <a:avLst/>
            </a:prstGeom>
            <a:ln>
              <a:noFill/>
            </a:ln>
            <a:effectLst/>
          </p:spPr>
        </p:pic>
        <p:pic>
          <p:nvPicPr>
            <p:cNvPr id="315" name="Screen Shot 2021-01-02 at 3.29.43 PM.png" descr="Screen Shot 2021-01-02 at 3.29.43 PM.png"/>
            <p:cNvPicPr>
              <a:picLocks noChangeAspect="0"/>
            </p:cNvPicPr>
            <p:nvPr/>
          </p:nvPicPr>
          <p:blipFill>
            <a:blip r:embed="rId3">
              <a:extLst/>
            </a:blip>
            <a:stretch>
              <a:fillRect/>
            </a:stretch>
          </p:blipFill>
          <p:spPr>
            <a:xfrm>
              <a:off x="0" y="-1"/>
              <a:ext cx="12720795" cy="1698921"/>
            </a:xfrm>
            <a:prstGeom prst="rect">
              <a:avLst/>
            </a:prstGeom>
            <a:effectLst/>
          </p:spPr>
        </p:pic>
      </p:grpSp>
      <p:pic>
        <p:nvPicPr>
          <p:cNvPr id="318" name="Image" descr="Image"/>
          <p:cNvPicPr>
            <a:picLocks noChangeAspect="1"/>
          </p:cNvPicPr>
          <p:nvPr/>
        </p:nvPicPr>
        <p:blipFill>
          <a:blip r:embed="rId4">
            <a:extLst/>
          </a:blip>
          <a:stretch>
            <a:fillRect/>
          </a:stretch>
        </p:blipFill>
        <p:spPr>
          <a:xfrm>
            <a:off x="-112184" y="2401202"/>
            <a:ext cx="6500005" cy="7580998"/>
          </a:xfrm>
          <a:prstGeom prst="rect">
            <a:avLst/>
          </a:prstGeom>
          <a:ln w="12700">
            <a:miter lim="400000"/>
          </a:ln>
        </p:spPr>
      </p:pic>
      <p:sp>
        <p:nvSpPr>
          <p:cNvPr id="319" name="In Neh 13:4ff, Nehemiah returns to Jerusalem to find the house of God in disarray and the Levites not receiving their rightful portions.…"/>
          <p:cNvSpPr txBox="1"/>
          <p:nvPr/>
        </p:nvSpPr>
        <p:spPr>
          <a:xfrm>
            <a:off x="6054918" y="2965901"/>
            <a:ext cx="6775119" cy="645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600"/>
              </a:spcBef>
              <a:buSzPct val="80000"/>
              <a:buBlip>
                <a:blip r:embed="rId5"/>
              </a:buBlip>
              <a:defRPr sz="3500"/>
            </a:pPr>
            <a:r>
              <a:t>In Neh 13:4ff, Nehemiah returns to Jerusalem to find the house of God in disarray and the Levites not receiving their rightful portions.</a:t>
            </a:r>
          </a:p>
          <a:p>
            <a:pPr marL="457200" indent="-457200" algn="l">
              <a:spcBef>
                <a:spcPts val="1600"/>
              </a:spcBef>
              <a:buSzPct val="80000"/>
              <a:buBlip>
                <a:blip r:embed="rId5"/>
              </a:buBlip>
              <a:defRPr sz="3500"/>
            </a:pPr>
            <a:r>
              <a:t>These leaders previously signed a document promising before the Lord &amp; the people that they would never again let this happen (Neh. 9:38; 10:14–29, 35, 37, 39). </a:t>
            </a:r>
          </a:p>
          <a:p>
            <a:pPr marL="457200" indent="-457200" algn="l">
              <a:spcBef>
                <a:spcPts val="1600"/>
              </a:spcBef>
              <a:buSzPct val="80000"/>
              <a:buBlip>
                <a:blip r:embed="rId5"/>
              </a:buBlip>
              <a:defRPr sz="3500"/>
            </a:pPr>
            <a:r>
              <a:t>They said specifically, “We will not neglect the house of our God” (10:39b).</a:t>
            </a:r>
          </a:p>
        </p:txBody>
      </p:sp>
      <p:sp>
        <p:nvSpPr>
          <p:cNvPr id="320" name="Principles of Rebuilding &amp; Revival"/>
          <p:cNvSpPr txBox="1"/>
          <p:nvPr/>
        </p:nvSpPr>
        <p:spPr>
          <a:xfrm>
            <a:off x="223219" y="1799549"/>
            <a:ext cx="12364060" cy="90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600"/>
              </a:spcBef>
              <a:defRPr b="1" sz="5400">
                <a:latin typeface="Gill Sans"/>
                <a:ea typeface="Gill Sans"/>
                <a:cs typeface="Gill Sans"/>
                <a:sym typeface="Gill Sans"/>
              </a:defRPr>
            </a:lvl1pPr>
          </a:lstStyle>
          <a:p>
            <a:pPr/>
            <a:r>
              <a:t>Principles of Rebuilding &amp; Revival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9">
                                            <p:txEl>
                                              <p:pRg st="1" end="1"/>
                                            </p:txEl>
                                          </p:spTgt>
                                        </p:tgtEl>
                                        <p:attrNameLst>
                                          <p:attrName>style.visibility</p:attrName>
                                        </p:attrNameLst>
                                      </p:cBhvr>
                                      <p:to>
                                        <p:strVal val="visible"/>
                                      </p:to>
                                    </p:set>
                                    <p:animEffect filter="wipe(left)" transition="in">
                                      <p:cBhvr>
                                        <p:cTn id="7" dur="2000"/>
                                        <p:tgtEl>
                                          <p:spTgt spid="3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19">
                                            <p:txEl>
                                              <p:pRg st="2" end="2"/>
                                            </p:txEl>
                                          </p:spTgt>
                                        </p:tgtEl>
                                        <p:attrNameLst>
                                          <p:attrName>style.visibility</p:attrName>
                                        </p:attrNameLst>
                                      </p:cBhvr>
                                      <p:to>
                                        <p:strVal val="visible"/>
                                      </p:to>
                                    </p:set>
                                    <p:animEffect filter="wipe(left)" transition="in">
                                      <p:cBhvr>
                                        <p:cTn id="12" dur="2000"/>
                                        <p:tgtEl>
                                          <p:spTgt spid="31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9"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2" name="Image" descr="Image"/>
          <p:cNvPicPr>
            <a:picLocks noChangeAspect="1"/>
          </p:cNvPicPr>
          <p:nvPr/>
        </p:nvPicPr>
        <p:blipFill>
          <a:blip r:embed="rId2">
            <a:extLst/>
          </a:blip>
          <a:stretch>
            <a:fillRect/>
          </a:stretch>
        </p:blipFill>
        <p:spPr>
          <a:xfrm>
            <a:off x="-112184" y="2401202"/>
            <a:ext cx="6500005" cy="7580998"/>
          </a:xfrm>
          <a:prstGeom prst="rect">
            <a:avLst/>
          </a:prstGeom>
          <a:ln w="12700">
            <a:miter lim="400000"/>
          </a:ln>
        </p:spPr>
      </p:pic>
      <p:sp>
        <p:nvSpPr>
          <p:cNvPr id="323" name="BY CORRECTING OUR OURSELVES"/>
          <p:cNvSpPr txBox="1"/>
          <p:nvPr/>
        </p:nvSpPr>
        <p:spPr>
          <a:xfrm>
            <a:off x="142002" y="1794635"/>
            <a:ext cx="12720796"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600"/>
              </a:spcBef>
              <a:defRPr b="1" sz="5200">
                <a:latin typeface="Gill Sans"/>
                <a:ea typeface="Gill Sans"/>
                <a:cs typeface="Gill Sans"/>
                <a:sym typeface="Gill Sans"/>
              </a:defRPr>
            </a:lvl1pPr>
          </a:lstStyle>
          <a:p>
            <a:pPr/>
            <a:r>
              <a:t>BY CORRECTING OUR OURSELVES</a:t>
            </a:r>
          </a:p>
        </p:txBody>
      </p:sp>
      <p:sp>
        <p:nvSpPr>
          <p:cNvPr id="324" name="Nehemiah 13:11 (NKJV)…"/>
          <p:cNvSpPr txBox="1"/>
          <p:nvPr/>
        </p:nvSpPr>
        <p:spPr>
          <a:xfrm>
            <a:off x="6092984" y="3119088"/>
            <a:ext cx="6790408" cy="61452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700">
                <a:solidFill>
                  <a:srgbClr val="000000"/>
                </a:solidFill>
                <a:latin typeface="Times New Roman"/>
                <a:ea typeface="Times New Roman"/>
                <a:cs typeface="Times New Roman"/>
                <a:sym typeface="Times New Roman"/>
              </a:defRPr>
            </a:pPr>
            <a:r>
              <a:t>Nehemiah 13:11 (NKJV)</a:t>
            </a:r>
          </a:p>
          <a:p>
            <a:pPr defTabSz="457200">
              <a:defRPr sz="5000">
                <a:solidFill>
                  <a:srgbClr val="000000"/>
                </a:solidFill>
                <a:latin typeface="Times New Roman"/>
                <a:ea typeface="Times New Roman"/>
                <a:cs typeface="Times New Roman"/>
                <a:sym typeface="Times New Roman"/>
              </a:defRPr>
            </a:pPr>
            <a:r>
              <a:rPr baseline="31999"/>
              <a:t>11</a:t>
            </a:r>
            <a:r>
              <a:t> So I contended with the rulers, and said, “Why is the house of God forsaken?” And I gathered them together and set them in their place.</a:t>
            </a:r>
          </a:p>
        </p:txBody>
      </p:sp>
      <p:grpSp>
        <p:nvGrpSpPr>
          <p:cNvPr id="327" name="Screen Shot 2021-01-02 at 3.29.43 PM.png"/>
          <p:cNvGrpSpPr/>
          <p:nvPr/>
        </p:nvGrpSpPr>
        <p:grpSpPr>
          <a:xfrm>
            <a:off x="142002" y="132063"/>
            <a:ext cx="12720796" cy="1698921"/>
            <a:chOff x="0" y="0"/>
            <a:chExt cx="12720794" cy="1698919"/>
          </a:xfrm>
        </p:grpSpPr>
        <p:pic>
          <p:nvPicPr>
            <p:cNvPr id="326" name="Screen Shot 2021-01-02 at 3.29.43 PM.png" descr="Screen Shot 2021-01-02 at 3.29.43 PM.png"/>
            <p:cNvPicPr>
              <a:picLocks noChangeAspect="1"/>
            </p:cNvPicPr>
            <p:nvPr/>
          </p:nvPicPr>
          <p:blipFill>
            <a:blip r:embed="rId3">
              <a:extLst/>
            </a:blip>
            <a:stretch>
              <a:fillRect/>
            </a:stretch>
          </p:blipFill>
          <p:spPr>
            <a:xfrm>
              <a:off x="114300" y="76200"/>
              <a:ext cx="12492195" cy="1381420"/>
            </a:xfrm>
            <a:prstGeom prst="rect">
              <a:avLst/>
            </a:prstGeom>
            <a:ln>
              <a:noFill/>
            </a:ln>
            <a:effectLst/>
          </p:spPr>
        </p:pic>
        <p:pic>
          <p:nvPicPr>
            <p:cNvPr id="325" name="Screen Shot 2021-01-02 at 3.29.43 PM.png" descr="Screen Shot 2021-01-02 at 3.29.43 PM.png"/>
            <p:cNvPicPr>
              <a:picLocks noChangeAspect="0"/>
            </p:cNvPicPr>
            <p:nvPr/>
          </p:nvPicPr>
          <p:blipFill>
            <a:blip r:embed="rId4">
              <a:extLst/>
            </a:blip>
            <a:stretch>
              <a:fillRect/>
            </a:stretch>
          </p:blipFill>
          <p:spPr>
            <a:xfrm>
              <a:off x="0" y="-1"/>
              <a:ext cx="12720795" cy="169892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9" name="Image" descr="Image"/>
          <p:cNvPicPr>
            <a:picLocks noChangeAspect="1"/>
          </p:cNvPicPr>
          <p:nvPr/>
        </p:nvPicPr>
        <p:blipFill>
          <a:blip r:embed="rId2">
            <a:extLst/>
          </a:blip>
          <a:stretch>
            <a:fillRect/>
          </a:stretch>
        </p:blipFill>
        <p:spPr>
          <a:xfrm>
            <a:off x="-112184" y="2401202"/>
            <a:ext cx="6500005" cy="7580998"/>
          </a:xfrm>
          <a:prstGeom prst="rect">
            <a:avLst/>
          </a:prstGeom>
          <a:ln w="12700">
            <a:miter lim="400000"/>
          </a:ln>
        </p:spPr>
      </p:pic>
      <p:sp>
        <p:nvSpPr>
          <p:cNvPr id="330" name="DISRESPECT FOR GOD’S HOUSE"/>
          <p:cNvSpPr txBox="1"/>
          <p:nvPr/>
        </p:nvSpPr>
        <p:spPr>
          <a:xfrm>
            <a:off x="142002" y="1743835"/>
            <a:ext cx="12720796" cy="91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600"/>
              </a:spcBef>
              <a:defRPr b="1" sz="5500">
                <a:latin typeface="Gill Sans"/>
                <a:ea typeface="Gill Sans"/>
                <a:cs typeface="Gill Sans"/>
                <a:sym typeface="Gill Sans"/>
              </a:defRPr>
            </a:lvl1pPr>
          </a:lstStyle>
          <a:p>
            <a:pPr/>
            <a:r>
              <a:t>DISRESPECT FOR GOD’S HOUSE</a:t>
            </a:r>
          </a:p>
        </p:txBody>
      </p:sp>
      <p:pic>
        <p:nvPicPr>
          <p:cNvPr id="331" name="Screen Shot 2021-01-02 at 1.38.36 PM.png" descr="Screen Shot 2021-01-02 at 1.38.36 PM.png"/>
          <p:cNvPicPr>
            <a:picLocks noChangeAspect="0"/>
          </p:cNvPicPr>
          <p:nvPr/>
        </p:nvPicPr>
        <p:blipFill>
          <a:blip r:embed="rId3">
            <a:extLst/>
          </a:blip>
          <a:stretch>
            <a:fillRect/>
          </a:stretch>
        </p:blipFill>
        <p:spPr>
          <a:xfrm>
            <a:off x="142938" y="146892"/>
            <a:ext cx="12718923" cy="1624137"/>
          </a:xfrm>
          <a:prstGeom prst="rect">
            <a:avLst/>
          </a:prstGeom>
          <a:effectLst>
            <a:outerShdw sx="100000" sy="100000" kx="0" ky="0" algn="b" rotWithShape="0" blurRad="63500" dist="25400" dir="5400000">
              <a:srgbClr val="000000">
                <a:alpha val="50000"/>
              </a:srgbClr>
            </a:outerShdw>
          </a:effectLst>
        </p:spPr>
      </p:pic>
      <p:sp>
        <p:nvSpPr>
          <p:cNvPr id="332" name="Residency was given to the enemy, Tobiah (13:4)…"/>
          <p:cNvSpPr txBox="1"/>
          <p:nvPr/>
        </p:nvSpPr>
        <p:spPr>
          <a:xfrm>
            <a:off x="5974067" y="2722723"/>
            <a:ext cx="6933691" cy="668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SzPct val="80000"/>
              <a:buBlip>
                <a:blip r:embed="rId4"/>
              </a:buBlip>
              <a:defRPr b="1">
                <a:latin typeface="Century Gothic"/>
                <a:ea typeface="Century Gothic"/>
                <a:cs typeface="Century Gothic"/>
                <a:sym typeface="Century Gothic"/>
              </a:defRPr>
            </a:pPr>
            <a:r>
              <a:t>Residency was given to the enemy, Tobiah (13:4)</a:t>
            </a:r>
          </a:p>
          <a:p>
            <a:pPr marL="1143000" indent="-685800" algn="l">
              <a:spcBef>
                <a:spcPts val="1000"/>
              </a:spcBef>
              <a:buSzPct val="80000"/>
              <a:buBlip>
                <a:blip r:embed="rId5"/>
              </a:buBlip>
              <a:defRPr sz="3400">
                <a:latin typeface="Century Gothic"/>
                <a:ea typeface="Century Gothic"/>
                <a:cs typeface="Century Gothic"/>
                <a:sym typeface="Century Gothic"/>
              </a:defRPr>
            </a:pPr>
            <a:r>
              <a:t>Eliashib, the high priest in Judah (cf. 3:1, 20; 13:28), had prepared a room in the temple for Tobiah the Ammonite (2:10; 4:3; 6:1; also cf 13:1-3).  </a:t>
            </a:r>
          </a:p>
          <a:p>
            <a:pPr marL="1143000" indent="-685800" algn="l">
              <a:spcBef>
                <a:spcPts val="1000"/>
              </a:spcBef>
              <a:buSzPct val="80000"/>
              <a:buBlip>
                <a:blip r:embed="rId5"/>
              </a:buBlip>
              <a:defRPr sz="3400">
                <a:latin typeface="Century Gothic"/>
                <a:ea typeface="Century Gothic"/>
                <a:cs typeface="Century Gothic"/>
                <a:sym typeface="Century Gothic"/>
              </a:defRPr>
            </a:pPr>
            <a:r>
              <a:t>Tobiah was an enemy of Nehemiah along with Sanballat (2:10–19;4:3,7; 6:1,12,17,19)</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2">
                                            <p:txEl>
                                              <p:pRg st="1" end="1"/>
                                            </p:txEl>
                                          </p:spTgt>
                                        </p:tgtEl>
                                        <p:attrNameLst>
                                          <p:attrName>style.visibility</p:attrName>
                                        </p:attrNameLst>
                                      </p:cBhvr>
                                      <p:to>
                                        <p:strVal val="visible"/>
                                      </p:to>
                                    </p:set>
                                    <p:animEffect filter="wipe(left)" transition="in">
                                      <p:cBhvr>
                                        <p:cTn id="7" dur="1500"/>
                                        <p:tgtEl>
                                          <p:spTgt spid="33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32">
                                            <p:txEl>
                                              <p:pRg st="2" end="2"/>
                                            </p:txEl>
                                          </p:spTgt>
                                        </p:tgtEl>
                                        <p:attrNameLst>
                                          <p:attrName>style.visibility</p:attrName>
                                        </p:attrNameLst>
                                      </p:cBhvr>
                                      <p:to>
                                        <p:strVal val="visible"/>
                                      </p:to>
                                    </p:set>
                                    <p:animEffect filter="wipe(left)" transition="in">
                                      <p:cBhvr>
                                        <p:cTn id="12" dur="1500"/>
                                        <p:tgtEl>
                                          <p:spTgt spid="33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2"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4" name="Image" descr="Image"/>
          <p:cNvPicPr>
            <a:picLocks noChangeAspect="1"/>
          </p:cNvPicPr>
          <p:nvPr/>
        </p:nvPicPr>
        <p:blipFill>
          <a:blip r:embed="rId2">
            <a:extLst/>
          </a:blip>
          <a:stretch>
            <a:fillRect/>
          </a:stretch>
        </p:blipFill>
        <p:spPr>
          <a:xfrm>
            <a:off x="-112184" y="2401202"/>
            <a:ext cx="6500005" cy="7580998"/>
          </a:xfrm>
          <a:prstGeom prst="rect">
            <a:avLst/>
          </a:prstGeom>
          <a:ln w="12700">
            <a:miter lim="400000"/>
          </a:ln>
        </p:spPr>
      </p:pic>
      <p:sp>
        <p:nvSpPr>
          <p:cNvPr id="335" name="DISRESPECT FOR GOD’S HOUSE"/>
          <p:cNvSpPr txBox="1"/>
          <p:nvPr/>
        </p:nvSpPr>
        <p:spPr>
          <a:xfrm>
            <a:off x="142002" y="1743835"/>
            <a:ext cx="12720796" cy="91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600"/>
              </a:spcBef>
              <a:defRPr b="1" sz="5500">
                <a:latin typeface="Gill Sans"/>
                <a:ea typeface="Gill Sans"/>
                <a:cs typeface="Gill Sans"/>
                <a:sym typeface="Gill Sans"/>
              </a:defRPr>
            </a:lvl1pPr>
          </a:lstStyle>
          <a:p>
            <a:pPr/>
            <a:r>
              <a:t>DISRESPECT FOR GOD’S HOUSE</a:t>
            </a:r>
          </a:p>
        </p:txBody>
      </p:sp>
      <p:pic>
        <p:nvPicPr>
          <p:cNvPr id="336" name="Screen Shot 2021-01-02 at 1.38.36 PM.png" descr="Screen Shot 2021-01-02 at 1.38.36 PM.png"/>
          <p:cNvPicPr>
            <a:picLocks noChangeAspect="0"/>
          </p:cNvPicPr>
          <p:nvPr/>
        </p:nvPicPr>
        <p:blipFill>
          <a:blip r:embed="rId3">
            <a:extLst/>
          </a:blip>
          <a:stretch>
            <a:fillRect/>
          </a:stretch>
        </p:blipFill>
        <p:spPr>
          <a:xfrm>
            <a:off x="142938" y="146892"/>
            <a:ext cx="12718923" cy="1624137"/>
          </a:xfrm>
          <a:prstGeom prst="rect">
            <a:avLst/>
          </a:prstGeom>
          <a:effectLst>
            <a:outerShdw sx="100000" sy="100000" kx="0" ky="0" algn="b" rotWithShape="0" blurRad="63500" dist="25400" dir="5400000">
              <a:srgbClr val="000000">
                <a:alpha val="50000"/>
              </a:srgbClr>
            </a:outerShdw>
          </a:effectLst>
        </p:spPr>
      </p:pic>
      <p:sp>
        <p:nvSpPr>
          <p:cNvPr id="337" name="Holy Things Replaced By Enemies Things - 13:5…"/>
          <p:cNvSpPr txBox="1"/>
          <p:nvPr/>
        </p:nvSpPr>
        <p:spPr>
          <a:xfrm>
            <a:off x="5974067" y="2722723"/>
            <a:ext cx="6933691" cy="668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SzPct val="80000"/>
              <a:buBlip>
                <a:blip r:embed="rId4"/>
              </a:buBlip>
              <a:defRPr b="1">
                <a:latin typeface="Century Gothic"/>
                <a:ea typeface="Century Gothic"/>
                <a:cs typeface="Century Gothic"/>
                <a:sym typeface="Century Gothic"/>
              </a:defRPr>
            </a:pPr>
            <a:r>
              <a:t>Holy Things Replaced By Enemies Things - 13:5</a:t>
            </a:r>
          </a:p>
          <a:p>
            <a:pPr marL="1143000" indent="-685800" algn="l">
              <a:spcBef>
                <a:spcPts val="1000"/>
              </a:spcBef>
              <a:buSzPct val="80000"/>
              <a:buBlip>
                <a:blip r:embed="rId5"/>
              </a:buBlip>
              <a:defRPr sz="3400">
                <a:latin typeface="Century Gothic"/>
                <a:ea typeface="Century Gothic"/>
                <a:cs typeface="Century Gothic"/>
                <a:sym typeface="Century Gothic"/>
              </a:defRPr>
            </a:pPr>
            <a:r>
              <a:t>The room he occupied had been one of the temple storerooms (13:4–5). There Tobiah could oppose God’s work while posing to assist it!</a:t>
            </a:r>
          </a:p>
          <a:p>
            <a:pPr marL="1143000" indent="-685800" algn="l">
              <a:spcBef>
                <a:spcPts val="1000"/>
              </a:spcBef>
              <a:buSzPct val="80000"/>
              <a:buBlip>
                <a:blip r:embed="rId5"/>
              </a:buBlip>
              <a:defRPr sz="3400">
                <a:latin typeface="Century Gothic"/>
                <a:ea typeface="Century Gothic"/>
                <a:cs typeface="Century Gothic"/>
                <a:sym typeface="Century Gothic"/>
              </a:defRPr>
            </a:pPr>
            <a:r>
              <a:t>In order to make room for Tobiah - the things commanded by God had to be removed. (vs 8)</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7">
                                            <p:txEl>
                                              <p:pRg st="1" end="1"/>
                                            </p:txEl>
                                          </p:spTgt>
                                        </p:tgtEl>
                                        <p:attrNameLst>
                                          <p:attrName>style.visibility</p:attrName>
                                        </p:attrNameLst>
                                      </p:cBhvr>
                                      <p:to>
                                        <p:strVal val="visible"/>
                                      </p:to>
                                    </p:set>
                                    <p:animEffect filter="wipe(left)" transition="in">
                                      <p:cBhvr>
                                        <p:cTn id="7" dur="1500"/>
                                        <p:tgtEl>
                                          <p:spTgt spid="33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37">
                                            <p:txEl>
                                              <p:pRg st="2" end="2"/>
                                            </p:txEl>
                                          </p:spTgt>
                                        </p:tgtEl>
                                        <p:attrNameLst>
                                          <p:attrName>style.visibility</p:attrName>
                                        </p:attrNameLst>
                                      </p:cBhvr>
                                      <p:to>
                                        <p:strVal val="visible"/>
                                      </p:to>
                                    </p:set>
                                    <p:animEffect filter="wipe(left)" transition="in">
                                      <p:cBhvr>
                                        <p:cTn id="12" dur="1500"/>
                                        <p:tgtEl>
                                          <p:spTgt spid="33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7"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DISRESPECT FOR GOD’S HOUSE"/>
          <p:cNvSpPr txBox="1"/>
          <p:nvPr/>
        </p:nvSpPr>
        <p:spPr>
          <a:xfrm>
            <a:off x="142002" y="1743835"/>
            <a:ext cx="12720796" cy="91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600"/>
              </a:spcBef>
              <a:defRPr b="1" sz="5500">
                <a:latin typeface="Gill Sans"/>
                <a:ea typeface="Gill Sans"/>
                <a:cs typeface="Gill Sans"/>
                <a:sym typeface="Gill Sans"/>
              </a:defRPr>
            </a:lvl1pPr>
          </a:lstStyle>
          <a:p>
            <a:pPr/>
            <a:r>
              <a:t>DISRESPECT FOR GOD’S HOUSE</a:t>
            </a:r>
          </a:p>
        </p:txBody>
      </p:sp>
      <p:pic>
        <p:nvPicPr>
          <p:cNvPr id="340" name="Screen Shot 2021-01-02 at 1.38.36 PM.png" descr="Screen Shot 2021-01-02 at 1.38.36 PM.png"/>
          <p:cNvPicPr>
            <a:picLocks noChangeAspect="0"/>
          </p:cNvPicPr>
          <p:nvPr/>
        </p:nvPicPr>
        <p:blipFill>
          <a:blip r:embed="rId2">
            <a:extLst/>
          </a:blip>
          <a:stretch>
            <a:fillRect/>
          </a:stretch>
        </p:blipFill>
        <p:spPr>
          <a:xfrm>
            <a:off x="142938" y="146892"/>
            <a:ext cx="12718923" cy="1624137"/>
          </a:xfrm>
          <a:prstGeom prst="rect">
            <a:avLst/>
          </a:prstGeom>
          <a:effectLst>
            <a:outerShdw sx="100000" sy="100000" kx="0" ky="0" algn="b" rotWithShape="0" blurRad="63500" dist="25400" dir="5400000">
              <a:srgbClr val="000000">
                <a:alpha val="50000"/>
              </a:srgbClr>
            </a:outerShdw>
          </a:effectLst>
        </p:spPr>
      </p:pic>
      <p:sp>
        <p:nvSpPr>
          <p:cNvPr id="341" name="The temple needed to be “cleansed” - 13:6-9…"/>
          <p:cNvSpPr txBox="1"/>
          <p:nvPr/>
        </p:nvSpPr>
        <p:spPr>
          <a:xfrm>
            <a:off x="5974067" y="2722723"/>
            <a:ext cx="6933691" cy="668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SzPct val="80000"/>
              <a:buBlip>
                <a:blip r:embed="rId3"/>
              </a:buBlip>
              <a:defRPr b="1">
                <a:latin typeface="Century Gothic"/>
                <a:ea typeface="Century Gothic"/>
                <a:cs typeface="Century Gothic"/>
                <a:sym typeface="Century Gothic"/>
              </a:defRPr>
            </a:pPr>
            <a:r>
              <a:t>The temple needed to be “cleansed” - 13:6-9</a:t>
            </a:r>
          </a:p>
          <a:p>
            <a:pPr marL="1143000" indent="-685800" algn="l">
              <a:spcBef>
                <a:spcPts val="1000"/>
              </a:spcBef>
              <a:buSzPct val="80000"/>
              <a:buBlip>
                <a:blip r:embed="rId4"/>
              </a:buBlip>
              <a:defRPr sz="3400">
                <a:latin typeface="Century Gothic"/>
                <a:ea typeface="Century Gothic"/>
                <a:cs typeface="Century Gothic"/>
                <a:sym typeface="Century Gothic"/>
              </a:defRPr>
            </a:pPr>
            <a:r>
              <a:t>Required ALL things “common” cast out (vs. 8; 2 Ch. 29:5, 15–19; Mar. 11:15–17;  Jno. 2:13–17; 1 Cor 5; 11:21,22,34; Lev 10:1-4).</a:t>
            </a:r>
          </a:p>
          <a:p>
            <a:pPr marL="1143000" indent="-685800" algn="l">
              <a:spcBef>
                <a:spcPts val="1000"/>
              </a:spcBef>
              <a:buSzPct val="80000"/>
              <a:buBlip>
                <a:blip r:embed="rId4"/>
              </a:buBlip>
              <a:defRPr sz="3400">
                <a:latin typeface="Century Gothic"/>
                <a:ea typeface="Century Gothic"/>
                <a:cs typeface="Century Gothic"/>
                <a:sym typeface="Century Gothic"/>
              </a:defRPr>
            </a:pPr>
            <a:r>
              <a:t>Required the temple articles and offerings that belonged there be restored. (9; 10:37; 12:47)</a:t>
            </a:r>
          </a:p>
        </p:txBody>
      </p:sp>
      <p:grpSp>
        <p:nvGrpSpPr>
          <p:cNvPr id="344" name="Image"/>
          <p:cNvGrpSpPr/>
          <p:nvPr/>
        </p:nvGrpSpPr>
        <p:grpSpPr>
          <a:xfrm>
            <a:off x="171118" y="2639860"/>
            <a:ext cx="5565440" cy="7069090"/>
            <a:chOff x="0" y="0"/>
            <a:chExt cx="5565439" cy="7069088"/>
          </a:xfrm>
        </p:grpSpPr>
        <p:pic>
          <p:nvPicPr>
            <p:cNvPr id="343" name="Image" descr="Image"/>
            <p:cNvPicPr>
              <a:picLocks noChangeAspect="1"/>
            </p:cNvPicPr>
            <p:nvPr/>
          </p:nvPicPr>
          <p:blipFill>
            <a:blip r:embed="rId5">
              <a:extLst/>
            </a:blip>
            <a:srcRect l="0" t="0" r="20954" b="0"/>
            <a:stretch>
              <a:fillRect/>
            </a:stretch>
          </p:blipFill>
          <p:spPr>
            <a:xfrm>
              <a:off x="114300" y="76200"/>
              <a:ext cx="5336840" cy="6751589"/>
            </a:xfrm>
            <a:prstGeom prst="rect">
              <a:avLst/>
            </a:prstGeom>
            <a:ln>
              <a:noFill/>
            </a:ln>
            <a:effectLst/>
          </p:spPr>
        </p:pic>
        <p:pic>
          <p:nvPicPr>
            <p:cNvPr id="342" name="Image" descr="Image"/>
            <p:cNvPicPr>
              <a:picLocks noChangeAspect="0"/>
            </p:cNvPicPr>
            <p:nvPr/>
          </p:nvPicPr>
          <p:blipFill>
            <a:blip r:embed="rId6">
              <a:extLst/>
            </a:blip>
            <a:stretch>
              <a:fillRect/>
            </a:stretch>
          </p:blipFill>
          <p:spPr>
            <a:xfrm>
              <a:off x="-1" y="0"/>
              <a:ext cx="5565441" cy="7069089"/>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1">
                                            <p:txEl>
                                              <p:pRg st="1" end="1"/>
                                            </p:txEl>
                                          </p:spTgt>
                                        </p:tgtEl>
                                        <p:attrNameLst>
                                          <p:attrName>style.visibility</p:attrName>
                                        </p:attrNameLst>
                                      </p:cBhvr>
                                      <p:to>
                                        <p:strVal val="visible"/>
                                      </p:to>
                                    </p:set>
                                    <p:animEffect filter="wipe(left)" transition="in">
                                      <p:cBhvr>
                                        <p:cTn id="7" dur="1500"/>
                                        <p:tgtEl>
                                          <p:spTgt spid="34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41">
                                            <p:txEl>
                                              <p:pRg st="2" end="2"/>
                                            </p:txEl>
                                          </p:spTgt>
                                        </p:tgtEl>
                                        <p:attrNameLst>
                                          <p:attrName>style.visibility</p:attrName>
                                        </p:attrNameLst>
                                      </p:cBhvr>
                                      <p:to>
                                        <p:strVal val="visible"/>
                                      </p:to>
                                    </p:set>
                                    <p:animEffect filter="wipe(left)" transition="in">
                                      <p:cBhvr>
                                        <p:cTn id="12" dur="1500"/>
                                        <p:tgtEl>
                                          <p:spTgt spid="34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1"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Worldly &amp; common things have been given residency in MANY churches claiming to belong to Christ (1 Cor 11:34)…"/>
          <p:cNvSpPr txBox="1"/>
          <p:nvPr/>
        </p:nvSpPr>
        <p:spPr>
          <a:xfrm>
            <a:off x="6018815" y="2732705"/>
            <a:ext cx="6705179" cy="678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SzPct val="80000"/>
              <a:buBlip>
                <a:blip r:embed="rId2"/>
              </a:buBlip>
              <a:defRPr sz="3500">
                <a:latin typeface="Century Gothic"/>
                <a:ea typeface="Century Gothic"/>
                <a:cs typeface="Century Gothic"/>
                <a:sym typeface="Century Gothic"/>
              </a:defRPr>
            </a:pPr>
            <a:r>
              <a:t>Worldly &amp; common things have been given residency in MANY churches claiming to belong to Christ (1 Cor 11:34) </a:t>
            </a:r>
          </a:p>
          <a:p>
            <a:pPr marL="685800" indent="-685800" algn="l">
              <a:spcBef>
                <a:spcPts val="1000"/>
              </a:spcBef>
              <a:buSzPct val="80000"/>
              <a:buBlip>
                <a:blip r:embed="rId2"/>
              </a:buBlip>
              <a:defRPr sz="3500">
                <a:latin typeface="Century Gothic"/>
                <a:ea typeface="Century Gothic"/>
                <a:cs typeface="Century Gothic"/>
                <a:sym typeface="Century Gothic"/>
              </a:defRPr>
            </a:pPr>
            <a:r>
              <a:t>While taking up residency under the guise of “expedients” - they are in fact undermining &amp; destroying God’s people &amp; work. (Mt 13:22; 1 Tim 5:16; 2 Cor. 10:4)</a:t>
            </a:r>
          </a:p>
        </p:txBody>
      </p:sp>
      <p:sp>
        <p:nvSpPr>
          <p:cNvPr id="347" name="DISRESPECT FOR GOD’S HOUSE"/>
          <p:cNvSpPr txBox="1"/>
          <p:nvPr/>
        </p:nvSpPr>
        <p:spPr>
          <a:xfrm>
            <a:off x="142002" y="1743835"/>
            <a:ext cx="12720796" cy="91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600"/>
              </a:spcBef>
              <a:defRPr b="1" sz="5500">
                <a:latin typeface="Gill Sans"/>
                <a:ea typeface="Gill Sans"/>
                <a:cs typeface="Gill Sans"/>
                <a:sym typeface="Gill Sans"/>
              </a:defRPr>
            </a:lvl1pPr>
          </a:lstStyle>
          <a:p>
            <a:pPr/>
            <a:r>
              <a:t>DISRESPECT FOR GOD’S HOUSE</a:t>
            </a:r>
          </a:p>
        </p:txBody>
      </p:sp>
      <p:pic>
        <p:nvPicPr>
          <p:cNvPr id="348" name="Screen Shot 2021-01-02 at 1.38.36 PM.png" descr="Screen Shot 2021-01-02 at 1.38.36 PM.png"/>
          <p:cNvPicPr>
            <a:picLocks noChangeAspect="0"/>
          </p:cNvPicPr>
          <p:nvPr/>
        </p:nvPicPr>
        <p:blipFill>
          <a:blip r:embed="rId3">
            <a:extLst/>
          </a:blip>
          <a:stretch>
            <a:fillRect/>
          </a:stretch>
        </p:blipFill>
        <p:spPr>
          <a:xfrm>
            <a:off x="142938" y="146892"/>
            <a:ext cx="12718923" cy="1624137"/>
          </a:xfrm>
          <a:prstGeom prst="rect">
            <a:avLst/>
          </a:prstGeom>
          <a:effectLst>
            <a:outerShdw sx="100000" sy="100000" kx="0" ky="0" algn="b" rotWithShape="0" blurRad="63500" dist="25400" dir="5400000">
              <a:srgbClr val="000000">
                <a:alpha val="50000"/>
              </a:srgbClr>
            </a:outerShdw>
          </a:effectLst>
        </p:spPr>
      </p:pic>
      <p:grpSp>
        <p:nvGrpSpPr>
          <p:cNvPr id="351" name="Image"/>
          <p:cNvGrpSpPr/>
          <p:nvPr/>
        </p:nvGrpSpPr>
        <p:grpSpPr>
          <a:xfrm>
            <a:off x="171118" y="2639860"/>
            <a:ext cx="5565440" cy="7069090"/>
            <a:chOff x="0" y="0"/>
            <a:chExt cx="5565439" cy="7069088"/>
          </a:xfrm>
        </p:grpSpPr>
        <p:pic>
          <p:nvPicPr>
            <p:cNvPr id="350" name="Image" descr="Image"/>
            <p:cNvPicPr>
              <a:picLocks noChangeAspect="1"/>
            </p:cNvPicPr>
            <p:nvPr/>
          </p:nvPicPr>
          <p:blipFill>
            <a:blip r:embed="rId4">
              <a:extLst/>
            </a:blip>
            <a:srcRect l="0" t="0" r="20954" b="0"/>
            <a:stretch>
              <a:fillRect/>
            </a:stretch>
          </p:blipFill>
          <p:spPr>
            <a:xfrm>
              <a:off x="114300" y="76200"/>
              <a:ext cx="5336840" cy="6751589"/>
            </a:xfrm>
            <a:prstGeom prst="rect">
              <a:avLst/>
            </a:prstGeom>
            <a:ln>
              <a:noFill/>
            </a:ln>
            <a:effectLst/>
          </p:spPr>
        </p:pic>
        <p:pic>
          <p:nvPicPr>
            <p:cNvPr id="349" name="Image" descr="Image"/>
            <p:cNvPicPr>
              <a:picLocks noChangeAspect="0"/>
            </p:cNvPicPr>
            <p:nvPr/>
          </p:nvPicPr>
          <p:blipFill>
            <a:blip r:embed="rId5">
              <a:extLst/>
            </a:blip>
            <a:stretch>
              <a:fillRect/>
            </a:stretch>
          </p:blipFill>
          <p:spPr>
            <a:xfrm>
              <a:off x="-1" y="0"/>
              <a:ext cx="5565441" cy="7069089"/>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6">
                                            <p:txEl>
                                              <p:pRg st="1" end="1"/>
                                            </p:txEl>
                                          </p:spTgt>
                                        </p:tgtEl>
                                        <p:attrNameLst>
                                          <p:attrName>style.visibility</p:attrName>
                                        </p:attrNameLst>
                                      </p:cBhvr>
                                      <p:to>
                                        <p:strVal val="visible"/>
                                      </p:to>
                                    </p:set>
                                    <p:animEffect filter="wipe(left)" transition="in">
                                      <p:cBhvr>
                                        <p:cTn id="7" dur="2000"/>
                                        <p:tgtEl>
                                          <p:spTgt spid="34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6"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DISRESPECT FOR GOD’S HOUSE"/>
          <p:cNvSpPr txBox="1"/>
          <p:nvPr/>
        </p:nvSpPr>
        <p:spPr>
          <a:xfrm>
            <a:off x="142002" y="1743835"/>
            <a:ext cx="12720796" cy="91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600"/>
              </a:spcBef>
              <a:defRPr b="1" sz="5500">
                <a:latin typeface="Gill Sans"/>
                <a:ea typeface="Gill Sans"/>
                <a:cs typeface="Gill Sans"/>
                <a:sym typeface="Gill Sans"/>
              </a:defRPr>
            </a:lvl1pPr>
          </a:lstStyle>
          <a:p>
            <a:pPr/>
            <a:r>
              <a:t>DISRESPECT FOR GOD’S HOUSE</a:t>
            </a:r>
          </a:p>
        </p:txBody>
      </p:sp>
      <p:pic>
        <p:nvPicPr>
          <p:cNvPr id="354" name="Screen Shot 2021-01-02 at 1.38.36 PM.png" descr="Screen Shot 2021-01-02 at 1.38.36 PM.png"/>
          <p:cNvPicPr>
            <a:picLocks noChangeAspect="0"/>
          </p:cNvPicPr>
          <p:nvPr/>
        </p:nvPicPr>
        <p:blipFill>
          <a:blip r:embed="rId2">
            <a:extLst/>
          </a:blip>
          <a:stretch>
            <a:fillRect/>
          </a:stretch>
        </p:blipFill>
        <p:spPr>
          <a:xfrm>
            <a:off x="142938" y="146892"/>
            <a:ext cx="12718923" cy="1624137"/>
          </a:xfrm>
          <a:prstGeom prst="rect">
            <a:avLst/>
          </a:prstGeom>
          <a:effectLst>
            <a:outerShdw sx="100000" sy="100000" kx="0" ky="0" algn="b" rotWithShape="0" blurRad="63500" dist="25400" dir="5400000">
              <a:srgbClr val="000000">
                <a:alpha val="50000"/>
              </a:srgbClr>
            </a:outerShdw>
          </a:effectLst>
        </p:spPr>
      </p:pic>
      <p:pic>
        <p:nvPicPr>
          <p:cNvPr id="355" name="Screen Shot 2021-01-02 at 5.23.07 PM.png" descr="Screen Shot 2021-01-02 at 5.23.07 PM.png"/>
          <p:cNvPicPr>
            <a:picLocks noChangeAspect="1"/>
          </p:cNvPicPr>
          <p:nvPr/>
        </p:nvPicPr>
        <p:blipFill>
          <a:blip r:embed="rId3">
            <a:extLst/>
          </a:blip>
          <a:stretch>
            <a:fillRect/>
          </a:stretch>
        </p:blipFill>
        <p:spPr>
          <a:xfrm>
            <a:off x="-113063" y="2428564"/>
            <a:ext cx="13230926" cy="73850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RESPECT GOD’S HOUSE"/>
          <p:cNvSpPr txBox="1"/>
          <p:nvPr/>
        </p:nvSpPr>
        <p:spPr>
          <a:xfrm>
            <a:off x="142002" y="1712085"/>
            <a:ext cx="12720796" cy="97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600"/>
              </a:spcBef>
              <a:defRPr b="1" sz="6000">
                <a:latin typeface="Gill Sans"/>
                <a:ea typeface="Gill Sans"/>
                <a:cs typeface="Gill Sans"/>
                <a:sym typeface="Gill Sans"/>
              </a:defRPr>
            </a:lvl1pPr>
          </a:lstStyle>
          <a:p>
            <a:pPr/>
            <a:r>
              <a:t>RESPECT GOD’S HOUSE</a:t>
            </a:r>
          </a:p>
        </p:txBody>
      </p:sp>
      <p:sp>
        <p:nvSpPr>
          <p:cNvPr id="358" name="We need the same zeal Nehemiah &amp; our Lord had for God’s house! (Jn. 2:13–17)…"/>
          <p:cNvSpPr txBox="1"/>
          <p:nvPr/>
        </p:nvSpPr>
        <p:spPr>
          <a:xfrm>
            <a:off x="5866210" y="2835808"/>
            <a:ext cx="6956734" cy="660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SzPct val="80000"/>
              <a:buBlip>
                <a:blip r:embed="rId2"/>
              </a:buBlip>
              <a:defRPr sz="3400">
                <a:latin typeface="Century Gothic"/>
                <a:ea typeface="Century Gothic"/>
                <a:cs typeface="Century Gothic"/>
                <a:sym typeface="Century Gothic"/>
              </a:defRPr>
            </a:pPr>
            <a:r>
              <a:t>We need the same zeal Nehemiah &amp; our Lord had for God’s house! (Jn. 2:13–17)</a:t>
            </a:r>
          </a:p>
          <a:p>
            <a:pPr marL="685800" indent="-685800" algn="l">
              <a:spcBef>
                <a:spcPts val="1000"/>
              </a:spcBef>
              <a:buSzPct val="80000"/>
              <a:buBlip>
                <a:blip r:embed="rId2"/>
              </a:buBlip>
              <a:defRPr sz="3400">
                <a:latin typeface="Century Gothic"/>
                <a:ea typeface="Century Gothic"/>
                <a:cs typeface="Century Gothic"/>
                <a:sym typeface="Century Gothic"/>
              </a:defRPr>
            </a:pPr>
            <a:r>
              <a:t>The church needs to be cleansed from all things common, (</a:t>
            </a:r>
            <a:r>
              <a:rPr i="1"/>
              <a:t>human institutions, carnal pleasures, enticements, &amp; doctrines of men</a:t>
            </a:r>
            <a:r>
              <a:t>) (2 Cor. 6:14-7:1)</a:t>
            </a:r>
          </a:p>
          <a:p>
            <a:pPr marL="685800" indent="-685800" algn="l">
              <a:spcBef>
                <a:spcPts val="1000"/>
              </a:spcBef>
              <a:buSzPct val="80000"/>
              <a:buBlip>
                <a:blip r:embed="rId2"/>
              </a:buBlip>
              <a:defRPr sz="3400">
                <a:latin typeface="Century Gothic"/>
                <a:ea typeface="Century Gothic"/>
                <a:cs typeface="Century Gothic"/>
                <a:sym typeface="Century Gothic"/>
              </a:defRPr>
            </a:pPr>
            <a:r>
              <a:t>The church’s spiritual worship &amp; work needs to be restored! (1 Tim 3:15; Jn 4:24)</a:t>
            </a:r>
          </a:p>
        </p:txBody>
      </p:sp>
      <p:grpSp>
        <p:nvGrpSpPr>
          <p:cNvPr id="361" name="Screen Shot 2021-01-02 at 3.29.43 PM.png"/>
          <p:cNvGrpSpPr/>
          <p:nvPr/>
        </p:nvGrpSpPr>
        <p:grpSpPr>
          <a:xfrm>
            <a:off x="142002" y="132063"/>
            <a:ext cx="12720796" cy="1698921"/>
            <a:chOff x="0" y="0"/>
            <a:chExt cx="12720794" cy="1698919"/>
          </a:xfrm>
        </p:grpSpPr>
        <p:pic>
          <p:nvPicPr>
            <p:cNvPr id="360" name="Screen Shot 2021-01-02 at 3.29.43 PM.png" descr="Screen Shot 2021-01-02 at 3.29.43 PM.png"/>
            <p:cNvPicPr>
              <a:picLocks noChangeAspect="1"/>
            </p:cNvPicPr>
            <p:nvPr/>
          </p:nvPicPr>
          <p:blipFill>
            <a:blip r:embed="rId3">
              <a:extLst/>
            </a:blip>
            <a:stretch>
              <a:fillRect/>
            </a:stretch>
          </p:blipFill>
          <p:spPr>
            <a:xfrm>
              <a:off x="114300" y="76200"/>
              <a:ext cx="12492195" cy="1381420"/>
            </a:xfrm>
            <a:prstGeom prst="rect">
              <a:avLst/>
            </a:prstGeom>
            <a:ln>
              <a:noFill/>
            </a:ln>
            <a:effectLst/>
          </p:spPr>
        </p:pic>
        <p:pic>
          <p:nvPicPr>
            <p:cNvPr id="359" name="Screen Shot 2021-01-02 at 3.29.43 PM.png" descr="Screen Shot 2021-01-02 at 3.29.43 PM.png"/>
            <p:cNvPicPr>
              <a:picLocks noChangeAspect="0"/>
            </p:cNvPicPr>
            <p:nvPr/>
          </p:nvPicPr>
          <p:blipFill>
            <a:blip r:embed="rId4">
              <a:extLst/>
            </a:blip>
            <a:stretch>
              <a:fillRect/>
            </a:stretch>
          </p:blipFill>
          <p:spPr>
            <a:xfrm>
              <a:off x="0" y="-1"/>
              <a:ext cx="12720795" cy="1698921"/>
            </a:xfrm>
            <a:prstGeom prst="rect">
              <a:avLst/>
            </a:prstGeom>
            <a:effectLst/>
          </p:spPr>
        </p:pic>
      </p:grpSp>
      <p:grpSp>
        <p:nvGrpSpPr>
          <p:cNvPr id="364" name="Image"/>
          <p:cNvGrpSpPr/>
          <p:nvPr/>
        </p:nvGrpSpPr>
        <p:grpSpPr>
          <a:xfrm>
            <a:off x="153334" y="2875292"/>
            <a:ext cx="5689300" cy="6807502"/>
            <a:chOff x="0" y="0"/>
            <a:chExt cx="5689298" cy="6807500"/>
          </a:xfrm>
        </p:grpSpPr>
        <p:pic>
          <p:nvPicPr>
            <p:cNvPr id="363" name="Image" descr="Image"/>
            <p:cNvPicPr>
              <a:picLocks noChangeAspect="1"/>
            </p:cNvPicPr>
            <p:nvPr/>
          </p:nvPicPr>
          <p:blipFill>
            <a:blip r:embed="rId5">
              <a:extLst/>
            </a:blip>
            <a:srcRect l="24884" t="0" r="12010" b="0"/>
            <a:stretch>
              <a:fillRect/>
            </a:stretch>
          </p:blipFill>
          <p:spPr>
            <a:xfrm>
              <a:off x="114300" y="76200"/>
              <a:ext cx="5460699" cy="6490001"/>
            </a:xfrm>
            <a:prstGeom prst="rect">
              <a:avLst/>
            </a:prstGeom>
            <a:ln>
              <a:noFill/>
            </a:ln>
            <a:effectLst/>
          </p:spPr>
        </p:pic>
        <p:pic>
          <p:nvPicPr>
            <p:cNvPr id="362" name="Image" descr="Image"/>
            <p:cNvPicPr>
              <a:picLocks noChangeAspect="0"/>
            </p:cNvPicPr>
            <p:nvPr/>
          </p:nvPicPr>
          <p:blipFill>
            <a:blip r:embed="rId6">
              <a:extLst/>
            </a:blip>
            <a:stretch>
              <a:fillRect/>
            </a:stretch>
          </p:blipFill>
          <p:spPr>
            <a:xfrm>
              <a:off x="0" y="-1"/>
              <a:ext cx="5689299" cy="6807502"/>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8">
                                            <p:txEl>
                                              <p:pRg st="1" end="1"/>
                                            </p:txEl>
                                          </p:spTgt>
                                        </p:tgtEl>
                                        <p:attrNameLst>
                                          <p:attrName>style.visibility</p:attrName>
                                        </p:attrNameLst>
                                      </p:cBhvr>
                                      <p:to>
                                        <p:strVal val="visible"/>
                                      </p:to>
                                    </p:set>
                                    <p:animEffect filter="wipe(left)" transition="in">
                                      <p:cBhvr>
                                        <p:cTn id="7" dur="2000"/>
                                        <p:tgtEl>
                                          <p:spTgt spid="35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58">
                                            <p:txEl>
                                              <p:pRg st="2" end="2"/>
                                            </p:txEl>
                                          </p:spTgt>
                                        </p:tgtEl>
                                        <p:attrNameLst>
                                          <p:attrName>style.visibility</p:attrName>
                                        </p:attrNameLst>
                                      </p:cBhvr>
                                      <p:to>
                                        <p:strVal val="visible"/>
                                      </p:to>
                                    </p:set>
                                    <p:animEffect filter="wipe(left)" transition="in">
                                      <p:cBhvr>
                                        <p:cTn id="12" dur="2000"/>
                                        <p:tgtEl>
                                          <p:spTgt spid="35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8"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MATERIALISTIC PRIORITIES"/>
          <p:cNvSpPr txBox="1"/>
          <p:nvPr/>
        </p:nvSpPr>
        <p:spPr>
          <a:xfrm>
            <a:off x="142002" y="1712085"/>
            <a:ext cx="12720796" cy="97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600"/>
              </a:spcBef>
              <a:defRPr b="1" sz="6000">
                <a:latin typeface="Gill Sans"/>
                <a:ea typeface="Gill Sans"/>
                <a:cs typeface="Gill Sans"/>
                <a:sym typeface="Gill Sans"/>
              </a:defRPr>
            </a:lvl1pPr>
          </a:lstStyle>
          <a:p>
            <a:pPr/>
            <a:r>
              <a:t>MATERIALISTIC PRIORITIES</a:t>
            </a:r>
          </a:p>
        </p:txBody>
      </p:sp>
      <p:pic>
        <p:nvPicPr>
          <p:cNvPr id="367" name="Image" descr="Image"/>
          <p:cNvPicPr>
            <a:picLocks noChangeAspect="1"/>
          </p:cNvPicPr>
          <p:nvPr/>
        </p:nvPicPr>
        <p:blipFill>
          <a:blip r:embed="rId2">
            <a:extLst/>
          </a:blip>
          <a:stretch>
            <a:fillRect/>
          </a:stretch>
        </p:blipFill>
        <p:spPr>
          <a:xfrm>
            <a:off x="-112184" y="2401202"/>
            <a:ext cx="6500005" cy="7580998"/>
          </a:xfrm>
          <a:prstGeom prst="rect">
            <a:avLst/>
          </a:prstGeom>
          <a:ln w="12700">
            <a:miter lim="400000"/>
          </a:ln>
        </p:spPr>
      </p:pic>
      <p:pic>
        <p:nvPicPr>
          <p:cNvPr id="368" name="Screen Shot 2021-01-02 at 1.38.36 PM.png" descr="Screen Shot 2021-01-02 at 1.38.36 PM.png"/>
          <p:cNvPicPr>
            <a:picLocks noChangeAspect="0"/>
          </p:cNvPicPr>
          <p:nvPr/>
        </p:nvPicPr>
        <p:blipFill>
          <a:blip r:embed="rId3">
            <a:extLst/>
          </a:blip>
          <a:stretch>
            <a:fillRect/>
          </a:stretch>
        </p:blipFill>
        <p:spPr>
          <a:xfrm>
            <a:off x="142938" y="146892"/>
            <a:ext cx="12718923" cy="1624137"/>
          </a:xfrm>
          <a:prstGeom prst="rect">
            <a:avLst/>
          </a:prstGeom>
          <a:effectLst>
            <a:outerShdw sx="100000" sy="100000" kx="0" ky="0" algn="b" rotWithShape="0" blurRad="63500" dist="25400" dir="5400000">
              <a:srgbClr val="000000">
                <a:alpha val="50000"/>
              </a:srgbClr>
            </a:outerShdw>
          </a:effectLst>
        </p:spPr>
      </p:pic>
      <p:sp>
        <p:nvSpPr>
          <p:cNvPr id="369" name="Neglected support for those serving - 13:10-14…"/>
          <p:cNvSpPr txBox="1"/>
          <p:nvPr/>
        </p:nvSpPr>
        <p:spPr>
          <a:xfrm>
            <a:off x="5974067" y="2722723"/>
            <a:ext cx="6933691" cy="394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SzPct val="80000"/>
              <a:buBlip>
                <a:blip r:embed="rId4"/>
              </a:buBlip>
              <a:defRPr b="1">
                <a:latin typeface="Century Gothic"/>
                <a:ea typeface="Century Gothic"/>
                <a:cs typeface="Century Gothic"/>
                <a:sym typeface="Century Gothic"/>
              </a:defRPr>
            </a:pPr>
            <a:r>
              <a:t>Neglected support for those serving - 13:10-14</a:t>
            </a:r>
          </a:p>
          <a:p>
            <a:pPr marL="1143000" indent="-685800" algn="l">
              <a:spcBef>
                <a:spcPts val="1000"/>
              </a:spcBef>
              <a:buSzPct val="80000"/>
              <a:buBlip>
                <a:blip r:embed="rId5"/>
              </a:buBlip>
              <a:defRPr sz="3400">
                <a:latin typeface="Century Gothic"/>
                <a:ea typeface="Century Gothic"/>
                <a:cs typeface="Century Gothic"/>
                <a:sym typeface="Century Gothic"/>
              </a:defRPr>
            </a:pPr>
            <a:r>
              <a:t>The Levites had to leave the Temple and work their lands for substance. (10; Deut 25:4; Mat 10:10; 1 Cor. 9:7-9)</a:t>
            </a:r>
          </a:p>
        </p:txBody>
      </p:sp>
      <p:sp>
        <p:nvSpPr>
          <p:cNvPr id="370" name="Nehemiah 13:10 (NKJV)…"/>
          <p:cNvSpPr txBox="1"/>
          <p:nvPr/>
        </p:nvSpPr>
        <p:spPr>
          <a:xfrm>
            <a:off x="276429" y="5913378"/>
            <a:ext cx="5434678" cy="3574927"/>
          </a:xfrm>
          <a:prstGeom prst="rect">
            <a:avLst/>
          </a:prstGeom>
          <a:ln w="12700">
            <a:miter lim="400000"/>
          </a:ln>
          <a:effectLst>
            <a:outerShdw sx="100000" sy="100000" kx="0" ky="0" algn="b" rotWithShape="0" blurRad="88900" dist="86492" dir="2538683">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200">
                <a:solidFill>
                  <a:srgbClr val="FFFFFF"/>
                </a:solidFill>
                <a:effectLst>
                  <a:outerShdw sx="100000" sy="100000" kx="0" ky="0" algn="b" rotWithShape="0" blurRad="76200" dist="76200" dir="2599773">
                    <a:srgbClr val="000000"/>
                  </a:outerShdw>
                </a:effectLst>
                <a:latin typeface="Times New Roman"/>
                <a:ea typeface="Times New Roman"/>
                <a:cs typeface="Times New Roman"/>
                <a:sym typeface="Times New Roman"/>
              </a:defRPr>
            </a:pPr>
            <a:r>
              <a:t>Nehemiah 13:10 (NKJV)</a:t>
            </a:r>
          </a:p>
          <a:p>
            <a:pPr defTabSz="457200">
              <a:defRPr sz="3200">
                <a:solidFill>
                  <a:srgbClr val="FFFFFF"/>
                </a:solidFill>
                <a:effectLst>
                  <a:outerShdw sx="100000" sy="100000" kx="0" ky="0" algn="b" rotWithShape="0" blurRad="76200" dist="76200" dir="2599773">
                    <a:srgbClr val="000000"/>
                  </a:outerShdw>
                </a:effectLst>
                <a:latin typeface="Times New Roman"/>
                <a:ea typeface="Times New Roman"/>
                <a:cs typeface="Times New Roman"/>
                <a:sym typeface="Times New Roman"/>
              </a:defRPr>
            </a:pPr>
            <a:r>
              <a:rPr baseline="31999"/>
              <a:t>10</a:t>
            </a:r>
            <a:r>
              <a:t> I also realized that the portions for the Levites had not been given </a:t>
            </a:r>
            <a:r>
              <a:rPr i="1"/>
              <a:t>them;</a:t>
            </a:r>
            <a:r>
              <a:t> for each of the Levites and the singers who did the work had gone back to his field.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9">
                                            <p:txEl>
                                              <p:pRg st="1" end="1"/>
                                            </p:txEl>
                                          </p:spTgt>
                                        </p:tgtEl>
                                        <p:attrNameLst>
                                          <p:attrName>style.visibility</p:attrName>
                                        </p:attrNameLst>
                                      </p:cBhvr>
                                      <p:to>
                                        <p:strVal val="visible"/>
                                      </p:to>
                                    </p:set>
                                    <p:animEffect filter="wipe(left)" transition="in">
                                      <p:cBhvr>
                                        <p:cTn id="7" dur="1500"/>
                                        <p:tgtEl>
                                          <p:spTgt spid="36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9"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2" name="Image" descr="Image"/>
          <p:cNvPicPr>
            <a:picLocks noChangeAspect="1"/>
          </p:cNvPicPr>
          <p:nvPr/>
        </p:nvPicPr>
        <p:blipFill>
          <a:blip r:embed="rId2">
            <a:extLst/>
          </a:blip>
          <a:stretch>
            <a:fillRect/>
          </a:stretch>
        </p:blipFill>
        <p:spPr>
          <a:xfrm>
            <a:off x="-112184" y="2401202"/>
            <a:ext cx="6500005" cy="7580998"/>
          </a:xfrm>
          <a:prstGeom prst="rect">
            <a:avLst/>
          </a:prstGeom>
          <a:ln w="12700">
            <a:miter lim="400000"/>
          </a:ln>
        </p:spPr>
      </p:pic>
      <p:pic>
        <p:nvPicPr>
          <p:cNvPr id="373" name="Screen Shot 2021-01-02 at 1.38.36 PM.png" descr="Screen Shot 2021-01-02 at 1.38.36 PM.png"/>
          <p:cNvPicPr>
            <a:picLocks noChangeAspect="0"/>
          </p:cNvPicPr>
          <p:nvPr/>
        </p:nvPicPr>
        <p:blipFill>
          <a:blip r:embed="rId3">
            <a:extLst/>
          </a:blip>
          <a:stretch>
            <a:fillRect/>
          </a:stretch>
        </p:blipFill>
        <p:spPr>
          <a:xfrm>
            <a:off x="142938" y="146892"/>
            <a:ext cx="12718923" cy="1624137"/>
          </a:xfrm>
          <a:prstGeom prst="rect">
            <a:avLst/>
          </a:prstGeom>
          <a:effectLst>
            <a:outerShdw sx="100000" sy="100000" kx="0" ky="0" algn="b" rotWithShape="0" blurRad="63500" dist="25400" dir="5400000">
              <a:srgbClr val="000000">
                <a:alpha val="50000"/>
              </a:srgbClr>
            </a:outerShdw>
          </a:effectLst>
        </p:spPr>
      </p:pic>
      <p:sp>
        <p:nvSpPr>
          <p:cNvPr id="374" name="Neglected support for those serving - 13:10-14…"/>
          <p:cNvSpPr txBox="1"/>
          <p:nvPr/>
        </p:nvSpPr>
        <p:spPr>
          <a:xfrm>
            <a:off x="5974067" y="2722723"/>
            <a:ext cx="6933691" cy="668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SzPct val="80000"/>
              <a:buBlip>
                <a:blip r:embed="rId4"/>
              </a:buBlip>
              <a:defRPr b="1">
                <a:latin typeface="Century Gothic"/>
                <a:ea typeface="Century Gothic"/>
                <a:cs typeface="Century Gothic"/>
                <a:sym typeface="Century Gothic"/>
              </a:defRPr>
            </a:pPr>
            <a:r>
              <a:t>Neglected support for those serving - 13:10-14</a:t>
            </a:r>
          </a:p>
          <a:p>
            <a:pPr marL="1143000" indent="-685800" algn="l">
              <a:spcBef>
                <a:spcPts val="1000"/>
              </a:spcBef>
              <a:buSzPct val="80000"/>
              <a:buBlip>
                <a:blip r:embed="rId5"/>
              </a:buBlip>
              <a:defRPr sz="3400">
                <a:latin typeface="Century Gothic"/>
                <a:ea typeface="Century Gothic"/>
                <a:cs typeface="Century Gothic"/>
                <a:sym typeface="Century Gothic"/>
              </a:defRPr>
            </a:pPr>
            <a:r>
              <a:t>The Levites had to leave the Temple and work their lands for substance. (10; Deut 25:4; Mat 10:10; 1 Cor. 9:7-9)</a:t>
            </a:r>
          </a:p>
          <a:p>
            <a:pPr marL="1143000" indent="-685800" algn="l">
              <a:spcBef>
                <a:spcPts val="1000"/>
              </a:spcBef>
              <a:buSzPct val="80000"/>
              <a:buBlip>
                <a:blip r:embed="rId5"/>
              </a:buBlip>
              <a:defRPr sz="3400">
                <a:latin typeface="Century Gothic"/>
                <a:ea typeface="Century Gothic"/>
                <a:cs typeface="Century Gothic"/>
                <a:sym typeface="Century Gothic"/>
              </a:defRPr>
            </a:pPr>
            <a:r>
              <a:t>To neglect those who labor in God’s house is to neglect God’s house! - (11; Mal 3:8-11; 1 Tim 5:17,18; 1 Cor 9:14)</a:t>
            </a:r>
          </a:p>
        </p:txBody>
      </p:sp>
      <p:sp>
        <p:nvSpPr>
          <p:cNvPr id="375" name="Nehemiah 13:11 (NKJV)…"/>
          <p:cNvSpPr txBox="1"/>
          <p:nvPr/>
        </p:nvSpPr>
        <p:spPr>
          <a:xfrm>
            <a:off x="290565" y="6280905"/>
            <a:ext cx="5434678" cy="2903198"/>
          </a:xfrm>
          <a:prstGeom prst="rect">
            <a:avLst/>
          </a:prstGeom>
          <a:ln w="12700">
            <a:miter lim="400000"/>
          </a:ln>
          <a:effectLst>
            <a:outerShdw sx="100000" sy="100000" kx="0" ky="0" algn="b" rotWithShape="0" blurRad="88900" dist="86492" dir="2538683">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300">
                <a:solidFill>
                  <a:srgbClr val="FFFFFF"/>
                </a:solidFill>
                <a:effectLst>
                  <a:outerShdw sx="100000" sy="100000" kx="0" ky="0" algn="b" rotWithShape="0" blurRad="76200" dist="76200" dir="2599773">
                    <a:srgbClr val="000000"/>
                  </a:outerShdw>
                </a:effectLst>
                <a:latin typeface="Times New Roman"/>
                <a:ea typeface="Times New Roman"/>
                <a:cs typeface="Times New Roman"/>
                <a:sym typeface="Times New Roman"/>
              </a:defRPr>
            </a:pPr>
            <a:r>
              <a:t>Nehemiah 13:11 (NKJV)</a:t>
            </a:r>
          </a:p>
          <a:p>
            <a:pPr defTabSz="457200">
              <a:defRPr sz="3300">
                <a:solidFill>
                  <a:srgbClr val="FFFFFF"/>
                </a:solidFill>
                <a:effectLst>
                  <a:outerShdw sx="100000" sy="100000" kx="0" ky="0" algn="b" rotWithShape="0" blurRad="76200" dist="76200" dir="2599773">
                    <a:srgbClr val="000000"/>
                  </a:outerShdw>
                </a:effectLst>
                <a:latin typeface="Times New Roman"/>
                <a:ea typeface="Times New Roman"/>
                <a:cs typeface="Times New Roman"/>
                <a:sym typeface="Times New Roman"/>
              </a:defRPr>
            </a:pPr>
            <a:r>
              <a:rPr baseline="31999"/>
              <a:t>11</a:t>
            </a:r>
            <a:r>
              <a:t> So I contended with the rulers, and said, “Why is the house of God forsaken?” And I gathered them together and set them in their place.</a:t>
            </a:r>
          </a:p>
        </p:txBody>
      </p:sp>
      <p:sp>
        <p:nvSpPr>
          <p:cNvPr id="376" name="MATERIALISTIC PRIORITIES"/>
          <p:cNvSpPr txBox="1"/>
          <p:nvPr/>
        </p:nvSpPr>
        <p:spPr>
          <a:xfrm>
            <a:off x="142002" y="1712085"/>
            <a:ext cx="12720796" cy="97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600"/>
              </a:spcBef>
              <a:defRPr b="1" sz="6000">
                <a:latin typeface="Gill Sans"/>
                <a:ea typeface="Gill Sans"/>
                <a:cs typeface="Gill Sans"/>
                <a:sym typeface="Gill Sans"/>
              </a:defRPr>
            </a:lvl1pPr>
          </a:lstStyle>
          <a:p>
            <a:pPr/>
            <a:r>
              <a:t>MATERIALISTIC PRIORITIES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9" name="Image" descr="Image"/>
          <p:cNvPicPr>
            <a:picLocks noChangeAspect="1"/>
          </p:cNvPicPr>
          <p:nvPr>
            <p:ph type="pic" idx="21"/>
          </p:nvPr>
        </p:nvPicPr>
        <p:blipFill>
          <a:blip r:embed="rId2">
            <a:extLst/>
          </a:blip>
          <a:srcRect l="0" t="0" r="0" b="0"/>
          <a:stretch>
            <a:fillRect/>
          </a:stretch>
        </p:blipFill>
        <p:spPr>
          <a:xfrm>
            <a:off x="0" y="0"/>
            <a:ext cx="13004800" cy="9753600"/>
          </a:xfrm>
          <a:prstGeom prst="rect">
            <a:avLst/>
          </a:prstGeom>
        </p:spPr>
      </p:pic>
      <p:sp>
        <p:nvSpPr>
          <p:cNvPr id="260" name="Text: Nehemiah 13"/>
          <p:cNvSpPr txBox="1"/>
          <p:nvPr/>
        </p:nvSpPr>
        <p:spPr>
          <a:xfrm>
            <a:off x="8521268" y="9010374"/>
            <a:ext cx="4392003"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i="1" spc="144">
                <a:solidFill>
                  <a:srgbClr val="FFFFFF"/>
                </a:solidFill>
                <a:effectLst>
                  <a:outerShdw sx="100000" sy="100000" kx="0" ky="0" algn="b" rotWithShape="0" blurRad="25400" dist="27326" dir="16200000">
                    <a:srgbClr val="000000">
                      <a:alpha val="50000"/>
                    </a:srgbClr>
                  </a:outerShdw>
                </a:effectLst>
                <a:latin typeface="Cochin"/>
                <a:ea typeface="Cochin"/>
                <a:cs typeface="Cochin"/>
                <a:sym typeface="Cochin"/>
              </a:defRPr>
            </a:lvl1pPr>
          </a:lstStyle>
          <a:p>
            <a:pPr/>
            <a:r>
              <a:t>Text: Nehemiah 13</a:t>
            </a:r>
          </a:p>
        </p:txBody>
      </p:sp>
      <p:sp>
        <p:nvSpPr>
          <p:cNvPr id="261" name="How Are We Going To Grow?"/>
          <p:cNvSpPr txBox="1"/>
          <p:nvPr/>
        </p:nvSpPr>
        <p:spPr>
          <a:xfrm>
            <a:off x="284803" y="297019"/>
            <a:ext cx="12435194" cy="11587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7100">
                <a:solidFill>
                  <a:srgbClr val="FFFFFF"/>
                </a:solidFill>
                <a:effectLst>
                  <a:outerShdw sx="100000" sy="100000" kx="0" ky="0" algn="b" rotWithShape="0" blurRad="63500" dist="63500" dir="2400000">
                    <a:srgbClr val="000000"/>
                  </a:outerShdw>
                </a:effectLst>
              </a:defRPr>
            </a:pPr>
            <a:r>
              <a:t>How Are We Going To </a:t>
            </a:r>
            <a:r>
              <a:rPr b="1">
                <a:ln w="12700" cap="flat">
                  <a:solidFill>
                    <a:schemeClr val="accent3">
                      <a:hueOff val="198700"/>
                      <a:satOff val="21248"/>
                      <a:lumOff val="19305"/>
                    </a:schemeClr>
                  </a:solidFill>
                  <a:prstDash val="solid"/>
                  <a:miter lim="400000"/>
                </a:ln>
                <a:latin typeface="Gill Sans"/>
                <a:ea typeface="Gill Sans"/>
                <a:cs typeface="Gill Sans"/>
                <a:sym typeface="Gill Sans"/>
              </a:rPr>
              <a:t>Grow</a:t>
            </a:r>
            <a:r>
              <a:t>?</a:t>
            </a:r>
          </a:p>
        </p:txBody>
      </p:sp>
      <p:sp>
        <p:nvSpPr>
          <p:cNvPr id="262" name="Rounded Rectangle"/>
          <p:cNvSpPr/>
          <p:nvPr/>
        </p:nvSpPr>
        <p:spPr>
          <a:xfrm>
            <a:off x="269460" y="2700793"/>
            <a:ext cx="12465880" cy="4352014"/>
          </a:xfrm>
          <a:prstGeom prst="roundRect">
            <a:avLst>
              <a:gd name="adj" fmla="val 13480"/>
            </a:avLst>
          </a:prstGeom>
          <a:gradFill>
            <a:gsLst>
              <a:gs pos="0">
                <a:srgbClr val="945200">
                  <a:alpha val="69452"/>
                </a:srgbClr>
              </a:gs>
              <a:gs pos="100000">
                <a:srgbClr val="212121">
                  <a:alpha val="81318"/>
                </a:srgbClr>
              </a:gs>
            </a:gsLst>
            <a:lin ang="5400000"/>
          </a:gradFill>
          <a:ln w="50800">
            <a:solidFill>
              <a:srgbClr val="FFFFFF"/>
            </a:solidFill>
            <a:miter lim="400000"/>
          </a:ln>
        </p:spPr>
        <p:txBody>
          <a:bodyPr lIns="50800" tIns="50800" rIns="50800" bIns="50800" anchor="ctr"/>
          <a:lstStyle/>
          <a:p>
            <a:pPr>
              <a:defRPr>
                <a:solidFill>
                  <a:srgbClr val="FFFFFF"/>
                </a:solidFill>
              </a:defRPr>
            </a:pPr>
          </a:p>
        </p:txBody>
      </p:sp>
      <p:sp>
        <p:nvSpPr>
          <p:cNvPr id="263" name="The church CAN grow in an ungodly world!…"/>
          <p:cNvSpPr txBox="1"/>
          <p:nvPr/>
        </p:nvSpPr>
        <p:spPr>
          <a:xfrm>
            <a:off x="614926" y="2774949"/>
            <a:ext cx="11774948" cy="403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9900">
                <a:solidFill>
                  <a:srgbClr val="FFFFFF"/>
                </a:solidFill>
                <a:effectLst>
                  <a:outerShdw sx="100000" sy="100000" kx="0" ky="0" algn="b" rotWithShape="0" blurRad="63500" dist="63500" dir="2055280">
                    <a:srgbClr val="000000"/>
                  </a:outerShdw>
                </a:effectLst>
              </a:defRPr>
            </a:pPr>
            <a:r>
              <a:t>The church CAN grow in an ungodly world!</a:t>
            </a:r>
          </a:p>
          <a:p>
            <a:pPr>
              <a:defRPr i="1" sz="7400">
                <a:solidFill>
                  <a:srgbClr val="FFFFFF"/>
                </a:solidFill>
                <a:effectLst>
                  <a:outerShdw sx="100000" sy="100000" kx="0" ky="0" algn="b" rotWithShape="0" blurRad="63500" dist="63500" dir="2055280">
                    <a:srgbClr val="000000"/>
                  </a:outerShdw>
                </a:effectLst>
                <a:latin typeface="Gill Sans"/>
                <a:ea typeface="Gill Sans"/>
                <a:cs typeface="Gill Sans"/>
                <a:sym typeface="Gill Sans"/>
              </a:defRPr>
            </a:pPr>
            <a:r>
              <a:t>(see the book of Acts)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8" name="Image" descr="Image"/>
          <p:cNvPicPr>
            <a:picLocks noChangeAspect="1"/>
          </p:cNvPicPr>
          <p:nvPr/>
        </p:nvPicPr>
        <p:blipFill>
          <a:blip r:embed="rId2">
            <a:extLst/>
          </a:blip>
          <a:stretch>
            <a:fillRect/>
          </a:stretch>
        </p:blipFill>
        <p:spPr>
          <a:xfrm>
            <a:off x="-112184" y="2401202"/>
            <a:ext cx="6500005" cy="7580998"/>
          </a:xfrm>
          <a:prstGeom prst="rect">
            <a:avLst/>
          </a:prstGeom>
          <a:ln w="12700">
            <a:miter lim="400000"/>
          </a:ln>
        </p:spPr>
      </p:pic>
      <p:pic>
        <p:nvPicPr>
          <p:cNvPr id="379" name="Screen Shot 2021-01-02 at 1.38.36 PM.png" descr="Screen Shot 2021-01-02 at 1.38.36 PM.png"/>
          <p:cNvPicPr>
            <a:picLocks noChangeAspect="0"/>
          </p:cNvPicPr>
          <p:nvPr/>
        </p:nvPicPr>
        <p:blipFill>
          <a:blip r:embed="rId3">
            <a:extLst/>
          </a:blip>
          <a:stretch>
            <a:fillRect/>
          </a:stretch>
        </p:blipFill>
        <p:spPr>
          <a:xfrm>
            <a:off x="142938" y="146892"/>
            <a:ext cx="12718923" cy="1624137"/>
          </a:xfrm>
          <a:prstGeom prst="rect">
            <a:avLst/>
          </a:prstGeom>
          <a:effectLst>
            <a:outerShdw sx="100000" sy="100000" kx="0" ky="0" algn="b" rotWithShape="0" blurRad="63500" dist="25400" dir="5400000">
              <a:srgbClr val="000000">
                <a:alpha val="50000"/>
              </a:srgbClr>
            </a:outerShdw>
          </a:effectLst>
        </p:spPr>
      </p:pic>
      <p:sp>
        <p:nvSpPr>
          <p:cNvPr id="380" name="Neglected support for those serving - 13:10-14…"/>
          <p:cNvSpPr txBox="1"/>
          <p:nvPr/>
        </p:nvSpPr>
        <p:spPr>
          <a:xfrm>
            <a:off x="5974067" y="2722723"/>
            <a:ext cx="6933691" cy="668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SzPct val="80000"/>
              <a:buBlip>
                <a:blip r:embed="rId4"/>
              </a:buBlip>
              <a:defRPr b="1">
                <a:latin typeface="Century Gothic"/>
                <a:ea typeface="Century Gothic"/>
                <a:cs typeface="Century Gothic"/>
                <a:sym typeface="Century Gothic"/>
              </a:defRPr>
            </a:pPr>
            <a:r>
              <a:t>Neglected support for those serving - 13:10-14</a:t>
            </a:r>
          </a:p>
          <a:p>
            <a:pPr marL="1143000" indent="-685800" algn="l">
              <a:spcBef>
                <a:spcPts val="1000"/>
              </a:spcBef>
              <a:buSzPct val="80000"/>
              <a:buBlip>
                <a:blip r:embed="rId5"/>
              </a:buBlip>
              <a:defRPr sz="3200">
                <a:latin typeface="Century Gothic"/>
                <a:ea typeface="Century Gothic"/>
                <a:cs typeface="Century Gothic"/>
                <a:sym typeface="Century Gothic"/>
              </a:defRPr>
            </a:pPr>
            <a:r>
              <a:t>Nehemiah set out to correct the problem. (cf. 13:11-14).</a:t>
            </a:r>
          </a:p>
          <a:p>
            <a:pPr marL="1143000" indent="-685800" algn="l">
              <a:spcBef>
                <a:spcPts val="1000"/>
              </a:spcBef>
              <a:buSzPct val="80000"/>
              <a:buBlip>
                <a:blip r:embed="rId5"/>
              </a:buBlip>
              <a:defRPr sz="3200">
                <a:latin typeface="Century Gothic"/>
                <a:ea typeface="Century Gothic"/>
                <a:cs typeface="Century Gothic"/>
                <a:sym typeface="Century Gothic"/>
              </a:defRPr>
            </a:pPr>
            <a:r>
              <a:t>The people complied (12)</a:t>
            </a:r>
          </a:p>
          <a:p>
            <a:pPr marL="1143000" indent="-685800" algn="l">
              <a:spcBef>
                <a:spcPts val="1000"/>
              </a:spcBef>
              <a:buSzPct val="80000"/>
              <a:buBlip>
                <a:blip r:embed="rId5"/>
              </a:buBlip>
              <a:defRPr sz="3200">
                <a:latin typeface="Century Gothic"/>
                <a:ea typeface="Century Gothic"/>
                <a:cs typeface="Century Gothic"/>
                <a:sym typeface="Century Gothic"/>
              </a:defRPr>
            </a:pPr>
            <a:r>
              <a:t>Levites placed at their posts - four men to oversee the distribution of the tithes (12,13; cf. v. 5; 10:39). </a:t>
            </a:r>
          </a:p>
          <a:p>
            <a:pPr marL="1143000" indent="-685800" algn="l">
              <a:spcBef>
                <a:spcPts val="1000"/>
              </a:spcBef>
              <a:buSzPct val="80000"/>
              <a:buBlip>
                <a:blip r:embed="rId5"/>
              </a:buBlip>
              <a:defRPr sz="3200">
                <a:latin typeface="Century Gothic"/>
                <a:ea typeface="Century Gothic"/>
                <a:cs typeface="Century Gothic"/>
                <a:sym typeface="Century Gothic"/>
              </a:defRPr>
            </a:pPr>
            <a:r>
              <a:t>Also Nehemiah prayed for God’s help in the matter (13:14).</a:t>
            </a:r>
          </a:p>
        </p:txBody>
      </p:sp>
      <p:sp>
        <p:nvSpPr>
          <p:cNvPr id="381" name="Nehemiah 13:11 (NKJV)…"/>
          <p:cNvSpPr txBox="1"/>
          <p:nvPr/>
        </p:nvSpPr>
        <p:spPr>
          <a:xfrm>
            <a:off x="290565" y="6280905"/>
            <a:ext cx="5434678" cy="2903198"/>
          </a:xfrm>
          <a:prstGeom prst="rect">
            <a:avLst/>
          </a:prstGeom>
          <a:ln w="12700">
            <a:miter lim="400000"/>
          </a:ln>
          <a:effectLst>
            <a:outerShdw sx="100000" sy="100000" kx="0" ky="0" algn="b" rotWithShape="0" blurRad="88900" dist="86492" dir="2538683">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300">
                <a:solidFill>
                  <a:srgbClr val="FFFFFF"/>
                </a:solidFill>
                <a:effectLst>
                  <a:outerShdw sx="100000" sy="100000" kx="0" ky="0" algn="b" rotWithShape="0" blurRad="76200" dist="76200" dir="2599773">
                    <a:srgbClr val="000000"/>
                  </a:outerShdw>
                </a:effectLst>
                <a:latin typeface="Times New Roman"/>
                <a:ea typeface="Times New Roman"/>
                <a:cs typeface="Times New Roman"/>
                <a:sym typeface="Times New Roman"/>
              </a:defRPr>
            </a:pPr>
            <a:r>
              <a:t>Nehemiah 13:11 (NKJV)</a:t>
            </a:r>
          </a:p>
          <a:p>
            <a:pPr defTabSz="457200">
              <a:defRPr sz="3300">
                <a:solidFill>
                  <a:srgbClr val="FFFFFF"/>
                </a:solidFill>
                <a:effectLst>
                  <a:outerShdw sx="100000" sy="100000" kx="0" ky="0" algn="b" rotWithShape="0" blurRad="76200" dist="76200" dir="2599773">
                    <a:srgbClr val="000000"/>
                  </a:outerShdw>
                </a:effectLst>
                <a:latin typeface="Times New Roman"/>
                <a:ea typeface="Times New Roman"/>
                <a:cs typeface="Times New Roman"/>
                <a:sym typeface="Times New Roman"/>
              </a:defRPr>
            </a:pPr>
            <a:r>
              <a:rPr baseline="31999"/>
              <a:t>11</a:t>
            </a:r>
            <a:r>
              <a:t> So I contended with the rulers, and said, “Why is the house of God forsaken?” And I gathered them together and set them in their place.</a:t>
            </a:r>
          </a:p>
        </p:txBody>
      </p:sp>
      <p:sp>
        <p:nvSpPr>
          <p:cNvPr id="382" name="MATERIALISTIC PRIORITIES"/>
          <p:cNvSpPr txBox="1"/>
          <p:nvPr/>
        </p:nvSpPr>
        <p:spPr>
          <a:xfrm>
            <a:off x="142002" y="1712085"/>
            <a:ext cx="12720796" cy="97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600"/>
              </a:spcBef>
              <a:defRPr b="1" sz="6000">
                <a:latin typeface="Gill Sans"/>
                <a:ea typeface="Gill Sans"/>
                <a:cs typeface="Gill Sans"/>
                <a:sym typeface="Gill Sans"/>
              </a:defRPr>
            </a:lvl1pPr>
          </a:lstStyle>
          <a:p>
            <a:pPr/>
            <a:r>
              <a:t>MATERIALISTIC PRIORITIES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0">
                                            <p:txEl>
                                              <p:pRg st="2" end="2"/>
                                            </p:txEl>
                                          </p:spTgt>
                                        </p:tgtEl>
                                        <p:attrNameLst>
                                          <p:attrName>style.visibility</p:attrName>
                                        </p:attrNameLst>
                                      </p:cBhvr>
                                      <p:to>
                                        <p:strVal val="visible"/>
                                      </p:to>
                                    </p:set>
                                    <p:animEffect filter="wipe(left)" transition="in">
                                      <p:cBhvr>
                                        <p:cTn id="7" dur="1500"/>
                                        <p:tgtEl>
                                          <p:spTgt spid="38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80">
                                            <p:txEl>
                                              <p:pRg st="3" end="3"/>
                                            </p:txEl>
                                          </p:spTgt>
                                        </p:tgtEl>
                                        <p:attrNameLst>
                                          <p:attrName>style.visibility</p:attrName>
                                        </p:attrNameLst>
                                      </p:cBhvr>
                                      <p:to>
                                        <p:strVal val="visible"/>
                                      </p:to>
                                    </p:set>
                                    <p:animEffect filter="wipe(left)" transition="in">
                                      <p:cBhvr>
                                        <p:cTn id="12" dur="1500"/>
                                        <p:tgtEl>
                                          <p:spTgt spid="38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80">
                                            <p:txEl>
                                              <p:pRg st="4" end="4"/>
                                            </p:txEl>
                                          </p:spTgt>
                                        </p:tgtEl>
                                        <p:attrNameLst>
                                          <p:attrName>style.visibility</p:attrName>
                                        </p:attrNameLst>
                                      </p:cBhvr>
                                      <p:to>
                                        <p:strVal val="visible"/>
                                      </p:to>
                                    </p:set>
                                    <p:animEffect filter="wipe(left)" transition="in">
                                      <p:cBhvr>
                                        <p:cTn id="17" dur="1500"/>
                                        <p:tgtEl>
                                          <p:spTgt spid="38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0"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4" name="Image" descr="Image"/>
          <p:cNvPicPr>
            <a:picLocks noChangeAspect="1"/>
          </p:cNvPicPr>
          <p:nvPr/>
        </p:nvPicPr>
        <p:blipFill>
          <a:blip r:embed="rId2">
            <a:extLst/>
          </a:blip>
          <a:stretch>
            <a:fillRect/>
          </a:stretch>
        </p:blipFill>
        <p:spPr>
          <a:xfrm>
            <a:off x="-112184" y="2401202"/>
            <a:ext cx="6500005" cy="7580998"/>
          </a:xfrm>
          <a:prstGeom prst="rect">
            <a:avLst/>
          </a:prstGeom>
          <a:ln w="12700">
            <a:miter lim="400000"/>
          </a:ln>
        </p:spPr>
      </p:pic>
      <p:pic>
        <p:nvPicPr>
          <p:cNvPr id="385" name="Screen Shot 2021-01-02 at 1.38.36 PM.png" descr="Screen Shot 2021-01-02 at 1.38.36 PM.png"/>
          <p:cNvPicPr>
            <a:picLocks noChangeAspect="0"/>
          </p:cNvPicPr>
          <p:nvPr/>
        </p:nvPicPr>
        <p:blipFill>
          <a:blip r:embed="rId3">
            <a:extLst/>
          </a:blip>
          <a:stretch>
            <a:fillRect/>
          </a:stretch>
        </p:blipFill>
        <p:spPr>
          <a:xfrm>
            <a:off x="142938" y="146892"/>
            <a:ext cx="12718923" cy="1624137"/>
          </a:xfrm>
          <a:prstGeom prst="rect">
            <a:avLst/>
          </a:prstGeom>
          <a:effectLst>
            <a:outerShdw sx="100000" sy="100000" kx="0" ky="0" algn="b" rotWithShape="0" blurRad="63500" dist="25400" dir="5400000">
              <a:srgbClr val="000000">
                <a:alpha val="50000"/>
              </a:srgbClr>
            </a:outerShdw>
          </a:effectLst>
        </p:spPr>
      </p:pic>
      <p:sp>
        <p:nvSpPr>
          <p:cNvPr id="386" name="Neglected Worship 13:15-22…"/>
          <p:cNvSpPr txBox="1"/>
          <p:nvPr/>
        </p:nvSpPr>
        <p:spPr>
          <a:xfrm>
            <a:off x="5974067" y="2722723"/>
            <a:ext cx="6933691" cy="678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SzPct val="80000"/>
              <a:buBlip>
                <a:blip r:embed="rId4"/>
              </a:buBlip>
              <a:defRPr b="1" sz="4500">
                <a:latin typeface="Century Gothic"/>
                <a:ea typeface="Century Gothic"/>
                <a:cs typeface="Century Gothic"/>
                <a:sym typeface="Century Gothic"/>
              </a:defRPr>
            </a:pPr>
            <a:r>
              <a:t>Neglected Worship 13:15-22</a:t>
            </a:r>
          </a:p>
          <a:p>
            <a:pPr marL="1143000" indent="-685800" algn="l">
              <a:spcBef>
                <a:spcPts val="1000"/>
              </a:spcBef>
              <a:buSzPct val="80000"/>
              <a:buBlip>
                <a:blip r:embed="rId5"/>
              </a:buBlip>
              <a:defRPr>
                <a:latin typeface="Century Gothic"/>
                <a:ea typeface="Century Gothic"/>
                <a:cs typeface="Century Gothic"/>
                <a:sym typeface="Century Gothic"/>
              </a:defRPr>
            </a:pPr>
            <a:r>
              <a:t>Spiritual things were put on the back burner to material things (13:15-22)</a:t>
            </a:r>
          </a:p>
          <a:p>
            <a:pPr marL="1143000" indent="-685800" algn="l">
              <a:spcBef>
                <a:spcPts val="1000"/>
              </a:spcBef>
              <a:buSzPct val="80000"/>
              <a:buBlip>
                <a:blip r:embed="rId5"/>
              </a:buBlip>
              <a:defRPr>
                <a:latin typeface="Century Gothic"/>
                <a:ea typeface="Century Gothic"/>
                <a:cs typeface="Century Gothic"/>
                <a:sym typeface="Century Gothic"/>
              </a:defRPr>
            </a:pPr>
            <a:r>
              <a:t>Another commitment Israel had made in writing, but had broken, was to keep God’s laws regarding the Sabbath (10:31).</a:t>
            </a:r>
          </a:p>
        </p:txBody>
      </p:sp>
      <p:sp>
        <p:nvSpPr>
          <p:cNvPr id="387" name="Nehemiah 13:11 (NKJV)…"/>
          <p:cNvSpPr txBox="1"/>
          <p:nvPr/>
        </p:nvSpPr>
        <p:spPr>
          <a:xfrm>
            <a:off x="290565" y="6280905"/>
            <a:ext cx="5434678" cy="2903198"/>
          </a:xfrm>
          <a:prstGeom prst="rect">
            <a:avLst/>
          </a:prstGeom>
          <a:ln w="12700">
            <a:miter lim="400000"/>
          </a:ln>
          <a:effectLst>
            <a:outerShdw sx="100000" sy="100000" kx="0" ky="0" algn="b" rotWithShape="0" blurRad="88900" dist="86492" dir="2538683">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300">
                <a:solidFill>
                  <a:srgbClr val="FFFFFF"/>
                </a:solidFill>
                <a:effectLst>
                  <a:outerShdw sx="100000" sy="100000" kx="0" ky="0" algn="b" rotWithShape="0" blurRad="76200" dist="76200" dir="2599773">
                    <a:srgbClr val="000000"/>
                  </a:outerShdw>
                </a:effectLst>
                <a:latin typeface="Times New Roman"/>
                <a:ea typeface="Times New Roman"/>
                <a:cs typeface="Times New Roman"/>
                <a:sym typeface="Times New Roman"/>
              </a:defRPr>
            </a:pPr>
            <a:r>
              <a:t>Nehemiah 13:11 (NKJV)</a:t>
            </a:r>
          </a:p>
          <a:p>
            <a:pPr defTabSz="457200">
              <a:defRPr sz="3300">
                <a:solidFill>
                  <a:srgbClr val="FFFFFF"/>
                </a:solidFill>
                <a:effectLst>
                  <a:outerShdw sx="100000" sy="100000" kx="0" ky="0" algn="b" rotWithShape="0" blurRad="76200" dist="76200" dir="2599773">
                    <a:srgbClr val="000000"/>
                  </a:outerShdw>
                </a:effectLst>
                <a:latin typeface="Times New Roman"/>
                <a:ea typeface="Times New Roman"/>
                <a:cs typeface="Times New Roman"/>
                <a:sym typeface="Times New Roman"/>
              </a:defRPr>
            </a:pPr>
            <a:r>
              <a:rPr baseline="31999"/>
              <a:t>11</a:t>
            </a:r>
            <a:r>
              <a:t> So I contended with the rulers, and said, “Why is the house of God forsaken?” And I gathered them together and set them in their place.</a:t>
            </a:r>
          </a:p>
        </p:txBody>
      </p:sp>
      <p:sp>
        <p:nvSpPr>
          <p:cNvPr id="388" name="MATERIALISTIC PRIORITIES"/>
          <p:cNvSpPr txBox="1"/>
          <p:nvPr/>
        </p:nvSpPr>
        <p:spPr>
          <a:xfrm>
            <a:off x="142002" y="1712085"/>
            <a:ext cx="12720796" cy="97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600"/>
              </a:spcBef>
              <a:defRPr b="1" sz="6000">
                <a:latin typeface="Gill Sans"/>
                <a:ea typeface="Gill Sans"/>
                <a:cs typeface="Gill Sans"/>
                <a:sym typeface="Gill Sans"/>
              </a:defRPr>
            </a:lvl1pPr>
          </a:lstStyle>
          <a:p>
            <a:pPr/>
            <a:r>
              <a:t>MATERIALISTIC PRIORITIES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6">
                                            <p:txEl>
                                              <p:pRg st="1" end="1"/>
                                            </p:txEl>
                                          </p:spTgt>
                                        </p:tgtEl>
                                        <p:attrNameLst>
                                          <p:attrName>style.visibility</p:attrName>
                                        </p:attrNameLst>
                                      </p:cBhvr>
                                      <p:to>
                                        <p:strVal val="visible"/>
                                      </p:to>
                                    </p:set>
                                    <p:animEffect filter="wipe(left)" transition="in">
                                      <p:cBhvr>
                                        <p:cTn id="7" dur="2000"/>
                                        <p:tgtEl>
                                          <p:spTgt spid="38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86">
                                            <p:txEl>
                                              <p:pRg st="2" end="2"/>
                                            </p:txEl>
                                          </p:spTgt>
                                        </p:tgtEl>
                                        <p:attrNameLst>
                                          <p:attrName>style.visibility</p:attrName>
                                        </p:attrNameLst>
                                      </p:cBhvr>
                                      <p:to>
                                        <p:strVal val="visible"/>
                                      </p:to>
                                    </p:set>
                                    <p:animEffect filter="wipe(left)" transition="in">
                                      <p:cBhvr>
                                        <p:cTn id="12" dur="2000"/>
                                        <p:tgtEl>
                                          <p:spTgt spid="38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6"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0" name="Image" descr="Image"/>
          <p:cNvPicPr>
            <a:picLocks noChangeAspect="1"/>
          </p:cNvPicPr>
          <p:nvPr/>
        </p:nvPicPr>
        <p:blipFill>
          <a:blip r:embed="rId2">
            <a:extLst/>
          </a:blip>
          <a:stretch>
            <a:fillRect/>
          </a:stretch>
        </p:blipFill>
        <p:spPr>
          <a:xfrm>
            <a:off x="-112184" y="2401202"/>
            <a:ext cx="6500005" cy="7580998"/>
          </a:xfrm>
          <a:prstGeom prst="rect">
            <a:avLst/>
          </a:prstGeom>
          <a:ln w="12700">
            <a:miter lim="400000"/>
          </a:ln>
        </p:spPr>
      </p:pic>
      <p:pic>
        <p:nvPicPr>
          <p:cNvPr id="391" name="Screen Shot 2021-01-02 at 1.38.36 PM.png" descr="Screen Shot 2021-01-02 at 1.38.36 PM.png"/>
          <p:cNvPicPr>
            <a:picLocks noChangeAspect="0"/>
          </p:cNvPicPr>
          <p:nvPr/>
        </p:nvPicPr>
        <p:blipFill>
          <a:blip r:embed="rId3">
            <a:extLst/>
          </a:blip>
          <a:stretch>
            <a:fillRect/>
          </a:stretch>
        </p:blipFill>
        <p:spPr>
          <a:xfrm>
            <a:off x="142938" y="146892"/>
            <a:ext cx="12718923" cy="1624137"/>
          </a:xfrm>
          <a:prstGeom prst="rect">
            <a:avLst/>
          </a:prstGeom>
          <a:effectLst>
            <a:outerShdw sx="100000" sy="100000" kx="0" ky="0" algn="b" rotWithShape="0" blurRad="63500" dist="25400" dir="5400000">
              <a:srgbClr val="000000">
                <a:alpha val="50000"/>
              </a:srgbClr>
            </a:outerShdw>
          </a:effectLst>
        </p:spPr>
      </p:pic>
      <p:sp>
        <p:nvSpPr>
          <p:cNvPr id="392" name="Neglected Worship 13:15-22…"/>
          <p:cNvSpPr txBox="1"/>
          <p:nvPr/>
        </p:nvSpPr>
        <p:spPr>
          <a:xfrm>
            <a:off x="5974067" y="2722723"/>
            <a:ext cx="6933691" cy="657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SzPct val="80000"/>
              <a:buBlip>
                <a:blip r:embed="rId4"/>
              </a:buBlip>
              <a:defRPr b="1" sz="4500">
                <a:latin typeface="Century Gothic"/>
                <a:ea typeface="Century Gothic"/>
                <a:cs typeface="Century Gothic"/>
                <a:sym typeface="Century Gothic"/>
              </a:defRPr>
            </a:pPr>
            <a:r>
              <a:t>Neglected Worship 13:15-22</a:t>
            </a:r>
          </a:p>
          <a:p>
            <a:pPr marL="1143000" indent="-685800" algn="l">
              <a:spcBef>
                <a:spcPts val="1000"/>
              </a:spcBef>
              <a:buSzPct val="80000"/>
              <a:buBlip>
                <a:blip r:embed="rId5"/>
              </a:buBlip>
              <a:defRPr sz="3200">
                <a:latin typeface="Century Gothic"/>
                <a:ea typeface="Century Gothic"/>
                <a:cs typeface="Century Gothic"/>
                <a:sym typeface="Century Gothic"/>
              </a:defRPr>
            </a:pPr>
            <a:r>
              <a:t>They were working on the Sabbath as other days of the week. (</a:t>
            </a:r>
            <a:r>
              <a:rPr i="1" sz="2800"/>
              <a:t>Treading grapes in winepresses, &amp; transporting wine, grain, grapes, figs, merchandise, into Jerusalem to sell it</a:t>
            </a:r>
            <a:r>
              <a:t>). </a:t>
            </a:r>
          </a:p>
          <a:p>
            <a:pPr marL="1143000" indent="-685800" algn="l">
              <a:spcBef>
                <a:spcPts val="1000"/>
              </a:spcBef>
              <a:buSzPct val="80000"/>
              <a:buBlip>
                <a:blip r:embed="rId5"/>
              </a:buBlip>
              <a:defRPr sz="3200">
                <a:latin typeface="Century Gothic"/>
                <a:ea typeface="Century Gothic"/>
                <a:cs typeface="Century Gothic"/>
                <a:sym typeface="Century Gothic"/>
              </a:defRPr>
            </a:pPr>
            <a:r>
              <a:t>They also were buying fish and other items from people of Tyre who resided in Jerusalem.</a:t>
            </a:r>
          </a:p>
        </p:txBody>
      </p:sp>
      <p:sp>
        <p:nvSpPr>
          <p:cNvPr id="393" name="Nehemiah 13:15 (NKJV)…"/>
          <p:cNvSpPr txBox="1"/>
          <p:nvPr/>
        </p:nvSpPr>
        <p:spPr>
          <a:xfrm>
            <a:off x="304701" y="4443271"/>
            <a:ext cx="5434677" cy="5341597"/>
          </a:xfrm>
          <a:prstGeom prst="rect">
            <a:avLst/>
          </a:prstGeom>
          <a:ln w="12700">
            <a:miter lim="400000"/>
          </a:ln>
          <a:effectLst>
            <a:outerShdw sx="100000" sy="100000" kx="0" ky="0" algn="b" rotWithShape="0" blurRad="88900" dist="86492" dir="2538683">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200">
                <a:solidFill>
                  <a:srgbClr val="FFFFFF"/>
                </a:solidFill>
                <a:effectLst>
                  <a:outerShdw sx="100000" sy="100000" kx="0" ky="0" algn="b" rotWithShape="0" blurRad="76200" dist="76200" dir="2599773">
                    <a:srgbClr val="000000"/>
                  </a:outerShdw>
                </a:effectLst>
                <a:latin typeface="Times New Roman"/>
                <a:ea typeface="Times New Roman"/>
                <a:cs typeface="Times New Roman"/>
                <a:sym typeface="Times New Roman"/>
              </a:defRPr>
            </a:pPr>
            <a:r>
              <a:t>Nehemiah 13:15 (NKJV)</a:t>
            </a:r>
          </a:p>
          <a:p>
            <a:pPr defTabSz="457200">
              <a:defRPr sz="3000">
                <a:solidFill>
                  <a:srgbClr val="FFFFFF"/>
                </a:solidFill>
                <a:effectLst>
                  <a:outerShdw sx="100000" sy="100000" kx="0" ky="0" algn="b" rotWithShape="0" blurRad="76200" dist="76200" dir="2599773">
                    <a:srgbClr val="000000"/>
                  </a:outerShdw>
                </a:effectLst>
                <a:latin typeface="Times New Roman"/>
                <a:ea typeface="Times New Roman"/>
                <a:cs typeface="Times New Roman"/>
                <a:sym typeface="Times New Roman"/>
              </a:defRPr>
            </a:pPr>
            <a:r>
              <a:rPr baseline="31999"/>
              <a:t>15</a:t>
            </a:r>
            <a:r>
              <a:t> In those days I saw </a:t>
            </a:r>
            <a:r>
              <a:rPr i="1"/>
              <a:t>people</a:t>
            </a:r>
            <a:r>
              <a:t> in Judah treading wine presses on the Sabbath, and bringing in sheaves, and loading donkeys with wine, grapes, figs, and all </a:t>
            </a:r>
            <a:r>
              <a:rPr i="1"/>
              <a:t>kinds of</a:t>
            </a:r>
            <a:r>
              <a:t> burdens, which they brought into Jerusalem on the Sabbath day. And I warned </a:t>
            </a:r>
            <a:r>
              <a:rPr i="1"/>
              <a:t>them</a:t>
            </a:r>
            <a:r>
              <a:t> about the day on which they were selling provisions.</a:t>
            </a:r>
          </a:p>
        </p:txBody>
      </p:sp>
      <p:sp>
        <p:nvSpPr>
          <p:cNvPr id="394" name="MATERIALISTIC PRIORITIES"/>
          <p:cNvSpPr txBox="1"/>
          <p:nvPr/>
        </p:nvSpPr>
        <p:spPr>
          <a:xfrm>
            <a:off x="142002" y="1712085"/>
            <a:ext cx="12720796" cy="97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600"/>
              </a:spcBef>
              <a:defRPr b="1" sz="6000">
                <a:latin typeface="Gill Sans"/>
                <a:ea typeface="Gill Sans"/>
                <a:cs typeface="Gill Sans"/>
                <a:sym typeface="Gill Sans"/>
              </a:defRPr>
            </a:lvl1pPr>
          </a:lstStyle>
          <a:p>
            <a:pPr/>
            <a:r>
              <a:t>MATERIALISTIC PRIORITIES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2">
                                            <p:txEl>
                                              <p:pRg st="2" end="2"/>
                                            </p:txEl>
                                          </p:spTgt>
                                        </p:tgtEl>
                                        <p:attrNameLst>
                                          <p:attrName>style.visibility</p:attrName>
                                        </p:attrNameLst>
                                      </p:cBhvr>
                                      <p:to>
                                        <p:strVal val="visible"/>
                                      </p:to>
                                    </p:set>
                                    <p:animEffect filter="wipe(left)" transition="in">
                                      <p:cBhvr>
                                        <p:cTn id="7" dur="1500"/>
                                        <p:tgtEl>
                                          <p:spTgt spid="39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2"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6" name="Image" descr="Image"/>
          <p:cNvPicPr>
            <a:picLocks noChangeAspect="1"/>
          </p:cNvPicPr>
          <p:nvPr/>
        </p:nvPicPr>
        <p:blipFill>
          <a:blip r:embed="rId2">
            <a:extLst/>
          </a:blip>
          <a:srcRect l="7611" t="6339" r="7611" b="13329"/>
          <a:stretch>
            <a:fillRect/>
          </a:stretch>
        </p:blipFill>
        <p:spPr>
          <a:xfrm>
            <a:off x="238128" y="2873723"/>
            <a:ext cx="5464363" cy="6609951"/>
          </a:xfrm>
          <a:prstGeom prst="rect">
            <a:avLst/>
          </a:prstGeom>
          <a:ln w="12700">
            <a:miter lim="400000"/>
          </a:ln>
        </p:spPr>
      </p:pic>
      <p:pic>
        <p:nvPicPr>
          <p:cNvPr id="397" name="Screen Shot 2021-01-02 at 1.38.36 PM.png" descr="Screen Shot 2021-01-02 at 1.38.36 PM.png"/>
          <p:cNvPicPr>
            <a:picLocks noChangeAspect="0"/>
          </p:cNvPicPr>
          <p:nvPr/>
        </p:nvPicPr>
        <p:blipFill>
          <a:blip r:embed="rId3">
            <a:extLst/>
          </a:blip>
          <a:stretch>
            <a:fillRect/>
          </a:stretch>
        </p:blipFill>
        <p:spPr>
          <a:xfrm>
            <a:off x="142938" y="146892"/>
            <a:ext cx="12718923" cy="1624137"/>
          </a:xfrm>
          <a:prstGeom prst="rect">
            <a:avLst/>
          </a:prstGeom>
          <a:effectLst>
            <a:outerShdw sx="100000" sy="100000" kx="0" ky="0" algn="b" rotWithShape="0" blurRad="63500" dist="25400" dir="5400000">
              <a:srgbClr val="000000">
                <a:alpha val="50000"/>
              </a:srgbClr>
            </a:outerShdw>
          </a:effectLst>
        </p:spPr>
      </p:pic>
      <p:sp>
        <p:nvSpPr>
          <p:cNvPr id="398" name="Neglected Worship 13:15-22…"/>
          <p:cNvSpPr txBox="1"/>
          <p:nvPr/>
        </p:nvSpPr>
        <p:spPr>
          <a:xfrm>
            <a:off x="5974067" y="2722723"/>
            <a:ext cx="6933691" cy="645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SzPct val="80000"/>
              <a:buBlip>
                <a:blip r:embed="rId4"/>
              </a:buBlip>
              <a:defRPr b="1" sz="4500">
                <a:latin typeface="Century Gothic"/>
                <a:ea typeface="Century Gothic"/>
                <a:cs typeface="Century Gothic"/>
                <a:sym typeface="Century Gothic"/>
              </a:defRPr>
            </a:pPr>
            <a:r>
              <a:t>Neglected Worship 13:15-22</a:t>
            </a:r>
          </a:p>
          <a:p>
            <a:pPr marL="1143000" indent="-685800" algn="l">
              <a:spcBef>
                <a:spcPts val="1000"/>
              </a:spcBef>
              <a:buSzPct val="80000"/>
              <a:buBlip>
                <a:blip r:embed="rId5"/>
              </a:buBlip>
              <a:defRPr sz="3300">
                <a:latin typeface="Century Gothic"/>
                <a:ea typeface="Century Gothic"/>
                <a:cs typeface="Century Gothic"/>
                <a:sym typeface="Century Gothic"/>
              </a:defRPr>
            </a:pPr>
            <a:r>
              <a:t>Nehemiah met the problem with both rebuke &amp; action (17-22; cf. vv. 11–13). </a:t>
            </a:r>
          </a:p>
          <a:p>
            <a:pPr marL="1143000" indent="-685800" algn="l">
              <a:spcBef>
                <a:spcPts val="1000"/>
              </a:spcBef>
              <a:buSzPct val="80000"/>
              <a:buBlip>
                <a:blip r:embed="rId5"/>
              </a:buBlip>
              <a:defRPr sz="3300">
                <a:latin typeface="Century Gothic"/>
                <a:ea typeface="Century Gothic"/>
                <a:cs typeface="Century Gothic"/>
                <a:sym typeface="Century Gothic"/>
              </a:defRPr>
            </a:pPr>
            <a:r>
              <a:t>Called it what it was - EVIL -  one of the sins for which they were exiled (17,18;  cf. Jer. 17:19–27)</a:t>
            </a:r>
          </a:p>
          <a:p>
            <a:pPr marL="1143000" indent="-685800" algn="l">
              <a:spcBef>
                <a:spcPts val="1000"/>
              </a:spcBef>
              <a:buSzPct val="80000"/>
              <a:buBlip>
                <a:blip r:embed="rId5"/>
              </a:buBlip>
              <a:defRPr sz="3300">
                <a:latin typeface="Century Gothic"/>
                <a:ea typeface="Century Gothic"/>
                <a:cs typeface="Century Gothic"/>
                <a:sym typeface="Century Gothic"/>
              </a:defRPr>
            </a:pPr>
            <a:r>
              <a:t>Had the doors to the city shut on the Sabbath (19)</a:t>
            </a:r>
          </a:p>
        </p:txBody>
      </p:sp>
      <p:sp>
        <p:nvSpPr>
          <p:cNvPr id="399" name="MATERIALISTIC PRIORITIES"/>
          <p:cNvSpPr txBox="1"/>
          <p:nvPr/>
        </p:nvSpPr>
        <p:spPr>
          <a:xfrm>
            <a:off x="142002" y="1712085"/>
            <a:ext cx="12720796" cy="97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600"/>
              </a:spcBef>
              <a:defRPr b="1" sz="6000">
                <a:latin typeface="Gill Sans"/>
                <a:ea typeface="Gill Sans"/>
                <a:cs typeface="Gill Sans"/>
                <a:sym typeface="Gill Sans"/>
              </a:defRPr>
            </a:lvl1pPr>
          </a:lstStyle>
          <a:p>
            <a:pPr/>
            <a:r>
              <a:t>MATERIALISTIC PRIORITIES</a:t>
            </a:r>
          </a:p>
        </p:txBody>
      </p:sp>
      <p:sp>
        <p:nvSpPr>
          <p:cNvPr id="400" name="Nehemiah 13:17 (NKJV)…"/>
          <p:cNvSpPr txBox="1"/>
          <p:nvPr/>
        </p:nvSpPr>
        <p:spPr>
          <a:xfrm>
            <a:off x="227497" y="2920702"/>
            <a:ext cx="5485438" cy="2853477"/>
          </a:xfrm>
          <a:prstGeom prst="rect">
            <a:avLst/>
          </a:prstGeom>
          <a:ln w="12700">
            <a:miter lim="400000"/>
          </a:ln>
          <a:effectLst>
            <a:outerShdw sx="100000" sy="100000" kx="0" ky="0" algn="b" rotWithShape="0" blurRad="88900" dist="86492" dir="2538683">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76200" dist="76200" dir="2599773">
                    <a:srgbClr val="000000"/>
                  </a:outerShdw>
                </a:effectLst>
                <a:latin typeface="Times New Roman"/>
                <a:ea typeface="Times New Roman"/>
                <a:cs typeface="Times New Roman"/>
                <a:sym typeface="Times New Roman"/>
              </a:defRPr>
            </a:pPr>
            <a:r>
              <a:t>Nehemiah 13:17 (NKJV)</a:t>
            </a:r>
          </a:p>
          <a:p>
            <a:pPr defTabSz="457200">
              <a:defRPr sz="3100">
                <a:solidFill>
                  <a:srgbClr val="FFFFFF"/>
                </a:solidFill>
                <a:effectLst>
                  <a:outerShdw sx="100000" sy="100000" kx="0" ky="0" algn="b" rotWithShape="0" blurRad="76200" dist="76200" dir="2599773">
                    <a:srgbClr val="000000"/>
                  </a:outerShdw>
                </a:effectLst>
                <a:latin typeface="Times New Roman"/>
                <a:ea typeface="Times New Roman"/>
                <a:cs typeface="Times New Roman"/>
                <a:sym typeface="Times New Roman"/>
              </a:defRPr>
            </a:pPr>
            <a:r>
              <a:rPr baseline="31999"/>
              <a:t>17</a:t>
            </a:r>
            <a:r>
              <a:t> Then I contended with the nobles of Judah, and said to them, “What evil thing </a:t>
            </a:r>
            <a:r>
              <a:rPr i="1"/>
              <a:t>is</a:t>
            </a:r>
            <a:r>
              <a:t> this that you do, by which you profane the Sabbath day?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8">
                                            <p:txEl>
                                              <p:pRg st="2" end="2"/>
                                            </p:txEl>
                                          </p:spTgt>
                                        </p:tgtEl>
                                        <p:attrNameLst>
                                          <p:attrName>style.visibility</p:attrName>
                                        </p:attrNameLst>
                                      </p:cBhvr>
                                      <p:to>
                                        <p:strVal val="visible"/>
                                      </p:to>
                                    </p:set>
                                    <p:animEffect filter="wipe(left)" transition="in">
                                      <p:cBhvr>
                                        <p:cTn id="7" dur="1500"/>
                                        <p:tgtEl>
                                          <p:spTgt spid="39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98">
                                            <p:txEl>
                                              <p:pRg st="3" end="3"/>
                                            </p:txEl>
                                          </p:spTgt>
                                        </p:tgtEl>
                                        <p:attrNameLst>
                                          <p:attrName>style.visibility</p:attrName>
                                        </p:attrNameLst>
                                      </p:cBhvr>
                                      <p:to>
                                        <p:strVal val="visible"/>
                                      </p:to>
                                    </p:set>
                                    <p:animEffect filter="wipe(left)" transition="in">
                                      <p:cBhvr>
                                        <p:cTn id="12" dur="1500"/>
                                        <p:tgtEl>
                                          <p:spTgt spid="39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8"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2" name="Screen Shot 2021-01-02 at 1.38.36 PM.png" descr="Screen Shot 2021-01-02 at 1.38.36 PM.png"/>
          <p:cNvPicPr>
            <a:picLocks noChangeAspect="0"/>
          </p:cNvPicPr>
          <p:nvPr/>
        </p:nvPicPr>
        <p:blipFill>
          <a:blip r:embed="rId2">
            <a:extLst/>
          </a:blip>
          <a:stretch>
            <a:fillRect/>
          </a:stretch>
        </p:blipFill>
        <p:spPr>
          <a:xfrm>
            <a:off x="142938" y="146892"/>
            <a:ext cx="12718923" cy="1624137"/>
          </a:xfrm>
          <a:prstGeom prst="rect">
            <a:avLst/>
          </a:prstGeom>
          <a:effectLst>
            <a:outerShdw sx="100000" sy="100000" kx="0" ky="0" algn="b" rotWithShape="0" blurRad="63500" dist="25400" dir="5400000">
              <a:srgbClr val="000000">
                <a:alpha val="50000"/>
              </a:srgbClr>
            </a:outerShdw>
          </a:effectLst>
        </p:spPr>
      </p:pic>
      <p:sp>
        <p:nvSpPr>
          <p:cNvPr id="403" name="Neglected Worship 13:15-22…"/>
          <p:cNvSpPr txBox="1"/>
          <p:nvPr/>
        </p:nvSpPr>
        <p:spPr>
          <a:xfrm>
            <a:off x="5974067" y="2722723"/>
            <a:ext cx="6933691" cy="646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SzPct val="80000"/>
              <a:buBlip>
                <a:blip r:embed="rId3"/>
              </a:buBlip>
              <a:defRPr b="1" sz="4500">
                <a:latin typeface="Century Gothic"/>
                <a:ea typeface="Century Gothic"/>
                <a:cs typeface="Century Gothic"/>
                <a:sym typeface="Century Gothic"/>
              </a:defRPr>
            </a:pPr>
            <a:r>
              <a:t>Neglected Worship 13:15-22</a:t>
            </a:r>
          </a:p>
          <a:p>
            <a:pPr marL="1143000" indent="-685800" algn="l">
              <a:spcBef>
                <a:spcPts val="1000"/>
              </a:spcBef>
              <a:buSzPct val="80000"/>
              <a:buBlip>
                <a:blip r:embed="rId4"/>
              </a:buBlip>
              <a:defRPr sz="3200">
                <a:latin typeface="Century Gothic"/>
                <a:ea typeface="Century Gothic"/>
                <a:cs typeface="Century Gothic"/>
                <a:sym typeface="Century Gothic"/>
              </a:defRPr>
            </a:pPr>
            <a:r>
              <a:t>Guards were posted to keep merchandise out (19)</a:t>
            </a:r>
          </a:p>
          <a:p>
            <a:pPr marL="1143000" indent="-685800" algn="l">
              <a:spcBef>
                <a:spcPts val="1000"/>
              </a:spcBef>
              <a:buSzPct val="80000"/>
              <a:buBlip>
                <a:blip r:embed="rId4"/>
              </a:buBlip>
              <a:defRPr sz="3200">
                <a:latin typeface="Century Gothic"/>
                <a:ea typeface="Century Gothic"/>
                <a:cs typeface="Century Gothic"/>
                <a:sym typeface="Century Gothic"/>
              </a:defRPr>
            </a:pPr>
            <a:r>
              <a:t>Some merchants stayed all night outside the walls. Nehemiah threatened to use force. (20,21)</a:t>
            </a:r>
          </a:p>
          <a:p>
            <a:pPr marL="1143000" indent="-685800" algn="l">
              <a:spcBef>
                <a:spcPts val="1000"/>
              </a:spcBef>
              <a:buSzPct val="80000"/>
              <a:buBlip>
                <a:blip r:embed="rId4"/>
              </a:buBlip>
              <a:defRPr sz="3200">
                <a:latin typeface="Century Gothic"/>
                <a:ea typeface="Century Gothic"/>
                <a:cs typeface="Century Gothic"/>
                <a:sym typeface="Century Gothic"/>
              </a:defRPr>
            </a:pPr>
            <a:r>
              <a:t>He had Levites help guard the gates (30; cf. 7:1; 11:19).</a:t>
            </a:r>
          </a:p>
          <a:p>
            <a:pPr marL="1143000" indent="-685800" algn="l">
              <a:spcBef>
                <a:spcPts val="1000"/>
              </a:spcBef>
              <a:buSzPct val="80000"/>
              <a:buBlip>
                <a:blip r:embed="rId4"/>
              </a:buBlip>
              <a:defRPr sz="3200">
                <a:latin typeface="Century Gothic"/>
                <a:ea typeface="Century Gothic"/>
                <a:cs typeface="Century Gothic"/>
                <a:sym typeface="Century Gothic"/>
              </a:defRPr>
            </a:pPr>
            <a:r>
              <a:t>He asked for God’s help (22)</a:t>
            </a:r>
          </a:p>
        </p:txBody>
      </p:sp>
      <p:sp>
        <p:nvSpPr>
          <p:cNvPr id="404" name="MATERIALISTIC PRIORITIES"/>
          <p:cNvSpPr txBox="1"/>
          <p:nvPr/>
        </p:nvSpPr>
        <p:spPr>
          <a:xfrm>
            <a:off x="142002" y="1712085"/>
            <a:ext cx="12720796" cy="97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600"/>
              </a:spcBef>
              <a:defRPr b="1" sz="6000">
                <a:latin typeface="Gill Sans"/>
                <a:ea typeface="Gill Sans"/>
                <a:cs typeface="Gill Sans"/>
                <a:sym typeface="Gill Sans"/>
              </a:defRPr>
            </a:lvl1pPr>
          </a:lstStyle>
          <a:p>
            <a:pPr/>
            <a:r>
              <a:t>MATERIALISTIC PRIORITIES</a:t>
            </a:r>
          </a:p>
        </p:txBody>
      </p:sp>
      <p:pic>
        <p:nvPicPr>
          <p:cNvPr id="405" name="Image" descr="Image"/>
          <p:cNvPicPr>
            <a:picLocks noChangeAspect="1"/>
          </p:cNvPicPr>
          <p:nvPr/>
        </p:nvPicPr>
        <p:blipFill>
          <a:blip r:embed="rId5">
            <a:extLst/>
          </a:blip>
          <a:srcRect l="7611" t="6339" r="7611" b="13329"/>
          <a:stretch>
            <a:fillRect/>
          </a:stretch>
        </p:blipFill>
        <p:spPr>
          <a:xfrm>
            <a:off x="238128" y="2873723"/>
            <a:ext cx="5464363" cy="6609951"/>
          </a:xfrm>
          <a:prstGeom prst="rect">
            <a:avLst/>
          </a:prstGeom>
          <a:ln w="12700">
            <a:miter lim="400000"/>
          </a:ln>
        </p:spPr>
      </p:pic>
      <p:sp>
        <p:nvSpPr>
          <p:cNvPr id="406" name="Nehemiah 13:17 (NKJV)…"/>
          <p:cNvSpPr txBox="1"/>
          <p:nvPr/>
        </p:nvSpPr>
        <p:spPr>
          <a:xfrm>
            <a:off x="227497" y="2920702"/>
            <a:ext cx="5485438" cy="2853477"/>
          </a:xfrm>
          <a:prstGeom prst="rect">
            <a:avLst/>
          </a:prstGeom>
          <a:ln w="12700">
            <a:miter lim="400000"/>
          </a:ln>
          <a:effectLst>
            <a:outerShdw sx="100000" sy="100000" kx="0" ky="0" algn="b" rotWithShape="0" blurRad="88900" dist="86492" dir="2538683">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76200" dist="76200" dir="2599773">
                    <a:srgbClr val="000000"/>
                  </a:outerShdw>
                </a:effectLst>
                <a:latin typeface="Times New Roman"/>
                <a:ea typeface="Times New Roman"/>
                <a:cs typeface="Times New Roman"/>
                <a:sym typeface="Times New Roman"/>
              </a:defRPr>
            </a:pPr>
            <a:r>
              <a:t>Nehemiah 13:17 (NKJV)</a:t>
            </a:r>
          </a:p>
          <a:p>
            <a:pPr defTabSz="457200">
              <a:defRPr sz="3100">
                <a:solidFill>
                  <a:srgbClr val="FFFFFF"/>
                </a:solidFill>
                <a:effectLst>
                  <a:outerShdw sx="100000" sy="100000" kx="0" ky="0" algn="b" rotWithShape="0" blurRad="76200" dist="76200" dir="2599773">
                    <a:srgbClr val="000000"/>
                  </a:outerShdw>
                </a:effectLst>
                <a:latin typeface="Times New Roman"/>
                <a:ea typeface="Times New Roman"/>
                <a:cs typeface="Times New Roman"/>
                <a:sym typeface="Times New Roman"/>
              </a:defRPr>
            </a:pPr>
            <a:r>
              <a:rPr baseline="31999"/>
              <a:t>17</a:t>
            </a:r>
            <a:r>
              <a:t> Then I contended with the nobles of Judah, and said to them, “What evil thing </a:t>
            </a:r>
            <a:r>
              <a:rPr i="1"/>
              <a:t>is</a:t>
            </a:r>
            <a:r>
              <a:t> this that you do, by which you profane the Sabbath day?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3">
                                            <p:txEl>
                                              <p:pRg st="2" end="2"/>
                                            </p:txEl>
                                          </p:spTgt>
                                        </p:tgtEl>
                                        <p:attrNameLst>
                                          <p:attrName>style.visibility</p:attrName>
                                        </p:attrNameLst>
                                      </p:cBhvr>
                                      <p:to>
                                        <p:strVal val="visible"/>
                                      </p:to>
                                    </p:set>
                                    <p:animEffect filter="wipe(left)" transition="in">
                                      <p:cBhvr>
                                        <p:cTn id="7" dur="1500"/>
                                        <p:tgtEl>
                                          <p:spTgt spid="40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03">
                                            <p:txEl>
                                              <p:pRg st="3" end="3"/>
                                            </p:txEl>
                                          </p:spTgt>
                                        </p:tgtEl>
                                        <p:attrNameLst>
                                          <p:attrName>style.visibility</p:attrName>
                                        </p:attrNameLst>
                                      </p:cBhvr>
                                      <p:to>
                                        <p:strVal val="visible"/>
                                      </p:to>
                                    </p:set>
                                    <p:animEffect filter="wipe(left)" transition="in">
                                      <p:cBhvr>
                                        <p:cTn id="12" dur="1500"/>
                                        <p:tgtEl>
                                          <p:spTgt spid="40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03">
                                            <p:txEl>
                                              <p:pRg st="4" end="4"/>
                                            </p:txEl>
                                          </p:spTgt>
                                        </p:tgtEl>
                                        <p:attrNameLst>
                                          <p:attrName>style.visibility</p:attrName>
                                        </p:attrNameLst>
                                      </p:cBhvr>
                                      <p:to>
                                        <p:strVal val="visible"/>
                                      </p:to>
                                    </p:set>
                                    <p:animEffect filter="wipe(left)" transition="in">
                                      <p:cBhvr>
                                        <p:cTn id="17" dur="1500"/>
                                        <p:tgtEl>
                                          <p:spTgt spid="403">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3"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8" name="Image" descr="Image"/>
          <p:cNvPicPr>
            <a:picLocks noChangeAspect="1"/>
          </p:cNvPicPr>
          <p:nvPr/>
        </p:nvPicPr>
        <p:blipFill>
          <a:blip r:embed="rId2">
            <a:extLst/>
          </a:blip>
          <a:stretch>
            <a:fillRect/>
          </a:stretch>
        </p:blipFill>
        <p:spPr>
          <a:xfrm>
            <a:off x="-112184" y="2401202"/>
            <a:ext cx="6500005" cy="7580998"/>
          </a:xfrm>
          <a:prstGeom prst="rect">
            <a:avLst/>
          </a:prstGeom>
          <a:ln w="12700">
            <a:miter lim="400000"/>
          </a:ln>
        </p:spPr>
      </p:pic>
      <p:sp>
        <p:nvSpPr>
          <p:cNvPr id="409" name="God’s house and work should be more valuable &amp; important to us than material things &amp; worldly pleasures (Mat 6:33;  2 Cor 8,9)…"/>
          <p:cNvSpPr txBox="1"/>
          <p:nvPr/>
        </p:nvSpPr>
        <p:spPr>
          <a:xfrm>
            <a:off x="6058881" y="2736859"/>
            <a:ext cx="6810105" cy="665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000"/>
              </a:spcBef>
              <a:buSzPct val="80000"/>
              <a:buBlip>
                <a:blip r:embed="rId3"/>
              </a:buBlip>
              <a:defRPr sz="3800">
                <a:latin typeface="Century Gothic"/>
                <a:ea typeface="Century Gothic"/>
                <a:cs typeface="Century Gothic"/>
                <a:sym typeface="Century Gothic"/>
              </a:defRPr>
            </a:pPr>
            <a:r>
              <a:t>God’s house and work should be more valuable &amp; important to us than material things &amp; worldly pleasures (Mat 6:33; </a:t>
            </a:r>
            <a:br/>
            <a:r>
              <a:t>2 Cor 8,9) </a:t>
            </a:r>
          </a:p>
          <a:p>
            <a:pPr marL="685799" indent="-685799" algn="l">
              <a:spcBef>
                <a:spcPts val="1000"/>
              </a:spcBef>
              <a:buSzPct val="80000"/>
              <a:buBlip>
                <a:blip r:embed="rId3"/>
              </a:buBlip>
              <a:defRPr sz="3800">
                <a:latin typeface="Century Gothic"/>
                <a:ea typeface="Century Gothic"/>
                <a:cs typeface="Century Gothic"/>
                <a:sym typeface="Century Gothic"/>
              </a:defRPr>
            </a:pPr>
            <a:r>
              <a:t>Preachers &amp; elders, who stand for &amp; teach the truth, need to be supported (1 Tim 5:17,18; 1 Cor 9:14)</a:t>
            </a:r>
          </a:p>
        </p:txBody>
      </p:sp>
      <p:sp>
        <p:nvSpPr>
          <p:cNvPr id="410" name="SPIRITUAL PRIORITIES"/>
          <p:cNvSpPr txBox="1"/>
          <p:nvPr/>
        </p:nvSpPr>
        <p:spPr>
          <a:xfrm>
            <a:off x="142002" y="1712085"/>
            <a:ext cx="12720796" cy="97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600"/>
              </a:spcBef>
              <a:defRPr b="1" sz="6000">
                <a:latin typeface="Gill Sans"/>
                <a:ea typeface="Gill Sans"/>
                <a:cs typeface="Gill Sans"/>
                <a:sym typeface="Gill Sans"/>
              </a:defRPr>
            </a:lvl1pPr>
          </a:lstStyle>
          <a:p>
            <a:pPr/>
            <a:r>
              <a:t>SPIRITUAL PRIORITIES</a:t>
            </a:r>
          </a:p>
        </p:txBody>
      </p:sp>
      <p:sp>
        <p:nvSpPr>
          <p:cNvPr id="411" name="Nehemiah 13:17 (NKJV)…"/>
          <p:cNvSpPr txBox="1"/>
          <p:nvPr/>
        </p:nvSpPr>
        <p:spPr>
          <a:xfrm>
            <a:off x="612989" y="6266770"/>
            <a:ext cx="5049659" cy="2853477"/>
          </a:xfrm>
          <a:prstGeom prst="rect">
            <a:avLst/>
          </a:prstGeom>
          <a:ln w="12700">
            <a:miter lim="400000"/>
          </a:ln>
          <a:effectLst>
            <a:outerShdw sx="100000" sy="100000" kx="0" ky="0" algn="b" rotWithShape="0" blurRad="88900" dist="86492" dir="2538683">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76200" dist="76200" dir="2599773">
                    <a:srgbClr val="000000"/>
                  </a:outerShdw>
                </a:effectLst>
                <a:latin typeface="Times New Roman"/>
                <a:ea typeface="Times New Roman"/>
                <a:cs typeface="Times New Roman"/>
                <a:sym typeface="Times New Roman"/>
              </a:defRPr>
            </a:pPr>
            <a:r>
              <a:t>Nehemiah 13:17 (NKJV)</a:t>
            </a:r>
          </a:p>
          <a:p>
            <a:pPr defTabSz="457200">
              <a:defRPr sz="3100">
                <a:solidFill>
                  <a:srgbClr val="FFFFFF"/>
                </a:solidFill>
                <a:effectLst>
                  <a:outerShdw sx="100000" sy="100000" kx="0" ky="0" algn="b" rotWithShape="0" blurRad="76200" dist="76200" dir="2599773">
                    <a:srgbClr val="000000"/>
                  </a:outerShdw>
                </a:effectLst>
                <a:latin typeface="Times New Roman"/>
                <a:ea typeface="Times New Roman"/>
                <a:cs typeface="Times New Roman"/>
                <a:sym typeface="Times New Roman"/>
              </a:defRPr>
            </a:pPr>
            <a:r>
              <a:rPr baseline="31999"/>
              <a:t>17</a:t>
            </a:r>
            <a:r>
              <a:t> Then I contended with the nobles of Judah, and said to them, “What evil thing </a:t>
            </a:r>
            <a:r>
              <a:rPr i="1"/>
              <a:t>is</a:t>
            </a:r>
            <a:r>
              <a:t> this that you do, by which you profane the Sabbath day?</a:t>
            </a:r>
          </a:p>
        </p:txBody>
      </p:sp>
      <p:grpSp>
        <p:nvGrpSpPr>
          <p:cNvPr id="414" name="Screen Shot 2021-01-02 at 3.29.43 PM.png"/>
          <p:cNvGrpSpPr/>
          <p:nvPr/>
        </p:nvGrpSpPr>
        <p:grpSpPr>
          <a:xfrm>
            <a:off x="142002" y="132063"/>
            <a:ext cx="12720796" cy="1698921"/>
            <a:chOff x="0" y="0"/>
            <a:chExt cx="12720794" cy="1698919"/>
          </a:xfrm>
        </p:grpSpPr>
        <p:pic>
          <p:nvPicPr>
            <p:cNvPr id="413" name="Screen Shot 2021-01-02 at 3.29.43 PM.png" descr="Screen Shot 2021-01-02 at 3.29.43 PM.png"/>
            <p:cNvPicPr>
              <a:picLocks noChangeAspect="1"/>
            </p:cNvPicPr>
            <p:nvPr/>
          </p:nvPicPr>
          <p:blipFill>
            <a:blip r:embed="rId4">
              <a:extLst/>
            </a:blip>
            <a:stretch>
              <a:fillRect/>
            </a:stretch>
          </p:blipFill>
          <p:spPr>
            <a:xfrm>
              <a:off x="114300" y="76200"/>
              <a:ext cx="12492195" cy="1381420"/>
            </a:xfrm>
            <a:prstGeom prst="rect">
              <a:avLst/>
            </a:prstGeom>
            <a:ln>
              <a:noFill/>
            </a:ln>
            <a:effectLst/>
          </p:spPr>
        </p:pic>
        <p:pic>
          <p:nvPicPr>
            <p:cNvPr id="412" name="Screen Shot 2021-01-02 at 3.29.43 PM.png" descr="Screen Shot 2021-01-02 at 3.29.43 PM.png"/>
            <p:cNvPicPr>
              <a:picLocks noChangeAspect="0"/>
            </p:cNvPicPr>
            <p:nvPr/>
          </p:nvPicPr>
          <p:blipFill>
            <a:blip r:embed="rId5">
              <a:extLst/>
            </a:blip>
            <a:stretch>
              <a:fillRect/>
            </a:stretch>
          </p:blipFill>
          <p:spPr>
            <a:xfrm>
              <a:off x="0" y="-1"/>
              <a:ext cx="12720795" cy="169892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9">
                                            <p:txEl>
                                              <p:pRg st="1" end="1"/>
                                            </p:txEl>
                                          </p:spTgt>
                                        </p:tgtEl>
                                        <p:attrNameLst>
                                          <p:attrName>style.visibility</p:attrName>
                                        </p:attrNameLst>
                                      </p:cBhvr>
                                      <p:to>
                                        <p:strVal val="visible"/>
                                      </p:to>
                                    </p:set>
                                    <p:animEffect filter="wipe(left)" transition="in">
                                      <p:cBhvr>
                                        <p:cTn id="7" dur="1500"/>
                                        <p:tgtEl>
                                          <p:spTgt spid="40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9"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6" name="Image" descr="Image"/>
          <p:cNvPicPr>
            <a:picLocks noChangeAspect="1"/>
          </p:cNvPicPr>
          <p:nvPr/>
        </p:nvPicPr>
        <p:blipFill>
          <a:blip r:embed="rId2">
            <a:extLst/>
          </a:blip>
          <a:stretch>
            <a:fillRect/>
          </a:stretch>
        </p:blipFill>
        <p:spPr>
          <a:xfrm>
            <a:off x="-112184" y="2401202"/>
            <a:ext cx="6500005" cy="7580998"/>
          </a:xfrm>
          <a:prstGeom prst="rect">
            <a:avLst/>
          </a:prstGeom>
          <a:ln w="12700">
            <a:miter lim="400000"/>
          </a:ln>
        </p:spPr>
      </p:pic>
      <p:sp>
        <p:nvSpPr>
          <p:cNvPr id="417" name="The first day of the week is the Lord’s day - and Christians are to come together to worship God, edify &amp; encourage one another (Acts 20:7; 1 Cor 16:1,2; Heb 10:24,25)…"/>
          <p:cNvSpPr txBox="1"/>
          <p:nvPr/>
        </p:nvSpPr>
        <p:spPr>
          <a:xfrm>
            <a:off x="6073016" y="3029401"/>
            <a:ext cx="6810106" cy="632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SzPct val="80000"/>
              <a:buBlip>
                <a:blip r:embed="rId3"/>
              </a:buBlip>
              <a:defRPr sz="3300">
                <a:latin typeface="Century Gothic"/>
                <a:ea typeface="Century Gothic"/>
                <a:cs typeface="Century Gothic"/>
                <a:sym typeface="Century Gothic"/>
              </a:defRPr>
            </a:pPr>
            <a:r>
              <a:t>The first day of the week is the Lord’s day - and Christians are to come together to worship God, edify &amp; encourage one another (Acts 20:7; 1 Cor 16:1,2; Heb 10:24,25)</a:t>
            </a:r>
          </a:p>
          <a:p>
            <a:pPr marL="685800" indent="-685800" algn="l">
              <a:spcBef>
                <a:spcPts val="1000"/>
              </a:spcBef>
              <a:buSzPct val="80000"/>
              <a:buBlip>
                <a:blip r:embed="rId3"/>
              </a:buBlip>
              <a:defRPr sz="3300">
                <a:latin typeface="Century Gothic"/>
                <a:ea typeface="Century Gothic"/>
                <a:cs typeface="Century Gothic"/>
                <a:sym typeface="Century Gothic"/>
              </a:defRPr>
            </a:pPr>
            <a:r>
              <a:t>Do we view Sunday as JUST another day? </a:t>
            </a:r>
            <a:r>
              <a:rPr i="1"/>
              <a:t>(working when not absolutely necessary, golfing, fishing, shopping, family outings, yard work, TV)</a:t>
            </a:r>
          </a:p>
        </p:txBody>
      </p:sp>
      <p:sp>
        <p:nvSpPr>
          <p:cNvPr id="418" name="SPIRITUAL PRIORITIES"/>
          <p:cNvSpPr txBox="1"/>
          <p:nvPr/>
        </p:nvSpPr>
        <p:spPr>
          <a:xfrm>
            <a:off x="142002" y="1712085"/>
            <a:ext cx="12720796" cy="97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600"/>
              </a:spcBef>
              <a:defRPr b="1" sz="6000">
                <a:latin typeface="Gill Sans"/>
                <a:ea typeface="Gill Sans"/>
                <a:cs typeface="Gill Sans"/>
                <a:sym typeface="Gill Sans"/>
              </a:defRPr>
            </a:lvl1pPr>
          </a:lstStyle>
          <a:p>
            <a:pPr/>
            <a:r>
              <a:t>SPIRITUAL PRIORITIES</a:t>
            </a:r>
          </a:p>
        </p:txBody>
      </p:sp>
      <p:grpSp>
        <p:nvGrpSpPr>
          <p:cNvPr id="421" name="Screen Shot 2021-01-02 at 3.29.43 PM.png"/>
          <p:cNvGrpSpPr/>
          <p:nvPr/>
        </p:nvGrpSpPr>
        <p:grpSpPr>
          <a:xfrm>
            <a:off x="142002" y="132063"/>
            <a:ext cx="12720796" cy="1698921"/>
            <a:chOff x="0" y="0"/>
            <a:chExt cx="12720794" cy="1698919"/>
          </a:xfrm>
        </p:grpSpPr>
        <p:pic>
          <p:nvPicPr>
            <p:cNvPr id="420" name="Screen Shot 2021-01-02 at 3.29.43 PM.png" descr="Screen Shot 2021-01-02 at 3.29.43 PM.png"/>
            <p:cNvPicPr>
              <a:picLocks noChangeAspect="1"/>
            </p:cNvPicPr>
            <p:nvPr/>
          </p:nvPicPr>
          <p:blipFill>
            <a:blip r:embed="rId4">
              <a:extLst/>
            </a:blip>
            <a:stretch>
              <a:fillRect/>
            </a:stretch>
          </p:blipFill>
          <p:spPr>
            <a:xfrm>
              <a:off x="114300" y="76200"/>
              <a:ext cx="12492195" cy="1381420"/>
            </a:xfrm>
            <a:prstGeom prst="rect">
              <a:avLst/>
            </a:prstGeom>
            <a:ln>
              <a:noFill/>
            </a:ln>
            <a:effectLst/>
          </p:spPr>
        </p:pic>
        <p:pic>
          <p:nvPicPr>
            <p:cNvPr id="419" name="Screen Shot 2021-01-02 at 3.29.43 PM.png" descr="Screen Shot 2021-01-02 at 3.29.43 PM.png"/>
            <p:cNvPicPr>
              <a:picLocks noChangeAspect="0"/>
            </p:cNvPicPr>
            <p:nvPr/>
          </p:nvPicPr>
          <p:blipFill>
            <a:blip r:embed="rId5">
              <a:extLst/>
            </a:blip>
            <a:stretch>
              <a:fillRect/>
            </a:stretch>
          </p:blipFill>
          <p:spPr>
            <a:xfrm>
              <a:off x="0" y="-1"/>
              <a:ext cx="12720795" cy="169892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17">
                                            <p:txEl>
                                              <p:pRg st="1" end="1"/>
                                            </p:txEl>
                                          </p:spTgt>
                                        </p:tgtEl>
                                        <p:attrNameLst>
                                          <p:attrName>style.visibility</p:attrName>
                                        </p:attrNameLst>
                                      </p:cBhvr>
                                      <p:to>
                                        <p:strVal val="visible"/>
                                      </p:to>
                                    </p:set>
                                    <p:animEffect filter="wipe(left)" transition="in">
                                      <p:cBhvr>
                                        <p:cTn id="7" dur="1500"/>
                                        <p:tgtEl>
                                          <p:spTgt spid="41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7"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3" name="Image" descr="Image"/>
          <p:cNvPicPr>
            <a:picLocks noChangeAspect="1"/>
          </p:cNvPicPr>
          <p:nvPr/>
        </p:nvPicPr>
        <p:blipFill>
          <a:blip r:embed="rId2">
            <a:extLst/>
          </a:blip>
          <a:stretch>
            <a:fillRect/>
          </a:stretch>
        </p:blipFill>
        <p:spPr>
          <a:xfrm>
            <a:off x="-112184" y="2401202"/>
            <a:ext cx="6500005" cy="7580998"/>
          </a:xfrm>
          <a:prstGeom prst="rect">
            <a:avLst/>
          </a:prstGeom>
          <a:ln w="12700">
            <a:miter lim="400000"/>
          </a:ln>
        </p:spPr>
      </p:pic>
      <p:sp>
        <p:nvSpPr>
          <p:cNvPr id="424" name="Can a Christian truly have their priorities and values where they ought to be while neglecting worship and service to God? (Mark 12:29-31; Heb 10:24,25; Mat 6:19-24; 1 Jn 2:15-17)…"/>
          <p:cNvSpPr txBox="1"/>
          <p:nvPr/>
        </p:nvSpPr>
        <p:spPr>
          <a:xfrm>
            <a:off x="6058881" y="2800801"/>
            <a:ext cx="6810105" cy="678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SzPct val="80000"/>
              <a:buBlip>
                <a:blip r:embed="rId3"/>
              </a:buBlip>
              <a:defRPr sz="3500">
                <a:latin typeface="Century Gothic"/>
                <a:ea typeface="Century Gothic"/>
                <a:cs typeface="Century Gothic"/>
                <a:sym typeface="Century Gothic"/>
              </a:defRPr>
            </a:pPr>
            <a:r>
              <a:t>Can a Christian truly have their priorities and values where they ought to be while neglecting worship and service to God? (Mark 12:29-31; Heb 10:24,25; Mat 6:19-24; 1 Jn 2:15-17)</a:t>
            </a:r>
          </a:p>
          <a:p>
            <a:pPr marL="685800" indent="-685800" algn="l">
              <a:spcBef>
                <a:spcPts val="1000"/>
              </a:spcBef>
              <a:buSzPct val="80000"/>
              <a:buBlip>
                <a:blip r:embed="rId3"/>
              </a:buBlip>
              <a:defRPr sz="3500">
                <a:latin typeface="Century Gothic"/>
                <a:ea typeface="Century Gothic"/>
                <a:cs typeface="Century Gothic"/>
                <a:sym typeface="Century Gothic"/>
              </a:defRPr>
            </a:pPr>
            <a:r>
              <a:t>If we are to grow in a way that pleases the Lord, we will have to put the Lord, His people, and His work first! (Eph. 4:12-16; Mat. 28:19)</a:t>
            </a:r>
          </a:p>
        </p:txBody>
      </p:sp>
      <p:sp>
        <p:nvSpPr>
          <p:cNvPr id="425" name="SPIRITUAL PRIORITIES"/>
          <p:cNvSpPr txBox="1"/>
          <p:nvPr/>
        </p:nvSpPr>
        <p:spPr>
          <a:xfrm>
            <a:off x="142002" y="1712085"/>
            <a:ext cx="12720796" cy="97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600"/>
              </a:spcBef>
              <a:defRPr b="1" sz="6000">
                <a:latin typeface="Gill Sans"/>
                <a:ea typeface="Gill Sans"/>
                <a:cs typeface="Gill Sans"/>
                <a:sym typeface="Gill Sans"/>
              </a:defRPr>
            </a:lvl1pPr>
          </a:lstStyle>
          <a:p>
            <a:pPr/>
            <a:r>
              <a:t>SPIRITUAL PRIORITIES</a:t>
            </a:r>
          </a:p>
        </p:txBody>
      </p:sp>
      <p:grpSp>
        <p:nvGrpSpPr>
          <p:cNvPr id="428" name="Screen Shot 2021-01-02 at 3.29.43 PM.png"/>
          <p:cNvGrpSpPr/>
          <p:nvPr/>
        </p:nvGrpSpPr>
        <p:grpSpPr>
          <a:xfrm>
            <a:off x="142002" y="132063"/>
            <a:ext cx="12720796" cy="1698921"/>
            <a:chOff x="0" y="0"/>
            <a:chExt cx="12720794" cy="1698919"/>
          </a:xfrm>
        </p:grpSpPr>
        <p:pic>
          <p:nvPicPr>
            <p:cNvPr id="427" name="Screen Shot 2021-01-02 at 3.29.43 PM.png" descr="Screen Shot 2021-01-02 at 3.29.43 PM.png"/>
            <p:cNvPicPr>
              <a:picLocks noChangeAspect="1"/>
            </p:cNvPicPr>
            <p:nvPr/>
          </p:nvPicPr>
          <p:blipFill>
            <a:blip r:embed="rId4">
              <a:extLst/>
            </a:blip>
            <a:stretch>
              <a:fillRect/>
            </a:stretch>
          </p:blipFill>
          <p:spPr>
            <a:xfrm>
              <a:off x="114300" y="76200"/>
              <a:ext cx="12492195" cy="1381420"/>
            </a:xfrm>
            <a:prstGeom prst="rect">
              <a:avLst/>
            </a:prstGeom>
            <a:ln>
              <a:noFill/>
            </a:ln>
            <a:effectLst/>
          </p:spPr>
        </p:pic>
        <p:pic>
          <p:nvPicPr>
            <p:cNvPr id="426" name="Screen Shot 2021-01-02 at 3.29.43 PM.png" descr="Screen Shot 2021-01-02 at 3.29.43 PM.png"/>
            <p:cNvPicPr>
              <a:picLocks noChangeAspect="0"/>
            </p:cNvPicPr>
            <p:nvPr/>
          </p:nvPicPr>
          <p:blipFill>
            <a:blip r:embed="rId5">
              <a:extLst/>
            </a:blip>
            <a:stretch>
              <a:fillRect/>
            </a:stretch>
          </p:blipFill>
          <p:spPr>
            <a:xfrm>
              <a:off x="0" y="-1"/>
              <a:ext cx="12720795" cy="169892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24">
                                            <p:txEl>
                                              <p:pRg st="1" end="1"/>
                                            </p:txEl>
                                          </p:spTgt>
                                        </p:tgtEl>
                                        <p:attrNameLst>
                                          <p:attrName>style.visibility</p:attrName>
                                        </p:attrNameLst>
                                      </p:cBhvr>
                                      <p:to>
                                        <p:strVal val="visible"/>
                                      </p:to>
                                    </p:set>
                                    <p:animEffect filter="wipe(left)" transition="in">
                                      <p:cBhvr>
                                        <p:cTn id="7" dur="1500"/>
                                        <p:tgtEl>
                                          <p:spTgt spid="42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4"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0" name="Image" descr="Image"/>
          <p:cNvPicPr>
            <a:picLocks noChangeAspect="1"/>
          </p:cNvPicPr>
          <p:nvPr/>
        </p:nvPicPr>
        <p:blipFill>
          <a:blip r:embed="rId2">
            <a:extLst/>
          </a:blip>
          <a:stretch>
            <a:fillRect/>
          </a:stretch>
        </p:blipFill>
        <p:spPr>
          <a:xfrm>
            <a:off x="-112184" y="2401202"/>
            <a:ext cx="6500005" cy="7580998"/>
          </a:xfrm>
          <a:prstGeom prst="rect">
            <a:avLst/>
          </a:prstGeom>
          <a:ln w="12700">
            <a:miter lim="400000"/>
          </a:ln>
        </p:spPr>
      </p:pic>
      <p:pic>
        <p:nvPicPr>
          <p:cNvPr id="431" name="Screen Shot 2021-01-02 at 1.38.36 PM.png" descr="Screen Shot 2021-01-02 at 1.38.36 PM.png"/>
          <p:cNvPicPr>
            <a:picLocks noChangeAspect="0"/>
          </p:cNvPicPr>
          <p:nvPr/>
        </p:nvPicPr>
        <p:blipFill>
          <a:blip r:embed="rId3">
            <a:extLst/>
          </a:blip>
          <a:stretch>
            <a:fillRect/>
          </a:stretch>
        </p:blipFill>
        <p:spPr>
          <a:xfrm>
            <a:off x="142938" y="146892"/>
            <a:ext cx="12718923" cy="1624137"/>
          </a:xfrm>
          <a:prstGeom prst="rect">
            <a:avLst/>
          </a:prstGeom>
          <a:effectLst>
            <a:outerShdw sx="100000" sy="100000" kx="0" ky="0" algn="b" rotWithShape="0" blurRad="63500" dist="25400" dir="5400000">
              <a:srgbClr val="000000">
                <a:alpha val="50000"/>
              </a:srgbClr>
            </a:outerShdw>
          </a:effectLst>
        </p:spPr>
      </p:pic>
      <p:sp>
        <p:nvSpPr>
          <p:cNvPr id="432" name="HEARTS CORRUPTED BY THE WORLD"/>
          <p:cNvSpPr txBox="1"/>
          <p:nvPr/>
        </p:nvSpPr>
        <p:spPr>
          <a:xfrm>
            <a:off x="142002" y="1807335"/>
            <a:ext cx="12720796" cy="78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600"/>
              </a:spcBef>
              <a:defRPr b="1" sz="4700">
                <a:latin typeface="Gill Sans"/>
                <a:ea typeface="Gill Sans"/>
                <a:cs typeface="Gill Sans"/>
                <a:sym typeface="Gill Sans"/>
              </a:defRPr>
            </a:lvl1pPr>
          </a:lstStyle>
          <a:p>
            <a:pPr/>
            <a:r>
              <a:t>HEARTS CORRUPTED BY THE WORLD</a:t>
            </a:r>
          </a:p>
        </p:txBody>
      </p:sp>
      <p:sp>
        <p:nvSpPr>
          <p:cNvPr id="433" name="Married To The Enemy (13:23-29)…"/>
          <p:cNvSpPr txBox="1"/>
          <p:nvPr/>
        </p:nvSpPr>
        <p:spPr>
          <a:xfrm>
            <a:off x="5974067" y="2722723"/>
            <a:ext cx="6933691" cy="670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SzPct val="80000"/>
              <a:buBlip>
                <a:blip r:embed="rId4"/>
              </a:buBlip>
              <a:defRPr b="1" sz="4500">
                <a:latin typeface="Century Gothic"/>
                <a:ea typeface="Century Gothic"/>
                <a:cs typeface="Century Gothic"/>
                <a:sym typeface="Century Gothic"/>
              </a:defRPr>
            </a:pPr>
            <a:r>
              <a:t>Married To The Enemy (13:23-29)</a:t>
            </a:r>
          </a:p>
          <a:p>
            <a:pPr marL="1143000" indent="-685800" algn="l">
              <a:spcBef>
                <a:spcPts val="1000"/>
              </a:spcBef>
              <a:buSzPct val="80000"/>
              <a:buBlip>
                <a:blip r:embed="rId5"/>
              </a:buBlip>
              <a:defRPr sz="3200">
                <a:latin typeface="Century Gothic"/>
                <a:ea typeface="Century Gothic"/>
                <a:cs typeface="Century Gothic"/>
                <a:sym typeface="Century Gothic"/>
              </a:defRPr>
            </a:pPr>
            <a:r>
              <a:t>The children of Israel had intermarried with the Philistines, Ammonites &amp; Moabites, (23 - people they were specifically forbidden to marry - Ex. 34:12–16; Deut. 7:1–5)</a:t>
            </a:r>
          </a:p>
          <a:p>
            <a:pPr marL="1143000" indent="-685800" algn="l">
              <a:spcBef>
                <a:spcPts val="1000"/>
              </a:spcBef>
              <a:buSzPct val="80000"/>
              <a:buBlip>
                <a:blip r:embed="rId5"/>
              </a:buBlip>
              <a:defRPr sz="3200">
                <a:latin typeface="Century Gothic"/>
                <a:ea typeface="Century Gothic"/>
                <a:cs typeface="Century Gothic"/>
                <a:sym typeface="Century Gothic"/>
              </a:defRPr>
            </a:pPr>
            <a:r>
              <a:t>Half the children spoke the language of Ashdod &amp; not able to speak Hebrew  (24)</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33">
                                            <p:txEl>
                                              <p:pRg st="1" end="1"/>
                                            </p:txEl>
                                          </p:spTgt>
                                        </p:tgtEl>
                                        <p:attrNameLst>
                                          <p:attrName>style.visibility</p:attrName>
                                        </p:attrNameLst>
                                      </p:cBhvr>
                                      <p:to>
                                        <p:strVal val="visible"/>
                                      </p:to>
                                    </p:set>
                                    <p:animEffect filter="wipe(left)" transition="in">
                                      <p:cBhvr>
                                        <p:cTn id="7" dur="1500"/>
                                        <p:tgtEl>
                                          <p:spTgt spid="43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33">
                                            <p:txEl>
                                              <p:pRg st="2" end="2"/>
                                            </p:txEl>
                                          </p:spTgt>
                                        </p:tgtEl>
                                        <p:attrNameLst>
                                          <p:attrName>style.visibility</p:attrName>
                                        </p:attrNameLst>
                                      </p:cBhvr>
                                      <p:to>
                                        <p:strVal val="visible"/>
                                      </p:to>
                                    </p:set>
                                    <p:animEffect filter="wipe(left)" transition="in">
                                      <p:cBhvr>
                                        <p:cTn id="12" dur="1500"/>
                                        <p:tgtEl>
                                          <p:spTgt spid="43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3"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5" name="Image" descr="Image"/>
          <p:cNvPicPr>
            <a:picLocks noChangeAspect="1"/>
          </p:cNvPicPr>
          <p:nvPr/>
        </p:nvPicPr>
        <p:blipFill>
          <a:blip r:embed="rId2">
            <a:extLst/>
          </a:blip>
          <a:stretch>
            <a:fillRect/>
          </a:stretch>
        </p:blipFill>
        <p:spPr>
          <a:xfrm>
            <a:off x="-112184" y="2401202"/>
            <a:ext cx="6500005" cy="7580998"/>
          </a:xfrm>
          <a:prstGeom prst="rect">
            <a:avLst/>
          </a:prstGeom>
          <a:ln w="12700">
            <a:miter lim="400000"/>
          </a:ln>
        </p:spPr>
      </p:pic>
      <p:pic>
        <p:nvPicPr>
          <p:cNvPr id="436" name="Screen Shot 2021-01-02 at 1.38.36 PM.png" descr="Screen Shot 2021-01-02 at 1.38.36 PM.png"/>
          <p:cNvPicPr>
            <a:picLocks noChangeAspect="0"/>
          </p:cNvPicPr>
          <p:nvPr/>
        </p:nvPicPr>
        <p:blipFill>
          <a:blip r:embed="rId3">
            <a:extLst/>
          </a:blip>
          <a:stretch>
            <a:fillRect/>
          </a:stretch>
        </p:blipFill>
        <p:spPr>
          <a:xfrm>
            <a:off x="142938" y="146892"/>
            <a:ext cx="12718923" cy="1624137"/>
          </a:xfrm>
          <a:prstGeom prst="rect">
            <a:avLst/>
          </a:prstGeom>
          <a:effectLst>
            <a:outerShdw sx="100000" sy="100000" kx="0" ky="0" algn="b" rotWithShape="0" blurRad="63500" dist="25400" dir="5400000">
              <a:srgbClr val="000000">
                <a:alpha val="50000"/>
              </a:srgbClr>
            </a:outerShdw>
          </a:effectLst>
        </p:spPr>
      </p:pic>
      <p:sp>
        <p:nvSpPr>
          <p:cNvPr id="437" name="HEARTS CORRUPTED BY THE WORLD"/>
          <p:cNvSpPr txBox="1"/>
          <p:nvPr/>
        </p:nvSpPr>
        <p:spPr>
          <a:xfrm>
            <a:off x="142002" y="1807335"/>
            <a:ext cx="12720796" cy="78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600"/>
              </a:spcBef>
              <a:defRPr b="1" sz="4700">
                <a:latin typeface="Gill Sans"/>
                <a:ea typeface="Gill Sans"/>
                <a:cs typeface="Gill Sans"/>
                <a:sym typeface="Gill Sans"/>
              </a:defRPr>
            </a:lvl1pPr>
          </a:lstStyle>
          <a:p>
            <a:pPr/>
            <a:r>
              <a:t>HEARTS CORRUPTED BY THE WORLD</a:t>
            </a:r>
          </a:p>
        </p:txBody>
      </p:sp>
      <p:sp>
        <p:nvSpPr>
          <p:cNvPr id="438" name="Married To The Enemy (13:23-29)…"/>
          <p:cNvSpPr txBox="1"/>
          <p:nvPr/>
        </p:nvSpPr>
        <p:spPr>
          <a:xfrm>
            <a:off x="5974067" y="2722723"/>
            <a:ext cx="6933691" cy="683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SzPct val="80000"/>
              <a:buBlip>
                <a:blip r:embed="rId4"/>
              </a:buBlip>
              <a:defRPr b="1" sz="4500">
                <a:latin typeface="Century Gothic"/>
                <a:ea typeface="Century Gothic"/>
                <a:cs typeface="Century Gothic"/>
                <a:sym typeface="Century Gothic"/>
              </a:defRPr>
            </a:pPr>
            <a:r>
              <a:t>Married To The Enemy (13:23-29)</a:t>
            </a:r>
          </a:p>
          <a:p>
            <a:pPr marL="1143000" indent="-685800" algn="l">
              <a:spcBef>
                <a:spcPts val="1000"/>
              </a:spcBef>
              <a:buSzPct val="80000"/>
              <a:buBlip>
                <a:blip r:embed="rId5"/>
              </a:buBlip>
              <a:defRPr sz="3200">
                <a:latin typeface="Century Gothic"/>
                <a:ea typeface="Century Gothic"/>
                <a:cs typeface="Century Gothic"/>
                <a:sym typeface="Century Gothic"/>
              </a:defRPr>
            </a:pPr>
            <a:r>
              <a:t>Nehemiah “struck them and pulled out their hair” making them swear before God to not continue in this sin. (25)</a:t>
            </a:r>
          </a:p>
          <a:p>
            <a:pPr marL="1143000" indent="-685800" algn="l">
              <a:spcBef>
                <a:spcPts val="1000"/>
              </a:spcBef>
              <a:buSzPct val="80000"/>
              <a:buBlip>
                <a:blip r:embed="rId5"/>
              </a:buBlip>
              <a:defRPr sz="3200">
                <a:latin typeface="Century Gothic"/>
                <a:ea typeface="Century Gothic"/>
                <a:cs typeface="Century Gothic"/>
                <a:sym typeface="Century Gothic"/>
              </a:defRPr>
            </a:pPr>
            <a:r>
              <a:t>He reminded them of Solomon (26; cf. 1 Ki 11:1–8). </a:t>
            </a:r>
          </a:p>
          <a:p>
            <a:pPr marL="1143000" indent="-685800" algn="l">
              <a:spcBef>
                <a:spcPts val="1000"/>
              </a:spcBef>
              <a:buSzPct val="80000"/>
              <a:buBlip>
                <a:blip r:embed="rId5"/>
              </a:buBlip>
              <a:defRPr sz="3200">
                <a:latin typeface="Century Gothic"/>
                <a:ea typeface="Century Gothic"/>
                <a:cs typeface="Century Gothic"/>
                <a:sym typeface="Century Gothic"/>
              </a:defRPr>
            </a:pPr>
            <a:r>
              <a:t>This was wickedness, an act of unfaithfulness, for they had done “a great evil” (25-27)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38">
                                            <p:txEl>
                                              <p:pRg st="2" end="2"/>
                                            </p:txEl>
                                          </p:spTgt>
                                        </p:tgtEl>
                                        <p:attrNameLst>
                                          <p:attrName>style.visibility</p:attrName>
                                        </p:attrNameLst>
                                      </p:cBhvr>
                                      <p:to>
                                        <p:strVal val="visible"/>
                                      </p:to>
                                    </p:set>
                                    <p:animEffect filter="wipe(left)" transition="in">
                                      <p:cBhvr>
                                        <p:cTn id="7" dur="1500"/>
                                        <p:tgtEl>
                                          <p:spTgt spid="43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38">
                                            <p:txEl>
                                              <p:pRg st="3" end="3"/>
                                            </p:txEl>
                                          </p:spTgt>
                                        </p:tgtEl>
                                        <p:attrNameLst>
                                          <p:attrName>style.visibility</p:attrName>
                                        </p:attrNameLst>
                                      </p:cBhvr>
                                      <p:to>
                                        <p:strVal val="visible"/>
                                      </p:to>
                                    </p:set>
                                    <p:animEffect filter="wipe(left)" transition="in">
                                      <p:cBhvr>
                                        <p:cTn id="12" dur="1500"/>
                                        <p:tgtEl>
                                          <p:spTgt spid="43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8"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5" name="Image" descr="Image"/>
          <p:cNvPicPr>
            <a:picLocks noChangeAspect="1"/>
          </p:cNvPicPr>
          <p:nvPr>
            <p:ph type="pic" idx="21"/>
          </p:nvPr>
        </p:nvPicPr>
        <p:blipFill>
          <a:blip r:embed="rId2">
            <a:extLst/>
          </a:blip>
          <a:srcRect l="0" t="0" r="0" b="0"/>
          <a:stretch>
            <a:fillRect/>
          </a:stretch>
        </p:blipFill>
        <p:spPr>
          <a:xfrm>
            <a:off x="0" y="0"/>
            <a:ext cx="13004800" cy="9753600"/>
          </a:xfrm>
          <a:prstGeom prst="rect">
            <a:avLst/>
          </a:prstGeom>
        </p:spPr>
      </p:pic>
      <p:sp>
        <p:nvSpPr>
          <p:cNvPr id="266" name="Text: Nehemiah 13"/>
          <p:cNvSpPr txBox="1"/>
          <p:nvPr/>
        </p:nvSpPr>
        <p:spPr>
          <a:xfrm>
            <a:off x="8521268" y="9010374"/>
            <a:ext cx="4392003"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i="1" spc="144">
                <a:solidFill>
                  <a:srgbClr val="FFFFFF"/>
                </a:solidFill>
                <a:effectLst>
                  <a:outerShdw sx="100000" sy="100000" kx="0" ky="0" algn="b" rotWithShape="0" blurRad="25400" dist="27326" dir="16200000">
                    <a:srgbClr val="000000">
                      <a:alpha val="50000"/>
                    </a:srgbClr>
                  </a:outerShdw>
                </a:effectLst>
                <a:latin typeface="Cochin"/>
                <a:ea typeface="Cochin"/>
                <a:cs typeface="Cochin"/>
                <a:sym typeface="Cochin"/>
              </a:defRPr>
            </a:lvl1pPr>
          </a:lstStyle>
          <a:p>
            <a:pPr/>
            <a:r>
              <a:t>Text: Nehemiah 13</a:t>
            </a:r>
          </a:p>
        </p:txBody>
      </p:sp>
      <p:sp>
        <p:nvSpPr>
          <p:cNvPr id="267" name="How Are We Going To Grow?"/>
          <p:cNvSpPr txBox="1"/>
          <p:nvPr/>
        </p:nvSpPr>
        <p:spPr>
          <a:xfrm>
            <a:off x="284803" y="297019"/>
            <a:ext cx="12435194" cy="11587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7100">
                <a:solidFill>
                  <a:srgbClr val="FFFFFF"/>
                </a:solidFill>
                <a:effectLst>
                  <a:outerShdw sx="100000" sy="100000" kx="0" ky="0" algn="b" rotWithShape="0" blurRad="63500" dist="63500" dir="2400000">
                    <a:srgbClr val="000000"/>
                  </a:outerShdw>
                </a:effectLst>
              </a:defRPr>
            </a:pPr>
            <a:r>
              <a:t>How Are We Going To </a:t>
            </a:r>
            <a:r>
              <a:rPr b="1">
                <a:ln w="12700" cap="flat">
                  <a:solidFill>
                    <a:schemeClr val="accent3">
                      <a:hueOff val="198700"/>
                      <a:satOff val="21248"/>
                      <a:lumOff val="19305"/>
                    </a:schemeClr>
                  </a:solidFill>
                  <a:prstDash val="solid"/>
                  <a:miter lim="400000"/>
                </a:ln>
                <a:latin typeface="Gill Sans"/>
                <a:ea typeface="Gill Sans"/>
                <a:cs typeface="Gill Sans"/>
                <a:sym typeface="Gill Sans"/>
              </a:rPr>
              <a:t>Grow</a:t>
            </a:r>
            <a:r>
              <a:t>?</a:t>
            </a:r>
          </a:p>
        </p:txBody>
      </p:sp>
      <p:sp>
        <p:nvSpPr>
          <p:cNvPr id="268" name="Ignorant — Jews (Acts 2:23; 3:17)…"/>
          <p:cNvSpPr txBox="1"/>
          <p:nvPr/>
        </p:nvSpPr>
        <p:spPr>
          <a:xfrm>
            <a:off x="500626" y="3577780"/>
            <a:ext cx="12003548" cy="40640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600"/>
              </a:spcBef>
              <a:buSzPct val="80000"/>
              <a:buBlip>
                <a:blip r:embed="rId3"/>
              </a:buBlip>
              <a:defRPr sz="4100"/>
            </a:pPr>
            <a:r>
              <a:t>Ignorant — Jews (Acts 2:23; 3:17)</a:t>
            </a:r>
          </a:p>
          <a:p>
            <a:pPr marL="685799" indent="-685799" algn="l">
              <a:spcBef>
                <a:spcPts val="600"/>
              </a:spcBef>
              <a:buSzPct val="80000"/>
              <a:buBlip>
                <a:blip r:embed="rId3"/>
              </a:buBlip>
              <a:defRPr sz="4100"/>
            </a:pPr>
            <a:r>
              <a:t>False teacher — Simon (Acts 8:9-13)</a:t>
            </a:r>
          </a:p>
          <a:p>
            <a:pPr marL="685799" indent="-685799" algn="l">
              <a:spcBef>
                <a:spcPts val="600"/>
              </a:spcBef>
              <a:buSzPct val="80000"/>
              <a:buBlip>
                <a:blip r:embed="rId3"/>
              </a:buBlip>
              <a:defRPr sz="4100"/>
            </a:pPr>
            <a:r>
              <a:t>Religiously wrong — Saul (Acts 8:3; 9:1-2; 1 Tim. 1:15)</a:t>
            </a:r>
          </a:p>
          <a:p>
            <a:pPr marL="685799" indent="-685799" algn="l">
              <a:spcBef>
                <a:spcPts val="600"/>
              </a:spcBef>
              <a:buSzPct val="80000"/>
              <a:buBlip>
                <a:blip r:embed="rId3"/>
              </a:buBlip>
              <a:defRPr sz="4100"/>
            </a:pPr>
            <a:r>
              <a:t>Non-Religious — Jailor (Acts 16:31-33)</a:t>
            </a:r>
          </a:p>
          <a:p>
            <a:pPr marL="685799" indent="-685799" algn="l">
              <a:spcBef>
                <a:spcPts val="600"/>
              </a:spcBef>
              <a:buSzPct val="80000"/>
              <a:buBlip>
                <a:blip r:embed="rId3"/>
              </a:buBlip>
              <a:defRPr sz="4100"/>
            </a:pPr>
            <a:r>
              <a:t>Idolaters — Thessalonians (Acts 17:3,4; 1 Thes. 1:9)</a:t>
            </a:r>
          </a:p>
          <a:p>
            <a:pPr marL="685799" indent="-685799" algn="l">
              <a:spcBef>
                <a:spcPts val="600"/>
              </a:spcBef>
              <a:buSzPct val="80000"/>
              <a:buBlip>
                <a:blip r:embed="rId3"/>
              </a:buBlip>
              <a:defRPr sz="4100"/>
            </a:pPr>
            <a:r>
              <a:t>Worldly — Corinthians ( Acts 18:8; 1 Cor. 6:9-11)</a:t>
            </a:r>
          </a:p>
        </p:txBody>
      </p:sp>
      <p:sp>
        <p:nvSpPr>
          <p:cNvPr id="269" name="Rounded Rectangle"/>
          <p:cNvSpPr/>
          <p:nvPr/>
        </p:nvSpPr>
        <p:spPr>
          <a:xfrm>
            <a:off x="269460" y="1711297"/>
            <a:ext cx="12465880" cy="1377319"/>
          </a:xfrm>
          <a:prstGeom prst="roundRect">
            <a:avLst>
              <a:gd name="adj" fmla="val 42595"/>
            </a:avLst>
          </a:prstGeom>
          <a:gradFill>
            <a:gsLst>
              <a:gs pos="0">
                <a:srgbClr val="945200">
                  <a:alpha val="69452"/>
                </a:srgbClr>
              </a:gs>
              <a:gs pos="100000">
                <a:srgbClr val="212121">
                  <a:alpha val="81318"/>
                </a:srgbClr>
              </a:gs>
            </a:gsLst>
            <a:lin ang="5400000"/>
          </a:gradFill>
          <a:ln w="50800">
            <a:solidFill>
              <a:srgbClr val="FFFFFF"/>
            </a:solidFill>
            <a:miter lim="400000"/>
          </a:ln>
        </p:spPr>
        <p:txBody>
          <a:bodyPr lIns="50800" tIns="50800" rIns="50800" bIns="50800" anchor="ctr"/>
          <a:lstStyle/>
          <a:p>
            <a:pPr>
              <a:defRPr>
                <a:solidFill>
                  <a:srgbClr val="FFFFFF"/>
                </a:solidFill>
              </a:defRPr>
            </a:pPr>
          </a:p>
        </p:txBody>
      </p:sp>
      <p:sp>
        <p:nvSpPr>
          <p:cNvPr id="270" name="The church CAN grow in an ungodly world!…"/>
          <p:cNvSpPr txBox="1"/>
          <p:nvPr/>
        </p:nvSpPr>
        <p:spPr>
          <a:xfrm>
            <a:off x="614926" y="1688989"/>
            <a:ext cx="11774948" cy="120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100">
                <a:solidFill>
                  <a:srgbClr val="FFFFFF"/>
                </a:solidFill>
                <a:effectLst>
                  <a:outerShdw sx="100000" sy="100000" kx="0" ky="0" algn="b" rotWithShape="0" blurRad="63500" dist="63500" dir="2055280">
                    <a:srgbClr val="000000"/>
                  </a:outerShdw>
                </a:effectLst>
              </a:defRPr>
            </a:pPr>
            <a:r>
              <a:t>The church CAN grow in an ungodly world!</a:t>
            </a:r>
          </a:p>
          <a:p>
            <a:pPr>
              <a:defRPr i="1" sz="2600">
                <a:solidFill>
                  <a:srgbClr val="FFFFFF"/>
                </a:solidFill>
                <a:effectLst>
                  <a:outerShdw sx="100000" sy="100000" kx="0" ky="0" algn="b" rotWithShape="0" blurRad="63500" dist="63500" dir="2055280">
                    <a:srgbClr val="000000"/>
                  </a:outerShdw>
                </a:effectLst>
                <a:latin typeface="Gill Sans"/>
                <a:ea typeface="Gill Sans"/>
                <a:cs typeface="Gill Sans"/>
                <a:sym typeface="Gill Sans"/>
              </a:defRPr>
            </a:pPr>
            <a:r>
              <a:t>(see the book of Acts)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0" name="Image" descr="Image"/>
          <p:cNvPicPr>
            <a:picLocks noChangeAspect="1"/>
          </p:cNvPicPr>
          <p:nvPr/>
        </p:nvPicPr>
        <p:blipFill>
          <a:blip r:embed="rId2">
            <a:extLst/>
          </a:blip>
          <a:stretch>
            <a:fillRect/>
          </a:stretch>
        </p:blipFill>
        <p:spPr>
          <a:xfrm>
            <a:off x="-112184" y="2401202"/>
            <a:ext cx="6500005" cy="7580998"/>
          </a:xfrm>
          <a:prstGeom prst="rect">
            <a:avLst/>
          </a:prstGeom>
          <a:ln w="12700">
            <a:miter lim="400000"/>
          </a:ln>
        </p:spPr>
      </p:pic>
      <p:pic>
        <p:nvPicPr>
          <p:cNvPr id="441" name="Screen Shot 2021-01-02 at 1.38.36 PM.png" descr="Screen Shot 2021-01-02 at 1.38.36 PM.png"/>
          <p:cNvPicPr>
            <a:picLocks noChangeAspect="0"/>
          </p:cNvPicPr>
          <p:nvPr/>
        </p:nvPicPr>
        <p:blipFill>
          <a:blip r:embed="rId3">
            <a:extLst/>
          </a:blip>
          <a:stretch>
            <a:fillRect/>
          </a:stretch>
        </p:blipFill>
        <p:spPr>
          <a:xfrm>
            <a:off x="142938" y="146892"/>
            <a:ext cx="12718923" cy="1624137"/>
          </a:xfrm>
          <a:prstGeom prst="rect">
            <a:avLst/>
          </a:prstGeom>
          <a:effectLst>
            <a:outerShdw sx="100000" sy="100000" kx="0" ky="0" algn="b" rotWithShape="0" blurRad="63500" dist="25400" dir="5400000">
              <a:srgbClr val="000000">
                <a:alpha val="50000"/>
              </a:srgbClr>
            </a:outerShdw>
          </a:effectLst>
        </p:spPr>
      </p:pic>
      <p:sp>
        <p:nvSpPr>
          <p:cNvPr id="442" name="HEARTS CORRUPTED BY THE WORLD"/>
          <p:cNvSpPr txBox="1"/>
          <p:nvPr/>
        </p:nvSpPr>
        <p:spPr>
          <a:xfrm>
            <a:off x="142002" y="1807335"/>
            <a:ext cx="12720796" cy="78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600"/>
              </a:spcBef>
              <a:defRPr b="1" sz="4700">
                <a:latin typeface="Gill Sans"/>
                <a:ea typeface="Gill Sans"/>
                <a:cs typeface="Gill Sans"/>
                <a:sym typeface="Gill Sans"/>
              </a:defRPr>
            </a:lvl1pPr>
          </a:lstStyle>
          <a:p>
            <a:pPr/>
            <a:r>
              <a:t>HEARTS CORRUPTED BY THE WORLD</a:t>
            </a:r>
          </a:p>
        </p:txBody>
      </p:sp>
      <p:sp>
        <p:nvSpPr>
          <p:cNvPr id="443" name="Married To The Enemy (13:23-29)…"/>
          <p:cNvSpPr txBox="1"/>
          <p:nvPr/>
        </p:nvSpPr>
        <p:spPr>
          <a:xfrm>
            <a:off x="5974067" y="2722723"/>
            <a:ext cx="6933691" cy="670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SzPct val="80000"/>
              <a:buBlip>
                <a:blip r:embed="rId4"/>
              </a:buBlip>
              <a:defRPr b="1" sz="4500">
                <a:latin typeface="Century Gothic"/>
                <a:ea typeface="Century Gothic"/>
                <a:cs typeface="Century Gothic"/>
                <a:sym typeface="Century Gothic"/>
              </a:defRPr>
            </a:pPr>
            <a:r>
              <a:t>Married To The Enemy (13:23-29)</a:t>
            </a:r>
          </a:p>
          <a:p>
            <a:pPr marL="1143000" indent="-685800" algn="l">
              <a:spcBef>
                <a:spcPts val="1000"/>
              </a:spcBef>
              <a:buSzPct val="80000"/>
              <a:buBlip>
                <a:blip r:embed="rId5"/>
              </a:buBlip>
              <a:defRPr sz="3200">
                <a:latin typeface="Century Gothic"/>
                <a:ea typeface="Century Gothic"/>
                <a:cs typeface="Century Gothic"/>
                <a:sym typeface="Century Gothic"/>
              </a:defRPr>
            </a:pPr>
            <a:r>
              <a:t>Eliashib’s grandson had married a daughter of Sanballat – thus Nehemiah put him out (28)</a:t>
            </a:r>
          </a:p>
          <a:p>
            <a:pPr marL="1143000" indent="-685800" algn="l">
              <a:spcBef>
                <a:spcPts val="1000"/>
              </a:spcBef>
              <a:buSzPct val="80000"/>
              <a:buBlip>
                <a:blip r:embed="rId5"/>
              </a:buBlip>
              <a:defRPr sz="3200">
                <a:latin typeface="Century Gothic"/>
                <a:ea typeface="Century Gothic"/>
                <a:cs typeface="Century Gothic"/>
                <a:sym typeface="Century Gothic"/>
              </a:defRPr>
            </a:pPr>
            <a:r>
              <a:t>Nehemiah pleads with God to remember him for correcting those who had defiled the priesthood and the covenant of the priesthood (29)</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43">
                                            <p:txEl>
                                              <p:pRg st="2" end="2"/>
                                            </p:txEl>
                                          </p:spTgt>
                                        </p:tgtEl>
                                        <p:attrNameLst>
                                          <p:attrName>style.visibility</p:attrName>
                                        </p:attrNameLst>
                                      </p:cBhvr>
                                      <p:to>
                                        <p:strVal val="visible"/>
                                      </p:to>
                                    </p:set>
                                    <p:animEffect filter="wipe(left)" transition="in">
                                      <p:cBhvr>
                                        <p:cTn id="7" dur="1500"/>
                                        <p:tgtEl>
                                          <p:spTgt spid="44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3"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5" name="HEARTS PURIFIED BY THE WORD"/>
          <p:cNvSpPr txBox="1"/>
          <p:nvPr/>
        </p:nvSpPr>
        <p:spPr>
          <a:xfrm>
            <a:off x="142002" y="1807335"/>
            <a:ext cx="12720796" cy="78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600"/>
              </a:spcBef>
              <a:defRPr b="1" sz="4700">
                <a:latin typeface="Gill Sans"/>
                <a:ea typeface="Gill Sans"/>
                <a:cs typeface="Gill Sans"/>
                <a:sym typeface="Gill Sans"/>
              </a:defRPr>
            </a:lvl1pPr>
          </a:lstStyle>
          <a:p>
            <a:pPr/>
            <a:r>
              <a:t>HEARTS PURIFIED BY THE WORD</a:t>
            </a:r>
          </a:p>
        </p:txBody>
      </p:sp>
      <p:sp>
        <p:nvSpPr>
          <p:cNvPr id="446" name="Beware of compromising companionships (Prov. 1:8ff; 4:14; Psa. 1:1;1 Cor. 15:33; 2 Cor 6:14-7:1; 1 Cor. 7:12-16)…"/>
          <p:cNvSpPr txBox="1"/>
          <p:nvPr/>
        </p:nvSpPr>
        <p:spPr>
          <a:xfrm>
            <a:off x="5974067" y="2722723"/>
            <a:ext cx="6933691" cy="679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SzPct val="80000"/>
              <a:buBlip>
                <a:blip r:embed="rId2"/>
              </a:buBlip>
              <a:defRPr sz="3200">
                <a:latin typeface="Century Gothic"/>
                <a:ea typeface="Century Gothic"/>
                <a:cs typeface="Century Gothic"/>
                <a:sym typeface="Century Gothic"/>
              </a:defRPr>
            </a:pPr>
            <a:r>
              <a:t>Beware of compromising companionships (Prov. 1:8ff; 4:14; Psa. 1:1;1 Cor. 15:33; 2 Cor 6:14-7:1; 1 Cor. 7:12-16) </a:t>
            </a:r>
          </a:p>
          <a:p>
            <a:pPr marL="685800" indent="-685800" algn="l">
              <a:spcBef>
                <a:spcPts val="1000"/>
              </a:spcBef>
              <a:buSzPct val="80000"/>
              <a:buBlip>
                <a:blip r:embed="rId2"/>
              </a:buBlip>
              <a:defRPr sz="3200">
                <a:latin typeface="Century Gothic"/>
                <a:ea typeface="Century Gothic"/>
                <a:cs typeface="Century Gothic"/>
                <a:sym typeface="Century Gothic"/>
              </a:defRPr>
            </a:pPr>
            <a:r>
              <a:t>It is vitally important for our children to be brought up in the nurture and admonition of the Lord (Eph. 6:1-4)</a:t>
            </a:r>
          </a:p>
          <a:p>
            <a:pPr marL="685800" indent="-685800" algn="l">
              <a:spcBef>
                <a:spcPts val="1000"/>
              </a:spcBef>
              <a:buSzPct val="80000"/>
              <a:buBlip>
                <a:blip r:embed="rId2"/>
              </a:buBlip>
              <a:defRPr sz="3200">
                <a:latin typeface="Century Gothic"/>
                <a:ea typeface="Century Gothic"/>
                <a:cs typeface="Century Gothic"/>
                <a:sym typeface="Century Gothic"/>
              </a:defRPr>
            </a:pPr>
            <a:r>
              <a:t>Too many children are not grounded in the scriptures - and are more familiar with the “worlds” language than God’s word (Eph 5:4-7; 1 Pet 4:11)</a:t>
            </a:r>
          </a:p>
        </p:txBody>
      </p:sp>
      <p:grpSp>
        <p:nvGrpSpPr>
          <p:cNvPr id="449" name="Screen Shot 2021-01-02 at 3.29.43 PM.png"/>
          <p:cNvGrpSpPr/>
          <p:nvPr/>
        </p:nvGrpSpPr>
        <p:grpSpPr>
          <a:xfrm>
            <a:off x="142002" y="132063"/>
            <a:ext cx="12720796" cy="1698921"/>
            <a:chOff x="0" y="0"/>
            <a:chExt cx="12720794" cy="1698919"/>
          </a:xfrm>
        </p:grpSpPr>
        <p:pic>
          <p:nvPicPr>
            <p:cNvPr id="448" name="Screen Shot 2021-01-02 at 3.29.43 PM.png" descr="Screen Shot 2021-01-02 at 3.29.43 PM.png"/>
            <p:cNvPicPr>
              <a:picLocks noChangeAspect="1"/>
            </p:cNvPicPr>
            <p:nvPr/>
          </p:nvPicPr>
          <p:blipFill>
            <a:blip r:embed="rId3">
              <a:extLst/>
            </a:blip>
            <a:stretch>
              <a:fillRect/>
            </a:stretch>
          </p:blipFill>
          <p:spPr>
            <a:xfrm>
              <a:off x="114300" y="76200"/>
              <a:ext cx="12492195" cy="1381420"/>
            </a:xfrm>
            <a:prstGeom prst="rect">
              <a:avLst/>
            </a:prstGeom>
            <a:ln>
              <a:noFill/>
            </a:ln>
            <a:effectLst/>
          </p:spPr>
        </p:pic>
        <p:pic>
          <p:nvPicPr>
            <p:cNvPr id="447" name="Screen Shot 2021-01-02 at 3.29.43 PM.png" descr="Screen Shot 2021-01-02 at 3.29.43 PM.png"/>
            <p:cNvPicPr>
              <a:picLocks noChangeAspect="0"/>
            </p:cNvPicPr>
            <p:nvPr/>
          </p:nvPicPr>
          <p:blipFill>
            <a:blip r:embed="rId4">
              <a:extLst/>
            </a:blip>
            <a:stretch>
              <a:fillRect/>
            </a:stretch>
          </p:blipFill>
          <p:spPr>
            <a:xfrm>
              <a:off x="0" y="-1"/>
              <a:ext cx="12720795" cy="1698921"/>
            </a:xfrm>
            <a:prstGeom prst="rect">
              <a:avLst/>
            </a:prstGeom>
            <a:effectLst/>
          </p:spPr>
        </p:pic>
      </p:grpSp>
      <p:grpSp>
        <p:nvGrpSpPr>
          <p:cNvPr id="452" name="Image"/>
          <p:cNvGrpSpPr/>
          <p:nvPr/>
        </p:nvGrpSpPr>
        <p:grpSpPr>
          <a:xfrm>
            <a:off x="182101" y="2537305"/>
            <a:ext cx="5647653" cy="7165338"/>
            <a:chOff x="0" y="0"/>
            <a:chExt cx="5647651" cy="7165337"/>
          </a:xfrm>
        </p:grpSpPr>
        <p:pic>
          <p:nvPicPr>
            <p:cNvPr id="451" name="Image" descr="Image"/>
            <p:cNvPicPr>
              <a:picLocks noChangeAspect="1"/>
            </p:cNvPicPr>
            <p:nvPr/>
          </p:nvPicPr>
          <p:blipFill>
            <a:blip r:embed="rId5">
              <a:extLst/>
            </a:blip>
            <a:srcRect l="3838" t="0" r="17026" b="0"/>
            <a:stretch>
              <a:fillRect/>
            </a:stretch>
          </p:blipFill>
          <p:spPr>
            <a:xfrm>
              <a:off x="114300" y="76199"/>
              <a:ext cx="5419052" cy="6847839"/>
            </a:xfrm>
            <a:prstGeom prst="rect">
              <a:avLst/>
            </a:prstGeom>
            <a:ln>
              <a:noFill/>
            </a:ln>
            <a:effectLst/>
          </p:spPr>
        </p:pic>
        <p:pic>
          <p:nvPicPr>
            <p:cNvPr id="450" name="Image" descr="Image"/>
            <p:cNvPicPr>
              <a:picLocks noChangeAspect="0"/>
            </p:cNvPicPr>
            <p:nvPr/>
          </p:nvPicPr>
          <p:blipFill>
            <a:blip r:embed="rId6">
              <a:extLst/>
            </a:blip>
            <a:stretch>
              <a:fillRect/>
            </a:stretch>
          </p:blipFill>
          <p:spPr>
            <a:xfrm>
              <a:off x="-1" y="0"/>
              <a:ext cx="5647653" cy="7165338"/>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46">
                                            <p:txEl>
                                              <p:pRg st="1" end="1"/>
                                            </p:txEl>
                                          </p:spTgt>
                                        </p:tgtEl>
                                        <p:attrNameLst>
                                          <p:attrName>style.visibility</p:attrName>
                                        </p:attrNameLst>
                                      </p:cBhvr>
                                      <p:to>
                                        <p:strVal val="visible"/>
                                      </p:to>
                                    </p:set>
                                    <p:animEffect filter="wipe(left)" transition="in">
                                      <p:cBhvr>
                                        <p:cTn id="7" dur="2000"/>
                                        <p:tgtEl>
                                          <p:spTgt spid="44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46">
                                            <p:txEl>
                                              <p:pRg st="2" end="2"/>
                                            </p:txEl>
                                          </p:spTgt>
                                        </p:tgtEl>
                                        <p:attrNameLst>
                                          <p:attrName>style.visibility</p:attrName>
                                        </p:attrNameLst>
                                      </p:cBhvr>
                                      <p:to>
                                        <p:strVal val="visible"/>
                                      </p:to>
                                    </p:set>
                                    <p:animEffect filter="wipe(left)" transition="in">
                                      <p:cBhvr>
                                        <p:cTn id="12" dur="2000"/>
                                        <p:tgtEl>
                                          <p:spTgt spid="44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6"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HEARTS PURIFIED BY THE WORD"/>
          <p:cNvSpPr txBox="1"/>
          <p:nvPr/>
        </p:nvSpPr>
        <p:spPr>
          <a:xfrm>
            <a:off x="142002" y="1807335"/>
            <a:ext cx="12720796" cy="78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600"/>
              </a:spcBef>
              <a:defRPr b="1" sz="4700">
                <a:latin typeface="Gill Sans"/>
                <a:ea typeface="Gill Sans"/>
                <a:cs typeface="Gill Sans"/>
                <a:sym typeface="Gill Sans"/>
              </a:defRPr>
            </a:lvl1pPr>
          </a:lstStyle>
          <a:p>
            <a:pPr/>
            <a:r>
              <a:t>HEARTS PURIFIED BY THE WORD</a:t>
            </a:r>
          </a:p>
        </p:txBody>
      </p:sp>
      <p:sp>
        <p:nvSpPr>
          <p:cNvPr id="455" name="By collectively retaining our distinction from the world and those in error (2 Cor. 6:14-7:1; 1 Pet 2:4-12)…"/>
          <p:cNvSpPr txBox="1"/>
          <p:nvPr/>
        </p:nvSpPr>
        <p:spPr>
          <a:xfrm>
            <a:off x="5974067" y="2722723"/>
            <a:ext cx="6933691" cy="660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SzPct val="80000"/>
              <a:buBlip>
                <a:blip r:embed="rId2"/>
              </a:buBlip>
              <a:defRPr sz="3400">
                <a:latin typeface="Century Gothic"/>
                <a:ea typeface="Century Gothic"/>
                <a:cs typeface="Century Gothic"/>
                <a:sym typeface="Century Gothic"/>
              </a:defRPr>
            </a:pPr>
            <a:r>
              <a:t>By collectively retaining our distinction from the world and those in error (2 Cor. 6:14-7:1; 1 Pet 2:4-12)</a:t>
            </a:r>
          </a:p>
          <a:p>
            <a:pPr marL="685800" indent="-685800" algn="l">
              <a:spcBef>
                <a:spcPts val="1000"/>
              </a:spcBef>
              <a:buSzPct val="80000"/>
              <a:buBlip>
                <a:blip r:embed="rId2"/>
              </a:buBlip>
              <a:defRPr sz="3400">
                <a:latin typeface="Century Gothic"/>
                <a:ea typeface="Century Gothic"/>
                <a:cs typeface="Century Gothic"/>
                <a:sym typeface="Century Gothic"/>
              </a:defRPr>
            </a:pPr>
            <a:r>
              <a:t>By speaking as the oracles of God, i.e., preaching and teaching the word (2 Pet. 4:11; 2 Tim. 4:1-4)</a:t>
            </a:r>
          </a:p>
          <a:p>
            <a:pPr marL="685800" indent="-685800" algn="l">
              <a:spcBef>
                <a:spcPts val="1000"/>
              </a:spcBef>
              <a:buSzPct val="80000"/>
              <a:buBlip>
                <a:blip r:embed="rId2"/>
              </a:buBlip>
              <a:defRPr sz="3400">
                <a:latin typeface="Century Gothic"/>
                <a:ea typeface="Century Gothic"/>
                <a:cs typeface="Century Gothic"/>
                <a:sym typeface="Century Gothic"/>
              </a:defRPr>
            </a:pPr>
            <a:r>
              <a:t>By believing, teaching and practicing only those things authorized by God’s word (Col. 3:17; 2 Tim. 1:13)</a:t>
            </a:r>
          </a:p>
        </p:txBody>
      </p:sp>
      <p:grpSp>
        <p:nvGrpSpPr>
          <p:cNvPr id="458" name="Screen Shot 2021-01-02 at 3.29.43 PM.png"/>
          <p:cNvGrpSpPr/>
          <p:nvPr/>
        </p:nvGrpSpPr>
        <p:grpSpPr>
          <a:xfrm>
            <a:off x="142002" y="132063"/>
            <a:ext cx="12720796" cy="1698921"/>
            <a:chOff x="0" y="0"/>
            <a:chExt cx="12720794" cy="1698919"/>
          </a:xfrm>
        </p:grpSpPr>
        <p:pic>
          <p:nvPicPr>
            <p:cNvPr id="457" name="Screen Shot 2021-01-02 at 3.29.43 PM.png" descr="Screen Shot 2021-01-02 at 3.29.43 PM.png"/>
            <p:cNvPicPr>
              <a:picLocks noChangeAspect="1"/>
            </p:cNvPicPr>
            <p:nvPr/>
          </p:nvPicPr>
          <p:blipFill>
            <a:blip r:embed="rId3">
              <a:extLst/>
            </a:blip>
            <a:stretch>
              <a:fillRect/>
            </a:stretch>
          </p:blipFill>
          <p:spPr>
            <a:xfrm>
              <a:off x="114300" y="76200"/>
              <a:ext cx="12492195" cy="1381420"/>
            </a:xfrm>
            <a:prstGeom prst="rect">
              <a:avLst/>
            </a:prstGeom>
            <a:ln>
              <a:noFill/>
            </a:ln>
            <a:effectLst/>
          </p:spPr>
        </p:pic>
        <p:pic>
          <p:nvPicPr>
            <p:cNvPr id="456" name="Screen Shot 2021-01-02 at 3.29.43 PM.png" descr="Screen Shot 2021-01-02 at 3.29.43 PM.png"/>
            <p:cNvPicPr>
              <a:picLocks noChangeAspect="0"/>
            </p:cNvPicPr>
            <p:nvPr/>
          </p:nvPicPr>
          <p:blipFill>
            <a:blip r:embed="rId4">
              <a:extLst/>
            </a:blip>
            <a:stretch>
              <a:fillRect/>
            </a:stretch>
          </p:blipFill>
          <p:spPr>
            <a:xfrm>
              <a:off x="0" y="-1"/>
              <a:ext cx="12720795" cy="1698921"/>
            </a:xfrm>
            <a:prstGeom prst="rect">
              <a:avLst/>
            </a:prstGeom>
            <a:effectLst/>
          </p:spPr>
        </p:pic>
      </p:grpSp>
      <p:grpSp>
        <p:nvGrpSpPr>
          <p:cNvPr id="461" name="Image"/>
          <p:cNvGrpSpPr/>
          <p:nvPr/>
        </p:nvGrpSpPr>
        <p:grpSpPr>
          <a:xfrm>
            <a:off x="182101" y="2537305"/>
            <a:ext cx="5647653" cy="7165338"/>
            <a:chOff x="0" y="0"/>
            <a:chExt cx="5647651" cy="7165337"/>
          </a:xfrm>
        </p:grpSpPr>
        <p:pic>
          <p:nvPicPr>
            <p:cNvPr id="460" name="Image" descr="Image"/>
            <p:cNvPicPr>
              <a:picLocks noChangeAspect="1"/>
            </p:cNvPicPr>
            <p:nvPr/>
          </p:nvPicPr>
          <p:blipFill>
            <a:blip r:embed="rId5">
              <a:extLst/>
            </a:blip>
            <a:srcRect l="3838" t="0" r="17026" b="0"/>
            <a:stretch>
              <a:fillRect/>
            </a:stretch>
          </p:blipFill>
          <p:spPr>
            <a:xfrm>
              <a:off x="114300" y="76199"/>
              <a:ext cx="5419052" cy="6847839"/>
            </a:xfrm>
            <a:prstGeom prst="rect">
              <a:avLst/>
            </a:prstGeom>
            <a:ln>
              <a:noFill/>
            </a:ln>
            <a:effectLst/>
          </p:spPr>
        </p:pic>
        <p:pic>
          <p:nvPicPr>
            <p:cNvPr id="459" name="Image" descr="Image"/>
            <p:cNvPicPr>
              <a:picLocks noChangeAspect="0"/>
            </p:cNvPicPr>
            <p:nvPr/>
          </p:nvPicPr>
          <p:blipFill>
            <a:blip r:embed="rId6">
              <a:extLst/>
            </a:blip>
            <a:stretch>
              <a:fillRect/>
            </a:stretch>
          </p:blipFill>
          <p:spPr>
            <a:xfrm>
              <a:off x="-1" y="0"/>
              <a:ext cx="5647653" cy="7165338"/>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55">
                                            <p:bg/>
                                          </p:spTgt>
                                        </p:tgtEl>
                                        <p:attrNameLst>
                                          <p:attrName>style.visibility</p:attrName>
                                        </p:attrNameLst>
                                      </p:cBhvr>
                                      <p:to>
                                        <p:strVal val="visible"/>
                                      </p:to>
                                    </p:set>
                                    <p:animEffect filter="wipe(left)" transition="in">
                                      <p:cBhvr>
                                        <p:cTn id="7" dur="2000"/>
                                        <p:tgtEl>
                                          <p:spTgt spid="45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55">
                                            <p:txEl>
                                              <p:pRg st="0" end="0"/>
                                            </p:txEl>
                                          </p:spTgt>
                                        </p:tgtEl>
                                        <p:attrNameLst>
                                          <p:attrName>style.visibility</p:attrName>
                                        </p:attrNameLst>
                                      </p:cBhvr>
                                      <p:to>
                                        <p:strVal val="visible"/>
                                      </p:to>
                                    </p:set>
                                    <p:animEffect filter="wipe(left)" transition="in">
                                      <p:cBhvr>
                                        <p:cTn id="10" dur="2000"/>
                                        <p:tgtEl>
                                          <p:spTgt spid="45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55">
                                            <p:txEl>
                                              <p:pRg st="1" end="1"/>
                                            </p:txEl>
                                          </p:spTgt>
                                        </p:tgtEl>
                                        <p:attrNameLst>
                                          <p:attrName>style.visibility</p:attrName>
                                        </p:attrNameLst>
                                      </p:cBhvr>
                                      <p:to>
                                        <p:strVal val="visible"/>
                                      </p:to>
                                    </p:set>
                                    <p:animEffect filter="wipe(left)" transition="in">
                                      <p:cBhvr>
                                        <p:cTn id="15" dur="2000"/>
                                        <p:tgtEl>
                                          <p:spTgt spid="45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55">
                                            <p:txEl>
                                              <p:pRg st="2" end="2"/>
                                            </p:txEl>
                                          </p:spTgt>
                                        </p:tgtEl>
                                        <p:attrNameLst>
                                          <p:attrName>style.visibility</p:attrName>
                                        </p:attrNameLst>
                                      </p:cBhvr>
                                      <p:to>
                                        <p:strVal val="visible"/>
                                      </p:to>
                                    </p:set>
                                    <p:animEffect filter="wipe(left)" transition="in">
                                      <p:cBhvr>
                                        <p:cTn id="20" dur="2000"/>
                                        <p:tgtEl>
                                          <p:spTgt spid="45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5"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3" name="Image" descr="Image"/>
          <p:cNvPicPr>
            <a:picLocks noChangeAspect="1"/>
          </p:cNvPicPr>
          <p:nvPr>
            <p:ph type="pic" idx="21"/>
          </p:nvPr>
        </p:nvPicPr>
        <p:blipFill>
          <a:blip r:embed="rId2">
            <a:extLst/>
          </a:blip>
          <a:srcRect l="0" t="0" r="0" b="0"/>
          <a:stretch>
            <a:fillRect/>
          </a:stretch>
        </p:blipFill>
        <p:spPr>
          <a:xfrm>
            <a:off x="0" y="0"/>
            <a:ext cx="13004800" cy="9753600"/>
          </a:xfrm>
          <a:prstGeom prst="rect">
            <a:avLst/>
          </a:prstGeom>
        </p:spPr>
      </p:pic>
      <p:sp>
        <p:nvSpPr>
          <p:cNvPr id="464" name="Text: Nehemiah 13"/>
          <p:cNvSpPr txBox="1"/>
          <p:nvPr/>
        </p:nvSpPr>
        <p:spPr>
          <a:xfrm>
            <a:off x="8521268" y="9010374"/>
            <a:ext cx="4392003"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i="1" spc="144">
                <a:solidFill>
                  <a:srgbClr val="FFFFFF"/>
                </a:solidFill>
                <a:effectLst>
                  <a:outerShdw sx="100000" sy="100000" kx="0" ky="0" algn="b" rotWithShape="0" blurRad="25400" dist="27326" dir="16200000">
                    <a:srgbClr val="000000">
                      <a:alpha val="50000"/>
                    </a:srgbClr>
                  </a:outerShdw>
                </a:effectLst>
                <a:latin typeface="Cochin"/>
                <a:ea typeface="Cochin"/>
                <a:cs typeface="Cochin"/>
                <a:sym typeface="Cochin"/>
              </a:defRPr>
            </a:lvl1pPr>
          </a:lstStyle>
          <a:p>
            <a:pPr/>
            <a:r>
              <a:t>Text: Nehemiah 13</a:t>
            </a:r>
          </a:p>
        </p:txBody>
      </p:sp>
      <p:grpSp>
        <p:nvGrpSpPr>
          <p:cNvPr id="467" name="Screen Shot 2021-01-02 at 3.29.43 PM.png"/>
          <p:cNvGrpSpPr/>
          <p:nvPr/>
        </p:nvGrpSpPr>
        <p:grpSpPr>
          <a:xfrm>
            <a:off x="142002" y="132063"/>
            <a:ext cx="12720796" cy="1698921"/>
            <a:chOff x="0" y="0"/>
            <a:chExt cx="12720794" cy="1698919"/>
          </a:xfrm>
        </p:grpSpPr>
        <p:pic>
          <p:nvPicPr>
            <p:cNvPr id="466" name="Screen Shot 2021-01-02 at 3.29.43 PM.png" descr="Screen Shot 2021-01-02 at 3.29.43 PM.png"/>
            <p:cNvPicPr>
              <a:picLocks noChangeAspect="1"/>
            </p:cNvPicPr>
            <p:nvPr/>
          </p:nvPicPr>
          <p:blipFill>
            <a:blip r:embed="rId3">
              <a:extLst/>
            </a:blip>
            <a:stretch>
              <a:fillRect/>
            </a:stretch>
          </p:blipFill>
          <p:spPr>
            <a:xfrm>
              <a:off x="114300" y="76200"/>
              <a:ext cx="12492195" cy="1381420"/>
            </a:xfrm>
            <a:prstGeom prst="rect">
              <a:avLst/>
            </a:prstGeom>
            <a:ln>
              <a:noFill/>
            </a:ln>
            <a:effectLst/>
          </p:spPr>
        </p:pic>
        <p:pic>
          <p:nvPicPr>
            <p:cNvPr id="465" name="Screen Shot 2021-01-02 at 3.29.43 PM.png" descr="Screen Shot 2021-01-02 at 3.29.43 PM.png"/>
            <p:cNvPicPr>
              <a:picLocks noChangeAspect="0"/>
            </p:cNvPicPr>
            <p:nvPr/>
          </p:nvPicPr>
          <p:blipFill>
            <a:blip r:embed="rId4">
              <a:extLst/>
            </a:blip>
            <a:stretch>
              <a:fillRect/>
            </a:stretch>
          </p:blipFill>
          <p:spPr>
            <a:xfrm>
              <a:off x="0" y="-1"/>
              <a:ext cx="12720795" cy="1698921"/>
            </a:xfrm>
            <a:prstGeom prst="rect">
              <a:avLst/>
            </a:prstGeom>
            <a:effectLst/>
          </p:spPr>
        </p:pic>
      </p:grpSp>
      <p:sp>
        <p:nvSpPr>
          <p:cNvPr id="468" name="By having deep abiding respect &amp; zeal for His house - the church!…"/>
          <p:cNvSpPr txBox="1"/>
          <p:nvPr/>
        </p:nvSpPr>
        <p:spPr>
          <a:xfrm>
            <a:off x="602173" y="2799822"/>
            <a:ext cx="12305585" cy="5003801"/>
          </a:xfrm>
          <a:prstGeom prst="rect">
            <a:avLst/>
          </a:prstGeom>
          <a:ln w="12700">
            <a:miter lim="400000"/>
          </a:ln>
          <a:effectLst>
            <a:outerShdw sx="100000" sy="100000" kx="0" ky="0" algn="b" rotWithShape="0" blurRad="165100" dist="254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000"/>
              </a:spcBef>
              <a:buSzPct val="80000"/>
              <a:buBlip>
                <a:blip r:embed="rId5"/>
              </a:buBlip>
              <a:defRPr sz="5000">
                <a:solidFill>
                  <a:srgbClr val="FFFFFF"/>
                </a:solidFill>
                <a:effectLst>
                  <a:outerShdw sx="100000" sy="100000" kx="0" ky="0" algn="b" rotWithShape="0" blurRad="63500" dist="63500" dir="1980000">
                    <a:srgbClr val="000000"/>
                  </a:outerShdw>
                </a:effectLst>
                <a:latin typeface="Century Gothic"/>
                <a:ea typeface="Century Gothic"/>
                <a:cs typeface="Century Gothic"/>
                <a:sym typeface="Century Gothic"/>
              </a:defRPr>
            </a:pPr>
            <a:r>
              <a:t>By having deep abiding respect &amp; zeal for His house - the church!</a:t>
            </a:r>
          </a:p>
          <a:p>
            <a:pPr marL="685800" indent="-685800" algn="l">
              <a:spcBef>
                <a:spcPts val="1000"/>
              </a:spcBef>
              <a:buSzPct val="80000"/>
              <a:buBlip>
                <a:blip r:embed="rId5"/>
              </a:buBlip>
              <a:defRPr sz="5000">
                <a:solidFill>
                  <a:srgbClr val="FFFFFF"/>
                </a:solidFill>
                <a:effectLst>
                  <a:outerShdw sx="100000" sy="100000" kx="0" ky="0" algn="b" rotWithShape="0" blurRad="63500" dist="63500" dir="1980000">
                    <a:srgbClr val="000000"/>
                  </a:outerShdw>
                </a:effectLst>
                <a:latin typeface="Century Gothic"/>
                <a:ea typeface="Century Gothic"/>
                <a:cs typeface="Century Gothic"/>
                <a:sym typeface="Century Gothic"/>
              </a:defRPr>
            </a:pPr>
            <a:r>
              <a:t>By truly focusing on &amp; prioritizing spiritual things!</a:t>
            </a:r>
          </a:p>
          <a:p>
            <a:pPr marL="685800" indent="-685800" algn="l">
              <a:spcBef>
                <a:spcPts val="1000"/>
              </a:spcBef>
              <a:buSzPct val="80000"/>
              <a:buBlip>
                <a:blip r:embed="rId5"/>
              </a:buBlip>
              <a:defRPr sz="5000">
                <a:solidFill>
                  <a:srgbClr val="FFFFFF"/>
                </a:solidFill>
                <a:effectLst>
                  <a:outerShdw sx="100000" sy="100000" kx="0" ky="0" algn="b" rotWithShape="0" blurRad="63500" dist="63500" dir="1980000">
                    <a:srgbClr val="000000"/>
                  </a:outerShdw>
                </a:effectLst>
                <a:latin typeface="Century Gothic"/>
                <a:ea typeface="Century Gothic"/>
                <a:cs typeface="Century Gothic"/>
                <a:sym typeface="Century Gothic"/>
              </a:defRPr>
            </a:pPr>
            <a:r>
              <a:t>By maintaining our holy distinction from the world and false religions!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68">
                                            <p:txEl>
                                              <p:pRg st="1" end="1"/>
                                            </p:txEl>
                                          </p:spTgt>
                                        </p:tgtEl>
                                        <p:attrNameLst>
                                          <p:attrName>style.visibility</p:attrName>
                                        </p:attrNameLst>
                                      </p:cBhvr>
                                      <p:to>
                                        <p:strVal val="visible"/>
                                      </p:to>
                                    </p:set>
                                    <p:animEffect filter="wipe(left)" transition="in">
                                      <p:cBhvr>
                                        <p:cTn id="7" dur="2000"/>
                                        <p:tgtEl>
                                          <p:spTgt spid="46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68">
                                            <p:txEl>
                                              <p:pRg st="2" end="2"/>
                                            </p:txEl>
                                          </p:spTgt>
                                        </p:tgtEl>
                                        <p:attrNameLst>
                                          <p:attrName>style.visibility</p:attrName>
                                        </p:attrNameLst>
                                      </p:cBhvr>
                                      <p:to>
                                        <p:strVal val="visible"/>
                                      </p:to>
                                    </p:set>
                                    <p:animEffect filter="wipe(left)" transition="in">
                                      <p:cBhvr>
                                        <p:cTn id="12" dur="2000"/>
                                        <p:tgtEl>
                                          <p:spTgt spid="46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8"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0" name="Image" descr="Image"/>
          <p:cNvPicPr>
            <a:picLocks noChangeAspect="1"/>
          </p:cNvPicPr>
          <p:nvPr>
            <p:ph type="pic" idx="21"/>
          </p:nvPr>
        </p:nvPicPr>
        <p:blipFill>
          <a:blip r:embed="rId2">
            <a:extLst/>
          </a:blip>
          <a:srcRect l="5533" t="0" r="5533" b="0"/>
          <a:stretch>
            <a:fillRect/>
          </a:stretch>
        </p:blipFill>
        <p:spPr>
          <a:xfrm>
            <a:off x="0" y="0"/>
            <a:ext cx="13004800" cy="9753600"/>
          </a:xfrm>
          <a:prstGeom prst="rect">
            <a:avLst/>
          </a:prstGeom>
        </p:spPr>
      </p:pic>
      <p:grpSp>
        <p:nvGrpSpPr>
          <p:cNvPr id="473" name="Screen Shot 2021-01-02 at 3.29.43 PM.png"/>
          <p:cNvGrpSpPr/>
          <p:nvPr/>
        </p:nvGrpSpPr>
        <p:grpSpPr>
          <a:xfrm>
            <a:off x="142002" y="132063"/>
            <a:ext cx="12720796" cy="1698921"/>
            <a:chOff x="0" y="0"/>
            <a:chExt cx="12720794" cy="1698919"/>
          </a:xfrm>
        </p:grpSpPr>
        <p:pic>
          <p:nvPicPr>
            <p:cNvPr id="472" name="Screen Shot 2021-01-02 at 3.29.43 PM.png" descr="Screen Shot 2021-01-02 at 3.29.43 PM.png"/>
            <p:cNvPicPr>
              <a:picLocks noChangeAspect="1"/>
            </p:cNvPicPr>
            <p:nvPr/>
          </p:nvPicPr>
          <p:blipFill>
            <a:blip r:embed="rId3">
              <a:extLst/>
            </a:blip>
            <a:stretch>
              <a:fillRect/>
            </a:stretch>
          </p:blipFill>
          <p:spPr>
            <a:xfrm>
              <a:off x="114300" y="76200"/>
              <a:ext cx="12492195" cy="1381420"/>
            </a:xfrm>
            <a:prstGeom prst="rect">
              <a:avLst/>
            </a:prstGeom>
            <a:ln>
              <a:noFill/>
            </a:ln>
            <a:effectLst/>
          </p:spPr>
        </p:pic>
        <p:pic>
          <p:nvPicPr>
            <p:cNvPr id="471" name="Screen Shot 2021-01-02 at 3.29.43 PM.png" descr="Screen Shot 2021-01-02 at 3.29.43 PM.png"/>
            <p:cNvPicPr>
              <a:picLocks noChangeAspect="0"/>
            </p:cNvPicPr>
            <p:nvPr/>
          </p:nvPicPr>
          <p:blipFill>
            <a:blip r:embed="rId4">
              <a:extLst/>
            </a:blip>
            <a:stretch>
              <a:fillRect/>
            </a:stretch>
          </p:blipFill>
          <p:spPr>
            <a:xfrm>
              <a:off x="0" y="-1"/>
              <a:ext cx="12720795" cy="1698921"/>
            </a:xfrm>
            <a:prstGeom prst="rect">
              <a:avLst/>
            </a:prstGeom>
            <a:effectLst/>
          </p:spPr>
        </p:pic>
      </p:grpSp>
      <p:sp>
        <p:nvSpPr>
          <p:cNvPr id="474" name="16 from whom the whole body, joined and knit together by what every joint supplies, according to the effective working by which every part does its share, causes growth of the body for the edifying of itself in love."/>
          <p:cNvSpPr txBox="1"/>
          <p:nvPr/>
        </p:nvSpPr>
        <p:spPr>
          <a:xfrm>
            <a:off x="150451" y="7245964"/>
            <a:ext cx="12703898" cy="2316300"/>
          </a:xfrm>
          <a:prstGeom prst="rect">
            <a:avLst/>
          </a:prstGeom>
          <a:ln w="12700">
            <a:miter lim="400000"/>
          </a:ln>
          <a:effectLst>
            <a:outerShdw sx="100000" sy="100000" kx="0" ky="0" algn="b" rotWithShape="0" blurRad="165100" dist="254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800">
                <a:solidFill>
                  <a:srgbClr val="FFFFFF"/>
                </a:solidFill>
                <a:effectLst>
                  <a:outerShdw sx="100000" sy="100000" kx="0" ky="0" algn="b" rotWithShape="0" blurRad="76200" dist="63500" dir="1020000">
                    <a:srgbClr val="000000"/>
                  </a:outerShdw>
                </a:effectLst>
                <a:latin typeface="Times New Roman"/>
                <a:ea typeface="Times New Roman"/>
                <a:cs typeface="Times New Roman"/>
                <a:sym typeface="Times New Roman"/>
              </a:defRPr>
            </a:pPr>
            <a:r>
              <a:rPr baseline="31999"/>
              <a:t>16</a:t>
            </a:r>
            <a:r>
              <a:t> from whom the whole body, joined and knit together by what every joint supplies, according to the effective working by which every part does its share, causes growth of the body for the edifying of itself in love.</a:t>
            </a:r>
          </a:p>
        </p:txBody>
      </p:sp>
      <p:sp>
        <p:nvSpPr>
          <p:cNvPr id="475" name="Ephesians 4:15–16 (NKJV)"/>
          <p:cNvSpPr txBox="1"/>
          <p:nvPr/>
        </p:nvSpPr>
        <p:spPr>
          <a:xfrm>
            <a:off x="3069555" y="1668282"/>
            <a:ext cx="6865690" cy="749884"/>
          </a:xfrm>
          <a:prstGeom prst="rect">
            <a:avLst/>
          </a:prstGeom>
          <a:ln w="12700">
            <a:miter lim="400000"/>
          </a:ln>
          <a:effectLst>
            <a:outerShdw sx="100000" sy="100000" kx="0" ky="0" algn="b" rotWithShape="0" blurRad="165100" dist="25400"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1" sz="4600">
                <a:solidFill>
                  <a:srgbClr val="FFFFFF"/>
                </a:solidFill>
                <a:effectLst>
                  <a:outerShdw sx="100000" sy="100000" kx="0" ky="0" algn="b" rotWithShape="0" blurRad="76200" dist="63500" dir="1020000">
                    <a:srgbClr val="000000"/>
                  </a:outerShdw>
                </a:effectLst>
                <a:latin typeface="Times New Roman"/>
                <a:ea typeface="Times New Roman"/>
                <a:cs typeface="Times New Roman"/>
                <a:sym typeface="Times New Roman"/>
              </a:defRPr>
            </a:lvl1pPr>
          </a:lstStyle>
          <a:p>
            <a:pPr/>
            <a:r>
              <a:t>Ephesians 4:15–16 (NKJV)</a:t>
            </a:r>
          </a:p>
        </p:txBody>
      </p:sp>
      <p:sp>
        <p:nvSpPr>
          <p:cNvPr id="476" name="15 but, speaking the truth in love, may grow up in all things into Him who is the head—Christ—"/>
          <p:cNvSpPr txBox="1"/>
          <p:nvPr/>
        </p:nvSpPr>
        <p:spPr>
          <a:xfrm>
            <a:off x="252590" y="2430733"/>
            <a:ext cx="12499620" cy="1198700"/>
          </a:xfrm>
          <a:prstGeom prst="rect">
            <a:avLst/>
          </a:prstGeom>
          <a:ln w="12700">
            <a:miter lim="400000"/>
          </a:ln>
          <a:effectLst>
            <a:outerShdw sx="100000" sy="100000" kx="0" ky="0" algn="b" rotWithShape="0" blurRad="165100" dist="25400"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3800">
                <a:solidFill>
                  <a:srgbClr val="FFFFFF"/>
                </a:solidFill>
                <a:effectLst>
                  <a:outerShdw sx="100000" sy="100000" kx="0" ky="0" algn="b" rotWithShape="0" blurRad="76200" dist="63500" dir="1020000">
                    <a:srgbClr val="000000"/>
                  </a:outerShdw>
                </a:effectLst>
                <a:latin typeface="Times New Roman"/>
                <a:ea typeface="Times New Roman"/>
                <a:cs typeface="Times New Roman"/>
                <a:sym typeface="Times New Roman"/>
              </a:defRPr>
            </a:pPr>
            <a:r>
              <a:rPr baseline="31999"/>
              <a:t>15</a:t>
            </a:r>
            <a:r>
              <a:t> but, speaking the truth in love, may grow up in all things into Him who is the head—Christ—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Rectangle"/>
          <p:cNvSpPr/>
          <p:nvPr/>
        </p:nvSpPr>
        <p:spPr>
          <a:xfrm>
            <a:off x="-1" y="-1"/>
            <a:ext cx="13004802" cy="9753601"/>
          </a:xfrm>
          <a:prstGeom prst="rect">
            <a:avLst/>
          </a:prstGeom>
          <a:solidFill>
            <a:srgbClr val="000000"/>
          </a:solidFill>
          <a:ln w="12700">
            <a:solidFill>
              <a:srgbClr val="000000"/>
            </a:solidFill>
          </a:ln>
        </p:spPr>
        <p:txBody>
          <a:bodyPr lIns="65023" tIns="65023" rIns="65023" bIns="65023" anchor="ctr"/>
          <a:lstStyle/>
          <a:p>
            <a:pPr algn="l" defTabSz="914400">
              <a:defRPr sz="2400">
                <a:solidFill>
                  <a:srgbClr val="000000"/>
                </a:solidFill>
                <a:latin typeface="Arial"/>
                <a:ea typeface="Arial"/>
                <a:cs typeface="Arial"/>
                <a:sym typeface="Arial"/>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0" name="Image" descr="Image"/>
          <p:cNvPicPr>
            <a:picLocks noChangeAspect="1"/>
          </p:cNvPicPr>
          <p:nvPr>
            <p:ph type="pic" idx="21"/>
          </p:nvPr>
        </p:nvPicPr>
        <p:blipFill>
          <a:blip r:embed="rId2">
            <a:extLst/>
          </a:blip>
          <a:srcRect l="0" t="0" r="0" b="0"/>
          <a:stretch>
            <a:fillRect/>
          </a:stretch>
        </p:blipFill>
        <p:spPr>
          <a:xfrm>
            <a:off x="0" y="0"/>
            <a:ext cx="13004800" cy="9753600"/>
          </a:xfrm>
          <a:prstGeom prst="rect">
            <a:avLst/>
          </a:prstGeom>
        </p:spPr>
      </p:pic>
      <p:sp>
        <p:nvSpPr>
          <p:cNvPr id="481" name="Text: Nehemiah 13"/>
          <p:cNvSpPr txBox="1"/>
          <p:nvPr/>
        </p:nvSpPr>
        <p:spPr>
          <a:xfrm>
            <a:off x="8521268" y="9010374"/>
            <a:ext cx="4392003"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i="1" spc="144">
                <a:solidFill>
                  <a:srgbClr val="FFFFFF"/>
                </a:solidFill>
                <a:effectLst>
                  <a:outerShdw sx="100000" sy="100000" kx="0" ky="0" algn="b" rotWithShape="0" blurRad="25400" dist="27326" dir="16200000">
                    <a:srgbClr val="000000">
                      <a:alpha val="50000"/>
                    </a:srgbClr>
                  </a:outerShdw>
                </a:effectLst>
                <a:latin typeface="Cochin"/>
                <a:ea typeface="Cochin"/>
                <a:cs typeface="Cochin"/>
                <a:sym typeface="Cochin"/>
              </a:defRPr>
            </a:lvl1pPr>
          </a:lstStyle>
          <a:p>
            <a:pPr/>
            <a:r>
              <a:t>Text: Nehemiah 13</a:t>
            </a:r>
          </a:p>
        </p:txBody>
      </p:sp>
      <p:sp>
        <p:nvSpPr>
          <p:cNvPr id="482" name="WHY Are We NOT Growing?"/>
          <p:cNvSpPr txBox="1"/>
          <p:nvPr/>
        </p:nvSpPr>
        <p:spPr>
          <a:xfrm>
            <a:off x="284803" y="183934"/>
            <a:ext cx="12435194" cy="11587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7100">
                <a:solidFill>
                  <a:srgbClr val="FFFFFF"/>
                </a:solidFill>
                <a:effectLst>
                  <a:outerShdw sx="100000" sy="100000" kx="0" ky="0" algn="b" rotWithShape="0" blurRad="63500" dist="63500" dir="2400000">
                    <a:srgbClr val="000000"/>
                  </a:outerShdw>
                </a:effectLst>
              </a:defRPr>
            </a:pPr>
            <a:r>
              <a:t>WHY Are We </a:t>
            </a:r>
            <a:r>
              <a:rPr b="1">
                <a:solidFill>
                  <a:srgbClr val="D4FB79"/>
                </a:solidFill>
                <a:latin typeface="Gill Sans"/>
                <a:ea typeface="Gill Sans"/>
                <a:cs typeface="Gill Sans"/>
                <a:sym typeface="Gill Sans"/>
              </a:rPr>
              <a:t>NOT</a:t>
            </a:r>
            <a:r>
              <a:t> </a:t>
            </a:r>
            <a:r>
              <a:rPr b="1">
                <a:ln w="12700" cap="flat">
                  <a:solidFill>
                    <a:schemeClr val="accent3">
                      <a:hueOff val="198700"/>
                      <a:satOff val="21248"/>
                      <a:lumOff val="19305"/>
                    </a:schemeClr>
                  </a:solidFill>
                  <a:prstDash val="solid"/>
                  <a:miter lim="400000"/>
                </a:ln>
                <a:latin typeface="Gill Sans"/>
                <a:ea typeface="Gill Sans"/>
                <a:cs typeface="Gill Sans"/>
                <a:sym typeface="Gill Sans"/>
              </a:rPr>
              <a:t>Growing</a:t>
            </a:r>
            <a:r>
              <a:t>?</a:t>
            </a:r>
          </a:p>
        </p:txBody>
      </p:sp>
      <p:pic>
        <p:nvPicPr>
          <p:cNvPr id="483" name="Screen Shot 2021-01-02 at 12.14.48 PM.png" descr="Screen Shot 2021-01-02 at 12.14.48 PM.png"/>
          <p:cNvPicPr>
            <a:picLocks noChangeAspect="1"/>
          </p:cNvPicPr>
          <p:nvPr/>
        </p:nvPicPr>
        <p:blipFill>
          <a:blip r:embed="rId3">
            <a:extLst/>
          </a:blip>
          <a:stretch>
            <a:fillRect/>
          </a:stretch>
        </p:blipFill>
        <p:spPr>
          <a:xfrm>
            <a:off x="182904" y="212529"/>
            <a:ext cx="12435194" cy="1378563"/>
          </a:xfrm>
          <a:prstGeom prst="rect">
            <a:avLst/>
          </a:prstGeom>
          <a:ln w="12700">
            <a:miter lim="400000"/>
          </a:ln>
        </p:spPr>
      </p:pic>
      <p:sp>
        <p:nvSpPr>
          <p:cNvPr id="484" name="Charts by Don McClain…"/>
          <p:cNvSpPr txBox="1"/>
          <p:nvPr/>
        </p:nvSpPr>
        <p:spPr>
          <a:xfrm>
            <a:off x="304805" y="5750613"/>
            <a:ext cx="12395190" cy="31066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January 3, 2021 AM</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Phone — 501-568-1062 — Email – </a:t>
            </a:r>
            <a:r>
              <a:rPr u="sng">
                <a:solidFill>
                  <a:srgbClr val="0000FF"/>
                </a:solidFill>
                <a:uFill>
                  <a:solidFill>
                    <a:srgbClr val="0000FF"/>
                  </a:solidFill>
                </a:uFill>
                <a:hlinkClick r:id="rId4"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a:t>
            </a:r>
            <a:r>
              <a:t> / </a:t>
            </a: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5" invalidUrl="" action="" tgtFrame="" tooltip="" history="1" highlightClick="0" endSnd="0"/>
              </a:rPr>
              <a:t>www.w65stchurchofchrist.com</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4" presetID="2" grpId="1" fill="hold">
                                  <p:stCondLst>
                                    <p:cond delay="0"/>
                                  </p:stCondLst>
                                  <p:iterate type="el" backwards="0">
                                    <p:tmAbs val="0"/>
                                  </p:iterate>
                                  <p:childTnLst>
                                    <p:anim calcmode="lin" valueType="num">
                                      <p:cBhvr>
                                        <p:cTn id="6" dur="1000" fill="hold"/>
                                        <p:tgtEl>
                                          <p:spTgt spid="483"/>
                                        </p:tgtEl>
                                        <p:attrNameLst>
                                          <p:attrName>ppt_x</p:attrName>
                                        </p:attrNameLst>
                                      </p:cBhvr>
                                      <p:tavLst>
                                        <p:tav tm="0">
                                          <p:val>
                                            <p:strVal val="ppt_x"/>
                                          </p:val>
                                        </p:tav>
                                        <p:tav tm="100000">
                                          <p:val>
                                            <p:strVal val="ppt_x"/>
                                          </p:val>
                                        </p:tav>
                                      </p:tavLst>
                                    </p:anim>
                                    <p:anim calcmode="lin" valueType="num">
                                      <p:cBhvr>
                                        <p:cTn id="7" dur="1000" fill="hold"/>
                                        <p:tgtEl>
                                          <p:spTgt spid="483"/>
                                        </p:tgtEl>
                                        <p:attrNameLst>
                                          <p:attrName>ppt_y</p:attrName>
                                        </p:attrNameLst>
                                      </p:cBhvr>
                                      <p:tavLst>
                                        <p:tav tm="0">
                                          <p:val>
                                            <p:strVal val="ppt_y"/>
                                          </p:val>
                                        </p:tav>
                                        <p:tav tm="100000">
                                          <p:val>
                                            <p:strVal val="1+ppt_h/2"/>
                                          </p:val>
                                        </p:tav>
                                      </p:tavLst>
                                    </p:anim>
                                    <p:set>
                                      <p:cBhvr>
                                        <p:cTn id="8" fill="hold">
                                          <p:stCondLst>
                                            <p:cond delay="999"/>
                                          </p:stCondLst>
                                        </p:cTn>
                                        <p:tgtEl>
                                          <p:spTgt spid="483"/>
                                        </p:tgtEl>
                                        <p:attrNameLst>
                                          <p:attrName>style.visibility</p:attrName>
                                        </p:attrNameLst>
                                      </p:cBhvr>
                                      <p:to>
                                        <p:strVal val="hidden"/>
                                      </p:to>
                                    </p:set>
                                  </p:childTnLst>
                                </p:cTn>
                              </p:par>
                            </p:childTnLst>
                          </p:cTn>
                        </p:par>
                        <p:par>
                          <p:cTn id="9" fill="hold">
                            <p:stCondLst>
                              <p:cond delay="1000"/>
                            </p:stCondLst>
                            <p:childTnLst>
                              <p:par>
                                <p:cTn id="10" presetClass="entr" nodeType="afterEffect" presetSubtype="4" presetID="2" grpId="2" fill="hold">
                                  <p:stCondLst>
                                    <p:cond delay="0"/>
                                  </p:stCondLst>
                                  <p:iterate type="el" backwards="0">
                                    <p:tmAbs val="0"/>
                                  </p:iterate>
                                  <p:childTnLst>
                                    <p:set>
                                      <p:cBhvr>
                                        <p:cTn id="11" fill="hold"/>
                                        <p:tgtEl>
                                          <p:spTgt spid="482"/>
                                        </p:tgtEl>
                                        <p:attrNameLst>
                                          <p:attrName>style.visibility</p:attrName>
                                        </p:attrNameLst>
                                      </p:cBhvr>
                                      <p:to>
                                        <p:strVal val="visible"/>
                                      </p:to>
                                    </p:set>
                                    <p:anim calcmode="lin" valueType="num">
                                      <p:cBhvr>
                                        <p:cTn id="12" dur="1000" fill="hold"/>
                                        <p:tgtEl>
                                          <p:spTgt spid="482"/>
                                        </p:tgtEl>
                                        <p:attrNameLst>
                                          <p:attrName>ppt_x</p:attrName>
                                        </p:attrNameLst>
                                      </p:cBhvr>
                                      <p:tavLst>
                                        <p:tav tm="0">
                                          <p:val>
                                            <p:strVal val="#ppt_x"/>
                                          </p:val>
                                        </p:tav>
                                        <p:tav tm="100000">
                                          <p:val>
                                            <p:strVal val="#ppt_x"/>
                                          </p:val>
                                        </p:tav>
                                      </p:tavLst>
                                    </p:anim>
                                    <p:anim calcmode="lin" valueType="num">
                                      <p:cBhvr>
                                        <p:cTn id="13" dur="1000" fill="hold"/>
                                        <p:tgtEl>
                                          <p:spTgt spid="4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2" grpId="2"/>
      <p:bldP build="whole" bldLvl="1" animBg="1" rev="0" advAuto="0" spid="483"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2 Timothy 4:1–5 (NKJV)…"/>
          <p:cNvSpPr txBox="1"/>
          <p:nvPr/>
        </p:nvSpPr>
        <p:spPr>
          <a:xfrm>
            <a:off x="-9100" y="323288"/>
            <a:ext cx="13023001" cy="91070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1400"/>
              </a:spcBef>
              <a:defRPr b="1" sz="6300">
                <a:solidFill>
                  <a:srgbClr val="000000"/>
                </a:solidFill>
                <a:latin typeface="Times New Roman"/>
                <a:ea typeface="Times New Roman"/>
                <a:cs typeface="Times New Roman"/>
                <a:sym typeface="Times New Roman"/>
              </a:defRPr>
            </a:pPr>
            <a:r>
              <a:t>2 Timothy 4:1–5 (NKJV)</a:t>
            </a:r>
          </a:p>
          <a:p>
            <a:pPr defTabSz="457200">
              <a:defRPr sz="4500">
                <a:solidFill>
                  <a:srgbClr val="000000"/>
                </a:solidFill>
                <a:latin typeface="Times New Roman"/>
                <a:ea typeface="Times New Roman"/>
                <a:cs typeface="Times New Roman"/>
                <a:sym typeface="Times New Roman"/>
              </a:defRPr>
            </a:pPr>
            <a:r>
              <a:rPr baseline="31999"/>
              <a:t>1</a:t>
            </a:r>
            <a:r>
              <a:t> I charge </a:t>
            </a:r>
            <a:r>
              <a:rPr i="1"/>
              <a:t>you</a:t>
            </a:r>
            <a:r>
              <a:t> therefore before God and the Lord Jesus Christ, who will judge the living and the dead at His appearing and His kingdom: </a:t>
            </a:r>
            <a:r>
              <a:rPr baseline="31999"/>
              <a:t>2</a:t>
            </a:r>
            <a:r>
              <a:t> Preach the word! Be ready in season </a:t>
            </a:r>
            <a:r>
              <a:rPr i="1"/>
              <a:t>and</a:t>
            </a:r>
            <a:r>
              <a:t> out of season. Convince, rebuke, exhort, with all longsuffering and teaching. </a:t>
            </a:r>
            <a:r>
              <a:rPr baseline="31999"/>
              <a:t>3</a:t>
            </a:r>
            <a:r>
              <a:t> For the time will come when they will not endure sound doctrine, but according to their own desires, </a:t>
            </a:r>
            <a:r>
              <a:rPr i="1"/>
              <a:t>because</a:t>
            </a:r>
            <a:r>
              <a:t> they have itching ears, they will heap up for themselves teachers; </a:t>
            </a:r>
            <a:r>
              <a:rPr baseline="31999"/>
              <a:t>4</a:t>
            </a:r>
            <a:r>
              <a:t> and they will turn </a:t>
            </a:r>
            <a:r>
              <a:rPr i="1"/>
              <a:t>their</a:t>
            </a:r>
            <a:r>
              <a:t> ears away from the truth, and be turned aside to fables. </a:t>
            </a:r>
            <a:r>
              <a:rPr baseline="31999"/>
              <a:t>5</a:t>
            </a:r>
            <a:r>
              <a:t> But you be watchful in all things, endure afflictions, do the work of an evangelist, fulfill your ministry.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8" name="Image" descr="Image"/>
          <p:cNvPicPr>
            <a:picLocks noChangeAspect="1"/>
          </p:cNvPicPr>
          <p:nvPr>
            <p:ph type="pic" idx="21"/>
          </p:nvPr>
        </p:nvPicPr>
        <p:blipFill>
          <a:blip r:embed="rId2">
            <a:extLst/>
          </a:blip>
          <a:srcRect l="12500" t="0" r="12500" b="0"/>
          <a:stretch>
            <a:fillRect/>
          </a:stretch>
        </p:blipFill>
        <p:spPr>
          <a:xfrm>
            <a:off x="0" y="0"/>
            <a:ext cx="13004800" cy="9753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2" name="Screen Shot 2021-01-02 at 1.38.36 PM.png" descr="Screen Shot 2021-01-02 at 1.38.36 PM.png"/>
          <p:cNvPicPr>
            <a:picLocks noChangeAspect="0"/>
          </p:cNvPicPr>
          <p:nvPr/>
        </p:nvPicPr>
        <p:blipFill>
          <a:blip r:embed="rId2">
            <a:extLst/>
          </a:blip>
          <a:stretch>
            <a:fillRect/>
          </a:stretch>
        </p:blipFill>
        <p:spPr>
          <a:xfrm>
            <a:off x="142938" y="146892"/>
            <a:ext cx="12718923" cy="1624137"/>
          </a:xfrm>
          <a:prstGeom prst="rect">
            <a:avLst/>
          </a:prstGeom>
          <a:effectLst>
            <a:outerShdw sx="100000" sy="100000" kx="0" ky="0" algn="b" rotWithShape="0" blurRad="63500" dist="25400" dir="5400000">
              <a:srgbClr val="000000">
                <a:alpha val="50000"/>
              </a:srgbClr>
            </a:outerShdw>
          </a:effectLst>
        </p:spPr>
      </p:pic>
      <p:grpSp>
        <p:nvGrpSpPr>
          <p:cNvPr id="275" name="Image"/>
          <p:cNvGrpSpPr/>
          <p:nvPr/>
        </p:nvGrpSpPr>
        <p:grpSpPr>
          <a:xfrm>
            <a:off x="138873" y="1819081"/>
            <a:ext cx="6867766" cy="7837280"/>
            <a:chOff x="0" y="0"/>
            <a:chExt cx="6867765" cy="7837278"/>
          </a:xfrm>
        </p:grpSpPr>
        <p:pic>
          <p:nvPicPr>
            <p:cNvPr id="274" name="Image" descr="Image"/>
            <p:cNvPicPr>
              <a:picLocks noChangeAspect="1"/>
            </p:cNvPicPr>
            <p:nvPr/>
          </p:nvPicPr>
          <p:blipFill>
            <a:blip r:embed="rId3">
              <a:extLst/>
            </a:blip>
            <a:srcRect l="29555" t="0" r="29555" b="11785"/>
            <a:stretch>
              <a:fillRect/>
            </a:stretch>
          </p:blipFill>
          <p:spPr>
            <a:xfrm>
              <a:off x="114300" y="76200"/>
              <a:ext cx="6639166" cy="7519779"/>
            </a:xfrm>
            <a:prstGeom prst="rect">
              <a:avLst/>
            </a:prstGeom>
            <a:ln>
              <a:noFill/>
            </a:ln>
            <a:effectLst/>
          </p:spPr>
        </p:pic>
        <p:pic>
          <p:nvPicPr>
            <p:cNvPr id="273" name="Image" descr="Image"/>
            <p:cNvPicPr>
              <a:picLocks noChangeAspect="0"/>
            </p:cNvPicPr>
            <p:nvPr/>
          </p:nvPicPr>
          <p:blipFill>
            <a:blip r:embed="rId4">
              <a:extLst/>
            </a:blip>
            <a:stretch>
              <a:fillRect/>
            </a:stretch>
          </p:blipFill>
          <p:spPr>
            <a:xfrm>
              <a:off x="0" y="0"/>
              <a:ext cx="6867766" cy="7837279"/>
            </a:xfrm>
            <a:prstGeom prst="rect">
              <a:avLst/>
            </a:prstGeom>
            <a:effectLst/>
          </p:spPr>
        </p:pic>
      </p:grpSp>
      <p:sp>
        <p:nvSpPr>
          <p:cNvPr id="276" name="THOSE AROUND US ARE…"/>
          <p:cNvSpPr txBox="1"/>
          <p:nvPr/>
        </p:nvSpPr>
        <p:spPr>
          <a:xfrm>
            <a:off x="7000351" y="2002535"/>
            <a:ext cx="5908390" cy="734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spcBef>
                <a:spcPts val="1600"/>
              </a:spcBef>
              <a:defRPr b="1" sz="3400">
                <a:latin typeface="Gill Sans"/>
                <a:ea typeface="Gill Sans"/>
                <a:cs typeface="Gill Sans"/>
                <a:sym typeface="Gill Sans"/>
              </a:defRPr>
            </a:pPr>
            <a:r>
              <a:t>THOSE AROUND US ARE</a:t>
            </a:r>
          </a:p>
          <a:p>
            <a:pPr marL="457200" indent="-457200" algn="l">
              <a:spcBef>
                <a:spcPts val="1600"/>
              </a:spcBef>
              <a:buSzPct val="80000"/>
              <a:buBlip>
                <a:blip r:embed="rId5"/>
              </a:buBlip>
            </a:pPr>
            <a:r>
              <a:t>Wealthy / materialistic / self sufficient / comfortable (Mt. 19:24; Lk 12:19)</a:t>
            </a:r>
          </a:p>
          <a:p>
            <a:pPr marL="457200" indent="-457200" algn="l">
              <a:spcBef>
                <a:spcPts val="1600"/>
              </a:spcBef>
              <a:buSzPct val="80000"/>
              <a:buBlip>
                <a:blip r:embed="rId5"/>
              </a:buBlip>
            </a:pPr>
            <a:r>
              <a:t>Given to sinful pleasure / entertainment (2 Th. 2:10-12)</a:t>
            </a:r>
          </a:p>
          <a:p>
            <a:pPr marL="457200" indent="-457200" algn="l">
              <a:spcBef>
                <a:spcPts val="1600"/>
              </a:spcBef>
              <a:buSzPct val="80000"/>
              <a:buBlip>
                <a:blip r:embed="rId5"/>
              </a:buBlip>
            </a:pPr>
            <a:r>
              <a:t>Filled with pride &amp; selfishness (2 Tim. 3:1-7)</a:t>
            </a:r>
          </a:p>
          <a:p>
            <a:pPr marL="457200" indent="-457200" algn="l">
              <a:spcBef>
                <a:spcPts val="1600"/>
              </a:spcBef>
              <a:buSzPct val="80000"/>
              <a:buBlip>
                <a:blip r:embed="rId5"/>
              </a:buBlip>
            </a:pPr>
            <a:r>
              <a:t>Seeking only what they want to hear (2 Tim. 4:3,4)</a:t>
            </a:r>
          </a:p>
          <a:p>
            <a:pPr marL="457200" indent="-457200" algn="l">
              <a:spcBef>
                <a:spcPts val="1600"/>
              </a:spcBef>
              <a:buSzPct val="80000"/>
              <a:buBlip>
                <a:blip r:embed="rId5"/>
              </a:buBlip>
            </a:pPr>
            <a:r>
              <a:t>Deceived by false teachers (Titus 1:10,11; 2 Pet. 2)</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6">
                                            <p:txEl>
                                              <p:pRg st="1" end="1"/>
                                            </p:txEl>
                                          </p:spTgt>
                                        </p:tgtEl>
                                        <p:attrNameLst>
                                          <p:attrName>style.visibility</p:attrName>
                                        </p:attrNameLst>
                                      </p:cBhvr>
                                      <p:to>
                                        <p:strVal val="visible"/>
                                      </p:to>
                                    </p:set>
                                    <p:animEffect filter="wipe(left)" transition="in">
                                      <p:cBhvr>
                                        <p:cTn id="7" dur="1500"/>
                                        <p:tgtEl>
                                          <p:spTgt spid="27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76">
                                            <p:txEl>
                                              <p:pRg st="2" end="2"/>
                                            </p:txEl>
                                          </p:spTgt>
                                        </p:tgtEl>
                                        <p:attrNameLst>
                                          <p:attrName>style.visibility</p:attrName>
                                        </p:attrNameLst>
                                      </p:cBhvr>
                                      <p:to>
                                        <p:strVal val="visible"/>
                                      </p:to>
                                    </p:set>
                                    <p:animEffect filter="wipe(left)" transition="in">
                                      <p:cBhvr>
                                        <p:cTn id="12" dur="1500"/>
                                        <p:tgtEl>
                                          <p:spTgt spid="27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76">
                                            <p:txEl>
                                              <p:pRg st="3" end="3"/>
                                            </p:txEl>
                                          </p:spTgt>
                                        </p:tgtEl>
                                        <p:attrNameLst>
                                          <p:attrName>style.visibility</p:attrName>
                                        </p:attrNameLst>
                                      </p:cBhvr>
                                      <p:to>
                                        <p:strVal val="visible"/>
                                      </p:to>
                                    </p:set>
                                    <p:animEffect filter="wipe(left)" transition="in">
                                      <p:cBhvr>
                                        <p:cTn id="17" dur="1500"/>
                                        <p:tgtEl>
                                          <p:spTgt spid="27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76">
                                            <p:txEl>
                                              <p:pRg st="4" end="4"/>
                                            </p:txEl>
                                          </p:spTgt>
                                        </p:tgtEl>
                                        <p:attrNameLst>
                                          <p:attrName>style.visibility</p:attrName>
                                        </p:attrNameLst>
                                      </p:cBhvr>
                                      <p:to>
                                        <p:strVal val="visible"/>
                                      </p:to>
                                    </p:set>
                                    <p:animEffect filter="wipe(left)" transition="in">
                                      <p:cBhvr>
                                        <p:cTn id="22" dur="1500"/>
                                        <p:tgtEl>
                                          <p:spTgt spid="27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276">
                                            <p:txEl>
                                              <p:pRg st="5" end="5"/>
                                            </p:txEl>
                                          </p:spTgt>
                                        </p:tgtEl>
                                        <p:attrNameLst>
                                          <p:attrName>style.visibility</p:attrName>
                                        </p:attrNameLst>
                                      </p:cBhvr>
                                      <p:to>
                                        <p:strVal val="visible"/>
                                      </p:to>
                                    </p:set>
                                    <p:animEffect filter="wipe(left)" transition="in">
                                      <p:cBhvr>
                                        <p:cTn id="27" dur="1500"/>
                                        <p:tgtEl>
                                          <p:spTgt spid="276">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6"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8" name="Screen Shot 2021-01-02 at 1.38.36 PM.png" descr="Screen Shot 2021-01-02 at 1.38.36 PM.png"/>
          <p:cNvPicPr>
            <a:picLocks noChangeAspect="0"/>
          </p:cNvPicPr>
          <p:nvPr/>
        </p:nvPicPr>
        <p:blipFill>
          <a:blip r:embed="rId2">
            <a:extLst/>
          </a:blip>
          <a:stretch>
            <a:fillRect/>
          </a:stretch>
        </p:blipFill>
        <p:spPr>
          <a:xfrm>
            <a:off x="142938" y="146892"/>
            <a:ext cx="12718923" cy="1624137"/>
          </a:xfrm>
          <a:prstGeom prst="rect">
            <a:avLst/>
          </a:prstGeom>
          <a:effectLst>
            <a:outerShdw sx="100000" sy="100000" kx="0" ky="0" algn="b" rotWithShape="0" blurRad="63500" dist="25400" dir="5400000">
              <a:srgbClr val="000000">
                <a:alpha val="50000"/>
              </a:srgbClr>
            </a:outerShdw>
          </a:effectLst>
        </p:spPr>
      </p:pic>
      <p:grpSp>
        <p:nvGrpSpPr>
          <p:cNvPr id="281" name="Image"/>
          <p:cNvGrpSpPr/>
          <p:nvPr/>
        </p:nvGrpSpPr>
        <p:grpSpPr>
          <a:xfrm>
            <a:off x="6075847" y="1819081"/>
            <a:ext cx="6867766" cy="7837280"/>
            <a:chOff x="0" y="0"/>
            <a:chExt cx="6867765" cy="7837278"/>
          </a:xfrm>
        </p:grpSpPr>
        <p:pic>
          <p:nvPicPr>
            <p:cNvPr id="280" name="Image" descr="Image"/>
            <p:cNvPicPr>
              <a:picLocks noChangeAspect="1"/>
            </p:cNvPicPr>
            <p:nvPr/>
          </p:nvPicPr>
          <p:blipFill>
            <a:blip r:embed="rId3">
              <a:extLst/>
            </a:blip>
            <a:srcRect l="29555" t="0" r="29555" b="11785"/>
            <a:stretch>
              <a:fillRect/>
            </a:stretch>
          </p:blipFill>
          <p:spPr>
            <a:xfrm>
              <a:off x="114300" y="76200"/>
              <a:ext cx="6639166" cy="7519779"/>
            </a:xfrm>
            <a:prstGeom prst="rect">
              <a:avLst/>
            </a:prstGeom>
            <a:ln>
              <a:noFill/>
            </a:ln>
            <a:effectLst/>
          </p:spPr>
        </p:pic>
        <p:pic>
          <p:nvPicPr>
            <p:cNvPr id="279" name="Image" descr="Image"/>
            <p:cNvPicPr>
              <a:picLocks noChangeAspect="0"/>
            </p:cNvPicPr>
            <p:nvPr/>
          </p:nvPicPr>
          <p:blipFill>
            <a:blip r:embed="rId4">
              <a:extLst/>
            </a:blip>
            <a:stretch>
              <a:fillRect/>
            </a:stretch>
          </p:blipFill>
          <p:spPr>
            <a:xfrm>
              <a:off x="0" y="0"/>
              <a:ext cx="6867766" cy="7837279"/>
            </a:xfrm>
            <a:prstGeom prst="rect">
              <a:avLst/>
            </a:prstGeom>
            <a:effectLst/>
          </p:spPr>
        </p:pic>
      </p:grpSp>
      <p:sp>
        <p:nvSpPr>
          <p:cNvPr id="282" name="THOSE AROUND US ARE…"/>
          <p:cNvSpPr txBox="1"/>
          <p:nvPr/>
        </p:nvSpPr>
        <p:spPr>
          <a:xfrm>
            <a:off x="188623" y="2005440"/>
            <a:ext cx="5908390" cy="734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spcBef>
                <a:spcPts val="1600"/>
              </a:spcBef>
              <a:defRPr b="1" sz="3400">
                <a:latin typeface="Gill Sans"/>
                <a:ea typeface="Gill Sans"/>
                <a:cs typeface="Gill Sans"/>
                <a:sym typeface="Gill Sans"/>
              </a:defRPr>
            </a:pPr>
            <a:r>
              <a:t>THOSE AROUND US ARE</a:t>
            </a:r>
          </a:p>
          <a:p>
            <a:pPr marL="457200" indent="-457200" algn="l">
              <a:spcBef>
                <a:spcPts val="1600"/>
              </a:spcBef>
              <a:buSzPct val="80000"/>
              <a:buBlip>
                <a:blip r:embed="rId5"/>
              </a:buBlip>
            </a:pPr>
            <a:r>
              <a:t>Wealthy / materialistic / self sufficient / comfortable (Mt. 19:24; Lk 12:19)</a:t>
            </a:r>
          </a:p>
          <a:p>
            <a:pPr marL="457200" indent="-457200" algn="l">
              <a:spcBef>
                <a:spcPts val="1600"/>
              </a:spcBef>
              <a:buSzPct val="80000"/>
              <a:buBlip>
                <a:blip r:embed="rId5"/>
              </a:buBlip>
            </a:pPr>
            <a:r>
              <a:t>Given to sinful pleasure / entertainment (2 Th. 2:10-12)</a:t>
            </a:r>
          </a:p>
          <a:p>
            <a:pPr marL="457200" indent="-457200" algn="l">
              <a:spcBef>
                <a:spcPts val="1600"/>
              </a:spcBef>
              <a:buSzPct val="80000"/>
              <a:buBlip>
                <a:blip r:embed="rId5"/>
              </a:buBlip>
            </a:pPr>
            <a:r>
              <a:t>Filled with pride &amp; selfishness (2 Tim. 3:1-7)</a:t>
            </a:r>
          </a:p>
          <a:p>
            <a:pPr marL="457200" indent="-457200" algn="l">
              <a:spcBef>
                <a:spcPts val="1600"/>
              </a:spcBef>
              <a:buSzPct val="80000"/>
              <a:buBlip>
                <a:blip r:embed="rId5"/>
              </a:buBlip>
            </a:pPr>
            <a:r>
              <a:t>Seeking only what they want to hear (2 Tim. 4:3,4)</a:t>
            </a:r>
          </a:p>
          <a:p>
            <a:pPr marL="457200" indent="-457200" algn="l">
              <a:spcBef>
                <a:spcPts val="1600"/>
              </a:spcBef>
              <a:buSzPct val="80000"/>
              <a:buBlip>
                <a:blip r:embed="rId5"/>
              </a:buBlip>
            </a:pPr>
            <a:r>
              <a:t>Deceived by false teachers (Titus 1:10,11; 2 Pet. 2)</a:t>
            </a:r>
          </a:p>
        </p:txBody>
      </p:sp>
      <p:sp>
        <p:nvSpPr>
          <p:cNvPr id="283" name="COULD IT BE WE ARE ……"/>
          <p:cNvSpPr txBox="1"/>
          <p:nvPr/>
        </p:nvSpPr>
        <p:spPr>
          <a:xfrm>
            <a:off x="6276361" y="2005440"/>
            <a:ext cx="6466738" cy="7340601"/>
          </a:xfrm>
          <a:prstGeom prst="rect">
            <a:avLst/>
          </a:prstGeom>
          <a:solidFill>
            <a:schemeClr val="accent6">
              <a:hueOff val="-133706"/>
              <a:satOff val="8281"/>
              <a:lumOff val="-27269"/>
              <a:alpha val="71183"/>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spcBef>
                <a:spcPts val="1600"/>
              </a:spcBef>
              <a:defRPr b="1" sz="3400">
                <a:solidFill>
                  <a:srgbClr val="FFFFFF"/>
                </a:solidFill>
                <a:effectLst>
                  <a:outerShdw sx="100000" sy="100000" kx="0" ky="0" algn="b" rotWithShape="0" blurRad="50800" dist="63500" dir="1140000">
                    <a:srgbClr val="000000"/>
                  </a:outerShdw>
                </a:effectLst>
                <a:latin typeface="Gill Sans"/>
                <a:ea typeface="Gill Sans"/>
                <a:cs typeface="Gill Sans"/>
                <a:sym typeface="Gill Sans"/>
              </a:defRPr>
            </a:pPr>
            <a:r>
              <a:t>COULD IT BE WE ARE …</a:t>
            </a:r>
          </a:p>
          <a:p>
            <a:pPr marL="457200" indent="-457200" algn="l">
              <a:spcBef>
                <a:spcPts val="1600"/>
              </a:spcBef>
              <a:buSzPct val="80000"/>
              <a:buBlip>
                <a:blip r:embed="rId6"/>
              </a:buBlip>
              <a:defRPr>
                <a:solidFill>
                  <a:srgbClr val="FFFFFF"/>
                </a:solidFill>
                <a:effectLst>
                  <a:outerShdw sx="100000" sy="100000" kx="0" ky="0" algn="b" rotWithShape="0" blurRad="50800" dist="63500" dir="1140000">
                    <a:srgbClr val="000000"/>
                  </a:outerShdw>
                </a:effectLst>
              </a:defRPr>
            </a:pPr>
            <a:r>
              <a:t>Wealthy / materialistic / self sufficient / comfortable? (Rev. 3:14-22)</a:t>
            </a:r>
          </a:p>
          <a:p>
            <a:pPr marL="457200" indent="-457200" algn="l">
              <a:spcBef>
                <a:spcPts val="1600"/>
              </a:spcBef>
              <a:buSzPct val="80000"/>
              <a:buBlip>
                <a:blip r:embed="rId6"/>
              </a:buBlip>
              <a:defRPr>
                <a:solidFill>
                  <a:srgbClr val="FFFFFF"/>
                </a:solidFill>
                <a:effectLst>
                  <a:outerShdw sx="100000" sy="100000" kx="0" ky="0" algn="b" rotWithShape="0" blurRad="50800" dist="63500" dir="1140000">
                    <a:srgbClr val="000000"/>
                  </a:outerShdw>
                </a:effectLst>
              </a:defRPr>
            </a:pPr>
            <a:r>
              <a:t>Given to sinful pleasure / entertainment? (Jam. 4:1-4)</a:t>
            </a:r>
          </a:p>
          <a:p>
            <a:pPr marL="457200" indent="-457200" algn="l">
              <a:spcBef>
                <a:spcPts val="1600"/>
              </a:spcBef>
              <a:buSzPct val="80000"/>
              <a:buBlip>
                <a:blip r:embed="rId6"/>
              </a:buBlip>
              <a:defRPr>
                <a:solidFill>
                  <a:srgbClr val="FFFFFF"/>
                </a:solidFill>
                <a:effectLst>
                  <a:outerShdw sx="100000" sy="100000" kx="0" ky="0" algn="b" rotWithShape="0" blurRad="50800" dist="63500" dir="1140000">
                    <a:srgbClr val="000000"/>
                  </a:outerShdw>
                </a:effectLst>
              </a:defRPr>
            </a:pPr>
            <a:r>
              <a:t>Filled with pride &amp; selfishness? (Rom. 2:17-24)</a:t>
            </a:r>
          </a:p>
          <a:p>
            <a:pPr marL="457200" indent="-457200" algn="l">
              <a:spcBef>
                <a:spcPts val="1600"/>
              </a:spcBef>
              <a:buSzPct val="80000"/>
              <a:buBlip>
                <a:blip r:embed="rId6"/>
              </a:buBlip>
              <a:defRPr>
                <a:solidFill>
                  <a:srgbClr val="FFFFFF"/>
                </a:solidFill>
                <a:effectLst>
                  <a:outerShdw sx="100000" sy="100000" kx="0" ky="0" algn="b" rotWithShape="0" blurRad="50800" dist="63500" dir="1140000">
                    <a:srgbClr val="000000"/>
                  </a:outerShdw>
                </a:effectLst>
              </a:defRPr>
            </a:pPr>
            <a:r>
              <a:t>Sharing only what others want to hear? (John 12:42)</a:t>
            </a:r>
          </a:p>
          <a:p>
            <a:pPr marL="457200" indent="-457200" algn="l">
              <a:spcBef>
                <a:spcPts val="1600"/>
              </a:spcBef>
              <a:buSzPct val="80000"/>
              <a:buBlip>
                <a:blip r:embed="rId6"/>
              </a:buBlip>
              <a:defRPr>
                <a:solidFill>
                  <a:srgbClr val="FFFFFF"/>
                </a:solidFill>
                <a:effectLst>
                  <a:outerShdw sx="100000" sy="100000" kx="0" ky="0" algn="b" rotWithShape="0" blurRad="50800" dist="63500" dir="1140000">
                    <a:srgbClr val="000000"/>
                  </a:outerShdw>
                </a:effectLst>
              </a:defRPr>
            </a:pPr>
            <a:r>
              <a:t>To busy fighting amongst ourselves? (1 Cor. 1:10; Jn 17:21)</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3">
                                            <p:bg/>
                                          </p:spTgt>
                                        </p:tgtEl>
                                        <p:attrNameLst>
                                          <p:attrName>style.visibility</p:attrName>
                                        </p:attrNameLst>
                                      </p:cBhvr>
                                      <p:to>
                                        <p:strVal val="visible"/>
                                      </p:to>
                                    </p:set>
                                    <p:animEffect filter="wipe(left)" transition="in">
                                      <p:cBhvr>
                                        <p:cTn id="7" dur="1500"/>
                                        <p:tgtEl>
                                          <p:spTgt spid="28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83">
                                            <p:txEl>
                                              <p:pRg st="0" end="0"/>
                                            </p:txEl>
                                          </p:spTgt>
                                        </p:tgtEl>
                                        <p:attrNameLst>
                                          <p:attrName>style.visibility</p:attrName>
                                        </p:attrNameLst>
                                      </p:cBhvr>
                                      <p:to>
                                        <p:strVal val="visible"/>
                                      </p:to>
                                    </p:set>
                                    <p:animEffect filter="wipe(left)" transition="in">
                                      <p:cBhvr>
                                        <p:cTn id="10" dur="1500"/>
                                        <p:tgtEl>
                                          <p:spTgt spid="28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83">
                                            <p:txEl>
                                              <p:pRg st="1" end="1"/>
                                            </p:txEl>
                                          </p:spTgt>
                                        </p:tgtEl>
                                        <p:attrNameLst>
                                          <p:attrName>style.visibility</p:attrName>
                                        </p:attrNameLst>
                                      </p:cBhvr>
                                      <p:to>
                                        <p:strVal val="visible"/>
                                      </p:to>
                                    </p:set>
                                    <p:animEffect filter="wipe(left)" transition="in">
                                      <p:cBhvr>
                                        <p:cTn id="15" dur="1500"/>
                                        <p:tgtEl>
                                          <p:spTgt spid="28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83">
                                            <p:txEl>
                                              <p:pRg st="2" end="2"/>
                                            </p:txEl>
                                          </p:spTgt>
                                        </p:tgtEl>
                                        <p:attrNameLst>
                                          <p:attrName>style.visibility</p:attrName>
                                        </p:attrNameLst>
                                      </p:cBhvr>
                                      <p:to>
                                        <p:strVal val="visible"/>
                                      </p:to>
                                    </p:set>
                                    <p:animEffect filter="wipe(left)" transition="in">
                                      <p:cBhvr>
                                        <p:cTn id="20" dur="1500"/>
                                        <p:tgtEl>
                                          <p:spTgt spid="28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83">
                                            <p:txEl>
                                              <p:pRg st="3" end="3"/>
                                            </p:txEl>
                                          </p:spTgt>
                                        </p:tgtEl>
                                        <p:attrNameLst>
                                          <p:attrName>style.visibility</p:attrName>
                                        </p:attrNameLst>
                                      </p:cBhvr>
                                      <p:to>
                                        <p:strVal val="visible"/>
                                      </p:to>
                                    </p:set>
                                    <p:animEffect filter="wipe(left)" transition="in">
                                      <p:cBhvr>
                                        <p:cTn id="25" dur="1500"/>
                                        <p:tgtEl>
                                          <p:spTgt spid="28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83">
                                            <p:txEl>
                                              <p:pRg st="4" end="4"/>
                                            </p:txEl>
                                          </p:spTgt>
                                        </p:tgtEl>
                                        <p:attrNameLst>
                                          <p:attrName>style.visibility</p:attrName>
                                        </p:attrNameLst>
                                      </p:cBhvr>
                                      <p:to>
                                        <p:strVal val="visible"/>
                                      </p:to>
                                    </p:set>
                                    <p:animEffect filter="wipe(left)" transition="in">
                                      <p:cBhvr>
                                        <p:cTn id="30" dur="1500"/>
                                        <p:tgtEl>
                                          <p:spTgt spid="28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283">
                                            <p:txEl>
                                              <p:pRg st="5" end="5"/>
                                            </p:txEl>
                                          </p:spTgt>
                                        </p:tgtEl>
                                        <p:attrNameLst>
                                          <p:attrName>style.visibility</p:attrName>
                                        </p:attrNameLst>
                                      </p:cBhvr>
                                      <p:to>
                                        <p:strVal val="visible"/>
                                      </p:to>
                                    </p:set>
                                    <p:animEffect filter="wipe(left)" transition="in">
                                      <p:cBhvr>
                                        <p:cTn id="35" dur="1500"/>
                                        <p:tgtEl>
                                          <p:spTgt spid="283">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3"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5" name="Image" descr="Image"/>
          <p:cNvPicPr>
            <a:picLocks noChangeAspect="1"/>
          </p:cNvPicPr>
          <p:nvPr/>
        </p:nvPicPr>
        <p:blipFill>
          <a:blip r:embed="rId2">
            <a:extLst/>
          </a:blip>
          <a:srcRect l="9752" t="3380" r="4917" b="2265"/>
          <a:stretch>
            <a:fillRect/>
          </a:stretch>
        </p:blipFill>
        <p:spPr>
          <a:xfrm>
            <a:off x="7919979" y="2563646"/>
            <a:ext cx="5385991" cy="7189801"/>
          </a:xfrm>
          <a:custGeom>
            <a:avLst/>
            <a:gdLst/>
            <a:ahLst/>
            <a:cxnLst>
              <a:cxn ang="0">
                <a:pos x="wd2" y="hd2"/>
              </a:cxn>
              <a:cxn ang="5400000">
                <a:pos x="wd2" y="hd2"/>
              </a:cxn>
              <a:cxn ang="10800000">
                <a:pos x="wd2" y="hd2"/>
              </a:cxn>
              <a:cxn ang="16200000">
                <a:pos x="wd2" y="hd2"/>
              </a:cxn>
            </a:cxnLst>
            <a:rect l="0" t="0" r="r" b="b"/>
            <a:pathLst>
              <a:path w="21600" h="21587" fill="norm" stroke="1" extrusionOk="0">
                <a:moveTo>
                  <a:pt x="3963" y="0"/>
                </a:moveTo>
                <a:cubicBezTo>
                  <a:pt x="3938" y="5"/>
                  <a:pt x="3972" y="518"/>
                  <a:pt x="4017" y="709"/>
                </a:cubicBezTo>
                <a:cubicBezTo>
                  <a:pt x="4042" y="812"/>
                  <a:pt x="4025" y="883"/>
                  <a:pt x="3963" y="942"/>
                </a:cubicBezTo>
                <a:cubicBezTo>
                  <a:pt x="3875" y="1026"/>
                  <a:pt x="3871" y="1025"/>
                  <a:pt x="3726" y="899"/>
                </a:cubicBezTo>
                <a:lnTo>
                  <a:pt x="3580" y="773"/>
                </a:lnTo>
                <a:lnTo>
                  <a:pt x="3610" y="930"/>
                </a:lnTo>
                <a:cubicBezTo>
                  <a:pt x="3634" y="1059"/>
                  <a:pt x="3611" y="1113"/>
                  <a:pt x="3487" y="1222"/>
                </a:cubicBezTo>
                <a:cubicBezTo>
                  <a:pt x="2810" y="1820"/>
                  <a:pt x="2827" y="1782"/>
                  <a:pt x="2824" y="2827"/>
                </a:cubicBezTo>
                <a:cubicBezTo>
                  <a:pt x="2821" y="3665"/>
                  <a:pt x="2815" y="3707"/>
                  <a:pt x="2669" y="3993"/>
                </a:cubicBezTo>
                <a:cubicBezTo>
                  <a:pt x="2464" y="4394"/>
                  <a:pt x="2273" y="4975"/>
                  <a:pt x="2282" y="5165"/>
                </a:cubicBezTo>
                <a:cubicBezTo>
                  <a:pt x="2287" y="5251"/>
                  <a:pt x="2265" y="5333"/>
                  <a:pt x="2235" y="5348"/>
                </a:cubicBezTo>
                <a:cubicBezTo>
                  <a:pt x="2164" y="5380"/>
                  <a:pt x="1222" y="5258"/>
                  <a:pt x="1135" y="5206"/>
                </a:cubicBezTo>
                <a:cubicBezTo>
                  <a:pt x="1099" y="5184"/>
                  <a:pt x="963" y="5154"/>
                  <a:pt x="831" y="5138"/>
                </a:cubicBezTo>
                <a:cubicBezTo>
                  <a:pt x="649" y="5116"/>
                  <a:pt x="587" y="5123"/>
                  <a:pt x="583" y="5165"/>
                </a:cubicBezTo>
                <a:cubicBezTo>
                  <a:pt x="579" y="5197"/>
                  <a:pt x="571" y="5241"/>
                  <a:pt x="563" y="5264"/>
                </a:cubicBezTo>
                <a:cubicBezTo>
                  <a:pt x="556" y="5288"/>
                  <a:pt x="546" y="5359"/>
                  <a:pt x="541" y="5425"/>
                </a:cubicBezTo>
                <a:cubicBezTo>
                  <a:pt x="535" y="5504"/>
                  <a:pt x="447" y="5611"/>
                  <a:pt x="279" y="5741"/>
                </a:cubicBezTo>
                <a:cubicBezTo>
                  <a:pt x="138" y="5849"/>
                  <a:pt x="22" y="5962"/>
                  <a:pt x="22" y="5991"/>
                </a:cubicBezTo>
                <a:cubicBezTo>
                  <a:pt x="22" y="6002"/>
                  <a:pt x="10" y="6014"/>
                  <a:pt x="0" y="6026"/>
                </a:cubicBezTo>
                <a:lnTo>
                  <a:pt x="0" y="21587"/>
                </a:lnTo>
                <a:lnTo>
                  <a:pt x="1116" y="21587"/>
                </a:lnTo>
                <a:cubicBezTo>
                  <a:pt x="1265" y="21561"/>
                  <a:pt x="1417" y="21555"/>
                  <a:pt x="1491" y="21587"/>
                </a:cubicBezTo>
                <a:lnTo>
                  <a:pt x="2101" y="21587"/>
                </a:lnTo>
                <a:cubicBezTo>
                  <a:pt x="2106" y="21558"/>
                  <a:pt x="2126" y="21535"/>
                  <a:pt x="2157" y="21534"/>
                </a:cubicBezTo>
                <a:cubicBezTo>
                  <a:pt x="2193" y="21534"/>
                  <a:pt x="2241" y="21519"/>
                  <a:pt x="2265" y="21501"/>
                </a:cubicBezTo>
                <a:cubicBezTo>
                  <a:pt x="2288" y="21484"/>
                  <a:pt x="2353" y="21500"/>
                  <a:pt x="2408" y="21537"/>
                </a:cubicBezTo>
                <a:cubicBezTo>
                  <a:pt x="2465" y="21575"/>
                  <a:pt x="2537" y="21591"/>
                  <a:pt x="2577" y="21573"/>
                </a:cubicBezTo>
                <a:cubicBezTo>
                  <a:pt x="2690" y="21520"/>
                  <a:pt x="2973" y="21529"/>
                  <a:pt x="3037" y="21587"/>
                </a:cubicBezTo>
                <a:lnTo>
                  <a:pt x="3217" y="21587"/>
                </a:lnTo>
                <a:cubicBezTo>
                  <a:pt x="3289" y="21569"/>
                  <a:pt x="3439" y="21559"/>
                  <a:pt x="3627" y="21567"/>
                </a:cubicBezTo>
                <a:cubicBezTo>
                  <a:pt x="3916" y="21579"/>
                  <a:pt x="4031" y="21568"/>
                  <a:pt x="4075" y="21524"/>
                </a:cubicBezTo>
                <a:cubicBezTo>
                  <a:pt x="4125" y="21472"/>
                  <a:pt x="4157" y="21473"/>
                  <a:pt x="4301" y="21529"/>
                </a:cubicBezTo>
                <a:cubicBezTo>
                  <a:pt x="4379" y="21559"/>
                  <a:pt x="4408" y="21566"/>
                  <a:pt x="4468" y="21587"/>
                </a:cubicBezTo>
                <a:lnTo>
                  <a:pt x="5617" y="21587"/>
                </a:lnTo>
                <a:cubicBezTo>
                  <a:pt x="5635" y="21575"/>
                  <a:pt x="5660" y="21575"/>
                  <a:pt x="5677" y="21587"/>
                </a:cubicBezTo>
                <a:lnTo>
                  <a:pt x="7288" y="21587"/>
                </a:lnTo>
                <a:cubicBezTo>
                  <a:pt x="7298" y="21554"/>
                  <a:pt x="7308" y="21519"/>
                  <a:pt x="7306" y="21508"/>
                </a:cubicBezTo>
                <a:cubicBezTo>
                  <a:pt x="7303" y="21494"/>
                  <a:pt x="7330" y="21456"/>
                  <a:pt x="7366" y="21424"/>
                </a:cubicBezTo>
                <a:cubicBezTo>
                  <a:pt x="7402" y="21391"/>
                  <a:pt x="7450" y="21291"/>
                  <a:pt x="7473" y="21201"/>
                </a:cubicBezTo>
                <a:cubicBezTo>
                  <a:pt x="7511" y="21049"/>
                  <a:pt x="7505" y="21038"/>
                  <a:pt x="7398" y="21064"/>
                </a:cubicBezTo>
                <a:cubicBezTo>
                  <a:pt x="7334" y="21079"/>
                  <a:pt x="7266" y="21073"/>
                  <a:pt x="7247" y="21049"/>
                </a:cubicBezTo>
                <a:cubicBezTo>
                  <a:pt x="7228" y="21026"/>
                  <a:pt x="7117" y="21014"/>
                  <a:pt x="7002" y="21022"/>
                </a:cubicBezTo>
                <a:cubicBezTo>
                  <a:pt x="6799" y="21036"/>
                  <a:pt x="6792" y="21042"/>
                  <a:pt x="6809" y="21185"/>
                </a:cubicBezTo>
                <a:cubicBezTo>
                  <a:pt x="6847" y="21511"/>
                  <a:pt x="6619" y="21378"/>
                  <a:pt x="6562" y="21041"/>
                </a:cubicBezTo>
                <a:cubicBezTo>
                  <a:pt x="6546" y="20942"/>
                  <a:pt x="6507" y="20838"/>
                  <a:pt x="6476" y="20810"/>
                </a:cubicBezTo>
                <a:cubicBezTo>
                  <a:pt x="6414" y="20754"/>
                  <a:pt x="6455" y="20636"/>
                  <a:pt x="6575" y="20531"/>
                </a:cubicBezTo>
                <a:cubicBezTo>
                  <a:pt x="6646" y="20469"/>
                  <a:pt x="6674" y="20468"/>
                  <a:pt x="6817" y="20522"/>
                </a:cubicBezTo>
                <a:cubicBezTo>
                  <a:pt x="6905" y="20555"/>
                  <a:pt x="7018" y="20630"/>
                  <a:pt x="7068" y="20687"/>
                </a:cubicBezTo>
                <a:cubicBezTo>
                  <a:pt x="7188" y="20824"/>
                  <a:pt x="7234" y="20819"/>
                  <a:pt x="7314" y="20661"/>
                </a:cubicBezTo>
                <a:cubicBezTo>
                  <a:pt x="7396" y="20497"/>
                  <a:pt x="7524" y="20537"/>
                  <a:pt x="7477" y="20712"/>
                </a:cubicBezTo>
                <a:cubicBezTo>
                  <a:pt x="7460" y="20779"/>
                  <a:pt x="7468" y="20834"/>
                  <a:pt x="7497" y="20834"/>
                </a:cubicBezTo>
                <a:cubicBezTo>
                  <a:pt x="7570" y="20834"/>
                  <a:pt x="7724" y="20659"/>
                  <a:pt x="7724" y="20576"/>
                </a:cubicBezTo>
                <a:cubicBezTo>
                  <a:pt x="7724" y="20485"/>
                  <a:pt x="7993" y="20271"/>
                  <a:pt x="8065" y="20305"/>
                </a:cubicBezTo>
                <a:cubicBezTo>
                  <a:pt x="8152" y="20345"/>
                  <a:pt x="8132" y="20521"/>
                  <a:pt x="8033" y="20582"/>
                </a:cubicBezTo>
                <a:cubicBezTo>
                  <a:pt x="7899" y="20665"/>
                  <a:pt x="7781" y="20858"/>
                  <a:pt x="7781" y="20993"/>
                </a:cubicBezTo>
                <a:cubicBezTo>
                  <a:pt x="7781" y="21060"/>
                  <a:pt x="7758" y="21132"/>
                  <a:pt x="7729" y="21154"/>
                </a:cubicBezTo>
                <a:cubicBezTo>
                  <a:pt x="7700" y="21176"/>
                  <a:pt x="7654" y="21291"/>
                  <a:pt x="7625" y="21411"/>
                </a:cubicBezTo>
                <a:lnTo>
                  <a:pt x="7583" y="21587"/>
                </a:lnTo>
                <a:lnTo>
                  <a:pt x="10140" y="21587"/>
                </a:lnTo>
                <a:cubicBezTo>
                  <a:pt x="10152" y="21553"/>
                  <a:pt x="10207" y="21527"/>
                  <a:pt x="10299" y="21519"/>
                </a:cubicBezTo>
                <a:cubicBezTo>
                  <a:pt x="10391" y="21511"/>
                  <a:pt x="10517" y="21478"/>
                  <a:pt x="10580" y="21445"/>
                </a:cubicBezTo>
                <a:cubicBezTo>
                  <a:pt x="10713" y="21375"/>
                  <a:pt x="10905" y="21367"/>
                  <a:pt x="10987" y="21428"/>
                </a:cubicBezTo>
                <a:cubicBezTo>
                  <a:pt x="11019" y="21452"/>
                  <a:pt x="11260" y="21480"/>
                  <a:pt x="11522" y="21489"/>
                </a:cubicBezTo>
                <a:cubicBezTo>
                  <a:pt x="11901" y="21503"/>
                  <a:pt x="12000" y="21521"/>
                  <a:pt x="12080" y="21587"/>
                </a:cubicBezTo>
                <a:lnTo>
                  <a:pt x="12483" y="21587"/>
                </a:lnTo>
                <a:cubicBezTo>
                  <a:pt x="12508" y="21577"/>
                  <a:pt x="12529" y="21577"/>
                  <a:pt x="12545" y="21587"/>
                </a:cubicBezTo>
                <a:lnTo>
                  <a:pt x="13271" y="21587"/>
                </a:lnTo>
                <a:cubicBezTo>
                  <a:pt x="13206" y="21481"/>
                  <a:pt x="13335" y="21444"/>
                  <a:pt x="13510" y="21526"/>
                </a:cubicBezTo>
                <a:cubicBezTo>
                  <a:pt x="13557" y="21548"/>
                  <a:pt x="13623" y="21567"/>
                  <a:pt x="13686" y="21587"/>
                </a:cubicBezTo>
                <a:lnTo>
                  <a:pt x="13854" y="21587"/>
                </a:lnTo>
                <a:cubicBezTo>
                  <a:pt x="13853" y="21586"/>
                  <a:pt x="13853" y="21587"/>
                  <a:pt x="13852" y="21586"/>
                </a:cubicBezTo>
                <a:cubicBezTo>
                  <a:pt x="13746" y="21490"/>
                  <a:pt x="13866" y="21450"/>
                  <a:pt x="14070" y="21513"/>
                </a:cubicBezTo>
                <a:cubicBezTo>
                  <a:pt x="14198" y="21553"/>
                  <a:pt x="14256" y="21553"/>
                  <a:pt x="14318" y="21514"/>
                </a:cubicBezTo>
                <a:cubicBezTo>
                  <a:pt x="14382" y="21475"/>
                  <a:pt x="14450" y="21482"/>
                  <a:pt x="14635" y="21545"/>
                </a:cubicBezTo>
                <a:lnTo>
                  <a:pt x="14758" y="21587"/>
                </a:lnTo>
                <a:lnTo>
                  <a:pt x="14925" y="21587"/>
                </a:lnTo>
                <a:lnTo>
                  <a:pt x="15009" y="21524"/>
                </a:lnTo>
                <a:cubicBezTo>
                  <a:pt x="15158" y="21412"/>
                  <a:pt x="15395" y="21405"/>
                  <a:pt x="15404" y="21512"/>
                </a:cubicBezTo>
                <a:cubicBezTo>
                  <a:pt x="15407" y="21551"/>
                  <a:pt x="15414" y="21565"/>
                  <a:pt x="15420" y="21587"/>
                </a:cubicBezTo>
                <a:lnTo>
                  <a:pt x="15587" y="21587"/>
                </a:lnTo>
                <a:cubicBezTo>
                  <a:pt x="15632" y="21569"/>
                  <a:pt x="15723" y="21566"/>
                  <a:pt x="15834" y="21587"/>
                </a:cubicBezTo>
                <a:lnTo>
                  <a:pt x="16029" y="21587"/>
                </a:lnTo>
                <a:cubicBezTo>
                  <a:pt x="16049" y="21579"/>
                  <a:pt x="16070" y="21575"/>
                  <a:pt x="16087" y="21558"/>
                </a:cubicBezTo>
                <a:cubicBezTo>
                  <a:pt x="16140" y="21505"/>
                  <a:pt x="16266" y="21491"/>
                  <a:pt x="16711" y="21494"/>
                </a:cubicBezTo>
                <a:cubicBezTo>
                  <a:pt x="17044" y="21496"/>
                  <a:pt x="17320" y="21519"/>
                  <a:pt x="17400" y="21551"/>
                </a:cubicBezTo>
                <a:cubicBezTo>
                  <a:pt x="17518" y="21599"/>
                  <a:pt x="17551" y="21592"/>
                  <a:pt x="17697" y="21487"/>
                </a:cubicBezTo>
                <a:cubicBezTo>
                  <a:pt x="17788" y="21422"/>
                  <a:pt x="17861" y="21337"/>
                  <a:pt x="17861" y="21299"/>
                </a:cubicBezTo>
                <a:cubicBezTo>
                  <a:pt x="17861" y="21260"/>
                  <a:pt x="17912" y="21194"/>
                  <a:pt x="17974" y="21152"/>
                </a:cubicBezTo>
                <a:cubicBezTo>
                  <a:pt x="18037" y="21110"/>
                  <a:pt x="18076" y="21066"/>
                  <a:pt x="18062" y="21055"/>
                </a:cubicBezTo>
                <a:cubicBezTo>
                  <a:pt x="18047" y="21044"/>
                  <a:pt x="18065" y="20994"/>
                  <a:pt x="18102" y="20945"/>
                </a:cubicBezTo>
                <a:cubicBezTo>
                  <a:pt x="18138" y="20895"/>
                  <a:pt x="18164" y="20843"/>
                  <a:pt x="18159" y="20829"/>
                </a:cubicBezTo>
                <a:cubicBezTo>
                  <a:pt x="18154" y="20815"/>
                  <a:pt x="18273" y="20701"/>
                  <a:pt x="18425" y="20575"/>
                </a:cubicBezTo>
                <a:cubicBezTo>
                  <a:pt x="18657" y="20382"/>
                  <a:pt x="18707" y="20359"/>
                  <a:pt x="18741" y="20423"/>
                </a:cubicBezTo>
                <a:cubicBezTo>
                  <a:pt x="18766" y="20469"/>
                  <a:pt x="18746" y="20527"/>
                  <a:pt x="18694" y="20570"/>
                </a:cubicBezTo>
                <a:cubicBezTo>
                  <a:pt x="18646" y="20610"/>
                  <a:pt x="18555" y="20746"/>
                  <a:pt x="18492" y="20871"/>
                </a:cubicBezTo>
                <a:cubicBezTo>
                  <a:pt x="18428" y="20996"/>
                  <a:pt x="18339" y="21129"/>
                  <a:pt x="18293" y="21167"/>
                </a:cubicBezTo>
                <a:cubicBezTo>
                  <a:pt x="18246" y="21206"/>
                  <a:pt x="18184" y="21288"/>
                  <a:pt x="18153" y="21350"/>
                </a:cubicBezTo>
                <a:cubicBezTo>
                  <a:pt x="18102" y="21449"/>
                  <a:pt x="18110" y="21465"/>
                  <a:pt x="18227" y="21487"/>
                </a:cubicBezTo>
                <a:cubicBezTo>
                  <a:pt x="18432" y="21525"/>
                  <a:pt x="19049" y="21464"/>
                  <a:pt x="19139" y="21396"/>
                </a:cubicBezTo>
                <a:cubicBezTo>
                  <a:pt x="19184" y="21363"/>
                  <a:pt x="19221" y="21301"/>
                  <a:pt x="19221" y="21258"/>
                </a:cubicBezTo>
                <a:cubicBezTo>
                  <a:pt x="19221" y="21215"/>
                  <a:pt x="19284" y="21142"/>
                  <a:pt x="19362" y="21096"/>
                </a:cubicBezTo>
                <a:cubicBezTo>
                  <a:pt x="19443" y="21048"/>
                  <a:pt x="19504" y="20969"/>
                  <a:pt x="19504" y="20910"/>
                </a:cubicBezTo>
                <a:cubicBezTo>
                  <a:pt x="19504" y="20854"/>
                  <a:pt x="19587" y="20741"/>
                  <a:pt x="19690" y="20656"/>
                </a:cubicBezTo>
                <a:cubicBezTo>
                  <a:pt x="19793" y="20572"/>
                  <a:pt x="19950" y="20425"/>
                  <a:pt x="20039" y="20330"/>
                </a:cubicBezTo>
                <a:cubicBezTo>
                  <a:pt x="20127" y="20234"/>
                  <a:pt x="20220" y="20156"/>
                  <a:pt x="20247" y="20156"/>
                </a:cubicBezTo>
                <a:cubicBezTo>
                  <a:pt x="20274" y="20156"/>
                  <a:pt x="20296" y="20123"/>
                  <a:pt x="20296" y="20082"/>
                </a:cubicBezTo>
                <a:cubicBezTo>
                  <a:pt x="20296" y="20041"/>
                  <a:pt x="20413" y="19941"/>
                  <a:pt x="20554" y="19859"/>
                </a:cubicBezTo>
                <a:cubicBezTo>
                  <a:pt x="20696" y="19778"/>
                  <a:pt x="20890" y="19664"/>
                  <a:pt x="20987" y="19605"/>
                </a:cubicBezTo>
                <a:cubicBezTo>
                  <a:pt x="21111" y="19531"/>
                  <a:pt x="21354" y="19421"/>
                  <a:pt x="21600" y="19318"/>
                </a:cubicBezTo>
                <a:lnTo>
                  <a:pt x="21600" y="5550"/>
                </a:lnTo>
                <a:cubicBezTo>
                  <a:pt x="21587" y="5551"/>
                  <a:pt x="21583" y="5550"/>
                  <a:pt x="21570" y="5550"/>
                </a:cubicBezTo>
                <a:cubicBezTo>
                  <a:pt x="21160" y="5565"/>
                  <a:pt x="21130" y="5560"/>
                  <a:pt x="21075" y="5469"/>
                </a:cubicBezTo>
                <a:cubicBezTo>
                  <a:pt x="21032" y="5400"/>
                  <a:pt x="21035" y="5355"/>
                  <a:pt x="21083" y="5312"/>
                </a:cubicBezTo>
                <a:cubicBezTo>
                  <a:pt x="21135" y="5265"/>
                  <a:pt x="21128" y="5246"/>
                  <a:pt x="21054" y="5225"/>
                </a:cubicBezTo>
                <a:cubicBezTo>
                  <a:pt x="21002" y="5210"/>
                  <a:pt x="20910" y="5211"/>
                  <a:pt x="20850" y="5225"/>
                </a:cubicBezTo>
                <a:cubicBezTo>
                  <a:pt x="20783" y="5241"/>
                  <a:pt x="20697" y="5220"/>
                  <a:pt x="20626" y="5173"/>
                </a:cubicBezTo>
                <a:cubicBezTo>
                  <a:pt x="20513" y="5096"/>
                  <a:pt x="20508" y="5097"/>
                  <a:pt x="20425" y="5189"/>
                </a:cubicBezTo>
                <a:cubicBezTo>
                  <a:pt x="20365" y="5257"/>
                  <a:pt x="20314" y="5273"/>
                  <a:pt x="20247" y="5248"/>
                </a:cubicBezTo>
                <a:cubicBezTo>
                  <a:pt x="20166" y="5217"/>
                  <a:pt x="19645" y="5212"/>
                  <a:pt x="19645" y="5242"/>
                </a:cubicBezTo>
                <a:cubicBezTo>
                  <a:pt x="19645" y="5248"/>
                  <a:pt x="19522" y="5258"/>
                  <a:pt x="19372" y="5264"/>
                </a:cubicBezTo>
                <a:cubicBezTo>
                  <a:pt x="19221" y="5270"/>
                  <a:pt x="19069" y="5296"/>
                  <a:pt x="19034" y="5323"/>
                </a:cubicBezTo>
                <a:cubicBezTo>
                  <a:pt x="18999" y="5349"/>
                  <a:pt x="18934" y="5370"/>
                  <a:pt x="18889" y="5370"/>
                </a:cubicBezTo>
                <a:cubicBezTo>
                  <a:pt x="18845" y="5370"/>
                  <a:pt x="18780" y="5399"/>
                  <a:pt x="18745" y="5435"/>
                </a:cubicBezTo>
                <a:cubicBezTo>
                  <a:pt x="18690" y="5491"/>
                  <a:pt x="18651" y="5480"/>
                  <a:pt x="18463" y="5351"/>
                </a:cubicBezTo>
                <a:cubicBezTo>
                  <a:pt x="18268" y="5217"/>
                  <a:pt x="18248" y="5186"/>
                  <a:pt x="18273" y="5043"/>
                </a:cubicBezTo>
                <a:cubicBezTo>
                  <a:pt x="18289" y="4955"/>
                  <a:pt x="18347" y="4792"/>
                  <a:pt x="18401" y="4680"/>
                </a:cubicBezTo>
                <a:cubicBezTo>
                  <a:pt x="18495" y="4485"/>
                  <a:pt x="18494" y="4469"/>
                  <a:pt x="18388" y="4253"/>
                </a:cubicBezTo>
                <a:cubicBezTo>
                  <a:pt x="18321" y="4116"/>
                  <a:pt x="18294" y="3997"/>
                  <a:pt x="18320" y="3948"/>
                </a:cubicBezTo>
                <a:cubicBezTo>
                  <a:pt x="18343" y="3903"/>
                  <a:pt x="18365" y="3795"/>
                  <a:pt x="18367" y="3709"/>
                </a:cubicBezTo>
                <a:cubicBezTo>
                  <a:pt x="18371" y="3584"/>
                  <a:pt x="18403" y="3539"/>
                  <a:pt x="18533" y="3482"/>
                </a:cubicBezTo>
                <a:cubicBezTo>
                  <a:pt x="18687" y="3414"/>
                  <a:pt x="18691" y="3404"/>
                  <a:pt x="18616" y="3291"/>
                </a:cubicBezTo>
                <a:cubicBezTo>
                  <a:pt x="18572" y="3225"/>
                  <a:pt x="18538" y="3090"/>
                  <a:pt x="18541" y="2989"/>
                </a:cubicBezTo>
                <a:cubicBezTo>
                  <a:pt x="18544" y="2889"/>
                  <a:pt x="18533" y="2750"/>
                  <a:pt x="18515" y="2680"/>
                </a:cubicBezTo>
                <a:cubicBezTo>
                  <a:pt x="18424" y="2305"/>
                  <a:pt x="18431" y="2267"/>
                  <a:pt x="18614" y="2139"/>
                </a:cubicBezTo>
                <a:cubicBezTo>
                  <a:pt x="18783" y="2020"/>
                  <a:pt x="18786" y="2013"/>
                  <a:pt x="18679" y="1966"/>
                </a:cubicBezTo>
                <a:cubicBezTo>
                  <a:pt x="18493" y="1884"/>
                  <a:pt x="18352" y="1862"/>
                  <a:pt x="18137" y="1884"/>
                </a:cubicBezTo>
                <a:cubicBezTo>
                  <a:pt x="17946" y="1903"/>
                  <a:pt x="17923" y="1894"/>
                  <a:pt x="17845" y="1762"/>
                </a:cubicBezTo>
                <a:cubicBezTo>
                  <a:pt x="17799" y="1684"/>
                  <a:pt x="17745" y="1586"/>
                  <a:pt x="17726" y="1543"/>
                </a:cubicBezTo>
                <a:cubicBezTo>
                  <a:pt x="17700" y="1484"/>
                  <a:pt x="17653" y="1471"/>
                  <a:pt x="17535" y="1488"/>
                </a:cubicBezTo>
                <a:cubicBezTo>
                  <a:pt x="17449" y="1501"/>
                  <a:pt x="17291" y="1516"/>
                  <a:pt x="17182" y="1523"/>
                </a:cubicBezTo>
                <a:cubicBezTo>
                  <a:pt x="17004" y="1534"/>
                  <a:pt x="16981" y="1524"/>
                  <a:pt x="16965" y="1421"/>
                </a:cubicBezTo>
                <a:cubicBezTo>
                  <a:pt x="16953" y="1341"/>
                  <a:pt x="16924" y="1314"/>
                  <a:pt x="16865" y="1331"/>
                </a:cubicBezTo>
                <a:cubicBezTo>
                  <a:pt x="16774" y="1357"/>
                  <a:pt x="16559" y="1644"/>
                  <a:pt x="16559" y="1739"/>
                </a:cubicBezTo>
                <a:cubicBezTo>
                  <a:pt x="16559" y="1895"/>
                  <a:pt x="15979" y="2036"/>
                  <a:pt x="14864" y="2149"/>
                </a:cubicBezTo>
                <a:cubicBezTo>
                  <a:pt x="14585" y="2178"/>
                  <a:pt x="14346" y="2233"/>
                  <a:pt x="14150" y="2316"/>
                </a:cubicBezTo>
                <a:cubicBezTo>
                  <a:pt x="13867" y="2435"/>
                  <a:pt x="12587" y="2698"/>
                  <a:pt x="11952" y="2767"/>
                </a:cubicBezTo>
                <a:cubicBezTo>
                  <a:pt x="11589" y="2806"/>
                  <a:pt x="10851" y="2962"/>
                  <a:pt x="10358" y="3104"/>
                </a:cubicBezTo>
                <a:cubicBezTo>
                  <a:pt x="10023" y="3201"/>
                  <a:pt x="9831" y="3224"/>
                  <a:pt x="9112" y="3253"/>
                </a:cubicBezTo>
                <a:cubicBezTo>
                  <a:pt x="8645" y="3271"/>
                  <a:pt x="8130" y="3299"/>
                  <a:pt x="7969" y="3316"/>
                </a:cubicBezTo>
                <a:lnTo>
                  <a:pt x="7676" y="3346"/>
                </a:lnTo>
                <a:lnTo>
                  <a:pt x="7497" y="3107"/>
                </a:lnTo>
                <a:cubicBezTo>
                  <a:pt x="7397" y="2976"/>
                  <a:pt x="7267" y="2849"/>
                  <a:pt x="7208" y="2825"/>
                </a:cubicBezTo>
                <a:cubicBezTo>
                  <a:pt x="7150" y="2802"/>
                  <a:pt x="6897" y="2550"/>
                  <a:pt x="6645" y="2265"/>
                </a:cubicBezTo>
                <a:cubicBezTo>
                  <a:pt x="6393" y="1980"/>
                  <a:pt x="6055" y="1650"/>
                  <a:pt x="5894" y="1531"/>
                </a:cubicBezTo>
                <a:cubicBezTo>
                  <a:pt x="5733" y="1412"/>
                  <a:pt x="5549" y="1267"/>
                  <a:pt x="5486" y="1209"/>
                </a:cubicBezTo>
                <a:cubicBezTo>
                  <a:pt x="5394" y="1125"/>
                  <a:pt x="5301" y="1099"/>
                  <a:pt x="5006" y="1076"/>
                </a:cubicBezTo>
                <a:cubicBezTo>
                  <a:pt x="4592" y="1044"/>
                  <a:pt x="4530" y="1004"/>
                  <a:pt x="4474" y="740"/>
                </a:cubicBezTo>
                <a:cubicBezTo>
                  <a:pt x="4453" y="639"/>
                  <a:pt x="4388" y="533"/>
                  <a:pt x="4326" y="498"/>
                </a:cubicBezTo>
                <a:cubicBezTo>
                  <a:pt x="4233" y="444"/>
                  <a:pt x="4181" y="348"/>
                  <a:pt x="4161" y="190"/>
                </a:cubicBezTo>
                <a:cubicBezTo>
                  <a:pt x="4158" y="173"/>
                  <a:pt x="4125" y="163"/>
                  <a:pt x="4087" y="169"/>
                </a:cubicBezTo>
                <a:cubicBezTo>
                  <a:pt x="4049" y="175"/>
                  <a:pt x="4000" y="114"/>
                  <a:pt x="3977" y="32"/>
                </a:cubicBezTo>
                <a:cubicBezTo>
                  <a:pt x="3971" y="9"/>
                  <a:pt x="3967" y="-1"/>
                  <a:pt x="3963" y="0"/>
                </a:cubicBezTo>
                <a:close/>
                <a:moveTo>
                  <a:pt x="21600" y="19500"/>
                </a:moveTo>
                <a:cubicBezTo>
                  <a:pt x="21517" y="19535"/>
                  <a:pt x="21420" y="19581"/>
                  <a:pt x="21321" y="19640"/>
                </a:cubicBezTo>
                <a:cubicBezTo>
                  <a:pt x="21157" y="19737"/>
                  <a:pt x="20993" y="19817"/>
                  <a:pt x="20957" y="19817"/>
                </a:cubicBezTo>
                <a:cubicBezTo>
                  <a:pt x="20888" y="19817"/>
                  <a:pt x="20623" y="20048"/>
                  <a:pt x="20569" y="20156"/>
                </a:cubicBezTo>
                <a:cubicBezTo>
                  <a:pt x="20551" y="20191"/>
                  <a:pt x="20389" y="20372"/>
                  <a:pt x="20209" y="20559"/>
                </a:cubicBezTo>
                <a:cubicBezTo>
                  <a:pt x="19683" y="21103"/>
                  <a:pt x="19391" y="21430"/>
                  <a:pt x="19391" y="21470"/>
                </a:cubicBezTo>
                <a:cubicBezTo>
                  <a:pt x="19391" y="21491"/>
                  <a:pt x="19460" y="21533"/>
                  <a:pt x="19545" y="21565"/>
                </a:cubicBezTo>
                <a:cubicBezTo>
                  <a:pt x="19561" y="21571"/>
                  <a:pt x="19571" y="21580"/>
                  <a:pt x="19585" y="21587"/>
                </a:cubicBezTo>
                <a:lnTo>
                  <a:pt x="20721" y="21587"/>
                </a:lnTo>
                <a:cubicBezTo>
                  <a:pt x="20739" y="21585"/>
                  <a:pt x="20763" y="21579"/>
                  <a:pt x="20768" y="21582"/>
                </a:cubicBezTo>
                <a:cubicBezTo>
                  <a:pt x="20773" y="21586"/>
                  <a:pt x="20786" y="21586"/>
                  <a:pt x="20796" y="21587"/>
                </a:cubicBezTo>
                <a:lnTo>
                  <a:pt x="20819" y="21587"/>
                </a:lnTo>
                <a:cubicBezTo>
                  <a:pt x="20835" y="21585"/>
                  <a:pt x="20852" y="21580"/>
                  <a:pt x="20869" y="21573"/>
                </a:cubicBezTo>
                <a:cubicBezTo>
                  <a:pt x="20979" y="21522"/>
                  <a:pt x="21479" y="21513"/>
                  <a:pt x="21519" y="21561"/>
                </a:cubicBezTo>
                <a:cubicBezTo>
                  <a:pt x="21532" y="21576"/>
                  <a:pt x="21563" y="21571"/>
                  <a:pt x="21600" y="21556"/>
                </a:cubicBezTo>
                <a:lnTo>
                  <a:pt x="21600" y="19500"/>
                </a:lnTo>
                <a:close/>
              </a:path>
            </a:pathLst>
          </a:custGeom>
          <a:ln w="12700">
            <a:miter lim="400000"/>
          </a:ln>
          <a:effectLst>
            <a:outerShdw sx="100000" sy="100000" kx="0" ky="0" algn="b" rotWithShape="0" blurRad="317500" dist="241939" dir="10473688">
              <a:srgbClr val="000000">
                <a:alpha val="48854"/>
              </a:srgbClr>
            </a:outerShdw>
          </a:effectLst>
        </p:spPr>
      </p:pic>
      <p:grpSp>
        <p:nvGrpSpPr>
          <p:cNvPr id="288" name="Screen Shot 2021-01-02 at 3.29.43 PM.png"/>
          <p:cNvGrpSpPr/>
          <p:nvPr/>
        </p:nvGrpSpPr>
        <p:grpSpPr>
          <a:xfrm>
            <a:off x="142002" y="132063"/>
            <a:ext cx="12720796" cy="1698921"/>
            <a:chOff x="0" y="0"/>
            <a:chExt cx="12720794" cy="1698919"/>
          </a:xfrm>
        </p:grpSpPr>
        <p:pic>
          <p:nvPicPr>
            <p:cNvPr id="287" name="Screen Shot 2021-01-02 at 3.29.43 PM.png" descr="Screen Shot 2021-01-02 at 3.29.43 PM.png"/>
            <p:cNvPicPr>
              <a:picLocks noChangeAspect="1"/>
            </p:cNvPicPr>
            <p:nvPr/>
          </p:nvPicPr>
          <p:blipFill>
            <a:blip r:embed="rId3">
              <a:extLst/>
            </a:blip>
            <a:stretch>
              <a:fillRect/>
            </a:stretch>
          </p:blipFill>
          <p:spPr>
            <a:xfrm>
              <a:off x="114300" y="76200"/>
              <a:ext cx="12492195" cy="1381420"/>
            </a:xfrm>
            <a:prstGeom prst="rect">
              <a:avLst/>
            </a:prstGeom>
            <a:ln>
              <a:noFill/>
            </a:ln>
            <a:effectLst/>
          </p:spPr>
        </p:pic>
        <p:pic>
          <p:nvPicPr>
            <p:cNvPr id="286" name="Screen Shot 2021-01-02 at 3.29.43 PM.png" descr="Screen Shot 2021-01-02 at 3.29.43 PM.png"/>
            <p:cNvPicPr>
              <a:picLocks noChangeAspect="0"/>
            </p:cNvPicPr>
            <p:nvPr/>
          </p:nvPicPr>
          <p:blipFill>
            <a:blip r:embed="rId4">
              <a:extLst/>
            </a:blip>
            <a:stretch>
              <a:fillRect/>
            </a:stretch>
          </p:blipFill>
          <p:spPr>
            <a:xfrm>
              <a:off x="0" y="-1"/>
              <a:ext cx="12720795" cy="1698921"/>
            </a:xfrm>
            <a:prstGeom prst="rect">
              <a:avLst/>
            </a:prstGeom>
            <a:effectLst/>
          </p:spPr>
        </p:pic>
      </p:grpSp>
      <p:sp>
        <p:nvSpPr>
          <p:cNvPr id="289" name="Honey I Shrunk the Church…"/>
          <p:cNvSpPr txBox="1"/>
          <p:nvPr/>
        </p:nvSpPr>
        <p:spPr>
          <a:xfrm>
            <a:off x="197898" y="2020122"/>
            <a:ext cx="7955882" cy="7369049"/>
          </a:xfrm>
          <a:prstGeom prst="rect">
            <a:avLst/>
          </a:prstGeom>
          <a:solidFill>
            <a:srgbClr val="FFFFFF"/>
          </a:solidFill>
          <a:ln w="12700">
            <a:solidFill>
              <a:srgbClr val="000000"/>
            </a:solidFill>
          </a:ln>
          <a:effectLst>
            <a:outerShdw sx="100000" sy="100000" kx="0" ky="0" algn="b" rotWithShape="0" blurRad="88900" dist="152400" dir="2700000">
              <a:srgbClr val="808080">
                <a:alpha val="50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914400">
              <a:defRPr b="1" sz="2400">
                <a:solidFill>
                  <a:srgbClr val="000000"/>
                </a:solidFill>
                <a:latin typeface="Century Gothic"/>
                <a:ea typeface="Century Gothic"/>
                <a:cs typeface="Century Gothic"/>
                <a:sym typeface="Century Gothic"/>
              </a:defRPr>
            </a:pPr>
            <a:r>
              <a:rPr sz="4400"/>
              <a:t>Honey I Shrunk the Church</a:t>
            </a:r>
            <a:r>
              <a:rPr sz="3400"/>
              <a:t> </a:t>
            </a:r>
            <a:endParaRPr sz="3400"/>
          </a:p>
          <a:p>
            <a:pPr defTabSz="914400">
              <a:defRPr sz="2400">
                <a:solidFill>
                  <a:srgbClr val="000000"/>
                </a:solidFill>
                <a:latin typeface="Century Gothic"/>
                <a:ea typeface="Century Gothic"/>
                <a:cs typeface="Century Gothic"/>
                <a:sym typeface="Century Gothic"/>
              </a:defRPr>
            </a:pPr>
            <a:r>
              <a:rPr sz="3400"/>
              <a:t>Part 2 - The Chicken or the Egg?</a:t>
            </a:r>
            <a:endParaRPr sz="3400"/>
          </a:p>
          <a:p>
            <a:pPr defTabSz="914400">
              <a:defRPr i="1" sz="1800">
                <a:solidFill>
                  <a:srgbClr val="000000"/>
                </a:solidFill>
                <a:latin typeface="Century Gothic"/>
                <a:ea typeface="Century Gothic"/>
                <a:cs typeface="Century Gothic"/>
                <a:sym typeface="Century Gothic"/>
              </a:defRPr>
            </a:pPr>
            <a:r>
              <a:rPr sz="2800"/>
              <a:t>by Allen Ratta </a:t>
            </a:r>
            <a:endParaRPr sz="2800"/>
          </a:p>
          <a:p>
            <a:pPr defTabSz="914400">
              <a:defRPr sz="1800">
                <a:solidFill>
                  <a:srgbClr val="000000"/>
                </a:solidFill>
                <a:latin typeface="Century Gothic"/>
                <a:ea typeface="Century Gothic"/>
                <a:cs typeface="Century Gothic"/>
                <a:sym typeface="Century Gothic"/>
              </a:defRPr>
            </a:pPr>
            <a:r>
              <a:rPr sz="3600"/>
              <a:t>”The oft recited, ‘which came first, the chicken or the egg,’ riddle is easy for those who understand biblical creationism. God made chickens first. . . .  If the sequencing is right, things have a way of taking care of themselves. For example, when one has healthy chickens there will be no shortage of eggs or those to hatch them.”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Judah was in Babylon 70 years because of their idolatry (Jer. 29:10)…"/>
          <p:cNvSpPr txBox="1"/>
          <p:nvPr/>
        </p:nvSpPr>
        <p:spPr>
          <a:xfrm>
            <a:off x="3959123" y="1819021"/>
            <a:ext cx="8940693" cy="7856737"/>
          </a:xfrm>
          <a:prstGeom prst="rect">
            <a:avLst/>
          </a:prstGeom>
          <a:ln w="12700">
            <a:miter lim="400000"/>
          </a:ln>
          <a:effectLst>
            <a:outerShdw sx="100000" sy="100000" kx="0" ky="0" algn="b" rotWithShape="0" blurRad="177800" dist="105616" dir="5400000">
              <a:srgbClr val="000000">
                <a:alpha val="275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0050" indent="-400050" algn="l">
              <a:spcBef>
                <a:spcPts val="400"/>
              </a:spcBef>
              <a:buSzPct val="45000"/>
              <a:buBlip>
                <a:blip r:embed="rId3"/>
              </a:buBlip>
              <a:defRPr sz="3200">
                <a:solidFill>
                  <a:srgbClr val="57554B"/>
                </a:solidFill>
                <a:latin typeface="Times New Roman"/>
                <a:ea typeface="Times New Roman"/>
                <a:cs typeface="Times New Roman"/>
                <a:sym typeface="Times New Roman"/>
              </a:defRPr>
            </a:pPr>
            <a:r>
              <a:t>Judah was in Babylon 70 years because of their idolatry (Jer. 29:10)</a:t>
            </a:r>
          </a:p>
          <a:p>
            <a:pPr marL="400050" indent="-400050" algn="l">
              <a:spcBef>
                <a:spcPts val="400"/>
              </a:spcBef>
              <a:buSzPct val="45000"/>
              <a:buBlip>
                <a:blip r:embed="rId3"/>
              </a:buBlip>
              <a:defRPr sz="3200">
                <a:solidFill>
                  <a:srgbClr val="57554B"/>
                </a:solidFill>
                <a:latin typeface="Times New Roman"/>
                <a:ea typeface="Times New Roman"/>
                <a:cs typeface="Times New Roman"/>
                <a:sym typeface="Times New Roman"/>
              </a:defRPr>
            </a:pPr>
            <a:r>
              <a:t>539 BC. Cyrus the Great conquered Babylon &amp; released the Jews as foretold by Isaiah. (Isa. 44:28; 45:1-4 [150 years before Cyrus])</a:t>
            </a:r>
          </a:p>
          <a:p>
            <a:pPr marL="400050" indent="-400050" algn="l">
              <a:spcBef>
                <a:spcPts val="400"/>
              </a:spcBef>
              <a:buSzPct val="45000"/>
              <a:buBlip>
                <a:blip r:embed="rId3"/>
              </a:buBlip>
              <a:defRPr sz="3200">
                <a:solidFill>
                  <a:srgbClr val="57554B"/>
                </a:solidFill>
                <a:latin typeface="Times New Roman"/>
                <a:ea typeface="Times New Roman"/>
                <a:cs typeface="Times New Roman"/>
                <a:sym typeface="Times New Roman"/>
              </a:defRPr>
            </a:pPr>
            <a:r>
              <a:t>Zerubbabel  leads the first wave back to Jerusalem to reestablish the priesthood and sacrificial system — Ez 3:1-8 (</a:t>
            </a:r>
            <a:r>
              <a:rPr>
                <a:solidFill>
                  <a:srgbClr val="9A4C3C"/>
                </a:solidFill>
              </a:rPr>
              <a:t>538</a:t>
            </a:r>
            <a:r>
              <a:t> BC) </a:t>
            </a:r>
          </a:p>
          <a:p>
            <a:pPr marL="400050" indent="-400050" algn="l">
              <a:spcBef>
                <a:spcPts val="400"/>
              </a:spcBef>
              <a:buSzPct val="45000"/>
              <a:buBlip>
                <a:blip r:embed="rId3"/>
              </a:buBlip>
              <a:defRPr sz="3200">
                <a:solidFill>
                  <a:srgbClr val="57554B"/>
                </a:solidFill>
                <a:latin typeface="Times New Roman"/>
                <a:ea typeface="Times New Roman"/>
                <a:cs typeface="Times New Roman"/>
                <a:sym typeface="Times New Roman"/>
              </a:defRPr>
            </a:pPr>
            <a:r>
              <a:t>The temple is rebuilt under the leadership of Zerubbabel — Ez 3:8-6:18 (</a:t>
            </a:r>
            <a:r>
              <a:rPr>
                <a:solidFill>
                  <a:srgbClr val="9A4C3C"/>
                </a:solidFill>
              </a:rPr>
              <a:t>537-516</a:t>
            </a:r>
            <a:r>
              <a:t> BC)</a:t>
            </a:r>
          </a:p>
          <a:p>
            <a:pPr marL="400050" indent="-400050" algn="l">
              <a:spcBef>
                <a:spcPts val="400"/>
              </a:spcBef>
              <a:buSzPct val="45000"/>
              <a:buBlip>
                <a:blip r:embed="rId3"/>
              </a:buBlip>
              <a:defRPr sz="3200">
                <a:solidFill>
                  <a:srgbClr val="57554B"/>
                </a:solidFill>
                <a:latin typeface="Times New Roman"/>
                <a:ea typeface="Times New Roman"/>
                <a:cs typeface="Times New Roman"/>
                <a:sym typeface="Times New Roman"/>
              </a:defRPr>
            </a:pPr>
            <a:r>
              <a:t>Ezra returns to teach and lead the people in worship &amp; service according to the Law — Ez 7:1-10 (</a:t>
            </a:r>
            <a:r>
              <a:rPr>
                <a:solidFill>
                  <a:srgbClr val="9A4C3C"/>
                </a:solidFill>
              </a:rPr>
              <a:t>457,458</a:t>
            </a:r>
            <a:r>
              <a:t> BC)</a:t>
            </a:r>
          </a:p>
          <a:p>
            <a:pPr marL="400050" indent="-400050" algn="l">
              <a:spcBef>
                <a:spcPts val="400"/>
              </a:spcBef>
              <a:buSzPct val="45000"/>
              <a:buBlip>
                <a:blip r:embed="rId3"/>
              </a:buBlip>
              <a:defRPr sz="3200">
                <a:solidFill>
                  <a:srgbClr val="57554B"/>
                </a:solidFill>
                <a:latin typeface="Times New Roman"/>
                <a:ea typeface="Times New Roman"/>
                <a:cs typeface="Times New Roman"/>
                <a:sym typeface="Times New Roman"/>
              </a:defRPr>
            </a:pPr>
            <a:r>
              <a:t>Nehemiah leads another group back to direct the reconstruction of the wall – Neh. 1:1-7:15 (25th of  Elul ~ Sept 20, </a:t>
            </a:r>
            <a:r>
              <a:rPr>
                <a:solidFill>
                  <a:schemeClr val="accent5"/>
                </a:solidFill>
              </a:rPr>
              <a:t>444 BC</a:t>
            </a:r>
            <a:r>
              <a:t>)</a:t>
            </a:r>
          </a:p>
        </p:txBody>
      </p:sp>
      <p:grpSp>
        <p:nvGrpSpPr>
          <p:cNvPr id="294" name="Image"/>
          <p:cNvGrpSpPr/>
          <p:nvPr/>
        </p:nvGrpSpPr>
        <p:grpSpPr>
          <a:xfrm>
            <a:off x="156131" y="1905704"/>
            <a:ext cx="3742569" cy="7746872"/>
            <a:chOff x="0" y="0"/>
            <a:chExt cx="3742567" cy="7746871"/>
          </a:xfrm>
        </p:grpSpPr>
        <p:pic>
          <p:nvPicPr>
            <p:cNvPr id="293" name="Image" descr="Image"/>
            <p:cNvPicPr>
              <a:picLocks noChangeAspect="1"/>
            </p:cNvPicPr>
            <p:nvPr/>
          </p:nvPicPr>
          <p:blipFill>
            <a:blip r:embed="rId4">
              <a:extLst/>
            </a:blip>
            <a:srcRect l="18625" t="0" r="54758" b="0"/>
            <a:stretch>
              <a:fillRect/>
            </a:stretch>
          </p:blipFill>
          <p:spPr>
            <a:xfrm>
              <a:off x="101600" y="63500"/>
              <a:ext cx="3539368" cy="7480172"/>
            </a:xfrm>
            <a:prstGeom prst="rect">
              <a:avLst/>
            </a:prstGeom>
            <a:ln>
              <a:noFill/>
            </a:ln>
            <a:effectLst/>
          </p:spPr>
        </p:pic>
        <p:pic>
          <p:nvPicPr>
            <p:cNvPr id="292" name="Image" descr="Image"/>
            <p:cNvPicPr>
              <a:picLocks noChangeAspect="0"/>
            </p:cNvPicPr>
            <p:nvPr/>
          </p:nvPicPr>
          <p:blipFill>
            <a:blip r:embed="rId5">
              <a:extLst/>
            </a:blip>
            <a:stretch>
              <a:fillRect/>
            </a:stretch>
          </p:blipFill>
          <p:spPr>
            <a:xfrm>
              <a:off x="0" y="0"/>
              <a:ext cx="3742568" cy="7746872"/>
            </a:xfrm>
            <a:prstGeom prst="rect">
              <a:avLst/>
            </a:prstGeom>
            <a:effectLst/>
          </p:spPr>
        </p:pic>
      </p:grpSp>
      <p:grpSp>
        <p:nvGrpSpPr>
          <p:cNvPr id="297" name="Screen Shot 2021-01-02 at 3.29.43 PM.png"/>
          <p:cNvGrpSpPr/>
          <p:nvPr/>
        </p:nvGrpSpPr>
        <p:grpSpPr>
          <a:xfrm>
            <a:off x="142002" y="132063"/>
            <a:ext cx="12720796" cy="1698921"/>
            <a:chOff x="0" y="0"/>
            <a:chExt cx="12720794" cy="1698919"/>
          </a:xfrm>
        </p:grpSpPr>
        <p:pic>
          <p:nvPicPr>
            <p:cNvPr id="296" name="Screen Shot 2021-01-02 at 3.29.43 PM.png" descr="Screen Shot 2021-01-02 at 3.29.43 PM.png"/>
            <p:cNvPicPr>
              <a:picLocks noChangeAspect="1"/>
            </p:cNvPicPr>
            <p:nvPr/>
          </p:nvPicPr>
          <p:blipFill>
            <a:blip r:embed="rId6">
              <a:extLst/>
            </a:blip>
            <a:stretch>
              <a:fillRect/>
            </a:stretch>
          </p:blipFill>
          <p:spPr>
            <a:xfrm>
              <a:off x="114300" y="76200"/>
              <a:ext cx="12492195" cy="1381420"/>
            </a:xfrm>
            <a:prstGeom prst="rect">
              <a:avLst/>
            </a:prstGeom>
            <a:ln>
              <a:noFill/>
            </a:ln>
            <a:effectLst/>
          </p:spPr>
        </p:pic>
        <p:pic>
          <p:nvPicPr>
            <p:cNvPr id="295" name="Screen Shot 2021-01-02 at 3.29.43 PM.png" descr="Screen Shot 2021-01-02 at 3.29.43 PM.png"/>
            <p:cNvPicPr>
              <a:picLocks noChangeAspect="0"/>
            </p:cNvPicPr>
            <p:nvPr/>
          </p:nvPicPr>
          <p:blipFill>
            <a:blip r:embed="rId7">
              <a:extLst/>
            </a:blip>
            <a:stretch>
              <a:fillRect/>
            </a:stretch>
          </p:blipFill>
          <p:spPr>
            <a:xfrm>
              <a:off x="0" y="-1"/>
              <a:ext cx="12720795" cy="1698921"/>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1">
                                            <p:txEl>
                                              <p:pRg st="1" end="1"/>
                                            </p:txEl>
                                          </p:spTgt>
                                        </p:tgtEl>
                                        <p:attrNameLst>
                                          <p:attrName>style.visibility</p:attrName>
                                        </p:attrNameLst>
                                      </p:cBhvr>
                                      <p:to>
                                        <p:strVal val="visible"/>
                                      </p:to>
                                    </p:set>
                                    <p:animEffect filter="fade" transition="in">
                                      <p:cBhvr>
                                        <p:cTn id="7" dur="1500"/>
                                        <p:tgtEl>
                                          <p:spTgt spid="2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91">
                                            <p:txEl>
                                              <p:pRg st="2" end="2"/>
                                            </p:txEl>
                                          </p:spTgt>
                                        </p:tgtEl>
                                        <p:attrNameLst>
                                          <p:attrName>style.visibility</p:attrName>
                                        </p:attrNameLst>
                                      </p:cBhvr>
                                      <p:to>
                                        <p:strVal val="visible"/>
                                      </p:to>
                                    </p:set>
                                    <p:animEffect filter="fade" transition="in">
                                      <p:cBhvr>
                                        <p:cTn id="12" dur="1500"/>
                                        <p:tgtEl>
                                          <p:spTgt spid="29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91">
                                            <p:txEl>
                                              <p:pRg st="3" end="3"/>
                                            </p:txEl>
                                          </p:spTgt>
                                        </p:tgtEl>
                                        <p:attrNameLst>
                                          <p:attrName>style.visibility</p:attrName>
                                        </p:attrNameLst>
                                      </p:cBhvr>
                                      <p:to>
                                        <p:strVal val="visible"/>
                                      </p:to>
                                    </p:set>
                                    <p:animEffect filter="fade" transition="in">
                                      <p:cBhvr>
                                        <p:cTn id="17" dur="1500"/>
                                        <p:tgtEl>
                                          <p:spTgt spid="29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91">
                                            <p:txEl>
                                              <p:pRg st="4" end="4"/>
                                            </p:txEl>
                                          </p:spTgt>
                                        </p:tgtEl>
                                        <p:attrNameLst>
                                          <p:attrName>style.visibility</p:attrName>
                                        </p:attrNameLst>
                                      </p:cBhvr>
                                      <p:to>
                                        <p:strVal val="visible"/>
                                      </p:to>
                                    </p:set>
                                    <p:animEffect filter="fade" transition="in">
                                      <p:cBhvr>
                                        <p:cTn id="22" dur="1500"/>
                                        <p:tgtEl>
                                          <p:spTgt spid="29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291">
                                            <p:txEl>
                                              <p:pRg st="5" end="5"/>
                                            </p:txEl>
                                          </p:spTgt>
                                        </p:tgtEl>
                                        <p:attrNameLst>
                                          <p:attrName>style.visibility</p:attrName>
                                        </p:attrNameLst>
                                      </p:cBhvr>
                                      <p:to>
                                        <p:strVal val="visible"/>
                                      </p:to>
                                    </p:set>
                                    <p:animEffect filter="fade" transition="in">
                                      <p:cBhvr>
                                        <p:cTn id="27" dur="1500"/>
                                        <p:tgtEl>
                                          <p:spTgt spid="291">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1"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3" name="Screen Shot 2021-01-02 at 3.29.43 PM.png"/>
          <p:cNvGrpSpPr/>
          <p:nvPr/>
        </p:nvGrpSpPr>
        <p:grpSpPr>
          <a:xfrm>
            <a:off x="142002" y="132063"/>
            <a:ext cx="12720796" cy="1698921"/>
            <a:chOff x="0" y="0"/>
            <a:chExt cx="12720794" cy="1698919"/>
          </a:xfrm>
        </p:grpSpPr>
        <p:pic>
          <p:nvPicPr>
            <p:cNvPr id="302" name="Screen Shot 2021-01-02 at 3.29.43 PM.png" descr="Screen Shot 2021-01-02 at 3.29.43 PM.png"/>
            <p:cNvPicPr>
              <a:picLocks noChangeAspect="1"/>
            </p:cNvPicPr>
            <p:nvPr/>
          </p:nvPicPr>
          <p:blipFill>
            <a:blip r:embed="rId2">
              <a:extLst/>
            </a:blip>
            <a:stretch>
              <a:fillRect/>
            </a:stretch>
          </p:blipFill>
          <p:spPr>
            <a:xfrm>
              <a:off x="114300" y="76200"/>
              <a:ext cx="12492195" cy="1381420"/>
            </a:xfrm>
            <a:prstGeom prst="rect">
              <a:avLst/>
            </a:prstGeom>
            <a:ln>
              <a:noFill/>
            </a:ln>
            <a:effectLst/>
          </p:spPr>
        </p:pic>
        <p:pic>
          <p:nvPicPr>
            <p:cNvPr id="301" name="Screen Shot 2021-01-02 at 3.29.43 PM.png" descr="Screen Shot 2021-01-02 at 3.29.43 PM.png"/>
            <p:cNvPicPr>
              <a:picLocks noChangeAspect="0"/>
            </p:cNvPicPr>
            <p:nvPr/>
          </p:nvPicPr>
          <p:blipFill>
            <a:blip r:embed="rId3">
              <a:extLst/>
            </a:blip>
            <a:stretch>
              <a:fillRect/>
            </a:stretch>
          </p:blipFill>
          <p:spPr>
            <a:xfrm>
              <a:off x="0" y="-1"/>
              <a:ext cx="12720795" cy="1698921"/>
            </a:xfrm>
            <a:prstGeom prst="rect">
              <a:avLst/>
            </a:prstGeom>
            <a:effectLst/>
          </p:spPr>
        </p:pic>
      </p:grpSp>
      <p:pic>
        <p:nvPicPr>
          <p:cNvPr id="304" name="Image" descr="Image"/>
          <p:cNvPicPr>
            <a:picLocks noChangeAspect="1"/>
          </p:cNvPicPr>
          <p:nvPr/>
        </p:nvPicPr>
        <p:blipFill>
          <a:blip r:embed="rId4">
            <a:extLst/>
          </a:blip>
          <a:stretch>
            <a:fillRect/>
          </a:stretch>
        </p:blipFill>
        <p:spPr>
          <a:xfrm>
            <a:off x="-112184" y="2401202"/>
            <a:ext cx="6500005" cy="7580998"/>
          </a:xfrm>
          <a:prstGeom prst="rect">
            <a:avLst/>
          </a:prstGeom>
          <a:ln w="12700">
            <a:miter lim="400000"/>
          </a:ln>
        </p:spPr>
      </p:pic>
      <p:sp>
        <p:nvSpPr>
          <p:cNvPr id="305" name="The first 7 chapters of the book of Nehemiah deal with his return to the ancient site, and the rebuilding of the walls of the city.…"/>
          <p:cNvSpPr txBox="1"/>
          <p:nvPr/>
        </p:nvSpPr>
        <p:spPr>
          <a:xfrm>
            <a:off x="6040783" y="2698087"/>
            <a:ext cx="6775118" cy="678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600"/>
              </a:spcBef>
              <a:buSzPct val="80000"/>
              <a:buBlip>
                <a:blip r:embed="rId5"/>
              </a:buBlip>
              <a:defRPr sz="4500"/>
            </a:pPr>
            <a:r>
              <a:t>The first 7 chapters of the book of Nehemiah deal with his return to the ancient site, and the rebuilding of the walls of the city.</a:t>
            </a:r>
          </a:p>
          <a:p>
            <a:pPr marL="457200" indent="-457200" algn="l">
              <a:spcBef>
                <a:spcPts val="1600"/>
              </a:spcBef>
              <a:buSzPct val="80000"/>
              <a:buBlip>
                <a:blip r:embed="rId5"/>
              </a:buBlip>
              <a:defRPr sz="4500"/>
            </a:pPr>
            <a:r>
              <a:t>Chapters 8 - 12 deal with the reading of the law, and the efforts to restore a faithful observance of it.</a:t>
            </a:r>
          </a:p>
        </p:txBody>
      </p:sp>
      <p:sp>
        <p:nvSpPr>
          <p:cNvPr id="306" name="Principles of Rebuilding &amp; Revival"/>
          <p:cNvSpPr txBox="1"/>
          <p:nvPr/>
        </p:nvSpPr>
        <p:spPr>
          <a:xfrm>
            <a:off x="223219" y="1799549"/>
            <a:ext cx="12364060" cy="90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600"/>
              </a:spcBef>
              <a:defRPr b="1" sz="5400">
                <a:latin typeface="Gill Sans"/>
                <a:ea typeface="Gill Sans"/>
                <a:cs typeface="Gill Sans"/>
                <a:sym typeface="Gill Sans"/>
              </a:defRPr>
            </a:lvl1pPr>
          </a:lstStyle>
          <a:p>
            <a:pPr/>
            <a:r>
              <a:t>Principles of Rebuilding &amp; Revival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5">
                                            <p:txEl>
                                              <p:pRg st="1" end="1"/>
                                            </p:txEl>
                                          </p:spTgt>
                                        </p:tgtEl>
                                        <p:attrNameLst>
                                          <p:attrName>style.visibility</p:attrName>
                                        </p:attrNameLst>
                                      </p:cBhvr>
                                      <p:to>
                                        <p:strVal val="visible"/>
                                      </p:to>
                                    </p:set>
                                    <p:animEffect filter="wipe(left)" transition="in">
                                      <p:cBhvr>
                                        <p:cTn id="7" dur="1500"/>
                                        <p:tgtEl>
                                          <p:spTgt spid="30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5"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0" name="Screen Shot 2021-01-02 at 3.29.43 PM.png"/>
          <p:cNvGrpSpPr/>
          <p:nvPr/>
        </p:nvGrpSpPr>
        <p:grpSpPr>
          <a:xfrm>
            <a:off x="142002" y="132063"/>
            <a:ext cx="12720796" cy="1698921"/>
            <a:chOff x="0" y="0"/>
            <a:chExt cx="12720794" cy="1698919"/>
          </a:xfrm>
        </p:grpSpPr>
        <p:pic>
          <p:nvPicPr>
            <p:cNvPr id="309" name="Screen Shot 2021-01-02 at 3.29.43 PM.png" descr="Screen Shot 2021-01-02 at 3.29.43 PM.png"/>
            <p:cNvPicPr>
              <a:picLocks noChangeAspect="1"/>
            </p:cNvPicPr>
            <p:nvPr/>
          </p:nvPicPr>
          <p:blipFill>
            <a:blip r:embed="rId2">
              <a:extLst/>
            </a:blip>
            <a:stretch>
              <a:fillRect/>
            </a:stretch>
          </p:blipFill>
          <p:spPr>
            <a:xfrm>
              <a:off x="114300" y="76200"/>
              <a:ext cx="12492195" cy="1381420"/>
            </a:xfrm>
            <a:prstGeom prst="rect">
              <a:avLst/>
            </a:prstGeom>
            <a:ln>
              <a:noFill/>
            </a:ln>
            <a:effectLst/>
          </p:spPr>
        </p:pic>
        <p:pic>
          <p:nvPicPr>
            <p:cNvPr id="308" name="Screen Shot 2021-01-02 at 3.29.43 PM.png" descr="Screen Shot 2021-01-02 at 3.29.43 PM.png"/>
            <p:cNvPicPr>
              <a:picLocks noChangeAspect="0"/>
            </p:cNvPicPr>
            <p:nvPr/>
          </p:nvPicPr>
          <p:blipFill>
            <a:blip r:embed="rId3">
              <a:extLst/>
            </a:blip>
            <a:stretch>
              <a:fillRect/>
            </a:stretch>
          </p:blipFill>
          <p:spPr>
            <a:xfrm>
              <a:off x="0" y="-1"/>
              <a:ext cx="12720795" cy="1698921"/>
            </a:xfrm>
            <a:prstGeom prst="rect">
              <a:avLst/>
            </a:prstGeom>
            <a:effectLst/>
          </p:spPr>
        </p:pic>
      </p:grpSp>
      <p:pic>
        <p:nvPicPr>
          <p:cNvPr id="311" name="Image" descr="Image"/>
          <p:cNvPicPr>
            <a:picLocks noChangeAspect="1"/>
          </p:cNvPicPr>
          <p:nvPr/>
        </p:nvPicPr>
        <p:blipFill>
          <a:blip r:embed="rId4">
            <a:extLst/>
          </a:blip>
          <a:stretch>
            <a:fillRect/>
          </a:stretch>
        </p:blipFill>
        <p:spPr>
          <a:xfrm>
            <a:off x="-112184" y="2401202"/>
            <a:ext cx="6500005" cy="7580998"/>
          </a:xfrm>
          <a:prstGeom prst="rect">
            <a:avLst/>
          </a:prstGeom>
          <a:ln w="12700">
            <a:miter lim="400000"/>
          </a:ln>
        </p:spPr>
      </p:pic>
      <p:sp>
        <p:nvSpPr>
          <p:cNvPr id="312" name="WE MUST CARE…"/>
          <p:cNvSpPr txBox="1"/>
          <p:nvPr/>
        </p:nvSpPr>
        <p:spPr>
          <a:xfrm>
            <a:off x="6157831" y="2991301"/>
            <a:ext cx="6667938" cy="640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2200"/>
              </a:spcBef>
              <a:buSzPct val="80000"/>
              <a:buBlip>
                <a:blip r:embed="rId5"/>
              </a:buBlip>
              <a:defRPr sz="4300">
                <a:latin typeface="Century Gothic"/>
                <a:ea typeface="Century Gothic"/>
                <a:cs typeface="Century Gothic"/>
                <a:sym typeface="Century Gothic"/>
              </a:defRPr>
            </a:pPr>
            <a:r>
              <a:t>WE MUST </a:t>
            </a:r>
            <a:r>
              <a:rPr b="1"/>
              <a:t>CARE</a:t>
            </a:r>
          </a:p>
          <a:p>
            <a:pPr marL="685800" indent="-685800" algn="l">
              <a:spcBef>
                <a:spcPts val="2200"/>
              </a:spcBef>
              <a:buSzPct val="80000"/>
              <a:buBlip>
                <a:blip r:embed="rId5"/>
              </a:buBlip>
              <a:defRPr sz="4300">
                <a:latin typeface="Century Gothic"/>
                <a:ea typeface="Century Gothic"/>
                <a:cs typeface="Century Gothic"/>
                <a:sym typeface="Century Gothic"/>
              </a:defRPr>
            </a:pPr>
            <a:r>
              <a:t>WE MUST </a:t>
            </a:r>
            <a:r>
              <a:rPr b="1"/>
              <a:t>PRAY</a:t>
            </a:r>
          </a:p>
          <a:p>
            <a:pPr marL="685800" indent="-685800" algn="l">
              <a:spcBef>
                <a:spcPts val="2200"/>
              </a:spcBef>
              <a:buSzPct val="80000"/>
              <a:buBlip>
                <a:blip r:embed="rId5"/>
              </a:buBlip>
              <a:defRPr sz="4300">
                <a:latin typeface="Century Gothic"/>
                <a:ea typeface="Century Gothic"/>
                <a:cs typeface="Century Gothic"/>
                <a:sym typeface="Century Gothic"/>
              </a:defRPr>
            </a:pPr>
            <a:r>
              <a:t>WE MUST </a:t>
            </a:r>
            <a:r>
              <a:rPr b="1"/>
              <a:t>TRUST GOD</a:t>
            </a:r>
          </a:p>
          <a:p>
            <a:pPr marL="685800" indent="-685800" algn="l">
              <a:spcBef>
                <a:spcPts val="2200"/>
              </a:spcBef>
              <a:buSzPct val="80000"/>
              <a:buBlip>
                <a:blip r:embed="rId5"/>
              </a:buBlip>
              <a:defRPr sz="4300">
                <a:latin typeface="Century Gothic"/>
                <a:ea typeface="Century Gothic"/>
                <a:cs typeface="Century Gothic"/>
                <a:sym typeface="Century Gothic"/>
              </a:defRPr>
            </a:pPr>
            <a:r>
              <a:t>WE MUST </a:t>
            </a:r>
            <a:r>
              <a:rPr b="1"/>
              <a:t>BE HONEST</a:t>
            </a:r>
          </a:p>
          <a:p>
            <a:pPr marL="685800" indent="-685800" algn="l">
              <a:spcBef>
                <a:spcPts val="2200"/>
              </a:spcBef>
              <a:buSzPct val="80000"/>
              <a:buBlip>
                <a:blip r:embed="rId5"/>
              </a:buBlip>
              <a:defRPr sz="4300">
                <a:latin typeface="Century Gothic"/>
                <a:ea typeface="Century Gothic"/>
                <a:cs typeface="Century Gothic"/>
                <a:sym typeface="Century Gothic"/>
              </a:defRPr>
            </a:pPr>
            <a:r>
              <a:t>WE MUST </a:t>
            </a:r>
            <a:r>
              <a:rPr b="1"/>
              <a:t>BE PATIENT</a:t>
            </a:r>
          </a:p>
          <a:p>
            <a:pPr marL="685800" indent="-685800" algn="l">
              <a:spcBef>
                <a:spcPts val="2200"/>
              </a:spcBef>
              <a:buSzPct val="80000"/>
              <a:buBlip>
                <a:blip r:embed="rId5"/>
              </a:buBlip>
              <a:defRPr sz="4300">
                <a:latin typeface="Century Gothic"/>
                <a:ea typeface="Century Gothic"/>
                <a:cs typeface="Century Gothic"/>
                <a:sym typeface="Century Gothic"/>
              </a:defRPr>
            </a:pPr>
            <a:r>
              <a:t>WE MUST </a:t>
            </a:r>
            <a:r>
              <a:rPr b="1"/>
              <a:t>BE DILIGENT</a:t>
            </a:r>
          </a:p>
          <a:p>
            <a:pPr marL="685800" indent="-685800" algn="l">
              <a:spcBef>
                <a:spcPts val="2200"/>
              </a:spcBef>
              <a:buSzPct val="80000"/>
              <a:buBlip>
                <a:blip r:embed="rId5"/>
              </a:buBlip>
              <a:defRPr sz="4300">
                <a:latin typeface="Century Gothic"/>
                <a:ea typeface="Century Gothic"/>
                <a:cs typeface="Century Gothic"/>
                <a:sym typeface="Century Gothic"/>
              </a:defRPr>
            </a:pPr>
            <a:r>
              <a:t>WE MUST </a:t>
            </a:r>
            <a:r>
              <a:rPr b="1"/>
              <a:t>BE REVERENT</a:t>
            </a:r>
          </a:p>
        </p:txBody>
      </p:sp>
      <p:sp>
        <p:nvSpPr>
          <p:cNvPr id="313" name="Principles of Rebuilding &amp; Revival"/>
          <p:cNvSpPr txBox="1"/>
          <p:nvPr/>
        </p:nvSpPr>
        <p:spPr>
          <a:xfrm>
            <a:off x="223219" y="1799549"/>
            <a:ext cx="12364060" cy="90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600"/>
              </a:spcBef>
              <a:defRPr b="1" sz="5400">
                <a:latin typeface="Gill Sans"/>
                <a:ea typeface="Gill Sans"/>
                <a:cs typeface="Gill Sans"/>
                <a:sym typeface="Gill Sans"/>
              </a:defRPr>
            </a:lvl1pPr>
          </a:lstStyle>
          <a:p>
            <a:pPr/>
            <a:r>
              <a:t>Principles of Rebuilding &amp; Revival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