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Shape 26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tif"/><Relationship Id="rId4" Type="http://schemas.openxmlformats.org/officeDocument/2006/relationships/image" Target="../media/image2.tif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6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tif"/><Relationship Id="rId4" Type="http://schemas.openxmlformats.org/officeDocument/2006/relationships/image" Target="../media/image9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2552700" y="0"/>
            <a:ext cx="17339734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2331700" y="9220199"/>
            <a:ext cx="317500" cy="355601"/>
          </a:xfrm>
          <a:prstGeom prst="rect">
            <a:avLst/>
          </a:prstGeom>
        </p:spPr>
        <p:txBody>
          <a:bodyPr anchor="ctr"/>
          <a:lstStyle>
            <a:lvl1pPr>
              <a:defRPr sz="16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25400">
            <a:miter lim="400000"/>
          </a:ln>
        </p:spPr>
      </p:pic>
      <p:pic>
        <p:nvPicPr>
          <p:cNvPr id="132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25400">
            <a:miter lim="400000"/>
          </a:ln>
        </p:spPr>
      </p:pic>
      <p:sp>
        <p:nvSpPr>
          <p:cNvPr id="133" name="Don McClain"/>
          <p:cNvSpPr txBox="1"/>
          <p:nvPr/>
        </p:nvSpPr>
        <p:spPr>
          <a:xfrm>
            <a:off x="0" y="9323775"/>
            <a:ext cx="5003800" cy="4318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1295400"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 Regular"/>
                <a:ea typeface="Mariah Regular"/>
                <a:cs typeface="Mariah Regular"/>
                <a:sym typeface="Mariah Regular"/>
              </a:defRPr>
            </a:lvl1pPr>
          </a:lstStyle>
          <a:p>
            <a:pPr/>
            <a:r>
              <a:t>Don McClain</a:t>
            </a:r>
          </a:p>
        </p:txBody>
      </p:sp>
      <p:sp>
        <p:nvSpPr>
          <p:cNvPr id="134" name="W. 65th St church of Christ - 9/16/2007"/>
          <p:cNvSpPr txBox="1"/>
          <p:nvPr/>
        </p:nvSpPr>
        <p:spPr>
          <a:xfrm>
            <a:off x="5740400" y="9323775"/>
            <a:ext cx="7277100" cy="4318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 defTabSz="1295400"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 Regular"/>
                <a:ea typeface="Mariah Regular"/>
                <a:cs typeface="Mariah Regular"/>
                <a:sym typeface="Mariah Regular"/>
              </a:defRPr>
            </a:lvl1pPr>
          </a:lstStyle>
          <a:p>
            <a:pPr/>
            <a:r>
              <a:t>W. 65th St church of Christ - 9/16/2007</a:t>
            </a:r>
          </a:p>
        </p:txBody>
      </p:sp>
      <p:pic>
        <p:nvPicPr>
          <p:cNvPr id="135" name="300_HQ_Stunning_Wallpapers-5.jpg_elephant-bleu-2560x1600.png" descr="300_HQ_Stunning_Wallpapers-5.jpg_elephant-bleu-2560x1600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378"/>
            <a:ext cx="13017500" cy="9791701"/>
          </a:xfrm>
          <a:prstGeom prst="rect">
            <a:avLst/>
          </a:prstGeom>
          <a:ln w="25400">
            <a:miter lim="400000"/>
          </a:ln>
        </p:spPr>
      </p:pic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12606932" y="497185"/>
            <a:ext cx="397868" cy="377230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12954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"/>
          <p:cNvGrpSpPr/>
          <p:nvPr/>
        </p:nvGrpSpPr>
        <p:grpSpPr>
          <a:xfrm>
            <a:off x="1498600" y="2070100"/>
            <a:ext cx="10007600" cy="88900"/>
            <a:chOff x="0" y="0"/>
            <a:chExt cx="10007600" cy="88900"/>
          </a:xfrm>
        </p:grpSpPr>
        <p:pic>
          <p:nvPicPr>
            <p:cNvPr id="143" name="typeset_center_ornament_line.tiff" descr="typeset_center_ornament_line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8100"/>
              <a:ext cx="48641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" name="typeset_center_ornament_line.tiff" descr="typeset_center_ornament_line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0800000">
              <a:off x="5143500" y="38100"/>
              <a:ext cx="48641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" name="center shape .tiff" descr="center shape 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51400" y="0"/>
              <a:ext cx="304800" cy="88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7" name="Image"/>
          <p:cNvSpPr/>
          <p:nvPr>
            <p:ph type="pic" idx="21"/>
          </p:nvPr>
        </p:nvSpPr>
        <p:spPr>
          <a:xfrm>
            <a:off x="1181100" y="3263900"/>
            <a:ext cx="10642600" cy="591255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8" name="Title Text"/>
          <p:cNvSpPr txBox="1"/>
          <p:nvPr>
            <p:ph type="title"/>
          </p:nvPr>
        </p:nvSpPr>
        <p:spPr>
          <a:xfrm>
            <a:off x="1117600" y="838200"/>
            <a:ext cx="1076960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0000"/>
              </a:lnSpc>
              <a:defRPr sz="6700">
                <a:solidFill>
                  <a:srgbClr val="000000"/>
                </a:solidFill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9" name="Body Level One…"/>
          <p:cNvSpPr txBox="1"/>
          <p:nvPr>
            <p:ph type="body" sz="quarter" idx="1"/>
          </p:nvPr>
        </p:nvSpPr>
        <p:spPr>
          <a:xfrm>
            <a:off x="1117600" y="2273300"/>
            <a:ext cx="10769600" cy="6477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6366790" y="9245600"/>
            <a:ext cx="283922" cy="3810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AEFE0"/>
                </a:solidFill>
                <a:latin typeface="Bodoni SvtyTwo OS ITC TT-BookIt"/>
                <a:ea typeface="Bodoni SvtyTwo OS ITC TT-BookIt"/>
                <a:cs typeface="Bodoni SvtyTwo OS ITC TT-BookIt"/>
                <a:sym typeface="Bodoni SvtyTwo OS ITC TT-BookI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/>
          <p:nvPr>
            <p:ph type="title"/>
          </p:nvPr>
        </p:nvSpPr>
        <p:spPr>
          <a:xfrm>
            <a:off x="1269999" y="253999"/>
            <a:ext cx="10464801" cy="24384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cap="none" sz="8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8" name="Body Level One…"/>
          <p:cNvSpPr txBox="1"/>
          <p:nvPr>
            <p:ph type="body" idx="1"/>
          </p:nvPr>
        </p:nvSpPr>
        <p:spPr>
          <a:xfrm>
            <a:off x="1269999" y="2768600"/>
            <a:ext cx="10464801" cy="5715000"/>
          </a:xfrm>
          <a:prstGeom prst="rect">
            <a:avLst/>
          </a:prstGeom>
        </p:spPr>
        <p:txBody>
          <a:bodyPr>
            <a:noAutofit/>
          </a:bodyPr>
          <a:lstStyle>
            <a:lvl1pPr marL="834571" indent="-517071">
              <a:spcBef>
                <a:spcPts val="2400"/>
              </a:spcBef>
              <a:buSzPct val="171000"/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279071" indent="-517071">
              <a:spcBef>
                <a:spcPts val="2400"/>
              </a:spcBef>
              <a:buSzPct val="171000"/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23571" indent="-517071">
              <a:spcBef>
                <a:spcPts val="2400"/>
              </a:spcBef>
              <a:buSzPct val="171000"/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168071" indent="-517071">
              <a:spcBef>
                <a:spcPts val="2400"/>
              </a:spcBef>
              <a:buSzPct val="171000"/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12571" indent="-517071">
              <a:spcBef>
                <a:spcPts val="2400"/>
              </a:spcBef>
              <a:buSzPct val="171000"/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lide Number"/>
          <p:cNvSpPr txBox="1"/>
          <p:nvPr>
            <p:ph type="sldNum" sz="quarter" idx="2"/>
          </p:nvPr>
        </p:nvSpPr>
        <p:spPr>
          <a:xfrm>
            <a:off x="6496050" y="9258300"/>
            <a:ext cx="334773" cy="330200"/>
          </a:xfrm>
          <a:prstGeom prst="rect">
            <a:avLst/>
          </a:prstGeom>
        </p:spPr>
        <p:txBody>
          <a:bodyPr anchor="t"/>
          <a:lstStyle>
            <a:lvl1pPr algn="l" defTabSz="1295400">
              <a:spcBef>
                <a:spcPts val="3500"/>
              </a:spcBef>
              <a:defRPr sz="1600">
                <a:solidFill>
                  <a:srgbClr val="F5D328"/>
                </a:solidFill>
                <a:effectLst>
                  <a:outerShdw sx="100000" sy="100000" kx="0" ky="0" algn="b" rotWithShape="0" blurRad="63500" dist="63500" dir="1701257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Adelon-Light-Regular"/>
                <a:ea typeface="Adelon-Light-Regular"/>
                <a:cs typeface="Adelon-Light-Regular"/>
                <a:sym typeface="Adelon-Light-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33" y="12699"/>
            <a:ext cx="12970934" cy="972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2489759" y="238893"/>
            <a:ext cx="337146" cy="385813"/>
          </a:xfrm>
          <a:prstGeom prst="rect">
            <a:avLst/>
          </a:prstGeom>
          <a:ln>
            <a:round/>
          </a:ln>
        </p:spPr>
        <p:txBody>
          <a:bodyPr lIns="0" tIns="0" rIns="0" bIns="0" anchor="ctr"/>
          <a:lstStyle>
            <a:lvl1pPr algn="r" defTabSz="1295400">
              <a:defRPr sz="3000">
                <a:solidFill>
                  <a:srgbClr val="FFFFFF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934" y="-25400"/>
            <a:ext cx="13038667" cy="9779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cap="none" sz="8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6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/>
          <a:lstStyle>
            <a:lvl1pPr marL="444500" indent="-444500">
              <a:spcBef>
                <a:spcPts val="4200"/>
              </a:spcBef>
              <a:buSzPct val="75000"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89000" indent="-444500">
              <a:spcBef>
                <a:spcPts val="4200"/>
              </a:spcBef>
              <a:buSzPct val="75000"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333500" indent="-444500">
              <a:spcBef>
                <a:spcPts val="4200"/>
              </a:spcBef>
              <a:buSzPct val="75000"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778000" indent="-444500">
              <a:spcBef>
                <a:spcPts val="4200"/>
              </a:spcBef>
              <a:buSzPct val="75000"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22500" indent="-444500">
              <a:spcBef>
                <a:spcPts val="4200"/>
              </a:spcBef>
              <a:buSzPct val="75000"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258743" y="-673100"/>
            <a:ext cx="10390144" cy="7777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cap="none" sz="8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5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4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cap="none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1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 txBox="1"/>
          <p:nvPr>
            <p:ph type="title"/>
          </p:nvPr>
        </p:nvSpPr>
        <p:spPr>
          <a:xfrm>
            <a:off x="647700" y="390596"/>
            <a:ext cx="11709400" cy="16256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defTabSz="1295400">
              <a:defRPr b="1" cap="none" sz="5800">
                <a:solidFill>
                  <a:srgbClr val="F5E7B6"/>
                </a:solidFill>
                <a:effectLst>
                  <a:outerShdw sx="100000" sy="100000" kx="0" ky="0" algn="b" rotWithShape="0" blurRad="114300" dist="101600" dir="270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5E7B6"/>
                  </a:solidFill>
                </a:uFill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0" name="Body Level One…"/>
          <p:cNvSpPr txBox="1"/>
          <p:nvPr>
            <p:ph type="body" idx="1"/>
          </p:nvPr>
        </p:nvSpPr>
        <p:spPr>
          <a:xfrm>
            <a:off x="647700" y="2273300"/>
            <a:ext cx="11709400" cy="6697472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/>
          <a:lstStyle>
            <a:lvl1pPr marL="548640" indent="-411480" defTabSz="1295400">
              <a:spcBef>
                <a:spcPts val="900"/>
              </a:spcBef>
              <a:buClr>
                <a:srgbClr val="E5AACC"/>
              </a:buClr>
              <a:buSzPct val="65000"/>
              <a:buChar char=""/>
              <a:defRPr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868680" indent="-283463" defTabSz="1295400">
              <a:spcBef>
                <a:spcPts val="800"/>
              </a:spcBef>
              <a:buClr>
                <a:srgbClr val="E9ADD0"/>
              </a:buClr>
              <a:buSzPct val="80000"/>
              <a:buChar char=""/>
              <a:defRPr sz="34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133855" indent="-228600" defTabSz="1295400">
              <a:spcBef>
                <a:spcPts val="700"/>
              </a:spcBef>
              <a:buClr>
                <a:srgbClr val="E9ADD0"/>
              </a:buClr>
              <a:buSzPct val="95000"/>
              <a:buChar char=""/>
              <a:defRPr sz="30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353312" indent="-182880" defTabSz="1295400">
              <a:spcBef>
                <a:spcPts val="600"/>
              </a:spcBef>
              <a:buClr>
                <a:srgbClr val="E9ADD0"/>
              </a:buClr>
              <a:buSzPct val="100000"/>
              <a:buChar char=""/>
              <a:defRPr sz="28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1545336" indent="-182880" defTabSz="1295400">
              <a:spcBef>
                <a:spcPts val="600"/>
              </a:spcBef>
              <a:buClr>
                <a:srgbClr val="E9ADD0"/>
              </a:buClr>
              <a:buSzPct val="100000"/>
              <a:buChar char=""/>
              <a:defRPr sz="28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xfrm>
            <a:off x="12128500" y="9398000"/>
            <a:ext cx="215900" cy="254000"/>
          </a:xfrm>
          <a:prstGeom prst="rect">
            <a:avLst/>
          </a:prstGeom>
          <a:ln>
            <a:round/>
          </a:ln>
        </p:spPr>
        <p:txBody>
          <a:bodyPr lIns="0" tIns="0" rIns="0" bIns="0">
            <a:normAutofit fontScale="100000" lnSpcReduction="0"/>
          </a:bodyPr>
          <a:lstStyle>
            <a:lvl1pPr algn="r" defTabSz="1295400">
              <a:defRPr sz="1600">
                <a:solidFill>
                  <a:srgbClr val="B586A1"/>
                </a:solidFill>
                <a:uFill>
                  <a:solidFill>
                    <a:srgbClr val="B586A1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cap="none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0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3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cap="none"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4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5351574" y="1384300"/>
            <a:ext cx="7872413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5493159" y="2743200"/>
            <a:ext cx="7889605" cy="7012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21"/>
          </p:nvPr>
        </p:nvSpPr>
        <p:spPr>
          <a:xfrm>
            <a:off x="6654800" y="49657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667500" y="4445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23"/>
          </p:nvPr>
        </p:nvSpPr>
        <p:spPr>
          <a:xfrm>
            <a:off x="-939561" y="482600"/>
            <a:ext cx="7995295" cy="1068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5.tif"/><Relationship Id="rId5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5.tif"/><Relationship Id="rId5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5.tif"/><Relationship Id="rId5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Relationship Id="rId3" Type="http://schemas.openxmlformats.org/officeDocument/2006/relationships/image" Target="../media/image1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Relationship Id="rId3" Type="http://schemas.openxmlformats.org/officeDocument/2006/relationships/image" Target="../media/image1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Relationship Id="rId3" Type="http://schemas.openxmlformats.org/officeDocument/2006/relationships/hyperlink" Target="http://" TargetMode="External"/><Relationship Id="rId4" Type="http://schemas.openxmlformats.org/officeDocument/2006/relationships/hyperlink" Target="http://www.w65stchurchofchrist.com" TargetMode="Externa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5.tif"/><Relationship Id="rId4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5.tif"/><Relationship Id="rId4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5.tif"/><Relationship Id="rId5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708" t="0" r="5708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64" name="“I Will Rejoice”"/>
          <p:cNvSpPr txBox="1"/>
          <p:nvPr/>
        </p:nvSpPr>
        <p:spPr>
          <a:xfrm>
            <a:off x="542317" y="1398981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sp>
        <p:nvSpPr>
          <p:cNvPr id="265" name="(Psalm 63:1-11; Phili. 4:4-13)"/>
          <p:cNvSpPr txBox="1"/>
          <p:nvPr/>
        </p:nvSpPr>
        <p:spPr>
          <a:xfrm>
            <a:off x="2583310" y="3290133"/>
            <a:ext cx="7838180" cy="812801"/>
          </a:xfrm>
          <a:prstGeom prst="rect">
            <a:avLst/>
          </a:prstGeom>
          <a:solidFill>
            <a:srgbClr val="5A5F5E">
              <a:alpha val="6081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(Psalm 63:1-11; Phili. 4:4-13)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“Early will I seek You”…"/>
          <p:cNvSpPr txBox="1"/>
          <p:nvPr/>
        </p:nvSpPr>
        <p:spPr>
          <a:xfrm>
            <a:off x="4714678" y="2953793"/>
            <a:ext cx="8091555" cy="648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2"/>
              </a:buBlip>
              <a:defRPr sz="4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“Early will I seek You” </a:t>
            </a:r>
          </a:p>
          <a:p>
            <a:pPr marL="9213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sought God “first thing”  i.e., “earnestly” (Ps. 5:3; Is. 26:9)</a:t>
            </a:r>
          </a:p>
          <a:p>
            <a:pPr marL="9213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David’s confidence in God is seen in that he put God in His proper place - FIRST. (Mat 6:33)</a:t>
            </a:r>
          </a:p>
          <a:p>
            <a:pPr marL="9213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had trusted God in the good times, therefore he could trust God even though it appeared everything was lost (Prov. 8:17 cf w/ 1:27,28)</a:t>
            </a:r>
          </a:p>
        </p:txBody>
      </p:sp>
      <p:sp>
        <p:nvSpPr>
          <p:cNvPr id="316" name="HE TRUSTED GOD To SATISFY (1,2)"/>
          <p:cNvSpPr txBox="1"/>
          <p:nvPr/>
        </p:nvSpPr>
        <p:spPr>
          <a:xfrm>
            <a:off x="-31331" y="1712282"/>
            <a:ext cx="13067462" cy="825501"/>
          </a:xfrm>
          <a:prstGeom prst="rect">
            <a:avLst/>
          </a:prstGeom>
          <a:solidFill>
            <a:srgbClr val="5A5F5E">
              <a:alpha val="60811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252083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900">
                <a:solidFill>
                  <a:srgbClr val="FFFFFF"/>
                </a:solidFill>
                <a:effectLst>
                  <a:outerShdw sx="100000" sy="100000" kx="0" ky="0" algn="b" rotWithShape="0" blurRad="50800" dist="63500" dir="227750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HE TRUSTED GOD To SATISFY (1,2)</a:t>
            </a:r>
          </a:p>
        </p:txBody>
      </p:sp>
      <p:sp>
        <p:nvSpPr>
          <p:cNvPr id="317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grpSp>
        <p:nvGrpSpPr>
          <p:cNvPr id="322" name="Group"/>
          <p:cNvGrpSpPr/>
          <p:nvPr/>
        </p:nvGrpSpPr>
        <p:grpSpPr>
          <a:xfrm>
            <a:off x="160204" y="2819279"/>
            <a:ext cx="4244831" cy="6908801"/>
            <a:chOff x="0" y="-114300"/>
            <a:chExt cx="4244829" cy="6908799"/>
          </a:xfrm>
        </p:grpSpPr>
        <p:grpSp>
          <p:nvGrpSpPr>
            <p:cNvPr id="320" name="Image"/>
            <p:cNvGrpSpPr/>
            <p:nvPr/>
          </p:nvGrpSpPr>
          <p:grpSpPr>
            <a:xfrm flipH="1">
              <a:off x="0" y="-114300"/>
              <a:ext cx="4244830" cy="6311900"/>
              <a:chOff x="0" y="0"/>
              <a:chExt cx="4244829" cy="6311899"/>
            </a:xfrm>
          </p:grpSpPr>
          <p:pic>
            <p:nvPicPr>
              <p:cNvPr id="319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65100" y="114300"/>
                <a:ext cx="3914630" cy="58801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18" name="Image" descr="Imag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4244830" cy="6311900"/>
              </a:xfrm>
              <a:prstGeom prst="rect">
                <a:avLst/>
              </a:prstGeom>
              <a:effectLst/>
            </p:spPr>
          </p:pic>
        </p:grpSp>
        <p:sp>
          <p:nvSpPr>
            <p:cNvPr id="321" name="Title"/>
            <p:cNvSpPr/>
            <p:nvPr/>
          </p:nvSpPr>
          <p:spPr>
            <a:xfrm>
              <a:off x="0" y="6299199"/>
              <a:ext cx="4244830" cy="4953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i="1" sz="27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PSALM 63</a:t>
              </a:r>
            </a:p>
          </p:txBody>
        </p:sp>
      </p:grpSp>
      <p:sp>
        <p:nvSpPr>
          <p:cNvPr id="323" name="1 O God, You are my God; Early will I seek You; My soul thirsts for You; My flesh longs for You In a dry and thirsty land Where there is no water."/>
          <p:cNvSpPr txBox="1"/>
          <p:nvPr/>
        </p:nvSpPr>
        <p:spPr>
          <a:xfrm>
            <a:off x="365139" y="6360174"/>
            <a:ext cx="3834961" cy="23735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52083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O God, You </a:t>
            </a:r>
            <a:r>
              <a:rPr i="1"/>
              <a:t>are</a:t>
            </a:r>
            <a:r>
              <a:t> my God; Early will I seek You; My soul thirsts for You; My flesh longs for You In a dry and thirsty land Where there is no water.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“My soul thirsts for You; My flesh longs for You In a dry and thirsty land Where there is no water.”…"/>
          <p:cNvSpPr txBox="1"/>
          <p:nvPr/>
        </p:nvSpPr>
        <p:spPr>
          <a:xfrm>
            <a:off x="4700771" y="2870079"/>
            <a:ext cx="8091555" cy="628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2"/>
              </a:buBlip>
              <a:defRPr sz="37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“My soul thirsts for You; My flesh longs for You In a dry and thirsty land Where there is no water.” </a:t>
            </a:r>
          </a:p>
          <a:p>
            <a:pPr marL="9213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As David was literally in a “dry and thirsty land.” He longed to be spiritually nourished by God’s presence and strength (Ps. 42:2)</a:t>
            </a:r>
          </a:p>
          <a:p>
            <a:pPr marL="9213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are traveling through a “dry thirsty land,” &amp; only in Christ can we find hope &amp; salvation (Mat. 5:6; Jn 4:14; 6:48; 7:37)</a:t>
            </a:r>
          </a:p>
        </p:txBody>
      </p:sp>
      <p:sp>
        <p:nvSpPr>
          <p:cNvPr id="326" name="HE TRUSTED GOD To SATISFY (1,2)"/>
          <p:cNvSpPr txBox="1"/>
          <p:nvPr/>
        </p:nvSpPr>
        <p:spPr>
          <a:xfrm>
            <a:off x="-31331" y="1712282"/>
            <a:ext cx="13067462" cy="825501"/>
          </a:xfrm>
          <a:prstGeom prst="rect">
            <a:avLst/>
          </a:prstGeom>
          <a:solidFill>
            <a:srgbClr val="5A5F5E">
              <a:alpha val="60811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252083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900">
                <a:solidFill>
                  <a:srgbClr val="FFFFFF"/>
                </a:solidFill>
                <a:effectLst>
                  <a:outerShdw sx="100000" sy="100000" kx="0" ky="0" algn="b" rotWithShape="0" blurRad="50800" dist="63500" dir="227750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HE TRUSTED GOD To SATISFY (1,2)</a:t>
            </a:r>
          </a:p>
        </p:txBody>
      </p:sp>
      <p:sp>
        <p:nvSpPr>
          <p:cNvPr id="327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grpSp>
        <p:nvGrpSpPr>
          <p:cNvPr id="332" name="Group"/>
          <p:cNvGrpSpPr/>
          <p:nvPr/>
        </p:nvGrpSpPr>
        <p:grpSpPr>
          <a:xfrm>
            <a:off x="160204" y="2819279"/>
            <a:ext cx="4244831" cy="6908801"/>
            <a:chOff x="0" y="-114300"/>
            <a:chExt cx="4244829" cy="6908799"/>
          </a:xfrm>
        </p:grpSpPr>
        <p:grpSp>
          <p:nvGrpSpPr>
            <p:cNvPr id="330" name="Image"/>
            <p:cNvGrpSpPr/>
            <p:nvPr/>
          </p:nvGrpSpPr>
          <p:grpSpPr>
            <a:xfrm flipH="1">
              <a:off x="0" y="-114300"/>
              <a:ext cx="4244830" cy="6311900"/>
              <a:chOff x="0" y="0"/>
              <a:chExt cx="4244829" cy="6311899"/>
            </a:xfrm>
          </p:grpSpPr>
          <p:pic>
            <p:nvPicPr>
              <p:cNvPr id="329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65100" y="114300"/>
                <a:ext cx="3914630" cy="58801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28" name="Image" descr="Imag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4244830" cy="6311900"/>
              </a:xfrm>
              <a:prstGeom prst="rect">
                <a:avLst/>
              </a:prstGeom>
              <a:effectLst/>
            </p:spPr>
          </p:pic>
        </p:grpSp>
        <p:sp>
          <p:nvSpPr>
            <p:cNvPr id="331" name="Title"/>
            <p:cNvSpPr/>
            <p:nvPr/>
          </p:nvSpPr>
          <p:spPr>
            <a:xfrm>
              <a:off x="0" y="6299199"/>
              <a:ext cx="4244830" cy="4953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i="1" sz="27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PSALM 63</a:t>
              </a:r>
            </a:p>
          </p:txBody>
        </p:sp>
      </p:grpSp>
      <p:sp>
        <p:nvSpPr>
          <p:cNvPr id="333" name="1 O God, You are my God; Early will I seek You; My soul thirsts for You; My flesh longs for You In a dry and thirsty land Where there is no water."/>
          <p:cNvSpPr txBox="1"/>
          <p:nvPr/>
        </p:nvSpPr>
        <p:spPr>
          <a:xfrm>
            <a:off x="365139" y="6360174"/>
            <a:ext cx="3834961" cy="23735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52083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O God, You </a:t>
            </a:r>
            <a:r>
              <a:rPr i="1"/>
              <a:t>are</a:t>
            </a:r>
            <a:r>
              <a:t> my God; Early will I seek You; My soul thirsts for You; My flesh longs for You In a dry and thirsty land Where there is no water.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“So I have looked for You in the sanctuary, To see Your power and Your glory.”…"/>
          <p:cNvSpPr txBox="1"/>
          <p:nvPr/>
        </p:nvSpPr>
        <p:spPr>
          <a:xfrm>
            <a:off x="4714678" y="2912072"/>
            <a:ext cx="8091555" cy="652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2800"/>
              </a:spcBef>
              <a:buSzPct val="52999"/>
              <a:buBlip>
                <a:blip r:embed="rId2"/>
              </a:buBlip>
              <a:defRPr sz="3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“So I have looked for You in the sanctuary, To see Your power and Your glory.”</a:t>
            </a:r>
          </a:p>
          <a:p>
            <a:pPr marL="9213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deeply desired to be in God’s presence and worship, to be reminded of His glory (Ps. 27:4)</a:t>
            </a:r>
          </a:p>
          <a:p>
            <a:pPr marL="9213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saw worship and service to God as the medium through which he could truly be satisfied and be benefited by God’s “goodness” (Ps. 65:4)</a:t>
            </a:r>
          </a:p>
        </p:txBody>
      </p:sp>
      <p:sp>
        <p:nvSpPr>
          <p:cNvPr id="336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grpSp>
        <p:nvGrpSpPr>
          <p:cNvPr id="341" name="Group"/>
          <p:cNvGrpSpPr/>
          <p:nvPr/>
        </p:nvGrpSpPr>
        <p:grpSpPr>
          <a:xfrm>
            <a:off x="160204" y="2819279"/>
            <a:ext cx="4244831" cy="6908801"/>
            <a:chOff x="0" y="-114300"/>
            <a:chExt cx="4244829" cy="6908799"/>
          </a:xfrm>
        </p:grpSpPr>
        <p:grpSp>
          <p:nvGrpSpPr>
            <p:cNvPr id="339" name="Image"/>
            <p:cNvGrpSpPr/>
            <p:nvPr/>
          </p:nvGrpSpPr>
          <p:grpSpPr>
            <a:xfrm flipH="1">
              <a:off x="0" y="-114300"/>
              <a:ext cx="4244830" cy="6311900"/>
              <a:chOff x="0" y="0"/>
              <a:chExt cx="4244829" cy="6311899"/>
            </a:xfrm>
          </p:grpSpPr>
          <p:pic>
            <p:nvPicPr>
              <p:cNvPr id="338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65100" y="114300"/>
                <a:ext cx="3914630" cy="58801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37" name="Image" descr="Imag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4244830" cy="6311900"/>
              </a:xfrm>
              <a:prstGeom prst="rect">
                <a:avLst/>
              </a:prstGeom>
              <a:effectLst/>
            </p:spPr>
          </p:pic>
        </p:grpSp>
        <p:sp>
          <p:nvSpPr>
            <p:cNvPr id="340" name="Title"/>
            <p:cNvSpPr/>
            <p:nvPr/>
          </p:nvSpPr>
          <p:spPr>
            <a:xfrm>
              <a:off x="0" y="6299199"/>
              <a:ext cx="4244830" cy="4953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i="1" sz="27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PSALM 63</a:t>
              </a:r>
            </a:p>
          </p:txBody>
        </p:sp>
      </p:grpSp>
      <p:sp>
        <p:nvSpPr>
          <p:cNvPr id="342" name="Psalm 63:2 (NKJV)…"/>
          <p:cNvSpPr txBox="1"/>
          <p:nvPr/>
        </p:nvSpPr>
        <p:spPr>
          <a:xfrm>
            <a:off x="365139" y="6741174"/>
            <a:ext cx="3834961" cy="16115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52083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63:2 (NKJV) </a:t>
            </a:r>
          </a:p>
          <a:p>
            <a:pPr defTabSz="457200"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So I have looked for You in the sanctuary, To see Your power and Your glory.</a:t>
            </a:r>
          </a:p>
        </p:txBody>
      </p:sp>
      <p:sp>
        <p:nvSpPr>
          <p:cNvPr id="343" name="HE TRUSTED GOD To SATISFY (1,2)"/>
          <p:cNvSpPr txBox="1"/>
          <p:nvPr/>
        </p:nvSpPr>
        <p:spPr>
          <a:xfrm>
            <a:off x="-31331" y="1712282"/>
            <a:ext cx="13067462" cy="825501"/>
          </a:xfrm>
          <a:prstGeom prst="rect">
            <a:avLst/>
          </a:prstGeom>
          <a:solidFill>
            <a:srgbClr val="5A5F5E">
              <a:alpha val="60811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252083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900">
                <a:solidFill>
                  <a:srgbClr val="FFFFFF"/>
                </a:solidFill>
                <a:effectLst>
                  <a:outerShdw sx="100000" sy="100000" kx="0" ky="0" algn="b" rotWithShape="0" blurRad="50800" dist="63500" dir="227750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HE TRUSTED GOD To SATISFY (1,2)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HIS GRATITUDE and RESPONSE (3-7)"/>
          <p:cNvSpPr txBox="1"/>
          <p:nvPr/>
        </p:nvSpPr>
        <p:spPr>
          <a:xfrm>
            <a:off x="-31331" y="1712282"/>
            <a:ext cx="13067462" cy="825501"/>
          </a:xfrm>
          <a:prstGeom prst="rect">
            <a:avLst/>
          </a:prstGeom>
          <a:solidFill>
            <a:srgbClr val="5A5F5E">
              <a:alpha val="60811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252083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900">
                <a:solidFill>
                  <a:srgbClr val="FFFFFF"/>
                </a:solidFill>
                <a:effectLst>
                  <a:outerShdw sx="100000" sy="100000" kx="0" ky="0" algn="b" rotWithShape="0" blurRad="50800" dist="63500" dir="227750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HIS GRATITUDE and RESPONSE (3-7)</a:t>
            </a:r>
          </a:p>
        </p:txBody>
      </p:sp>
      <p:sp>
        <p:nvSpPr>
          <p:cNvPr id="346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grpSp>
        <p:nvGrpSpPr>
          <p:cNvPr id="351" name="Group"/>
          <p:cNvGrpSpPr/>
          <p:nvPr/>
        </p:nvGrpSpPr>
        <p:grpSpPr>
          <a:xfrm>
            <a:off x="160204" y="2819279"/>
            <a:ext cx="4244831" cy="6908801"/>
            <a:chOff x="0" y="-114300"/>
            <a:chExt cx="4244829" cy="6908799"/>
          </a:xfrm>
        </p:grpSpPr>
        <p:grpSp>
          <p:nvGrpSpPr>
            <p:cNvPr id="349" name="Image"/>
            <p:cNvGrpSpPr/>
            <p:nvPr/>
          </p:nvGrpSpPr>
          <p:grpSpPr>
            <a:xfrm flipH="1">
              <a:off x="0" y="-114300"/>
              <a:ext cx="4244830" cy="6311900"/>
              <a:chOff x="0" y="0"/>
              <a:chExt cx="4244829" cy="6311899"/>
            </a:xfrm>
          </p:grpSpPr>
          <p:pic>
            <p:nvPicPr>
              <p:cNvPr id="348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65100" y="114300"/>
                <a:ext cx="3914630" cy="58801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47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244830" cy="6311900"/>
              </a:xfrm>
              <a:prstGeom prst="rect">
                <a:avLst/>
              </a:prstGeom>
              <a:effectLst/>
            </p:spPr>
          </p:pic>
        </p:grpSp>
        <p:sp>
          <p:nvSpPr>
            <p:cNvPr id="350" name="Title"/>
            <p:cNvSpPr/>
            <p:nvPr/>
          </p:nvSpPr>
          <p:spPr>
            <a:xfrm>
              <a:off x="0" y="6299199"/>
              <a:ext cx="4244830" cy="4953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i="1" sz="27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PSALM 63</a:t>
              </a:r>
            </a:p>
          </p:txBody>
        </p:sp>
      </p:grpSp>
      <p:sp>
        <p:nvSpPr>
          <p:cNvPr id="352" name="Psalm 63:3 (NKJV)…"/>
          <p:cNvSpPr txBox="1"/>
          <p:nvPr/>
        </p:nvSpPr>
        <p:spPr>
          <a:xfrm>
            <a:off x="365139" y="6550674"/>
            <a:ext cx="3834961" cy="19925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52083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63:3 (NKJV) </a:t>
            </a:r>
          </a:p>
          <a:p>
            <a:pPr defTabSz="457200"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3</a:t>
            </a:r>
            <a:r>
              <a:t> Because Your lovingkindness </a:t>
            </a:r>
            <a:r>
              <a:rPr i="1"/>
              <a:t>is</a:t>
            </a:r>
            <a:r>
              <a:t> better than life, My lips shall praise </a:t>
            </a:r>
            <a:r>
              <a:rPr i="1"/>
              <a:t>You</a:t>
            </a:r>
            <a:r>
              <a:t>.</a:t>
            </a:r>
          </a:p>
        </p:txBody>
      </p:sp>
      <p:sp>
        <p:nvSpPr>
          <p:cNvPr id="353" name="“Because Your lovingkindness is better than life, My lips shall praise You.”…"/>
          <p:cNvSpPr txBox="1"/>
          <p:nvPr/>
        </p:nvSpPr>
        <p:spPr>
          <a:xfrm>
            <a:off x="4700771" y="2692279"/>
            <a:ext cx="8091555" cy="688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4"/>
              </a:buBlip>
              <a:defRPr sz="41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“Because Your lovingkindness is better than life, My lips shall praise You.”</a:t>
            </a:r>
          </a:p>
          <a:p>
            <a:pPr marL="921302" indent="-464102" algn="l">
              <a:spcBef>
                <a:spcPts val="1200"/>
              </a:spcBef>
              <a:buSzPct val="52999"/>
              <a:buBlip>
                <a:blip r:embed="rId5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lovingkindness of the Lord is is more valuable to him than life itself, for without it life would be worthless (Mat. 16:24-26)</a:t>
            </a:r>
          </a:p>
          <a:p>
            <a:pPr marL="921302" indent="-464102" algn="l">
              <a:spcBef>
                <a:spcPts val="1200"/>
              </a:spcBef>
              <a:buSzPct val="52999"/>
              <a:buBlip>
                <a:blip r:embed="rId5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Though his life was threatened, the danger faded out of sight in the consciousness of God’s faithfulness, bringing praise to his lips (Ps. 34:1; Acts 16:25)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HIS GRATITUDE and RESPONSE (3-7)"/>
          <p:cNvSpPr txBox="1"/>
          <p:nvPr/>
        </p:nvSpPr>
        <p:spPr>
          <a:xfrm>
            <a:off x="-31331" y="1712282"/>
            <a:ext cx="13067462" cy="825501"/>
          </a:xfrm>
          <a:prstGeom prst="rect">
            <a:avLst/>
          </a:prstGeom>
          <a:solidFill>
            <a:srgbClr val="5A5F5E">
              <a:alpha val="60811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252083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900">
                <a:solidFill>
                  <a:srgbClr val="FFFFFF"/>
                </a:solidFill>
                <a:effectLst>
                  <a:outerShdw sx="100000" sy="100000" kx="0" ky="0" algn="b" rotWithShape="0" blurRad="50800" dist="63500" dir="227750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HIS GRATITUDE and RESPONSE (3-7)</a:t>
            </a:r>
          </a:p>
        </p:txBody>
      </p:sp>
      <p:sp>
        <p:nvSpPr>
          <p:cNvPr id="356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grpSp>
        <p:nvGrpSpPr>
          <p:cNvPr id="361" name="Group"/>
          <p:cNvGrpSpPr/>
          <p:nvPr/>
        </p:nvGrpSpPr>
        <p:grpSpPr>
          <a:xfrm>
            <a:off x="160204" y="2819279"/>
            <a:ext cx="4244831" cy="6908801"/>
            <a:chOff x="0" y="-114300"/>
            <a:chExt cx="4244829" cy="6908799"/>
          </a:xfrm>
        </p:grpSpPr>
        <p:grpSp>
          <p:nvGrpSpPr>
            <p:cNvPr id="359" name="Image"/>
            <p:cNvGrpSpPr/>
            <p:nvPr/>
          </p:nvGrpSpPr>
          <p:grpSpPr>
            <a:xfrm flipH="1">
              <a:off x="0" y="-114300"/>
              <a:ext cx="4244830" cy="6311900"/>
              <a:chOff x="0" y="0"/>
              <a:chExt cx="4244829" cy="6311899"/>
            </a:xfrm>
          </p:grpSpPr>
          <p:pic>
            <p:nvPicPr>
              <p:cNvPr id="358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65100" y="114300"/>
                <a:ext cx="3914630" cy="58801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57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244830" cy="6311900"/>
              </a:xfrm>
              <a:prstGeom prst="rect">
                <a:avLst/>
              </a:prstGeom>
              <a:effectLst/>
            </p:spPr>
          </p:pic>
        </p:grpSp>
        <p:sp>
          <p:nvSpPr>
            <p:cNvPr id="360" name="Title"/>
            <p:cNvSpPr/>
            <p:nvPr/>
          </p:nvSpPr>
          <p:spPr>
            <a:xfrm>
              <a:off x="0" y="6299199"/>
              <a:ext cx="4244830" cy="4953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i="1" sz="27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PSALM 63</a:t>
              </a:r>
            </a:p>
          </p:txBody>
        </p:sp>
      </p:grpSp>
      <p:sp>
        <p:nvSpPr>
          <p:cNvPr id="362" name="Psalm 63:4–5 (NKJV)…"/>
          <p:cNvSpPr txBox="1"/>
          <p:nvPr/>
        </p:nvSpPr>
        <p:spPr>
          <a:xfrm>
            <a:off x="365139" y="5603683"/>
            <a:ext cx="3834961" cy="31355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52083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63:4–5 (NKJV) </a:t>
            </a:r>
          </a:p>
          <a:p>
            <a:pPr defTabSz="457200"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4</a:t>
            </a:r>
            <a:r>
              <a:t> Thus I will bless You while I live; I will lift up my hands in Your name. </a:t>
            </a:r>
            <a:r>
              <a:rPr baseline="31999"/>
              <a:t>5</a:t>
            </a:r>
            <a:r>
              <a:t> My soul shall be satisfied as with marrow and fatness, And my mouth shall praise You with joyful lips.</a:t>
            </a:r>
          </a:p>
        </p:txBody>
      </p:sp>
      <p:sp>
        <p:nvSpPr>
          <p:cNvPr id="363" name="“Thus I will bless You while I live”…"/>
          <p:cNvSpPr txBox="1"/>
          <p:nvPr/>
        </p:nvSpPr>
        <p:spPr>
          <a:xfrm>
            <a:off x="4700771" y="2692279"/>
            <a:ext cx="8091555" cy="675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4"/>
              </a:buBlip>
              <a:defRPr sz="39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“Thus I will bless You while I live”</a:t>
            </a:r>
          </a:p>
          <a:p>
            <a:pPr marL="921302" indent="-464102" algn="l">
              <a:spcBef>
                <a:spcPts val="1200"/>
              </a:spcBef>
              <a:buSzPct val="52999"/>
              <a:buBlip>
                <a:blip r:embed="rId5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“I will lift up my hands in Your name” - (the outward symbol of an uplifted heart) (Ps. 28:2; 143:6;  1 Timothy 2:8)</a:t>
            </a:r>
          </a:p>
          <a:p>
            <a:pPr marL="921302" indent="-464102" algn="l">
              <a:spcBef>
                <a:spcPts val="1200"/>
              </a:spcBef>
              <a:buSzPct val="52999"/>
              <a:buBlip>
                <a:blip r:embed="rId5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“My soul shall be satisfied as with marrow and fatness” (David’s soul would be fully satisfied by God’s provisions) (Ps. 36:7-9; Jn 6:27; 7:37)</a:t>
            </a:r>
          </a:p>
          <a:p>
            <a:pPr marL="921302" indent="-464102" algn="l">
              <a:spcBef>
                <a:spcPts val="1200"/>
              </a:spcBef>
              <a:buSzPct val="52999"/>
              <a:buBlip>
                <a:blip r:embed="rId5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Prompting “joyful” praise — We have SO MUCH to praise the LORD for! (Eph. 1:3-13; 5:9; Col. 3:16, 17)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HIS GRATITUDE and RESPONSE (3-7)"/>
          <p:cNvSpPr txBox="1"/>
          <p:nvPr/>
        </p:nvSpPr>
        <p:spPr>
          <a:xfrm>
            <a:off x="-31331" y="1712282"/>
            <a:ext cx="13067462" cy="825501"/>
          </a:xfrm>
          <a:prstGeom prst="rect">
            <a:avLst/>
          </a:prstGeom>
          <a:solidFill>
            <a:srgbClr val="5A5F5E">
              <a:alpha val="60811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252083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900">
                <a:solidFill>
                  <a:srgbClr val="FFFFFF"/>
                </a:solidFill>
                <a:effectLst>
                  <a:outerShdw sx="100000" sy="100000" kx="0" ky="0" algn="b" rotWithShape="0" blurRad="50800" dist="63500" dir="227750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HIS GRATITUDE and RESPONSE (3-7)</a:t>
            </a:r>
          </a:p>
        </p:txBody>
      </p:sp>
      <p:sp>
        <p:nvSpPr>
          <p:cNvPr id="366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grpSp>
        <p:nvGrpSpPr>
          <p:cNvPr id="371" name="Group"/>
          <p:cNvGrpSpPr/>
          <p:nvPr/>
        </p:nvGrpSpPr>
        <p:grpSpPr>
          <a:xfrm>
            <a:off x="160204" y="2819279"/>
            <a:ext cx="4244831" cy="6908801"/>
            <a:chOff x="0" y="-114300"/>
            <a:chExt cx="4244829" cy="6908799"/>
          </a:xfrm>
        </p:grpSpPr>
        <p:grpSp>
          <p:nvGrpSpPr>
            <p:cNvPr id="369" name="Image"/>
            <p:cNvGrpSpPr/>
            <p:nvPr/>
          </p:nvGrpSpPr>
          <p:grpSpPr>
            <a:xfrm flipH="1">
              <a:off x="0" y="-114300"/>
              <a:ext cx="4244830" cy="6311900"/>
              <a:chOff x="0" y="0"/>
              <a:chExt cx="4244829" cy="6311899"/>
            </a:xfrm>
          </p:grpSpPr>
          <p:pic>
            <p:nvPicPr>
              <p:cNvPr id="368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65100" y="114300"/>
                <a:ext cx="3914630" cy="58801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67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244830" cy="6311900"/>
              </a:xfrm>
              <a:prstGeom prst="rect">
                <a:avLst/>
              </a:prstGeom>
              <a:effectLst/>
            </p:spPr>
          </p:pic>
        </p:grpSp>
        <p:sp>
          <p:nvSpPr>
            <p:cNvPr id="370" name="Title"/>
            <p:cNvSpPr/>
            <p:nvPr/>
          </p:nvSpPr>
          <p:spPr>
            <a:xfrm>
              <a:off x="0" y="6299199"/>
              <a:ext cx="4244830" cy="4953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i="1" sz="27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PSALM 63</a:t>
              </a:r>
            </a:p>
          </p:txBody>
        </p:sp>
      </p:grpSp>
      <p:sp>
        <p:nvSpPr>
          <p:cNvPr id="372" name="Psalm 63:6–7 (NKJV)…"/>
          <p:cNvSpPr txBox="1"/>
          <p:nvPr/>
        </p:nvSpPr>
        <p:spPr>
          <a:xfrm>
            <a:off x="365139" y="5603683"/>
            <a:ext cx="3834961" cy="31355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52083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63:6–7 (NKJV) </a:t>
            </a:r>
          </a:p>
          <a:p>
            <a:pPr defTabSz="457200"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6</a:t>
            </a:r>
            <a:r>
              <a:t> When I remember You on my bed, I meditate on You in the </a:t>
            </a:r>
            <a:r>
              <a:rPr i="1"/>
              <a:t>night</a:t>
            </a:r>
            <a:r>
              <a:t> watches. </a:t>
            </a:r>
            <a:r>
              <a:rPr baseline="31999"/>
              <a:t>7</a:t>
            </a:r>
            <a:r>
              <a:t> Because You have been my help, Therefore in the shadow of Your wings I will rejoice.</a:t>
            </a:r>
          </a:p>
        </p:txBody>
      </p:sp>
      <p:sp>
        <p:nvSpPr>
          <p:cNvPr id="373" name="“I REMEMBER”…"/>
          <p:cNvSpPr txBox="1"/>
          <p:nvPr/>
        </p:nvSpPr>
        <p:spPr>
          <a:xfrm>
            <a:off x="4700771" y="2692279"/>
            <a:ext cx="8091555" cy="675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4"/>
              </a:buBlip>
              <a:defRPr sz="39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“I REMEMBER”</a:t>
            </a:r>
          </a:p>
          <a:p>
            <a:pPr marL="921302" indent="-464102" algn="l">
              <a:spcBef>
                <a:spcPts val="1200"/>
              </a:spcBef>
              <a:buSzPct val="52999"/>
              <a:buBlip>
                <a:blip r:embed="rId5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too should reflect on what God has done for us - (Eph. 2:11)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4"/>
              </a:buBlip>
              <a:defRPr sz="39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“I MEDITATE”</a:t>
            </a:r>
          </a:p>
          <a:p>
            <a:pPr marL="921302" indent="-464102" algn="l">
              <a:spcBef>
                <a:spcPts val="1200"/>
              </a:spcBef>
              <a:buSzPct val="52999"/>
              <a:buBlip>
                <a:blip r:embed="rId5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too need to think on God, His word, and His blessings! (Phili 4:8)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4"/>
              </a:buBlip>
              <a:defRPr sz="39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“I WILL REJOICE”</a:t>
            </a:r>
          </a:p>
          <a:p>
            <a:pPr marL="921302" indent="-464102" algn="l">
              <a:spcBef>
                <a:spcPts val="1200"/>
              </a:spcBef>
              <a:buSzPct val="52999"/>
              <a:buBlip>
                <a:blip r:embed="rId5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Joy is a choice, not merely choosing to be “joyful,” but choosing to TRUST God and REST in Him &amp; His provisions! (Rom. 8:28-39)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500"/>
                                        <p:tgtEl>
                                          <p:spTgt spid="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CAUSE of his SATISFACTION &amp; HOPE (8-11)"/>
          <p:cNvSpPr txBox="1"/>
          <p:nvPr/>
        </p:nvSpPr>
        <p:spPr>
          <a:xfrm>
            <a:off x="-31331" y="1750382"/>
            <a:ext cx="13067462" cy="749301"/>
          </a:xfrm>
          <a:prstGeom prst="rect">
            <a:avLst/>
          </a:prstGeom>
          <a:solidFill>
            <a:srgbClr val="5A5F5E">
              <a:alpha val="60811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252083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400">
                <a:solidFill>
                  <a:srgbClr val="FFFFFF"/>
                </a:solidFill>
                <a:effectLst>
                  <a:outerShdw sx="100000" sy="100000" kx="0" ky="0" algn="b" rotWithShape="0" blurRad="50800" dist="63500" dir="227750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CAUSE of his SATISFACTION &amp; HOPE (8-11)</a:t>
            </a:r>
          </a:p>
        </p:txBody>
      </p:sp>
      <p:sp>
        <p:nvSpPr>
          <p:cNvPr id="376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grpSp>
        <p:nvGrpSpPr>
          <p:cNvPr id="381" name="Group"/>
          <p:cNvGrpSpPr/>
          <p:nvPr/>
        </p:nvGrpSpPr>
        <p:grpSpPr>
          <a:xfrm>
            <a:off x="160204" y="2819279"/>
            <a:ext cx="4244831" cy="6908801"/>
            <a:chOff x="0" y="-114300"/>
            <a:chExt cx="4244829" cy="6908799"/>
          </a:xfrm>
        </p:grpSpPr>
        <p:grpSp>
          <p:nvGrpSpPr>
            <p:cNvPr id="379" name="Image"/>
            <p:cNvGrpSpPr/>
            <p:nvPr/>
          </p:nvGrpSpPr>
          <p:grpSpPr>
            <a:xfrm flipH="1">
              <a:off x="0" y="-114300"/>
              <a:ext cx="4244830" cy="6311900"/>
              <a:chOff x="0" y="0"/>
              <a:chExt cx="4244829" cy="6311899"/>
            </a:xfrm>
          </p:grpSpPr>
          <p:pic>
            <p:nvPicPr>
              <p:cNvPr id="378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65100" y="114300"/>
                <a:ext cx="3914630" cy="58801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77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244830" cy="6311900"/>
              </a:xfrm>
              <a:prstGeom prst="rect">
                <a:avLst/>
              </a:prstGeom>
              <a:effectLst/>
            </p:spPr>
          </p:pic>
        </p:grpSp>
        <p:sp>
          <p:nvSpPr>
            <p:cNvPr id="380" name="Title"/>
            <p:cNvSpPr/>
            <p:nvPr/>
          </p:nvSpPr>
          <p:spPr>
            <a:xfrm>
              <a:off x="0" y="6299199"/>
              <a:ext cx="4244830" cy="4953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i="1" sz="27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PSALM 63</a:t>
              </a:r>
            </a:p>
          </p:txBody>
        </p:sp>
      </p:grpSp>
      <p:sp>
        <p:nvSpPr>
          <p:cNvPr id="382" name="Psalm 63:8–11 (NKJV)…"/>
          <p:cNvSpPr txBox="1"/>
          <p:nvPr/>
        </p:nvSpPr>
        <p:spPr>
          <a:xfrm>
            <a:off x="4849074" y="2834820"/>
            <a:ext cx="7687495" cy="6645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63:8–11 (NKJV)</a:t>
            </a:r>
          </a:p>
          <a:p>
            <a:pPr defTabSz="457200">
              <a:defRPr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8</a:t>
            </a:r>
            <a:r>
              <a:t> My soul follows close behind You; Your right hand upholds me. </a:t>
            </a:r>
            <a:r>
              <a:rPr baseline="31999"/>
              <a:t>9</a:t>
            </a:r>
            <a:r>
              <a:t> But those </a:t>
            </a:r>
            <a:r>
              <a:rPr i="1"/>
              <a:t>who</a:t>
            </a:r>
            <a:r>
              <a:t> seek my life, to destroy </a:t>
            </a:r>
            <a:r>
              <a:rPr i="1"/>
              <a:t>it,</a:t>
            </a:r>
            <a:r>
              <a:t> Shall go into the lower parts of the earth. </a:t>
            </a:r>
            <a:r>
              <a:rPr baseline="31999"/>
              <a:t>10</a:t>
            </a:r>
            <a:r>
              <a:t> They shall fall by the sword; They shall be a portion for jackals. </a:t>
            </a:r>
            <a:r>
              <a:rPr baseline="31999"/>
              <a:t>11</a:t>
            </a:r>
            <a:r>
              <a:t> But the king shall rejoice in God; Everyone who swears by Him shall glory; But the mouth of those who speak lies shall be stopped.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pic>
        <p:nvPicPr>
          <p:cNvPr id="38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137280" y="3177480"/>
            <a:ext cx="5742267" cy="6311787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CONSIDER THE EXAMPLE OF PAUL — Php 1:4, 18; 2:2, 17; 4:10…"/>
          <p:cNvSpPr txBox="1"/>
          <p:nvPr/>
        </p:nvSpPr>
        <p:spPr>
          <a:xfrm>
            <a:off x="6039979" y="3066081"/>
            <a:ext cx="6947046" cy="631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b="1"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CONSIDER THE EXAMPLE OF PAUL — </a:t>
            </a:r>
            <a:r>
              <a:rPr b="0"/>
              <a:t>Php 1:4, 18; 2:2, 17; 4:10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Regardless of external circumstances</a:t>
            </a:r>
            <a:r>
              <a:t>: (4)  Jm 1:2-3; Ro 5:3-4; cf. Jm 1:2-3; 1Pe 4:12-13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b="1"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This Abiding JOY is found ONLY in the Lord — </a:t>
            </a:r>
          </a:p>
          <a:p>
            <a:pPr lvl="1" marL="9848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confidence in the Lord — peace w/ God</a:t>
            </a:r>
          </a:p>
          <a:p>
            <a:pPr lvl="1" marL="9848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salvation from sin</a:t>
            </a:r>
          </a:p>
          <a:p>
            <a:pPr lvl="1" marL="9848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hope — Rom 5:2</a:t>
            </a:r>
          </a:p>
        </p:txBody>
      </p:sp>
      <p:sp>
        <p:nvSpPr>
          <p:cNvPr id="387" name="Philippians 4:4 (NKJV)…"/>
          <p:cNvSpPr txBox="1"/>
          <p:nvPr/>
        </p:nvSpPr>
        <p:spPr>
          <a:xfrm>
            <a:off x="139311" y="6564929"/>
            <a:ext cx="5738324" cy="289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4:4 (NKJV)</a:t>
            </a:r>
          </a:p>
          <a:p>
            <a:pPr defTabSz="457200">
              <a:defRPr sz="49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4</a:t>
            </a:r>
            <a:r>
              <a:t> Rejoice in the Lord always. Again I will say, rejoice!</a:t>
            </a:r>
          </a:p>
        </p:txBody>
      </p:sp>
      <p:sp>
        <p:nvSpPr>
          <p:cNvPr id="388" name="Rejoice In The Lord Always - Phili. 4:4"/>
          <p:cNvSpPr txBox="1"/>
          <p:nvPr/>
        </p:nvSpPr>
        <p:spPr>
          <a:xfrm>
            <a:off x="-17114" y="1781668"/>
            <a:ext cx="13039029" cy="863601"/>
          </a:xfrm>
          <a:prstGeom prst="rect">
            <a:avLst/>
          </a:prstGeom>
          <a:solidFill>
            <a:schemeClr val="accent6">
              <a:hueOff val="-193447"/>
              <a:satOff val="3713"/>
              <a:lumOff val="1132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all" sz="70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4900">
                <a:solidFill>
                  <a:srgbClr val="EDAC0F"/>
                </a:solidFill>
              </a:rPr>
              <a:t>Rejoice</a:t>
            </a:r>
            <a:r>
              <a:rPr sz="4900"/>
              <a:t> In The Lord Always - Phili. 4:4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500"/>
                                        <p:tgtEl>
                                          <p:spTgt spid="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8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pic>
        <p:nvPicPr>
          <p:cNvPr id="39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137280" y="3177480"/>
            <a:ext cx="5742267" cy="6311787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Philippians 4:4 (NKJV)…"/>
          <p:cNvSpPr txBox="1"/>
          <p:nvPr/>
        </p:nvSpPr>
        <p:spPr>
          <a:xfrm>
            <a:off x="139311" y="6564929"/>
            <a:ext cx="5738324" cy="289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4:4 (NKJV)</a:t>
            </a:r>
          </a:p>
          <a:p>
            <a:pPr defTabSz="457200">
              <a:defRPr sz="49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4</a:t>
            </a:r>
            <a:r>
              <a:t> Rejoice in the Lord always. Again I will say, rejoice!</a:t>
            </a:r>
          </a:p>
        </p:txBody>
      </p:sp>
      <p:sp>
        <p:nvSpPr>
          <p:cNvPr id="393" name="Rejoice In The Lord Always - Phili. 4:4"/>
          <p:cNvSpPr txBox="1"/>
          <p:nvPr/>
        </p:nvSpPr>
        <p:spPr>
          <a:xfrm>
            <a:off x="-17114" y="1781668"/>
            <a:ext cx="13039029" cy="863601"/>
          </a:xfrm>
          <a:prstGeom prst="rect">
            <a:avLst/>
          </a:prstGeom>
          <a:solidFill>
            <a:schemeClr val="accent6">
              <a:hueOff val="-193447"/>
              <a:satOff val="3713"/>
              <a:lumOff val="1132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all" sz="70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4900">
                <a:solidFill>
                  <a:srgbClr val="EDAC0F"/>
                </a:solidFill>
              </a:rPr>
              <a:t>Rejoice</a:t>
            </a:r>
            <a:r>
              <a:rPr sz="4900"/>
              <a:t> In The Lord Always - Phili. 4:4</a:t>
            </a:r>
          </a:p>
        </p:txBody>
      </p:sp>
      <p:sp>
        <p:nvSpPr>
          <p:cNvPr id="394" name="Philippians 4:5–7 (NKJV)…"/>
          <p:cNvSpPr txBox="1"/>
          <p:nvPr/>
        </p:nvSpPr>
        <p:spPr>
          <a:xfrm>
            <a:off x="6031524" y="3195783"/>
            <a:ext cx="6740194" cy="608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Philippians 4:5–7 (NKJV)</a:t>
            </a:r>
          </a:p>
          <a:p>
            <a:pPr defTabSz="457200">
              <a:defRPr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5</a:t>
            </a:r>
            <a:r>
              <a:t> Let your gentleness be known to all men. The Lord </a:t>
            </a:r>
            <a:r>
              <a:rPr i="1"/>
              <a:t>is</a:t>
            </a:r>
            <a:r>
              <a:t> at hand. </a:t>
            </a:r>
            <a:r>
              <a:rPr baseline="31999"/>
              <a:t>6</a:t>
            </a:r>
            <a:r>
              <a:t> Be anxious for nothing, but in everything by prayer and supplication, with thanksgiving, let your requests be made known to God; </a:t>
            </a:r>
            <a:r>
              <a:rPr baseline="31999"/>
              <a:t>7</a:t>
            </a:r>
            <a:r>
              <a:t> and the peace of God, which surpasses all understanding, will guard your hearts and minds through Christ Jesus.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pic>
        <p:nvPicPr>
          <p:cNvPr id="39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137280" y="3177480"/>
            <a:ext cx="5742267" cy="6311787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Rejoice In The Lord Always - Phili. 4:4"/>
          <p:cNvSpPr txBox="1"/>
          <p:nvPr/>
        </p:nvSpPr>
        <p:spPr>
          <a:xfrm>
            <a:off x="-17114" y="1781668"/>
            <a:ext cx="13039029" cy="863601"/>
          </a:xfrm>
          <a:prstGeom prst="rect">
            <a:avLst/>
          </a:prstGeom>
          <a:solidFill>
            <a:schemeClr val="accent6">
              <a:hueOff val="-193447"/>
              <a:satOff val="3713"/>
              <a:lumOff val="1132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all" sz="70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4900">
                <a:solidFill>
                  <a:srgbClr val="EDAC0F"/>
                </a:solidFill>
              </a:rPr>
              <a:t>Rejoice</a:t>
            </a:r>
            <a:r>
              <a:rPr sz="4900"/>
              <a:t> In The Lord Always - Phili. 4:4</a:t>
            </a:r>
          </a:p>
        </p:txBody>
      </p:sp>
      <p:sp>
        <p:nvSpPr>
          <p:cNvPr id="399" name="Philippians 4:7 (NKJV)…"/>
          <p:cNvSpPr txBox="1"/>
          <p:nvPr/>
        </p:nvSpPr>
        <p:spPr>
          <a:xfrm>
            <a:off x="108833" y="6580126"/>
            <a:ext cx="5799280" cy="2717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4:7 (NKJV)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7</a:t>
            </a:r>
            <a:r>
              <a:t> and the peace of God, which surpasses all understanding, will guard your hearts and minds through Christ Jesus.</a:t>
            </a:r>
          </a:p>
        </p:txBody>
      </p:sp>
      <p:sp>
        <p:nvSpPr>
          <p:cNvPr id="400" name="Philippians 4:8–9 (NKJV)…"/>
          <p:cNvSpPr txBox="1"/>
          <p:nvPr/>
        </p:nvSpPr>
        <p:spPr>
          <a:xfrm>
            <a:off x="5961989" y="3014991"/>
            <a:ext cx="6860305" cy="6216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Philippians 4:8–9 (NKJV) </a:t>
            </a:r>
          </a:p>
          <a:p>
            <a:pPr defTabSz="457200"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8</a:t>
            </a:r>
            <a:r>
              <a:t> Finally, brethren, whatever things are true, whatever things </a:t>
            </a:r>
            <a:r>
              <a:rPr i="1"/>
              <a:t>are</a:t>
            </a:r>
            <a:r>
              <a:t> noble, whatever things </a:t>
            </a:r>
            <a:r>
              <a:rPr i="1"/>
              <a:t>are</a:t>
            </a:r>
            <a:r>
              <a:t> just, whatever things </a:t>
            </a:r>
            <a:r>
              <a:rPr i="1"/>
              <a:t>are</a:t>
            </a:r>
            <a:r>
              <a:t> pure, whatever things </a:t>
            </a:r>
            <a:r>
              <a:rPr i="1"/>
              <a:t>are</a:t>
            </a:r>
            <a:r>
              <a:t> lovely, whatever things </a:t>
            </a:r>
            <a:r>
              <a:rPr i="1"/>
              <a:t>are</a:t>
            </a:r>
            <a:r>
              <a:t> of good report, if </a:t>
            </a:r>
            <a:r>
              <a:rPr i="1"/>
              <a:t>there is</a:t>
            </a:r>
            <a:r>
              <a:t> any virtue and if </a:t>
            </a:r>
            <a:r>
              <a:rPr i="1"/>
              <a:t>there is</a:t>
            </a:r>
            <a:r>
              <a:t> anything praiseworthy—meditate on these things. </a:t>
            </a:r>
            <a:r>
              <a:rPr baseline="31999"/>
              <a:t>9</a:t>
            </a:r>
            <a:r>
              <a:t> The things which you learned and received and heard and saw in me, these do, and the God of peace will be with you.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708" t="0" r="5708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68" name="(Psalm 63:1-11; Phili. 4:4-13)"/>
          <p:cNvSpPr txBox="1"/>
          <p:nvPr/>
        </p:nvSpPr>
        <p:spPr>
          <a:xfrm>
            <a:off x="2583310" y="1523933"/>
            <a:ext cx="7838181" cy="812801"/>
          </a:xfrm>
          <a:prstGeom prst="rect">
            <a:avLst/>
          </a:prstGeom>
          <a:solidFill>
            <a:srgbClr val="5A5F5E">
              <a:alpha val="6081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(Psalm 63:1-11; Phili. 4:4-13)</a:t>
            </a:r>
          </a:p>
        </p:txBody>
      </p:sp>
      <p:sp>
        <p:nvSpPr>
          <p:cNvPr id="269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sp>
        <p:nvSpPr>
          <p:cNvPr id="270" name="There seems to be an epidemic of “discontentment,” “dissatisfaction,” “unhappiness,” and “anger.”"/>
          <p:cNvSpPr txBox="1"/>
          <p:nvPr/>
        </p:nvSpPr>
        <p:spPr>
          <a:xfrm>
            <a:off x="355845" y="2901891"/>
            <a:ext cx="12293110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600">
                <a:solidFill>
                  <a:srgbClr val="FFFFFF"/>
                </a:solidFill>
                <a:effectLst>
                  <a:outerShdw sx="100000" sy="100000" kx="0" ky="0" algn="b" rotWithShape="0" blurRad="63500" dist="63500" dir="2110708">
                    <a:srgbClr val="000000"/>
                  </a:outerShdw>
                </a:effectLst>
              </a:defRPr>
            </a:lvl1pPr>
          </a:lstStyle>
          <a:p>
            <a:pPr/>
            <a:r>
              <a:t>There seems to be an epidemic of “discontentment,” “dissatisfaction,” “unhappiness,” and “anger.”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pic>
        <p:nvPicPr>
          <p:cNvPr id="40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137280" y="3177480"/>
            <a:ext cx="5742267" cy="6311787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Rejoice In The Lord Always - Phili. 4:4"/>
          <p:cNvSpPr txBox="1"/>
          <p:nvPr/>
        </p:nvSpPr>
        <p:spPr>
          <a:xfrm>
            <a:off x="-17114" y="1781668"/>
            <a:ext cx="13039029" cy="863601"/>
          </a:xfrm>
          <a:prstGeom prst="rect">
            <a:avLst/>
          </a:prstGeom>
          <a:solidFill>
            <a:schemeClr val="accent6">
              <a:hueOff val="-193447"/>
              <a:satOff val="3713"/>
              <a:lumOff val="1132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all" sz="70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4900">
                <a:solidFill>
                  <a:srgbClr val="EDAC0F"/>
                </a:solidFill>
              </a:rPr>
              <a:t>Rejoice</a:t>
            </a:r>
            <a:r>
              <a:rPr sz="4900"/>
              <a:t> In The Lord Always - Phili. 4:4</a:t>
            </a:r>
          </a:p>
        </p:txBody>
      </p:sp>
      <p:sp>
        <p:nvSpPr>
          <p:cNvPr id="405" name="Philippians 4:7 (NKJV)…"/>
          <p:cNvSpPr txBox="1"/>
          <p:nvPr/>
        </p:nvSpPr>
        <p:spPr>
          <a:xfrm>
            <a:off x="108833" y="6580126"/>
            <a:ext cx="5799280" cy="2717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4:7 (NKJV)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7</a:t>
            </a:r>
            <a:r>
              <a:t> and the peace of God, which surpasses all understanding, will guard your hearts and minds through Christ Jesus.</a:t>
            </a:r>
          </a:p>
        </p:txBody>
      </p:sp>
      <p:sp>
        <p:nvSpPr>
          <p:cNvPr id="406" name="Philippians 4:10–13 (NKJV)…"/>
          <p:cNvSpPr txBox="1"/>
          <p:nvPr/>
        </p:nvSpPr>
        <p:spPr>
          <a:xfrm>
            <a:off x="5961989" y="3014991"/>
            <a:ext cx="6860305" cy="621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Philippians 4:10–13 (NKJV) </a:t>
            </a:r>
          </a:p>
          <a:p>
            <a:pPr defTabSz="457200">
              <a:defRPr sz="3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11</a:t>
            </a:r>
            <a:r>
              <a:t> Not that I speak in regard to need, for I have learned in whatever state I am, to be content: </a:t>
            </a:r>
            <a:r>
              <a:rPr baseline="31999"/>
              <a:t>12</a:t>
            </a:r>
            <a:r>
              <a:t> I know how to be abased, and I know how to abound. Everywhere and in all things I have learned both to be full and to be hungry, both to abound and to suffer need. </a:t>
            </a:r>
            <a:r>
              <a:rPr baseline="31999"/>
              <a:t>13</a:t>
            </a:r>
            <a:r>
              <a:t> I can do all things through Christ who strengthens 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pic>
        <p:nvPicPr>
          <p:cNvPr id="40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137280" y="3177480"/>
            <a:ext cx="5742267" cy="6311787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Rejoice In The Lord Always - Phili. 4:4"/>
          <p:cNvSpPr txBox="1"/>
          <p:nvPr/>
        </p:nvSpPr>
        <p:spPr>
          <a:xfrm>
            <a:off x="-17114" y="1781668"/>
            <a:ext cx="13039029" cy="863601"/>
          </a:xfrm>
          <a:prstGeom prst="rect">
            <a:avLst/>
          </a:prstGeom>
          <a:solidFill>
            <a:schemeClr val="accent6">
              <a:hueOff val="-193447"/>
              <a:satOff val="3713"/>
              <a:lumOff val="1132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all" sz="70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4900">
                <a:solidFill>
                  <a:srgbClr val="EDAC0F"/>
                </a:solidFill>
              </a:rPr>
              <a:t>Rejoice</a:t>
            </a:r>
            <a:r>
              <a:rPr sz="4900"/>
              <a:t> In The Lord Always - Phili. 4:4</a:t>
            </a:r>
          </a:p>
        </p:txBody>
      </p:sp>
      <p:sp>
        <p:nvSpPr>
          <p:cNvPr id="411" name="SUCH &quot;TRUST&quot; &amp; “DEPENDENCE” UPON GOD &amp; OBEDIENCE TO HIM WILL RESULT IN A FORTRESS GUARDING OUR MINDS AND HEARTS..."/>
          <p:cNvSpPr txBox="1"/>
          <p:nvPr/>
        </p:nvSpPr>
        <p:spPr>
          <a:xfrm>
            <a:off x="6025723" y="2929830"/>
            <a:ext cx="6832819" cy="640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5100">
                <a:solidFill>
                  <a:srgbClr val="000000"/>
                </a:solidFill>
                <a:effectLst>
                  <a:outerShdw sx="100000" sy="100000" kx="0" ky="0" algn="b" rotWithShape="0" blurRad="50800" dist="25400" dir="5400000">
                    <a:srgbClr val="000000">
                      <a:alpha val="3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SUCH "TRUST" &amp; “DEPENDENCE” </a:t>
            </a:r>
            <a:r>
              <a:rPr b="1"/>
              <a:t>UPON GOD</a:t>
            </a:r>
            <a:r>
              <a:t> &amp; OBEDIENCE TO HIM WILL RESULT IN A FORTRESS GUARDING OUR MINDS AND HEARTS...</a:t>
            </a:r>
          </a:p>
        </p:txBody>
      </p:sp>
      <p:sp>
        <p:nvSpPr>
          <p:cNvPr id="412" name="Philippians 4:7 (NKJV)…"/>
          <p:cNvSpPr txBox="1"/>
          <p:nvPr/>
        </p:nvSpPr>
        <p:spPr>
          <a:xfrm>
            <a:off x="108833" y="6580126"/>
            <a:ext cx="5799280" cy="2717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4:7 (NKJV)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7</a:t>
            </a:r>
            <a:r>
              <a:t> and the peace of God, which surpasses all understanding, will guard your hearts and minds through Christ Jesus.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708" t="0" r="5708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15" name="(Psalm 63:1-11; Phili. 4:4-13)"/>
          <p:cNvSpPr txBox="1"/>
          <p:nvPr/>
        </p:nvSpPr>
        <p:spPr>
          <a:xfrm>
            <a:off x="2583310" y="1523933"/>
            <a:ext cx="7838181" cy="812801"/>
          </a:xfrm>
          <a:prstGeom prst="rect">
            <a:avLst/>
          </a:prstGeom>
          <a:solidFill>
            <a:srgbClr val="5A5F5E">
              <a:alpha val="6081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(Psalm 63:1-11; Phili. 4:4-13)</a:t>
            </a:r>
          </a:p>
        </p:txBody>
      </p:sp>
      <p:sp>
        <p:nvSpPr>
          <p:cNvPr id="416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pic>
        <p:nvPicPr>
          <p:cNvPr id="4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4026" y="2400071"/>
            <a:ext cx="8896798" cy="69456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83555" dir="1736488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708" t="0" r="5708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20" name="(Psalm 63:1-11; Phili. 4:4-13)"/>
          <p:cNvSpPr txBox="1"/>
          <p:nvPr/>
        </p:nvSpPr>
        <p:spPr>
          <a:xfrm>
            <a:off x="2583310" y="1523933"/>
            <a:ext cx="7838181" cy="812801"/>
          </a:xfrm>
          <a:prstGeom prst="rect">
            <a:avLst/>
          </a:prstGeom>
          <a:solidFill>
            <a:srgbClr val="5A5F5E">
              <a:alpha val="6081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(Psalm 63:1-11; Phili. 4:4-13)</a:t>
            </a:r>
          </a:p>
        </p:txBody>
      </p:sp>
      <p:sp>
        <p:nvSpPr>
          <p:cNvPr id="421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sp>
        <p:nvSpPr>
          <p:cNvPr id="422" name="Outside of God’s will there are no REAL “successes.”…"/>
          <p:cNvSpPr txBox="1"/>
          <p:nvPr/>
        </p:nvSpPr>
        <p:spPr>
          <a:xfrm>
            <a:off x="542317" y="2867896"/>
            <a:ext cx="11920166" cy="641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1700"/>
              </a:spcBef>
              <a:defRPr b="1" sz="83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2110708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Outside of God’s will there are no REAL “successes.” </a:t>
            </a:r>
          </a:p>
          <a:p>
            <a:pPr>
              <a:spcBef>
                <a:spcPts val="1700"/>
              </a:spcBef>
              <a:defRPr b="1" sz="83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2110708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In God’s will there are no “failures.”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708" t="0" r="5708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25" name="(Psalm 63:1-11; Phili. 4:4-13)"/>
          <p:cNvSpPr txBox="1"/>
          <p:nvPr/>
        </p:nvSpPr>
        <p:spPr>
          <a:xfrm>
            <a:off x="2583310" y="1523933"/>
            <a:ext cx="7838181" cy="812801"/>
          </a:xfrm>
          <a:prstGeom prst="rect">
            <a:avLst/>
          </a:prstGeom>
          <a:solidFill>
            <a:srgbClr val="5A5F5E">
              <a:alpha val="6081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(Psalm 63:1-11; Phili. 4:4-13)</a:t>
            </a:r>
          </a:p>
        </p:txBody>
      </p:sp>
      <p:sp>
        <p:nvSpPr>
          <p:cNvPr id="426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sp>
        <p:nvSpPr>
          <p:cNvPr id="427" name="Even if in this life we suffer, face hardships, face great loss - in Christ we can find comfort, joy, peace &amp; hope!…"/>
          <p:cNvSpPr txBox="1"/>
          <p:nvPr/>
        </p:nvSpPr>
        <p:spPr>
          <a:xfrm>
            <a:off x="542317" y="3519532"/>
            <a:ext cx="11920166" cy="505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1700"/>
              </a:spcBef>
              <a:defRPr b="1" sz="66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2110708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Even if in this life we suffer, face hardships, face great loss - in Christ we can find comfort, joy, peace &amp; hope!</a:t>
            </a:r>
          </a:p>
          <a:p>
            <a:pPr>
              <a:spcBef>
                <a:spcPts val="1700"/>
              </a:spcBef>
              <a:defRPr b="1" sz="56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2110708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Romans 6:3-6; Galatians 3:26,27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708" t="0" r="5708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30" name="(Psalm 63:1-11; Phili. 4:4-13)"/>
          <p:cNvSpPr txBox="1"/>
          <p:nvPr/>
        </p:nvSpPr>
        <p:spPr>
          <a:xfrm>
            <a:off x="2583310" y="1523933"/>
            <a:ext cx="7838181" cy="812801"/>
          </a:xfrm>
          <a:prstGeom prst="rect">
            <a:avLst/>
          </a:prstGeom>
          <a:solidFill>
            <a:srgbClr val="5A5F5E">
              <a:alpha val="6081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(Psalm 63:1-11; Phili. 4:4-13)</a:t>
            </a:r>
          </a:p>
        </p:txBody>
      </p:sp>
      <p:sp>
        <p:nvSpPr>
          <p:cNvPr id="431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sp>
        <p:nvSpPr>
          <p:cNvPr id="432" name="Sin is the REAL burden while sincere &amp; genuine obedience to God brings real &amp; everlasting joy   Mat 11:28-30; 1 John 5:3;"/>
          <p:cNvSpPr txBox="1"/>
          <p:nvPr/>
        </p:nvSpPr>
        <p:spPr>
          <a:xfrm>
            <a:off x="542317" y="3452096"/>
            <a:ext cx="11920166" cy="524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1700"/>
              </a:spcBef>
              <a:defRPr b="1" sz="70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2110708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Sin is the REAL burden while sincere &amp; genuine obedience to God brings real &amp; everlasting joy  </a:t>
            </a:r>
            <a:br/>
            <a:r>
              <a:t>Mat 11:28-30; 1 John 5:3;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708" t="0" r="5708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36" name="“I Will Rejoice”"/>
          <p:cNvSpPr txBox="1"/>
          <p:nvPr/>
        </p:nvSpPr>
        <p:spPr>
          <a:xfrm>
            <a:off x="542317" y="1398981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sp>
        <p:nvSpPr>
          <p:cNvPr id="437" name="(Psalm 63:1-11; Phili. 4:4-13)"/>
          <p:cNvSpPr txBox="1"/>
          <p:nvPr/>
        </p:nvSpPr>
        <p:spPr>
          <a:xfrm>
            <a:off x="2583310" y="3290133"/>
            <a:ext cx="7838180" cy="812801"/>
          </a:xfrm>
          <a:prstGeom prst="rect">
            <a:avLst/>
          </a:prstGeom>
          <a:solidFill>
            <a:srgbClr val="5A5F5E">
              <a:alpha val="6081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(Psalm 63:1-11; Phili. 4:4-13)</a:t>
            </a:r>
          </a:p>
        </p:txBody>
      </p:sp>
      <p:sp>
        <p:nvSpPr>
          <p:cNvPr id="438" name="Charts by Don McClain…"/>
          <p:cNvSpPr txBox="1"/>
          <p:nvPr/>
        </p:nvSpPr>
        <p:spPr>
          <a:xfrm>
            <a:off x="304805" y="7152514"/>
            <a:ext cx="12395190" cy="2204918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3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 / Preached July 12, 2020 AM</a:t>
            </a:r>
            <a:endParaRPr sz="2000">
              <a:solidFill>
                <a:srgbClr val="FFFFFF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defTabSz="457200">
              <a:defRPr sz="25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West 65th Street church of Christ - P.O. Box 190062 - Little Rock AR 72219 - Phone — 501-568-1062 — Email –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17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Prepared using Keynote / More Keynote, PPT &amp; Audio Sermons: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 u="sng">
                <a:hlinkClick r:id="rId4" invalidUrl="" action="" tgtFrame="" tooltip="" history="1" highlightClick="0" endSnd="0"/>
              </a:rPr>
              <a:t>www.w65stchurchofchrist.com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hilippians 4:4–13 (NKJV)…"/>
          <p:cNvSpPr txBox="1"/>
          <p:nvPr/>
        </p:nvSpPr>
        <p:spPr>
          <a:xfrm>
            <a:off x="232126" y="234722"/>
            <a:ext cx="12540548" cy="9379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000"/>
              </a:spcBef>
              <a:defRPr b="1" sz="6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Philippians 4:4–13 (NKJV)</a:t>
            </a:r>
          </a:p>
          <a:p>
            <a:pPr defTabSz="457200">
              <a:defRPr sz="5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4</a:t>
            </a:r>
            <a:r>
              <a:t> Rejoice in the Lord always. Again I will say, rejoice! </a:t>
            </a:r>
            <a:r>
              <a:rPr baseline="31999"/>
              <a:t>5</a:t>
            </a:r>
            <a:r>
              <a:t> Let your gentleness be known to all men. The Lord </a:t>
            </a:r>
            <a:r>
              <a:rPr i="1"/>
              <a:t>is</a:t>
            </a:r>
            <a:r>
              <a:t> at hand. </a:t>
            </a:r>
            <a:r>
              <a:rPr baseline="31999"/>
              <a:t>6</a:t>
            </a:r>
            <a:r>
              <a:t> Be anxious for nothing, but in everything by prayer and supplication, with thanksgiving, let your requests be made known to God; </a:t>
            </a:r>
            <a:r>
              <a:rPr baseline="31999"/>
              <a:t>7</a:t>
            </a:r>
            <a:r>
              <a:t> and the peace of God, which surpasses all understanding, will guard your hearts and minds through Christ Jesus.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hilippians 4:4–13 (NKJV)…"/>
          <p:cNvSpPr txBox="1"/>
          <p:nvPr/>
        </p:nvSpPr>
        <p:spPr>
          <a:xfrm>
            <a:off x="232126" y="234722"/>
            <a:ext cx="12540548" cy="9253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000"/>
              </a:spcBef>
              <a:defRPr b="1" sz="6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Philippians 4:4–13 (NKJV)</a:t>
            </a:r>
          </a:p>
          <a:p>
            <a:pPr defTabSz="457200">
              <a:defRPr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8</a:t>
            </a:r>
            <a:r>
              <a:t> Finally, brethren, whatever things are true, whatever things </a:t>
            </a:r>
            <a:r>
              <a:rPr i="1"/>
              <a:t>are</a:t>
            </a:r>
            <a:r>
              <a:t> noble, whatever things </a:t>
            </a:r>
            <a:r>
              <a:rPr i="1"/>
              <a:t>are</a:t>
            </a:r>
            <a:r>
              <a:t> just, whatever things </a:t>
            </a:r>
            <a:r>
              <a:rPr i="1"/>
              <a:t>are</a:t>
            </a:r>
            <a:r>
              <a:t> pure, whatever things </a:t>
            </a:r>
            <a:r>
              <a:rPr i="1"/>
              <a:t>are</a:t>
            </a:r>
            <a:r>
              <a:t> lovely, whatever things </a:t>
            </a:r>
            <a:r>
              <a:rPr i="1"/>
              <a:t>are</a:t>
            </a:r>
            <a:r>
              <a:t> of good report, if </a:t>
            </a:r>
            <a:r>
              <a:rPr i="1"/>
              <a:t>there is</a:t>
            </a:r>
            <a:r>
              <a:t> any virtue and if </a:t>
            </a:r>
            <a:r>
              <a:rPr i="1"/>
              <a:t>there is</a:t>
            </a:r>
            <a:r>
              <a:t> anything praiseworthy—meditate on these things. </a:t>
            </a:r>
            <a:r>
              <a:rPr baseline="31999"/>
              <a:t>9</a:t>
            </a:r>
            <a:r>
              <a:t> The things which you learned and received and heard and saw in me, these do, and the God of peace will be with you.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708" t="0" r="5708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73" name="(Psalm 63:1-11; Phili. 4:4-13)"/>
          <p:cNvSpPr txBox="1"/>
          <p:nvPr/>
        </p:nvSpPr>
        <p:spPr>
          <a:xfrm>
            <a:off x="2583310" y="1523933"/>
            <a:ext cx="7838181" cy="812801"/>
          </a:xfrm>
          <a:prstGeom prst="rect">
            <a:avLst/>
          </a:prstGeom>
          <a:solidFill>
            <a:srgbClr val="5A5F5E">
              <a:alpha val="6081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(Psalm 63:1-11; Phili. 4:4-13)</a:t>
            </a:r>
          </a:p>
        </p:txBody>
      </p:sp>
      <p:sp>
        <p:nvSpPr>
          <p:cNvPr id="274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sp>
        <p:nvSpPr>
          <p:cNvPr id="275" name="For the materialist, happiness is found in things ……"/>
          <p:cNvSpPr txBox="1"/>
          <p:nvPr/>
        </p:nvSpPr>
        <p:spPr>
          <a:xfrm>
            <a:off x="355845" y="2495125"/>
            <a:ext cx="12293110" cy="295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52083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1700"/>
              </a:spcBef>
              <a:defRPr sz="4600">
                <a:solidFill>
                  <a:srgbClr val="FFFFFF"/>
                </a:solidFill>
                <a:effectLst>
                  <a:outerShdw sx="100000" sy="100000" kx="0" ky="0" algn="b" rotWithShape="0" blurRad="63500" dist="63500" dir="2110708">
                    <a:srgbClr val="000000"/>
                  </a:outerShdw>
                </a:effectLst>
              </a:defRPr>
            </a:pPr>
            <a:r>
              <a:t>For the materialist, happiness is found in things …</a:t>
            </a:r>
          </a:p>
          <a:p>
            <a:pPr>
              <a:spcBef>
                <a:spcPts val="1700"/>
              </a:spcBef>
              <a:defRPr sz="4600">
                <a:solidFill>
                  <a:srgbClr val="FFFFFF"/>
                </a:solidFill>
                <a:effectLst>
                  <a:outerShdw sx="100000" sy="100000" kx="0" ky="0" algn="b" rotWithShape="0" blurRad="63500" dist="63500" dir="2110708">
                    <a:srgbClr val="000000"/>
                  </a:outerShdw>
                </a:effectLst>
              </a:defRPr>
            </a:pPr>
            <a:r>
              <a:t>For the narcissist, happiness is found in anything that draws attention to themselves or satisfies their self-centered craving at the moment …</a:t>
            </a:r>
          </a:p>
        </p:txBody>
      </p:sp>
      <p:sp>
        <p:nvSpPr>
          <p:cNvPr id="276" name="Such “pseudo happiness” will always result in discontentment, dissatisfaction, unhappiness, &amp; anger."/>
          <p:cNvSpPr txBox="1"/>
          <p:nvPr/>
        </p:nvSpPr>
        <p:spPr>
          <a:xfrm>
            <a:off x="542317" y="6857174"/>
            <a:ext cx="11920166" cy="227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700"/>
              </a:spcBef>
              <a:defRPr b="1" sz="4900">
                <a:solidFill>
                  <a:srgbClr val="FFFFFF"/>
                </a:solidFill>
                <a:effectLst>
                  <a:outerShdw sx="100000" sy="100000" kx="0" ky="0" algn="b" rotWithShape="0" blurRad="63500" dist="63500" dir="2110708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Such “pseudo happiness” will always result in discontentment, dissatisfaction, unhappiness, &amp; anger.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hilippians 4:4–13 (NKJV)…"/>
          <p:cNvSpPr txBox="1"/>
          <p:nvPr/>
        </p:nvSpPr>
        <p:spPr>
          <a:xfrm>
            <a:off x="232126" y="234722"/>
            <a:ext cx="12540548" cy="9369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000"/>
              </a:spcBef>
              <a:defRPr b="1" sz="6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Philippians 4:4–13 (NKJV)</a:t>
            </a:r>
          </a:p>
          <a:p>
            <a:pPr defTabSz="457200">
              <a:defRPr sz="5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10</a:t>
            </a:r>
            <a:r>
              <a:t> But I rejoiced in the Lord greatly that now at last your care for me has flourished again; though you surely did care, but you lacked opportunity. </a:t>
            </a:r>
            <a:r>
              <a:rPr baseline="31999"/>
              <a:t>11</a:t>
            </a:r>
            <a:r>
              <a:t> Not that I speak in regard to need, for I have learned in whatever state I am, to be content: </a:t>
            </a:r>
            <a:r>
              <a:rPr baseline="31999"/>
              <a:t>12</a:t>
            </a:r>
            <a:r>
              <a:t> I know how to be abased, and I know how to abound. Everywhere and in all things I have learned both to be full and to be hungry, both to abound and to suffer need. </a:t>
            </a:r>
            <a:r>
              <a:rPr baseline="31999"/>
              <a:t>13</a:t>
            </a:r>
            <a:r>
              <a:t> I can do all things through Christ who strengthens me.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708" t="0" r="5708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79" name="(Psalm 63:1-11; Phili. 4:4-13)"/>
          <p:cNvSpPr txBox="1"/>
          <p:nvPr/>
        </p:nvSpPr>
        <p:spPr>
          <a:xfrm>
            <a:off x="2583310" y="1523933"/>
            <a:ext cx="7838181" cy="812801"/>
          </a:xfrm>
          <a:prstGeom prst="rect">
            <a:avLst/>
          </a:prstGeom>
          <a:solidFill>
            <a:srgbClr val="5A5F5E">
              <a:alpha val="6081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(Psalm 63:1-11; Phili. 4:4-13)</a:t>
            </a:r>
          </a:p>
        </p:txBody>
      </p:sp>
      <p:sp>
        <p:nvSpPr>
          <p:cNvPr id="280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sp>
        <p:nvSpPr>
          <p:cNvPr id="281" name="THERE IS ONLY ONE SOURCE FOR TRUE FULFILLMENT, JOY, PEACE &amp; GENUINE OVER-ALL WELL BEING!"/>
          <p:cNvSpPr txBox="1"/>
          <p:nvPr/>
        </p:nvSpPr>
        <p:spPr>
          <a:xfrm>
            <a:off x="542317" y="2900318"/>
            <a:ext cx="11920166" cy="212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700"/>
              </a:spcBef>
              <a:defRPr b="1" sz="46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2110708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THERE IS ONLY ONE SOURCE FOR TRUE FULFILLMENT, JOY, PEACE &amp; GENUINE OVER-ALL WELL BEING!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It is generally agreed David wrote Ps 63 in the wilderness of Judah during the Absalom revolt (2 Sam 15–18).…"/>
          <p:cNvSpPr txBox="1"/>
          <p:nvPr/>
        </p:nvSpPr>
        <p:spPr>
          <a:xfrm>
            <a:off x="4714678" y="3106771"/>
            <a:ext cx="8091555" cy="595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2800"/>
              </a:spcBef>
              <a:buSzPct val="52999"/>
              <a:buBlip>
                <a:blip r:embed="rId2"/>
              </a:buBlip>
              <a:defRPr sz="37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generally agreed David wrote Ps 63 in the wilderness of Judah during the Absalom revolt (2 Sam 15–18). </a:t>
            </a:r>
          </a:p>
          <a:p>
            <a:pPr marL="464102" indent="-464102" algn="l">
              <a:spcBef>
                <a:spcPts val="2800"/>
              </a:spcBef>
              <a:buSzPct val="52999"/>
              <a:buBlip>
                <a:blip r:embed="rId2"/>
              </a:buBlip>
              <a:defRPr sz="37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&amp; his men took the Jericho road through the northern part of the wilderness of Judah. </a:t>
            </a:r>
          </a:p>
          <a:p>
            <a:pPr marL="464102" indent="-464102" algn="l">
              <a:spcBef>
                <a:spcPts val="2800"/>
              </a:spcBef>
              <a:buSzPct val="52999"/>
              <a:buBlip>
                <a:blip r:embed="rId2"/>
              </a:buBlip>
              <a:defRPr sz="37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 lingered awhile at “the fords” before crossing the Jordan.</a:t>
            </a:r>
          </a:p>
        </p:txBody>
      </p:sp>
      <p:sp>
        <p:nvSpPr>
          <p:cNvPr id="284" name="(Psalm 63:1-11)"/>
          <p:cNvSpPr txBox="1"/>
          <p:nvPr/>
        </p:nvSpPr>
        <p:spPr>
          <a:xfrm>
            <a:off x="-31331" y="1636082"/>
            <a:ext cx="13067462" cy="977901"/>
          </a:xfrm>
          <a:prstGeom prst="rect">
            <a:avLst/>
          </a:prstGeom>
          <a:solidFill>
            <a:srgbClr val="5A5F5E">
              <a:alpha val="60811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252083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227750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(Psalm 63:1-11)</a:t>
            </a:r>
          </a:p>
        </p:txBody>
      </p:sp>
      <p:sp>
        <p:nvSpPr>
          <p:cNvPr id="285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grpSp>
        <p:nvGrpSpPr>
          <p:cNvPr id="290" name="Group"/>
          <p:cNvGrpSpPr/>
          <p:nvPr/>
        </p:nvGrpSpPr>
        <p:grpSpPr>
          <a:xfrm>
            <a:off x="160204" y="2819279"/>
            <a:ext cx="4244831" cy="6807201"/>
            <a:chOff x="0" y="-114300"/>
            <a:chExt cx="4244829" cy="6807199"/>
          </a:xfrm>
        </p:grpSpPr>
        <p:grpSp>
          <p:nvGrpSpPr>
            <p:cNvPr id="288" name="Image"/>
            <p:cNvGrpSpPr/>
            <p:nvPr/>
          </p:nvGrpSpPr>
          <p:grpSpPr>
            <a:xfrm flipH="1">
              <a:off x="0" y="-114300"/>
              <a:ext cx="4244830" cy="6311900"/>
              <a:chOff x="0" y="0"/>
              <a:chExt cx="4244829" cy="6311899"/>
            </a:xfrm>
          </p:grpSpPr>
          <p:pic>
            <p:nvPicPr>
              <p:cNvPr id="287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65100" y="114300"/>
                <a:ext cx="3914630" cy="58801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86" name="Image" descr="Imag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4244830" cy="6311900"/>
              </a:xfrm>
              <a:prstGeom prst="rect">
                <a:avLst/>
              </a:prstGeom>
              <a:effectLst/>
            </p:spPr>
          </p:pic>
        </p:grpSp>
        <p:sp>
          <p:nvSpPr>
            <p:cNvPr id="289" name="Title"/>
            <p:cNvSpPr/>
            <p:nvPr/>
          </p:nvSpPr>
          <p:spPr>
            <a:xfrm>
              <a:off x="0" y="6299199"/>
              <a:ext cx="4244830" cy="3937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i="1" sz="20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King David On The Run From Absalom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salm 63:title–11 (NKJV)…"/>
          <p:cNvSpPr txBox="1"/>
          <p:nvPr/>
        </p:nvSpPr>
        <p:spPr>
          <a:xfrm>
            <a:off x="292106" y="155491"/>
            <a:ext cx="12420588" cy="8800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b="1" sz="7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63:title–11 (NKJV)</a:t>
            </a:r>
          </a:p>
          <a:p>
            <a:pPr defTabSz="457200">
              <a:defRPr i="1"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Psalm of David When He Was in the Wilderness of Judah.</a:t>
            </a:r>
          </a:p>
          <a:p>
            <a:pPr defTabSz="457200"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 baseline="31999"/>
              <a:t>1</a:t>
            </a:r>
            <a:r>
              <a:t> O God, You </a:t>
            </a:r>
            <a:r>
              <a:rPr i="1"/>
              <a:t>are</a:t>
            </a:r>
            <a:r>
              <a:t> my God; Early will I seek You; My soul thirsts for You; My flesh longs for You In a dry and thirsty land Where there is no water. </a:t>
            </a:r>
            <a:r>
              <a:rPr baseline="31999"/>
              <a:t>2</a:t>
            </a:r>
            <a:r>
              <a:t> So I have looked for You in the sanctuary, To see Your power and Your glory. </a:t>
            </a:r>
            <a:r>
              <a:rPr baseline="31999"/>
              <a:t>3</a:t>
            </a:r>
            <a:r>
              <a:t> Because Your lovingkindness </a:t>
            </a:r>
            <a:r>
              <a:rPr i="1"/>
              <a:t>is</a:t>
            </a:r>
            <a:r>
              <a:t> better than life, My lips shall praise </a:t>
            </a:r>
            <a:r>
              <a:rPr i="1"/>
              <a:t>You</a:t>
            </a:r>
            <a:r>
              <a:t>. </a:t>
            </a:r>
            <a:r>
              <a:rPr baseline="31999"/>
              <a:t>4</a:t>
            </a:r>
            <a:r>
              <a:t> Thus I will bless You while I live; I will lift up my hands in Your name. </a:t>
            </a:r>
            <a:r>
              <a:rPr baseline="31999"/>
              <a:t>5</a:t>
            </a:r>
            <a:r>
              <a:t> My soul shall be satisfied as with marrow and fatness, And my mouth shall praise You with joyful lips.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salm 63:title–11 (NKJV)…"/>
          <p:cNvSpPr txBox="1"/>
          <p:nvPr/>
        </p:nvSpPr>
        <p:spPr>
          <a:xfrm>
            <a:off x="292106" y="155491"/>
            <a:ext cx="12420588" cy="9269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b="1" sz="7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63:title–11 (NKJV)</a:t>
            </a:r>
          </a:p>
          <a:p>
            <a:pPr defTabSz="457200">
              <a:defRPr sz="4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6</a:t>
            </a:r>
            <a:r>
              <a:t> When I remember You on my bed, I meditate on You in the </a:t>
            </a:r>
            <a:r>
              <a:rPr i="1"/>
              <a:t>night</a:t>
            </a:r>
            <a:r>
              <a:t> watches. </a:t>
            </a:r>
            <a:r>
              <a:rPr baseline="31999"/>
              <a:t>7</a:t>
            </a:r>
            <a:r>
              <a:t> Because You have been my help, Therefore in the shadow of Your wings I will rejoice. </a:t>
            </a:r>
            <a:r>
              <a:rPr baseline="31999"/>
              <a:t>8</a:t>
            </a:r>
            <a:r>
              <a:t> My soul follows close behind You; Your right hand upholds me. </a:t>
            </a:r>
            <a:r>
              <a:rPr baseline="31999"/>
              <a:t>9</a:t>
            </a:r>
            <a:r>
              <a:t> But those </a:t>
            </a:r>
            <a:r>
              <a:rPr i="1"/>
              <a:t>who</a:t>
            </a:r>
            <a:r>
              <a:t> seek my life, to destroy </a:t>
            </a:r>
            <a:r>
              <a:rPr i="1"/>
              <a:t>it,</a:t>
            </a:r>
            <a:r>
              <a:t> Shall go into the lower parts of the earth. </a:t>
            </a:r>
            <a:r>
              <a:rPr baseline="31999"/>
              <a:t>10</a:t>
            </a:r>
            <a:r>
              <a:t> They shall fall by the sword; They shall be a portion for jackals. </a:t>
            </a:r>
            <a:r>
              <a:rPr baseline="31999"/>
              <a:t>11</a:t>
            </a:r>
            <a:r>
              <a:t> But the king shall rejoice in God; Everyone who swears by Him shall glory; But the mouth of those who speak lies shall be stopped.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David’s TRUST in GOD as being the ONLY SOURCE of TRUE &amp; ENDURING SATISFACTION (1,2)…"/>
          <p:cNvSpPr txBox="1"/>
          <p:nvPr/>
        </p:nvSpPr>
        <p:spPr>
          <a:xfrm>
            <a:off x="4714678" y="3106771"/>
            <a:ext cx="8091555" cy="627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2800"/>
              </a:spcBef>
              <a:buSzPct val="52999"/>
              <a:buBlip>
                <a:blip r:embed="rId2"/>
              </a:buBlip>
              <a:defRPr sz="35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David’s TRUST in GOD as being the ONLY SOURCE of TRUE &amp; ENDURING SATISFACTION (1,2)</a:t>
            </a:r>
          </a:p>
          <a:p>
            <a:pPr marL="464102" indent="-464102" algn="l">
              <a:spcBef>
                <a:spcPts val="2800"/>
              </a:spcBef>
              <a:buSzPct val="52999"/>
              <a:buBlip>
                <a:blip r:embed="rId2"/>
              </a:buBlip>
              <a:defRPr sz="35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David’s GRATITUDE and RESPONSE  for GOD’s LOVINGKINDNESS &amp; PROVISION which fully satisfied his every NEED (3-7)</a:t>
            </a:r>
          </a:p>
          <a:p>
            <a:pPr marL="464102" indent="-464102" algn="l">
              <a:spcBef>
                <a:spcPts val="2800"/>
              </a:spcBef>
              <a:buSzPct val="52999"/>
              <a:buBlip>
                <a:blip r:embed="rId2"/>
              </a:buBlip>
              <a:defRPr sz="35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David’s RECOGNITION of the cause of his SATISFACTION &amp; his ONLY HOPE of ENDURANCE (8-11)</a:t>
            </a:r>
          </a:p>
        </p:txBody>
      </p:sp>
      <p:sp>
        <p:nvSpPr>
          <p:cNvPr id="297" name="(Psalm 63:1-11)"/>
          <p:cNvSpPr txBox="1"/>
          <p:nvPr/>
        </p:nvSpPr>
        <p:spPr>
          <a:xfrm>
            <a:off x="-31331" y="1636082"/>
            <a:ext cx="13067462" cy="977901"/>
          </a:xfrm>
          <a:prstGeom prst="rect">
            <a:avLst/>
          </a:prstGeom>
          <a:solidFill>
            <a:srgbClr val="5A5F5E">
              <a:alpha val="60811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252083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227750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(Psalm 63:1-11)</a:t>
            </a:r>
          </a:p>
        </p:txBody>
      </p:sp>
      <p:sp>
        <p:nvSpPr>
          <p:cNvPr id="298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grpSp>
        <p:nvGrpSpPr>
          <p:cNvPr id="303" name="Group"/>
          <p:cNvGrpSpPr/>
          <p:nvPr/>
        </p:nvGrpSpPr>
        <p:grpSpPr>
          <a:xfrm>
            <a:off x="160204" y="2819279"/>
            <a:ext cx="4244831" cy="6807201"/>
            <a:chOff x="0" y="-114300"/>
            <a:chExt cx="4244829" cy="6807199"/>
          </a:xfrm>
        </p:grpSpPr>
        <p:grpSp>
          <p:nvGrpSpPr>
            <p:cNvPr id="301" name="Image"/>
            <p:cNvGrpSpPr/>
            <p:nvPr/>
          </p:nvGrpSpPr>
          <p:grpSpPr>
            <a:xfrm flipH="1">
              <a:off x="0" y="-114300"/>
              <a:ext cx="4244830" cy="6311900"/>
              <a:chOff x="0" y="0"/>
              <a:chExt cx="4244829" cy="6311899"/>
            </a:xfrm>
          </p:grpSpPr>
          <p:pic>
            <p:nvPicPr>
              <p:cNvPr id="300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65100" y="114300"/>
                <a:ext cx="3914630" cy="58801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99" name="Image" descr="Imag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4244830" cy="6311900"/>
              </a:xfrm>
              <a:prstGeom prst="rect">
                <a:avLst/>
              </a:prstGeom>
              <a:effectLst/>
            </p:spPr>
          </p:pic>
        </p:grpSp>
        <p:sp>
          <p:nvSpPr>
            <p:cNvPr id="302" name="Title"/>
            <p:cNvSpPr/>
            <p:nvPr/>
          </p:nvSpPr>
          <p:spPr>
            <a:xfrm>
              <a:off x="0" y="6299199"/>
              <a:ext cx="4244830" cy="3937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i="1" sz="20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King David On The Run From Absalom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“O God, You are my God” (Elohim my ’El), i.e., the strong one to whom he can appeal with confidence in time of need.…"/>
          <p:cNvSpPr txBox="1"/>
          <p:nvPr/>
        </p:nvSpPr>
        <p:spPr>
          <a:xfrm>
            <a:off x="4714678" y="3106771"/>
            <a:ext cx="8091555" cy="622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600"/>
              </a:spcBef>
              <a:buSzPct val="52999"/>
              <a:buBlip>
                <a:blip r:embed="rId2"/>
              </a:buBlip>
              <a:defRPr sz="35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“O God, You are my God” (</a:t>
            </a:r>
            <a:r>
              <a:rPr i="1"/>
              <a:t>Elohim</a:t>
            </a:r>
            <a:r>
              <a:t> my </a:t>
            </a:r>
            <a:r>
              <a:rPr i="1"/>
              <a:t>’El)</a:t>
            </a:r>
            <a:r>
              <a:t>, i.e., the </a:t>
            </a:r>
            <a:r>
              <a:rPr i="1"/>
              <a:t>strong one</a:t>
            </a:r>
            <a:r>
              <a:t> to whom he can appeal with confidence in time of need. </a:t>
            </a:r>
          </a:p>
          <a:p>
            <a:pPr marL="921302" indent="-464102" algn="l">
              <a:spcBef>
                <a:spcPts val="1600"/>
              </a:spcBef>
              <a:buSzPct val="52999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From his youth (1 Sam. 17:34-51)</a:t>
            </a:r>
          </a:p>
          <a:p>
            <a:pPr marL="921302" indent="-464102" algn="l">
              <a:spcBef>
                <a:spcPts val="1600"/>
              </a:spcBef>
              <a:buSzPct val="52999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While running from Saul (1 Sam. 24:1-21; 26:9-24)</a:t>
            </a:r>
          </a:p>
          <a:p>
            <a:pPr marL="921302" indent="-464102" algn="l">
              <a:spcBef>
                <a:spcPts val="1600"/>
              </a:spcBef>
              <a:buSzPct val="52999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David’s prayer after being established as king (2 Sam. 7)</a:t>
            </a:r>
          </a:p>
          <a:p>
            <a:pPr marL="921302" indent="-464102" algn="l">
              <a:spcBef>
                <a:spcPts val="1600"/>
              </a:spcBef>
              <a:buSzPct val="52999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forgive him (2 Sam. 12; Ps. 51)</a:t>
            </a:r>
          </a:p>
        </p:txBody>
      </p:sp>
      <p:sp>
        <p:nvSpPr>
          <p:cNvPr id="306" name="HE TRUSTED GOD To SATISFY (1,2)"/>
          <p:cNvSpPr txBox="1"/>
          <p:nvPr/>
        </p:nvSpPr>
        <p:spPr>
          <a:xfrm>
            <a:off x="-31331" y="1712282"/>
            <a:ext cx="13067462" cy="825501"/>
          </a:xfrm>
          <a:prstGeom prst="rect">
            <a:avLst/>
          </a:prstGeom>
          <a:solidFill>
            <a:srgbClr val="5A5F5E">
              <a:alpha val="60811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252083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900">
                <a:solidFill>
                  <a:srgbClr val="FFFFFF"/>
                </a:solidFill>
                <a:effectLst>
                  <a:outerShdw sx="100000" sy="100000" kx="0" ky="0" algn="b" rotWithShape="0" blurRad="50800" dist="63500" dir="227750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HE TRUSTED GOD To SATISFY (1,2)</a:t>
            </a:r>
          </a:p>
        </p:txBody>
      </p:sp>
      <p:sp>
        <p:nvSpPr>
          <p:cNvPr id="307" name="“I Will Rejoice”"/>
          <p:cNvSpPr txBox="1"/>
          <p:nvPr/>
        </p:nvSpPr>
        <p:spPr>
          <a:xfrm>
            <a:off x="542317" y="-61263"/>
            <a:ext cx="11920166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8651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“I Will Rejoice”</a:t>
            </a:r>
          </a:p>
        </p:txBody>
      </p:sp>
      <p:grpSp>
        <p:nvGrpSpPr>
          <p:cNvPr id="312" name="Group"/>
          <p:cNvGrpSpPr/>
          <p:nvPr/>
        </p:nvGrpSpPr>
        <p:grpSpPr>
          <a:xfrm>
            <a:off x="160204" y="2819279"/>
            <a:ext cx="4244831" cy="6908801"/>
            <a:chOff x="0" y="-114300"/>
            <a:chExt cx="4244829" cy="6908799"/>
          </a:xfrm>
        </p:grpSpPr>
        <p:grpSp>
          <p:nvGrpSpPr>
            <p:cNvPr id="310" name="Image"/>
            <p:cNvGrpSpPr/>
            <p:nvPr/>
          </p:nvGrpSpPr>
          <p:grpSpPr>
            <a:xfrm flipH="1">
              <a:off x="0" y="-114300"/>
              <a:ext cx="4244830" cy="6311900"/>
              <a:chOff x="0" y="0"/>
              <a:chExt cx="4244829" cy="6311899"/>
            </a:xfrm>
          </p:grpSpPr>
          <p:pic>
            <p:nvPicPr>
              <p:cNvPr id="309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65100" y="114300"/>
                <a:ext cx="3914630" cy="58801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08" name="Image" descr="Imag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4244830" cy="6311900"/>
              </a:xfrm>
              <a:prstGeom prst="rect">
                <a:avLst/>
              </a:prstGeom>
              <a:effectLst/>
            </p:spPr>
          </p:pic>
        </p:grpSp>
        <p:sp>
          <p:nvSpPr>
            <p:cNvPr id="311" name="Title"/>
            <p:cNvSpPr/>
            <p:nvPr/>
          </p:nvSpPr>
          <p:spPr>
            <a:xfrm>
              <a:off x="0" y="6299199"/>
              <a:ext cx="4244830" cy="4953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i="1" sz="27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PSALM 63</a:t>
              </a:r>
            </a:p>
          </p:txBody>
        </p:sp>
      </p:grpSp>
      <p:sp>
        <p:nvSpPr>
          <p:cNvPr id="313" name="1 O God, You are my God; Early will I seek You; My soul thirsts for You; My flesh longs for You In a dry and thirsty land Where there is no water."/>
          <p:cNvSpPr txBox="1"/>
          <p:nvPr/>
        </p:nvSpPr>
        <p:spPr>
          <a:xfrm>
            <a:off x="365139" y="6360174"/>
            <a:ext cx="3834961" cy="23735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52083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O God, You </a:t>
            </a:r>
            <a:r>
              <a:rPr i="1"/>
              <a:t>are</a:t>
            </a:r>
            <a:r>
              <a:t> my God; Early will I seek You; My soul thirsts for You; My flesh longs for You In a dry and thirsty land Where there is no water.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