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hape 20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 sz="7600">
                <a:solidFill>
                  <a:srgbClr val="85604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 lIns="0" tIns="0" rIns="0" bIns="0"/>
          <a:lstStyle>
            <a:lvl1pPr marL="381000" indent="-381000">
              <a:spcBef>
                <a:spcPts val="3200"/>
              </a:spcBef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1pPr>
            <a:lvl2pPr marL="762000" indent="-381000">
              <a:spcBef>
                <a:spcPts val="3200"/>
              </a:spcBef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2pPr>
            <a:lvl3pPr marL="1143000" indent="-381000">
              <a:spcBef>
                <a:spcPts val="3200"/>
              </a:spcBef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3pPr>
            <a:lvl4pPr marL="1524000" indent="-381000">
              <a:spcBef>
                <a:spcPts val="3200"/>
              </a:spcBef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4pPr>
            <a:lvl5pPr marL="1905000" indent="-381000">
              <a:spcBef>
                <a:spcPts val="3200"/>
              </a:spcBef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285652" y="9040141"/>
            <a:ext cx="3034455" cy="520701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r"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1016000" y="2032000"/>
            <a:ext cx="10972800" cy="32258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cap="none" sz="7800">
                <a:solidFill>
                  <a:srgbClr val="FFFCF2"/>
                </a:solidFill>
                <a:effectLst>
                  <a:outerShdw sx="100000" sy="100000" kx="0" ky="0" algn="b" rotWithShape="0" blurRad="25400" dist="508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1016000" y="5359400"/>
            <a:ext cx="10972800" cy="12319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z="4200">
                <a:solidFill>
                  <a:srgbClr val="FFFCF2"/>
                </a:solidFill>
                <a:effectLst>
                  <a:outerShdw sx="100000" sy="100000" kx="0" ky="0" algn="b" rotWithShape="0" blurRad="25400" dist="25400" dir="13500000">
                    <a:srgbClr val="424242">
                      <a:alpha val="5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6285652" y="9040141"/>
            <a:ext cx="3034455" cy="520701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r"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Red_Black_line_v1.tiff" descr="Red_Black_line_v1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613-old-paper-backgrounds.png" descr="613-old-paper-background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 sz="6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8" name="Body Level One…"/>
          <p:cNvSpPr txBox="1"/>
          <p:nvPr>
            <p:ph type="body" idx="1"/>
          </p:nvPr>
        </p:nvSpPr>
        <p:spPr>
          <a:xfrm>
            <a:off x="990600" y="2654300"/>
            <a:ext cx="11010900" cy="6121400"/>
          </a:xfrm>
          <a:prstGeom prst="rect">
            <a:avLst/>
          </a:prstGeom>
        </p:spPr>
        <p:txBody>
          <a:bodyPr lIns="0" tIns="0" rIns="0" bIns="0"/>
          <a:lstStyle>
            <a:lvl1pPr marL="8255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  <a:lvl2pPr marL="14732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2pPr>
            <a:lvl3pPr marL="21082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3pPr>
            <a:lvl4pPr marL="27686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4pPr>
            <a:lvl5pPr marL="3416300" indent="-508000">
              <a:spcBef>
                <a:spcPts val="2000"/>
              </a:spcBef>
              <a:buSzPct val="30000"/>
              <a:buBlip>
                <a:blip r:embed="rId5"/>
              </a:buBlip>
              <a:defRPr i="1" sz="48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/>
          <p:nvPr>
            <p:ph type="sldNum" sz="quarter" idx="2"/>
          </p:nvPr>
        </p:nvSpPr>
        <p:spPr>
          <a:xfrm>
            <a:off x="6285652" y="9040141"/>
            <a:ext cx="3034455" cy="520701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r"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reen_background.png" descr="green_backgrou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8" y="-19050"/>
            <a:ext cx="13042903" cy="97917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6285652" y="9040141"/>
            <a:ext cx="3034455" cy="520701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r"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 lIns="0" tIns="0" rIns="0" bIns="0"/>
          <a:lstStyle>
            <a:lvl1pPr>
              <a:defRPr cap="none" sz="7600">
                <a:solidFill>
                  <a:srgbClr val="85604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5" name="Body Level One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 lIns="0" tIns="0" rIns="0" bIns="0"/>
          <a:lstStyle>
            <a:lvl1pPr marL="381000" indent="-381000">
              <a:spcBef>
                <a:spcPts val="3200"/>
              </a:spcBef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1pPr>
            <a:lvl2pPr marL="762000" indent="-381000">
              <a:spcBef>
                <a:spcPts val="3200"/>
              </a:spcBef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2pPr>
            <a:lvl3pPr marL="1143000" indent="-381000">
              <a:spcBef>
                <a:spcPts val="3200"/>
              </a:spcBef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3pPr>
            <a:lvl4pPr marL="1524000" indent="-381000">
              <a:spcBef>
                <a:spcPts val="3200"/>
              </a:spcBef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4pPr>
            <a:lvl5pPr marL="1905000" indent="-381000">
              <a:spcBef>
                <a:spcPts val="3200"/>
              </a:spcBef>
              <a:buSzPct val="40000"/>
              <a:buBlip>
                <a:blip r:embed="rId3"/>
              </a:buBlip>
              <a:defRPr sz="3600">
                <a:solidFill>
                  <a:srgbClr val="625B48"/>
                </a:solidFill>
                <a:latin typeface="Didot"/>
                <a:ea typeface="Didot"/>
                <a:cs typeface="Didot"/>
                <a:sym typeface="Dido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/>
          <p:nvPr>
            <p:ph type="sldNum" sz="quarter" idx="2"/>
          </p:nvPr>
        </p:nvSpPr>
        <p:spPr>
          <a:xfrm>
            <a:off x="6285652" y="9040141"/>
            <a:ext cx="3034455" cy="520701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r"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cap="none" sz="7600">
                <a:solidFill>
                  <a:srgbClr val="85604A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" name="Body Level One…"/>
          <p:cNvSpPr txBox="1"/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>
                <a:solidFill>
                  <a:srgbClr val="625B48"/>
                </a:solidFill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xfrm>
            <a:off x="6285652" y="9040141"/>
            <a:ext cx="3034455" cy="520701"/>
          </a:xfrm>
          <a:prstGeom prst="rect">
            <a:avLst/>
          </a:prstGeom>
        </p:spPr>
        <p:txBody>
          <a:bodyPr lIns="65022" tIns="65022" rIns="65022" bIns="65022" anchor="t"/>
          <a:lstStyle>
            <a:lvl1pPr algn="r" defTabSz="9144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5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71000"/>
            <a:ext cx="342900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image" Target="../media/image1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24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2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17.png"/><Relationship Id="rId4" Type="http://schemas.openxmlformats.org/officeDocument/2006/relationships/image" Target="../media/image28.png"/><Relationship Id="rId5" Type="http://schemas.openxmlformats.org/officeDocument/2006/relationships/image" Target="../media/image9.png"/><Relationship Id="rId6" Type="http://schemas.openxmlformats.org/officeDocument/2006/relationships/image" Target="../media/image2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2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3.tif"/><Relationship Id="rId4" Type="http://schemas.openxmlformats.org/officeDocument/2006/relationships/image" Target="../media/image2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hyperlink" Target="http://" TargetMode="External"/><Relationship Id="rId6" Type="http://schemas.openxmlformats.org/officeDocument/2006/relationships/hyperlink" Target="http://www.w65stchurchofchrist.com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8.png"/><Relationship Id="rId4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012" t="2957" r="9439" b="238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06" name="10 AM - Sunday, April 5, 2020"/>
          <p:cNvSpPr txBox="1"/>
          <p:nvPr/>
        </p:nvSpPr>
        <p:spPr>
          <a:xfrm>
            <a:off x="5681840" y="8678981"/>
            <a:ext cx="696136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B4B4B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10 AM - Sunday, April 5, 2020</a:t>
            </a:r>
          </a:p>
        </p:txBody>
      </p:sp>
      <p:sp>
        <p:nvSpPr>
          <p:cNvPr id="207" name="John 14:1-7"/>
          <p:cNvSpPr txBox="1"/>
          <p:nvPr/>
        </p:nvSpPr>
        <p:spPr>
          <a:xfrm>
            <a:off x="412109" y="8193202"/>
            <a:ext cx="3475336" cy="132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533134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defRPr>
            </a:lvl1pPr>
          </a:lstStyle>
          <a:p>
            <a:pPr/>
            <a:r>
              <a:t>John 14:1-7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700" y="-3449"/>
            <a:ext cx="10693400" cy="1574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698" dir="1689739">
              <a:srgbClr val="000000">
                <a:alpha val="97834"/>
              </a:srgbClr>
            </a:outerShdw>
          </a:effectLst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5700" y="1192579"/>
            <a:ext cx="10693400" cy="157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278" name="THE THREAT OF &amp; ANSWER TO FEAR"/>
          <p:cNvSpPr txBox="1"/>
          <p:nvPr/>
        </p:nvSpPr>
        <p:spPr>
          <a:xfrm>
            <a:off x="288789" y="1721407"/>
            <a:ext cx="12427222" cy="8531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1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THREAT</a:t>
            </a:r>
            <a:r>
              <a:t> OF &amp;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ANSWER</a:t>
            </a:r>
            <a:r>
              <a:t> TO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  <p:pic>
        <p:nvPicPr>
          <p:cNvPr id="279" name="1 “Let not your heart be troubled; you believe in God, believe also in Me. 1 “Let not your heart be troubled; you believe in God, believe also in Me." descr="1 “Let not your heart be troubled; you believe in God, believe also in Me. 1 “Let not your heart be troubled; you believe in God, believe also in Me.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402" y="7536853"/>
            <a:ext cx="5505063" cy="2024200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  <p:sp>
        <p:nvSpPr>
          <p:cNvPr id="280" name="1 John 4:17–18 (NKJV)…"/>
          <p:cNvSpPr txBox="1"/>
          <p:nvPr/>
        </p:nvSpPr>
        <p:spPr>
          <a:xfrm>
            <a:off x="5996009" y="4037074"/>
            <a:ext cx="6728949" cy="5124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900"/>
              </a:spcBef>
              <a:defRPr b="1" sz="5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 John 4:17–18 (NKJV) </a:t>
            </a:r>
          </a:p>
          <a:p>
            <a:pPr defTabSz="457200">
              <a:spcBef>
                <a:spcPts val="1900"/>
              </a:spcBef>
              <a:defRPr sz="3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17</a:t>
            </a:r>
            <a:r>
              <a:t> Love has been perfected among us in this: that we may have boldness in the day of judgment; because as He is, so are we in this world. </a:t>
            </a:r>
            <a:r>
              <a:rPr baseline="31999"/>
              <a:t>18</a:t>
            </a:r>
            <a:r>
              <a:t> There is no fear in love; but perfect love casts out fear, because fear involves torment. But he who fears has not been made perfect in love. </a:t>
            </a:r>
          </a:p>
        </p:txBody>
      </p:sp>
      <p:sp>
        <p:nvSpPr>
          <p:cNvPr id="281" name="The CURE for FEAR"/>
          <p:cNvSpPr txBox="1"/>
          <p:nvPr/>
        </p:nvSpPr>
        <p:spPr>
          <a:xfrm>
            <a:off x="5221081" y="3012103"/>
            <a:ext cx="7588409" cy="87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 sz="53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CURE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for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91119" y="3312891"/>
            <a:ext cx="5815571" cy="588352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1 “Let not your heart be troubled; you believe in God, believe also in Me."/>
          <p:cNvSpPr txBox="1"/>
          <p:nvPr/>
        </p:nvSpPr>
        <p:spPr>
          <a:xfrm>
            <a:off x="6821894" y="5753250"/>
            <a:ext cx="4678022" cy="13808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63500" dir="1382705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</a:t>
            </a:r>
            <a:r>
              <a:t> “Let not your heart be troubled; you believe in God, believe also in Me.</a:t>
            </a: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1601" y="2755384"/>
            <a:ext cx="8674607" cy="69985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84124"/>
              </a:srgbClr>
            </a:outerShdw>
          </a:effectLst>
        </p:spPr>
      </p:pic>
      <p:sp>
        <p:nvSpPr>
          <p:cNvPr id="286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288" name="BELIEVE:…"/>
          <p:cNvSpPr txBox="1"/>
          <p:nvPr/>
        </p:nvSpPr>
        <p:spPr>
          <a:xfrm>
            <a:off x="308914" y="3259654"/>
            <a:ext cx="5518485" cy="580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700"/>
              </a:spcBef>
              <a:defRPr sz="45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BELIEVE: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1700"/>
              </a:spcBef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An imperative</a:t>
            </a:r>
            <a:r>
              <a:t> - “Believe in God, believe also in Me.” - (NASB95). - (14:1)</a:t>
            </a:r>
          </a:p>
          <a:p>
            <a:pPr marL="685800" indent="-457200" algn="l">
              <a:spcBef>
                <a:spcPts val="1700"/>
              </a:spcBef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cf. John 6:40; 12:44; 13:19; 8:24</a:t>
            </a:r>
          </a:p>
          <a:p>
            <a:pPr marL="685800" indent="-457200" algn="l">
              <a:spcBef>
                <a:spcPts val="1700"/>
              </a:spcBef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Hebrews 11:6 (vs 1-31)</a:t>
            </a:r>
          </a:p>
          <a:p>
            <a:pPr marL="685800" indent="-457200" algn="l">
              <a:spcBef>
                <a:spcPts val="1700"/>
              </a:spcBef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Romans 10:9-17</a:t>
            </a:r>
          </a:p>
        </p:txBody>
      </p:sp>
      <p:sp>
        <p:nvSpPr>
          <p:cNvPr id="289" name="THE CURE FOR FEAR"/>
          <p:cNvSpPr txBox="1"/>
          <p:nvPr/>
        </p:nvSpPr>
        <p:spPr>
          <a:xfrm>
            <a:off x="288789" y="1473041"/>
            <a:ext cx="12427222" cy="13498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4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CURE</a:t>
            </a:r>
            <a:r>
              <a:t> FOR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warp dir="in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2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pic>
        <p:nvPicPr>
          <p:cNvPr id="294" name="2 In My Father’s house are many mansions; if it were not so, I would have told you. I go to prepare a place for you. 2 In My Father’s house are many mansions; if it were not so, I would have told you. I go to prepare a place for you." descr="2 In My Father’s house are many mansions; if it were not so, I would have told you. I go to prepare a place for you. 2 In My Father’s house are many mansions; if it were not so, I would have told you. I go to prepare a place for you.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402" y="7433635"/>
            <a:ext cx="5505063" cy="2230637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  <p:sp>
        <p:nvSpPr>
          <p:cNvPr id="295" name="BELIEVE:…"/>
          <p:cNvSpPr txBox="1"/>
          <p:nvPr/>
        </p:nvSpPr>
        <p:spPr>
          <a:xfrm>
            <a:off x="6094776" y="2918448"/>
            <a:ext cx="6846969" cy="654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 sz="45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BELIEVE: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“In My Father’s house are many mansions,” i.e., dwellings - (14:2; 2 Cor 5:1; Heb 11:10, 14-16; 1 Pet 1:4) </a:t>
            </a: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Divine integrity - (Ps 89:34-35; Jn 3:31-33; Tit 1:1-3; Heb 6:16-20).</a:t>
            </a: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“I go to prepare a place for you” - (13:36; 17:24; Heb 4:14; 10:19-23; Mat 25:34)</a:t>
            </a:r>
          </a:p>
        </p:txBody>
      </p:sp>
      <p:sp>
        <p:nvSpPr>
          <p:cNvPr id="296" name="THE CURE FOR FEAR"/>
          <p:cNvSpPr txBox="1"/>
          <p:nvPr/>
        </p:nvSpPr>
        <p:spPr>
          <a:xfrm>
            <a:off x="288789" y="1473041"/>
            <a:ext cx="12427222" cy="13498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4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CURE</a:t>
            </a:r>
            <a:r>
              <a:t> FOR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pic>
        <p:nvPicPr>
          <p:cNvPr id="301" name="3 And if I go and prepare a place for you, I will come again and receive you to Myself; that where I am, there you may be also. 4 And where I go you know, and the way you know.” 3 And if I go and prepare a place for you, I will come again and receive you" descr="3 And if I go and prepare a place for you, I will come again and receive you to Myself; that where I am, there you may be also. 4 And where I go you know, and the way you know.” 3 And if I go and prepare a place for you, I will come again and receive you to Myself; that where I am, there you may be also. 4 And where I go you know, and the way you know.”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402" y="6513617"/>
            <a:ext cx="5505063" cy="3170437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  <p:sp>
        <p:nvSpPr>
          <p:cNvPr id="302" name="BELIEVE:…"/>
          <p:cNvSpPr txBox="1"/>
          <p:nvPr/>
        </p:nvSpPr>
        <p:spPr>
          <a:xfrm>
            <a:off x="6094776" y="2918448"/>
            <a:ext cx="6846969" cy="654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 sz="45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BELIEVE: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often spoke of His departure with His disciples - (John 13:3-4, 33, 36; 14:2-4, 12, 28; 16:5-7, 17-18, 28).</a:t>
            </a: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promised to return - (cf. also John 14:18,28)</a:t>
            </a: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5"/>
              </a:buBlip>
              <a:defRPr sz="3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promised to receive His disciples to Himself - </a:t>
            </a:r>
            <a:br/>
            <a:r>
              <a:t>(1 Thes 4:13-18; [In heaven - 1 Pet 1:4]).</a:t>
            </a:r>
          </a:p>
        </p:txBody>
      </p:sp>
      <p:sp>
        <p:nvSpPr>
          <p:cNvPr id="303" name="THE CURE FOR FEAR"/>
          <p:cNvSpPr txBox="1"/>
          <p:nvPr/>
        </p:nvSpPr>
        <p:spPr>
          <a:xfrm>
            <a:off x="288789" y="1473041"/>
            <a:ext cx="12427222" cy="13498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4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CURE</a:t>
            </a:r>
            <a:r>
              <a:t> FOR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pic>
        <p:nvPicPr>
          <p:cNvPr id="308" name="4 And where I go you know, and the way you know.” 5 Thomas said to Him, “Lord, we do not know where You are going, and how can we know the way?” 4 And where I go you know, and the way you know.” 5 Thomas said to Him, “Lord, we do not know where You are g" descr="4 And where I go you know, and the way you know.” 5 Thomas said to Him, “Lord, we do not know where You are going, and how can we know the way?” 4 And where I go you know, and the way you know.” 5 Thomas said to Him, “Lord, we do not know where You are going, and how can we know the way?”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402" y="6513887"/>
            <a:ext cx="5505063" cy="3169898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  <p:sp>
        <p:nvSpPr>
          <p:cNvPr id="309" name="BELIEVE:…"/>
          <p:cNvSpPr txBox="1"/>
          <p:nvPr/>
        </p:nvSpPr>
        <p:spPr>
          <a:xfrm>
            <a:off x="6094776" y="2918448"/>
            <a:ext cx="6846969" cy="680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 sz="45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BELIEVE: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They should have known where He was going. He had told them He had come down from the Father and would return there. - (8:14; 13:3; cf. 14:28; 16:28)</a:t>
            </a: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However, they were all perplexed - (Lk 24:25,26)  </a:t>
            </a: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5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Thomas confesses his ignorance, &amp; Jesus patiently explains - - - </a:t>
            </a:r>
          </a:p>
        </p:txBody>
      </p:sp>
      <p:sp>
        <p:nvSpPr>
          <p:cNvPr id="310" name="THE CURE FOR FEAR"/>
          <p:cNvSpPr txBox="1"/>
          <p:nvPr/>
        </p:nvSpPr>
        <p:spPr>
          <a:xfrm>
            <a:off x="288789" y="1473041"/>
            <a:ext cx="12427222" cy="13498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4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CURE</a:t>
            </a:r>
            <a:r>
              <a:t> FOR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6749" y="2924112"/>
            <a:ext cx="13004801" cy="6869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762" y="2915769"/>
            <a:ext cx="6806795" cy="6886333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6 Jesus said to him, “I am the way, the truth, and the life. No one comes to the Father except through Me."/>
          <p:cNvSpPr txBox="1"/>
          <p:nvPr/>
        </p:nvSpPr>
        <p:spPr>
          <a:xfrm>
            <a:off x="1137687" y="7183091"/>
            <a:ext cx="5360945" cy="1812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63500" dir="1382705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6 </a:t>
            </a:r>
            <a:r>
              <a:t>Jesus said to him, “I am the way, the truth, and the life. No one comes to the Father except through Me.</a:t>
            </a:r>
          </a:p>
        </p:txBody>
      </p:sp>
      <p:sp>
        <p:nvSpPr>
          <p:cNvPr id="317" name="THE CURE FOR FEAR"/>
          <p:cNvSpPr txBox="1"/>
          <p:nvPr/>
        </p:nvSpPr>
        <p:spPr>
          <a:xfrm>
            <a:off x="288789" y="1473041"/>
            <a:ext cx="12427222" cy="13498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4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CURE</a:t>
            </a:r>
            <a:r>
              <a:t> FOR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  <p:pic>
        <p:nvPicPr>
          <p:cNvPr id="318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5680" y="5224490"/>
            <a:ext cx="5624959" cy="22688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50800" dir="30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pic>
        <p:nvPicPr>
          <p:cNvPr id="3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762" y="2915769"/>
            <a:ext cx="6806795" cy="6886333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6 Jesus said to him, “I am the way, the truth, and the life. No one comes to the Father except through Me."/>
          <p:cNvSpPr txBox="1"/>
          <p:nvPr/>
        </p:nvSpPr>
        <p:spPr>
          <a:xfrm>
            <a:off x="1137687" y="7183091"/>
            <a:ext cx="5360945" cy="18126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sx="100000" sy="100000" kx="0" ky="0" algn="b" rotWithShape="0" blurRad="50800" dist="63500" dir="1382705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6 </a:t>
            </a:r>
            <a:r>
              <a:t>Jesus said to him, “I am the way, the truth, and the life. No one comes to the Father except through Me.</a:t>
            </a:r>
          </a:p>
        </p:txBody>
      </p:sp>
      <p:sp>
        <p:nvSpPr>
          <p:cNvPr id="324" name="I AM ……"/>
          <p:cNvSpPr txBox="1"/>
          <p:nvPr/>
        </p:nvSpPr>
        <p:spPr>
          <a:xfrm>
            <a:off x="7196222" y="3164885"/>
            <a:ext cx="5632994" cy="638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 sz="49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I AM …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4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did not say "I will show you the way," but "</a:t>
            </a:r>
            <a:r>
              <a:rPr b="1"/>
              <a:t>I am the way</a:t>
            </a:r>
            <a:r>
              <a:t>." </a:t>
            </a: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4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He did not say "I have the truth," but "</a:t>
            </a:r>
            <a:r>
              <a:rPr b="1"/>
              <a:t>I am the truth</a:t>
            </a:r>
            <a:r>
              <a:t>." </a:t>
            </a: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4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Lord did not say, "I lead unto life," but "</a:t>
            </a:r>
            <a:r>
              <a:rPr b="1"/>
              <a:t>I am the life</a:t>
            </a:r>
            <a:r>
              <a:t>."</a:t>
            </a:r>
          </a:p>
        </p:txBody>
      </p:sp>
      <p:sp>
        <p:nvSpPr>
          <p:cNvPr id="325" name="THE CURE FOR FEAR"/>
          <p:cNvSpPr txBox="1"/>
          <p:nvPr/>
        </p:nvSpPr>
        <p:spPr>
          <a:xfrm>
            <a:off x="288789" y="1473041"/>
            <a:ext cx="12427222" cy="13498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4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CURE</a:t>
            </a:r>
            <a:r>
              <a:t> FOR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  <p:pic>
        <p:nvPicPr>
          <p:cNvPr id="326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5680" y="5224490"/>
            <a:ext cx="5624959" cy="22688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50800" dir="30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330" name="The WAY ……"/>
          <p:cNvSpPr txBox="1"/>
          <p:nvPr/>
        </p:nvSpPr>
        <p:spPr>
          <a:xfrm>
            <a:off x="6127963" y="3038289"/>
            <a:ext cx="6658175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600"/>
              </a:spcBef>
              <a:defRPr sz="49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C79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WAY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…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There is no other way (Acts 4:12; 1 Tim 2:5;p Mat 7:13,14)</a:t>
            </a: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NO salvation in any and/or every other way - </a:t>
            </a:r>
            <a:r>
              <a:rPr sz="2800"/>
              <a:t>(Judaism, Islam, Buddhism, Hinduism, etc.)</a:t>
            </a: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also applies to those who claim to believe in Christ, but reject his teaching (Mat 15:13,14; Lk 6:46; Jn 12:48-50; 2 Jn 9)</a:t>
            </a:r>
          </a:p>
        </p:txBody>
      </p:sp>
      <p:sp>
        <p:nvSpPr>
          <p:cNvPr id="331" name="JESUS: The WAY, The TRUTH &amp; The LIFE"/>
          <p:cNvSpPr txBox="1"/>
          <p:nvPr/>
        </p:nvSpPr>
        <p:spPr>
          <a:xfrm>
            <a:off x="288789" y="1727779"/>
            <a:ext cx="12427222" cy="8403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</a:defRPr>
            </a:pP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437FF"/>
                </a:solidFill>
                <a:latin typeface="Gill Sans"/>
                <a:ea typeface="Gill Sans"/>
                <a:cs typeface="Gill Sans"/>
                <a:sym typeface="Gill Sans"/>
              </a:rPr>
              <a:t>JESUS</a:t>
            </a:r>
            <a:r>
              <a:t>: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C79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WAY</a:t>
            </a:r>
            <a:r>
              <a:t>,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76D6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TRUTH</a:t>
            </a:r>
            <a:r>
              <a:t> &amp;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2600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LIFE</a:t>
            </a:r>
          </a:p>
        </p:txBody>
      </p:sp>
      <p:pic>
        <p:nvPicPr>
          <p:cNvPr id="332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6 Jesus said to him, “I am the way, the truth, and the life. No one comes to the Father except through Me. 6 Jesus said to him, “I am the way, the truth, and the life. No one comes to the Father except through Me." descr="6 Jesus said to him, “I am the way, the truth, and the life. No one comes to the Father except through Me. 6 Jesus said to him, “I am the way, the truth, and the life. No one comes to the Father except through Me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561" y="7585140"/>
            <a:ext cx="5538745" cy="2079316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337" name="The TRUTH ……"/>
          <p:cNvSpPr txBox="1"/>
          <p:nvPr/>
        </p:nvSpPr>
        <p:spPr>
          <a:xfrm>
            <a:off x="6127963" y="3038289"/>
            <a:ext cx="6658175" cy="628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600"/>
              </a:spcBef>
              <a:defRPr sz="49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76D6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TRUTH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…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dominant worldview in secular and academic circles today is postmodernism - i.e,  "truth" is determined subjectively by each person, &amp; there is no such thing as objective, authoritative truth - </a:t>
            </a:r>
          </a:p>
        </p:txBody>
      </p:sp>
      <p:sp>
        <p:nvSpPr>
          <p:cNvPr id="338" name="JESUS: The WAY, The TRUTH &amp; The LIFE"/>
          <p:cNvSpPr txBox="1"/>
          <p:nvPr/>
        </p:nvSpPr>
        <p:spPr>
          <a:xfrm>
            <a:off x="288789" y="1727779"/>
            <a:ext cx="12427222" cy="8403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</a:defRPr>
            </a:pP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437FF"/>
                </a:solidFill>
                <a:latin typeface="Gill Sans"/>
                <a:ea typeface="Gill Sans"/>
                <a:cs typeface="Gill Sans"/>
                <a:sym typeface="Gill Sans"/>
              </a:rPr>
              <a:t>JESUS</a:t>
            </a:r>
            <a:r>
              <a:t>: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C79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WAY</a:t>
            </a:r>
            <a:r>
              <a:t>,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76D6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TRUTH</a:t>
            </a:r>
            <a:r>
              <a:t> &amp;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2600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LIFE</a:t>
            </a:r>
          </a:p>
        </p:txBody>
      </p:sp>
      <p:pic>
        <p:nvPicPr>
          <p:cNvPr id="339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6 Jesus said to him, “I am the way, the truth, and the life. No one comes to the Father except through Me. 6 Jesus said to him, “I am the way, the truth, and the life. No one comes to the Father except through Me." descr="6 Jesus said to him, “I am the way, the truth, and the life. No one comes to the Father except through Me. 6 Jesus said to him, “I am the way, the truth, and the life. No one comes to the Father except through Me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561" y="7585140"/>
            <a:ext cx="5538745" cy="2079316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344" name="The TRUTH ……"/>
          <p:cNvSpPr txBox="1"/>
          <p:nvPr/>
        </p:nvSpPr>
        <p:spPr>
          <a:xfrm>
            <a:off x="6127963" y="3038289"/>
            <a:ext cx="6658175" cy="648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600"/>
              </a:spcBef>
              <a:defRPr sz="49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76D6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TRUTH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…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not only spoke words of truth, but He is the very embodiment of truth (John 1:1,14, 17; 8:31,32; 15:1; 18:37; 1 John 5:20).</a:t>
            </a: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words spoken by Jesus will judge us in the last day (Jn 12:48)</a:t>
            </a:r>
          </a:p>
        </p:txBody>
      </p:sp>
      <p:sp>
        <p:nvSpPr>
          <p:cNvPr id="345" name="JESUS: The WAY, The TRUTH &amp; The LIFE"/>
          <p:cNvSpPr txBox="1"/>
          <p:nvPr/>
        </p:nvSpPr>
        <p:spPr>
          <a:xfrm>
            <a:off x="288789" y="1727779"/>
            <a:ext cx="12427222" cy="8403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</a:defRPr>
            </a:pP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437FF"/>
                </a:solidFill>
                <a:latin typeface="Gill Sans"/>
                <a:ea typeface="Gill Sans"/>
                <a:cs typeface="Gill Sans"/>
                <a:sym typeface="Gill Sans"/>
              </a:rPr>
              <a:t>JESUS</a:t>
            </a:r>
            <a:r>
              <a:t>: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C79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WAY</a:t>
            </a:r>
            <a:r>
              <a:t>,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76D6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TRUTH</a:t>
            </a:r>
            <a:r>
              <a:t> &amp;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2600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LIFE</a:t>
            </a:r>
          </a:p>
        </p:txBody>
      </p:sp>
      <p:pic>
        <p:nvPicPr>
          <p:cNvPr id="346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6 Jesus said to him, “I am the way, the truth, and the life. No one comes to the Father except through Me. 6 Jesus said to him, “I am the way, the truth, and the life. No one comes to the Father except through Me." descr="6 Jesus said to him, “I am the way, the truth, and the life. No one comes to the Father except through Me. 6 Jesus said to him, “I am the way, the truth, and the life. No one comes to the Father except through Me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561" y="7585140"/>
            <a:ext cx="5538745" cy="2079316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0001" y="3950765"/>
            <a:ext cx="6012399" cy="4843322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John 13–17 contain Jesus’ private words to His apostles on that fateful night in which He was arrested, the night before His death"/>
          <p:cNvSpPr txBox="1"/>
          <p:nvPr/>
        </p:nvSpPr>
        <p:spPr>
          <a:xfrm>
            <a:off x="288789" y="1576464"/>
            <a:ext cx="1242722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John 13–17 contain Jesus’ private words to His apostles on that fateful night in which He was arrested, the night before His death</a:t>
            </a:r>
          </a:p>
        </p:txBody>
      </p:sp>
      <p:pic>
        <p:nvPicPr>
          <p:cNvPr id="215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7940" y="3068802"/>
            <a:ext cx="8682491" cy="14351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JESUS PREPARES HIS DISCIPLES FOR THE DARKEST OF DAYS"/>
          <p:cNvSpPr txBox="1"/>
          <p:nvPr/>
        </p:nvSpPr>
        <p:spPr>
          <a:xfrm>
            <a:off x="2204369" y="3214853"/>
            <a:ext cx="8682491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1494046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JESUS PREPARES HIS DISCIPLES FOR THE DARKEST OF DAYS</a:t>
            </a:r>
          </a:p>
        </p:txBody>
      </p:sp>
      <p:grpSp>
        <p:nvGrpSpPr>
          <p:cNvPr id="219" name="Group"/>
          <p:cNvGrpSpPr/>
          <p:nvPr/>
        </p:nvGrpSpPr>
        <p:grpSpPr>
          <a:xfrm>
            <a:off x="8241844" y="5309133"/>
            <a:ext cx="4696554" cy="1892301"/>
            <a:chOff x="0" y="0"/>
            <a:chExt cx="4696552" cy="1892300"/>
          </a:xfrm>
        </p:grpSpPr>
        <p:pic>
          <p:nvPicPr>
            <p:cNvPr id="217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0188" y="0"/>
              <a:ext cx="4636176" cy="189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" name="Jesus teaches disciples humility by washing their feet  - 13:1-20"/>
            <p:cNvSpPr txBox="1"/>
            <p:nvPr/>
          </p:nvSpPr>
          <p:spPr>
            <a:xfrm>
              <a:off x="0" y="152400"/>
              <a:ext cx="4696553" cy="158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50800" dist="63500" dir="2084213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Jesus teaches disciples humility by washing their feet  - 13:1-20</a:t>
              </a:r>
            </a:p>
          </p:txBody>
        </p:sp>
      </p:grpSp>
      <p:grpSp>
        <p:nvGrpSpPr>
          <p:cNvPr id="222" name="Group"/>
          <p:cNvGrpSpPr/>
          <p:nvPr/>
        </p:nvGrpSpPr>
        <p:grpSpPr>
          <a:xfrm>
            <a:off x="7566669" y="7732055"/>
            <a:ext cx="4696553" cy="1892301"/>
            <a:chOff x="0" y="0"/>
            <a:chExt cx="4696552" cy="1892300"/>
          </a:xfrm>
        </p:grpSpPr>
        <p:pic>
          <p:nvPicPr>
            <p:cNvPr id="220" name="Image" descr="Image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0188" y="0"/>
              <a:ext cx="4636176" cy="189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1" name="Jesus was going away (7:34; 8:21; 12:8, 35; 13:33; 12:32–33),"/>
            <p:cNvSpPr txBox="1"/>
            <p:nvPr/>
          </p:nvSpPr>
          <p:spPr>
            <a:xfrm>
              <a:off x="0" y="152400"/>
              <a:ext cx="4696553" cy="158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50800" dist="63500" dir="2084213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Jesus was going away (7:34; 8:21; 12:8, 35; 13:33; 12:32–33), </a:t>
              </a:r>
            </a:p>
          </p:txBody>
        </p:sp>
      </p:grpSp>
      <p:grpSp>
        <p:nvGrpSpPr>
          <p:cNvPr id="225" name="Group"/>
          <p:cNvGrpSpPr/>
          <p:nvPr/>
        </p:nvGrpSpPr>
        <p:grpSpPr>
          <a:xfrm>
            <a:off x="901365" y="7732055"/>
            <a:ext cx="4636175" cy="1892301"/>
            <a:chOff x="0" y="0"/>
            <a:chExt cx="4636174" cy="1892300"/>
          </a:xfrm>
        </p:grpSpPr>
        <p:pic>
          <p:nvPicPr>
            <p:cNvPr id="223" name="Image" descr="Image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636175" cy="189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4" name="One of the Twelve was a traitor (13:21),"/>
            <p:cNvSpPr txBox="1"/>
            <p:nvPr/>
          </p:nvSpPr>
          <p:spPr>
            <a:xfrm>
              <a:off x="11130" y="400049"/>
              <a:ext cx="4407575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50800" dist="63500" dir="2084213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One of the Twelve was a traitor (13:21), </a:t>
              </a:r>
            </a:p>
          </p:txBody>
        </p:sp>
      </p:grpSp>
      <p:grpSp>
        <p:nvGrpSpPr>
          <p:cNvPr id="228" name="Group"/>
          <p:cNvGrpSpPr/>
          <p:nvPr/>
        </p:nvGrpSpPr>
        <p:grpSpPr>
          <a:xfrm>
            <a:off x="13140" y="5309133"/>
            <a:ext cx="4696553" cy="1892301"/>
            <a:chOff x="0" y="0"/>
            <a:chExt cx="4696552" cy="1892300"/>
          </a:xfrm>
        </p:grpSpPr>
        <p:pic>
          <p:nvPicPr>
            <p:cNvPr id="226" name="Image" descr="Image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0188" y="0"/>
              <a:ext cx="4636176" cy="1892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7" name="Peter would disown Him 3 times (13:38),"/>
            <p:cNvSpPr txBox="1"/>
            <p:nvPr/>
          </p:nvSpPr>
          <p:spPr>
            <a:xfrm>
              <a:off x="0" y="282907"/>
              <a:ext cx="4696553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50800" dist="63500" dir="2084213">
                      <a:srgbClr val="000000"/>
                    </a:outerShdw>
                  </a:effectLst>
                  <a:latin typeface="Century Gothic"/>
                  <a:ea typeface="Century Gothic"/>
                  <a:cs typeface="Century Gothic"/>
                  <a:sym typeface="Century Gothic"/>
                </a:defRPr>
              </a:lvl1pPr>
            </a:lstStyle>
            <a:p>
              <a:pPr/>
              <a:r>
                <a:t>Peter would disown Him 3 times (13:38),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2"/>
      <p:bldP build="whole" bldLvl="1" animBg="1" rev="0" advAuto="0" spid="225" grpId="3"/>
      <p:bldP build="whole" bldLvl="1" animBg="1" rev="0" advAuto="0" spid="219" grpId="1"/>
      <p:bldP build="whole" bldLvl="1" animBg="1" rev="0" advAuto="0" spid="228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351" name="The LIFE ……"/>
          <p:cNvSpPr txBox="1"/>
          <p:nvPr/>
        </p:nvSpPr>
        <p:spPr>
          <a:xfrm>
            <a:off x="6127963" y="3038289"/>
            <a:ext cx="6658175" cy="664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600"/>
              </a:spcBef>
              <a:defRPr sz="49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2600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LIFE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…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All life is from God (Gen. 1; Ps 36:9; Acts 17:24-29)</a:t>
            </a: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said, “I am the resurrection and the life: he that believes in Me, though he were dead, yet shall he live" (Jn 11:25) </a:t>
            </a: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is Life &amp; all who are in Him will live forever - (Jn. 14:19; 1:4; 6:33; 10:28; etc).</a:t>
            </a:r>
          </a:p>
        </p:txBody>
      </p:sp>
      <p:sp>
        <p:nvSpPr>
          <p:cNvPr id="352" name="JESUS: The WAY, The TRUTH &amp; The LIFE"/>
          <p:cNvSpPr txBox="1"/>
          <p:nvPr/>
        </p:nvSpPr>
        <p:spPr>
          <a:xfrm>
            <a:off x="288789" y="1727779"/>
            <a:ext cx="12427222" cy="8403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</a:defRPr>
            </a:pP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437FF"/>
                </a:solidFill>
                <a:latin typeface="Gill Sans"/>
                <a:ea typeface="Gill Sans"/>
                <a:cs typeface="Gill Sans"/>
                <a:sym typeface="Gill Sans"/>
              </a:rPr>
              <a:t>JESUS</a:t>
            </a:r>
            <a:r>
              <a:t>: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C79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WAY</a:t>
            </a:r>
            <a:r>
              <a:t>,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76D6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TRUTH</a:t>
            </a:r>
            <a:r>
              <a:t> &amp;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2600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LIFE</a:t>
            </a:r>
          </a:p>
        </p:txBody>
      </p:sp>
      <p:pic>
        <p:nvPicPr>
          <p:cNvPr id="353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6 Jesus said to him, “I am the way, the truth, and the life. No one comes to the Father except through Me. 6 Jesus said to him, “I am the way, the truth, and the life. No one comes to the Father except through Me." descr="6 Jesus said to him, “I am the way, the truth, and the life. No one comes to the Father except through Me. 6 Jesus said to him, “I am the way, the truth, and the life. No one comes to the Father except through Me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561" y="7585140"/>
            <a:ext cx="5538745" cy="2079316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358" name="Knowing JESUS……"/>
          <p:cNvSpPr txBox="1"/>
          <p:nvPr/>
        </p:nvSpPr>
        <p:spPr>
          <a:xfrm>
            <a:off x="5624109" y="3038289"/>
            <a:ext cx="7162029" cy="637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600"/>
              </a:spcBef>
              <a:defRPr sz="49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Knowing JESUS…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15</a:t>
            </a:r>
            <a:r>
              <a:t> “If you love Me, keep My commandments.</a:t>
            </a: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21</a:t>
            </a:r>
            <a:r>
              <a:t> He who has My commandments and keeps them, it is he who loves Me. And he who loves Me will be loved by My Father, and I will love him and manifest Myself to him.”</a:t>
            </a:r>
          </a:p>
        </p:txBody>
      </p:sp>
      <p:sp>
        <p:nvSpPr>
          <p:cNvPr id="359" name="JESUS: The WAY, The TRUTH &amp; The LIFE"/>
          <p:cNvSpPr txBox="1"/>
          <p:nvPr/>
        </p:nvSpPr>
        <p:spPr>
          <a:xfrm>
            <a:off x="288789" y="1727779"/>
            <a:ext cx="12427222" cy="8403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</a:defRPr>
            </a:pP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437FF"/>
                </a:solidFill>
                <a:latin typeface="Gill Sans"/>
                <a:ea typeface="Gill Sans"/>
                <a:cs typeface="Gill Sans"/>
                <a:sym typeface="Gill Sans"/>
              </a:rPr>
              <a:t>JESUS</a:t>
            </a:r>
            <a:r>
              <a:t>: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C79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WAY</a:t>
            </a:r>
            <a:r>
              <a:t>,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76D6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TRUTH</a:t>
            </a:r>
            <a:r>
              <a:t> &amp;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2600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LIFE</a:t>
            </a:r>
          </a:p>
        </p:txBody>
      </p:sp>
      <p:pic>
        <p:nvPicPr>
          <p:cNvPr id="360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7 “If you had known Me, you would have known My Father also; and from now on you know Him and have seen Him. 7 “If you had known Me, you would have known My Father also; and from now on you know Him and have seen Him." descr="7 “If you had known Me, you would have known My Father also; and from now on you know Him and have seen Him. 7 “If you had known Me, you would have known My Father also; and from now on you know Him and have seen Him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561" y="7585140"/>
            <a:ext cx="5538745" cy="2079316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365" name="Knowing JESUS…"/>
          <p:cNvSpPr txBox="1"/>
          <p:nvPr/>
        </p:nvSpPr>
        <p:spPr>
          <a:xfrm>
            <a:off x="5624109" y="3038289"/>
            <a:ext cx="7162029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1600"/>
              </a:spcBef>
              <a:defRPr b="1" sz="4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Gill Sans Light"/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Knowing JESUS… </a:t>
            </a:r>
          </a:p>
        </p:txBody>
      </p:sp>
      <p:sp>
        <p:nvSpPr>
          <p:cNvPr id="366" name="JESUS: The WAY, The TRUTH &amp; The LIFE"/>
          <p:cNvSpPr txBox="1"/>
          <p:nvPr/>
        </p:nvSpPr>
        <p:spPr>
          <a:xfrm>
            <a:off x="288789" y="1727779"/>
            <a:ext cx="12427222" cy="8403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</a:defRPr>
            </a:pP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437FF"/>
                </a:solidFill>
                <a:latin typeface="Gill Sans"/>
                <a:ea typeface="Gill Sans"/>
                <a:cs typeface="Gill Sans"/>
                <a:sym typeface="Gill Sans"/>
              </a:rPr>
              <a:t>JESUS</a:t>
            </a:r>
            <a:r>
              <a:t>: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C79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WAY</a:t>
            </a:r>
            <a:r>
              <a:t>,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76D6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TRUTH</a:t>
            </a:r>
            <a:r>
              <a:t> &amp;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2600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LIFE</a:t>
            </a:r>
          </a:p>
        </p:txBody>
      </p:sp>
      <p:pic>
        <p:nvPicPr>
          <p:cNvPr id="367" name="Image" descr="Imag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7 “If you had known Me, you would have known My Father also; and from now on you know Him and have seen Him. 7 “If you had known Me, you would have known My Father also; and from now on you know Him and have seen Him." descr="7 “If you had known Me, you would have known My Father also; and from now on you know Him and have seen Him. 7 “If you had known Me, you would have known My Father also; and from now on you know Him and have seen Him.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561" y="7585140"/>
            <a:ext cx="5538745" cy="2079316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  <p:sp>
        <p:nvSpPr>
          <p:cNvPr id="369" name="John 8:31–32 (NKJV)…"/>
          <p:cNvSpPr txBox="1"/>
          <p:nvPr/>
        </p:nvSpPr>
        <p:spPr>
          <a:xfrm>
            <a:off x="6160484" y="4112764"/>
            <a:ext cx="6616924" cy="538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000"/>
              </a:spcBef>
              <a:defRPr b="1"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John 8:31–32 (NKJV)</a:t>
            </a:r>
          </a:p>
          <a:p>
            <a:pPr defTabSz="457200">
              <a:defRPr sz="4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31</a:t>
            </a:r>
            <a:r>
              <a:t> Then Jesus said to those Jews who believed Him, “</a:t>
            </a:r>
            <a:r>
              <a:rPr>
                <a:solidFill>
                  <a:schemeClr val="accent5"/>
                </a:solidFill>
              </a:rPr>
              <a:t>If you abide in My word, you are My disciples indeed</a:t>
            </a:r>
            <a:r>
              <a:t>. </a:t>
            </a:r>
            <a:r>
              <a:rPr baseline="31999"/>
              <a:t>32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And you shall know the truth, and the truth shall make you free</a:t>
            </a:r>
            <a:r>
              <a:t>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7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373" name="Knowing JESUS……"/>
          <p:cNvSpPr txBox="1"/>
          <p:nvPr/>
        </p:nvSpPr>
        <p:spPr>
          <a:xfrm>
            <a:off x="5624109" y="3038289"/>
            <a:ext cx="7162029" cy="657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600"/>
              </a:spcBef>
              <a:defRPr sz="49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Knowing JESUS…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You must believe what Christ tells you to believe, the truth, the gospel (Mk. 16:15; 1 Thess. 2:13)</a:t>
            </a: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You must confess Jesus as “the Christ, the Son of the Living God” (Rom. 10:9,10)</a:t>
            </a: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You must repent (Lk 13:3,5; Acts 17:30; etc.)</a:t>
            </a:r>
          </a:p>
        </p:txBody>
      </p:sp>
      <p:sp>
        <p:nvSpPr>
          <p:cNvPr id="374" name="JESUS: The WAY, The TRUTH &amp; The LIFE"/>
          <p:cNvSpPr txBox="1"/>
          <p:nvPr/>
        </p:nvSpPr>
        <p:spPr>
          <a:xfrm>
            <a:off x="288789" y="1727779"/>
            <a:ext cx="12427222" cy="8403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</a:defRPr>
            </a:pP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437FF"/>
                </a:solidFill>
                <a:latin typeface="Gill Sans"/>
                <a:ea typeface="Gill Sans"/>
                <a:cs typeface="Gill Sans"/>
                <a:sym typeface="Gill Sans"/>
              </a:rPr>
              <a:t>JESUS</a:t>
            </a:r>
            <a:r>
              <a:t>: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C79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WAY</a:t>
            </a:r>
            <a:r>
              <a:t>,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76D6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TRUTH</a:t>
            </a:r>
            <a:r>
              <a:t> &amp;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2600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LIFE</a:t>
            </a:r>
          </a:p>
        </p:txBody>
      </p:sp>
      <p:pic>
        <p:nvPicPr>
          <p:cNvPr id="375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7 “If you had known Me, you would have known My Father also; and from now on you know Him and have seen Him. 7 “If you had known Me, you would have known My Father also; and from now on you know Him and have seen Him." descr="7 “If you had known Me, you would have known My Father also; and from now on you know Him and have seen Him. 7 “If you had known Me, you would have known My Father also; and from now on you know Him and have seen Him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561" y="7585140"/>
            <a:ext cx="5538745" cy="2079316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380" name="Knowing JESUS……"/>
          <p:cNvSpPr txBox="1"/>
          <p:nvPr/>
        </p:nvSpPr>
        <p:spPr>
          <a:xfrm>
            <a:off x="5624109" y="3038289"/>
            <a:ext cx="7162029" cy="636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600"/>
              </a:spcBef>
              <a:defRPr sz="49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Knowing JESUS…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You must obey Christ's command to be baptized: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"to be saved" (Mk. 16:16)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"for remission of sins" (Acts 2:38)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“sins washed away (Acts 22:16)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into His “death” (Rom 6:3)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"buried" with Him (Rom. 6:3-4) </a:t>
            </a:r>
          </a:p>
          <a:p>
            <a:pPr marL="914400" indent="-457200" algn="l">
              <a:spcBef>
                <a:spcPts val="1600"/>
              </a:spcBef>
              <a:buSzPct val="80000"/>
              <a:buBlip>
                <a:blip r:embed="rId4"/>
              </a:buBlip>
              <a:defRPr sz="3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"into Christ" (Gal. 3:27) </a:t>
            </a:r>
          </a:p>
        </p:txBody>
      </p:sp>
      <p:sp>
        <p:nvSpPr>
          <p:cNvPr id="381" name="JESUS: The WAY, The TRUTH &amp; The LIFE"/>
          <p:cNvSpPr txBox="1"/>
          <p:nvPr/>
        </p:nvSpPr>
        <p:spPr>
          <a:xfrm>
            <a:off x="288789" y="1727779"/>
            <a:ext cx="12427222" cy="8403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</a:defRPr>
            </a:pP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437FF"/>
                </a:solidFill>
                <a:latin typeface="Gill Sans"/>
                <a:ea typeface="Gill Sans"/>
                <a:cs typeface="Gill Sans"/>
                <a:sym typeface="Gill Sans"/>
              </a:rPr>
              <a:t>JESUS</a:t>
            </a:r>
            <a:r>
              <a:t>: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C79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WAY</a:t>
            </a:r>
            <a:r>
              <a:t>,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76D6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TRUTH</a:t>
            </a:r>
            <a:r>
              <a:t> &amp;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2600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LIFE</a:t>
            </a:r>
          </a:p>
        </p:txBody>
      </p:sp>
      <p:pic>
        <p:nvPicPr>
          <p:cNvPr id="382" name="Image" descr="Imag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7 “If you had known Me, you would have known My Father also; and from now on you know Him and have seen Him. 7 “If you had known Me, you would have known My Father also; and from now on you know Him and have seen Him." descr="7 “If you had known Me, you would have known My Father also; and from now on you know Him and have seen Him. 7 “If you had known Me, you would have known My Father also; and from now on you know Him and have seen Him.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561" y="7585140"/>
            <a:ext cx="5538745" cy="2079316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500"/>
                                        <p:tgtEl>
                                          <p:spTgt spid="3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500"/>
                                        <p:tgtEl>
                                          <p:spTgt spid="3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387" name="Knowing JESUS……"/>
          <p:cNvSpPr txBox="1"/>
          <p:nvPr/>
        </p:nvSpPr>
        <p:spPr>
          <a:xfrm>
            <a:off x="5624109" y="3038289"/>
            <a:ext cx="7162029" cy="637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1600"/>
              </a:spcBef>
              <a:defRPr sz="49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Knowing JESUS…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Jesus is the true way; and He will add you to the church He established (Acts 2:41,47), not some denomination (Acts 20:29-39; Gal. 1:6-9)</a:t>
            </a:r>
          </a:p>
          <a:p>
            <a:pPr marL="685800" indent="-457200" algn="l">
              <a:spcBef>
                <a:spcPts val="1600"/>
              </a:spcBef>
              <a:buSzPct val="80000"/>
              <a:buBlip>
                <a:blip r:embed="rId3"/>
              </a:buBlip>
              <a:defRPr sz="3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must worship the way Christ tells us to worship (John 4:23-24; Col 3:17).</a:t>
            </a:r>
          </a:p>
        </p:txBody>
      </p:sp>
      <p:sp>
        <p:nvSpPr>
          <p:cNvPr id="388" name="JESUS: The WAY, The TRUTH &amp; The LIFE"/>
          <p:cNvSpPr txBox="1"/>
          <p:nvPr/>
        </p:nvSpPr>
        <p:spPr>
          <a:xfrm>
            <a:off x="288789" y="1727779"/>
            <a:ext cx="12427222" cy="8403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000000"/>
                </a:solidFill>
              </a:defRPr>
            </a:pP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437FF"/>
                </a:solidFill>
                <a:latin typeface="Gill Sans"/>
                <a:ea typeface="Gill Sans"/>
                <a:cs typeface="Gill Sans"/>
                <a:sym typeface="Gill Sans"/>
              </a:rPr>
              <a:t>JESUS</a:t>
            </a:r>
            <a:r>
              <a:t>: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C79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WAY</a:t>
            </a:r>
            <a:r>
              <a:t>,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76D6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TRUTH</a:t>
            </a:r>
            <a:r>
              <a:t> &amp; 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2600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Gill Sans"/>
                <a:ea typeface="Gill Sans"/>
                <a:cs typeface="Gill Sans"/>
                <a:sym typeface="Gill Sans"/>
              </a:rPr>
              <a:t>LIFE</a:t>
            </a:r>
          </a:p>
        </p:txBody>
      </p:sp>
      <p:pic>
        <p:nvPicPr>
          <p:cNvPr id="389" name="Image" descr="Imag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7 “If you had known Me, you would have known My Father also; and from now on you know Him and have seen Him. 7 “If you had known Me, you would have known My Father also; and from now on you know Him and have seen Him." descr="7 “If you had known Me, you would have known My Father also; and from now on you know Him and have seen Him. 7 “If you had known Me, you would have known My Father also; and from now on you know Him and have seen Him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7561" y="7585140"/>
            <a:ext cx="5538745" cy="2079316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8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394" name="JESUS IS THE ANSWER"/>
          <p:cNvSpPr txBox="1"/>
          <p:nvPr/>
        </p:nvSpPr>
        <p:spPr>
          <a:xfrm>
            <a:off x="288789" y="1557414"/>
            <a:ext cx="12427222" cy="1181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437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 b="0">
                <a:ln>
                  <a:noFill/>
                </a:ln>
                <a:solidFill>
                  <a:srgbClr val="000000"/>
                </a:solidFill>
                <a:latin typeface="+mn-lt"/>
                <a:ea typeface="+mn-ea"/>
                <a:cs typeface="+mn-cs"/>
                <a:sym typeface="Gill Sans Light"/>
              </a:defRPr>
            </a:pP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9437FF"/>
                </a:solidFill>
                <a:latin typeface="Gill Sans"/>
                <a:ea typeface="Gill Sans"/>
                <a:cs typeface="Gill Sans"/>
                <a:sym typeface="Gill Sans"/>
              </a:rPr>
              <a:t>JESUS IS THE ANSWER</a:t>
            </a:r>
          </a:p>
        </p:txBody>
      </p:sp>
      <p:sp>
        <p:nvSpPr>
          <p:cNvPr id="395" name="Mark 4:39–41 (NKJV)…"/>
          <p:cNvSpPr txBox="1"/>
          <p:nvPr/>
        </p:nvSpPr>
        <p:spPr>
          <a:xfrm>
            <a:off x="6523200" y="2945313"/>
            <a:ext cx="6334398" cy="674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b="1"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Mark 4:39–41 (NKJV)</a:t>
            </a:r>
          </a:p>
          <a:p>
            <a:pPr defTabSz="457200"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39</a:t>
            </a:r>
            <a:r>
              <a:t> Then He arose and rebuked the wind, and said to the sea, “Peace, be still!” And the wind ceased and there was a great calm. </a:t>
            </a:r>
            <a:r>
              <a:rPr baseline="31999"/>
              <a:t>40</a:t>
            </a:r>
            <a:r>
              <a:t> But He said to them, “Why are you so fearful? How </a:t>
            </a:r>
            <a:r>
              <a:rPr i="1"/>
              <a:t>is it</a:t>
            </a:r>
            <a:r>
              <a:t> that you have no faith?” </a:t>
            </a:r>
            <a:r>
              <a:rPr baseline="31999"/>
              <a:t>41</a:t>
            </a:r>
            <a:r>
              <a:t> And they feared exceedingly, and said to one another, “Who can this be, that even the wind and the sea obey Him!”</a:t>
            </a:r>
          </a:p>
        </p:txBody>
      </p:sp>
      <p:grpSp>
        <p:nvGrpSpPr>
          <p:cNvPr id="398" name="Image"/>
          <p:cNvGrpSpPr/>
          <p:nvPr/>
        </p:nvGrpSpPr>
        <p:grpSpPr>
          <a:xfrm>
            <a:off x="209354" y="3116484"/>
            <a:ext cx="6334398" cy="6406797"/>
            <a:chOff x="0" y="0"/>
            <a:chExt cx="6334397" cy="6406796"/>
          </a:xfrm>
        </p:grpSpPr>
        <p:pic>
          <p:nvPicPr>
            <p:cNvPr id="39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2205" t="6066" r="30258" b="9303"/>
            <a:stretch>
              <a:fillRect/>
            </a:stretch>
          </p:blipFill>
          <p:spPr>
            <a:xfrm>
              <a:off x="76200" y="50800"/>
              <a:ext cx="6181998" cy="61908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6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6334398" cy="640679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012" t="2957" r="9439" b="238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01" name="10 AM - Sunday, April 5, 2020"/>
          <p:cNvSpPr txBox="1"/>
          <p:nvPr/>
        </p:nvSpPr>
        <p:spPr>
          <a:xfrm>
            <a:off x="5878766" y="9072833"/>
            <a:ext cx="696136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B4B4B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10 AM - Sunday, April 5, 2020</a:t>
            </a:r>
          </a:p>
        </p:txBody>
      </p:sp>
      <p:sp>
        <p:nvSpPr>
          <p:cNvPr id="402" name="John 14:1-7"/>
          <p:cNvSpPr txBox="1"/>
          <p:nvPr/>
        </p:nvSpPr>
        <p:spPr>
          <a:xfrm>
            <a:off x="172984" y="8326525"/>
            <a:ext cx="3475336" cy="1327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533134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defRPr>
            </a:lvl1pPr>
          </a:lstStyle>
          <a:p>
            <a:pPr/>
            <a:r>
              <a:t>John 14:1-7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700" y="-3449"/>
            <a:ext cx="10693400" cy="1574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698" dir="1689739">
              <a:srgbClr val="000000">
                <a:alpha val="97834"/>
              </a:srgbClr>
            </a:outerShdw>
          </a:effectLst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5700" y="1192579"/>
            <a:ext cx="10693400" cy="1574801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227"/>
          <p:cNvSpPr txBox="1"/>
          <p:nvPr/>
        </p:nvSpPr>
        <p:spPr>
          <a:xfrm>
            <a:off x="95009" y="5163257"/>
            <a:ext cx="12814782" cy="32439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76200" dir="30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spcBef>
                <a:spcPts val="1800"/>
              </a:spcBef>
              <a:def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Let NOT your heart be troubled (14:1)</a:t>
            </a:r>
          </a:p>
          <a:p>
            <a:pPr defTabSz="457200">
              <a:spcBef>
                <a:spcPts val="1800"/>
              </a:spcBef>
              <a:def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Heaven is REAL &amp; it’s accessible (14:2,3)</a:t>
            </a:r>
          </a:p>
          <a:p>
            <a:pPr defTabSz="457200">
              <a:spcBef>
                <a:spcPts val="1800"/>
              </a:spcBef>
              <a:defRPr sz="4300">
                <a:solidFill>
                  <a:srgbClr val="FFFFFF"/>
                </a:solidFill>
                <a:effectLst>
                  <a:outerShdw sx="100000" sy="100000" kx="0" ky="0" algn="b" rotWithShape="0" blurRad="152400" dist="76200" dir="768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The way to heaven has been revealed and it is in &amp; through Jesus Christ (John 14:5,6; Mark 16:16)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0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0012" t="2957" r="9439" b="2384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09" name="10 AM - Sunday, April 5, 2020"/>
          <p:cNvSpPr txBox="1"/>
          <p:nvPr/>
        </p:nvSpPr>
        <p:spPr>
          <a:xfrm>
            <a:off x="5681840" y="8678981"/>
            <a:ext cx="696136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B4B4B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10 AM - Sunday, April 5, 2020</a:t>
            </a:r>
          </a:p>
        </p:txBody>
      </p:sp>
      <p:sp>
        <p:nvSpPr>
          <p:cNvPr id="410" name="John 14:1-7"/>
          <p:cNvSpPr txBox="1"/>
          <p:nvPr/>
        </p:nvSpPr>
        <p:spPr>
          <a:xfrm>
            <a:off x="412109" y="8193202"/>
            <a:ext cx="3475336" cy="132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50800" dist="63500" dir="2533134">
                    <a:srgbClr val="000000"/>
                  </a:outerShdw>
                </a:effectLst>
                <a:latin typeface="Abject Failure"/>
                <a:ea typeface="Abject Failure"/>
                <a:cs typeface="Abject Failure"/>
                <a:sym typeface="Abject Failure"/>
              </a:defRPr>
            </a:lvl1pPr>
          </a:lstStyle>
          <a:p>
            <a:pPr/>
            <a:r>
              <a:t>John 14:1-7</a:t>
            </a:r>
          </a:p>
        </p:txBody>
      </p:sp>
      <p:pic>
        <p:nvPicPr>
          <p:cNvPr id="4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5700" y="-3449"/>
            <a:ext cx="10693400" cy="1574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698" dir="1689739">
              <a:srgbClr val="000000">
                <a:alpha val="97834"/>
              </a:srgbClr>
            </a:outerShdw>
          </a:effectLst>
        </p:spPr>
      </p:pic>
      <p:pic>
        <p:nvPicPr>
          <p:cNvPr id="4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55700" y="1192579"/>
            <a:ext cx="10693400" cy="157480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Charts by Don McClain…"/>
          <p:cNvSpPr txBox="1"/>
          <p:nvPr/>
        </p:nvSpPr>
        <p:spPr>
          <a:xfrm>
            <a:off x="304805" y="6027022"/>
            <a:ext cx="12395190" cy="2204918"/>
          </a:xfrm>
          <a:prstGeom prst="rect">
            <a:avLst/>
          </a:prstGeom>
          <a:gradFill>
            <a:gsLst>
              <a:gs pos="0">
                <a:srgbClr val="212121">
                  <a:alpha val="43000"/>
                </a:srgbClr>
              </a:gs>
              <a:gs pos="100000">
                <a:srgbClr val="58596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52400" dist="76200" dir="246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300">
                <a:solidFill>
                  <a:srgbClr val="FFD9A8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rcoal CY"/>
                <a:ea typeface="Charcoal CY"/>
                <a:cs typeface="Charcoal CY"/>
                <a:sym typeface="Charcoal CY"/>
              </a:defRPr>
            </a:pPr>
            <a:r>
              <a:t>Charts by Don McClain / Preached April 5, 2020 AM</a:t>
            </a:r>
            <a:endParaRPr sz="2000">
              <a:solidFill>
                <a:srgbClr val="FFFFFF"/>
              </a:solidFill>
              <a:latin typeface="Chalkboard"/>
              <a:ea typeface="Chalkboard"/>
              <a:cs typeface="Chalkboard"/>
              <a:sym typeface="Chalkboard"/>
            </a:endParaRPr>
          </a:p>
          <a:p>
            <a:pPr defTabSz="457200">
              <a:defRPr sz="25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West 65th Street church of Christ - P.O. Box 190062 - Little Rock AR 72219 - Phone — 501-568-1062 — Email –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donmcclain@sbcglobal.net</a:t>
            </a:r>
            <a:r>
              <a:t>  </a:t>
            </a:r>
          </a:p>
          <a:p>
            <a:pPr defTabSz="457200">
              <a:defRPr sz="17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t>Prepared using Keynote / More Keynote, PPT &amp; Audio Sermons:</a:t>
            </a:r>
          </a:p>
          <a:p>
            <a:pPr defTabSz="457200">
              <a:defRPr sz="2900">
                <a:solidFill>
                  <a:srgbClr val="FFFFFF"/>
                </a:solidFill>
                <a:effectLst>
                  <a:outerShdw sx="100000" sy="100000" kx="0" ky="0" algn="b" rotWithShape="0" blurRad="152400" dist="76200" dir="2460000">
                    <a:srgbClr val="000000"/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r>
              <a:rPr u="sng">
                <a:hlinkClick r:id="rId6" invalidUrl="" action="" tgtFrame="" tooltip="" history="1" highlightClick="0" endSnd="0"/>
              </a:rPr>
              <a:t>www.w65stchurchofchrist.com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creen Shot 2020-04-04 at 1.23.47 PM.png" descr="Screen Shot 2020-04-04 at 1.23.47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165376"/>
            <a:ext cx="13004801" cy="857195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John 14:1–7 (NKJV)"/>
          <p:cNvSpPr txBox="1"/>
          <p:nvPr/>
        </p:nvSpPr>
        <p:spPr>
          <a:xfrm>
            <a:off x="-61004" y="66216"/>
            <a:ext cx="13004800" cy="1153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7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John 14:1–7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666" t="0" r="4666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16" name="Philippians 4:4–13 (NKJV)…"/>
          <p:cNvSpPr txBox="1"/>
          <p:nvPr/>
        </p:nvSpPr>
        <p:spPr>
          <a:xfrm>
            <a:off x="221860" y="172872"/>
            <a:ext cx="12561080" cy="64189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92575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21174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Philippians 4:4–13 (NKJV)</a:t>
            </a:r>
          </a:p>
          <a:p>
            <a:pPr defTabSz="457200">
              <a:defRPr sz="3700">
                <a:solidFill>
                  <a:srgbClr val="FFFFFF"/>
                </a:solidFill>
                <a:effectLst>
                  <a:outerShdw sx="100000" sy="100000" kx="0" ky="0" algn="b" rotWithShape="0" blurRad="50800" dist="63500" dir="21174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4</a:t>
            </a:r>
            <a:r>
              <a:t> Rejoice in the Lord always. Again I will say, rejoice! </a:t>
            </a:r>
            <a:r>
              <a:rPr baseline="31999"/>
              <a:t>5</a:t>
            </a:r>
            <a:r>
              <a:t> Let your gentleness be known to all men. The Lord </a:t>
            </a:r>
            <a:r>
              <a:rPr i="1"/>
              <a:t>is</a:t>
            </a:r>
            <a:r>
              <a:t> at hand. </a:t>
            </a:r>
            <a:r>
              <a:rPr baseline="31999"/>
              <a:t>6</a:t>
            </a:r>
            <a:r>
              <a:t> Be anxious for nothing, but in everything by prayer and supplication, with thanksgiving, let your requests be made known to God; </a:t>
            </a:r>
            <a:r>
              <a:rPr baseline="31999"/>
              <a:t>7</a:t>
            </a:r>
            <a:r>
              <a:t> and the peace of God, which surpasses all understanding, will guard your hearts and minds through Christ Jesus. </a:t>
            </a:r>
            <a:r>
              <a:rPr baseline="31999"/>
              <a:t>8</a:t>
            </a:r>
            <a:r>
              <a:t> Finally, brethren, whatever things are true, whatever things </a:t>
            </a:r>
            <a:r>
              <a:rPr i="1"/>
              <a:t>are</a:t>
            </a:r>
            <a:r>
              <a:t> noble, whatever things </a:t>
            </a:r>
            <a:r>
              <a:rPr i="1"/>
              <a:t>are</a:t>
            </a:r>
            <a:r>
              <a:t> just, whatever things </a:t>
            </a:r>
            <a:r>
              <a:rPr i="1"/>
              <a:t>are</a:t>
            </a:r>
            <a:r>
              <a:t> pure, whatever things </a:t>
            </a:r>
            <a:r>
              <a:rPr i="1"/>
              <a:t>are</a:t>
            </a:r>
            <a:r>
              <a:t> lovely, whatever things </a:t>
            </a:r>
            <a:r>
              <a:rPr i="1"/>
              <a:t>are</a:t>
            </a:r>
            <a:r>
              <a:t> of good report, if </a:t>
            </a:r>
            <a:r>
              <a:rPr i="1"/>
              <a:t>there is</a:t>
            </a:r>
            <a:r>
              <a:t> any virtue and if </a:t>
            </a:r>
            <a:r>
              <a:rPr i="1"/>
              <a:t>there is</a:t>
            </a:r>
            <a:r>
              <a:t> anything praiseworthy—meditate on these things.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666" t="0" r="4666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419" name="Philippians 4:4–13 (NKJV)…"/>
          <p:cNvSpPr txBox="1"/>
          <p:nvPr/>
        </p:nvSpPr>
        <p:spPr>
          <a:xfrm>
            <a:off x="221860" y="172872"/>
            <a:ext cx="12561080" cy="66718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52400" dist="92575" dir="27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63500" dir="21174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Philippians 4:4–13 (NKJV)</a:t>
            </a:r>
          </a:p>
          <a:p>
            <a:pPr defTabSz="457200">
              <a:defRPr sz="3900">
                <a:solidFill>
                  <a:srgbClr val="FFFFFF"/>
                </a:solidFill>
                <a:effectLst>
                  <a:outerShdw sx="100000" sy="100000" kx="0" ky="0" algn="b" rotWithShape="0" blurRad="50800" dist="63500" dir="211742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9</a:t>
            </a:r>
            <a:r>
              <a:t> The things which you learned and received and heard and saw in me, these do, and the God of peace will be with you. </a:t>
            </a:r>
            <a:r>
              <a:rPr baseline="31999"/>
              <a:t>10</a:t>
            </a:r>
            <a:r>
              <a:t> But I rejoiced in the Lord greatly that now at last your care for me has flourished again; though you surely did care, but you lacked opportunity. </a:t>
            </a:r>
            <a:r>
              <a:rPr baseline="31999"/>
              <a:t>11</a:t>
            </a:r>
            <a:r>
              <a:t> Not that I speak in regard to need, for I have learned in whatever state I am, to be content: </a:t>
            </a:r>
            <a:r>
              <a:rPr baseline="31999"/>
              <a:t>12</a:t>
            </a:r>
            <a:r>
              <a:t> I know how to be abased, and I know how to abound. Everywhere and in all things I have learned both to be full and to be hungry, both to abound and to suffer need. </a:t>
            </a:r>
            <a:r>
              <a:rPr baseline="31999"/>
              <a:t>13</a:t>
            </a:r>
            <a:r>
              <a:t> I can do all things through Christ who strengthens me.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creen Shot 2020-04-04 at 1.24.32 PM.png" descr="Screen Shot 2020-04-04 at 1.24.32 PM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88957"/>
            <a:ext cx="13004801" cy="852479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John 14:1–7 (NKJV)"/>
          <p:cNvSpPr txBox="1"/>
          <p:nvPr/>
        </p:nvSpPr>
        <p:spPr>
          <a:xfrm>
            <a:off x="-61004" y="66216"/>
            <a:ext cx="13004800" cy="11533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7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John 14:1–7 (NKJV)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239" name="THE THREAT OF &amp; ANSWER TO FEAR"/>
          <p:cNvSpPr txBox="1"/>
          <p:nvPr/>
        </p:nvSpPr>
        <p:spPr>
          <a:xfrm>
            <a:off x="288789" y="1721407"/>
            <a:ext cx="12427222" cy="8531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1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THREAT</a:t>
            </a:r>
            <a:r>
              <a:t> OF &amp;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ANSWER</a:t>
            </a:r>
            <a:r>
              <a:t> TO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  <p:sp>
        <p:nvSpPr>
          <p:cNvPr id="240" name="TROUBLED:…"/>
          <p:cNvSpPr txBox="1"/>
          <p:nvPr/>
        </p:nvSpPr>
        <p:spPr>
          <a:xfrm>
            <a:off x="5897410" y="2918448"/>
            <a:ext cx="6926146" cy="6194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 sz="45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TROUBLED: </a:t>
            </a:r>
            <a:endParaRPr b="1">
              <a:latin typeface="Gill Sans"/>
              <a:ea typeface="Gill Sans"/>
              <a:cs typeface="Gill Sans"/>
              <a:sym typeface="Gill Sans"/>
            </a:endParaRP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t>25.244 ταράσσω</a:t>
            </a:r>
            <a:r>
              <a:rPr baseline="31999"/>
              <a:t>b</a:t>
            </a:r>
            <a:r>
              <a:t>: “to cause acute emotional distress or turbulence—‘to cause great mental distress.” … (Jn 11:33;1 Pet 3:14) - [Lou Nida] </a:t>
            </a:r>
          </a:p>
          <a:p>
            <a:pPr marL="685800" indent="-457200" algn="l">
              <a:spcBef>
                <a:spcPts val="800"/>
              </a:spcBef>
              <a:buSzPct val="80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[5429]</a:t>
            </a:r>
            <a:r>
              <a:t> ταράσσω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…</a:t>
            </a:r>
            <a:r>
              <a:t>met.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to agitate, trouble</a:t>
            </a:r>
            <a:r>
              <a:t> the mind; with fear,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to terrify, put in consternation</a:t>
            </a:r>
            <a:r>
              <a:t>, Mt. 2:3; 14:26; with grief, etc.,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affect with grief, anxiety</a:t>
            </a:r>
            <a:r>
              <a:t>, etc., Jn. 12:27; 13:21; with doubt, etc., </a:t>
            </a:r>
            <a:r>
              <a:rPr i="1">
                <a:latin typeface="Gill Sans"/>
                <a:ea typeface="Gill Sans"/>
                <a:cs typeface="Gill Sans"/>
                <a:sym typeface="Gill Sans"/>
              </a:rPr>
              <a:t>to unsettle, perplex</a:t>
            </a:r>
            <a:r>
              <a:t>, Acts 15:24; Gal. 1:7 - [Mounce, W. D. (</a:t>
            </a:r>
            <a:r>
              <a:rPr sz="2500"/>
              <a:t>2006</a:t>
            </a:r>
            <a:r>
              <a:t>)]</a:t>
            </a:r>
          </a:p>
        </p:txBody>
      </p:sp>
      <p:pic>
        <p:nvPicPr>
          <p:cNvPr id="241" name="1 “Let not your heart be troubled; you believe in God, believe also in Me. 1 “Let not your heart be troubled; you believe in God, believe also in Me." descr="1 “Let not your heart be troubled; you believe in God, believe also in Me. 1 “Let not your heart be troubled; you believe in God, believe also in Me.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402" y="7536853"/>
            <a:ext cx="5505063" cy="2024200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246" name="THE THREAT OF &amp; ANSWER TO FEAR"/>
          <p:cNvSpPr txBox="1"/>
          <p:nvPr/>
        </p:nvSpPr>
        <p:spPr>
          <a:xfrm>
            <a:off x="288789" y="1721407"/>
            <a:ext cx="12427222" cy="8531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1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THREAT</a:t>
            </a:r>
            <a:r>
              <a:t> OF &amp;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ANSWER</a:t>
            </a:r>
            <a:r>
              <a:t> TO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  <p:sp>
        <p:nvSpPr>
          <p:cNvPr id="247" name="The THREAT of FEAR"/>
          <p:cNvSpPr txBox="1"/>
          <p:nvPr/>
        </p:nvSpPr>
        <p:spPr>
          <a:xfrm>
            <a:off x="5221081" y="3012103"/>
            <a:ext cx="7588409" cy="87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 sz="53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THREAT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of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</p:txBody>
      </p:sp>
      <p:pic>
        <p:nvPicPr>
          <p:cNvPr id="248" name="1 “Let not your heart be troubled; you believe in God, believe also in Me. 1 “Let not your heart be troubled; you believe in God, believe also in Me." descr="1 “Let not your heart be troubled; you believe in God, believe also in Me. 1 “Let not your heart be troubled; you believe in God, believe also in Me.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402" y="7536853"/>
            <a:ext cx="5505063" cy="2024200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  <p:sp>
        <p:nvSpPr>
          <p:cNvPr id="249" name="Matthew 6:25 (NKJV)…"/>
          <p:cNvSpPr txBox="1"/>
          <p:nvPr/>
        </p:nvSpPr>
        <p:spPr>
          <a:xfrm>
            <a:off x="5996009" y="4037074"/>
            <a:ext cx="6728949" cy="5247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900"/>
              </a:spcBef>
              <a:defRPr b="1" sz="45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6:25 (NKJV)</a:t>
            </a:r>
          </a:p>
          <a:p>
            <a:pPr defTabSz="457200">
              <a:defRPr sz="4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25</a:t>
            </a:r>
            <a:r>
              <a:t> “</a:t>
            </a:r>
            <a:r>
              <a:rPr>
                <a:solidFill>
                  <a:schemeClr val="accent5"/>
                </a:solidFill>
              </a:rPr>
              <a:t>Therefore I say to you, do not worry about your life, what you will eat or what you will drink; nor about your body, what you will put on. Is not life more than food and the body more than clothing</a:t>
            </a:r>
            <a: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254" name="THE THREAT OF &amp; ANSWER TO FEAR"/>
          <p:cNvSpPr txBox="1"/>
          <p:nvPr/>
        </p:nvSpPr>
        <p:spPr>
          <a:xfrm>
            <a:off x="288789" y="1721407"/>
            <a:ext cx="12427222" cy="8531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1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THREAT</a:t>
            </a:r>
            <a:r>
              <a:t> OF &amp;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ANSWER</a:t>
            </a:r>
            <a:r>
              <a:t> TO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  <p:pic>
        <p:nvPicPr>
          <p:cNvPr id="255" name="1 “Let not your heart be troubled; you believe in God, believe also in Me. 1 “Let not your heart be troubled; you believe in God, believe also in Me." descr="1 “Let not your heart be troubled; you believe in God, believe also in Me. 1 “Let not your heart be troubled; you believe in God, believe also in Me.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402" y="7536853"/>
            <a:ext cx="5505063" cy="2024200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  <p:sp>
        <p:nvSpPr>
          <p:cNvPr id="256" name="Romans 8:15 (NKJV)…"/>
          <p:cNvSpPr txBox="1"/>
          <p:nvPr/>
        </p:nvSpPr>
        <p:spPr>
          <a:xfrm>
            <a:off x="5996009" y="4037074"/>
            <a:ext cx="6728949" cy="5168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900"/>
              </a:spcBef>
              <a:defRPr b="1" sz="5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Romans 8:15 (NKJV) </a:t>
            </a:r>
          </a:p>
          <a:p>
            <a:pPr defTabSz="457200">
              <a:defRPr sz="4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15</a:t>
            </a:r>
            <a:r>
              <a:t> For you did not receive the spirit of bondage again to fear, but you received the Spirit of adoption by whom we cry out, “Abba, Father.”</a:t>
            </a:r>
          </a:p>
        </p:txBody>
      </p:sp>
      <p:sp>
        <p:nvSpPr>
          <p:cNvPr id="257" name="The CURE for FEAR"/>
          <p:cNvSpPr txBox="1"/>
          <p:nvPr/>
        </p:nvSpPr>
        <p:spPr>
          <a:xfrm>
            <a:off x="5221081" y="3012103"/>
            <a:ext cx="7588409" cy="87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 sz="53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CURE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for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262" name="THE THREAT OF &amp; ANSWER TO FEAR"/>
          <p:cNvSpPr txBox="1"/>
          <p:nvPr/>
        </p:nvSpPr>
        <p:spPr>
          <a:xfrm>
            <a:off x="288789" y="1721407"/>
            <a:ext cx="12427222" cy="8531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1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THREAT</a:t>
            </a:r>
            <a:r>
              <a:t> OF &amp;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ANSWER</a:t>
            </a:r>
            <a:r>
              <a:t> TO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  <p:pic>
        <p:nvPicPr>
          <p:cNvPr id="263" name="1 “Let not your heart be troubled; you believe in God, believe also in Me. 1 “Let not your heart be troubled; you believe in God, believe also in Me." descr="1 “Let not your heart be troubled; you believe in God, believe also in Me. 1 “Let not your heart be troubled; you believe in God, believe also in Me.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402" y="7536853"/>
            <a:ext cx="5505063" cy="2024200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  <p:sp>
        <p:nvSpPr>
          <p:cNvPr id="264" name="Philippians 4:6–7 (NKJV)…"/>
          <p:cNvSpPr txBox="1"/>
          <p:nvPr/>
        </p:nvSpPr>
        <p:spPr>
          <a:xfrm>
            <a:off x="5996009" y="4037074"/>
            <a:ext cx="6728949" cy="5364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900"/>
              </a:spcBef>
              <a:defRPr b="1" sz="4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Philippians 4:6–7 (NKJV) </a:t>
            </a:r>
          </a:p>
          <a:p>
            <a:pPr defTabSz="457200">
              <a:defRPr sz="3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6</a:t>
            </a:r>
            <a:r>
              <a:t> Be anxious for nothing, but in everything by prayer and supplication, with thanksgiving, let your requests be made known to God; </a:t>
            </a:r>
            <a:r>
              <a:rPr baseline="31999"/>
              <a:t>7</a:t>
            </a:r>
            <a:r>
              <a:t> and the peace of God, which surpasses all understanding, will guard your hearts and minds through Christ Jesus.</a:t>
            </a:r>
          </a:p>
        </p:txBody>
      </p:sp>
      <p:sp>
        <p:nvSpPr>
          <p:cNvPr id="265" name="The CURE for FEAR"/>
          <p:cNvSpPr txBox="1"/>
          <p:nvPr/>
        </p:nvSpPr>
        <p:spPr>
          <a:xfrm>
            <a:off x="5221081" y="3012103"/>
            <a:ext cx="7588409" cy="87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 sz="53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CURE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for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8" y="3031568"/>
            <a:ext cx="5815571" cy="588352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ounded Rectangle"/>
          <p:cNvSpPr/>
          <p:nvPr/>
        </p:nvSpPr>
        <p:spPr>
          <a:xfrm>
            <a:off x="142472" y="1512964"/>
            <a:ext cx="12719856" cy="1270001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rgbClr val="5A5F5E"/>
            </a:solidFill>
            <a:miter lim="400000"/>
          </a:ln>
          <a:effectLst>
            <a:outerShdw sx="100000" sy="100000" kx="0" ky="0" algn="b" rotWithShape="0" blurRad="152400" dist="76200" dir="270000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576" y="245087"/>
            <a:ext cx="12729648" cy="7911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171939" dir="1689739">
              <a:srgbClr val="000000">
                <a:alpha val="49232"/>
              </a:srgbClr>
            </a:outerShdw>
          </a:effectLst>
        </p:spPr>
      </p:pic>
      <p:sp>
        <p:nvSpPr>
          <p:cNvPr id="270" name="THE THREAT OF &amp; ANSWER TO FEAR"/>
          <p:cNvSpPr txBox="1"/>
          <p:nvPr/>
        </p:nvSpPr>
        <p:spPr>
          <a:xfrm>
            <a:off x="288789" y="1721407"/>
            <a:ext cx="12427222" cy="8531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39700" dist="86816" dir="1689739">
              <a:srgbClr val="000000">
                <a:alpha val="328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1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THREAT</a:t>
            </a:r>
            <a:r>
              <a:t> OF &amp;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>
                    <a:satOff val="-5995"/>
                    <a:lumOff val="-11002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ANSWER</a:t>
            </a:r>
            <a:r>
              <a:t> TO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>
                    <a:satOff val="1837"/>
                    <a:lumOff val="-8808"/>
                  </a:schemeClr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</a:p>
        </p:txBody>
      </p:sp>
      <p:pic>
        <p:nvPicPr>
          <p:cNvPr id="271" name="1 “Let not your heart be troubled; you believe in God, believe also in Me. 1 “Let not your heart be troubled; you believe in God, believe also in Me." descr="1 “Let not your heart be troubled; you believe in God, believe also in Me. 1 “Let not your heart be troubled; you believe in God, believe also in Me.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402" y="7536853"/>
            <a:ext cx="5505063" cy="2024200"/>
          </a:xfrm>
          <a:prstGeom prst="rect">
            <a:avLst/>
          </a:prstGeom>
          <a:effectLst>
            <a:outerShdw sx="100000" sy="100000" kx="0" ky="0" algn="b" rotWithShape="0" blurRad="139700" dist="171939" dir="1689739">
              <a:srgbClr val="000000"/>
            </a:outerShdw>
          </a:effectLst>
        </p:spPr>
      </p:pic>
      <p:sp>
        <p:nvSpPr>
          <p:cNvPr id="272" name="2 Timothy 1:7 (NKJV)…"/>
          <p:cNvSpPr txBox="1"/>
          <p:nvPr/>
        </p:nvSpPr>
        <p:spPr>
          <a:xfrm>
            <a:off x="5996009" y="4037074"/>
            <a:ext cx="6728949" cy="5088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1900"/>
              </a:spcBef>
              <a:defRPr b="1" sz="5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Timothy 1:7 (NKJV) </a:t>
            </a:r>
          </a:p>
          <a:p>
            <a:pPr defTabSz="457200">
              <a:spcBef>
                <a:spcPts val="1900"/>
              </a:spcBef>
              <a:defRPr sz="5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7</a:t>
            </a:r>
            <a:r>
              <a:t> For God has not given us a spirit of fear, but of power and of love and of a sound mind.</a:t>
            </a:r>
          </a:p>
        </p:txBody>
      </p:sp>
      <p:sp>
        <p:nvSpPr>
          <p:cNvPr id="273" name="The CURE for FEAR"/>
          <p:cNvSpPr txBox="1"/>
          <p:nvPr/>
        </p:nvSpPr>
        <p:spPr>
          <a:xfrm>
            <a:off x="5221081" y="3012103"/>
            <a:ext cx="7588409" cy="87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spcBef>
                <a:spcPts val="800"/>
              </a:spcBef>
              <a:defRPr sz="5300">
                <a:solidFill>
                  <a:srgbClr val="000000"/>
                </a:solidFill>
              </a:defRPr>
            </a:pPr>
            <a:r>
              <a:t>The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/>
                </a:solidFill>
                <a:latin typeface="Gill Sans"/>
                <a:ea typeface="Gill Sans"/>
                <a:cs typeface="Gill Sans"/>
                <a:sym typeface="Gill Sans"/>
              </a:rPr>
              <a:t>CURE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for </a:t>
            </a:r>
            <a:r>
              <a:rPr b="1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FEAR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