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7.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14" name="Shape 214"/>
          <p:cNvSpPr/>
          <p:nvPr>
            <p:ph type="sldImg"/>
          </p:nvPr>
        </p:nvSpPr>
        <p:spPr>
          <a:xfrm>
            <a:off x="1143000" y="685800"/>
            <a:ext cx="4572000" cy="3429000"/>
          </a:xfrm>
          <a:prstGeom prst="rect">
            <a:avLst/>
          </a:prstGeom>
        </p:spPr>
        <p:txBody>
          <a:bodyPr/>
          <a:lstStyle/>
          <a:p>
            <a:pPr/>
          </a:p>
        </p:txBody>
      </p:sp>
      <p:sp>
        <p:nvSpPr>
          <p:cNvPr id="215" name="Shape 21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Shape 335"/>
          <p:cNvSpPr/>
          <p:nvPr>
            <p:ph type="sldImg"/>
          </p:nvPr>
        </p:nvSpPr>
        <p:spPr>
          <a:prstGeom prst="rect">
            <a:avLst/>
          </a:prstGeom>
        </p:spPr>
        <p:txBody>
          <a:bodyPr/>
          <a:lstStyle/>
          <a:p>
            <a:pPr/>
          </a:p>
        </p:txBody>
      </p:sp>
      <p:sp>
        <p:nvSpPr>
          <p:cNvPr id="336" name="Shape 336"/>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hape 345"/>
          <p:cNvSpPr/>
          <p:nvPr>
            <p:ph type="sldImg"/>
          </p:nvPr>
        </p:nvSpPr>
        <p:spPr>
          <a:prstGeom prst="rect">
            <a:avLst/>
          </a:prstGeom>
        </p:spPr>
        <p:txBody>
          <a:bodyPr/>
          <a:lstStyle/>
          <a:p>
            <a:pPr/>
          </a:p>
        </p:txBody>
      </p:sp>
      <p:sp>
        <p:nvSpPr>
          <p:cNvPr id="346" name="Shape 346"/>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hape 355"/>
          <p:cNvSpPr/>
          <p:nvPr>
            <p:ph type="sldImg"/>
          </p:nvPr>
        </p:nvSpPr>
        <p:spPr>
          <a:prstGeom prst="rect">
            <a:avLst/>
          </a:prstGeom>
        </p:spPr>
        <p:txBody>
          <a:bodyPr/>
          <a:lstStyle/>
          <a:p>
            <a:pPr/>
          </a:p>
        </p:txBody>
      </p:sp>
      <p:sp>
        <p:nvSpPr>
          <p:cNvPr id="356" name="Shape 356"/>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Shape 364"/>
          <p:cNvSpPr/>
          <p:nvPr>
            <p:ph type="sldImg"/>
          </p:nvPr>
        </p:nvSpPr>
        <p:spPr>
          <a:prstGeom prst="rect">
            <a:avLst/>
          </a:prstGeom>
        </p:spPr>
        <p:txBody>
          <a:bodyPr/>
          <a:lstStyle/>
          <a:p>
            <a:pPr/>
          </a:p>
        </p:txBody>
      </p:sp>
      <p:sp>
        <p:nvSpPr>
          <p:cNvPr id="365" name="Shape 365"/>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hape 376"/>
          <p:cNvSpPr/>
          <p:nvPr>
            <p:ph type="sldImg"/>
          </p:nvPr>
        </p:nvSpPr>
        <p:spPr>
          <a:prstGeom prst="rect">
            <a:avLst/>
          </a:prstGeom>
        </p:spPr>
        <p:txBody>
          <a:bodyPr/>
          <a:lstStyle/>
          <a:p>
            <a:pPr/>
          </a:p>
        </p:txBody>
      </p:sp>
      <p:sp>
        <p:nvSpPr>
          <p:cNvPr id="377" name="Shape 377"/>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hape 387"/>
          <p:cNvSpPr/>
          <p:nvPr>
            <p:ph type="sldImg"/>
          </p:nvPr>
        </p:nvSpPr>
        <p:spPr>
          <a:prstGeom prst="rect">
            <a:avLst/>
          </a:prstGeom>
        </p:spPr>
        <p:txBody>
          <a:bodyPr/>
          <a:lstStyle/>
          <a:p>
            <a:pPr/>
          </a:p>
        </p:txBody>
      </p:sp>
      <p:sp>
        <p:nvSpPr>
          <p:cNvPr id="388" name="Shape 388"/>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Shape 398"/>
          <p:cNvSpPr/>
          <p:nvPr>
            <p:ph type="sldImg"/>
          </p:nvPr>
        </p:nvSpPr>
        <p:spPr>
          <a:prstGeom prst="rect">
            <a:avLst/>
          </a:prstGeom>
        </p:spPr>
        <p:txBody>
          <a:bodyPr/>
          <a:lstStyle/>
          <a:p>
            <a:pPr/>
          </a:p>
        </p:txBody>
      </p:sp>
      <p:sp>
        <p:nvSpPr>
          <p:cNvPr id="399" name="Shape 399"/>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Shape 407"/>
          <p:cNvSpPr/>
          <p:nvPr>
            <p:ph type="sldImg"/>
          </p:nvPr>
        </p:nvSpPr>
        <p:spPr>
          <a:prstGeom prst="rect">
            <a:avLst/>
          </a:prstGeom>
        </p:spPr>
        <p:txBody>
          <a:bodyPr/>
          <a:lstStyle/>
          <a:p>
            <a:pPr/>
          </a:p>
        </p:txBody>
      </p:sp>
      <p:sp>
        <p:nvSpPr>
          <p:cNvPr id="408" name="Shape 408"/>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Shape 436"/>
          <p:cNvSpPr/>
          <p:nvPr>
            <p:ph type="sldImg"/>
          </p:nvPr>
        </p:nvSpPr>
        <p:spPr>
          <a:prstGeom prst="rect">
            <a:avLst/>
          </a:prstGeom>
        </p:spPr>
        <p:txBody>
          <a:bodyPr/>
          <a:lstStyle/>
          <a:p>
            <a:pPr/>
          </a:p>
        </p:txBody>
      </p:sp>
      <p:sp>
        <p:nvSpPr>
          <p:cNvPr id="437" name="Shape 437"/>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hape 447"/>
          <p:cNvSpPr/>
          <p:nvPr>
            <p:ph type="sldImg"/>
          </p:nvPr>
        </p:nvSpPr>
        <p:spPr>
          <a:prstGeom prst="rect">
            <a:avLst/>
          </a:prstGeom>
        </p:spPr>
        <p:txBody>
          <a:bodyPr/>
          <a:lstStyle/>
          <a:p>
            <a:pPr/>
          </a:p>
        </p:txBody>
      </p:sp>
      <p:sp>
        <p:nvSpPr>
          <p:cNvPr id="448" name="Shape 448"/>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hape 456"/>
          <p:cNvSpPr/>
          <p:nvPr>
            <p:ph type="sldImg"/>
          </p:nvPr>
        </p:nvSpPr>
        <p:spPr>
          <a:prstGeom prst="rect">
            <a:avLst/>
          </a:prstGeom>
        </p:spPr>
        <p:txBody>
          <a:bodyPr/>
          <a:lstStyle/>
          <a:p>
            <a:pPr/>
          </a:p>
        </p:txBody>
      </p:sp>
      <p:sp>
        <p:nvSpPr>
          <p:cNvPr id="457" name="Shape 457"/>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Shape 465"/>
          <p:cNvSpPr/>
          <p:nvPr>
            <p:ph type="sldImg"/>
          </p:nvPr>
        </p:nvSpPr>
        <p:spPr>
          <a:prstGeom prst="rect">
            <a:avLst/>
          </a:prstGeom>
        </p:spPr>
        <p:txBody>
          <a:bodyPr/>
          <a:lstStyle/>
          <a:p>
            <a:pPr/>
          </a:p>
        </p:txBody>
      </p:sp>
      <p:sp>
        <p:nvSpPr>
          <p:cNvPr id="466" name="Shape 466"/>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Shape 476"/>
          <p:cNvSpPr/>
          <p:nvPr>
            <p:ph type="sldImg"/>
          </p:nvPr>
        </p:nvSpPr>
        <p:spPr>
          <a:prstGeom prst="rect">
            <a:avLst/>
          </a:prstGeom>
        </p:spPr>
        <p:txBody>
          <a:bodyPr/>
          <a:lstStyle/>
          <a:p>
            <a:pPr/>
          </a:p>
        </p:txBody>
      </p:sp>
      <p:sp>
        <p:nvSpPr>
          <p:cNvPr id="477" name="Shape 477"/>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Shape 485"/>
          <p:cNvSpPr/>
          <p:nvPr>
            <p:ph type="sldImg"/>
          </p:nvPr>
        </p:nvSpPr>
        <p:spPr>
          <a:prstGeom prst="rect">
            <a:avLst/>
          </a:prstGeom>
        </p:spPr>
        <p:txBody>
          <a:bodyPr/>
          <a:lstStyle/>
          <a:p>
            <a:pPr/>
          </a:p>
        </p:txBody>
      </p:sp>
      <p:sp>
        <p:nvSpPr>
          <p:cNvPr id="486" name="Shape 486"/>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Shape 494"/>
          <p:cNvSpPr/>
          <p:nvPr>
            <p:ph type="sldImg"/>
          </p:nvPr>
        </p:nvSpPr>
        <p:spPr>
          <a:prstGeom prst="rect">
            <a:avLst/>
          </a:prstGeom>
        </p:spPr>
        <p:txBody>
          <a:bodyPr/>
          <a:lstStyle/>
          <a:p>
            <a:pPr/>
          </a:p>
        </p:txBody>
      </p:sp>
      <p:sp>
        <p:nvSpPr>
          <p:cNvPr id="495" name="Shape 495"/>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Shape 503"/>
          <p:cNvSpPr/>
          <p:nvPr>
            <p:ph type="sldImg"/>
          </p:nvPr>
        </p:nvSpPr>
        <p:spPr>
          <a:prstGeom prst="rect">
            <a:avLst/>
          </a:prstGeom>
        </p:spPr>
        <p:txBody>
          <a:bodyPr/>
          <a:lstStyle/>
          <a:p>
            <a:pPr/>
          </a:p>
        </p:txBody>
      </p:sp>
      <p:sp>
        <p:nvSpPr>
          <p:cNvPr id="504" name="Shape 504"/>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Shape 512"/>
          <p:cNvSpPr/>
          <p:nvPr>
            <p:ph type="sldImg"/>
          </p:nvPr>
        </p:nvSpPr>
        <p:spPr>
          <a:prstGeom prst="rect">
            <a:avLst/>
          </a:prstGeom>
        </p:spPr>
        <p:txBody>
          <a:bodyPr/>
          <a:lstStyle/>
          <a:p>
            <a:pPr/>
          </a:p>
        </p:txBody>
      </p:sp>
      <p:sp>
        <p:nvSpPr>
          <p:cNvPr id="513" name="Shape 513"/>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a:p>
        </p:txBody>
      </p:sp>
      <p:sp>
        <p:nvSpPr>
          <p:cNvPr id="260" name="Shape 260"/>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Shape 521"/>
          <p:cNvSpPr/>
          <p:nvPr>
            <p:ph type="sldImg"/>
          </p:nvPr>
        </p:nvSpPr>
        <p:spPr>
          <a:prstGeom prst="rect">
            <a:avLst/>
          </a:prstGeom>
        </p:spPr>
        <p:txBody>
          <a:bodyPr/>
          <a:lstStyle/>
          <a:p>
            <a:pPr/>
          </a:p>
        </p:txBody>
      </p:sp>
      <p:sp>
        <p:nvSpPr>
          <p:cNvPr id="522" name="Shape 522"/>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Shape 277"/>
          <p:cNvSpPr/>
          <p:nvPr>
            <p:ph type="sldImg"/>
          </p:nvPr>
        </p:nvSpPr>
        <p:spPr>
          <a:prstGeom prst="rect">
            <a:avLst/>
          </a:prstGeom>
        </p:spPr>
        <p:txBody>
          <a:bodyPr/>
          <a:lstStyle/>
          <a:p>
            <a:pPr/>
          </a:p>
        </p:txBody>
      </p:sp>
      <p:sp>
        <p:nvSpPr>
          <p:cNvPr id="278" name="Shape 278"/>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a:p>
        </p:txBody>
      </p:sp>
      <p:sp>
        <p:nvSpPr>
          <p:cNvPr id="306" name="Shape 306"/>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Shape 315"/>
          <p:cNvSpPr/>
          <p:nvPr>
            <p:ph type="sldImg"/>
          </p:nvPr>
        </p:nvSpPr>
        <p:spPr>
          <a:prstGeom prst="rect">
            <a:avLst/>
          </a:prstGeom>
        </p:spPr>
        <p:txBody>
          <a:bodyPr/>
          <a:lstStyle/>
          <a:p>
            <a:pPr/>
          </a:p>
        </p:txBody>
      </p:sp>
      <p:sp>
        <p:nvSpPr>
          <p:cNvPr id="316" name="Shape 316"/>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6.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762000" y="2463800"/>
            <a:ext cx="11480800" cy="2540000"/>
          </a:xfrm>
          <a:prstGeom prst="rect">
            <a:avLst/>
          </a:prstGeom>
        </p:spPr>
        <p:txBody>
          <a:bodyPr anchor="b"/>
          <a:lstStyle>
            <a:lvl1pPr>
              <a:defRPr b="1" cap="none" sz="6400">
                <a:solidFill>
                  <a:srgbClr val="FFFFFF"/>
                </a:solidFill>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Title Text</a:t>
            </a:r>
          </a:p>
        </p:txBody>
      </p:sp>
      <p:sp>
        <p:nvSpPr>
          <p:cNvPr id="118"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0" indent="22860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0" indent="45720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0" indent="68580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0" indent="91440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6311798" y="9251950"/>
            <a:ext cx="368504" cy="374600"/>
          </a:xfrm>
          <a:prstGeom prst="rect">
            <a:avLst/>
          </a:prstGeom>
        </p:spPr>
        <p:txBody>
          <a:bodyPr anchor="t"/>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6" name="image3.png" descr="image3.png"/>
          <p:cNvPicPr>
            <a:picLocks noChangeAspect="1"/>
          </p:cNvPicPr>
          <p:nvPr/>
        </p:nvPicPr>
        <p:blipFill>
          <a:blip r:embed="rId3">
            <a:extLst/>
          </a:blip>
          <a:stretch>
            <a:fillRect/>
          </a:stretch>
        </p:blipFill>
        <p:spPr>
          <a:xfrm>
            <a:off x="-1" y="-1"/>
            <a:ext cx="13093844" cy="9753601"/>
          </a:xfrm>
          <a:prstGeom prst="rect">
            <a:avLst/>
          </a:prstGeom>
          <a:ln w="12700">
            <a:miter lim="400000"/>
          </a:ln>
        </p:spPr>
      </p:pic>
      <p:sp>
        <p:nvSpPr>
          <p:cNvPr id="127" name="Slide Number"/>
          <p:cNvSpPr txBox="1"/>
          <p:nvPr>
            <p:ph type="sldNum" sz="quarter" idx="2"/>
          </p:nvPr>
        </p:nvSpPr>
        <p:spPr>
          <a:xfrm>
            <a:off x="12535035" y="9287862"/>
            <a:ext cx="250628" cy="281237"/>
          </a:xfrm>
          <a:prstGeom prst="rect">
            <a:avLst/>
          </a:prstGeom>
        </p:spPr>
        <p:txBody>
          <a:bodyPr lIns="0" tIns="0" rIns="0" bIns="0" anchor="ctr"/>
          <a:lstStyle>
            <a:lvl1pPr defTabSz="1300480">
              <a:defRPr sz="2200">
                <a:solidFill>
                  <a:srgbClr val="000000"/>
                </a:solid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Slide Number"/>
          <p:cNvSpPr txBox="1"/>
          <p:nvPr>
            <p:ph type="sldNum" sz="quarter" idx="2"/>
          </p:nvPr>
        </p:nvSpPr>
        <p:spPr>
          <a:xfrm>
            <a:off x="6311798" y="9258300"/>
            <a:ext cx="368504" cy="374600"/>
          </a:xfrm>
          <a:prstGeom prst="rect">
            <a:avLst/>
          </a:prstGeom>
        </p:spPr>
        <p:txBody>
          <a:bodyPr anchor="t"/>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Slide Number"/>
          <p:cNvSpPr txBox="1"/>
          <p:nvPr>
            <p:ph type="sldNum" sz="quarter" idx="2"/>
          </p:nvPr>
        </p:nvSpPr>
        <p:spPr>
          <a:xfrm>
            <a:off x="6366789" y="9245600"/>
            <a:ext cx="283922" cy="381000"/>
          </a:xfrm>
          <a:prstGeom prst="rect">
            <a:avLst/>
          </a:prstGeom>
          <a:gradFill>
            <a:gsLst>
              <a:gs pos="0">
                <a:srgbClr val="FDEFE1"/>
              </a:gs>
              <a:gs pos="100000">
                <a:srgbClr val="FAECDB"/>
              </a:gs>
            </a:gsLst>
            <a:lin ang="5400000"/>
          </a:gradFill>
        </p:spPr>
        <p:txBody>
          <a:bodyPr anchor="t"/>
          <a:lstStyle>
            <a:lvl1pPr>
              <a:defRPr>
                <a:solidFill>
                  <a:srgbClr val="503B28"/>
                </a:solidFill>
                <a:latin typeface="Bodoni SvtyTwo OS ITC TT-BookIt"/>
                <a:ea typeface="Bodoni SvtyTwo OS ITC TT-BookIt"/>
                <a:cs typeface="Bodoni SvtyTwo OS ITC TT-BookIt"/>
                <a:sym typeface="Bodoni SvtyTwo OS ITC TT-BookI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noFill/>
      </p:bgPr>
    </p:bg>
    <p:spTree>
      <p:nvGrpSpPr>
        <p:cNvPr id="1" name=""/>
        <p:cNvGrpSpPr/>
        <p:nvPr/>
      </p:nvGrpSpPr>
      <p:grpSpPr>
        <a:xfrm>
          <a:off x="0" y="0"/>
          <a:ext cx="0" cy="0"/>
          <a:chOff x="0" y="0"/>
          <a:chExt cx="0" cy="0"/>
        </a:xfrm>
      </p:grpSpPr>
      <p:sp>
        <p:nvSpPr>
          <p:cNvPr id="148" name="Title Text"/>
          <p:cNvSpPr txBox="1"/>
          <p:nvPr>
            <p:ph type="title"/>
          </p:nvPr>
        </p:nvSpPr>
        <p:spPr>
          <a:xfrm>
            <a:off x="850900" y="1524000"/>
            <a:ext cx="11290300" cy="3073400"/>
          </a:xfrm>
          <a:prstGeom prst="rect">
            <a:avLst/>
          </a:prstGeom>
        </p:spPr>
        <p:txBody>
          <a:bodyPr anchor="b">
            <a:noAutofit/>
          </a:bodyPr>
          <a:lstStyle>
            <a:lvl1pPr algn="r">
              <a:defRPr cap="none" sz="6400">
                <a:solidFill>
                  <a:srgbClr val="000000"/>
                </a:solidFill>
                <a:latin typeface="Times Roman"/>
                <a:ea typeface="Times Roman"/>
                <a:cs typeface="Times Roman"/>
                <a:sym typeface="Times Roman"/>
              </a:defRPr>
            </a:lvl1pPr>
          </a:lstStyle>
          <a:p>
            <a:pPr/>
            <a:r>
              <a:t>Title Text</a:t>
            </a:r>
          </a:p>
        </p:txBody>
      </p:sp>
      <p:sp>
        <p:nvSpPr>
          <p:cNvPr id="149" name="Body Level One…"/>
          <p:cNvSpPr txBox="1"/>
          <p:nvPr>
            <p:ph type="body" sz="half" idx="1"/>
          </p:nvPr>
        </p:nvSpPr>
        <p:spPr>
          <a:xfrm>
            <a:off x="850900" y="5156200"/>
            <a:ext cx="11290300" cy="2324100"/>
          </a:xfrm>
          <a:prstGeom prst="rect">
            <a:avLst/>
          </a:prstGeom>
        </p:spPr>
        <p:txBody>
          <a:bodyPr anchor="t">
            <a:noAutofit/>
          </a:bodyPr>
          <a:lstStyle>
            <a:lvl1pPr marL="0" indent="0" algn="r">
              <a:spcBef>
                <a:spcPts val="0"/>
              </a:spcBef>
              <a:buSzTx/>
              <a:buNone/>
              <a:defRPr i="1" sz="3600">
                <a:solidFill>
                  <a:srgbClr val="000000"/>
                </a:solidFill>
                <a:latin typeface="Times Roman"/>
                <a:ea typeface="Times Roman"/>
                <a:cs typeface="Times Roman"/>
                <a:sym typeface="Times Roman"/>
              </a:defRPr>
            </a:lvl1pPr>
            <a:lvl2pPr marL="0" indent="0" algn="r">
              <a:spcBef>
                <a:spcPts val="0"/>
              </a:spcBef>
              <a:buSzTx/>
              <a:buNone/>
              <a:defRPr i="1" sz="3600">
                <a:solidFill>
                  <a:srgbClr val="000000"/>
                </a:solidFill>
                <a:latin typeface="Times Roman"/>
                <a:ea typeface="Times Roman"/>
                <a:cs typeface="Times Roman"/>
                <a:sym typeface="Times Roman"/>
              </a:defRPr>
            </a:lvl2pPr>
            <a:lvl3pPr marL="0" indent="0" algn="r">
              <a:spcBef>
                <a:spcPts val="0"/>
              </a:spcBef>
              <a:buSzTx/>
              <a:buNone/>
              <a:defRPr i="1" sz="3600">
                <a:solidFill>
                  <a:srgbClr val="000000"/>
                </a:solidFill>
                <a:latin typeface="Times Roman"/>
                <a:ea typeface="Times Roman"/>
                <a:cs typeface="Times Roman"/>
                <a:sym typeface="Times Roman"/>
              </a:defRPr>
            </a:lvl3pPr>
            <a:lvl4pPr marL="0" indent="0" algn="r">
              <a:spcBef>
                <a:spcPts val="0"/>
              </a:spcBef>
              <a:buSzTx/>
              <a:buNone/>
              <a:defRPr i="1" sz="3600">
                <a:solidFill>
                  <a:srgbClr val="000000"/>
                </a:solidFill>
                <a:latin typeface="Times Roman"/>
                <a:ea typeface="Times Roman"/>
                <a:cs typeface="Times Roman"/>
                <a:sym typeface="Times Roman"/>
              </a:defRPr>
            </a:lvl4pPr>
            <a:lvl5pPr marL="0" indent="0" algn="r">
              <a:spcBef>
                <a:spcPts val="0"/>
              </a:spcBef>
              <a:buSzTx/>
              <a:buNone/>
              <a:defRPr i="1" sz="3600">
                <a:solidFill>
                  <a:srgbClr val="000000"/>
                </a:solidFill>
                <a:latin typeface="Times Roman"/>
                <a:ea typeface="Times Roman"/>
                <a:cs typeface="Times Roman"/>
                <a:sym typeface="Times Roman"/>
              </a:defRPr>
            </a:lvl5pPr>
          </a:lstStyle>
          <a:p>
            <a:pPr/>
            <a:r>
              <a:t>Body Level One</a:t>
            </a:r>
          </a:p>
          <a:p>
            <a:pPr lvl="1"/>
            <a:r>
              <a:t>Body Level Two</a:t>
            </a:r>
          </a:p>
          <a:p>
            <a:pPr lvl="2"/>
            <a:r>
              <a:t>Body Level Three</a:t>
            </a:r>
          </a:p>
          <a:p>
            <a:pPr lvl="3"/>
            <a:r>
              <a:t>Body Level Four</a:t>
            </a:r>
          </a:p>
          <a:p>
            <a:pPr lvl="4"/>
            <a:r>
              <a:t>Body Level Five</a:t>
            </a:r>
          </a:p>
        </p:txBody>
      </p:sp>
      <p:sp>
        <p:nvSpPr>
          <p:cNvPr id="150" name="Slide Number"/>
          <p:cNvSpPr txBox="1"/>
          <p:nvPr>
            <p:ph type="sldNum" sz="quarter" idx="2"/>
          </p:nvPr>
        </p:nvSpPr>
        <p:spPr>
          <a:xfrm>
            <a:off x="6286500" y="9258300"/>
            <a:ext cx="419100" cy="469900"/>
          </a:xfrm>
          <a:prstGeom prst="rect">
            <a:avLst/>
          </a:prstGeom>
        </p:spPr>
        <p:txBody>
          <a:bodyPr anchor="t"/>
          <a:lstStyle>
            <a:lvl1pPr>
              <a:defRPr sz="2400">
                <a:solidFill>
                  <a:srgbClr val="000000"/>
                </a:solidFill>
                <a:latin typeface="Times Roman"/>
                <a:ea typeface="Times Roman"/>
                <a:cs typeface="Times Roman"/>
                <a:sym typeface="Times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7" name="Picture 1" descr="Picture 1"/>
          <p:cNvPicPr>
            <a:picLocks noChangeAspect="1"/>
          </p:cNvPicPr>
          <p:nvPr/>
        </p:nvPicPr>
        <p:blipFill>
          <a:blip r:embed="rId3">
            <a:extLst/>
          </a:blip>
          <a:stretch>
            <a:fillRect/>
          </a:stretch>
        </p:blipFill>
        <p:spPr>
          <a:xfrm>
            <a:off x="-1" y="-1"/>
            <a:ext cx="13004801" cy="9753601"/>
          </a:xfrm>
          <a:prstGeom prst="rect">
            <a:avLst/>
          </a:prstGeom>
          <a:ln w="12700">
            <a:miter lim="400000"/>
          </a:ln>
        </p:spPr>
      </p:pic>
      <p:sp>
        <p:nvSpPr>
          <p:cNvPr id="158" name="Slide Number"/>
          <p:cNvSpPr txBox="1"/>
          <p:nvPr>
            <p:ph type="sldNum" sz="quarter" idx="2"/>
          </p:nvPr>
        </p:nvSpPr>
        <p:spPr>
          <a:xfrm>
            <a:off x="12138659" y="9391226"/>
            <a:ext cx="215901" cy="254001"/>
          </a:xfrm>
          <a:prstGeom prst="rect">
            <a:avLst/>
          </a:prstGeom>
        </p:spPr>
        <p:txBody>
          <a:bodyPr lIns="0" tIns="0" rIns="0" bIns="0"/>
          <a:lstStyle>
            <a:lvl1pPr algn="r" defTabSz="1300480">
              <a:defRPr sz="1600">
                <a:solidFill>
                  <a:srgbClr val="000000"/>
                </a:solid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noFill/>
      </p:bgPr>
    </p:bg>
    <p:spTree>
      <p:nvGrpSpPr>
        <p:cNvPr id="1" name=""/>
        <p:cNvGrpSpPr/>
        <p:nvPr/>
      </p:nvGrpSpPr>
      <p:grpSpPr>
        <a:xfrm>
          <a:off x="0" y="0"/>
          <a:ext cx="0" cy="0"/>
          <a:chOff x="0" y="0"/>
          <a:chExt cx="0" cy="0"/>
        </a:xfrm>
      </p:grpSpPr>
      <p:sp>
        <p:nvSpPr>
          <p:cNvPr id="165" name="Title Text"/>
          <p:cNvSpPr txBox="1"/>
          <p:nvPr>
            <p:ph type="title"/>
          </p:nvPr>
        </p:nvSpPr>
        <p:spPr>
          <a:xfrm>
            <a:off x="990600" y="584200"/>
            <a:ext cx="11010900" cy="1143000"/>
          </a:xfrm>
          <a:prstGeom prst="rect">
            <a:avLst/>
          </a:prstGeom>
        </p:spPr>
        <p:txBody>
          <a:bodyPr>
            <a:noAutofit/>
          </a:bodyPr>
          <a:lstStyle>
            <a:lvl1pPr>
              <a:defRPr cap="none" sz="6400">
                <a:solidFill>
                  <a:srgbClr val="000000"/>
                </a:solidFill>
                <a:latin typeface="Times Roman"/>
                <a:ea typeface="Times Roman"/>
                <a:cs typeface="Times Roman"/>
                <a:sym typeface="Times Roman"/>
              </a:defRPr>
            </a:lvl1pPr>
          </a:lstStyle>
          <a:p>
            <a:pPr/>
            <a:r>
              <a:t>Title Text</a:t>
            </a:r>
          </a:p>
        </p:txBody>
      </p:sp>
      <p:sp>
        <p:nvSpPr>
          <p:cNvPr id="166" name="Body Level One…"/>
          <p:cNvSpPr txBox="1"/>
          <p:nvPr>
            <p:ph type="body" idx="1"/>
          </p:nvPr>
        </p:nvSpPr>
        <p:spPr>
          <a:xfrm>
            <a:off x="990600" y="2654300"/>
            <a:ext cx="11010900" cy="6121400"/>
          </a:xfrm>
          <a:prstGeom prst="rect">
            <a:avLst/>
          </a:prstGeom>
        </p:spPr>
        <p:txBody>
          <a:bodyPr>
            <a:noAutofit/>
          </a:bodyPr>
          <a:lstStyle>
            <a:lvl1pPr marL="825500" indent="-508000">
              <a:spcBef>
                <a:spcPts val="2000"/>
              </a:spcBef>
              <a:buSzPct val="30000"/>
              <a:buBlip>
                <a:blip r:embed="rId2"/>
              </a:buBlip>
              <a:defRPr i="1" sz="4800">
                <a:solidFill>
                  <a:srgbClr val="000000"/>
                </a:solidFill>
                <a:latin typeface="Times Roman"/>
                <a:ea typeface="Times Roman"/>
                <a:cs typeface="Times Roman"/>
                <a:sym typeface="Times Roman"/>
              </a:defRPr>
            </a:lvl1pPr>
            <a:lvl2pPr marL="1473200" indent="-508000">
              <a:spcBef>
                <a:spcPts val="2000"/>
              </a:spcBef>
              <a:buSzPct val="30000"/>
              <a:buBlip>
                <a:blip r:embed="rId2"/>
              </a:buBlip>
              <a:defRPr i="1" sz="4800">
                <a:solidFill>
                  <a:srgbClr val="000000"/>
                </a:solidFill>
                <a:latin typeface="Times Roman"/>
                <a:ea typeface="Times Roman"/>
                <a:cs typeface="Times Roman"/>
                <a:sym typeface="Times Roman"/>
              </a:defRPr>
            </a:lvl2pPr>
            <a:lvl3pPr marL="2108200" indent="-508000">
              <a:spcBef>
                <a:spcPts val="2000"/>
              </a:spcBef>
              <a:buSzPct val="30000"/>
              <a:buBlip>
                <a:blip r:embed="rId2"/>
              </a:buBlip>
              <a:defRPr i="1" sz="4800">
                <a:solidFill>
                  <a:srgbClr val="000000"/>
                </a:solidFill>
                <a:latin typeface="Times Roman"/>
                <a:ea typeface="Times Roman"/>
                <a:cs typeface="Times Roman"/>
                <a:sym typeface="Times Roman"/>
              </a:defRPr>
            </a:lvl3pPr>
            <a:lvl4pPr marL="2768600" indent="-508000">
              <a:spcBef>
                <a:spcPts val="2000"/>
              </a:spcBef>
              <a:buSzPct val="30000"/>
              <a:buBlip>
                <a:blip r:embed="rId2"/>
              </a:buBlip>
              <a:defRPr i="1" sz="4800">
                <a:solidFill>
                  <a:srgbClr val="000000"/>
                </a:solidFill>
                <a:latin typeface="Times Roman"/>
                <a:ea typeface="Times Roman"/>
                <a:cs typeface="Times Roman"/>
                <a:sym typeface="Times Roman"/>
              </a:defRPr>
            </a:lvl4pPr>
            <a:lvl5pPr marL="3416300" indent="-508000">
              <a:spcBef>
                <a:spcPts val="2000"/>
              </a:spcBef>
              <a:buSzPct val="30000"/>
              <a:buBlip>
                <a:blip r:embed="rId2"/>
              </a:buBlip>
              <a:defRPr i="1" sz="4800">
                <a:solidFill>
                  <a:srgbClr val="000000"/>
                </a:solidFill>
                <a:latin typeface="Times Roman"/>
                <a:ea typeface="Times Roman"/>
                <a:cs typeface="Times Roman"/>
                <a:sym typeface="Times Roman"/>
              </a:defRPr>
            </a:lvl5pPr>
          </a:lstStyle>
          <a:p>
            <a:pPr/>
            <a:r>
              <a:t>Body Level One</a:t>
            </a:r>
          </a:p>
          <a:p>
            <a:pPr lvl="1"/>
            <a:r>
              <a:t>Body Level Two</a:t>
            </a:r>
          </a:p>
          <a:p>
            <a:pPr lvl="2"/>
            <a:r>
              <a:t>Body Level Three</a:t>
            </a:r>
          </a:p>
          <a:p>
            <a:pPr lvl="3"/>
            <a:r>
              <a:t>Body Level Four</a:t>
            </a:r>
          </a:p>
          <a:p>
            <a:pPr lvl="4"/>
            <a:r>
              <a:t>Body Level Five</a:t>
            </a:r>
          </a:p>
        </p:txBody>
      </p:sp>
      <p:sp>
        <p:nvSpPr>
          <p:cNvPr id="167" name="Slide Number"/>
          <p:cNvSpPr txBox="1"/>
          <p:nvPr>
            <p:ph type="sldNum" sz="quarter" idx="2"/>
          </p:nvPr>
        </p:nvSpPr>
        <p:spPr>
          <a:xfrm>
            <a:off x="6286500" y="9258300"/>
            <a:ext cx="419100" cy="469900"/>
          </a:xfrm>
          <a:prstGeom prst="rect">
            <a:avLst/>
          </a:prstGeom>
        </p:spPr>
        <p:txBody>
          <a:bodyPr anchor="t"/>
          <a:lstStyle>
            <a:lvl1pPr>
              <a:defRPr sz="2400">
                <a:solidFill>
                  <a:srgbClr val="000000"/>
                </a:solidFill>
                <a:latin typeface="Times Roman"/>
                <a:ea typeface="Times Roman"/>
                <a:cs typeface="Times Roman"/>
                <a:sym typeface="Times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noFill/>
      </p:bgPr>
    </p:bg>
    <p:spTree>
      <p:nvGrpSpPr>
        <p:cNvPr id="1" name=""/>
        <p:cNvGrpSpPr/>
        <p:nvPr/>
      </p:nvGrpSpPr>
      <p:grpSpPr>
        <a:xfrm>
          <a:off x="0" y="0"/>
          <a:ext cx="0" cy="0"/>
          <a:chOff x="0" y="0"/>
          <a:chExt cx="0" cy="0"/>
        </a:xfrm>
      </p:grpSpPr>
      <p:pic>
        <p:nvPicPr>
          <p:cNvPr id="174" name="Image" descr="Image"/>
          <p:cNvPicPr>
            <a:picLocks noChangeAspect="1"/>
          </p:cNvPicPr>
          <p:nvPr/>
        </p:nvPicPr>
        <p:blipFill>
          <a:blip r:embed="rId2">
            <a:extLst/>
          </a:blip>
          <a:stretch>
            <a:fillRect/>
          </a:stretch>
        </p:blipFill>
        <p:spPr>
          <a:xfrm>
            <a:off x="-8467" y="-31750"/>
            <a:ext cx="13004801" cy="9753600"/>
          </a:xfrm>
          <a:prstGeom prst="rect">
            <a:avLst/>
          </a:prstGeom>
          <a:ln w="12700">
            <a:miter lim="400000"/>
          </a:ln>
        </p:spPr>
      </p:pic>
      <p:sp>
        <p:nvSpPr>
          <p:cNvPr id="175" name="Slide Number"/>
          <p:cNvSpPr txBox="1"/>
          <p:nvPr>
            <p:ph type="sldNum" sz="quarter" idx="2"/>
          </p:nvPr>
        </p:nvSpPr>
        <p:spPr>
          <a:xfrm>
            <a:off x="6286500" y="9258300"/>
            <a:ext cx="419100" cy="469900"/>
          </a:xfrm>
          <a:prstGeom prst="rect">
            <a:avLst/>
          </a:prstGeom>
        </p:spPr>
        <p:txBody>
          <a:bodyPr anchor="t"/>
          <a:lstStyle>
            <a:lvl1pPr>
              <a:defRPr sz="2400">
                <a:solidFill>
                  <a:srgbClr val="000000"/>
                </a:solidFill>
                <a:latin typeface="Times Roman"/>
                <a:ea typeface="Times Roman"/>
                <a:cs typeface="Times Roman"/>
                <a:sym typeface="Times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2"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3"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0"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97"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98"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5"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06"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207"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08"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8.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1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7.jpe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7.jpe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1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2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2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2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1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2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2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image" Target="../media/image19.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2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2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2.tif"/><Relationship Id="rId6" Type="http://schemas.openxmlformats.org/officeDocument/2006/relationships/image" Target="../media/image1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2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23.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2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24.png"/><Relationship Id="rId4" Type="http://schemas.openxmlformats.org/officeDocument/2006/relationships/image" Target="../media/image8.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hyperlink" Target="http://" TargetMode="External"/><Relationship Id="rId6" Type="http://schemas.openxmlformats.org/officeDocument/2006/relationships/hyperlink" Target="http://www.w65stchurchofchrist.com" TargetMode="Externa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2.tif"/><Relationship Id="rId6" Type="http://schemas.openxmlformats.org/officeDocument/2006/relationships/image" Target="../media/image1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Image" descr="Image"/>
          <p:cNvPicPr>
            <a:picLocks noChangeAspect="1"/>
          </p:cNvPicPr>
          <p:nvPr>
            <p:ph type="pic" idx="21"/>
          </p:nvPr>
        </p:nvPicPr>
        <p:blipFill>
          <a:blip r:embed="rId2">
            <a:extLst/>
          </a:blip>
          <a:srcRect l="21044" t="0" r="3955" b="0"/>
          <a:stretch>
            <a:fillRect/>
          </a:stretch>
        </p:blipFill>
        <p:spPr>
          <a:xfrm>
            <a:off x="0" y="0"/>
            <a:ext cx="13004800" cy="9753600"/>
          </a:xfrm>
          <a:prstGeom prst="rect">
            <a:avLst/>
          </a:prstGeom>
        </p:spPr>
      </p:pic>
      <p:grpSp>
        <p:nvGrpSpPr>
          <p:cNvPr id="220" name="Principles of  Revival / Restoration"/>
          <p:cNvGrpSpPr/>
          <p:nvPr/>
        </p:nvGrpSpPr>
        <p:grpSpPr>
          <a:xfrm>
            <a:off x="4262395" y="5706095"/>
            <a:ext cx="8656895" cy="3975101"/>
            <a:chOff x="0" y="0"/>
            <a:chExt cx="8656894" cy="3975100"/>
          </a:xfrm>
        </p:grpSpPr>
        <p:sp>
          <p:nvSpPr>
            <p:cNvPr id="219" name="Principles of  Revival / Restoration"/>
            <p:cNvSpPr txBox="1"/>
            <p:nvPr/>
          </p:nvSpPr>
          <p:spPr>
            <a:xfrm>
              <a:off x="101600" y="63500"/>
              <a:ext cx="8453695" cy="3708400"/>
            </a:xfrm>
            <a:prstGeom prst="rect">
              <a:avLst/>
            </a:prstGeom>
            <a:gradFill flip="none" rotWithShape="1">
              <a:gsLst>
                <a:gs pos="0">
                  <a:srgbClr val="5E5E5E">
                    <a:alpha val="73691"/>
                  </a:srgbClr>
                </a:gs>
                <a:gs pos="100000">
                  <a:schemeClr val="accent1">
                    <a:hueOff val="-47059"/>
                    <a:satOff val="1860"/>
                    <a:lumOff val="-17958"/>
                    <a:alpha val="75176"/>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88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pPr>
              <a:r>
                <a:rPr sz="9600"/>
                <a:t>Principles of</a:t>
              </a:r>
              <a:r>
                <a:t> </a:t>
              </a:r>
              <a:br/>
              <a:r>
                <a:rPr b="0" sz="7500">
                  <a:latin typeface="+mn-lt"/>
                  <a:ea typeface="+mn-ea"/>
                  <a:cs typeface="+mn-cs"/>
                  <a:sym typeface="Gill Sans Light"/>
                </a:rPr>
                <a:t>Revival / Restoration</a:t>
              </a:r>
              <a:endParaRPr b="0" sz="7500">
                <a:latin typeface="+mn-lt"/>
                <a:ea typeface="+mn-ea"/>
                <a:cs typeface="+mn-cs"/>
                <a:sym typeface="Gill Sans Light"/>
              </a:endParaRPr>
            </a:p>
          </p:txBody>
        </p:sp>
        <p:pic>
          <p:nvPicPr>
            <p:cNvPr id="218" name="Principles of  Revival / Restoration Principles of  Revival / Restoration" descr="Principles of  Revival / Restoration Principles of  Revival / Restoration"/>
            <p:cNvPicPr>
              <a:picLocks noChangeAspect="0"/>
            </p:cNvPicPr>
            <p:nvPr/>
          </p:nvPicPr>
          <p:blipFill>
            <a:blip r:embed="rId3">
              <a:extLst/>
            </a:blip>
            <a:stretch>
              <a:fillRect/>
            </a:stretch>
          </p:blipFill>
          <p:spPr>
            <a:xfrm>
              <a:off x="0" y="0"/>
              <a:ext cx="8656895" cy="3975100"/>
            </a:xfrm>
            <a:prstGeom prst="rect">
              <a:avLst/>
            </a:prstGeom>
            <a:effectLst/>
          </p:spPr>
        </p:pic>
      </p:grpSp>
      <p:pic>
        <p:nvPicPr>
          <p:cNvPr id="221" name="Image" descr="Image"/>
          <p:cNvPicPr>
            <a:picLocks noChangeAspect="1"/>
          </p:cNvPicPr>
          <p:nvPr/>
        </p:nvPicPr>
        <p:blipFill>
          <a:blip r:embed="rId4">
            <a:extLst/>
          </a:blip>
          <a:stretch>
            <a:fillRect/>
          </a:stretch>
        </p:blipFill>
        <p:spPr>
          <a:xfrm>
            <a:off x="3826775" y="7951772"/>
            <a:ext cx="9083649" cy="2633628"/>
          </a:xfrm>
          <a:prstGeom prst="rect">
            <a:avLst/>
          </a:prstGeom>
          <a:ln w="12700">
            <a:miter lim="400000"/>
          </a:ln>
          <a:effectLst>
            <a:outerShdw sx="100000" sy="100000" kx="0" ky="0" algn="b" rotWithShape="0" blurRad="114300" dist="105616" dir="2498192">
              <a:srgbClr val="000000"/>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0" name="Principles of Revival / Restoration"/>
          <p:cNvGrpSpPr/>
          <p:nvPr/>
        </p:nvGrpSpPr>
        <p:grpSpPr>
          <a:xfrm>
            <a:off x="103514" y="130478"/>
            <a:ext cx="12797772" cy="1206501"/>
            <a:chOff x="0" y="0"/>
            <a:chExt cx="12797771" cy="1206500"/>
          </a:xfrm>
        </p:grpSpPr>
        <p:sp>
          <p:nvSpPr>
            <p:cNvPr id="299"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298" name="Principles of Revival / Restoration Principles of Revival / Restoration" descr="Principles of Revival / Restoration Principles of Revival / Restoration"/>
            <p:cNvPicPr>
              <a:picLocks noChangeAspect="0"/>
            </p:cNvPicPr>
            <p:nvPr/>
          </p:nvPicPr>
          <p:blipFill>
            <a:blip r:embed="rId3">
              <a:extLst/>
            </a:blip>
            <a:stretch>
              <a:fillRect/>
            </a:stretch>
          </p:blipFill>
          <p:spPr>
            <a:xfrm>
              <a:off x="0" y="0"/>
              <a:ext cx="12797772" cy="1206500"/>
            </a:xfrm>
            <a:prstGeom prst="rect">
              <a:avLst/>
            </a:prstGeom>
            <a:effectLst/>
          </p:spPr>
        </p:pic>
      </p:grpSp>
      <p:sp>
        <p:nvSpPr>
          <p:cNvPr id="301" name="DO WE CARE ENOUGH"/>
          <p:cNvSpPr/>
          <p:nvPr/>
        </p:nvSpPr>
        <p:spPr>
          <a:xfrm>
            <a:off x="668725" y="1392513"/>
            <a:ext cx="11667350" cy="1270001"/>
          </a:xfrm>
          <a:prstGeom prst="roundRect">
            <a:avLst>
              <a:gd name="adj" fmla="val 1500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7600">
                <a:solidFill>
                  <a:srgbClr val="FFFFFF"/>
                </a:solidFill>
                <a:effectLst>
                  <a:outerShdw sx="100000" sy="100000" kx="0" ky="0" algn="b" rotWithShape="0" blurRad="50800" dist="63500" dir="2416703">
                    <a:srgbClr val="000000"/>
                  </a:outerShdw>
                </a:effectLst>
              </a:defRPr>
            </a:lvl1pPr>
          </a:lstStyle>
          <a:p>
            <a:pPr/>
            <a:r>
              <a:t>DO WE CARE ENOUGH</a:t>
            </a:r>
          </a:p>
        </p:txBody>
      </p:sp>
      <p:sp>
        <p:nvSpPr>
          <p:cNvPr id="302" name="Our spiritual condition? (Psalm 51:1-4; Mat 6:33)…"/>
          <p:cNvSpPr txBox="1"/>
          <p:nvPr/>
        </p:nvSpPr>
        <p:spPr>
          <a:xfrm>
            <a:off x="5507905" y="2965044"/>
            <a:ext cx="7221765" cy="6391921"/>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900"/>
              </a:spcBef>
              <a:buSzPct val="45000"/>
              <a:buBlip>
                <a:blip r:embed="rId4"/>
              </a:buBlip>
              <a:defRPr sz="4000">
                <a:solidFill>
                  <a:srgbClr val="57554B"/>
                </a:solidFill>
                <a:latin typeface="Times New Roman"/>
                <a:ea typeface="Times New Roman"/>
                <a:cs typeface="Times New Roman"/>
                <a:sym typeface="Times New Roman"/>
              </a:defRPr>
            </a:pPr>
            <a:r>
              <a:t>Our spiritual condition? (Psalm 51:1-4; Mat 6:33)</a:t>
            </a:r>
          </a:p>
          <a:p>
            <a:pPr marL="400050" indent="-400050" algn="l">
              <a:spcBef>
                <a:spcPts val="900"/>
              </a:spcBef>
              <a:buSzPct val="45000"/>
              <a:buBlip>
                <a:blip r:embed="rId4"/>
              </a:buBlip>
              <a:defRPr sz="4000">
                <a:solidFill>
                  <a:srgbClr val="57554B"/>
                </a:solidFill>
                <a:latin typeface="Times New Roman"/>
                <a:ea typeface="Times New Roman"/>
                <a:cs typeface="Times New Roman"/>
                <a:sym typeface="Times New Roman"/>
              </a:defRPr>
            </a:pPr>
            <a:r>
              <a:t>The growth &amp; well-being of the church? (2 Cor 11:28; Heb 10:24; Eph 4:16; 1 Thes 2:13)</a:t>
            </a:r>
          </a:p>
          <a:p>
            <a:pPr marL="400050" indent="-400050" algn="l">
              <a:spcBef>
                <a:spcPts val="900"/>
              </a:spcBef>
              <a:buSzPct val="45000"/>
              <a:buBlip>
                <a:blip r:embed="rId4"/>
              </a:buBlip>
              <a:defRPr sz="4000">
                <a:solidFill>
                  <a:srgbClr val="57554B"/>
                </a:solidFill>
                <a:latin typeface="Times New Roman"/>
                <a:ea typeface="Times New Roman"/>
                <a:cs typeface="Times New Roman"/>
                <a:sym typeface="Times New Roman"/>
              </a:defRPr>
            </a:pPr>
            <a:r>
              <a:t>The growth of young Christians (Acts 14:22; Col. 1:1-13)</a:t>
            </a:r>
          </a:p>
          <a:p>
            <a:pPr marL="400050" indent="-400050" algn="l">
              <a:spcBef>
                <a:spcPts val="900"/>
              </a:spcBef>
              <a:buSzPct val="45000"/>
              <a:buBlip>
                <a:blip r:embed="rId4"/>
              </a:buBlip>
              <a:defRPr sz="4000">
                <a:solidFill>
                  <a:srgbClr val="57554B"/>
                </a:solidFill>
                <a:latin typeface="Times New Roman"/>
                <a:ea typeface="Times New Roman"/>
                <a:cs typeface="Times New Roman"/>
                <a:sym typeface="Times New Roman"/>
              </a:defRPr>
            </a:pPr>
            <a:r>
              <a:t>The spiritual condition of the Lost? (Mat 9:36; John 3:16; Rom 5:8; Acts 8:4)</a:t>
            </a:r>
          </a:p>
        </p:txBody>
      </p:sp>
      <p:pic>
        <p:nvPicPr>
          <p:cNvPr id="303" name="Image" descr="Image"/>
          <p:cNvPicPr>
            <a:picLocks noChangeAspect="1"/>
          </p:cNvPicPr>
          <p:nvPr/>
        </p:nvPicPr>
        <p:blipFill>
          <a:blip r:embed="rId5">
            <a:extLst/>
          </a:blip>
          <a:stretch>
            <a:fillRect/>
          </a:stretch>
        </p:blipFill>
        <p:spPr>
          <a:xfrm>
            <a:off x="3026" y="3086302"/>
            <a:ext cx="5544519" cy="6917448"/>
          </a:xfrm>
          <a:prstGeom prst="rect">
            <a:avLst/>
          </a:prstGeom>
          <a:ln w="12700">
            <a:miter lim="400000"/>
          </a:ln>
        </p:spPr>
      </p:pic>
      <p:pic>
        <p:nvPicPr>
          <p:cNvPr id="304" name="What will we accomplish in these areas if we do NOT care? What will we accomplish in these areas if we do NOT care?" descr="What will we accomplish in these areas if we do NOT care? What will we accomplish in these areas if we do NOT care?"/>
          <p:cNvPicPr>
            <a:picLocks noChangeAspect="0"/>
          </p:cNvPicPr>
          <p:nvPr/>
        </p:nvPicPr>
        <p:blipFill>
          <a:blip r:embed="rId6">
            <a:extLst/>
          </a:blip>
          <a:stretch>
            <a:fillRect/>
          </a:stretch>
        </p:blipFill>
        <p:spPr>
          <a:xfrm>
            <a:off x="193054" y="6424286"/>
            <a:ext cx="5164462" cy="3009901"/>
          </a:xfrm>
          <a:prstGeom prst="rect">
            <a:avLst/>
          </a:prstGeom>
          <a:effectLst>
            <a:outerShdw sx="100000" sy="100000" kx="0" ky="0" algn="b" rotWithShape="0" blurRad="127000" dist="112089"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2">
                                            <p:bg/>
                                          </p:spTgt>
                                        </p:tgtEl>
                                        <p:attrNameLst>
                                          <p:attrName>style.visibility</p:attrName>
                                        </p:attrNameLst>
                                      </p:cBhvr>
                                      <p:to>
                                        <p:strVal val="visible"/>
                                      </p:to>
                                    </p:set>
                                    <p:animEffect filter="fade" transition="in">
                                      <p:cBhvr>
                                        <p:cTn id="7" dur="1500"/>
                                        <p:tgtEl>
                                          <p:spTgt spid="30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02">
                                            <p:txEl>
                                              <p:pRg st="0" end="0"/>
                                            </p:txEl>
                                          </p:spTgt>
                                        </p:tgtEl>
                                        <p:attrNameLst>
                                          <p:attrName>style.visibility</p:attrName>
                                        </p:attrNameLst>
                                      </p:cBhvr>
                                      <p:to>
                                        <p:strVal val="visible"/>
                                      </p:to>
                                    </p:set>
                                    <p:animEffect filter="fade" transition="in">
                                      <p:cBhvr>
                                        <p:cTn id="10" dur="1500"/>
                                        <p:tgtEl>
                                          <p:spTgt spid="30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02">
                                            <p:txEl>
                                              <p:pRg st="1" end="1"/>
                                            </p:txEl>
                                          </p:spTgt>
                                        </p:tgtEl>
                                        <p:attrNameLst>
                                          <p:attrName>style.visibility</p:attrName>
                                        </p:attrNameLst>
                                      </p:cBhvr>
                                      <p:to>
                                        <p:strVal val="visible"/>
                                      </p:to>
                                    </p:set>
                                    <p:animEffect filter="fade" transition="in">
                                      <p:cBhvr>
                                        <p:cTn id="15" dur="1500"/>
                                        <p:tgtEl>
                                          <p:spTgt spid="30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02">
                                            <p:txEl>
                                              <p:pRg st="2" end="2"/>
                                            </p:txEl>
                                          </p:spTgt>
                                        </p:tgtEl>
                                        <p:attrNameLst>
                                          <p:attrName>style.visibility</p:attrName>
                                        </p:attrNameLst>
                                      </p:cBhvr>
                                      <p:to>
                                        <p:strVal val="visible"/>
                                      </p:to>
                                    </p:set>
                                    <p:animEffect filter="fade" transition="in">
                                      <p:cBhvr>
                                        <p:cTn id="20" dur="1500"/>
                                        <p:tgtEl>
                                          <p:spTgt spid="30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02">
                                            <p:txEl>
                                              <p:pRg st="3" end="3"/>
                                            </p:txEl>
                                          </p:spTgt>
                                        </p:tgtEl>
                                        <p:attrNameLst>
                                          <p:attrName>style.visibility</p:attrName>
                                        </p:attrNameLst>
                                      </p:cBhvr>
                                      <p:to>
                                        <p:strVal val="visible"/>
                                      </p:to>
                                    </p:set>
                                    <p:animEffect filter="fade" transition="in">
                                      <p:cBhvr>
                                        <p:cTn id="25" dur="1500"/>
                                        <p:tgtEl>
                                          <p:spTgt spid="30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1" presetID="2" grpId="2" fill="hold">
                                  <p:stCondLst>
                                    <p:cond delay="0"/>
                                  </p:stCondLst>
                                  <p:iterate type="el" backwards="0">
                                    <p:tmAbs val="0"/>
                                  </p:iterate>
                                  <p:childTnLst>
                                    <p:set>
                                      <p:cBhvr>
                                        <p:cTn id="29" fill="hold"/>
                                        <p:tgtEl>
                                          <p:spTgt spid="304"/>
                                        </p:tgtEl>
                                        <p:attrNameLst>
                                          <p:attrName>style.visibility</p:attrName>
                                        </p:attrNameLst>
                                      </p:cBhvr>
                                      <p:to>
                                        <p:strVal val="visible"/>
                                      </p:to>
                                    </p:set>
                                    <p:anim calcmode="lin" valueType="num">
                                      <p:cBhvr>
                                        <p:cTn id="30" dur="1500" fill="hold"/>
                                        <p:tgtEl>
                                          <p:spTgt spid="304"/>
                                        </p:tgtEl>
                                        <p:attrNameLst>
                                          <p:attrName>ppt_x</p:attrName>
                                        </p:attrNameLst>
                                      </p:cBhvr>
                                      <p:tavLst>
                                        <p:tav tm="0">
                                          <p:val>
                                            <p:strVal val="#ppt_x"/>
                                          </p:val>
                                        </p:tav>
                                        <p:tav tm="100000">
                                          <p:val>
                                            <p:strVal val="#ppt_x"/>
                                          </p:val>
                                        </p:tav>
                                      </p:tavLst>
                                    </p:anim>
                                    <p:anim calcmode="lin" valueType="num">
                                      <p:cBhvr>
                                        <p:cTn id="31" dur="1500" fill="hold"/>
                                        <p:tgtEl>
                                          <p:spTgt spid="3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2" grpId="1"/>
      <p:bldP build="whole" bldLvl="1" animBg="1" rev="0" advAuto="0" spid="304" grpId="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Image" descr="Image"/>
          <p:cNvPicPr>
            <a:picLocks noChangeAspect="0"/>
          </p:cNvPicPr>
          <p:nvPr/>
        </p:nvPicPr>
        <p:blipFill>
          <a:blip r:embed="rId3">
            <a:extLst/>
          </a:blip>
          <a:stretch>
            <a:fillRect/>
          </a:stretch>
        </p:blipFill>
        <p:spPr>
          <a:xfrm flipH="1">
            <a:off x="204829" y="2193710"/>
            <a:ext cx="4779482" cy="7512480"/>
          </a:xfrm>
          <a:prstGeom prst="rect">
            <a:avLst/>
          </a:prstGeom>
          <a:effectLst>
            <a:outerShdw sx="100000" sy="100000" kx="0" ky="0" algn="b" rotWithShape="0" blurRad="114300" dist="105616" dir="2498192">
              <a:srgbClr val="000000"/>
            </a:outerShdw>
          </a:effectLst>
        </p:spPr>
      </p:pic>
      <p:grpSp>
        <p:nvGrpSpPr>
          <p:cNvPr id="311" name="Principles of Revival / Restoration"/>
          <p:cNvGrpSpPr/>
          <p:nvPr/>
        </p:nvGrpSpPr>
        <p:grpSpPr>
          <a:xfrm>
            <a:off x="103514" y="130478"/>
            <a:ext cx="12797772" cy="1206501"/>
            <a:chOff x="0" y="0"/>
            <a:chExt cx="12797771" cy="1206500"/>
          </a:xfrm>
        </p:grpSpPr>
        <p:sp>
          <p:nvSpPr>
            <p:cNvPr id="310"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309" name="Principles of Revival / Restoration Principles of Revival / Restoration" descr="Principles of Revival / Restoration Principles of Revival / Restoration"/>
            <p:cNvPicPr>
              <a:picLocks noChangeAspect="0"/>
            </p:cNvPicPr>
            <p:nvPr/>
          </p:nvPicPr>
          <p:blipFill>
            <a:blip r:embed="rId4">
              <a:extLst/>
            </a:blip>
            <a:stretch>
              <a:fillRect/>
            </a:stretch>
          </p:blipFill>
          <p:spPr>
            <a:xfrm>
              <a:off x="0" y="0"/>
              <a:ext cx="12797772" cy="1206500"/>
            </a:xfrm>
            <a:prstGeom prst="rect">
              <a:avLst/>
            </a:prstGeom>
            <a:effectLst/>
          </p:spPr>
        </p:pic>
      </p:grpSp>
      <p:sp>
        <p:nvSpPr>
          <p:cNvPr id="312" name="NEHEMIAH PRAYED (1:5-11)"/>
          <p:cNvSpPr/>
          <p:nvPr/>
        </p:nvSpPr>
        <p:spPr>
          <a:xfrm>
            <a:off x="285088" y="1516011"/>
            <a:ext cx="12434624" cy="1270001"/>
          </a:xfrm>
          <a:prstGeom prst="roundRect">
            <a:avLst>
              <a:gd name="adj" fmla="val 15000"/>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7600">
                <a:solidFill>
                  <a:srgbClr val="FFFFFF"/>
                </a:solidFill>
                <a:effectLst>
                  <a:outerShdw sx="100000" sy="100000" kx="0" ky="0" algn="b" rotWithShape="0" blurRad="50800" dist="63500" dir="2416703">
                    <a:srgbClr val="000000"/>
                  </a:outerShdw>
                </a:effectLst>
              </a:defRPr>
            </a:lvl1pPr>
          </a:lstStyle>
          <a:p>
            <a:pPr/>
            <a:r>
              <a:t>NEHEMIAH PRAYED (1:5-11)</a:t>
            </a:r>
          </a:p>
        </p:txBody>
      </p:sp>
      <p:sp>
        <p:nvSpPr>
          <p:cNvPr id="313" name="Nehemiah 1:5–11 (NKJV)…"/>
          <p:cNvSpPr txBox="1"/>
          <p:nvPr/>
        </p:nvSpPr>
        <p:spPr>
          <a:xfrm>
            <a:off x="255665" y="2781756"/>
            <a:ext cx="4677810" cy="6531082"/>
          </a:xfrm>
          <a:prstGeom prst="rect">
            <a:avLst/>
          </a:prstGeom>
          <a:solidFill>
            <a:srgbClr val="000000">
              <a:alpha val="23412"/>
            </a:srgbClr>
          </a:solidFill>
          <a:ln w="12700">
            <a:miter lim="400000"/>
          </a:ln>
          <a:effectLst>
            <a:outerShdw sx="100000" sy="100000" kx="0" ky="0" algn="b" rotWithShape="0" blurRad="88900" dist="6751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4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Nehemiah 1:5–11 (NKJV)</a:t>
            </a:r>
          </a:p>
          <a:p>
            <a:pPr defTabSz="457200">
              <a:defRPr sz="4100">
                <a:solidFill>
                  <a:srgbClr val="FFFFFF"/>
                </a:solidFill>
                <a:effectLst>
                  <a:outerShdw sx="100000" sy="100000" kx="0" ky="0" algn="b" rotWithShape="0" blurRad="76200" dist="63500" dir="18900000">
                    <a:srgbClr val="000000"/>
                  </a:outerShdw>
                </a:effectLst>
                <a:latin typeface="Times New Roman"/>
                <a:ea typeface="Times New Roman"/>
                <a:cs typeface="Times New Roman"/>
                <a:sym typeface="Times New Roman"/>
              </a:defRPr>
            </a:pPr>
            <a:r>
              <a:rPr baseline="31999"/>
              <a:t>5 </a:t>
            </a:r>
            <a:r>
              <a:t>And I said: “I pray, Lord God of heaven, O great and awesome God, </a:t>
            </a:r>
            <a:r>
              <a:rPr i="1"/>
              <a:t>You</a:t>
            </a:r>
            <a:r>
              <a:t> who keep </a:t>
            </a:r>
            <a:r>
              <a:rPr i="1"/>
              <a:t>Your</a:t>
            </a:r>
            <a:r>
              <a:t> covenant and mercy with those who love You and observe Your commandments,</a:t>
            </a:r>
          </a:p>
        </p:txBody>
      </p:sp>
      <p:sp>
        <p:nvSpPr>
          <p:cNvPr id="314" name="Acknowledging God’s greatness and faithfulness (1:5)"/>
          <p:cNvSpPr txBox="1"/>
          <p:nvPr/>
        </p:nvSpPr>
        <p:spPr>
          <a:xfrm>
            <a:off x="5241305" y="2965044"/>
            <a:ext cx="7447257" cy="1098718"/>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lvl1pPr>
          </a:lstStyle>
          <a:p>
            <a:pPr/>
            <a:r>
              <a:t>Acknowledging God’s greatness and faithfulness (1:5)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3"/>
                                        </p:tgtEl>
                                        <p:attrNameLst>
                                          <p:attrName>style.visibility</p:attrName>
                                        </p:attrNameLst>
                                      </p:cBhvr>
                                      <p:to>
                                        <p:strVal val="visible"/>
                                      </p:to>
                                    </p:set>
                                    <p:animEffect filter="fade" transition="in">
                                      <p:cBhvr>
                                        <p:cTn id="7" dur="2000"/>
                                        <p:tgtEl>
                                          <p:spTgt spid="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3"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Image" descr="Image"/>
          <p:cNvPicPr>
            <a:picLocks noChangeAspect="0"/>
          </p:cNvPicPr>
          <p:nvPr/>
        </p:nvPicPr>
        <p:blipFill>
          <a:blip r:embed="rId3">
            <a:extLst/>
          </a:blip>
          <a:stretch>
            <a:fillRect/>
          </a:stretch>
        </p:blipFill>
        <p:spPr>
          <a:xfrm flipH="1">
            <a:off x="204829" y="2193710"/>
            <a:ext cx="4779482" cy="7512480"/>
          </a:xfrm>
          <a:prstGeom prst="rect">
            <a:avLst/>
          </a:prstGeom>
          <a:effectLst>
            <a:outerShdw sx="100000" sy="100000" kx="0" ky="0" algn="b" rotWithShape="0" blurRad="114300" dist="105616" dir="2498192">
              <a:srgbClr val="000000"/>
            </a:outerShdw>
          </a:effectLst>
        </p:spPr>
      </p:pic>
      <p:grpSp>
        <p:nvGrpSpPr>
          <p:cNvPr id="321" name="Principles of Revival / Restoration"/>
          <p:cNvGrpSpPr/>
          <p:nvPr/>
        </p:nvGrpSpPr>
        <p:grpSpPr>
          <a:xfrm>
            <a:off x="103514" y="130478"/>
            <a:ext cx="12797772" cy="1206501"/>
            <a:chOff x="0" y="0"/>
            <a:chExt cx="12797771" cy="1206500"/>
          </a:xfrm>
        </p:grpSpPr>
        <p:sp>
          <p:nvSpPr>
            <p:cNvPr id="320"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319" name="Principles of Revival / Restoration Principles of Revival / Restoration" descr="Principles of Revival / Restoration Principles of Revival / Restoration"/>
            <p:cNvPicPr>
              <a:picLocks noChangeAspect="0"/>
            </p:cNvPicPr>
            <p:nvPr/>
          </p:nvPicPr>
          <p:blipFill>
            <a:blip r:embed="rId4">
              <a:extLst/>
            </a:blip>
            <a:stretch>
              <a:fillRect/>
            </a:stretch>
          </p:blipFill>
          <p:spPr>
            <a:xfrm>
              <a:off x="0" y="0"/>
              <a:ext cx="12797772" cy="1206500"/>
            </a:xfrm>
            <a:prstGeom prst="rect">
              <a:avLst/>
            </a:prstGeom>
            <a:effectLst/>
          </p:spPr>
        </p:pic>
      </p:grpSp>
      <p:sp>
        <p:nvSpPr>
          <p:cNvPr id="322" name="NEHEMIAH PRAYED (1:5-11)"/>
          <p:cNvSpPr/>
          <p:nvPr/>
        </p:nvSpPr>
        <p:spPr>
          <a:xfrm>
            <a:off x="285088" y="1516011"/>
            <a:ext cx="12434624" cy="1270001"/>
          </a:xfrm>
          <a:prstGeom prst="roundRect">
            <a:avLst>
              <a:gd name="adj" fmla="val 15000"/>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7600">
                <a:solidFill>
                  <a:srgbClr val="FFFFFF"/>
                </a:solidFill>
                <a:effectLst>
                  <a:outerShdw sx="100000" sy="100000" kx="0" ky="0" algn="b" rotWithShape="0" blurRad="50800" dist="63500" dir="2416703">
                    <a:srgbClr val="000000"/>
                  </a:outerShdw>
                </a:effectLst>
              </a:defRPr>
            </a:lvl1pPr>
          </a:lstStyle>
          <a:p>
            <a:pPr/>
            <a:r>
              <a:t>NEHEMIAH PRAYED (1:5-11)</a:t>
            </a:r>
          </a:p>
        </p:txBody>
      </p:sp>
      <p:sp>
        <p:nvSpPr>
          <p:cNvPr id="323" name="Nehemiah 1:5–11 (NKJV)…"/>
          <p:cNvSpPr txBox="1"/>
          <p:nvPr/>
        </p:nvSpPr>
        <p:spPr>
          <a:xfrm>
            <a:off x="255665" y="2781756"/>
            <a:ext cx="4677810" cy="6325724"/>
          </a:xfrm>
          <a:prstGeom prst="rect">
            <a:avLst/>
          </a:prstGeom>
          <a:solidFill>
            <a:srgbClr val="000000">
              <a:alpha val="23412"/>
            </a:srgbClr>
          </a:solidFill>
          <a:ln w="12700">
            <a:miter lim="400000"/>
          </a:ln>
          <a:effectLst>
            <a:outerShdw sx="100000" sy="100000" kx="0" ky="0" algn="b" rotWithShape="0" blurRad="88900" dist="6751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4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Nehemiah 1:5–11 (NKJV)</a:t>
            </a:r>
          </a:p>
          <a:p>
            <a:pPr defTabSz="457200">
              <a:defRPr sz="4500">
                <a:solidFill>
                  <a:srgbClr val="FFFFFF"/>
                </a:solidFill>
                <a:effectLst>
                  <a:outerShdw sx="100000" sy="100000" kx="0" ky="0" algn="b" rotWithShape="0" blurRad="76200" dist="63500" dir="18900000">
                    <a:srgbClr val="000000"/>
                  </a:outerShdw>
                </a:effectLst>
                <a:latin typeface="Times New Roman"/>
                <a:ea typeface="Times New Roman"/>
                <a:cs typeface="Times New Roman"/>
                <a:sym typeface="Times New Roman"/>
              </a:defRPr>
            </a:pPr>
            <a:r>
              <a:rPr baseline="31999"/>
              <a:t>6 </a:t>
            </a:r>
            <a:r>
              <a:t>please let Your ear be attentive and Your eyes open, that You may hear the prayer of Your servant which I pray before You now, day and night, </a:t>
            </a:r>
          </a:p>
        </p:txBody>
      </p:sp>
      <p:sp>
        <p:nvSpPr>
          <p:cNvPr id="324" name="Acknowledging God’s greatness and faithfulness (1:5)…"/>
          <p:cNvSpPr txBox="1"/>
          <p:nvPr/>
        </p:nvSpPr>
        <p:spPr>
          <a:xfrm>
            <a:off x="5241305" y="2965044"/>
            <a:ext cx="7447257" cy="1721018"/>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pPr>
            <a:r>
              <a:t>Acknowledging God’s greatness and faithfulness (1:5)</a:t>
            </a:r>
          </a:p>
          <a:p>
            <a: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pPr>
            <a:r>
              <a:t>Continuously (1:6; 1 Thes. 5:17)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3"/>
                                        </p:tgtEl>
                                        <p:attrNameLst>
                                          <p:attrName>style.visibility</p:attrName>
                                        </p:attrNameLst>
                                      </p:cBhvr>
                                      <p:to>
                                        <p:strVal val="visible"/>
                                      </p:to>
                                    </p:set>
                                    <p:animEffect filter="fade" transition="in">
                                      <p:cBhvr>
                                        <p:cTn id="7" dur="2000"/>
                                        <p:tgtEl>
                                          <p:spTgt spid="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3"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 name="Image" descr="Image"/>
          <p:cNvPicPr>
            <a:picLocks noChangeAspect="0"/>
          </p:cNvPicPr>
          <p:nvPr/>
        </p:nvPicPr>
        <p:blipFill>
          <a:blip r:embed="rId3">
            <a:extLst/>
          </a:blip>
          <a:stretch>
            <a:fillRect/>
          </a:stretch>
        </p:blipFill>
        <p:spPr>
          <a:xfrm flipH="1">
            <a:off x="204829" y="2193710"/>
            <a:ext cx="4779482" cy="7512480"/>
          </a:xfrm>
          <a:prstGeom prst="rect">
            <a:avLst/>
          </a:prstGeom>
          <a:effectLst>
            <a:outerShdw sx="100000" sy="100000" kx="0" ky="0" algn="b" rotWithShape="0" blurRad="114300" dist="105616" dir="2498192">
              <a:srgbClr val="000000"/>
            </a:outerShdw>
          </a:effectLst>
        </p:spPr>
      </p:pic>
      <p:grpSp>
        <p:nvGrpSpPr>
          <p:cNvPr id="331" name="Principles of Revival / Restoration"/>
          <p:cNvGrpSpPr/>
          <p:nvPr/>
        </p:nvGrpSpPr>
        <p:grpSpPr>
          <a:xfrm>
            <a:off x="103514" y="130478"/>
            <a:ext cx="12797772" cy="1206501"/>
            <a:chOff x="0" y="0"/>
            <a:chExt cx="12797771" cy="1206500"/>
          </a:xfrm>
        </p:grpSpPr>
        <p:sp>
          <p:nvSpPr>
            <p:cNvPr id="330"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329" name="Principles of Revival / Restoration Principles of Revival / Restoration" descr="Principles of Revival / Restoration Principles of Revival / Restoration"/>
            <p:cNvPicPr>
              <a:picLocks noChangeAspect="0"/>
            </p:cNvPicPr>
            <p:nvPr/>
          </p:nvPicPr>
          <p:blipFill>
            <a:blip r:embed="rId4">
              <a:extLst/>
            </a:blip>
            <a:stretch>
              <a:fillRect/>
            </a:stretch>
          </p:blipFill>
          <p:spPr>
            <a:xfrm>
              <a:off x="0" y="0"/>
              <a:ext cx="12797772" cy="1206500"/>
            </a:xfrm>
            <a:prstGeom prst="rect">
              <a:avLst/>
            </a:prstGeom>
            <a:effectLst/>
          </p:spPr>
        </p:pic>
      </p:grpSp>
      <p:sp>
        <p:nvSpPr>
          <p:cNvPr id="332" name="NEHEMIAH PRAYED (1:5-11)"/>
          <p:cNvSpPr/>
          <p:nvPr/>
        </p:nvSpPr>
        <p:spPr>
          <a:xfrm>
            <a:off x="285088" y="1516011"/>
            <a:ext cx="12434624" cy="1270001"/>
          </a:xfrm>
          <a:prstGeom prst="roundRect">
            <a:avLst>
              <a:gd name="adj" fmla="val 15000"/>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7600">
                <a:solidFill>
                  <a:srgbClr val="FFFFFF"/>
                </a:solidFill>
                <a:effectLst>
                  <a:outerShdw sx="100000" sy="100000" kx="0" ky="0" algn="b" rotWithShape="0" blurRad="50800" dist="63500" dir="2416703">
                    <a:srgbClr val="000000"/>
                  </a:outerShdw>
                </a:effectLst>
              </a:defRPr>
            </a:lvl1pPr>
          </a:lstStyle>
          <a:p>
            <a:pPr/>
            <a:r>
              <a:t>NEHEMIAH PRAYED (1:5-11)</a:t>
            </a:r>
          </a:p>
        </p:txBody>
      </p:sp>
      <p:sp>
        <p:nvSpPr>
          <p:cNvPr id="333" name="Nehemiah 1:5–11 (NKJV)…"/>
          <p:cNvSpPr txBox="1"/>
          <p:nvPr/>
        </p:nvSpPr>
        <p:spPr>
          <a:xfrm>
            <a:off x="255665" y="2781756"/>
            <a:ext cx="4677810" cy="6687798"/>
          </a:xfrm>
          <a:prstGeom prst="rect">
            <a:avLst/>
          </a:prstGeom>
          <a:solidFill>
            <a:srgbClr val="000000">
              <a:alpha val="23412"/>
            </a:srgbClr>
          </a:solidFill>
          <a:ln w="12700">
            <a:miter lim="400000"/>
          </a:ln>
          <a:effectLst>
            <a:outerShdw sx="100000" sy="100000" kx="0" ky="0" algn="b" rotWithShape="0" blurRad="88900" dist="6751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4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Nehemiah 1:5–11 (NKJV)</a:t>
            </a:r>
          </a:p>
          <a:p>
            <a:pPr defTabSz="457200">
              <a:defRPr sz="3300">
                <a:solidFill>
                  <a:srgbClr val="FFFFFF"/>
                </a:solidFill>
                <a:effectLst>
                  <a:outerShdw sx="100000" sy="100000" kx="0" ky="0" algn="b" rotWithShape="0" blurRad="76200" dist="63500" dir="18900000">
                    <a:srgbClr val="000000"/>
                  </a:outerShdw>
                </a:effectLst>
                <a:latin typeface="Times New Roman"/>
                <a:ea typeface="Times New Roman"/>
                <a:cs typeface="Times New Roman"/>
                <a:sym typeface="Times New Roman"/>
              </a:defRPr>
            </a:pPr>
            <a:r>
              <a:t>and confess the sins of the children of Israel which we have sinned against You. Both my father’s house and I have sinned. </a:t>
            </a:r>
            <a:r>
              <a:rPr baseline="31999"/>
              <a:t>7 </a:t>
            </a:r>
            <a:r>
              <a:t>We have acted very corruptly against You, and have not kept the commandments, the statutes, nor the ordinances which You commanded Your servant Moses. </a:t>
            </a:r>
          </a:p>
        </p:txBody>
      </p:sp>
      <p:sp>
        <p:nvSpPr>
          <p:cNvPr id="334" name="Acknowledging God’s greatness and faithfulness (1:5)…"/>
          <p:cNvSpPr txBox="1"/>
          <p:nvPr/>
        </p:nvSpPr>
        <p:spPr>
          <a:xfrm>
            <a:off x="5241305" y="2965044"/>
            <a:ext cx="7447257" cy="2851318"/>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pPr>
            <a:r>
              <a:t>Acknowledging God’s greatness and faithfulness (1:5)</a:t>
            </a:r>
          </a:p>
          <a:p>
            <a: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pPr>
            <a:r>
              <a:t>Continuously (1:6; 1 Thes. 5:17)</a:t>
            </a:r>
          </a:p>
          <a:p>
            <a: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pPr>
            <a:r>
              <a:t>Acknowledgment / confession of Israel’s sins and his own sins (1:6,7)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3"/>
                                        </p:tgtEl>
                                        <p:attrNameLst>
                                          <p:attrName>style.visibility</p:attrName>
                                        </p:attrNameLst>
                                      </p:cBhvr>
                                      <p:to>
                                        <p:strVal val="visible"/>
                                      </p:to>
                                    </p:set>
                                    <p:animEffect filter="fade" transition="in">
                                      <p:cBhvr>
                                        <p:cTn id="7" dur="20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3"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Image" descr="Image"/>
          <p:cNvPicPr>
            <a:picLocks noChangeAspect="0"/>
          </p:cNvPicPr>
          <p:nvPr/>
        </p:nvPicPr>
        <p:blipFill>
          <a:blip r:embed="rId3">
            <a:extLst/>
          </a:blip>
          <a:stretch>
            <a:fillRect/>
          </a:stretch>
        </p:blipFill>
        <p:spPr>
          <a:xfrm flipH="1">
            <a:off x="204829" y="2193710"/>
            <a:ext cx="4779482" cy="7512480"/>
          </a:xfrm>
          <a:prstGeom prst="rect">
            <a:avLst/>
          </a:prstGeom>
          <a:effectLst>
            <a:outerShdw sx="100000" sy="100000" kx="0" ky="0" algn="b" rotWithShape="0" blurRad="114300" dist="105616" dir="2498192">
              <a:srgbClr val="000000"/>
            </a:outerShdw>
          </a:effectLst>
        </p:spPr>
      </p:pic>
      <p:grpSp>
        <p:nvGrpSpPr>
          <p:cNvPr id="341" name="Principles of Revival / Restoration"/>
          <p:cNvGrpSpPr/>
          <p:nvPr/>
        </p:nvGrpSpPr>
        <p:grpSpPr>
          <a:xfrm>
            <a:off x="103514" y="130478"/>
            <a:ext cx="12797772" cy="1206501"/>
            <a:chOff x="0" y="0"/>
            <a:chExt cx="12797771" cy="1206500"/>
          </a:xfrm>
        </p:grpSpPr>
        <p:sp>
          <p:nvSpPr>
            <p:cNvPr id="340"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339" name="Principles of Revival / Restoration Principles of Revival / Restoration" descr="Principles of Revival / Restoration Principles of Revival / Restoration"/>
            <p:cNvPicPr>
              <a:picLocks noChangeAspect="0"/>
            </p:cNvPicPr>
            <p:nvPr/>
          </p:nvPicPr>
          <p:blipFill>
            <a:blip r:embed="rId4">
              <a:extLst/>
            </a:blip>
            <a:stretch>
              <a:fillRect/>
            </a:stretch>
          </p:blipFill>
          <p:spPr>
            <a:xfrm>
              <a:off x="0" y="0"/>
              <a:ext cx="12797772" cy="1206500"/>
            </a:xfrm>
            <a:prstGeom prst="rect">
              <a:avLst/>
            </a:prstGeom>
            <a:effectLst/>
          </p:spPr>
        </p:pic>
      </p:grpSp>
      <p:sp>
        <p:nvSpPr>
          <p:cNvPr id="342" name="NEHEMIAH PRAYED (1:5-11)"/>
          <p:cNvSpPr/>
          <p:nvPr/>
        </p:nvSpPr>
        <p:spPr>
          <a:xfrm>
            <a:off x="285088" y="1516011"/>
            <a:ext cx="12434624" cy="1270001"/>
          </a:xfrm>
          <a:prstGeom prst="roundRect">
            <a:avLst>
              <a:gd name="adj" fmla="val 15000"/>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7600">
                <a:solidFill>
                  <a:srgbClr val="FFFFFF"/>
                </a:solidFill>
                <a:effectLst>
                  <a:outerShdw sx="100000" sy="100000" kx="0" ky="0" algn="b" rotWithShape="0" blurRad="50800" dist="63500" dir="2416703">
                    <a:srgbClr val="000000"/>
                  </a:outerShdw>
                </a:effectLst>
              </a:defRPr>
            </a:lvl1pPr>
          </a:lstStyle>
          <a:p>
            <a:pPr/>
            <a:r>
              <a:t>NEHEMIAH PRAYED (1:5-11)</a:t>
            </a:r>
          </a:p>
        </p:txBody>
      </p:sp>
      <p:sp>
        <p:nvSpPr>
          <p:cNvPr id="343" name="Nehemiah 1:5–11 (NKJV)…"/>
          <p:cNvSpPr txBox="1"/>
          <p:nvPr/>
        </p:nvSpPr>
        <p:spPr>
          <a:xfrm>
            <a:off x="255665" y="2781756"/>
            <a:ext cx="4677810" cy="6334895"/>
          </a:xfrm>
          <a:prstGeom prst="rect">
            <a:avLst/>
          </a:prstGeom>
          <a:solidFill>
            <a:srgbClr val="000000">
              <a:alpha val="23412"/>
            </a:srgbClr>
          </a:solidFill>
          <a:ln w="12700">
            <a:miter lim="400000"/>
          </a:ln>
          <a:effectLst>
            <a:outerShdw sx="100000" sy="100000" kx="0" ky="0" algn="b" rotWithShape="0" blurRad="88900" dist="6751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4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Nehemiah 1:5–11 (NKJV)</a:t>
            </a:r>
          </a:p>
          <a:p>
            <a:pPr defTabSz="457200">
              <a:defRPr sz="2800">
                <a:solidFill>
                  <a:srgbClr val="FFFFFF"/>
                </a:solidFill>
                <a:effectLst>
                  <a:outerShdw sx="100000" sy="100000" kx="0" ky="0" algn="b" rotWithShape="0" blurRad="76200" dist="63500" dir="18900000">
                    <a:srgbClr val="000000"/>
                  </a:outerShdw>
                </a:effectLst>
                <a:latin typeface="Times New Roman"/>
                <a:ea typeface="Times New Roman"/>
                <a:cs typeface="Times New Roman"/>
                <a:sym typeface="Times New Roman"/>
              </a:defRPr>
            </a:pPr>
            <a:r>
              <a:rPr baseline="31999"/>
              <a:t>8 </a:t>
            </a:r>
            <a:r>
              <a:t>Remember, I pray, the word that You commanded Your servant Moses, saying, ‘</a:t>
            </a:r>
            <a:r>
              <a:rPr i="1"/>
              <a:t>If</a:t>
            </a:r>
            <a:r>
              <a:t> you are unfaithful, I will scatter you among the nations; </a:t>
            </a:r>
            <a:r>
              <a:rPr baseline="31999"/>
              <a:t>9 </a:t>
            </a:r>
            <a:r>
              <a:t>but </a:t>
            </a:r>
            <a:r>
              <a:rPr i="1"/>
              <a:t>if</a:t>
            </a:r>
            <a:r>
              <a:t> you return to Me, and keep My commandments and do them, though some of you were cast out to the farthest part of the heavens, </a:t>
            </a:r>
            <a:r>
              <a:rPr i="1"/>
              <a:t>yet</a:t>
            </a:r>
            <a:r>
              <a:t> I will gather them from there, and bring them to the place which I have chosen as a dwelling for My name.’ </a:t>
            </a:r>
          </a:p>
        </p:txBody>
      </p:sp>
      <p:sp>
        <p:nvSpPr>
          <p:cNvPr id="344" name="Acknowledging God’s greatness and faithfulness (1:5)…"/>
          <p:cNvSpPr txBox="1"/>
          <p:nvPr/>
        </p:nvSpPr>
        <p:spPr>
          <a:xfrm>
            <a:off x="5241305" y="2965044"/>
            <a:ext cx="7447257" cy="4489618"/>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pPr>
            <a:r>
              <a:t>Acknowledging God’s greatness and faithfulness (1:5)</a:t>
            </a:r>
          </a:p>
          <a:p>
            <a: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pPr>
            <a:r>
              <a:t>Continuously (1:6; 1 Thes. 5:17)</a:t>
            </a:r>
          </a:p>
          <a:p>
            <a: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pPr>
            <a:r>
              <a:t>Acknowledgment / confession of Israel’s sins and his own sins (1:6,7)</a:t>
            </a:r>
          </a:p>
          <a:p>
            <a: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pPr>
            <a:r>
              <a:t>He understood and trusted God’s promise of restoration if the people were obedient (1:8-9; Deut 30:1-5)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3"/>
                                        </p:tgtEl>
                                        <p:attrNameLst>
                                          <p:attrName>style.visibility</p:attrName>
                                        </p:attrNameLst>
                                      </p:cBhvr>
                                      <p:to>
                                        <p:strVal val="visible"/>
                                      </p:to>
                                    </p:set>
                                    <p:animEffect filter="fade" transition="in">
                                      <p:cBhvr>
                                        <p:cTn id="7" dur="20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3"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 name="Image" descr="Image"/>
          <p:cNvPicPr>
            <a:picLocks noChangeAspect="0"/>
          </p:cNvPicPr>
          <p:nvPr/>
        </p:nvPicPr>
        <p:blipFill>
          <a:blip r:embed="rId3">
            <a:extLst/>
          </a:blip>
          <a:stretch>
            <a:fillRect/>
          </a:stretch>
        </p:blipFill>
        <p:spPr>
          <a:xfrm flipH="1">
            <a:off x="204829" y="2193710"/>
            <a:ext cx="4779482" cy="7512480"/>
          </a:xfrm>
          <a:prstGeom prst="rect">
            <a:avLst/>
          </a:prstGeom>
          <a:effectLst>
            <a:outerShdw sx="100000" sy="100000" kx="0" ky="0" algn="b" rotWithShape="0" blurRad="114300" dist="105616" dir="2498192">
              <a:srgbClr val="000000"/>
            </a:outerShdw>
          </a:effectLst>
        </p:spPr>
      </p:pic>
      <p:grpSp>
        <p:nvGrpSpPr>
          <p:cNvPr id="351" name="Principles of Revival / Restoration"/>
          <p:cNvGrpSpPr/>
          <p:nvPr/>
        </p:nvGrpSpPr>
        <p:grpSpPr>
          <a:xfrm>
            <a:off x="103514" y="130478"/>
            <a:ext cx="12797772" cy="1206501"/>
            <a:chOff x="0" y="0"/>
            <a:chExt cx="12797771" cy="1206500"/>
          </a:xfrm>
        </p:grpSpPr>
        <p:sp>
          <p:nvSpPr>
            <p:cNvPr id="350"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349" name="Principles of Revival / Restoration Principles of Revival / Restoration" descr="Principles of Revival / Restoration Principles of Revival / Restoration"/>
            <p:cNvPicPr>
              <a:picLocks noChangeAspect="0"/>
            </p:cNvPicPr>
            <p:nvPr/>
          </p:nvPicPr>
          <p:blipFill>
            <a:blip r:embed="rId4">
              <a:extLst/>
            </a:blip>
            <a:stretch>
              <a:fillRect/>
            </a:stretch>
          </p:blipFill>
          <p:spPr>
            <a:xfrm>
              <a:off x="0" y="0"/>
              <a:ext cx="12797772" cy="1206500"/>
            </a:xfrm>
            <a:prstGeom prst="rect">
              <a:avLst/>
            </a:prstGeom>
            <a:effectLst/>
          </p:spPr>
        </p:pic>
      </p:grpSp>
      <p:sp>
        <p:nvSpPr>
          <p:cNvPr id="352" name="NEHEMIAH PRAYED (1:5-11)"/>
          <p:cNvSpPr/>
          <p:nvPr/>
        </p:nvSpPr>
        <p:spPr>
          <a:xfrm>
            <a:off x="285088" y="1516011"/>
            <a:ext cx="12434624" cy="1270001"/>
          </a:xfrm>
          <a:prstGeom prst="roundRect">
            <a:avLst>
              <a:gd name="adj" fmla="val 15000"/>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7600">
                <a:solidFill>
                  <a:srgbClr val="FFFFFF"/>
                </a:solidFill>
                <a:effectLst>
                  <a:outerShdw sx="100000" sy="100000" kx="0" ky="0" algn="b" rotWithShape="0" blurRad="50800" dist="63500" dir="2416703">
                    <a:srgbClr val="000000"/>
                  </a:outerShdw>
                </a:effectLst>
              </a:defRPr>
            </a:lvl1pPr>
          </a:lstStyle>
          <a:p>
            <a:pPr/>
            <a:r>
              <a:t>NEHEMIAH PRAYED (1:5-11)</a:t>
            </a:r>
          </a:p>
        </p:txBody>
      </p:sp>
      <p:sp>
        <p:nvSpPr>
          <p:cNvPr id="353" name="Nehemiah 1:5–11 (NKJV)…"/>
          <p:cNvSpPr txBox="1"/>
          <p:nvPr/>
        </p:nvSpPr>
        <p:spPr>
          <a:xfrm>
            <a:off x="255665" y="2781756"/>
            <a:ext cx="4677810" cy="6664016"/>
          </a:xfrm>
          <a:prstGeom prst="rect">
            <a:avLst/>
          </a:prstGeom>
          <a:solidFill>
            <a:srgbClr val="000000">
              <a:alpha val="23412"/>
            </a:srgbClr>
          </a:solidFill>
          <a:ln w="12700">
            <a:miter lim="400000"/>
          </a:ln>
          <a:effectLst>
            <a:outerShdw sx="100000" sy="100000" kx="0" ky="0" algn="b" rotWithShape="0" blurRad="88900" dist="6751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4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Nehemiah 1:5–11 (NKJV)</a:t>
            </a:r>
          </a:p>
          <a:p>
            <a:pPr defTabSz="457200">
              <a:defRPr sz="3000">
                <a:solidFill>
                  <a:srgbClr val="FFFFFF"/>
                </a:solidFill>
                <a:effectLst>
                  <a:outerShdw sx="100000" sy="100000" kx="0" ky="0" algn="b" rotWithShape="0" blurRad="76200" dist="63500" dir="18900000">
                    <a:srgbClr val="000000"/>
                  </a:outerShdw>
                </a:effectLst>
                <a:latin typeface="Times New Roman"/>
                <a:ea typeface="Times New Roman"/>
                <a:cs typeface="Times New Roman"/>
                <a:sym typeface="Times New Roman"/>
              </a:defRPr>
            </a:pPr>
            <a:r>
              <a:rPr baseline="31999"/>
              <a:t>10 </a:t>
            </a:r>
            <a:r>
              <a:t>Now these </a:t>
            </a:r>
            <a:r>
              <a:rPr i="1"/>
              <a:t>are</a:t>
            </a:r>
            <a:r>
              <a:t> Your servants and Your people, whom You have redeemed by Your great power, and by Your strong hand. </a:t>
            </a:r>
            <a:r>
              <a:rPr baseline="31999"/>
              <a:t>11 </a:t>
            </a:r>
            <a:r>
              <a:t>O Lord, I pray, please let Your ear be attentive to the prayer of Your servant, and to the prayer of Your servants who desire to fear Your name; and let Your servant prosper this day, I pray, and grant him mercy in the sight of this man.”</a:t>
            </a:r>
          </a:p>
        </p:txBody>
      </p:sp>
      <p:sp>
        <p:nvSpPr>
          <p:cNvPr id="354" name="Acknowledging God’s greatness and faithfulness (1:5)…"/>
          <p:cNvSpPr txBox="1"/>
          <p:nvPr/>
        </p:nvSpPr>
        <p:spPr>
          <a:xfrm>
            <a:off x="5241305" y="2965044"/>
            <a:ext cx="7447257" cy="6635918"/>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pPr>
            <a:r>
              <a:t>Acknowledging God’s greatness and faithfulness (1:5)</a:t>
            </a:r>
          </a:p>
          <a:p>
            <a: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pPr>
            <a:r>
              <a:t>Continuously (1:6; 1 Thes. 5:17)</a:t>
            </a:r>
          </a:p>
          <a:p>
            <a: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pPr>
            <a:r>
              <a:t>Acknowledgment / confession of Israel’s sins and his own sins (1:6,7)</a:t>
            </a:r>
          </a:p>
          <a:p>
            <a: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pPr>
            <a:r>
              <a:t>He understood and trusted God’s promise of restoration if the people were obedient (1:8-9; Deut 30:1-5)</a:t>
            </a:r>
          </a:p>
          <a:p>
            <a: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pPr>
            <a:r>
              <a:t>Nehemiah KNEW the ONLY way he could succeed would be if he &amp; the people “feared” God &amp; trusted in His “strong hand” &amp;  “mercy” (1:10,11)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3"/>
                                        </p:tgtEl>
                                        <p:attrNameLst>
                                          <p:attrName>style.visibility</p:attrName>
                                        </p:attrNameLst>
                                      </p:cBhvr>
                                      <p:to>
                                        <p:strVal val="visible"/>
                                      </p:to>
                                    </p:set>
                                    <p:animEffect filter="fade" transition="in">
                                      <p:cBhvr>
                                        <p:cTn id="7" dur="2000"/>
                                        <p:tgtEl>
                                          <p:spTgt spid="3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3"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8" name="Image" descr="Image"/>
          <p:cNvPicPr>
            <a:picLocks noChangeAspect="0"/>
          </p:cNvPicPr>
          <p:nvPr/>
        </p:nvPicPr>
        <p:blipFill>
          <a:blip r:embed="rId3">
            <a:extLst/>
          </a:blip>
          <a:stretch>
            <a:fillRect/>
          </a:stretch>
        </p:blipFill>
        <p:spPr>
          <a:xfrm flipH="1">
            <a:off x="204829" y="2193710"/>
            <a:ext cx="4779482" cy="7512480"/>
          </a:xfrm>
          <a:prstGeom prst="rect">
            <a:avLst/>
          </a:prstGeom>
          <a:effectLst>
            <a:outerShdw sx="100000" sy="100000" kx="0" ky="0" algn="b" rotWithShape="0" blurRad="114300" dist="105616" dir="2498192">
              <a:srgbClr val="000000"/>
            </a:outerShdw>
          </a:effectLst>
        </p:spPr>
      </p:pic>
      <p:grpSp>
        <p:nvGrpSpPr>
          <p:cNvPr id="361" name="Principles of Revival / Restoration"/>
          <p:cNvGrpSpPr/>
          <p:nvPr/>
        </p:nvGrpSpPr>
        <p:grpSpPr>
          <a:xfrm>
            <a:off x="103514" y="130478"/>
            <a:ext cx="12797772" cy="1206501"/>
            <a:chOff x="0" y="0"/>
            <a:chExt cx="12797771" cy="1206500"/>
          </a:xfrm>
        </p:grpSpPr>
        <p:sp>
          <p:nvSpPr>
            <p:cNvPr id="360"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359" name="Principles of Revival / Restoration Principles of Revival / Restoration" descr="Principles of Revival / Restoration Principles of Revival / Restoration"/>
            <p:cNvPicPr>
              <a:picLocks noChangeAspect="0"/>
            </p:cNvPicPr>
            <p:nvPr/>
          </p:nvPicPr>
          <p:blipFill>
            <a:blip r:embed="rId4">
              <a:extLst/>
            </a:blip>
            <a:stretch>
              <a:fillRect/>
            </a:stretch>
          </p:blipFill>
          <p:spPr>
            <a:xfrm>
              <a:off x="0" y="0"/>
              <a:ext cx="12797772" cy="1206500"/>
            </a:xfrm>
            <a:prstGeom prst="rect">
              <a:avLst/>
            </a:prstGeom>
            <a:effectLst/>
          </p:spPr>
        </p:pic>
      </p:grpSp>
      <p:sp>
        <p:nvSpPr>
          <p:cNvPr id="362" name="DO WE PRAY LIKE NEHEMIAH?"/>
          <p:cNvSpPr/>
          <p:nvPr/>
        </p:nvSpPr>
        <p:spPr>
          <a:xfrm>
            <a:off x="285088" y="1516011"/>
            <a:ext cx="12434624" cy="1270001"/>
          </a:xfrm>
          <a:prstGeom prst="roundRect">
            <a:avLst>
              <a:gd name="adj" fmla="val 15000"/>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7000">
                <a:solidFill>
                  <a:srgbClr val="FFFFFF"/>
                </a:solidFill>
                <a:effectLst>
                  <a:outerShdw sx="100000" sy="100000" kx="0" ky="0" algn="b" rotWithShape="0" blurRad="50800" dist="63500" dir="2416703">
                    <a:srgbClr val="000000"/>
                  </a:outerShdw>
                </a:effectLst>
              </a:defRPr>
            </a:lvl1pPr>
          </a:lstStyle>
          <a:p>
            <a:pPr/>
            <a:r>
              <a:t>DO WE PRAY LIKE NEHEMIAH?</a:t>
            </a:r>
          </a:p>
        </p:txBody>
      </p:sp>
      <p:sp>
        <p:nvSpPr>
          <p:cNvPr id="363" name="Acknowledging God’s greatness and faithfulness (1:5; Mat. 6:9)…"/>
          <p:cNvSpPr txBox="1"/>
          <p:nvPr/>
        </p:nvSpPr>
        <p:spPr>
          <a:xfrm>
            <a:off x="5241305" y="2965044"/>
            <a:ext cx="7447257" cy="6635918"/>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pPr>
            <a:r>
              <a:t>Acknowledging God’s greatness and faithfulness (1:5; Mat. 6:9)</a:t>
            </a:r>
          </a:p>
          <a:p>
            <a: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pPr>
            <a:r>
              <a:t>Continuously (1:6; 1 Thes. 5:17)</a:t>
            </a:r>
          </a:p>
          <a:p>
            <a: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pPr>
            <a:r>
              <a:t>Acknowledgment / confession of sin (1:6,7; 1 John 1:9,10; Acts 8:22)</a:t>
            </a:r>
          </a:p>
          <a:p>
            <a: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pPr>
            <a:r>
              <a:t>Understanding and trusting God’s promise of restoration if we are obedient (1:8-9; Rev. 2:5,7; 16,17)</a:t>
            </a:r>
          </a:p>
          <a:p>
            <a:pPr marL="400050" indent="-400050" algn="l">
              <a:spcBef>
                <a:spcPts val="900"/>
              </a:spcBef>
              <a:buSzPct val="45000"/>
              <a:buBlip>
                <a:blip r:embed="rId5"/>
              </a:buBlip>
              <a:defRPr sz="3500">
                <a:solidFill>
                  <a:srgbClr val="57554B"/>
                </a:solidFill>
                <a:latin typeface="Times New Roman"/>
                <a:ea typeface="Times New Roman"/>
                <a:cs typeface="Times New Roman"/>
                <a:sym typeface="Times New Roman"/>
              </a:defRPr>
            </a:pPr>
            <a:r>
              <a:t>We need to KNOW we can succeed if we “fear” God and depend on His “strong hand” and  “mercy” (1:10,11; 1 Cor. 10:13; Phil. 4:13; Heb. 13:5,6)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9" name="Picture 4"/>
          <p:cNvGrpSpPr/>
          <p:nvPr/>
        </p:nvGrpSpPr>
        <p:grpSpPr>
          <a:xfrm>
            <a:off x="105291" y="2503883"/>
            <a:ext cx="5117042" cy="7211087"/>
            <a:chOff x="0" y="0"/>
            <a:chExt cx="5117040" cy="7211085"/>
          </a:xfrm>
        </p:grpSpPr>
        <p:pic>
          <p:nvPicPr>
            <p:cNvPr id="368" name="Picture 4" descr="Picture 4"/>
            <p:cNvPicPr>
              <a:picLocks noChangeAspect="1"/>
            </p:cNvPicPr>
            <p:nvPr/>
          </p:nvPicPr>
          <p:blipFill>
            <a:blip r:embed="rId3">
              <a:extLst/>
            </a:blip>
            <a:srcRect l="12676" t="0" r="4862" b="10223"/>
            <a:stretch>
              <a:fillRect/>
            </a:stretch>
          </p:blipFill>
          <p:spPr>
            <a:xfrm>
              <a:off x="101600" y="63500"/>
              <a:ext cx="4913841" cy="6944386"/>
            </a:xfrm>
            <a:prstGeom prst="rect">
              <a:avLst/>
            </a:prstGeom>
            <a:ln>
              <a:noFill/>
            </a:ln>
            <a:effectLst/>
          </p:spPr>
        </p:pic>
        <p:pic>
          <p:nvPicPr>
            <p:cNvPr id="367" name="Picture 4" descr="Picture 4"/>
            <p:cNvPicPr>
              <a:picLocks noChangeAspect="0"/>
            </p:cNvPicPr>
            <p:nvPr/>
          </p:nvPicPr>
          <p:blipFill>
            <a:blip r:embed="rId4">
              <a:extLst/>
            </a:blip>
            <a:stretch>
              <a:fillRect/>
            </a:stretch>
          </p:blipFill>
          <p:spPr>
            <a:xfrm>
              <a:off x="0" y="0"/>
              <a:ext cx="5117041" cy="7211086"/>
            </a:xfrm>
            <a:prstGeom prst="rect">
              <a:avLst/>
            </a:prstGeom>
            <a:effectLst/>
          </p:spPr>
        </p:pic>
      </p:grpSp>
      <p:grpSp>
        <p:nvGrpSpPr>
          <p:cNvPr id="372" name="Principles of Revival / Restoration"/>
          <p:cNvGrpSpPr/>
          <p:nvPr/>
        </p:nvGrpSpPr>
        <p:grpSpPr>
          <a:xfrm>
            <a:off x="103514" y="130478"/>
            <a:ext cx="12797772" cy="1206501"/>
            <a:chOff x="0" y="0"/>
            <a:chExt cx="12797771" cy="1206500"/>
          </a:xfrm>
        </p:grpSpPr>
        <p:sp>
          <p:nvSpPr>
            <p:cNvPr id="371"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370" name="Principles of Revival / Restoration Principles of Revival / Restoration" descr="Principles of Revival / Restoration Principles of Revival / Restoration"/>
            <p:cNvPicPr>
              <a:picLocks noChangeAspect="0"/>
            </p:cNvPicPr>
            <p:nvPr/>
          </p:nvPicPr>
          <p:blipFill>
            <a:blip r:embed="rId5">
              <a:extLst/>
            </a:blip>
            <a:stretch>
              <a:fillRect/>
            </a:stretch>
          </p:blipFill>
          <p:spPr>
            <a:xfrm>
              <a:off x="0" y="0"/>
              <a:ext cx="12797772" cy="1206500"/>
            </a:xfrm>
            <a:prstGeom prst="rect">
              <a:avLst/>
            </a:prstGeom>
            <a:effectLst/>
          </p:spPr>
        </p:pic>
      </p:grpSp>
      <p:sp>
        <p:nvSpPr>
          <p:cNvPr id="373" name="NEHEMIAH’S ACCURATE SURVEY (2:11-20)"/>
          <p:cNvSpPr/>
          <p:nvPr/>
        </p:nvSpPr>
        <p:spPr>
          <a:xfrm>
            <a:off x="285088" y="1516011"/>
            <a:ext cx="12434624" cy="1270001"/>
          </a:xfrm>
          <a:prstGeom prst="roundRect">
            <a:avLst>
              <a:gd name="adj" fmla="val 15000"/>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FFFFFF"/>
                </a:solidFill>
                <a:effectLst>
                  <a:outerShdw sx="100000" sy="100000" kx="0" ky="0" algn="b" rotWithShape="0" blurRad="50800" dist="63500" dir="2416703">
                    <a:srgbClr val="000000"/>
                  </a:outerShdw>
                </a:effectLst>
              </a:defRPr>
            </a:lvl1pPr>
          </a:lstStyle>
          <a:p>
            <a:pPr/>
            <a:r>
              <a:t>NEHEMIAH’S ACCURATE SURVEY (2:11-20)</a:t>
            </a:r>
          </a:p>
        </p:txBody>
      </p:sp>
      <p:sp>
        <p:nvSpPr>
          <p:cNvPr id="374" name="Nehemiah knew why Jerusalem was in the condition it was (1:4-7)…"/>
          <p:cNvSpPr txBox="1"/>
          <p:nvPr/>
        </p:nvSpPr>
        <p:spPr>
          <a:xfrm>
            <a:off x="5241305" y="3114696"/>
            <a:ext cx="7447257" cy="6278161"/>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1900"/>
              </a:spcBef>
              <a:buSzPct val="45000"/>
              <a:buBlip>
                <a:blip r:embed="rId6"/>
              </a:buBlip>
              <a:defRPr sz="3900">
                <a:solidFill>
                  <a:srgbClr val="57554B"/>
                </a:solidFill>
                <a:latin typeface="Times New Roman"/>
                <a:ea typeface="Times New Roman"/>
                <a:cs typeface="Times New Roman"/>
                <a:sym typeface="Times New Roman"/>
              </a:defRPr>
            </a:pPr>
            <a:r>
              <a:t>Nehemiah knew why Jerusalem was in the condition it was (1:4-7)</a:t>
            </a:r>
          </a:p>
          <a:p>
            <a:pPr marL="400050" indent="-400050" algn="l">
              <a:spcBef>
                <a:spcPts val="1900"/>
              </a:spcBef>
              <a:buSzPct val="45000"/>
              <a:buBlip>
                <a:blip r:embed="rId6"/>
              </a:buBlip>
              <a:defRPr sz="3900">
                <a:solidFill>
                  <a:srgbClr val="57554B"/>
                </a:solidFill>
                <a:latin typeface="Times New Roman"/>
                <a:ea typeface="Times New Roman"/>
                <a:cs typeface="Times New Roman"/>
                <a:sym typeface="Times New Roman"/>
              </a:defRPr>
            </a:pPr>
            <a:r>
              <a:t>Nehemiah took a survey of what needed to be done and was determined to fix it with GOD’s help! (Neh. 2:11-20)</a:t>
            </a:r>
          </a:p>
          <a:p>
            <a:pPr marL="400050" indent="-400050" algn="l">
              <a:spcBef>
                <a:spcPts val="1900"/>
              </a:spcBef>
              <a:buSzPct val="45000"/>
              <a:buBlip>
                <a:blip r:embed="rId6"/>
              </a:buBlip>
              <a:defRPr sz="3900">
                <a:solidFill>
                  <a:srgbClr val="57554B"/>
                </a:solidFill>
                <a:latin typeface="Times New Roman"/>
                <a:ea typeface="Times New Roman"/>
                <a:cs typeface="Times New Roman"/>
                <a:sym typeface="Times New Roman"/>
              </a:defRPr>
            </a:pPr>
            <a:r>
              <a:t>We cannot correct a problem we refuse to see! Denial will not allow us to do what it necessary– (Mal. 1:6,7; 2 Cor. 13:5; Rev, 2:5)</a:t>
            </a:r>
          </a:p>
        </p:txBody>
      </p:sp>
      <p:sp>
        <p:nvSpPr>
          <p:cNvPr id="375" name="Nehemiah 2:13 (NKJV)…"/>
          <p:cNvSpPr txBox="1"/>
          <p:nvPr/>
        </p:nvSpPr>
        <p:spPr>
          <a:xfrm>
            <a:off x="228638" y="6142237"/>
            <a:ext cx="4738767" cy="32366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27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Nehemiah 2:13 (NKJV)</a:t>
            </a:r>
          </a:p>
          <a:p>
            <a:pPr defTabSz="457200">
              <a:defRPr sz="27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13</a:t>
            </a:r>
            <a:r>
              <a:t> And I went out by night through the Valley Gate to the Serpent Well and the Refuse Gate, and viewed the walls of Jerusalem which were broken down and its gates which were burned with fire.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1" name="Picture 4"/>
          <p:cNvGrpSpPr/>
          <p:nvPr/>
        </p:nvGrpSpPr>
        <p:grpSpPr>
          <a:xfrm>
            <a:off x="105291" y="2503883"/>
            <a:ext cx="5117042" cy="7211087"/>
            <a:chOff x="0" y="0"/>
            <a:chExt cx="5117040" cy="7211085"/>
          </a:xfrm>
        </p:grpSpPr>
        <p:pic>
          <p:nvPicPr>
            <p:cNvPr id="380" name="Picture 4" descr="Picture 4"/>
            <p:cNvPicPr>
              <a:picLocks noChangeAspect="1"/>
            </p:cNvPicPr>
            <p:nvPr/>
          </p:nvPicPr>
          <p:blipFill>
            <a:blip r:embed="rId3">
              <a:extLst/>
            </a:blip>
            <a:srcRect l="12676" t="0" r="4862" b="10223"/>
            <a:stretch>
              <a:fillRect/>
            </a:stretch>
          </p:blipFill>
          <p:spPr>
            <a:xfrm>
              <a:off x="101600" y="63500"/>
              <a:ext cx="4913841" cy="6944386"/>
            </a:xfrm>
            <a:prstGeom prst="rect">
              <a:avLst/>
            </a:prstGeom>
            <a:ln>
              <a:noFill/>
            </a:ln>
            <a:effectLst/>
          </p:spPr>
        </p:pic>
        <p:pic>
          <p:nvPicPr>
            <p:cNvPr id="379" name="Picture 4" descr="Picture 4"/>
            <p:cNvPicPr>
              <a:picLocks noChangeAspect="0"/>
            </p:cNvPicPr>
            <p:nvPr/>
          </p:nvPicPr>
          <p:blipFill>
            <a:blip r:embed="rId4">
              <a:extLst/>
            </a:blip>
            <a:stretch>
              <a:fillRect/>
            </a:stretch>
          </p:blipFill>
          <p:spPr>
            <a:xfrm>
              <a:off x="0" y="0"/>
              <a:ext cx="5117041" cy="7211086"/>
            </a:xfrm>
            <a:prstGeom prst="rect">
              <a:avLst/>
            </a:prstGeom>
            <a:effectLst/>
          </p:spPr>
        </p:pic>
      </p:grpSp>
      <p:grpSp>
        <p:nvGrpSpPr>
          <p:cNvPr id="384" name="Principles of Revival / Restoration"/>
          <p:cNvGrpSpPr/>
          <p:nvPr/>
        </p:nvGrpSpPr>
        <p:grpSpPr>
          <a:xfrm>
            <a:off x="103514" y="130478"/>
            <a:ext cx="12797772" cy="1206501"/>
            <a:chOff x="0" y="0"/>
            <a:chExt cx="12797771" cy="1206500"/>
          </a:xfrm>
        </p:grpSpPr>
        <p:sp>
          <p:nvSpPr>
            <p:cNvPr id="383"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382" name="Principles of Revival / Restoration Principles of Revival / Restoration" descr="Principles of Revival / Restoration Principles of Revival / Restoration"/>
            <p:cNvPicPr>
              <a:picLocks noChangeAspect="0"/>
            </p:cNvPicPr>
            <p:nvPr/>
          </p:nvPicPr>
          <p:blipFill>
            <a:blip r:embed="rId5">
              <a:extLst/>
            </a:blip>
            <a:stretch>
              <a:fillRect/>
            </a:stretch>
          </p:blipFill>
          <p:spPr>
            <a:xfrm>
              <a:off x="0" y="0"/>
              <a:ext cx="12797772" cy="1206500"/>
            </a:xfrm>
            <a:prstGeom prst="rect">
              <a:avLst/>
            </a:prstGeom>
            <a:effectLst/>
          </p:spPr>
        </p:pic>
      </p:grpSp>
      <p:sp>
        <p:nvSpPr>
          <p:cNvPr id="385" name="WILL WE SURVEY ACCURATELY (2:11-20)"/>
          <p:cNvSpPr/>
          <p:nvPr/>
        </p:nvSpPr>
        <p:spPr>
          <a:xfrm>
            <a:off x="285088" y="1516011"/>
            <a:ext cx="12434624" cy="1270001"/>
          </a:xfrm>
          <a:prstGeom prst="roundRect">
            <a:avLst>
              <a:gd name="adj" fmla="val 15000"/>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FFFFFF"/>
                </a:solidFill>
                <a:effectLst>
                  <a:outerShdw sx="100000" sy="100000" kx="0" ky="0" algn="b" rotWithShape="0" blurRad="50800" dist="63500" dir="2416703">
                    <a:srgbClr val="000000"/>
                  </a:outerShdw>
                </a:effectLst>
              </a:defRPr>
            </a:lvl1pPr>
          </a:lstStyle>
          <a:p>
            <a:pPr/>
            <a:r>
              <a:t>WILL WE SURVEY ACCURATELY (2:11-20)</a:t>
            </a:r>
          </a:p>
        </p:txBody>
      </p:sp>
      <p:sp>
        <p:nvSpPr>
          <p:cNvPr id="386" name="Pride prevents us from seeing things amiss in our lives – refusing to see “the distress that we are in” and that our lives “lie in waste,” (ruin), without God – (2:17; Hag. 1:6-9).…"/>
          <p:cNvSpPr txBox="1"/>
          <p:nvPr/>
        </p:nvSpPr>
        <p:spPr>
          <a:xfrm>
            <a:off x="5241305" y="2965044"/>
            <a:ext cx="7447257" cy="6711579"/>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900"/>
              </a:spcBef>
              <a:buSzPct val="45000"/>
              <a:buBlip>
                <a:blip r:embed="rId6"/>
              </a:buBlip>
              <a:defRPr>
                <a:solidFill>
                  <a:srgbClr val="57554B"/>
                </a:solidFill>
                <a:latin typeface="Times New Roman"/>
                <a:ea typeface="Times New Roman"/>
                <a:cs typeface="Times New Roman"/>
                <a:sym typeface="Times New Roman"/>
              </a:defRPr>
            </a:pPr>
            <a:r>
              <a:t>Pride prevents us from seeing things amiss in our lives – refusing to see “</a:t>
            </a:r>
            <a:r>
              <a:rPr i="1"/>
              <a:t>the distress that we are in</a:t>
            </a:r>
            <a:r>
              <a:t>” and that our lives “</a:t>
            </a:r>
            <a:r>
              <a:rPr i="1"/>
              <a:t>lie in waste</a:t>
            </a:r>
            <a:r>
              <a:t>,” (ruin), without God – (2:17; Hag. 1:6-9).</a:t>
            </a:r>
          </a:p>
          <a:p>
            <a:pPr marL="400050" indent="-400050" algn="l">
              <a:spcBef>
                <a:spcPts val="900"/>
              </a:spcBef>
              <a:buSzPct val="45000"/>
              <a:buBlip>
                <a:blip r:embed="rId6"/>
              </a:buBlip>
              <a:defRPr>
                <a:solidFill>
                  <a:srgbClr val="57554B"/>
                </a:solidFill>
                <a:latin typeface="Times New Roman"/>
                <a:ea typeface="Times New Roman"/>
                <a:cs typeface="Times New Roman"/>
                <a:sym typeface="Times New Roman"/>
              </a:defRPr>
            </a:pPr>
            <a:r>
              <a:t>Sin is the real problem in our country, broken relationships, broken lives, and broken churches! – (1:6,7; Prov. 14:34; Luke 15:17; Rev 3:17)</a:t>
            </a:r>
          </a:p>
          <a:p>
            <a:pPr marL="400050" indent="-400050" algn="l">
              <a:spcBef>
                <a:spcPts val="900"/>
              </a:spcBef>
              <a:buSzPct val="45000"/>
              <a:buBlip>
                <a:blip r:embed="rId6"/>
              </a:buBlip>
              <a:defRPr>
                <a:solidFill>
                  <a:srgbClr val="57554B"/>
                </a:solidFill>
                <a:latin typeface="Times New Roman"/>
                <a:ea typeface="Times New Roman"/>
                <a:cs typeface="Times New Roman"/>
                <a:sym typeface="Times New Roman"/>
              </a:defRPr>
            </a:pPr>
            <a:r>
              <a:t>Let us be honest with ourselves, with God’s word and one another (2 Cor. 13:5; Acts 17:11,12)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2" name="Principles of Revival / Restoration"/>
          <p:cNvGrpSpPr/>
          <p:nvPr/>
        </p:nvGrpSpPr>
        <p:grpSpPr>
          <a:xfrm>
            <a:off x="103514" y="130478"/>
            <a:ext cx="12797772" cy="1206501"/>
            <a:chOff x="0" y="0"/>
            <a:chExt cx="12797771" cy="1206500"/>
          </a:xfrm>
        </p:grpSpPr>
        <p:sp>
          <p:nvSpPr>
            <p:cNvPr id="391"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390" name="Principles of Revival / Restoration Principles of Revival / Restoration" descr="Principles of Revival / Restoration Principles of Revival / Restoration"/>
            <p:cNvPicPr>
              <a:picLocks noChangeAspect="0"/>
            </p:cNvPicPr>
            <p:nvPr/>
          </p:nvPicPr>
          <p:blipFill>
            <a:blip r:embed="rId3">
              <a:extLst/>
            </a:blip>
            <a:stretch>
              <a:fillRect/>
            </a:stretch>
          </p:blipFill>
          <p:spPr>
            <a:xfrm>
              <a:off x="0" y="0"/>
              <a:ext cx="12797772" cy="1206500"/>
            </a:xfrm>
            <a:prstGeom prst="rect">
              <a:avLst/>
            </a:prstGeom>
            <a:effectLst/>
          </p:spPr>
        </p:pic>
      </p:grpSp>
      <p:sp>
        <p:nvSpPr>
          <p:cNvPr id="393" name="WILL WE SURVEY ACCURATELY (2:11-20)"/>
          <p:cNvSpPr/>
          <p:nvPr/>
        </p:nvSpPr>
        <p:spPr>
          <a:xfrm>
            <a:off x="285088" y="1516011"/>
            <a:ext cx="12434624" cy="1270001"/>
          </a:xfrm>
          <a:prstGeom prst="roundRect">
            <a:avLst>
              <a:gd name="adj" fmla="val 15000"/>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FFFFFF"/>
                </a:solidFill>
                <a:effectLst>
                  <a:outerShdw sx="100000" sy="100000" kx="0" ky="0" algn="b" rotWithShape="0" blurRad="50800" dist="63500" dir="2416703">
                    <a:srgbClr val="000000"/>
                  </a:outerShdw>
                </a:effectLst>
              </a:defRPr>
            </a:lvl1pPr>
          </a:lstStyle>
          <a:p>
            <a:pPr/>
            <a:r>
              <a:t>WILL WE SURVEY ACCURATELY (2:11-20)</a:t>
            </a:r>
          </a:p>
        </p:txBody>
      </p:sp>
      <p:grpSp>
        <p:nvGrpSpPr>
          <p:cNvPr id="396" name="Image"/>
          <p:cNvGrpSpPr/>
          <p:nvPr/>
        </p:nvGrpSpPr>
        <p:grpSpPr>
          <a:xfrm>
            <a:off x="180621" y="2965044"/>
            <a:ext cx="5016199" cy="6824217"/>
            <a:chOff x="0" y="0"/>
            <a:chExt cx="5016197" cy="6824216"/>
          </a:xfrm>
        </p:grpSpPr>
        <p:pic>
          <p:nvPicPr>
            <p:cNvPr id="395" name="Image" descr="Image"/>
            <p:cNvPicPr>
              <a:picLocks noChangeAspect="1"/>
            </p:cNvPicPr>
            <p:nvPr/>
          </p:nvPicPr>
          <p:blipFill>
            <a:blip r:embed="rId4">
              <a:extLst/>
            </a:blip>
            <a:srcRect l="9987" t="7197" r="12332" b="7197"/>
            <a:stretch>
              <a:fillRect/>
            </a:stretch>
          </p:blipFill>
          <p:spPr>
            <a:xfrm>
              <a:off x="101600" y="63500"/>
              <a:ext cx="4812998" cy="6557517"/>
            </a:xfrm>
            <a:prstGeom prst="rect">
              <a:avLst/>
            </a:prstGeom>
            <a:ln>
              <a:noFill/>
            </a:ln>
            <a:effectLst/>
          </p:spPr>
        </p:pic>
        <p:pic>
          <p:nvPicPr>
            <p:cNvPr id="394" name="Image" descr="Image"/>
            <p:cNvPicPr>
              <a:picLocks noChangeAspect="0"/>
            </p:cNvPicPr>
            <p:nvPr/>
          </p:nvPicPr>
          <p:blipFill>
            <a:blip r:embed="rId5">
              <a:extLst/>
            </a:blip>
            <a:stretch>
              <a:fillRect/>
            </a:stretch>
          </p:blipFill>
          <p:spPr>
            <a:xfrm>
              <a:off x="-1" y="0"/>
              <a:ext cx="5016199" cy="6824217"/>
            </a:xfrm>
            <a:prstGeom prst="rect">
              <a:avLst/>
            </a:prstGeom>
            <a:effectLst/>
          </p:spPr>
        </p:pic>
      </p:grpSp>
      <p:sp>
        <p:nvSpPr>
          <p:cNvPr id="397" name="Past - Can’t dwell on past success or failures! (Luke 9:62 )…"/>
          <p:cNvSpPr txBox="1"/>
          <p:nvPr/>
        </p:nvSpPr>
        <p:spPr>
          <a:xfrm>
            <a:off x="5113022" y="3541443"/>
            <a:ext cx="7951854" cy="56714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85800" indent="-685800" algn="l">
              <a:spcBef>
                <a:spcPts val="2400"/>
              </a:spcBef>
              <a:buSzPct val="93000"/>
              <a:buBlip>
                <a:blip r:embed="rId6"/>
              </a:buBlip>
              <a:defRPr i="1" sz="4200">
                <a:solidFill>
                  <a:srgbClr val="F5D328"/>
                </a:solidFill>
                <a:latin typeface="Times New Roman"/>
                <a:ea typeface="Times New Roman"/>
                <a:cs typeface="Times New Roman"/>
                <a:sym typeface="Times New Roman"/>
              </a:defRPr>
            </a:pPr>
            <a:r>
              <a:rPr b="1">
                <a:solidFill>
                  <a:srgbClr val="70BF41"/>
                </a:solidFill>
                <a:latin typeface="Gill Sans"/>
                <a:ea typeface="Gill Sans"/>
                <a:cs typeface="Gill Sans"/>
                <a:sym typeface="Gill Sans"/>
              </a:rPr>
              <a:t>Past</a:t>
            </a:r>
            <a:r>
              <a:rPr>
                <a:solidFill>
                  <a:srgbClr val="70BF41"/>
                </a:solidFill>
              </a:rPr>
              <a:t> - </a:t>
            </a:r>
            <a:r>
              <a:rPr>
                <a:solidFill>
                  <a:srgbClr val="000000"/>
                </a:solidFill>
              </a:rPr>
              <a:t>Can’t dwell on past success or failures! (Luke 9:62 )</a:t>
            </a:r>
            <a:endParaRPr>
              <a:solidFill>
                <a:srgbClr val="000000"/>
              </a:solidFill>
            </a:endParaRPr>
          </a:p>
          <a:p>
            <a:pPr marL="685800" indent="-685800" algn="l">
              <a:spcBef>
                <a:spcPts val="2400"/>
              </a:spcBef>
              <a:buSzPct val="93000"/>
              <a:buBlip>
                <a:blip r:embed="rId6"/>
              </a:buBlip>
              <a:defRPr i="1" sz="4200">
                <a:solidFill>
                  <a:srgbClr val="F5D328"/>
                </a:solidFill>
                <a:latin typeface="Times New Roman"/>
                <a:ea typeface="Times New Roman"/>
                <a:cs typeface="Times New Roman"/>
                <a:sym typeface="Times New Roman"/>
              </a:defRPr>
            </a:pPr>
            <a:r>
              <a:rPr b="1">
                <a:solidFill>
                  <a:srgbClr val="B36AE2"/>
                </a:solidFill>
                <a:latin typeface="Gill Sans"/>
                <a:ea typeface="Gill Sans"/>
                <a:cs typeface="Gill Sans"/>
                <a:sym typeface="Gill Sans"/>
              </a:rPr>
              <a:t>Present</a:t>
            </a:r>
            <a:r>
              <a:rPr>
                <a:solidFill>
                  <a:srgbClr val="B36AE2"/>
                </a:solidFill>
              </a:rPr>
              <a:t> - </a:t>
            </a:r>
            <a:r>
              <a:rPr>
                <a:solidFill>
                  <a:srgbClr val="000000"/>
                </a:solidFill>
              </a:rPr>
              <a:t>Properly evaluate current condition, abilities and opportunities! (Luke 14:28-31) </a:t>
            </a:r>
            <a:endParaRPr>
              <a:solidFill>
                <a:srgbClr val="000000"/>
              </a:solidFill>
            </a:endParaRPr>
          </a:p>
          <a:p>
            <a:pPr marL="685800" indent="-685800" algn="l">
              <a:spcBef>
                <a:spcPts val="2400"/>
              </a:spcBef>
              <a:buSzPct val="93000"/>
              <a:buBlip>
                <a:blip r:embed="rId6"/>
              </a:buBlip>
              <a:defRPr i="1" sz="4200">
                <a:solidFill>
                  <a:srgbClr val="F5D328"/>
                </a:solidFill>
                <a:latin typeface="Times New Roman"/>
                <a:ea typeface="Times New Roman"/>
                <a:cs typeface="Times New Roman"/>
                <a:sym typeface="Times New Roman"/>
              </a:defRPr>
            </a:pPr>
            <a:r>
              <a:rPr b="1">
                <a:solidFill>
                  <a:srgbClr val="51A7F9"/>
                </a:solidFill>
                <a:latin typeface="Gill Sans"/>
                <a:ea typeface="Gill Sans"/>
                <a:cs typeface="Gill Sans"/>
                <a:sym typeface="Gill Sans"/>
              </a:rPr>
              <a:t>Future</a:t>
            </a:r>
            <a:r>
              <a:rPr>
                <a:solidFill>
                  <a:srgbClr val="51A7F9"/>
                </a:solidFill>
              </a:rPr>
              <a:t> -</a:t>
            </a:r>
            <a:r>
              <a:t> </a:t>
            </a:r>
            <a:r>
              <a:rPr>
                <a:solidFill>
                  <a:srgbClr val="000000"/>
                </a:solidFill>
              </a:rPr>
              <a:t>Determine God’s will - commit to accomplishing it! – (Phili 3:12-14; Proverbs 20:18)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7">
                                            <p:txEl>
                                              <p:pRg st="1" end="1"/>
                                            </p:txEl>
                                          </p:spTgt>
                                        </p:tgtEl>
                                        <p:attrNameLst>
                                          <p:attrName>style.visibility</p:attrName>
                                        </p:attrNameLst>
                                      </p:cBhvr>
                                      <p:to>
                                        <p:strVal val="visible"/>
                                      </p:to>
                                    </p:set>
                                    <p:animEffect filter="wipe(left)" transition="in">
                                      <p:cBhvr>
                                        <p:cTn id="7" dur="1500"/>
                                        <p:tgtEl>
                                          <p:spTgt spid="39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7">
                                            <p:txEl>
                                              <p:pRg st="2" end="2"/>
                                            </p:txEl>
                                          </p:spTgt>
                                        </p:tgtEl>
                                        <p:attrNameLst>
                                          <p:attrName>style.visibility</p:attrName>
                                        </p:attrNameLst>
                                      </p:cBhvr>
                                      <p:to>
                                        <p:strVal val="visible"/>
                                      </p:to>
                                    </p:set>
                                    <p:animEffect filter="wipe(left)" transition="in">
                                      <p:cBhvr>
                                        <p:cTn id="12" dur="1500"/>
                                        <p:tgtEl>
                                          <p:spTgt spid="39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7"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Image" descr="Image"/>
          <p:cNvPicPr>
            <a:picLocks noChangeAspect="1"/>
          </p:cNvPicPr>
          <p:nvPr>
            <p:ph type="pic" idx="21"/>
          </p:nvPr>
        </p:nvPicPr>
        <p:blipFill>
          <a:blip r:embed="rId2">
            <a:extLst/>
          </a:blip>
          <a:srcRect l="21044" t="0" r="3955" b="0"/>
          <a:stretch>
            <a:fillRect/>
          </a:stretch>
        </p:blipFill>
        <p:spPr>
          <a:xfrm>
            <a:off x="0" y="0"/>
            <a:ext cx="13004800" cy="9753600"/>
          </a:xfrm>
          <a:prstGeom prst="rect">
            <a:avLst/>
          </a:prstGeom>
        </p:spPr>
      </p:pic>
      <p:grpSp>
        <p:nvGrpSpPr>
          <p:cNvPr id="226" name="Principles of  Revival / Restoration"/>
          <p:cNvGrpSpPr/>
          <p:nvPr/>
        </p:nvGrpSpPr>
        <p:grpSpPr>
          <a:xfrm>
            <a:off x="4179083" y="1540471"/>
            <a:ext cx="8656895" cy="3975101"/>
            <a:chOff x="0" y="0"/>
            <a:chExt cx="8656894" cy="3975100"/>
          </a:xfrm>
        </p:grpSpPr>
        <p:sp>
          <p:nvSpPr>
            <p:cNvPr id="225" name="Principles of  Revival / Restoration"/>
            <p:cNvSpPr txBox="1"/>
            <p:nvPr/>
          </p:nvSpPr>
          <p:spPr>
            <a:xfrm>
              <a:off x="101600" y="63500"/>
              <a:ext cx="8453695" cy="3708400"/>
            </a:xfrm>
            <a:prstGeom prst="rect">
              <a:avLst/>
            </a:prstGeom>
            <a:gradFill flip="none" rotWithShape="1">
              <a:gsLst>
                <a:gs pos="0">
                  <a:srgbClr val="5E5E5E">
                    <a:alpha val="73691"/>
                  </a:srgbClr>
                </a:gs>
                <a:gs pos="100000">
                  <a:schemeClr val="accent1">
                    <a:hueOff val="-47059"/>
                    <a:satOff val="1860"/>
                    <a:lumOff val="-17958"/>
                    <a:alpha val="75176"/>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88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pPr>
              <a:r>
                <a:rPr sz="9600"/>
                <a:t>Principles of</a:t>
              </a:r>
              <a:r>
                <a:t> </a:t>
              </a:r>
              <a:br/>
              <a:r>
                <a:rPr b="0" sz="7500">
                  <a:latin typeface="+mn-lt"/>
                  <a:ea typeface="+mn-ea"/>
                  <a:cs typeface="+mn-cs"/>
                  <a:sym typeface="Gill Sans Light"/>
                </a:rPr>
                <a:t>Revival / Restoration</a:t>
              </a:r>
              <a:endParaRPr b="0" sz="7500">
                <a:latin typeface="+mn-lt"/>
                <a:ea typeface="+mn-ea"/>
                <a:cs typeface="+mn-cs"/>
                <a:sym typeface="Gill Sans Light"/>
              </a:endParaRPr>
            </a:p>
          </p:txBody>
        </p:sp>
        <p:pic>
          <p:nvPicPr>
            <p:cNvPr id="224" name="Principles of  Revival / Restoration Principles of  Revival / Restoration" descr="Principles of  Revival / Restoration Principles of  Revival / Restoration"/>
            <p:cNvPicPr>
              <a:picLocks noChangeAspect="0"/>
            </p:cNvPicPr>
            <p:nvPr/>
          </p:nvPicPr>
          <p:blipFill>
            <a:blip r:embed="rId3">
              <a:extLst/>
            </a:blip>
            <a:stretch>
              <a:fillRect/>
            </a:stretch>
          </p:blipFill>
          <p:spPr>
            <a:xfrm>
              <a:off x="0" y="0"/>
              <a:ext cx="8656895" cy="3975100"/>
            </a:xfrm>
            <a:prstGeom prst="rect">
              <a:avLst/>
            </a:prstGeom>
            <a:effectLst/>
          </p:spPr>
        </p:pic>
      </p:grpSp>
      <p:pic>
        <p:nvPicPr>
          <p:cNvPr id="227" name="Image" descr="Image"/>
          <p:cNvPicPr>
            <a:picLocks noChangeAspect="1"/>
          </p:cNvPicPr>
          <p:nvPr/>
        </p:nvPicPr>
        <p:blipFill>
          <a:blip r:embed="rId4">
            <a:extLst/>
          </a:blip>
          <a:stretch>
            <a:fillRect/>
          </a:stretch>
        </p:blipFill>
        <p:spPr>
          <a:xfrm>
            <a:off x="3743463" y="3786148"/>
            <a:ext cx="9083649" cy="2633628"/>
          </a:xfrm>
          <a:prstGeom prst="rect">
            <a:avLst/>
          </a:prstGeom>
          <a:ln w="12700">
            <a:miter lim="400000"/>
          </a:ln>
          <a:effectLst>
            <a:outerShdw sx="100000" sy="100000" kx="0" ky="0" algn="b" rotWithShape="0" blurRad="114300" dist="105616" dir="2498192">
              <a:srgbClr val="000000"/>
            </a:outerShdw>
          </a:effectLst>
        </p:spPr>
      </p:pic>
      <p:grpSp>
        <p:nvGrpSpPr>
          <p:cNvPr id="230" name="For Ourselves -…"/>
          <p:cNvGrpSpPr/>
          <p:nvPr/>
        </p:nvGrpSpPr>
        <p:grpSpPr>
          <a:xfrm>
            <a:off x="4194376" y="5385474"/>
            <a:ext cx="8626309" cy="4241801"/>
            <a:chOff x="0" y="0"/>
            <a:chExt cx="8626307" cy="4241800"/>
          </a:xfrm>
        </p:grpSpPr>
        <p:sp>
          <p:nvSpPr>
            <p:cNvPr id="229" name="For Ourselves -…"/>
            <p:cNvSpPr txBox="1"/>
            <p:nvPr/>
          </p:nvSpPr>
          <p:spPr>
            <a:xfrm>
              <a:off x="101600" y="63500"/>
              <a:ext cx="8423108" cy="3975100"/>
            </a:xfrm>
            <a:prstGeom prst="rect">
              <a:avLst/>
            </a:prstGeom>
            <a:gradFill flip="none" rotWithShape="1">
              <a:gsLst>
                <a:gs pos="0">
                  <a:srgbClr val="D6D6D6">
                    <a:alpha val="51291"/>
                  </a:srgbClr>
                </a:gs>
                <a:gs pos="100000">
                  <a:srgbClr val="FFFFFF">
                    <a:alpha val="61737"/>
                  </a:srgb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1143000" indent="-685800" algn="l">
                <a:spcBef>
                  <a:spcPts val="1300"/>
                </a:spcBef>
                <a:buSzPct val="80000"/>
                <a:buBlip>
                  <a:blip r:embed="rId5"/>
                </a:buBlip>
                <a:defRPr sz="5800">
                  <a:solidFill>
                    <a:srgbClr val="000000"/>
                  </a:solidFill>
                  <a:effectLst>
                    <a:outerShdw sx="100000" sy="100000" kx="0" ky="0" algn="b" rotWithShape="0" blurRad="76200" dist="63500" dir="1680000">
                      <a:srgbClr val="000000"/>
                    </a:outerShdw>
                  </a:effectLst>
                </a:defRPr>
              </a:pPr>
              <a:r>
                <a:t>For Ourselves -</a:t>
              </a:r>
            </a:p>
            <a:p>
              <a:pPr marL="1143000" indent="-685800" algn="l">
                <a:spcBef>
                  <a:spcPts val="1300"/>
                </a:spcBef>
                <a:buSzPct val="80000"/>
                <a:buBlip>
                  <a:blip r:embed="rId5"/>
                </a:buBlip>
                <a:defRPr sz="5800">
                  <a:solidFill>
                    <a:srgbClr val="000000"/>
                  </a:solidFill>
                  <a:effectLst>
                    <a:outerShdw sx="100000" sy="100000" kx="0" ky="0" algn="b" rotWithShape="0" blurRad="76200" dist="63500" dir="1680000">
                      <a:srgbClr val="000000"/>
                    </a:outerShdw>
                  </a:effectLst>
                </a:defRPr>
              </a:pPr>
              <a:r>
                <a:t>For Our Relationships –</a:t>
              </a:r>
            </a:p>
            <a:p>
              <a:pPr marL="1143000" indent="-685800" algn="l">
                <a:spcBef>
                  <a:spcPts val="1300"/>
                </a:spcBef>
                <a:buSzPct val="80000"/>
                <a:buBlip>
                  <a:blip r:embed="rId5"/>
                </a:buBlip>
                <a:defRPr sz="5800">
                  <a:solidFill>
                    <a:srgbClr val="000000"/>
                  </a:solidFill>
                  <a:effectLst>
                    <a:outerShdw sx="100000" sy="100000" kx="0" ky="0" algn="b" rotWithShape="0" blurRad="76200" dist="63500" dir="1680000">
                      <a:srgbClr val="000000"/>
                    </a:outerShdw>
                  </a:effectLst>
                </a:defRPr>
              </a:pPr>
              <a:r>
                <a:t>For The Erring –</a:t>
              </a:r>
            </a:p>
            <a:p>
              <a:pPr marL="1143000" indent="-685800" algn="l">
                <a:spcBef>
                  <a:spcPts val="1300"/>
                </a:spcBef>
                <a:buSzPct val="80000"/>
                <a:buBlip>
                  <a:blip r:embed="rId5"/>
                </a:buBlip>
                <a:defRPr sz="5800">
                  <a:solidFill>
                    <a:srgbClr val="000000"/>
                  </a:solidFill>
                  <a:effectLst>
                    <a:outerShdw sx="100000" sy="100000" kx="0" ky="0" algn="b" rotWithShape="0" blurRad="76200" dist="63500" dir="1680000">
                      <a:srgbClr val="000000"/>
                    </a:outerShdw>
                  </a:effectLst>
                </a:defRPr>
              </a:pPr>
              <a:r>
                <a:t>For A Local Church -</a:t>
              </a:r>
            </a:p>
          </p:txBody>
        </p:sp>
        <p:pic>
          <p:nvPicPr>
            <p:cNvPr id="228" name="For Ourselves -… For Ourselves -For Our Relationships –For The Erring –For A Local Church -" descr="For Ourselves -… For Ourselves -For Our Relationships –For The Erring –For A Local Church -"/>
            <p:cNvPicPr>
              <a:picLocks noChangeAspect="0"/>
            </p:cNvPicPr>
            <p:nvPr/>
          </p:nvPicPr>
          <p:blipFill>
            <a:blip r:embed="rId6">
              <a:extLst/>
            </a:blip>
            <a:stretch>
              <a:fillRect/>
            </a:stretch>
          </p:blipFill>
          <p:spPr>
            <a:xfrm>
              <a:off x="0" y="0"/>
              <a:ext cx="8626308" cy="42418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3" name="Principles of Revival / Restoration"/>
          <p:cNvGrpSpPr/>
          <p:nvPr/>
        </p:nvGrpSpPr>
        <p:grpSpPr>
          <a:xfrm>
            <a:off x="103514" y="130478"/>
            <a:ext cx="12797772" cy="1206501"/>
            <a:chOff x="0" y="0"/>
            <a:chExt cx="12797771" cy="1206500"/>
          </a:xfrm>
        </p:grpSpPr>
        <p:sp>
          <p:nvSpPr>
            <p:cNvPr id="402"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401" name="Principles of Revival / Restoration Principles of Revival / Restoration" descr="Principles of Revival / Restoration Principles of Revival / Restoration"/>
            <p:cNvPicPr>
              <a:picLocks noChangeAspect="0"/>
            </p:cNvPicPr>
            <p:nvPr/>
          </p:nvPicPr>
          <p:blipFill>
            <a:blip r:embed="rId3">
              <a:extLst/>
            </a:blip>
            <a:stretch>
              <a:fillRect/>
            </a:stretch>
          </p:blipFill>
          <p:spPr>
            <a:xfrm>
              <a:off x="0" y="0"/>
              <a:ext cx="12797772" cy="1206500"/>
            </a:xfrm>
            <a:prstGeom prst="rect">
              <a:avLst/>
            </a:prstGeom>
            <a:effectLst/>
          </p:spPr>
        </p:pic>
      </p:grpSp>
      <p:sp>
        <p:nvSpPr>
          <p:cNvPr id="404" name="WORKING TOGETHER (2:17,18; 3:1-32)"/>
          <p:cNvSpPr/>
          <p:nvPr/>
        </p:nvSpPr>
        <p:spPr>
          <a:xfrm>
            <a:off x="285088" y="1516011"/>
            <a:ext cx="12434624" cy="1270001"/>
          </a:xfrm>
          <a:prstGeom prst="roundRect">
            <a:avLst>
              <a:gd name="adj" fmla="val 15000"/>
            </a:avLst>
          </a:pr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5500">
                <a:solidFill>
                  <a:srgbClr val="FFFFFF"/>
                </a:solidFill>
                <a:effectLst>
                  <a:outerShdw sx="100000" sy="100000" kx="0" ky="0" algn="b" rotWithShape="0" blurRad="50800" dist="63500" dir="2416703">
                    <a:srgbClr val="000000"/>
                  </a:outerShdw>
                </a:effectLst>
              </a:defRPr>
            </a:lvl1pPr>
          </a:lstStyle>
          <a:p>
            <a:pPr/>
            <a:r>
              <a:t>WORKING TOGETHER (2:17,18; 3:1-32)</a:t>
            </a:r>
          </a:p>
        </p:txBody>
      </p:sp>
      <p:pic>
        <p:nvPicPr>
          <p:cNvPr id="405" name="Image" descr="Image"/>
          <p:cNvPicPr>
            <a:picLocks noChangeAspect="0"/>
          </p:cNvPicPr>
          <p:nvPr/>
        </p:nvPicPr>
        <p:blipFill>
          <a:blip r:embed="rId4">
            <a:extLst/>
          </a:blip>
          <a:stretch>
            <a:fillRect/>
          </a:stretch>
        </p:blipFill>
        <p:spPr>
          <a:xfrm flipH="1">
            <a:off x="107711" y="3143112"/>
            <a:ext cx="4036040" cy="6494510"/>
          </a:xfrm>
          <a:prstGeom prst="rect">
            <a:avLst/>
          </a:prstGeom>
          <a:effectLst>
            <a:outerShdw sx="100000" sy="100000" kx="0" ky="0" algn="b" rotWithShape="0" blurRad="63500" dist="25400" dir="5400000">
              <a:srgbClr val="000000"/>
            </a:outerShdw>
          </a:effectLst>
        </p:spPr>
      </p:pic>
      <p:sp>
        <p:nvSpPr>
          <p:cNvPr id="406" name="Nehemiah 2:17–18 (NKJV)…"/>
          <p:cNvSpPr txBox="1"/>
          <p:nvPr/>
        </p:nvSpPr>
        <p:spPr>
          <a:xfrm>
            <a:off x="4377876" y="3314247"/>
            <a:ext cx="8371779" cy="61522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Times New Roman"/>
                <a:ea typeface="Times New Roman"/>
                <a:cs typeface="Times New Roman"/>
                <a:sym typeface="Times New Roman"/>
              </a:defRPr>
            </a:pPr>
            <a:r>
              <a:t>Nehemiah 2:17–18 (NKJV)</a:t>
            </a:r>
          </a:p>
          <a:p>
            <a:pPr defTabSz="457200">
              <a:defRPr sz="3700">
                <a:solidFill>
                  <a:srgbClr val="000000"/>
                </a:solidFill>
                <a:latin typeface="Times New Roman"/>
                <a:ea typeface="Times New Roman"/>
                <a:cs typeface="Times New Roman"/>
                <a:sym typeface="Times New Roman"/>
              </a:defRPr>
            </a:pPr>
            <a:r>
              <a:rPr baseline="31999"/>
              <a:t>17</a:t>
            </a:r>
            <a:r>
              <a:t> Then I said to them, “You see the distress that we </a:t>
            </a:r>
            <a:r>
              <a:rPr i="1"/>
              <a:t>are</a:t>
            </a:r>
            <a:r>
              <a:t> in, how Jerusalem </a:t>
            </a:r>
            <a:r>
              <a:rPr i="1"/>
              <a:t>lies</a:t>
            </a:r>
            <a:r>
              <a:t> waste, and its gates are burned with fire. Come and let us build the wall of Jerusalem, that we may no longer be a reproach.” </a:t>
            </a:r>
            <a:r>
              <a:rPr baseline="31999"/>
              <a:t>18</a:t>
            </a:r>
            <a:r>
              <a:t> And I told them of the hand of my God which had been good upon me, and also of the king’s words that he had spoken to me. So they said, “Let us rise up and build.” Then they set their hands to </a:t>
            </a:r>
            <a:r>
              <a:rPr i="1"/>
              <a:t>this</a:t>
            </a:r>
            <a:r>
              <a:t> good </a:t>
            </a:r>
            <a:r>
              <a:rPr i="1"/>
              <a:t>work</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12" name="Principles of Revival / Restoration"/>
          <p:cNvGrpSpPr/>
          <p:nvPr/>
        </p:nvGrpSpPr>
        <p:grpSpPr>
          <a:xfrm>
            <a:off x="103514" y="130478"/>
            <a:ext cx="12797772" cy="1206501"/>
            <a:chOff x="0" y="0"/>
            <a:chExt cx="12797771" cy="1206500"/>
          </a:xfrm>
        </p:grpSpPr>
        <p:sp>
          <p:nvSpPr>
            <p:cNvPr id="411"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410" name="Principles of Revival / Restoration Principles of Revival / Restoration" descr="Principles of Revival / Restoration Principles of Revival / Restoration"/>
            <p:cNvPicPr>
              <a:picLocks noChangeAspect="0"/>
            </p:cNvPicPr>
            <p:nvPr/>
          </p:nvPicPr>
          <p:blipFill>
            <a:blip r:embed="rId3">
              <a:extLst/>
            </a:blip>
            <a:stretch>
              <a:fillRect/>
            </a:stretch>
          </p:blipFill>
          <p:spPr>
            <a:xfrm>
              <a:off x="0" y="0"/>
              <a:ext cx="12797772" cy="1206500"/>
            </a:xfrm>
            <a:prstGeom prst="rect">
              <a:avLst/>
            </a:prstGeom>
            <a:effectLst/>
          </p:spPr>
        </p:pic>
      </p:grpSp>
      <p:sp>
        <p:nvSpPr>
          <p:cNvPr id="413" name="WORKING TOGETHER (2:17,18; 3:1-32)"/>
          <p:cNvSpPr/>
          <p:nvPr/>
        </p:nvSpPr>
        <p:spPr>
          <a:xfrm>
            <a:off x="285088" y="1516011"/>
            <a:ext cx="12434624" cy="1270001"/>
          </a:xfrm>
          <a:prstGeom prst="roundRect">
            <a:avLst>
              <a:gd name="adj" fmla="val 15000"/>
            </a:avLst>
          </a:pr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5500">
                <a:solidFill>
                  <a:srgbClr val="FFFFFF"/>
                </a:solidFill>
                <a:effectLst>
                  <a:outerShdw sx="100000" sy="100000" kx="0" ky="0" algn="b" rotWithShape="0" blurRad="50800" dist="63500" dir="2416703">
                    <a:srgbClr val="000000"/>
                  </a:outerShdw>
                </a:effectLst>
              </a:defRPr>
            </a:lvl1pPr>
          </a:lstStyle>
          <a:p>
            <a:pPr/>
            <a:r>
              <a:t>WORKING TOGETHER (2:17,18; 3:1-32)</a:t>
            </a:r>
          </a:p>
        </p:txBody>
      </p:sp>
      <p:sp>
        <p:nvSpPr>
          <p:cNvPr id="414" name="REQUIRES: Leadership / Personnel / Funding / Plan of action (2:8-18a)…"/>
          <p:cNvSpPr txBox="1"/>
          <p:nvPr/>
        </p:nvSpPr>
        <p:spPr>
          <a:xfrm>
            <a:off x="4196101" y="2964561"/>
            <a:ext cx="8692677" cy="6517842"/>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900"/>
              </a:spcBef>
              <a:buSzPct val="45000"/>
              <a:buBlip>
                <a:blip r:embed="rId4"/>
              </a:buBlip>
              <a:defRPr sz="4200">
                <a:solidFill>
                  <a:srgbClr val="57554B"/>
                </a:solidFill>
                <a:latin typeface="Times New Roman"/>
                <a:ea typeface="Times New Roman"/>
                <a:cs typeface="Times New Roman"/>
                <a:sym typeface="Times New Roman"/>
              </a:defRPr>
            </a:pPr>
            <a:r>
              <a:t>REQUIRES: Leadership / Personnel / Funding / Plan of action (2:8-18a)</a:t>
            </a:r>
          </a:p>
          <a:p>
            <a:pPr marL="400050" indent="-400050" algn="l">
              <a:spcBef>
                <a:spcPts val="900"/>
              </a:spcBef>
              <a:buSzPct val="45000"/>
              <a:buBlip>
                <a:blip r:embed="rId4"/>
              </a:buBlip>
              <a:defRPr sz="4200">
                <a:solidFill>
                  <a:srgbClr val="57554B"/>
                </a:solidFill>
                <a:latin typeface="Times New Roman"/>
                <a:ea typeface="Times New Roman"/>
                <a:cs typeface="Times New Roman"/>
                <a:sym typeface="Times New Roman"/>
              </a:defRPr>
            </a:pPr>
            <a:r>
              <a:t>They were committed and dedicated to the work (2:18b) </a:t>
            </a:r>
          </a:p>
          <a:p>
            <a:pPr marL="400050" indent="-400050" algn="l">
              <a:spcBef>
                <a:spcPts val="900"/>
              </a:spcBef>
              <a:buSzPct val="45000"/>
              <a:buBlip>
                <a:blip r:embed="rId4"/>
              </a:buBlip>
              <a:defRPr sz="4200">
                <a:solidFill>
                  <a:srgbClr val="57554B"/>
                </a:solidFill>
                <a:latin typeface="Times New Roman"/>
                <a:ea typeface="Times New Roman"/>
                <a:cs typeface="Times New Roman"/>
                <a:sym typeface="Times New Roman"/>
              </a:defRPr>
            </a:pPr>
            <a:r>
              <a:t>They were willing to be servants of God, which also requires humility in submitting to those in authority (2:18,19; 1 Pet. 2:13-3:7; 5:1-7)</a:t>
            </a:r>
          </a:p>
          <a:p>
            <a:pPr marL="400050" indent="-400050" algn="l">
              <a:spcBef>
                <a:spcPts val="900"/>
              </a:spcBef>
              <a:buSzPct val="45000"/>
              <a:buBlip>
                <a:blip r:embed="rId4"/>
              </a:buBlip>
              <a:defRPr sz="4200">
                <a:solidFill>
                  <a:srgbClr val="57554B"/>
                </a:solidFill>
                <a:latin typeface="Times New Roman"/>
                <a:ea typeface="Times New Roman"/>
                <a:cs typeface="Times New Roman"/>
                <a:sym typeface="Times New Roman"/>
              </a:defRPr>
            </a:pPr>
            <a:r>
              <a:t>All the people worked TOGETHER to rebuild the wall (Neh. 3:1-32)</a:t>
            </a:r>
          </a:p>
        </p:txBody>
      </p:sp>
      <p:pic>
        <p:nvPicPr>
          <p:cNvPr id="415" name="Image" descr="Image"/>
          <p:cNvPicPr>
            <a:picLocks noChangeAspect="0"/>
          </p:cNvPicPr>
          <p:nvPr/>
        </p:nvPicPr>
        <p:blipFill>
          <a:blip r:embed="rId5">
            <a:extLst/>
          </a:blip>
          <a:stretch>
            <a:fillRect/>
          </a:stretch>
        </p:blipFill>
        <p:spPr>
          <a:xfrm flipH="1">
            <a:off x="107711" y="3143112"/>
            <a:ext cx="4036040" cy="6494510"/>
          </a:xfrm>
          <a:prstGeom prst="rect">
            <a:avLst/>
          </a:prstGeom>
          <a:effectLst>
            <a:outerShdw sx="100000" sy="100000" kx="0" ky="0" algn="b" rotWithShape="0" blurRad="63500" dist="254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1" name="Principles of Revival / Restoration"/>
          <p:cNvGrpSpPr/>
          <p:nvPr/>
        </p:nvGrpSpPr>
        <p:grpSpPr>
          <a:xfrm>
            <a:off x="103514" y="130478"/>
            <a:ext cx="12797772" cy="1206501"/>
            <a:chOff x="0" y="0"/>
            <a:chExt cx="12797771" cy="1206500"/>
          </a:xfrm>
        </p:grpSpPr>
        <p:sp>
          <p:nvSpPr>
            <p:cNvPr id="420"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419" name="Principles of Revival / Restoration Principles of Revival / Restoration" descr="Principles of Revival / Restoration Principles of Revival / Restoration"/>
            <p:cNvPicPr>
              <a:picLocks noChangeAspect="0"/>
            </p:cNvPicPr>
            <p:nvPr/>
          </p:nvPicPr>
          <p:blipFill>
            <a:blip r:embed="rId3">
              <a:extLst/>
            </a:blip>
            <a:stretch>
              <a:fillRect/>
            </a:stretch>
          </p:blipFill>
          <p:spPr>
            <a:xfrm>
              <a:off x="0" y="0"/>
              <a:ext cx="12797772" cy="1206500"/>
            </a:xfrm>
            <a:prstGeom prst="rect">
              <a:avLst/>
            </a:prstGeom>
            <a:effectLst/>
          </p:spPr>
        </p:pic>
      </p:grpSp>
      <p:sp>
        <p:nvSpPr>
          <p:cNvPr id="422" name="WORKING TOGETHER (2:17,18; 3:1-32)"/>
          <p:cNvSpPr/>
          <p:nvPr/>
        </p:nvSpPr>
        <p:spPr>
          <a:xfrm>
            <a:off x="285088" y="1516011"/>
            <a:ext cx="12434624" cy="1270001"/>
          </a:xfrm>
          <a:prstGeom prst="roundRect">
            <a:avLst>
              <a:gd name="adj" fmla="val 15000"/>
            </a:avLst>
          </a:pr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5500">
                <a:solidFill>
                  <a:srgbClr val="FFFFFF"/>
                </a:solidFill>
                <a:effectLst>
                  <a:outerShdw sx="100000" sy="100000" kx="0" ky="0" algn="b" rotWithShape="0" blurRad="50800" dist="63500" dir="2416703">
                    <a:srgbClr val="000000"/>
                  </a:outerShdw>
                </a:effectLst>
              </a:defRPr>
            </a:lvl1pPr>
          </a:lstStyle>
          <a:p>
            <a:pPr/>
            <a:r>
              <a:t>WORKING TOGETHER (2:17,18; 3:1-32)</a:t>
            </a:r>
          </a:p>
        </p:txBody>
      </p:sp>
      <p:sp>
        <p:nvSpPr>
          <p:cNvPr id="423" name="The coordination of the work stands out in the phrases “next to  . . . ” (occurring 28 times in chapter 3).…"/>
          <p:cNvSpPr txBox="1"/>
          <p:nvPr/>
        </p:nvSpPr>
        <p:spPr>
          <a:xfrm>
            <a:off x="4181135" y="3167927"/>
            <a:ext cx="8692678" cy="6292479"/>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900"/>
              </a:spcBef>
              <a:buSzPct val="45000"/>
              <a:buBlip>
                <a:blip r:embed="rId4"/>
              </a:buBlip>
              <a:defRPr>
                <a:solidFill>
                  <a:srgbClr val="57554B"/>
                </a:solidFill>
                <a:latin typeface="Times New Roman"/>
                <a:ea typeface="Times New Roman"/>
                <a:cs typeface="Times New Roman"/>
                <a:sym typeface="Times New Roman"/>
              </a:defRPr>
            </a:pPr>
            <a:r>
              <a:t>The coordination of the work stands out in the phrases “next to  . . . ” (occurring 28 times in chapter 3).</a:t>
            </a:r>
          </a:p>
          <a:p>
            <a:pPr marL="400050" indent="-400050" algn="l">
              <a:spcBef>
                <a:spcPts val="900"/>
              </a:spcBef>
              <a:buSzPct val="45000"/>
              <a:buBlip>
                <a:blip r:embed="rId4"/>
              </a:buBlip>
              <a:defRPr>
                <a:solidFill>
                  <a:srgbClr val="57554B"/>
                </a:solidFill>
                <a:latin typeface="Times New Roman"/>
                <a:ea typeface="Times New Roman"/>
                <a:cs typeface="Times New Roman"/>
                <a:sym typeface="Times New Roman"/>
              </a:defRPr>
            </a:pPr>
            <a:r>
              <a:t>Assignments were made near people’s homes (3:21, 23–24, 26, 28–30). </a:t>
            </a:r>
          </a:p>
          <a:p>
            <a:pPr marL="400050" indent="-400050" algn="l">
              <a:spcBef>
                <a:spcPts val="900"/>
              </a:spcBef>
              <a:buSzPct val="45000"/>
              <a:buBlip>
                <a:blip r:embed="rId4"/>
              </a:buBlip>
              <a:defRPr>
                <a:solidFill>
                  <a:srgbClr val="57554B"/>
                </a:solidFill>
                <a:latin typeface="Times New Roman"/>
                <a:ea typeface="Times New Roman"/>
                <a:cs typeface="Times New Roman"/>
                <a:sym typeface="Times New Roman"/>
              </a:defRPr>
            </a:pPr>
            <a:r>
              <a:t>Commuters assigned to more remote areas - [from Jericho (3:2), Tekoa (3:5, 27), Gibeon (3:7), and Mizpah (3:7)]</a:t>
            </a:r>
          </a:p>
          <a:p>
            <a:pPr marL="400050" indent="-400050" algn="l">
              <a:spcBef>
                <a:spcPts val="900"/>
              </a:spcBef>
              <a:buSzPct val="45000"/>
              <a:buBlip>
                <a:blip r:embed="rId4"/>
              </a:buBlip>
              <a:defRPr>
                <a:solidFill>
                  <a:srgbClr val="57554B"/>
                </a:solidFill>
                <a:latin typeface="Times New Roman"/>
                <a:ea typeface="Times New Roman"/>
                <a:cs typeface="Times New Roman"/>
                <a:sym typeface="Times New Roman"/>
              </a:defRPr>
            </a:pPr>
            <a:r>
              <a:t>Assignments by vocation - (priest 3:1,22,28; goldsmiths 3:8, 31,32; perfume-makers 3:8; rulers 3:9–12, 14–19; merchants 3:31,32)</a:t>
            </a:r>
          </a:p>
        </p:txBody>
      </p:sp>
      <p:pic>
        <p:nvPicPr>
          <p:cNvPr id="424" name="Image" descr="Image"/>
          <p:cNvPicPr>
            <a:picLocks noChangeAspect="0"/>
          </p:cNvPicPr>
          <p:nvPr/>
        </p:nvPicPr>
        <p:blipFill>
          <a:blip r:embed="rId5">
            <a:extLst/>
          </a:blip>
          <a:stretch>
            <a:fillRect/>
          </a:stretch>
        </p:blipFill>
        <p:spPr>
          <a:xfrm flipH="1">
            <a:off x="107711" y="3143112"/>
            <a:ext cx="4036040" cy="6494510"/>
          </a:xfrm>
          <a:prstGeom prst="rect">
            <a:avLst/>
          </a:prstGeom>
          <a:effectLst>
            <a:outerShdw sx="100000" sy="100000" kx="0" ky="0" algn="b" rotWithShape="0" blurRad="63500" dist="254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30" name="Image"/>
          <p:cNvGrpSpPr/>
          <p:nvPr/>
        </p:nvGrpSpPr>
        <p:grpSpPr>
          <a:xfrm>
            <a:off x="180621" y="2965044"/>
            <a:ext cx="5016199" cy="6824217"/>
            <a:chOff x="0" y="0"/>
            <a:chExt cx="5016197" cy="6824216"/>
          </a:xfrm>
        </p:grpSpPr>
        <p:pic>
          <p:nvPicPr>
            <p:cNvPr id="429" name="Image" descr="Image"/>
            <p:cNvPicPr>
              <a:picLocks noChangeAspect="1"/>
            </p:cNvPicPr>
            <p:nvPr/>
          </p:nvPicPr>
          <p:blipFill>
            <a:blip r:embed="rId3">
              <a:extLst/>
            </a:blip>
            <a:srcRect l="9987" t="7197" r="12332" b="7197"/>
            <a:stretch>
              <a:fillRect/>
            </a:stretch>
          </p:blipFill>
          <p:spPr>
            <a:xfrm>
              <a:off x="101600" y="63500"/>
              <a:ext cx="4812998" cy="6557517"/>
            </a:xfrm>
            <a:prstGeom prst="rect">
              <a:avLst/>
            </a:prstGeom>
            <a:ln>
              <a:noFill/>
            </a:ln>
            <a:effectLst/>
          </p:spPr>
        </p:pic>
        <p:pic>
          <p:nvPicPr>
            <p:cNvPr id="428" name="Image" descr="Image"/>
            <p:cNvPicPr>
              <a:picLocks noChangeAspect="0"/>
            </p:cNvPicPr>
            <p:nvPr/>
          </p:nvPicPr>
          <p:blipFill>
            <a:blip r:embed="rId4">
              <a:extLst/>
            </a:blip>
            <a:stretch>
              <a:fillRect/>
            </a:stretch>
          </p:blipFill>
          <p:spPr>
            <a:xfrm>
              <a:off x="-1" y="0"/>
              <a:ext cx="5016199" cy="6824217"/>
            </a:xfrm>
            <a:prstGeom prst="rect">
              <a:avLst/>
            </a:prstGeom>
            <a:effectLst/>
          </p:spPr>
        </p:pic>
      </p:grpSp>
      <p:grpSp>
        <p:nvGrpSpPr>
          <p:cNvPr id="433" name="Principles of Revival / Restoration"/>
          <p:cNvGrpSpPr/>
          <p:nvPr/>
        </p:nvGrpSpPr>
        <p:grpSpPr>
          <a:xfrm>
            <a:off x="103514" y="130478"/>
            <a:ext cx="12797772" cy="1206501"/>
            <a:chOff x="0" y="0"/>
            <a:chExt cx="12797771" cy="1206500"/>
          </a:xfrm>
        </p:grpSpPr>
        <p:sp>
          <p:nvSpPr>
            <p:cNvPr id="432"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431" name="Principles of Revival / Restoration Principles of Revival / Restoration" descr="Principles of Revival / Restoration Principles of Revival / Restoration"/>
            <p:cNvPicPr>
              <a:picLocks noChangeAspect="0"/>
            </p:cNvPicPr>
            <p:nvPr/>
          </p:nvPicPr>
          <p:blipFill>
            <a:blip r:embed="rId5">
              <a:extLst/>
            </a:blip>
            <a:stretch>
              <a:fillRect/>
            </a:stretch>
          </p:blipFill>
          <p:spPr>
            <a:xfrm>
              <a:off x="0" y="0"/>
              <a:ext cx="12797772" cy="1206500"/>
            </a:xfrm>
            <a:prstGeom prst="rect">
              <a:avLst/>
            </a:prstGeom>
            <a:effectLst/>
          </p:spPr>
        </p:pic>
      </p:grpSp>
      <p:sp>
        <p:nvSpPr>
          <p:cNvPr id="434" name="WORKING TOGETHER (2:17,18; 3:1-32)"/>
          <p:cNvSpPr/>
          <p:nvPr/>
        </p:nvSpPr>
        <p:spPr>
          <a:xfrm>
            <a:off x="285088" y="1516011"/>
            <a:ext cx="12434624" cy="1270001"/>
          </a:xfrm>
          <a:prstGeom prst="roundRect">
            <a:avLst>
              <a:gd name="adj" fmla="val 15000"/>
            </a:avLst>
          </a:pr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5500">
                <a:solidFill>
                  <a:srgbClr val="FFFFFF"/>
                </a:solidFill>
                <a:effectLst>
                  <a:outerShdw sx="100000" sy="100000" kx="0" ky="0" algn="b" rotWithShape="0" blurRad="50800" dist="63500" dir="2416703">
                    <a:srgbClr val="000000"/>
                  </a:outerShdw>
                </a:effectLst>
              </a:defRPr>
            </a:lvl1pPr>
          </a:lstStyle>
          <a:p>
            <a:pPr/>
            <a:r>
              <a:t>WORKING TOGETHER (2:17,18; 3:1-32)</a:t>
            </a:r>
          </a:p>
        </p:txBody>
      </p:sp>
      <p:sp>
        <p:nvSpPr>
          <p:cNvPr id="435" name="Jerusalem would not have been rebuilt had they not worked together – neither will nations, marriages, or churches! (Eph. 4:11-16; 5:22-33; Jn 17:20,21; 1 Cor. 1:10)…"/>
          <p:cNvSpPr txBox="1"/>
          <p:nvPr/>
        </p:nvSpPr>
        <p:spPr>
          <a:xfrm>
            <a:off x="5244776" y="2964561"/>
            <a:ext cx="7673932" cy="6598898"/>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900"/>
              </a:spcBef>
              <a:buSzPct val="45000"/>
              <a:buBlip>
                <a:blip r:embed="rId6"/>
              </a:buBlip>
              <a:defRPr sz="3400">
                <a:solidFill>
                  <a:srgbClr val="57554B"/>
                </a:solidFill>
                <a:latin typeface="Times New Roman"/>
                <a:ea typeface="Times New Roman"/>
                <a:cs typeface="Times New Roman"/>
                <a:sym typeface="Times New Roman"/>
              </a:defRPr>
            </a:pPr>
            <a:r>
              <a:t>Jerusalem would not have been rebuilt had they not worked together – neither will nations, marriages, or churches! (Eph. 4:11-16; 5:22-33; Jn 17:20,21; 1 Cor. 1:10)</a:t>
            </a:r>
          </a:p>
          <a:p>
            <a:pPr marL="857250" indent="-400050" algn="l">
              <a:spcBef>
                <a:spcPts val="900"/>
              </a:spcBef>
              <a:buSzPct val="45000"/>
              <a:buBlip>
                <a:blip r:embed="rId7"/>
              </a:buBlip>
              <a:defRPr sz="3300">
                <a:solidFill>
                  <a:srgbClr val="57554B"/>
                </a:solidFill>
                <a:latin typeface="Times New Roman"/>
                <a:ea typeface="Times New Roman"/>
                <a:cs typeface="Times New Roman"/>
                <a:sym typeface="Times New Roman"/>
              </a:defRPr>
            </a:pPr>
            <a:r>
              <a:t>By humbly submitting to the same Head (Eph 4:15; 5:23; Col 2:19)</a:t>
            </a:r>
          </a:p>
          <a:p>
            <a:pPr marL="857250" indent="-400050" algn="l">
              <a:spcBef>
                <a:spcPts val="900"/>
              </a:spcBef>
              <a:buSzPct val="45000"/>
              <a:buBlip>
                <a:blip r:embed="rId7"/>
              </a:buBlip>
              <a:defRPr sz="3300">
                <a:solidFill>
                  <a:srgbClr val="57554B"/>
                </a:solidFill>
                <a:latin typeface="Times New Roman"/>
                <a:ea typeface="Times New Roman"/>
                <a:cs typeface="Times New Roman"/>
                <a:sym typeface="Times New Roman"/>
              </a:defRPr>
            </a:pPr>
            <a:r>
              <a:t>Intertwining our abilities, doing our part (Eph 4:16;  1 Cor 12:13-26) </a:t>
            </a:r>
          </a:p>
          <a:p>
            <a:pPr marL="857250" indent="-400050" algn="l">
              <a:spcBef>
                <a:spcPts val="900"/>
              </a:spcBef>
              <a:buSzPct val="45000"/>
              <a:buBlip>
                <a:blip r:embed="rId7"/>
              </a:buBlip>
              <a:defRPr sz="3300">
                <a:solidFill>
                  <a:srgbClr val="57554B"/>
                </a:solidFill>
                <a:latin typeface="Times New Roman"/>
                <a:ea typeface="Times New Roman"/>
                <a:cs typeface="Times New Roman"/>
                <a:sym typeface="Times New Roman"/>
              </a:defRPr>
            </a:pPr>
            <a:r>
              <a:t>Result — “Unity &amp; Peace” (Eph. 4:1-6) — “the body will grow” (Eph 4:16) — “Blessing” (Eph. 5:22-6:9) — “Strength” (Eph. 6:10-18)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1" name="Principles of Revival / Restoration"/>
          <p:cNvGrpSpPr/>
          <p:nvPr/>
        </p:nvGrpSpPr>
        <p:grpSpPr>
          <a:xfrm>
            <a:off x="103514" y="130478"/>
            <a:ext cx="12797772" cy="1206501"/>
            <a:chOff x="0" y="0"/>
            <a:chExt cx="12797771" cy="1206500"/>
          </a:xfrm>
        </p:grpSpPr>
        <p:sp>
          <p:nvSpPr>
            <p:cNvPr id="440"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439" name="Principles of Revival / Restoration Principles of Revival / Restoration" descr="Principles of Revival / Restoration Principles of Revival / Restoration"/>
            <p:cNvPicPr>
              <a:picLocks noChangeAspect="0"/>
            </p:cNvPicPr>
            <p:nvPr/>
          </p:nvPicPr>
          <p:blipFill>
            <a:blip r:embed="rId3">
              <a:extLst/>
            </a:blip>
            <a:stretch>
              <a:fillRect/>
            </a:stretch>
          </p:blipFill>
          <p:spPr>
            <a:xfrm>
              <a:off x="0" y="0"/>
              <a:ext cx="12797772" cy="1206500"/>
            </a:xfrm>
            <a:prstGeom prst="rect">
              <a:avLst/>
            </a:prstGeom>
            <a:effectLst/>
          </p:spPr>
        </p:pic>
      </p:grpSp>
      <p:sp>
        <p:nvSpPr>
          <p:cNvPr id="442" name="WORKING TOGETHER (2:17,18; 3:1-32)"/>
          <p:cNvSpPr/>
          <p:nvPr/>
        </p:nvSpPr>
        <p:spPr>
          <a:xfrm>
            <a:off x="285088" y="1516011"/>
            <a:ext cx="12434624" cy="1270001"/>
          </a:xfrm>
          <a:prstGeom prst="roundRect">
            <a:avLst>
              <a:gd name="adj" fmla="val 15000"/>
            </a:avLst>
          </a:pr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5500">
                <a:solidFill>
                  <a:srgbClr val="FFFFFF"/>
                </a:solidFill>
                <a:effectLst>
                  <a:outerShdw sx="100000" sy="100000" kx="0" ky="0" algn="b" rotWithShape="0" blurRad="50800" dist="63500" dir="2416703">
                    <a:srgbClr val="000000"/>
                  </a:outerShdw>
                </a:effectLst>
              </a:defRPr>
            </a:lvl1pPr>
          </a:lstStyle>
          <a:p>
            <a:pPr/>
            <a:r>
              <a:t>WORKING TOGETHER (2:17,18; 3:1-32)</a:t>
            </a:r>
          </a:p>
        </p:txBody>
      </p:sp>
      <p:sp>
        <p:nvSpPr>
          <p:cNvPr id="443" name="Matthew 12:25 (NKJV)…"/>
          <p:cNvSpPr txBox="1"/>
          <p:nvPr/>
        </p:nvSpPr>
        <p:spPr>
          <a:xfrm>
            <a:off x="5342258" y="3343179"/>
            <a:ext cx="7536192" cy="60679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200">
                <a:solidFill>
                  <a:srgbClr val="000000"/>
                </a:solidFill>
                <a:latin typeface="Times New Roman"/>
                <a:ea typeface="Times New Roman"/>
                <a:cs typeface="Times New Roman"/>
                <a:sym typeface="Times New Roman"/>
              </a:defRPr>
            </a:pPr>
            <a:r>
              <a:t>Matthew 12:25 (NKJV)</a:t>
            </a:r>
          </a:p>
          <a:p>
            <a:pPr defTabSz="457200">
              <a:defRPr sz="5200">
                <a:solidFill>
                  <a:srgbClr val="000000"/>
                </a:solidFill>
                <a:latin typeface="Times New Roman"/>
                <a:ea typeface="Times New Roman"/>
                <a:cs typeface="Times New Roman"/>
                <a:sym typeface="Times New Roman"/>
              </a:defRPr>
            </a:pPr>
            <a:r>
              <a:rPr baseline="31999"/>
              <a:t>25</a:t>
            </a:r>
            <a:r>
              <a:t> But Jesus knew their thoughts, and said to them: “Every kingdom divided against itself is brought to desolation, and every city or house divided against itself will not stand.</a:t>
            </a:r>
          </a:p>
        </p:txBody>
      </p:sp>
      <p:grpSp>
        <p:nvGrpSpPr>
          <p:cNvPr id="446" name="Image"/>
          <p:cNvGrpSpPr/>
          <p:nvPr/>
        </p:nvGrpSpPr>
        <p:grpSpPr>
          <a:xfrm>
            <a:off x="180621" y="2965044"/>
            <a:ext cx="5016199" cy="6824217"/>
            <a:chOff x="0" y="0"/>
            <a:chExt cx="5016197" cy="6824216"/>
          </a:xfrm>
        </p:grpSpPr>
        <p:pic>
          <p:nvPicPr>
            <p:cNvPr id="445" name="Image" descr="Image"/>
            <p:cNvPicPr>
              <a:picLocks noChangeAspect="1"/>
            </p:cNvPicPr>
            <p:nvPr/>
          </p:nvPicPr>
          <p:blipFill>
            <a:blip r:embed="rId4">
              <a:extLst/>
            </a:blip>
            <a:srcRect l="9987" t="7197" r="12332" b="7197"/>
            <a:stretch>
              <a:fillRect/>
            </a:stretch>
          </p:blipFill>
          <p:spPr>
            <a:xfrm>
              <a:off x="101600" y="63500"/>
              <a:ext cx="4812998" cy="6557517"/>
            </a:xfrm>
            <a:prstGeom prst="rect">
              <a:avLst/>
            </a:prstGeom>
            <a:ln>
              <a:noFill/>
            </a:ln>
            <a:effectLst/>
          </p:spPr>
        </p:pic>
        <p:pic>
          <p:nvPicPr>
            <p:cNvPr id="444" name="Image" descr="Image"/>
            <p:cNvPicPr>
              <a:picLocks noChangeAspect="0"/>
            </p:cNvPicPr>
            <p:nvPr/>
          </p:nvPicPr>
          <p:blipFill>
            <a:blip r:embed="rId5">
              <a:extLst/>
            </a:blip>
            <a:stretch>
              <a:fillRect/>
            </a:stretch>
          </p:blipFill>
          <p:spPr>
            <a:xfrm>
              <a:off x="-1" y="0"/>
              <a:ext cx="5016199" cy="682421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52" name="Principles of Revival / Restoration"/>
          <p:cNvGrpSpPr/>
          <p:nvPr/>
        </p:nvGrpSpPr>
        <p:grpSpPr>
          <a:xfrm>
            <a:off x="103514" y="130478"/>
            <a:ext cx="12797772" cy="1206501"/>
            <a:chOff x="0" y="0"/>
            <a:chExt cx="12797771" cy="1206500"/>
          </a:xfrm>
        </p:grpSpPr>
        <p:sp>
          <p:nvSpPr>
            <p:cNvPr id="451"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450" name="Principles of Revival / Restoration Principles of Revival / Restoration" descr="Principles of Revival / Restoration Principles of Revival / Restoration"/>
            <p:cNvPicPr>
              <a:picLocks noChangeAspect="0"/>
            </p:cNvPicPr>
            <p:nvPr/>
          </p:nvPicPr>
          <p:blipFill>
            <a:blip r:embed="rId3">
              <a:extLst/>
            </a:blip>
            <a:stretch>
              <a:fillRect/>
            </a:stretch>
          </p:blipFill>
          <p:spPr>
            <a:xfrm>
              <a:off x="0" y="0"/>
              <a:ext cx="12797772" cy="1206500"/>
            </a:xfrm>
            <a:prstGeom prst="rect">
              <a:avLst/>
            </a:prstGeom>
            <a:effectLst/>
          </p:spPr>
        </p:pic>
      </p:grpSp>
      <p:sp>
        <p:nvSpPr>
          <p:cNvPr id="453" name="FAITH / COURAGE / ENDURANCE (2:19,20; 4:1-3)"/>
          <p:cNvSpPr/>
          <p:nvPr/>
        </p:nvSpPr>
        <p:spPr>
          <a:xfrm>
            <a:off x="285088" y="1516011"/>
            <a:ext cx="12434624" cy="1270001"/>
          </a:xfrm>
          <a:prstGeom prst="roundRect">
            <a:avLst>
              <a:gd name="adj" fmla="val 15000"/>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4400">
                <a:solidFill>
                  <a:srgbClr val="FFFFFF"/>
                </a:solidFill>
                <a:effectLst>
                  <a:outerShdw sx="100000" sy="100000" kx="0" ky="0" algn="b" rotWithShape="0" blurRad="50800" dist="63500" dir="2416703">
                    <a:srgbClr val="000000"/>
                  </a:outerShdw>
                </a:effectLst>
              </a:defRPr>
            </a:lvl1pPr>
          </a:lstStyle>
          <a:p>
            <a:pPr/>
            <a:r>
              <a:t>FAITH / COURAGE / ENDURANCE (2:19,20; 4:1-3)</a:t>
            </a:r>
          </a:p>
        </p:txBody>
      </p:sp>
      <p:sp>
        <p:nvSpPr>
          <p:cNvPr id="454" name="In the face of outside opposition   (Neh. 4:1-3)…"/>
          <p:cNvSpPr txBox="1"/>
          <p:nvPr/>
        </p:nvSpPr>
        <p:spPr>
          <a:xfrm>
            <a:off x="4181135" y="3167927"/>
            <a:ext cx="8692678" cy="6263842"/>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900"/>
              </a:spcBef>
              <a:buSzPct val="45000"/>
              <a:buBlip>
                <a:blip r:embed="rId4"/>
              </a:buBlip>
              <a:defRPr sz="4300">
                <a:solidFill>
                  <a:srgbClr val="57554B"/>
                </a:solidFill>
                <a:latin typeface="Times New Roman"/>
                <a:ea typeface="Times New Roman"/>
                <a:cs typeface="Times New Roman"/>
                <a:sym typeface="Times New Roman"/>
              </a:defRPr>
            </a:pPr>
            <a:r>
              <a:t>In the face of outside opposition   (Neh. 4:1-3)</a:t>
            </a:r>
          </a:p>
          <a:p>
            <a:pPr marL="628650" indent="-400050" algn="l">
              <a:spcBef>
                <a:spcPts val="900"/>
              </a:spcBef>
              <a:buSzPct val="45000"/>
              <a:buBlip>
                <a:blip r:embed="rId5"/>
              </a:buBlip>
              <a:defRPr sz="3400">
                <a:solidFill>
                  <a:srgbClr val="57554B"/>
                </a:solidFill>
                <a:latin typeface="Times New Roman"/>
                <a:ea typeface="Times New Roman"/>
                <a:cs typeface="Times New Roman"/>
                <a:sym typeface="Times New Roman"/>
              </a:defRPr>
            </a:pPr>
            <a:r>
              <a:t>Verbal mockery and ridicule (2:19; 4:1-3) </a:t>
            </a:r>
          </a:p>
          <a:p>
            <a:pPr marL="628650" indent="-400050" algn="l">
              <a:spcBef>
                <a:spcPts val="900"/>
              </a:spcBef>
              <a:buSzPct val="45000"/>
              <a:buBlip>
                <a:blip r:embed="rId5"/>
              </a:buBlip>
              <a:defRPr sz="3400">
                <a:solidFill>
                  <a:srgbClr val="57554B"/>
                </a:solidFill>
                <a:latin typeface="Times New Roman"/>
                <a:ea typeface="Times New Roman"/>
                <a:cs typeface="Times New Roman"/>
                <a:sym typeface="Times New Roman"/>
              </a:defRPr>
            </a:pPr>
            <a:r>
              <a:t>Threats of force (4:7,8)</a:t>
            </a:r>
          </a:p>
          <a:p>
            <a:pPr marL="628650" indent="-400050" algn="l">
              <a:spcBef>
                <a:spcPts val="900"/>
              </a:spcBef>
              <a:buSzPct val="45000"/>
              <a:buBlip>
                <a:blip r:embed="rId5"/>
              </a:buBlip>
              <a:defRPr sz="3400">
                <a:solidFill>
                  <a:srgbClr val="57554B"/>
                </a:solidFill>
                <a:latin typeface="Times New Roman"/>
                <a:ea typeface="Times New Roman"/>
                <a:cs typeface="Times New Roman"/>
                <a:sym typeface="Times New Roman"/>
              </a:defRPr>
            </a:pPr>
            <a:r>
              <a:t>Plots to destroy leadership by force (6:2,3)</a:t>
            </a:r>
          </a:p>
          <a:p>
            <a:pPr marL="628650" indent="-400050" algn="l">
              <a:spcBef>
                <a:spcPts val="900"/>
              </a:spcBef>
              <a:buSzPct val="45000"/>
              <a:buBlip>
                <a:blip r:embed="rId5"/>
              </a:buBlip>
              <a:defRPr sz="3400">
                <a:solidFill>
                  <a:srgbClr val="57554B"/>
                </a:solidFill>
                <a:latin typeface="Times New Roman"/>
                <a:ea typeface="Times New Roman"/>
                <a:cs typeface="Times New Roman"/>
                <a:sym typeface="Times New Roman"/>
              </a:defRPr>
            </a:pPr>
            <a:r>
              <a:t>Scheming to cause fear, doubt &amp; sin (6:9,14)</a:t>
            </a:r>
          </a:p>
          <a:p>
            <a:pPr marL="400050" indent="-400050" algn="l">
              <a:spcBef>
                <a:spcPts val="900"/>
              </a:spcBef>
              <a:buSzPct val="45000"/>
              <a:buBlip>
                <a:blip r:embed="rId4"/>
              </a:buBlip>
              <a:defRPr sz="4200">
                <a:solidFill>
                  <a:srgbClr val="57554B"/>
                </a:solidFill>
                <a:latin typeface="Times New Roman"/>
                <a:ea typeface="Times New Roman"/>
                <a:cs typeface="Times New Roman"/>
                <a:sym typeface="Times New Roman"/>
              </a:defRPr>
            </a:pPr>
            <a:r>
              <a:t>No enemy can prevent us from accomplishing God’s work (Neh 2:19,20; Ps 35:27; Eph 6:10-18; Phili 2:12-16; 1 Cor 3:5-8)</a:t>
            </a:r>
          </a:p>
        </p:txBody>
      </p:sp>
      <p:pic>
        <p:nvPicPr>
          <p:cNvPr id="455" name="Image" descr="Image"/>
          <p:cNvPicPr>
            <a:picLocks noChangeAspect="0"/>
          </p:cNvPicPr>
          <p:nvPr/>
        </p:nvPicPr>
        <p:blipFill>
          <a:blip r:embed="rId6">
            <a:extLst/>
          </a:blip>
          <a:stretch>
            <a:fillRect/>
          </a:stretch>
        </p:blipFill>
        <p:spPr>
          <a:xfrm flipH="1">
            <a:off x="107711" y="3143112"/>
            <a:ext cx="4036040" cy="6494510"/>
          </a:xfrm>
          <a:prstGeom prst="rect">
            <a:avLst/>
          </a:prstGeom>
          <a:effectLst>
            <a:outerShdw sx="100000" sy="100000" kx="0" ky="0" algn="b" rotWithShape="0" blurRad="63500" dist="254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1" name="Principles of Revival / Restoration"/>
          <p:cNvGrpSpPr/>
          <p:nvPr/>
        </p:nvGrpSpPr>
        <p:grpSpPr>
          <a:xfrm>
            <a:off x="103514" y="130478"/>
            <a:ext cx="12797772" cy="1206501"/>
            <a:chOff x="0" y="0"/>
            <a:chExt cx="12797771" cy="1206500"/>
          </a:xfrm>
        </p:grpSpPr>
        <p:sp>
          <p:nvSpPr>
            <p:cNvPr id="460"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459" name="Principles of Revival / Restoration Principles of Revival / Restoration" descr="Principles of Revival / Restoration Principles of Revival / Restoration"/>
            <p:cNvPicPr>
              <a:picLocks noChangeAspect="0"/>
            </p:cNvPicPr>
            <p:nvPr/>
          </p:nvPicPr>
          <p:blipFill>
            <a:blip r:embed="rId3">
              <a:extLst/>
            </a:blip>
            <a:stretch>
              <a:fillRect/>
            </a:stretch>
          </p:blipFill>
          <p:spPr>
            <a:xfrm>
              <a:off x="0" y="0"/>
              <a:ext cx="12797772" cy="1206500"/>
            </a:xfrm>
            <a:prstGeom prst="rect">
              <a:avLst/>
            </a:prstGeom>
            <a:effectLst/>
          </p:spPr>
        </p:pic>
      </p:grpSp>
      <p:sp>
        <p:nvSpPr>
          <p:cNvPr id="462" name="FAITH / COURAGE / ENDURANCE (2:19,20; 4:1-3)"/>
          <p:cNvSpPr/>
          <p:nvPr/>
        </p:nvSpPr>
        <p:spPr>
          <a:xfrm>
            <a:off x="285088" y="1516011"/>
            <a:ext cx="12434624" cy="1270001"/>
          </a:xfrm>
          <a:prstGeom prst="roundRect">
            <a:avLst>
              <a:gd name="adj" fmla="val 15000"/>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4400">
                <a:solidFill>
                  <a:srgbClr val="FFFFFF"/>
                </a:solidFill>
                <a:effectLst>
                  <a:outerShdw sx="100000" sy="100000" kx="0" ky="0" algn="b" rotWithShape="0" blurRad="50800" dist="63500" dir="2416703">
                    <a:srgbClr val="000000"/>
                  </a:outerShdw>
                </a:effectLst>
              </a:defRPr>
            </a:lvl1pPr>
          </a:lstStyle>
          <a:p>
            <a:pPr/>
            <a:r>
              <a:t>FAITH / COURAGE / ENDURANCE (2:19,20; 4:1-3)</a:t>
            </a:r>
          </a:p>
        </p:txBody>
      </p:sp>
      <p:sp>
        <p:nvSpPr>
          <p:cNvPr id="463" name="They had a mind to work (4:6)…"/>
          <p:cNvSpPr txBox="1"/>
          <p:nvPr/>
        </p:nvSpPr>
        <p:spPr>
          <a:xfrm>
            <a:off x="4240996" y="2964561"/>
            <a:ext cx="8692678" cy="6592424"/>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900"/>
              </a:spcBef>
              <a:buSzPct val="45000"/>
              <a:buBlip>
                <a:blip r:embed="rId4"/>
              </a:buBlip>
              <a:defRPr sz="4500">
                <a:solidFill>
                  <a:srgbClr val="57554B"/>
                </a:solidFill>
                <a:latin typeface="Times New Roman"/>
                <a:ea typeface="Times New Roman"/>
                <a:cs typeface="Times New Roman"/>
                <a:sym typeface="Times New Roman"/>
              </a:defRPr>
            </a:pPr>
            <a:r>
              <a:t>They had a mind to work (4:6)</a:t>
            </a:r>
          </a:p>
          <a:p>
            <a:pPr marL="400050" indent="-400050" algn="l">
              <a:spcBef>
                <a:spcPts val="900"/>
              </a:spcBef>
              <a:buSzPct val="45000"/>
              <a:buBlip>
                <a:blip r:embed="rId4"/>
              </a:buBlip>
              <a:defRPr sz="4500">
                <a:solidFill>
                  <a:srgbClr val="57554B"/>
                </a:solidFill>
                <a:latin typeface="Times New Roman"/>
                <a:ea typeface="Times New Roman"/>
                <a:cs typeface="Times New Roman"/>
                <a:sym typeface="Times New Roman"/>
              </a:defRPr>
            </a:pPr>
            <a:r>
              <a:t>Diligent in prayer (4:7)</a:t>
            </a:r>
          </a:p>
          <a:p>
            <a:pPr marL="400050" indent="-400050" algn="l">
              <a:spcBef>
                <a:spcPts val="900"/>
              </a:spcBef>
              <a:buSzPct val="45000"/>
              <a:buBlip>
                <a:blip r:embed="rId4"/>
              </a:buBlip>
              <a:defRPr sz="4500">
                <a:solidFill>
                  <a:srgbClr val="57554B"/>
                </a:solidFill>
                <a:latin typeface="Times New Roman"/>
                <a:ea typeface="Times New Roman"/>
                <a:cs typeface="Times New Roman"/>
                <a:sym typeface="Times New Roman"/>
              </a:defRPr>
            </a:pPr>
            <a:r>
              <a:t>Set watch day and night (4:9)</a:t>
            </a:r>
          </a:p>
          <a:p>
            <a:pPr marL="400050" indent="-400050" algn="l">
              <a:spcBef>
                <a:spcPts val="900"/>
              </a:spcBef>
              <a:buSzPct val="45000"/>
              <a:buBlip>
                <a:blip r:embed="rId4"/>
              </a:buBlip>
              <a:defRPr sz="4500">
                <a:solidFill>
                  <a:srgbClr val="57554B"/>
                </a:solidFill>
                <a:latin typeface="Times New Roman"/>
                <a:ea typeface="Times New Roman"/>
                <a:cs typeface="Times New Roman"/>
                <a:sym typeface="Times New Roman"/>
              </a:defRPr>
            </a:pPr>
            <a:r>
              <a:t>Clearing out distractions (4:10)</a:t>
            </a:r>
          </a:p>
          <a:p>
            <a:pPr marL="400050" indent="-400050" algn="l">
              <a:spcBef>
                <a:spcPts val="900"/>
              </a:spcBef>
              <a:buSzPct val="45000"/>
              <a:buBlip>
                <a:blip r:embed="rId4"/>
              </a:buBlip>
              <a:defRPr sz="4500">
                <a:solidFill>
                  <a:srgbClr val="57554B"/>
                </a:solidFill>
                <a:latin typeface="Times New Roman"/>
                <a:ea typeface="Times New Roman"/>
                <a:cs typeface="Times New Roman"/>
                <a:sym typeface="Times New Roman"/>
              </a:defRPr>
            </a:pPr>
            <a:r>
              <a:t>Ready to defend &amp; protect (4:11-18)</a:t>
            </a:r>
          </a:p>
          <a:p>
            <a:pPr marL="400050" indent="-400050" algn="l">
              <a:spcBef>
                <a:spcPts val="900"/>
              </a:spcBef>
              <a:buSzPct val="45000"/>
              <a:buBlip>
                <a:blip r:embed="rId4"/>
              </a:buBlip>
              <a:defRPr sz="4500">
                <a:solidFill>
                  <a:srgbClr val="57554B"/>
                </a:solidFill>
                <a:latin typeface="Times New Roman"/>
                <a:ea typeface="Times New Roman"/>
                <a:cs typeface="Times New Roman"/>
                <a:sym typeface="Times New Roman"/>
              </a:defRPr>
            </a:pPr>
            <a:r>
              <a:t>They worked from daybreak until the stars appeared (4:19-23 [finished in 52 days - 6:15]) </a:t>
            </a:r>
          </a:p>
        </p:txBody>
      </p:sp>
      <p:pic>
        <p:nvPicPr>
          <p:cNvPr id="464" name="Image" descr="Image"/>
          <p:cNvPicPr>
            <a:picLocks noChangeAspect="0"/>
          </p:cNvPicPr>
          <p:nvPr/>
        </p:nvPicPr>
        <p:blipFill>
          <a:blip r:embed="rId5">
            <a:extLst/>
          </a:blip>
          <a:stretch>
            <a:fillRect/>
          </a:stretch>
        </p:blipFill>
        <p:spPr>
          <a:xfrm flipH="1">
            <a:off x="107711" y="3143112"/>
            <a:ext cx="4036040" cy="6494510"/>
          </a:xfrm>
          <a:prstGeom prst="rect">
            <a:avLst/>
          </a:prstGeom>
          <a:effectLst>
            <a:outerShdw sx="100000" sy="100000" kx="0" ky="0" algn="b" rotWithShape="0" blurRad="63500" dist="254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70" name="Principles of Revival / Restoration"/>
          <p:cNvGrpSpPr/>
          <p:nvPr/>
        </p:nvGrpSpPr>
        <p:grpSpPr>
          <a:xfrm>
            <a:off x="103514" y="130478"/>
            <a:ext cx="12797772" cy="1206501"/>
            <a:chOff x="0" y="0"/>
            <a:chExt cx="12797771" cy="1206500"/>
          </a:xfrm>
        </p:grpSpPr>
        <p:sp>
          <p:nvSpPr>
            <p:cNvPr id="469"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468" name="Principles of Revival / Restoration Principles of Revival / Restoration" descr="Principles of Revival / Restoration Principles of Revival / Restoration"/>
            <p:cNvPicPr>
              <a:picLocks noChangeAspect="0"/>
            </p:cNvPicPr>
            <p:nvPr/>
          </p:nvPicPr>
          <p:blipFill>
            <a:blip r:embed="rId3">
              <a:extLst/>
            </a:blip>
            <a:stretch>
              <a:fillRect/>
            </a:stretch>
          </p:blipFill>
          <p:spPr>
            <a:xfrm>
              <a:off x="0" y="0"/>
              <a:ext cx="12797772" cy="1206500"/>
            </a:xfrm>
            <a:prstGeom prst="rect">
              <a:avLst/>
            </a:prstGeom>
            <a:effectLst/>
          </p:spPr>
        </p:pic>
      </p:grpSp>
      <p:sp>
        <p:nvSpPr>
          <p:cNvPr id="471" name="FAITH / COURAGE / ENDURANCE (2:19,20; 4:1-3)"/>
          <p:cNvSpPr/>
          <p:nvPr/>
        </p:nvSpPr>
        <p:spPr>
          <a:xfrm>
            <a:off x="285088" y="1516011"/>
            <a:ext cx="12434624" cy="1270001"/>
          </a:xfrm>
          <a:prstGeom prst="roundRect">
            <a:avLst>
              <a:gd name="adj" fmla="val 15000"/>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4400">
                <a:solidFill>
                  <a:srgbClr val="FFFFFF"/>
                </a:solidFill>
                <a:effectLst>
                  <a:outerShdw sx="100000" sy="100000" kx="0" ky="0" algn="b" rotWithShape="0" blurRad="50800" dist="63500" dir="2416703">
                    <a:srgbClr val="000000"/>
                  </a:outerShdw>
                </a:effectLst>
              </a:defRPr>
            </a:lvl1pPr>
          </a:lstStyle>
          <a:p>
            <a:pPr/>
            <a:r>
              <a:t>FAITH / COURAGE / ENDURANCE (2:19,20; 4:1-3)</a:t>
            </a:r>
          </a:p>
        </p:txBody>
      </p:sp>
      <p:sp>
        <p:nvSpPr>
          <p:cNvPr id="472" name="Faith – it takes faith to persevere!! – (James 1:2-5; 1 Pet 1:3-9)…"/>
          <p:cNvSpPr txBox="1"/>
          <p:nvPr/>
        </p:nvSpPr>
        <p:spPr>
          <a:xfrm>
            <a:off x="5647000" y="3175112"/>
            <a:ext cx="7241778" cy="6404081"/>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900"/>
              </a:spcBef>
              <a:buSzPct val="45000"/>
              <a:buBlip>
                <a:blip r:embed="rId4"/>
              </a:buBlip>
              <a:defRPr sz="4100">
                <a:solidFill>
                  <a:srgbClr val="57554B"/>
                </a:solidFill>
                <a:latin typeface="Times New Roman"/>
                <a:ea typeface="Times New Roman"/>
                <a:cs typeface="Times New Roman"/>
                <a:sym typeface="Times New Roman"/>
              </a:defRPr>
            </a:pPr>
            <a:r>
              <a:rPr b="1"/>
              <a:t>Faith – </a:t>
            </a:r>
            <a:r>
              <a:t>it takes faith to persevere!! – (James 1:2-5; 1 Pet 1:3-9)</a:t>
            </a:r>
            <a:endParaRPr b="1"/>
          </a:p>
          <a:p>
            <a:pPr marL="400050" indent="-400050" algn="l">
              <a:spcBef>
                <a:spcPts val="900"/>
              </a:spcBef>
              <a:buSzPct val="45000"/>
              <a:buBlip>
                <a:blip r:embed="rId4"/>
              </a:buBlip>
              <a:defRPr sz="4100">
                <a:solidFill>
                  <a:srgbClr val="57554B"/>
                </a:solidFill>
                <a:latin typeface="Times New Roman"/>
                <a:ea typeface="Times New Roman"/>
                <a:cs typeface="Times New Roman"/>
                <a:sym typeface="Times New Roman"/>
              </a:defRPr>
            </a:pPr>
            <a:r>
              <a:rPr b="1"/>
              <a:t>Attitude – </a:t>
            </a:r>
            <a:r>
              <a:t>desire, courageous, zealous, gratitude (Tit 2:14). </a:t>
            </a:r>
            <a:endParaRPr b="1"/>
          </a:p>
          <a:p>
            <a:pPr marL="400050" indent="-400050" algn="l">
              <a:spcBef>
                <a:spcPts val="900"/>
              </a:spcBef>
              <a:buSzPct val="45000"/>
              <a:buBlip>
                <a:blip r:embed="rId4"/>
              </a:buBlip>
              <a:defRPr sz="4100">
                <a:solidFill>
                  <a:srgbClr val="57554B"/>
                </a:solidFill>
                <a:latin typeface="Times New Roman"/>
                <a:ea typeface="Times New Roman"/>
                <a:cs typeface="Times New Roman"/>
                <a:sym typeface="Times New Roman"/>
              </a:defRPr>
            </a:pPr>
            <a:r>
              <a:rPr b="1"/>
              <a:t>Over-comers – </a:t>
            </a:r>
            <a:r>
              <a:t>We MUST overcome opposition, problems, obstacles, things beyond our control that will discourage us (Ac 14:22; 2 Tim 2:12).</a:t>
            </a:r>
          </a:p>
        </p:txBody>
      </p:sp>
      <p:grpSp>
        <p:nvGrpSpPr>
          <p:cNvPr id="475" name="Image"/>
          <p:cNvGrpSpPr/>
          <p:nvPr/>
        </p:nvGrpSpPr>
        <p:grpSpPr>
          <a:xfrm>
            <a:off x="180621" y="2965044"/>
            <a:ext cx="5016199" cy="6824217"/>
            <a:chOff x="0" y="0"/>
            <a:chExt cx="5016197" cy="6824216"/>
          </a:xfrm>
        </p:grpSpPr>
        <p:pic>
          <p:nvPicPr>
            <p:cNvPr id="474" name="Image" descr="Image"/>
            <p:cNvPicPr>
              <a:picLocks noChangeAspect="1"/>
            </p:cNvPicPr>
            <p:nvPr/>
          </p:nvPicPr>
          <p:blipFill>
            <a:blip r:embed="rId5">
              <a:extLst/>
            </a:blip>
            <a:srcRect l="9987" t="7197" r="12332" b="7197"/>
            <a:stretch>
              <a:fillRect/>
            </a:stretch>
          </p:blipFill>
          <p:spPr>
            <a:xfrm>
              <a:off x="101600" y="63500"/>
              <a:ext cx="4812998" cy="6557517"/>
            </a:xfrm>
            <a:prstGeom prst="rect">
              <a:avLst/>
            </a:prstGeom>
            <a:ln>
              <a:noFill/>
            </a:ln>
            <a:effectLst/>
          </p:spPr>
        </p:pic>
        <p:pic>
          <p:nvPicPr>
            <p:cNvPr id="473" name="Image" descr="Image"/>
            <p:cNvPicPr>
              <a:picLocks noChangeAspect="0"/>
            </p:cNvPicPr>
            <p:nvPr/>
          </p:nvPicPr>
          <p:blipFill>
            <a:blip r:embed="rId6">
              <a:extLst/>
            </a:blip>
            <a:stretch>
              <a:fillRect/>
            </a:stretch>
          </p:blipFill>
          <p:spPr>
            <a:xfrm>
              <a:off x="-1" y="0"/>
              <a:ext cx="5016199" cy="682421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81" name="Principles of Revival / Restoration"/>
          <p:cNvGrpSpPr/>
          <p:nvPr/>
        </p:nvGrpSpPr>
        <p:grpSpPr>
          <a:xfrm>
            <a:off x="103514" y="130478"/>
            <a:ext cx="12797772" cy="1206501"/>
            <a:chOff x="0" y="0"/>
            <a:chExt cx="12797771" cy="1206500"/>
          </a:xfrm>
        </p:grpSpPr>
        <p:sp>
          <p:nvSpPr>
            <p:cNvPr id="480"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479" name="Principles of Revival / Restoration Principles of Revival / Restoration" descr="Principles of Revival / Restoration Principles of Revival / Restoration"/>
            <p:cNvPicPr>
              <a:picLocks noChangeAspect="0"/>
            </p:cNvPicPr>
            <p:nvPr/>
          </p:nvPicPr>
          <p:blipFill>
            <a:blip r:embed="rId3">
              <a:extLst/>
            </a:blip>
            <a:stretch>
              <a:fillRect/>
            </a:stretch>
          </p:blipFill>
          <p:spPr>
            <a:xfrm>
              <a:off x="0" y="0"/>
              <a:ext cx="12797772" cy="1206500"/>
            </a:xfrm>
            <a:prstGeom prst="rect">
              <a:avLst/>
            </a:prstGeom>
            <a:effectLst/>
          </p:spPr>
        </p:pic>
      </p:grpSp>
      <p:sp>
        <p:nvSpPr>
          <p:cNvPr id="482" name="TRUSTING GOD (2:20; 4:4,5,9,14,20)"/>
          <p:cNvSpPr/>
          <p:nvPr/>
        </p:nvSpPr>
        <p:spPr>
          <a:xfrm>
            <a:off x="285088" y="1516011"/>
            <a:ext cx="12434624" cy="1270001"/>
          </a:xfrm>
          <a:prstGeom prst="roundRect">
            <a:avLst>
              <a:gd name="adj" fmla="val 1500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5600">
                <a:solidFill>
                  <a:srgbClr val="FFFFFF"/>
                </a:solidFill>
                <a:effectLst>
                  <a:outerShdw sx="100000" sy="100000" kx="0" ky="0" algn="b" rotWithShape="0" blurRad="50800" dist="63500" dir="2416703">
                    <a:srgbClr val="000000"/>
                  </a:outerShdw>
                </a:effectLst>
              </a:defRPr>
            </a:lvl1pPr>
          </a:lstStyle>
          <a:p>
            <a:pPr/>
            <a:r>
              <a:t>TRUSTING GOD (2:20; 4:4,5,9,14,20)</a:t>
            </a:r>
          </a:p>
        </p:txBody>
      </p:sp>
      <p:sp>
        <p:nvSpPr>
          <p:cNvPr id="483" name="They trusted God to:…"/>
          <p:cNvSpPr txBox="1"/>
          <p:nvPr/>
        </p:nvSpPr>
        <p:spPr>
          <a:xfrm>
            <a:off x="4329258" y="3686054"/>
            <a:ext cx="8379937" cy="5408626"/>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1500"/>
              </a:spcBef>
              <a:buSzPct val="45000"/>
              <a:buBlip>
                <a:blip r:embed="rId4"/>
              </a:buBlip>
              <a:defRPr sz="6100">
                <a:solidFill>
                  <a:srgbClr val="57554B"/>
                </a:solidFill>
                <a:latin typeface="Times New Roman"/>
                <a:ea typeface="Times New Roman"/>
                <a:cs typeface="Times New Roman"/>
                <a:sym typeface="Times New Roman"/>
              </a:defRPr>
            </a:pPr>
            <a:r>
              <a:t>They trusted God to:</a:t>
            </a:r>
          </a:p>
          <a:p>
            <a:pPr marL="857250" indent="-400050" algn="l">
              <a:spcBef>
                <a:spcPts val="1500"/>
              </a:spcBef>
              <a:buSzPct val="45000"/>
              <a:buBlip>
                <a:blip r:embed="rId5"/>
              </a:buBlip>
              <a:defRPr sz="5000">
                <a:solidFill>
                  <a:srgbClr val="57554B"/>
                </a:solidFill>
                <a:latin typeface="Times New Roman"/>
                <a:ea typeface="Times New Roman"/>
                <a:cs typeface="Times New Roman"/>
                <a:sym typeface="Times New Roman"/>
              </a:defRPr>
            </a:pPr>
            <a:r>
              <a:t>Support the work! (2:20)</a:t>
            </a:r>
          </a:p>
          <a:p>
            <a:pPr marL="857250" indent="-400050" algn="l">
              <a:spcBef>
                <a:spcPts val="1500"/>
              </a:spcBef>
              <a:buSzPct val="45000"/>
              <a:buBlip>
                <a:blip r:embed="rId5"/>
              </a:buBlip>
              <a:defRPr sz="5000">
                <a:solidFill>
                  <a:srgbClr val="57554B"/>
                </a:solidFill>
                <a:latin typeface="Times New Roman"/>
                <a:ea typeface="Times New Roman"/>
                <a:cs typeface="Times New Roman"/>
                <a:sym typeface="Times New Roman"/>
              </a:defRPr>
            </a:pPr>
            <a:r>
              <a:t>Deliver from enemies (4:4,9 – 6:13)</a:t>
            </a:r>
          </a:p>
          <a:p>
            <a:pPr marL="857250" indent="-400050" algn="l">
              <a:spcBef>
                <a:spcPts val="1500"/>
              </a:spcBef>
              <a:buSzPct val="45000"/>
              <a:buBlip>
                <a:blip r:embed="rId5"/>
              </a:buBlip>
              <a:defRPr sz="5000">
                <a:solidFill>
                  <a:srgbClr val="57554B"/>
                </a:solidFill>
                <a:latin typeface="Times New Roman"/>
                <a:ea typeface="Times New Roman"/>
                <a:cs typeface="Times New Roman"/>
                <a:sym typeface="Times New Roman"/>
              </a:defRPr>
            </a:pPr>
            <a:r>
              <a:t>Support in battle (4:14,20)</a:t>
            </a:r>
          </a:p>
          <a:p>
            <a:pPr marL="857250" indent="-400050" algn="l">
              <a:spcBef>
                <a:spcPts val="1500"/>
              </a:spcBef>
              <a:buSzPct val="45000"/>
              <a:buBlip>
                <a:blip r:embed="rId5"/>
              </a:buBlip>
              <a:defRPr sz="5000">
                <a:solidFill>
                  <a:srgbClr val="57554B"/>
                </a:solidFill>
                <a:latin typeface="Times New Roman"/>
                <a:ea typeface="Times New Roman"/>
                <a:cs typeface="Times New Roman"/>
                <a:sym typeface="Times New Roman"/>
              </a:defRPr>
            </a:pPr>
            <a:r>
              <a:t>Remember their work (5:19)</a:t>
            </a:r>
          </a:p>
        </p:txBody>
      </p:sp>
      <p:pic>
        <p:nvPicPr>
          <p:cNvPr id="484" name="Image" descr="Image"/>
          <p:cNvPicPr>
            <a:picLocks noChangeAspect="0"/>
          </p:cNvPicPr>
          <p:nvPr/>
        </p:nvPicPr>
        <p:blipFill>
          <a:blip r:embed="rId6">
            <a:extLst/>
          </a:blip>
          <a:stretch>
            <a:fillRect/>
          </a:stretch>
        </p:blipFill>
        <p:spPr>
          <a:xfrm flipH="1">
            <a:off x="107711" y="3143112"/>
            <a:ext cx="4036040" cy="6494510"/>
          </a:xfrm>
          <a:prstGeom prst="rect">
            <a:avLst/>
          </a:prstGeom>
          <a:effectLst>
            <a:outerShdw sx="100000" sy="100000" kx="0" ky="0" algn="b" rotWithShape="0" blurRad="63500" dist="254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90" name="Principles of Revival / Restoration"/>
          <p:cNvGrpSpPr/>
          <p:nvPr/>
        </p:nvGrpSpPr>
        <p:grpSpPr>
          <a:xfrm>
            <a:off x="103514" y="130478"/>
            <a:ext cx="12797772" cy="1206501"/>
            <a:chOff x="0" y="0"/>
            <a:chExt cx="12797771" cy="1206500"/>
          </a:xfrm>
        </p:grpSpPr>
        <p:sp>
          <p:nvSpPr>
            <p:cNvPr id="489"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488" name="Principles of Revival / Restoration Principles of Revival / Restoration" descr="Principles of Revival / Restoration Principles of Revival / Restoration"/>
            <p:cNvPicPr>
              <a:picLocks noChangeAspect="0"/>
            </p:cNvPicPr>
            <p:nvPr/>
          </p:nvPicPr>
          <p:blipFill>
            <a:blip r:embed="rId3">
              <a:extLst/>
            </a:blip>
            <a:stretch>
              <a:fillRect/>
            </a:stretch>
          </p:blipFill>
          <p:spPr>
            <a:xfrm>
              <a:off x="0" y="0"/>
              <a:ext cx="12797772" cy="1206500"/>
            </a:xfrm>
            <a:prstGeom prst="rect">
              <a:avLst/>
            </a:prstGeom>
            <a:effectLst/>
          </p:spPr>
        </p:pic>
      </p:grpSp>
      <p:sp>
        <p:nvSpPr>
          <p:cNvPr id="491" name="TRUSTING GOD (2:20; 4:4,5,9,14,20)"/>
          <p:cNvSpPr/>
          <p:nvPr/>
        </p:nvSpPr>
        <p:spPr>
          <a:xfrm>
            <a:off x="285088" y="1516011"/>
            <a:ext cx="12434624" cy="1270001"/>
          </a:xfrm>
          <a:prstGeom prst="roundRect">
            <a:avLst>
              <a:gd name="adj" fmla="val 1500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5600">
                <a:solidFill>
                  <a:srgbClr val="FFFFFF"/>
                </a:solidFill>
                <a:effectLst>
                  <a:outerShdw sx="100000" sy="100000" kx="0" ky="0" algn="b" rotWithShape="0" blurRad="50800" dist="63500" dir="2416703">
                    <a:srgbClr val="000000"/>
                  </a:outerShdw>
                </a:effectLst>
              </a:defRPr>
            </a:lvl1pPr>
          </a:lstStyle>
          <a:p>
            <a:pPr/>
            <a:r>
              <a:t>TRUSTING GOD (2:20; 4:4,5,9,14,20)</a:t>
            </a:r>
          </a:p>
        </p:txBody>
      </p:sp>
      <p:sp>
        <p:nvSpPr>
          <p:cNvPr id="492" name="Are We Depending On God?…"/>
          <p:cNvSpPr txBox="1"/>
          <p:nvPr/>
        </p:nvSpPr>
        <p:spPr>
          <a:xfrm>
            <a:off x="4314292" y="3296958"/>
            <a:ext cx="8379938" cy="5958502"/>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1500"/>
              </a:spcBef>
              <a:buSzPct val="45000"/>
              <a:buBlip>
                <a:blip r:embed="rId4"/>
              </a:buBlip>
              <a:defRPr sz="5300">
                <a:solidFill>
                  <a:srgbClr val="57554B"/>
                </a:solidFill>
                <a:latin typeface="Times New Roman"/>
                <a:ea typeface="Times New Roman"/>
                <a:cs typeface="Times New Roman"/>
                <a:sym typeface="Times New Roman"/>
              </a:defRPr>
            </a:pPr>
            <a:r>
              <a:t>Are We Depending On God?</a:t>
            </a:r>
          </a:p>
          <a:p>
            <a:pPr marL="857250" indent="-400050" algn="l">
              <a:spcBef>
                <a:spcPts val="1500"/>
              </a:spcBef>
              <a:buSzPct val="45000"/>
              <a:buBlip>
                <a:blip r:embed="rId5"/>
              </a:buBlip>
              <a:defRPr sz="4300">
                <a:solidFill>
                  <a:srgbClr val="57554B"/>
                </a:solidFill>
                <a:latin typeface="Times New Roman"/>
                <a:ea typeface="Times New Roman"/>
                <a:cs typeface="Times New Roman"/>
                <a:sym typeface="Times New Roman"/>
              </a:defRPr>
            </a:pPr>
            <a:r>
              <a:t>God’s way will work!</a:t>
            </a:r>
          </a:p>
          <a:p>
            <a:pPr marL="857250" indent="-400050" algn="l">
              <a:spcBef>
                <a:spcPts val="1500"/>
              </a:spcBef>
              <a:buSzPct val="45000"/>
              <a:buBlip>
                <a:blip r:embed="rId5"/>
              </a:buBlip>
              <a:defRPr sz="4300">
                <a:solidFill>
                  <a:srgbClr val="57554B"/>
                </a:solidFill>
                <a:latin typeface="Times New Roman"/>
                <a:ea typeface="Times New Roman"/>
                <a:cs typeface="Times New Roman"/>
                <a:sym typeface="Times New Roman"/>
              </a:defRPr>
            </a:pPr>
            <a:r>
              <a:t>Never compromise with God’s enemies – We will be consumed!</a:t>
            </a:r>
          </a:p>
          <a:p>
            <a:pPr marL="857250" indent="-400050" algn="l">
              <a:spcBef>
                <a:spcPts val="1500"/>
              </a:spcBef>
              <a:buSzPct val="45000"/>
              <a:buBlip>
                <a:blip r:embed="rId5"/>
              </a:buBlip>
              <a:defRPr sz="4300">
                <a:solidFill>
                  <a:srgbClr val="57554B"/>
                </a:solidFill>
                <a:latin typeface="Times New Roman"/>
                <a:ea typeface="Times New Roman"/>
                <a:cs typeface="Times New Roman"/>
                <a:sym typeface="Times New Roman"/>
              </a:defRPr>
            </a:pPr>
            <a:r>
              <a:t>If truth is own our side – we will win the war (John 8:32) </a:t>
            </a:r>
          </a:p>
          <a:p>
            <a:pPr marL="857250" indent="-400050" algn="l">
              <a:spcBef>
                <a:spcPts val="1500"/>
              </a:spcBef>
              <a:buSzPct val="45000"/>
              <a:buBlip>
                <a:blip r:embed="rId5"/>
              </a:buBlip>
              <a:defRPr sz="4300">
                <a:solidFill>
                  <a:srgbClr val="57554B"/>
                </a:solidFill>
                <a:latin typeface="Times New Roman"/>
                <a:ea typeface="Times New Roman"/>
                <a:cs typeface="Times New Roman"/>
                <a:sym typeface="Times New Roman"/>
              </a:defRPr>
            </a:pPr>
            <a:r>
              <a:t>God will remember our labor (1 Cor 15:58) </a:t>
            </a:r>
            <a:r>
              <a:rPr i="1" sz="3500"/>
              <a:t>[good or bad - 2 Cor 5:10]</a:t>
            </a:r>
          </a:p>
        </p:txBody>
      </p:sp>
      <p:pic>
        <p:nvPicPr>
          <p:cNvPr id="493" name="Image" descr="Image"/>
          <p:cNvPicPr>
            <a:picLocks noChangeAspect="0"/>
          </p:cNvPicPr>
          <p:nvPr/>
        </p:nvPicPr>
        <p:blipFill>
          <a:blip r:embed="rId6">
            <a:extLst/>
          </a:blip>
          <a:stretch>
            <a:fillRect/>
          </a:stretch>
        </p:blipFill>
        <p:spPr>
          <a:xfrm flipH="1">
            <a:off x="107711" y="3143112"/>
            <a:ext cx="4036040" cy="6494510"/>
          </a:xfrm>
          <a:prstGeom prst="rect">
            <a:avLst/>
          </a:prstGeom>
          <a:effectLst>
            <a:outerShdw sx="100000" sy="100000" kx="0" ky="0" algn="b" rotWithShape="0" blurRad="63500" dist="254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4" name="Principles of Revival / Restoration"/>
          <p:cNvGrpSpPr/>
          <p:nvPr/>
        </p:nvGrpSpPr>
        <p:grpSpPr>
          <a:xfrm>
            <a:off x="103514" y="130478"/>
            <a:ext cx="12797772" cy="1206501"/>
            <a:chOff x="0" y="0"/>
            <a:chExt cx="12797771" cy="1206500"/>
          </a:xfrm>
        </p:grpSpPr>
        <p:sp>
          <p:nvSpPr>
            <p:cNvPr id="233"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232" name="Principles of Revival / Restoration Principles of Revival / Restoration" descr="Principles of Revival / Restoration Principles of Revival / Restoration"/>
            <p:cNvPicPr>
              <a:picLocks noChangeAspect="0"/>
            </p:cNvPicPr>
            <p:nvPr/>
          </p:nvPicPr>
          <p:blipFill>
            <a:blip r:embed="rId3">
              <a:extLst/>
            </a:blip>
            <a:stretch>
              <a:fillRect/>
            </a:stretch>
          </p:blipFill>
          <p:spPr>
            <a:xfrm>
              <a:off x="0" y="0"/>
              <a:ext cx="12797772" cy="1206500"/>
            </a:xfrm>
            <a:prstGeom prst="rect">
              <a:avLst/>
            </a:prstGeom>
            <a:effectLst/>
          </p:spPr>
        </p:pic>
      </p:grpSp>
      <p:sp>
        <p:nvSpPr>
          <p:cNvPr id="235" name="Judah was in Babylon 70 years because of their idolatry (Jer. 29:10)…"/>
          <p:cNvSpPr txBox="1"/>
          <p:nvPr/>
        </p:nvSpPr>
        <p:spPr>
          <a:xfrm>
            <a:off x="4271663" y="1386581"/>
            <a:ext cx="8472661" cy="8174237"/>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900"/>
              </a:spcBef>
              <a:buSzPct val="45000"/>
              <a:buBlip>
                <a:blip r:embed="rId4"/>
              </a:buBlip>
              <a:defRPr sz="3200">
                <a:solidFill>
                  <a:srgbClr val="57554B"/>
                </a:solidFill>
                <a:latin typeface="Times New Roman"/>
                <a:ea typeface="Times New Roman"/>
                <a:cs typeface="Times New Roman"/>
                <a:sym typeface="Times New Roman"/>
              </a:defRPr>
            </a:pPr>
            <a:r>
              <a:t>Judah was in Babylon 70 years because of their idolatry (Jer. 29:10)</a:t>
            </a:r>
          </a:p>
          <a:p>
            <a:pPr marL="400050" indent="-400050" algn="l">
              <a:spcBef>
                <a:spcPts val="900"/>
              </a:spcBef>
              <a:buSzPct val="45000"/>
              <a:buBlip>
                <a:blip r:embed="rId4"/>
              </a:buBlip>
              <a:defRPr sz="3200">
                <a:solidFill>
                  <a:srgbClr val="57554B"/>
                </a:solidFill>
                <a:latin typeface="Times New Roman"/>
                <a:ea typeface="Times New Roman"/>
                <a:cs typeface="Times New Roman"/>
                <a:sym typeface="Times New Roman"/>
              </a:defRPr>
            </a:pPr>
            <a:r>
              <a:t>539 BC. Cyrus the Great conquered Babylon &amp; released the Jews as foretold by Isaiah. (Isa. 44:28; 45:1-4 [150 years before Cyrus])</a:t>
            </a:r>
          </a:p>
          <a:p>
            <a:pPr marL="400050" indent="-400050" algn="l">
              <a:spcBef>
                <a:spcPts val="900"/>
              </a:spcBef>
              <a:buSzPct val="45000"/>
              <a:buBlip>
                <a:blip r:embed="rId4"/>
              </a:buBlip>
              <a:defRPr sz="3200">
                <a:solidFill>
                  <a:srgbClr val="57554B"/>
                </a:solidFill>
                <a:latin typeface="Times New Roman"/>
                <a:ea typeface="Times New Roman"/>
                <a:cs typeface="Times New Roman"/>
                <a:sym typeface="Times New Roman"/>
              </a:defRPr>
            </a:pPr>
            <a:r>
              <a:t>Zerubbabel  leads the first wave back to Jerusalem to reestablish the priesthood and sacrificial system — Ez 3:1-8 (</a:t>
            </a:r>
            <a:r>
              <a:rPr>
                <a:solidFill>
                  <a:srgbClr val="9A4C3C"/>
                </a:solidFill>
              </a:rPr>
              <a:t>538</a:t>
            </a:r>
            <a:r>
              <a:t> BC) </a:t>
            </a:r>
          </a:p>
          <a:p>
            <a:pPr marL="400050" indent="-400050" algn="l">
              <a:spcBef>
                <a:spcPts val="900"/>
              </a:spcBef>
              <a:buSzPct val="45000"/>
              <a:buBlip>
                <a:blip r:embed="rId4"/>
              </a:buBlip>
              <a:defRPr sz="3200">
                <a:solidFill>
                  <a:srgbClr val="57554B"/>
                </a:solidFill>
                <a:latin typeface="Times New Roman"/>
                <a:ea typeface="Times New Roman"/>
                <a:cs typeface="Times New Roman"/>
                <a:sym typeface="Times New Roman"/>
              </a:defRPr>
            </a:pPr>
            <a:r>
              <a:t>The temple is rebuilt under the leadership of Zerubbabel — Ez 3:8-6:18 (</a:t>
            </a:r>
            <a:r>
              <a:rPr>
                <a:solidFill>
                  <a:srgbClr val="9A4C3C"/>
                </a:solidFill>
              </a:rPr>
              <a:t>537-516</a:t>
            </a:r>
            <a:r>
              <a:t> BC)</a:t>
            </a:r>
          </a:p>
          <a:p>
            <a:pPr marL="400050" indent="-400050" algn="l">
              <a:spcBef>
                <a:spcPts val="900"/>
              </a:spcBef>
              <a:buSzPct val="45000"/>
              <a:buBlip>
                <a:blip r:embed="rId4"/>
              </a:buBlip>
              <a:defRPr sz="3200">
                <a:solidFill>
                  <a:srgbClr val="57554B"/>
                </a:solidFill>
                <a:latin typeface="Times New Roman"/>
                <a:ea typeface="Times New Roman"/>
                <a:cs typeface="Times New Roman"/>
                <a:sym typeface="Times New Roman"/>
              </a:defRPr>
            </a:pPr>
            <a:r>
              <a:t>Ezra returns to teach and lead the people in worship &amp; service according to the Law — Ez 7:1-10 (</a:t>
            </a:r>
            <a:r>
              <a:rPr>
                <a:solidFill>
                  <a:srgbClr val="9A4C3C"/>
                </a:solidFill>
              </a:rPr>
              <a:t>457,458</a:t>
            </a:r>
            <a:r>
              <a:t> BC)</a:t>
            </a:r>
          </a:p>
          <a:p>
            <a:pPr marL="400050" indent="-400050" algn="l">
              <a:spcBef>
                <a:spcPts val="900"/>
              </a:spcBef>
              <a:buSzPct val="45000"/>
              <a:buBlip>
                <a:blip r:embed="rId4"/>
              </a:buBlip>
              <a:defRPr sz="3200">
                <a:solidFill>
                  <a:srgbClr val="57554B"/>
                </a:solidFill>
                <a:latin typeface="Times New Roman"/>
                <a:ea typeface="Times New Roman"/>
                <a:cs typeface="Times New Roman"/>
                <a:sym typeface="Times New Roman"/>
              </a:defRPr>
            </a:pPr>
            <a:r>
              <a:t>Nehemiah leads another group back to direct the reconstruction of the wall – Neh. 1:1-7:15 (25th of  Elul ~ Sept 20, </a:t>
            </a:r>
            <a:r>
              <a:rPr>
                <a:solidFill>
                  <a:schemeClr val="accent5"/>
                </a:solidFill>
              </a:rPr>
              <a:t>444 BC</a:t>
            </a:r>
            <a:r>
              <a:t>)</a:t>
            </a:r>
          </a:p>
        </p:txBody>
      </p:sp>
      <p:grpSp>
        <p:nvGrpSpPr>
          <p:cNvPr id="238" name="Image"/>
          <p:cNvGrpSpPr/>
          <p:nvPr/>
        </p:nvGrpSpPr>
        <p:grpSpPr>
          <a:xfrm>
            <a:off x="117245" y="1308959"/>
            <a:ext cx="4018240" cy="8329481"/>
            <a:chOff x="0" y="0"/>
            <a:chExt cx="4018238" cy="8329480"/>
          </a:xfrm>
        </p:grpSpPr>
        <p:pic>
          <p:nvPicPr>
            <p:cNvPr id="237" name="Image" descr="Image"/>
            <p:cNvPicPr>
              <a:picLocks noChangeAspect="1"/>
            </p:cNvPicPr>
            <p:nvPr/>
          </p:nvPicPr>
          <p:blipFill>
            <a:blip r:embed="rId5">
              <a:extLst/>
            </a:blip>
            <a:srcRect l="18625" t="0" r="54758" b="0"/>
            <a:stretch>
              <a:fillRect/>
            </a:stretch>
          </p:blipFill>
          <p:spPr>
            <a:xfrm>
              <a:off x="101600" y="63500"/>
              <a:ext cx="3815039" cy="8062781"/>
            </a:xfrm>
            <a:prstGeom prst="rect">
              <a:avLst/>
            </a:prstGeom>
            <a:ln>
              <a:noFill/>
            </a:ln>
            <a:effectLst/>
          </p:spPr>
        </p:pic>
        <p:pic>
          <p:nvPicPr>
            <p:cNvPr id="236" name="Image" descr="Image"/>
            <p:cNvPicPr>
              <a:picLocks noChangeAspect="0"/>
            </p:cNvPicPr>
            <p:nvPr/>
          </p:nvPicPr>
          <p:blipFill>
            <a:blip r:embed="rId6">
              <a:extLst/>
            </a:blip>
            <a:stretch>
              <a:fillRect/>
            </a:stretch>
          </p:blipFill>
          <p:spPr>
            <a:xfrm>
              <a:off x="0" y="-1"/>
              <a:ext cx="4018239" cy="8329482"/>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5">
                                            <p:txEl>
                                              <p:pRg st="1" end="1"/>
                                            </p:txEl>
                                          </p:spTgt>
                                        </p:tgtEl>
                                        <p:attrNameLst>
                                          <p:attrName>style.visibility</p:attrName>
                                        </p:attrNameLst>
                                      </p:cBhvr>
                                      <p:to>
                                        <p:strVal val="visible"/>
                                      </p:to>
                                    </p:set>
                                    <p:animEffect filter="fade" transition="in">
                                      <p:cBhvr>
                                        <p:cTn id="7" dur="1500"/>
                                        <p:tgtEl>
                                          <p:spTgt spid="2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35">
                                            <p:txEl>
                                              <p:pRg st="2" end="2"/>
                                            </p:txEl>
                                          </p:spTgt>
                                        </p:tgtEl>
                                        <p:attrNameLst>
                                          <p:attrName>style.visibility</p:attrName>
                                        </p:attrNameLst>
                                      </p:cBhvr>
                                      <p:to>
                                        <p:strVal val="visible"/>
                                      </p:to>
                                    </p:set>
                                    <p:animEffect filter="fade" transition="in">
                                      <p:cBhvr>
                                        <p:cTn id="12" dur="1500"/>
                                        <p:tgtEl>
                                          <p:spTgt spid="2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35">
                                            <p:txEl>
                                              <p:pRg st="3" end="3"/>
                                            </p:txEl>
                                          </p:spTgt>
                                        </p:tgtEl>
                                        <p:attrNameLst>
                                          <p:attrName>style.visibility</p:attrName>
                                        </p:attrNameLst>
                                      </p:cBhvr>
                                      <p:to>
                                        <p:strVal val="visible"/>
                                      </p:to>
                                    </p:set>
                                    <p:animEffect filter="fade" transition="in">
                                      <p:cBhvr>
                                        <p:cTn id="17" dur="1500"/>
                                        <p:tgtEl>
                                          <p:spTgt spid="23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35">
                                            <p:txEl>
                                              <p:pRg st="4" end="4"/>
                                            </p:txEl>
                                          </p:spTgt>
                                        </p:tgtEl>
                                        <p:attrNameLst>
                                          <p:attrName>style.visibility</p:attrName>
                                        </p:attrNameLst>
                                      </p:cBhvr>
                                      <p:to>
                                        <p:strVal val="visible"/>
                                      </p:to>
                                    </p:set>
                                    <p:animEffect filter="fade" transition="in">
                                      <p:cBhvr>
                                        <p:cTn id="22" dur="1500"/>
                                        <p:tgtEl>
                                          <p:spTgt spid="23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35">
                                            <p:txEl>
                                              <p:pRg st="5" end="5"/>
                                            </p:txEl>
                                          </p:spTgt>
                                        </p:tgtEl>
                                        <p:attrNameLst>
                                          <p:attrName>style.visibility</p:attrName>
                                        </p:attrNameLst>
                                      </p:cBhvr>
                                      <p:to>
                                        <p:strVal val="visible"/>
                                      </p:to>
                                    </p:set>
                                    <p:animEffect filter="fade" transition="in">
                                      <p:cBhvr>
                                        <p:cTn id="27" dur="1500"/>
                                        <p:tgtEl>
                                          <p:spTgt spid="235">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5"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99" name="Principles of Revival / Restoration"/>
          <p:cNvGrpSpPr/>
          <p:nvPr/>
        </p:nvGrpSpPr>
        <p:grpSpPr>
          <a:xfrm>
            <a:off x="103514" y="130478"/>
            <a:ext cx="12797772" cy="1206501"/>
            <a:chOff x="0" y="0"/>
            <a:chExt cx="12797771" cy="1206500"/>
          </a:xfrm>
        </p:grpSpPr>
        <p:sp>
          <p:nvSpPr>
            <p:cNvPr id="498"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497" name="Principles of Revival / Restoration Principles of Revival / Restoration" descr="Principles of Revival / Restoration Principles of Revival / Restoration"/>
            <p:cNvPicPr>
              <a:picLocks noChangeAspect="0"/>
            </p:cNvPicPr>
            <p:nvPr/>
          </p:nvPicPr>
          <p:blipFill>
            <a:blip r:embed="rId3">
              <a:extLst/>
            </a:blip>
            <a:stretch>
              <a:fillRect/>
            </a:stretch>
          </p:blipFill>
          <p:spPr>
            <a:xfrm>
              <a:off x="0" y="0"/>
              <a:ext cx="12797772" cy="1206500"/>
            </a:xfrm>
            <a:prstGeom prst="rect">
              <a:avLst/>
            </a:prstGeom>
            <a:effectLst/>
          </p:spPr>
        </p:pic>
      </p:grpSp>
      <p:sp>
        <p:nvSpPr>
          <p:cNvPr id="500" name="Reverence For God &amp; His Word (8-10)"/>
          <p:cNvSpPr/>
          <p:nvPr/>
        </p:nvSpPr>
        <p:spPr>
          <a:xfrm>
            <a:off x="285088" y="1516011"/>
            <a:ext cx="12434624" cy="1270001"/>
          </a:xfrm>
          <a:prstGeom prst="roundRect">
            <a:avLst>
              <a:gd name="adj" fmla="val 1500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sz="4900">
                <a:solidFill>
                  <a:srgbClr val="FFFFFF"/>
                </a:solidFill>
                <a:effectLst>
                  <a:outerShdw sx="100000" sy="100000" kx="0" ky="0" algn="b" rotWithShape="0" blurRad="50800" dist="63500" dir="2416703">
                    <a:srgbClr val="000000"/>
                  </a:outerShdw>
                </a:effectLst>
              </a:defRPr>
            </a:pPr>
            <a:r>
              <a:rPr cap="all"/>
              <a:t>Reverence For God &amp; His Word</a:t>
            </a:r>
            <a:r>
              <a:t> (8-10)</a:t>
            </a:r>
          </a:p>
        </p:txBody>
      </p:sp>
      <p:sp>
        <p:nvSpPr>
          <p:cNvPr id="501" name="Assembled for a united purpose — “As one man … bring the book of the Law of Moses” (Chapter 8)…"/>
          <p:cNvSpPr txBox="1"/>
          <p:nvPr/>
        </p:nvSpPr>
        <p:spPr>
          <a:xfrm>
            <a:off x="5121461" y="2965044"/>
            <a:ext cx="7754979" cy="6612137"/>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1100"/>
              </a:spcBef>
              <a:buSzPct val="45000"/>
              <a:buBlip>
                <a:blip r:embed="rId4"/>
              </a:buBlip>
              <a:defRPr sz="4000">
                <a:solidFill>
                  <a:srgbClr val="57554B"/>
                </a:solidFill>
                <a:latin typeface="Times New Roman"/>
                <a:ea typeface="Times New Roman"/>
                <a:cs typeface="Times New Roman"/>
                <a:sym typeface="Times New Roman"/>
              </a:defRPr>
            </a:pPr>
            <a:r>
              <a:t>Assembled for a united purpose — “</a:t>
            </a:r>
            <a:r>
              <a:rPr i="1"/>
              <a:t>As one man … bring the book of the Law of Moses</a:t>
            </a:r>
            <a:r>
              <a:t>” (Chapter 8)</a:t>
            </a:r>
          </a:p>
          <a:p>
            <a:pPr marL="857250" indent="-400050" algn="l">
              <a:spcBef>
                <a:spcPts val="1100"/>
              </a:spcBef>
              <a:buSzPct val="45000"/>
              <a:buBlip>
                <a:blip r:embed="rId5"/>
              </a:buBlip>
              <a:defRPr sz="3200">
                <a:solidFill>
                  <a:srgbClr val="57554B"/>
                </a:solidFill>
                <a:latin typeface="Times New Roman"/>
                <a:ea typeface="Times New Roman"/>
                <a:cs typeface="Times New Roman"/>
                <a:sym typeface="Times New Roman"/>
              </a:defRPr>
            </a:pPr>
            <a:r>
              <a:t>Listened patiently &amp; attentively (3)</a:t>
            </a:r>
          </a:p>
          <a:p>
            <a:pPr marL="857250" indent="-400050" algn="l">
              <a:spcBef>
                <a:spcPts val="1100"/>
              </a:spcBef>
              <a:buSzPct val="45000"/>
              <a:buBlip>
                <a:blip r:embed="rId5"/>
              </a:buBlip>
              <a:defRPr sz="3200">
                <a:solidFill>
                  <a:srgbClr val="57554B"/>
                </a:solidFill>
                <a:latin typeface="Times New Roman"/>
                <a:ea typeface="Times New Roman"/>
                <a:cs typeface="Times New Roman"/>
                <a:sym typeface="Times New Roman"/>
              </a:defRPr>
            </a:pPr>
            <a:r>
              <a:t>Prepared a pulpit “for that purpose” (4)</a:t>
            </a:r>
          </a:p>
          <a:p>
            <a:pPr marL="857250" indent="-400050" algn="l">
              <a:spcBef>
                <a:spcPts val="1100"/>
              </a:spcBef>
              <a:buSzPct val="45000"/>
              <a:buBlip>
                <a:blip r:embed="rId5"/>
              </a:buBlip>
              <a:defRPr sz="3200">
                <a:solidFill>
                  <a:srgbClr val="57554B"/>
                </a:solidFill>
                <a:latin typeface="Times New Roman"/>
                <a:ea typeface="Times New Roman"/>
                <a:cs typeface="Times New Roman"/>
                <a:sym typeface="Times New Roman"/>
              </a:defRPr>
            </a:pPr>
            <a:r>
              <a:t>Stood when book was opened (5)</a:t>
            </a:r>
          </a:p>
          <a:p>
            <a:pPr marL="857250" indent="-400050" algn="l">
              <a:spcBef>
                <a:spcPts val="1100"/>
              </a:spcBef>
              <a:buSzPct val="45000"/>
              <a:buBlip>
                <a:blip r:embed="rId5"/>
              </a:buBlip>
              <a:defRPr sz="3200">
                <a:solidFill>
                  <a:srgbClr val="57554B"/>
                </a:solidFill>
                <a:latin typeface="Times New Roman"/>
                <a:ea typeface="Times New Roman"/>
                <a:cs typeface="Times New Roman"/>
                <a:sym typeface="Times New Roman"/>
              </a:defRPr>
            </a:pPr>
            <a:r>
              <a:t>Were thankful for God’s Law (6)</a:t>
            </a:r>
          </a:p>
          <a:p>
            <a:pPr marL="857250" indent="-400050" algn="l">
              <a:spcBef>
                <a:spcPts val="1100"/>
              </a:spcBef>
              <a:buSzPct val="45000"/>
              <a:buBlip>
                <a:blip r:embed="rId5"/>
              </a:buBlip>
              <a:defRPr sz="3200">
                <a:solidFill>
                  <a:srgbClr val="57554B"/>
                </a:solidFill>
                <a:latin typeface="Times New Roman"/>
                <a:ea typeface="Times New Roman"/>
                <a:cs typeface="Times New Roman"/>
                <a:sym typeface="Times New Roman"/>
              </a:defRPr>
            </a:pPr>
            <a:r>
              <a:t>Stood in their place (7)</a:t>
            </a:r>
          </a:p>
          <a:p>
            <a:pPr marL="857250" indent="-400050" algn="l">
              <a:spcBef>
                <a:spcPts val="1100"/>
              </a:spcBef>
              <a:buSzPct val="45000"/>
              <a:buBlip>
                <a:blip r:embed="rId5"/>
              </a:buBlip>
              <a:defRPr sz="3200">
                <a:solidFill>
                  <a:srgbClr val="57554B"/>
                </a:solidFill>
                <a:latin typeface="Times New Roman"/>
                <a:ea typeface="Times New Roman"/>
                <a:cs typeface="Times New Roman"/>
                <a:sym typeface="Times New Roman"/>
              </a:defRPr>
            </a:pPr>
            <a:r>
              <a:t>Sought to understand / penitent / obedient / joyful (8-12)</a:t>
            </a:r>
          </a:p>
          <a:p>
            <a:pPr marL="857250" indent="-400050" algn="l">
              <a:spcBef>
                <a:spcPts val="1100"/>
              </a:spcBef>
              <a:buSzPct val="45000"/>
              <a:buBlip>
                <a:blip r:embed="rId5"/>
              </a:buBlip>
              <a:defRPr sz="3200">
                <a:solidFill>
                  <a:srgbClr val="57554B"/>
                </a:solidFill>
                <a:latin typeface="Times New Roman"/>
                <a:ea typeface="Times New Roman"/>
                <a:cs typeface="Times New Roman"/>
                <a:sym typeface="Times New Roman"/>
              </a:defRPr>
            </a:pPr>
            <a:r>
              <a:t>Continued to assemble &amp; hear (13-18)</a:t>
            </a:r>
          </a:p>
        </p:txBody>
      </p:sp>
      <p:pic>
        <p:nvPicPr>
          <p:cNvPr id="502" name="Image" descr="Image"/>
          <p:cNvPicPr>
            <a:picLocks noChangeAspect="1"/>
          </p:cNvPicPr>
          <p:nvPr/>
        </p:nvPicPr>
        <p:blipFill>
          <a:blip r:embed="rId6">
            <a:extLst/>
          </a:blip>
          <a:stretch>
            <a:fillRect/>
          </a:stretch>
        </p:blipFill>
        <p:spPr>
          <a:xfrm>
            <a:off x="-158545" y="2833674"/>
            <a:ext cx="5865059" cy="688506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08" name="Principles of Revival / Restoration"/>
          <p:cNvGrpSpPr/>
          <p:nvPr/>
        </p:nvGrpSpPr>
        <p:grpSpPr>
          <a:xfrm>
            <a:off x="103514" y="130478"/>
            <a:ext cx="12797772" cy="1206501"/>
            <a:chOff x="0" y="0"/>
            <a:chExt cx="12797771" cy="1206500"/>
          </a:xfrm>
        </p:grpSpPr>
        <p:sp>
          <p:nvSpPr>
            <p:cNvPr id="507"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506" name="Principles of Revival / Restoration Principles of Revival / Restoration" descr="Principles of Revival / Restoration Principles of Revival / Restoration"/>
            <p:cNvPicPr>
              <a:picLocks noChangeAspect="0"/>
            </p:cNvPicPr>
            <p:nvPr/>
          </p:nvPicPr>
          <p:blipFill>
            <a:blip r:embed="rId3">
              <a:extLst/>
            </a:blip>
            <a:stretch>
              <a:fillRect/>
            </a:stretch>
          </p:blipFill>
          <p:spPr>
            <a:xfrm>
              <a:off x="0" y="0"/>
              <a:ext cx="12797772" cy="1206500"/>
            </a:xfrm>
            <a:prstGeom prst="rect">
              <a:avLst/>
            </a:prstGeom>
            <a:effectLst/>
          </p:spPr>
        </p:pic>
      </p:grpSp>
      <p:sp>
        <p:nvSpPr>
          <p:cNvPr id="509" name="Reverence For God &amp; His Word (8-10)"/>
          <p:cNvSpPr/>
          <p:nvPr/>
        </p:nvSpPr>
        <p:spPr>
          <a:xfrm>
            <a:off x="285088" y="1516011"/>
            <a:ext cx="12434624" cy="1270001"/>
          </a:xfrm>
          <a:prstGeom prst="roundRect">
            <a:avLst>
              <a:gd name="adj" fmla="val 1500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sz="4900">
                <a:solidFill>
                  <a:srgbClr val="FFFFFF"/>
                </a:solidFill>
                <a:effectLst>
                  <a:outerShdw sx="100000" sy="100000" kx="0" ky="0" algn="b" rotWithShape="0" blurRad="50800" dist="63500" dir="2416703">
                    <a:srgbClr val="000000"/>
                  </a:outerShdw>
                </a:effectLst>
              </a:defRPr>
            </a:pPr>
            <a:r>
              <a:rPr cap="all"/>
              <a:t>Reverence For God &amp; His Word</a:t>
            </a:r>
            <a:r>
              <a:t> (8-10)</a:t>
            </a:r>
          </a:p>
        </p:txBody>
      </p:sp>
      <p:sp>
        <p:nvSpPr>
          <p:cNvPr id="510" name="The People Confess Their Sins (Chapter 9,10)…"/>
          <p:cNvSpPr txBox="1"/>
          <p:nvPr/>
        </p:nvSpPr>
        <p:spPr>
          <a:xfrm>
            <a:off x="5121461" y="2830356"/>
            <a:ext cx="7754979" cy="6471898"/>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1100"/>
              </a:spcBef>
              <a:buSzPct val="45000"/>
              <a:buBlip>
                <a:blip r:embed="rId4"/>
              </a:buBlip>
              <a:defRPr sz="5500">
                <a:solidFill>
                  <a:srgbClr val="57554B"/>
                </a:solidFill>
                <a:latin typeface="Times New Roman"/>
                <a:ea typeface="Times New Roman"/>
                <a:cs typeface="Times New Roman"/>
                <a:sym typeface="Times New Roman"/>
              </a:defRPr>
            </a:pPr>
            <a:r>
              <a:t>The People Confess Their Sins (Chapter 9,10)</a:t>
            </a:r>
          </a:p>
          <a:p>
            <a:pPr marL="857250" indent="-400050" algn="l">
              <a:spcBef>
                <a:spcPts val="1100"/>
              </a:spcBef>
              <a:buSzPct val="45000"/>
              <a:buBlip>
                <a:blip r:embed="rId5"/>
              </a:buBlip>
              <a:defRPr sz="3300">
                <a:solidFill>
                  <a:srgbClr val="57554B"/>
                </a:solidFill>
                <a:latin typeface="Times New Roman"/>
                <a:ea typeface="Times New Roman"/>
                <a:cs typeface="Times New Roman"/>
                <a:sym typeface="Times New Roman"/>
              </a:defRPr>
            </a:pPr>
            <a:r>
              <a:t>“on the twenty-fourth day of this month the children of Israel were assembled with fasting, in sackcloth, and with dust on their heads.” (9:1)</a:t>
            </a:r>
          </a:p>
          <a:p>
            <a:pPr marL="857250" indent="-400050" algn="l">
              <a:spcBef>
                <a:spcPts val="1100"/>
              </a:spcBef>
              <a:buSzPct val="45000"/>
              <a:buBlip>
                <a:blip r:embed="rId5"/>
              </a:buBlip>
              <a:defRPr sz="3300">
                <a:solidFill>
                  <a:srgbClr val="57554B"/>
                </a:solidFill>
                <a:latin typeface="Times New Roman"/>
                <a:ea typeface="Times New Roman"/>
                <a:cs typeface="Times New Roman"/>
                <a:sym typeface="Times New Roman"/>
              </a:defRPr>
            </a:pPr>
            <a:r>
              <a:t>Confessed their sins and separated from foreigners - worshipped God (9:2-3)</a:t>
            </a:r>
          </a:p>
          <a:p>
            <a:pPr marL="857250" indent="-400050" algn="l">
              <a:spcBef>
                <a:spcPts val="1100"/>
              </a:spcBef>
              <a:buSzPct val="45000"/>
              <a:buBlip>
                <a:blip r:embed="rId5"/>
              </a:buBlip>
              <a:defRPr sz="3300">
                <a:solidFill>
                  <a:srgbClr val="57554B"/>
                </a:solidFill>
                <a:latin typeface="Times New Roman"/>
                <a:ea typeface="Times New Roman"/>
                <a:cs typeface="Times New Roman"/>
                <a:sym typeface="Times New Roman"/>
              </a:defRPr>
            </a:pPr>
            <a:r>
              <a:t>Praised God and entered into a covenant with God (9:4-38)</a:t>
            </a:r>
          </a:p>
          <a:p>
            <a:pPr marL="857250" indent="-400050" algn="l">
              <a:spcBef>
                <a:spcPts val="1100"/>
              </a:spcBef>
              <a:buSzPct val="45000"/>
              <a:buBlip>
                <a:blip r:embed="rId5"/>
              </a:buBlip>
              <a:defRPr sz="3300">
                <a:solidFill>
                  <a:srgbClr val="57554B"/>
                </a:solidFill>
                <a:latin typeface="Times New Roman"/>
                <a:ea typeface="Times New Roman"/>
                <a:cs typeface="Times New Roman"/>
                <a:sym typeface="Times New Roman"/>
              </a:defRPr>
            </a:pPr>
            <a:r>
              <a:t>Signed the covenant (10:2839)</a:t>
            </a:r>
          </a:p>
        </p:txBody>
      </p:sp>
      <p:pic>
        <p:nvPicPr>
          <p:cNvPr id="511" name="Image" descr="Image"/>
          <p:cNvPicPr>
            <a:picLocks noChangeAspect="1"/>
          </p:cNvPicPr>
          <p:nvPr/>
        </p:nvPicPr>
        <p:blipFill>
          <a:blip r:embed="rId6">
            <a:extLst/>
          </a:blip>
          <a:stretch>
            <a:fillRect/>
          </a:stretch>
        </p:blipFill>
        <p:spPr>
          <a:xfrm>
            <a:off x="-158545" y="2833674"/>
            <a:ext cx="5865059" cy="688506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17" name="Principles of Revival / Restoration"/>
          <p:cNvGrpSpPr/>
          <p:nvPr/>
        </p:nvGrpSpPr>
        <p:grpSpPr>
          <a:xfrm>
            <a:off x="103514" y="130478"/>
            <a:ext cx="12797772" cy="1206501"/>
            <a:chOff x="0" y="0"/>
            <a:chExt cx="12797771" cy="1206500"/>
          </a:xfrm>
        </p:grpSpPr>
        <p:sp>
          <p:nvSpPr>
            <p:cNvPr id="516"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515" name="Principles of Revival / Restoration Principles of Revival / Restoration" descr="Principles of Revival / Restoration Principles of Revival / Restoration"/>
            <p:cNvPicPr>
              <a:picLocks noChangeAspect="0"/>
            </p:cNvPicPr>
            <p:nvPr/>
          </p:nvPicPr>
          <p:blipFill>
            <a:blip r:embed="rId3">
              <a:extLst/>
            </a:blip>
            <a:stretch>
              <a:fillRect/>
            </a:stretch>
          </p:blipFill>
          <p:spPr>
            <a:xfrm>
              <a:off x="0" y="0"/>
              <a:ext cx="12797772" cy="1206500"/>
            </a:xfrm>
            <a:prstGeom prst="rect">
              <a:avLst/>
            </a:prstGeom>
            <a:effectLst/>
          </p:spPr>
        </p:pic>
      </p:grpSp>
      <p:sp>
        <p:nvSpPr>
          <p:cNvPr id="518" name="Reverence For God &amp; His Word (8-10)"/>
          <p:cNvSpPr/>
          <p:nvPr/>
        </p:nvSpPr>
        <p:spPr>
          <a:xfrm>
            <a:off x="285088" y="1516011"/>
            <a:ext cx="12434624" cy="1270001"/>
          </a:xfrm>
          <a:prstGeom prst="roundRect">
            <a:avLst>
              <a:gd name="adj" fmla="val 1500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sz="4900">
                <a:solidFill>
                  <a:srgbClr val="FFFFFF"/>
                </a:solidFill>
                <a:effectLst>
                  <a:outerShdw sx="100000" sy="100000" kx="0" ky="0" algn="b" rotWithShape="0" blurRad="50800" dist="63500" dir="2416703">
                    <a:srgbClr val="000000"/>
                  </a:outerShdw>
                </a:effectLst>
              </a:defRPr>
            </a:pPr>
            <a:r>
              <a:rPr cap="all"/>
              <a:t>Reverence For God &amp; His Word</a:t>
            </a:r>
            <a:r>
              <a:t> (8-10)</a:t>
            </a:r>
          </a:p>
        </p:txBody>
      </p:sp>
      <p:sp>
        <p:nvSpPr>
          <p:cNvPr id="519" name="Our REVERENCE For GOD and His WORD Is Made Known:…"/>
          <p:cNvSpPr txBox="1"/>
          <p:nvPr/>
        </p:nvSpPr>
        <p:spPr>
          <a:xfrm>
            <a:off x="5121461" y="2965044"/>
            <a:ext cx="7754979" cy="6529463"/>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1100"/>
              </a:spcBef>
              <a:buSzPct val="45000"/>
              <a:buBlip>
                <a:blip r:embed="rId4"/>
              </a:buBlip>
              <a:defRPr sz="4200">
                <a:solidFill>
                  <a:srgbClr val="57554B"/>
                </a:solidFill>
                <a:latin typeface="Times New Roman"/>
                <a:ea typeface="Times New Roman"/>
                <a:cs typeface="Times New Roman"/>
                <a:sym typeface="Times New Roman"/>
              </a:defRPr>
            </a:pPr>
            <a:r>
              <a:t>Our REVERENCE For GOD and His WORD Is Made Known:</a:t>
            </a:r>
          </a:p>
          <a:p>
            <a:pPr marL="857250" indent="-400050" algn="l">
              <a:spcBef>
                <a:spcPts val="1100"/>
              </a:spcBef>
              <a:buSzPct val="45000"/>
              <a:buBlip>
                <a:blip r:embed="rId5"/>
              </a:buBlip>
              <a:defRPr sz="4400">
                <a:solidFill>
                  <a:srgbClr val="57554B"/>
                </a:solidFill>
                <a:latin typeface="Times New Roman"/>
                <a:ea typeface="Times New Roman"/>
                <a:cs typeface="Times New Roman"/>
                <a:sym typeface="Times New Roman"/>
              </a:defRPr>
            </a:pPr>
            <a:r>
              <a:t>In Our Willingness To Hear Him?</a:t>
            </a:r>
          </a:p>
          <a:p>
            <a:pPr marL="857250" indent="-400050" algn="l">
              <a:spcBef>
                <a:spcPts val="1100"/>
              </a:spcBef>
              <a:buSzPct val="45000"/>
              <a:buBlip>
                <a:blip r:embed="rId5"/>
              </a:buBlip>
              <a:defRPr sz="4400">
                <a:solidFill>
                  <a:srgbClr val="57554B"/>
                </a:solidFill>
                <a:latin typeface="Times New Roman"/>
                <a:ea typeface="Times New Roman"/>
                <a:cs typeface="Times New Roman"/>
                <a:sym typeface="Times New Roman"/>
              </a:defRPr>
            </a:pPr>
            <a:r>
              <a:t>In Our Desire To Please Him?</a:t>
            </a:r>
          </a:p>
          <a:p>
            <a:pPr marL="857250" indent="-400050" algn="l">
              <a:spcBef>
                <a:spcPts val="1100"/>
              </a:spcBef>
              <a:buSzPct val="45000"/>
              <a:buBlip>
                <a:blip r:embed="rId5"/>
              </a:buBlip>
              <a:defRPr sz="4400">
                <a:solidFill>
                  <a:srgbClr val="57554B"/>
                </a:solidFill>
                <a:latin typeface="Times New Roman"/>
                <a:ea typeface="Times New Roman"/>
                <a:cs typeface="Times New Roman"/>
                <a:sym typeface="Times New Roman"/>
              </a:defRPr>
            </a:pPr>
            <a:r>
              <a:t>In How We Approach Him?</a:t>
            </a:r>
          </a:p>
          <a:p>
            <a:pPr marL="857250" indent="-400050" algn="l">
              <a:spcBef>
                <a:spcPts val="1100"/>
              </a:spcBef>
              <a:buSzPct val="45000"/>
              <a:buBlip>
                <a:blip r:embed="rId5"/>
              </a:buBlip>
              <a:defRPr sz="4400">
                <a:solidFill>
                  <a:srgbClr val="57554B"/>
                </a:solidFill>
                <a:latin typeface="Times New Roman"/>
                <a:ea typeface="Times New Roman"/>
                <a:cs typeface="Times New Roman"/>
                <a:sym typeface="Times New Roman"/>
              </a:defRPr>
            </a:pPr>
            <a:r>
              <a:t>In What We Give To Him?</a:t>
            </a:r>
          </a:p>
          <a:p>
            <a:pPr marL="857250" indent="-400050" algn="l">
              <a:spcBef>
                <a:spcPts val="1100"/>
              </a:spcBef>
              <a:buSzPct val="45000"/>
              <a:buBlip>
                <a:blip r:embed="rId5"/>
              </a:buBlip>
              <a:defRPr sz="4400">
                <a:solidFill>
                  <a:srgbClr val="57554B"/>
                </a:solidFill>
                <a:latin typeface="Times New Roman"/>
                <a:ea typeface="Times New Roman"/>
                <a:cs typeface="Times New Roman"/>
                <a:sym typeface="Times New Roman"/>
              </a:defRPr>
            </a:pPr>
            <a:r>
              <a:t>In Our Determination To Obey Him?</a:t>
            </a:r>
          </a:p>
        </p:txBody>
      </p:sp>
      <p:pic>
        <p:nvPicPr>
          <p:cNvPr id="520" name="Image" descr="Image"/>
          <p:cNvPicPr>
            <a:picLocks noChangeAspect="1"/>
          </p:cNvPicPr>
          <p:nvPr/>
        </p:nvPicPr>
        <p:blipFill>
          <a:blip r:embed="rId6">
            <a:extLst/>
          </a:blip>
          <a:stretch>
            <a:fillRect/>
          </a:stretch>
        </p:blipFill>
        <p:spPr>
          <a:xfrm>
            <a:off x="-158545" y="2833674"/>
            <a:ext cx="5865059" cy="688506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4" name="Image" descr="Image"/>
          <p:cNvPicPr>
            <a:picLocks noChangeAspect="1"/>
          </p:cNvPicPr>
          <p:nvPr>
            <p:ph type="pic" idx="21"/>
          </p:nvPr>
        </p:nvPicPr>
        <p:blipFill>
          <a:blip r:embed="rId2">
            <a:extLst/>
          </a:blip>
          <a:srcRect l="6683" t="0" r="6683" b="0"/>
          <a:stretch>
            <a:fillRect/>
          </a:stretch>
        </p:blipFill>
        <p:spPr>
          <a:xfrm>
            <a:off x="0" y="0"/>
            <a:ext cx="13004800" cy="9753600"/>
          </a:xfrm>
          <a:prstGeom prst="rect">
            <a:avLst/>
          </a:prstGeom>
        </p:spPr>
      </p:pic>
      <p:grpSp>
        <p:nvGrpSpPr>
          <p:cNvPr id="527" name="Principles of Rebuilding &amp; Revival"/>
          <p:cNvGrpSpPr/>
          <p:nvPr/>
        </p:nvGrpSpPr>
        <p:grpSpPr>
          <a:xfrm>
            <a:off x="423708" y="79096"/>
            <a:ext cx="7289712" cy="3098801"/>
            <a:chOff x="0" y="0"/>
            <a:chExt cx="7289710" cy="3098800"/>
          </a:xfrm>
        </p:grpSpPr>
        <p:sp>
          <p:nvSpPr>
            <p:cNvPr id="526" name="Principles of Rebuilding &amp; Revival"/>
            <p:cNvSpPr txBox="1"/>
            <p:nvPr/>
          </p:nvSpPr>
          <p:spPr>
            <a:xfrm>
              <a:off x="101600" y="63500"/>
              <a:ext cx="7086511" cy="2832100"/>
            </a:xfrm>
            <a:prstGeom prst="rect">
              <a:avLst/>
            </a:prstGeom>
            <a:gradFill flip="none" rotWithShape="1">
              <a:gsLst>
                <a:gs pos="0">
                  <a:schemeClr val="accent4"/>
                </a:gs>
                <a:gs pos="100000">
                  <a:schemeClr val="accent4">
                    <a:hueOff val="-81543"/>
                    <a:satOff val="3097"/>
                    <a:lumOff val="-86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57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defRPr>
              </a:pPr>
              <a:r>
                <a:rPr b="1" sz="7100">
                  <a:latin typeface="Gill Sans"/>
                  <a:ea typeface="Gill Sans"/>
                  <a:cs typeface="Gill Sans"/>
                  <a:sym typeface="Gill Sans"/>
                </a:rPr>
                <a:t>Principles of</a:t>
              </a:r>
              <a:r>
                <a:t> Rebuilding &amp; Revival</a:t>
              </a:r>
            </a:p>
          </p:txBody>
        </p:sp>
        <p:pic>
          <p:nvPicPr>
            <p:cNvPr id="525" name="Principles of Rebuilding &amp; Revival Principles of Rebuilding &amp; Revival" descr="Principles of Rebuilding &amp; Revival Principles of Rebuilding &amp; Revival"/>
            <p:cNvPicPr>
              <a:picLocks noChangeAspect="0"/>
            </p:cNvPicPr>
            <p:nvPr/>
          </p:nvPicPr>
          <p:blipFill>
            <a:blip r:embed="rId3">
              <a:extLst/>
            </a:blip>
            <a:stretch>
              <a:fillRect/>
            </a:stretch>
          </p:blipFill>
          <p:spPr>
            <a:xfrm>
              <a:off x="0" y="0"/>
              <a:ext cx="7289711" cy="3098800"/>
            </a:xfrm>
            <a:prstGeom prst="rect">
              <a:avLst/>
            </a:prstGeom>
            <a:effectLst/>
          </p:spPr>
        </p:pic>
      </p:grpSp>
      <p:pic>
        <p:nvPicPr>
          <p:cNvPr id="528" name="Image" descr="Image"/>
          <p:cNvPicPr>
            <a:picLocks noChangeAspect="1"/>
          </p:cNvPicPr>
          <p:nvPr/>
        </p:nvPicPr>
        <p:blipFill>
          <a:blip r:embed="rId4">
            <a:extLst/>
          </a:blip>
          <a:stretch>
            <a:fillRect/>
          </a:stretch>
        </p:blipFill>
        <p:spPr>
          <a:xfrm>
            <a:off x="227676" y="1759750"/>
            <a:ext cx="7315201" cy="2120901"/>
          </a:xfrm>
          <a:prstGeom prst="rect">
            <a:avLst/>
          </a:prstGeom>
          <a:ln w="12700">
            <a:miter lim="400000"/>
          </a:ln>
          <a:effectLst>
            <a:outerShdw sx="100000" sy="100000" kx="0" ky="0" algn="b" rotWithShape="0" blurRad="114300" dist="105616" dir="2498192">
              <a:srgbClr val="000000"/>
            </a:outerShdw>
          </a:effectLst>
        </p:spPr>
      </p:pic>
      <p:sp>
        <p:nvSpPr>
          <p:cNvPr id="529" name="CARING…"/>
          <p:cNvSpPr txBox="1"/>
          <p:nvPr/>
        </p:nvSpPr>
        <p:spPr>
          <a:xfrm>
            <a:off x="1397840" y="3426924"/>
            <a:ext cx="4974873" cy="6146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900">
                <a:ln w="12700" cap="flat">
                  <a:solidFill>
                    <a:srgbClr val="000000"/>
                  </a:solidFill>
                  <a:prstDash val="solid"/>
                  <a:miter lim="400000"/>
                </a:ln>
                <a:solidFill>
                  <a:srgbClr val="FFFFFF"/>
                </a:solidFill>
                <a:effectLst>
                  <a:outerShdw sx="100000" sy="100000" kx="0" ky="0" algn="b" rotWithShape="0" blurRad="63500" dist="63500" dir="1879933">
                    <a:srgbClr val="000000"/>
                  </a:outerShdw>
                </a:effectLst>
                <a:latin typeface="Gill Sans"/>
                <a:ea typeface="Gill Sans"/>
                <a:cs typeface="Gill Sans"/>
                <a:sym typeface="Gill Sans"/>
              </a:defRPr>
            </a:pPr>
            <a:r>
              <a:t>CARING</a:t>
            </a:r>
          </a:p>
          <a:p>
            <a:pPr>
              <a:defRPr b="1" sz="5900">
                <a:ln w="12700" cap="flat">
                  <a:solidFill>
                    <a:srgbClr val="000000"/>
                  </a:solidFill>
                  <a:prstDash val="solid"/>
                  <a:miter lim="400000"/>
                </a:ln>
                <a:solidFill>
                  <a:srgbClr val="FFFFFF"/>
                </a:solidFill>
                <a:effectLst>
                  <a:outerShdw sx="100000" sy="100000" kx="0" ky="0" algn="b" rotWithShape="0" blurRad="63500" dist="63500" dir="1879933">
                    <a:srgbClr val="000000"/>
                  </a:outerShdw>
                </a:effectLst>
                <a:latin typeface="Gill Sans"/>
                <a:ea typeface="Gill Sans"/>
                <a:cs typeface="Gill Sans"/>
                <a:sym typeface="Gill Sans"/>
              </a:defRPr>
            </a:pPr>
            <a:r>
              <a:t>PRAYING</a:t>
            </a:r>
          </a:p>
          <a:p>
            <a:pPr>
              <a:defRPr b="1" sz="5900">
                <a:ln w="12700" cap="flat">
                  <a:solidFill>
                    <a:srgbClr val="000000"/>
                  </a:solidFill>
                  <a:prstDash val="solid"/>
                  <a:miter lim="400000"/>
                </a:ln>
                <a:solidFill>
                  <a:srgbClr val="FFFFFF"/>
                </a:solidFill>
                <a:effectLst>
                  <a:outerShdw sx="100000" sy="100000" kx="0" ky="0" algn="b" rotWithShape="0" blurRad="63500" dist="63500" dir="1879933">
                    <a:srgbClr val="000000"/>
                  </a:outerShdw>
                </a:effectLst>
                <a:latin typeface="Gill Sans"/>
                <a:ea typeface="Gill Sans"/>
                <a:cs typeface="Gill Sans"/>
                <a:sym typeface="Gill Sans"/>
              </a:defRPr>
            </a:pPr>
            <a:r>
              <a:t>TRUSTING</a:t>
            </a:r>
          </a:p>
          <a:p>
            <a:pPr>
              <a:defRPr b="1" sz="5900">
                <a:ln w="12700" cap="flat">
                  <a:solidFill>
                    <a:srgbClr val="000000"/>
                  </a:solidFill>
                  <a:prstDash val="solid"/>
                  <a:miter lim="400000"/>
                </a:ln>
                <a:solidFill>
                  <a:srgbClr val="FFFFFF"/>
                </a:solidFill>
                <a:effectLst>
                  <a:outerShdw sx="100000" sy="100000" kx="0" ky="0" algn="b" rotWithShape="0" blurRad="63500" dist="63500" dir="1879933">
                    <a:srgbClr val="000000"/>
                  </a:outerShdw>
                </a:effectLst>
                <a:latin typeface="Gill Sans"/>
                <a:ea typeface="Gill Sans"/>
                <a:cs typeface="Gill Sans"/>
                <a:sym typeface="Gill Sans"/>
              </a:defRPr>
            </a:pPr>
            <a:r>
              <a:t>HONESTY</a:t>
            </a:r>
          </a:p>
          <a:p>
            <a:pPr>
              <a:defRPr b="1" sz="5900">
                <a:ln w="12700" cap="flat">
                  <a:solidFill>
                    <a:srgbClr val="000000"/>
                  </a:solidFill>
                  <a:prstDash val="solid"/>
                  <a:miter lim="400000"/>
                </a:ln>
                <a:solidFill>
                  <a:srgbClr val="FFFFFF"/>
                </a:solidFill>
                <a:effectLst>
                  <a:outerShdw sx="100000" sy="100000" kx="0" ky="0" algn="b" rotWithShape="0" blurRad="63500" dist="63500" dir="1879933">
                    <a:srgbClr val="000000"/>
                  </a:outerShdw>
                </a:effectLst>
                <a:latin typeface="Gill Sans"/>
                <a:ea typeface="Gill Sans"/>
                <a:cs typeface="Gill Sans"/>
                <a:sym typeface="Gill Sans"/>
              </a:defRPr>
            </a:pPr>
            <a:r>
              <a:t>PATIENCE</a:t>
            </a:r>
          </a:p>
          <a:p>
            <a:pPr>
              <a:defRPr b="1" sz="5900">
                <a:ln w="12700" cap="flat">
                  <a:solidFill>
                    <a:srgbClr val="000000"/>
                  </a:solidFill>
                  <a:prstDash val="solid"/>
                  <a:miter lim="400000"/>
                </a:ln>
                <a:solidFill>
                  <a:srgbClr val="FFFFFF"/>
                </a:solidFill>
                <a:effectLst>
                  <a:outerShdw sx="100000" sy="100000" kx="0" ky="0" algn="b" rotWithShape="0" blurRad="63500" dist="63500" dir="1879933">
                    <a:srgbClr val="000000"/>
                  </a:outerShdw>
                </a:effectLst>
                <a:latin typeface="Gill Sans"/>
                <a:ea typeface="Gill Sans"/>
                <a:cs typeface="Gill Sans"/>
                <a:sym typeface="Gill Sans"/>
              </a:defRPr>
            </a:pPr>
            <a:r>
              <a:t>DILIGENCE</a:t>
            </a:r>
          </a:p>
          <a:p>
            <a:pPr>
              <a:defRPr b="1" sz="5900">
                <a:ln w="12700" cap="flat">
                  <a:solidFill>
                    <a:srgbClr val="000000"/>
                  </a:solidFill>
                  <a:prstDash val="solid"/>
                  <a:miter lim="400000"/>
                </a:ln>
                <a:solidFill>
                  <a:srgbClr val="FFFFFF"/>
                </a:solidFill>
                <a:effectLst>
                  <a:outerShdw sx="100000" sy="100000" kx="0" ky="0" algn="b" rotWithShape="0" blurRad="63500" dist="63500" dir="1879933">
                    <a:srgbClr val="000000"/>
                  </a:outerShdw>
                </a:effectLst>
                <a:latin typeface="Gill Sans"/>
                <a:ea typeface="Gill Sans"/>
                <a:cs typeface="Gill Sans"/>
                <a:sym typeface="Gill Sans"/>
              </a:defRPr>
            </a:pPr>
            <a:r>
              <a:t>REVERENCE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2" name="Image" descr="Image"/>
          <p:cNvPicPr>
            <a:picLocks noChangeAspect="1"/>
          </p:cNvPicPr>
          <p:nvPr>
            <p:ph type="pic" idx="21"/>
          </p:nvPr>
        </p:nvPicPr>
        <p:blipFill>
          <a:blip r:embed="rId2">
            <a:extLst/>
          </a:blip>
          <a:srcRect l="21044" t="0" r="3955" b="0"/>
          <a:stretch>
            <a:fillRect/>
          </a:stretch>
        </p:blipFill>
        <p:spPr>
          <a:xfrm>
            <a:off x="0" y="0"/>
            <a:ext cx="13004800" cy="9753600"/>
          </a:xfrm>
          <a:prstGeom prst="rect">
            <a:avLst/>
          </a:prstGeom>
        </p:spPr>
      </p:pic>
      <p:grpSp>
        <p:nvGrpSpPr>
          <p:cNvPr id="535" name="Principles of  Revival / Restoration"/>
          <p:cNvGrpSpPr/>
          <p:nvPr/>
        </p:nvGrpSpPr>
        <p:grpSpPr>
          <a:xfrm>
            <a:off x="4037917" y="348536"/>
            <a:ext cx="8656895" cy="3975101"/>
            <a:chOff x="0" y="0"/>
            <a:chExt cx="8656894" cy="3975100"/>
          </a:xfrm>
        </p:grpSpPr>
        <p:sp>
          <p:nvSpPr>
            <p:cNvPr id="534" name="Principles of  Revival / Restoration"/>
            <p:cNvSpPr txBox="1"/>
            <p:nvPr/>
          </p:nvSpPr>
          <p:spPr>
            <a:xfrm>
              <a:off x="101600" y="63500"/>
              <a:ext cx="8453695" cy="3708400"/>
            </a:xfrm>
            <a:prstGeom prst="rect">
              <a:avLst/>
            </a:prstGeom>
            <a:gradFill flip="none" rotWithShape="1">
              <a:gsLst>
                <a:gs pos="0">
                  <a:srgbClr val="5E5E5E">
                    <a:alpha val="73691"/>
                  </a:srgbClr>
                </a:gs>
                <a:gs pos="100000">
                  <a:schemeClr val="accent1">
                    <a:hueOff val="-47059"/>
                    <a:satOff val="1860"/>
                    <a:lumOff val="-17958"/>
                    <a:alpha val="75176"/>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88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pPr>
              <a:r>
                <a:rPr sz="9600"/>
                <a:t>Principles of</a:t>
              </a:r>
              <a:r>
                <a:t> </a:t>
              </a:r>
              <a:br/>
              <a:r>
                <a:rPr b="0" sz="7500">
                  <a:latin typeface="+mn-lt"/>
                  <a:ea typeface="+mn-ea"/>
                  <a:cs typeface="+mn-cs"/>
                  <a:sym typeface="Gill Sans Light"/>
                </a:rPr>
                <a:t>Revival / Restoration</a:t>
              </a:r>
              <a:endParaRPr b="0" sz="7500">
                <a:latin typeface="+mn-lt"/>
                <a:ea typeface="+mn-ea"/>
                <a:cs typeface="+mn-cs"/>
                <a:sym typeface="Gill Sans Light"/>
              </a:endParaRPr>
            </a:p>
          </p:txBody>
        </p:sp>
        <p:pic>
          <p:nvPicPr>
            <p:cNvPr id="533" name="Principles of  Revival / Restoration Principles of  Revival / Restoration" descr="Principles of  Revival / Restoration Principles of  Revival / Restoration"/>
            <p:cNvPicPr>
              <a:picLocks noChangeAspect="0"/>
            </p:cNvPicPr>
            <p:nvPr/>
          </p:nvPicPr>
          <p:blipFill>
            <a:blip r:embed="rId3">
              <a:extLst/>
            </a:blip>
            <a:stretch>
              <a:fillRect/>
            </a:stretch>
          </p:blipFill>
          <p:spPr>
            <a:xfrm>
              <a:off x="0" y="0"/>
              <a:ext cx="8656895" cy="3975100"/>
            </a:xfrm>
            <a:prstGeom prst="rect">
              <a:avLst/>
            </a:prstGeom>
            <a:effectLst/>
          </p:spPr>
        </p:pic>
      </p:grpSp>
      <p:pic>
        <p:nvPicPr>
          <p:cNvPr id="536" name="Image" descr="Image"/>
          <p:cNvPicPr>
            <a:picLocks noChangeAspect="1"/>
          </p:cNvPicPr>
          <p:nvPr/>
        </p:nvPicPr>
        <p:blipFill>
          <a:blip r:embed="rId4">
            <a:extLst/>
          </a:blip>
          <a:stretch>
            <a:fillRect/>
          </a:stretch>
        </p:blipFill>
        <p:spPr>
          <a:xfrm>
            <a:off x="3602297" y="2594214"/>
            <a:ext cx="9083649" cy="2633628"/>
          </a:xfrm>
          <a:prstGeom prst="rect">
            <a:avLst/>
          </a:prstGeom>
          <a:ln w="12700">
            <a:miter lim="400000"/>
          </a:ln>
          <a:effectLst>
            <a:outerShdw sx="100000" sy="100000" kx="0" ky="0" algn="b" rotWithShape="0" blurRad="114300" dist="105616" dir="2498192">
              <a:srgbClr val="000000"/>
            </a:outerShdw>
          </a:effectLst>
        </p:spPr>
      </p:pic>
      <p:sp>
        <p:nvSpPr>
          <p:cNvPr id="537" name="Charts by Don McClain…"/>
          <p:cNvSpPr txBox="1"/>
          <p:nvPr/>
        </p:nvSpPr>
        <p:spPr>
          <a:xfrm>
            <a:off x="304805" y="6351980"/>
            <a:ext cx="12395190" cy="31066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December 20, 2020 AM</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5"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6" invalidUrl="" action="" tgtFrame="" tooltip="" history="1" highlightClick="0" endSnd="0"/>
              </a:rPr>
              <a:t>www.w65stchurchofchrist.com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Nehemiah 2:17–20 (NKJV)…"/>
          <p:cNvSpPr txBox="1"/>
          <p:nvPr/>
        </p:nvSpPr>
        <p:spPr>
          <a:xfrm>
            <a:off x="211080" y="96177"/>
            <a:ext cx="12582641" cy="9317529"/>
          </a:xfrm>
          <a:prstGeom prst="rect">
            <a:avLst/>
          </a:prstGeom>
          <a:ln w="12700">
            <a:miter lim="400000"/>
          </a:ln>
          <a:effectLst>
            <a:outerShdw sx="100000" sy="100000" kx="0" ky="0" algn="b" rotWithShape="0" blurRad="165100" dist="181507" dir="5400000">
              <a:srgbClr val="000000">
                <a:alpha val="8835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200"/>
              </a:spcBef>
              <a:defRPr b="1" sz="6600">
                <a:solidFill>
                  <a:srgbClr val="FFFFFF"/>
                </a:solidFill>
                <a:effectLst>
                  <a:outerShdw sx="100000" sy="100000" kx="0" ky="0" algn="b" rotWithShape="0" blurRad="63500" dist="63500" dir="3197966">
                    <a:srgbClr val="000000"/>
                  </a:outerShdw>
                </a:effectLst>
                <a:latin typeface="Times New Roman"/>
                <a:ea typeface="Times New Roman"/>
                <a:cs typeface="Times New Roman"/>
                <a:sym typeface="Times New Roman"/>
              </a:defRPr>
            </a:pPr>
            <a:r>
              <a:t>Nehemiah 2:17–20 (NKJV) </a:t>
            </a:r>
          </a:p>
          <a:p>
            <a:pPr defTabSz="457200">
              <a:spcBef>
                <a:spcPts val="2200"/>
              </a:spcBef>
              <a:defRPr sz="5500">
                <a:solidFill>
                  <a:srgbClr val="FFFFFF"/>
                </a:solidFill>
                <a:effectLst>
                  <a:outerShdw sx="100000" sy="100000" kx="0" ky="0" algn="b" rotWithShape="0" blurRad="63500" dist="63500" dir="3197966">
                    <a:srgbClr val="000000"/>
                  </a:outerShdw>
                </a:effectLst>
                <a:latin typeface="Times New Roman"/>
                <a:ea typeface="Times New Roman"/>
                <a:cs typeface="Times New Roman"/>
                <a:sym typeface="Times New Roman"/>
              </a:defRPr>
            </a:pPr>
            <a:r>
              <a:rPr baseline="31999"/>
              <a:t>17</a:t>
            </a:r>
            <a:r>
              <a:t> Then I said to them, “You see the distress that we </a:t>
            </a:r>
            <a:r>
              <a:rPr i="1"/>
              <a:t>are</a:t>
            </a:r>
            <a:r>
              <a:t> in, how Jerusalem </a:t>
            </a:r>
            <a:r>
              <a:rPr i="1"/>
              <a:t>lies</a:t>
            </a:r>
            <a:r>
              <a:t> waste, and its gates are burned with fire. Come and let us build the wall of Jerusalem, that we may no longer be a reproach.” </a:t>
            </a:r>
            <a:r>
              <a:rPr baseline="31999"/>
              <a:t>18</a:t>
            </a:r>
            <a:r>
              <a:t> And I told them of the hand of my God which had been good upon me, and also of the king’s words that he had spoken to me. So they said, “Let us rise up and build.” Then they set their hands to </a:t>
            </a:r>
            <a:r>
              <a:rPr i="1"/>
              <a:t>this</a:t>
            </a:r>
            <a:r>
              <a:t> good </a:t>
            </a:r>
            <a:r>
              <a:rPr i="1"/>
              <a:t>work</a:t>
            </a:r>
            <a:r>
              <a:t>.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Nehemiah 2:17–20 (NKJV)…"/>
          <p:cNvSpPr txBox="1"/>
          <p:nvPr/>
        </p:nvSpPr>
        <p:spPr>
          <a:xfrm>
            <a:off x="211080" y="96177"/>
            <a:ext cx="12582641" cy="9317529"/>
          </a:xfrm>
          <a:prstGeom prst="rect">
            <a:avLst/>
          </a:prstGeom>
          <a:ln w="12700">
            <a:miter lim="400000"/>
          </a:ln>
          <a:effectLst>
            <a:outerShdw sx="100000" sy="100000" kx="0" ky="0" algn="b" rotWithShape="0" blurRad="165100" dist="181507" dir="5400000">
              <a:srgbClr val="000000">
                <a:alpha val="8835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200"/>
              </a:spcBef>
              <a:defRPr b="1" sz="6600">
                <a:solidFill>
                  <a:srgbClr val="FFFFFF"/>
                </a:solidFill>
                <a:effectLst>
                  <a:outerShdw sx="100000" sy="100000" kx="0" ky="0" algn="b" rotWithShape="0" blurRad="63500" dist="63500" dir="3197966">
                    <a:srgbClr val="000000"/>
                  </a:outerShdw>
                </a:effectLst>
                <a:latin typeface="Times New Roman"/>
                <a:ea typeface="Times New Roman"/>
                <a:cs typeface="Times New Roman"/>
                <a:sym typeface="Times New Roman"/>
              </a:defRPr>
            </a:pPr>
            <a:r>
              <a:t>Nehemiah 2:17–20 (NKJV) </a:t>
            </a:r>
          </a:p>
          <a:p>
            <a:pPr defTabSz="457200">
              <a:spcBef>
                <a:spcPts val="2200"/>
              </a:spcBef>
              <a:defRPr sz="5500">
                <a:solidFill>
                  <a:srgbClr val="FFFFFF"/>
                </a:solidFill>
                <a:effectLst>
                  <a:outerShdw sx="100000" sy="100000" kx="0" ky="0" algn="b" rotWithShape="0" blurRad="63500" dist="63500" dir="3197966">
                    <a:srgbClr val="000000"/>
                  </a:outerShdw>
                </a:effectLst>
                <a:latin typeface="Times New Roman"/>
                <a:ea typeface="Times New Roman"/>
                <a:cs typeface="Times New Roman"/>
                <a:sym typeface="Times New Roman"/>
              </a:defRPr>
            </a:pPr>
            <a:r>
              <a:rPr baseline="31999"/>
              <a:t>19</a:t>
            </a:r>
            <a:r>
              <a:t> But when Sanballat the Horonite, Tobiah the Ammonite official, and Geshem the Arab heard </a:t>
            </a:r>
            <a:r>
              <a:rPr i="1"/>
              <a:t>of it,</a:t>
            </a:r>
            <a:r>
              <a:t> they laughed at us and despised us, and said, “What </a:t>
            </a:r>
            <a:r>
              <a:rPr i="1"/>
              <a:t>is</a:t>
            </a:r>
            <a:r>
              <a:t> this thing that you are doing? Will you rebel against the king?” </a:t>
            </a:r>
            <a:r>
              <a:rPr baseline="31999"/>
              <a:t>20</a:t>
            </a:r>
            <a:r>
              <a:t> So I answered them, and said to them, “The God of heaven Himself will prosper us; therefore we His servants will arise and build, but you have no heritage or right or memorial in Jerusalem.”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4" name="Principles of Revival / Restoration"/>
          <p:cNvGrpSpPr/>
          <p:nvPr/>
        </p:nvGrpSpPr>
        <p:grpSpPr>
          <a:xfrm>
            <a:off x="103514" y="130478"/>
            <a:ext cx="12797772" cy="1206501"/>
            <a:chOff x="0" y="0"/>
            <a:chExt cx="12797771" cy="1206500"/>
          </a:xfrm>
        </p:grpSpPr>
        <p:sp>
          <p:nvSpPr>
            <p:cNvPr id="243"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242" name="Principles of Revival / Restoration Principles of Revival / Restoration" descr="Principles of Revival / Restoration Principles of Revival / Restoration"/>
            <p:cNvPicPr>
              <a:picLocks noChangeAspect="0"/>
            </p:cNvPicPr>
            <p:nvPr/>
          </p:nvPicPr>
          <p:blipFill>
            <a:blip r:embed="rId3">
              <a:extLst/>
            </a:blip>
            <a:stretch>
              <a:fillRect/>
            </a:stretch>
          </p:blipFill>
          <p:spPr>
            <a:xfrm>
              <a:off x="0" y="0"/>
              <a:ext cx="12797772" cy="1206500"/>
            </a:xfrm>
            <a:prstGeom prst="rect">
              <a:avLst/>
            </a:prstGeom>
            <a:effectLst/>
          </p:spPr>
        </p:pic>
      </p:grpSp>
      <p:sp>
        <p:nvSpPr>
          <p:cNvPr id="245" name="Nehemiah learns of the condition of Jerusalem and the exiles who had returned there (1:1-11)…"/>
          <p:cNvSpPr txBox="1"/>
          <p:nvPr/>
        </p:nvSpPr>
        <p:spPr>
          <a:xfrm>
            <a:off x="4603205" y="2148582"/>
            <a:ext cx="8241573" cy="7463036"/>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900"/>
              </a:spcBef>
              <a:buSzPct val="45000"/>
              <a:buBlip>
                <a:blip r:embed="rId4"/>
              </a:buBlip>
              <a:defRPr sz="3200">
                <a:solidFill>
                  <a:srgbClr val="57554B"/>
                </a:solidFill>
                <a:latin typeface="Times New Roman"/>
                <a:ea typeface="Times New Roman"/>
                <a:cs typeface="Times New Roman"/>
                <a:sym typeface="Times New Roman"/>
              </a:defRPr>
            </a:pPr>
            <a:r>
              <a:t>Nehemiah learns of the condition of Jerusalem and the exiles who had returned there (1:1-11)</a:t>
            </a:r>
          </a:p>
          <a:p>
            <a:pPr marL="400050" indent="-400050" algn="l">
              <a:spcBef>
                <a:spcPts val="900"/>
              </a:spcBef>
              <a:buSzPct val="45000"/>
              <a:buBlip>
                <a:blip r:embed="rId4"/>
              </a:buBlip>
              <a:defRPr sz="3200">
                <a:solidFill>
                  <a:srgbClr val="57554B"/>
                </a:solidFill>
                <a:latin typeface="Times New Roman"/>
                <a:ea typeface="Times New Roman"/>
                <a:cs typeface="Times New Roman"/>
                <a:sym typeface="Times New Roman"/>
              </a:defRPr>
            </a:pPr>
            <a:r>
              <a:t>Nehemiah expresses his desire to return &amp; rebuild Jerusalem to King Artaxerxes (2:1-8)</a:t>
            </a:r>
          </a:p>
          <a:p>
            <a:pPr marL="400050" indent="-400050" algn="l">
              <a:spcBef>
                <a:spcPts val="900"/>
              </a:spcBef>
              <a:buSzPct val="45000"/>
              <a:buBlip>
                <a:blip r:embed="rId4"/>
              </a:buBlip>
              <a:defRPr sz="3200">
                <a:solidFill>
                  <a:srgbClr val="57554B"/>
                </a:solidFill>
                <a:latin typeface="Times New Roman"/>
                <a:ea typeface="Times New Roman"/>
                <a:cs typeface="Times New Roman"/>
                <a:sym typeface="Times New Roman"/>
              </a:defRPr>
            </a:pPr>
            <a:r>
              <a:t>Nehemiah goes to Jerusalem and discovers it’s condition and how to rebuild (2:9-16)</a:t>
            </a:r>
          </a:p>
          <a:p>
            <a:pPr marL="400050" indent="-400050" algn="l">
              <a:spcBef>
                <a:spcPts val="900"/>
              </a:spcBef>
              <a:buSzPct val="45000"/>
              <a:buBlip>
                <a:blip r:embed="rId4"/>
              </a:buBlip>
              <a:defRPr sz="3200">
                <a:solidFill>
                  <a:srgbClr val="57554B"/>
                </a:solidFill>
                <a:latin typeface="Times New Roman"/>
                <a:ea typeface="Times New Roman"/>
                <a:cs typeface="Times New Roman"/>
                <a:sym typeface="Times New Roman"/>
              </a:defRPr>
            </a:pPr>
            <a:r>
              <a:t>Nehemiah reveals his purpose and mission to the priests, nobles &amp; officials (2:17-20)</a:t>
            </a:r>
          </a:p>
          <a:p>
            <a:pPr marL="400050" indent="-400050" algn="l">
              <a:spcBef>
                <a:spcPts val="900"/>
              </a:spcBef>
              <a:buSzPct val="45000"/>
              <a:buBlip>
                <a:blip r:embed="rId4"/>
              </a:buBlip>
              <a:defRPr sz="3200">
                <a:solidFill>
                  <a:srgbClr val="57554B"/>
                </a:solidFill>
                <a:latin typeface="Times New Roman"/>
                <a:ea typeface="Times New Roman"/>
                <a:cs typeface="Times New Roman"/>
                <a:sym typeface="Times New Roman"/>
              </a:defRPr>
            </a:pPr>
            <a:r>
              <a:t>Under Nehemiah’s leadership the people band together for the work – (3:1-32)</a:t>
            </a:r>
          </a:p>
          <a:p>
            <a:pPr marL="400050" indent="-400050" algn="l">
              <a:spcBef>
                <a:spcPts val="900"/>
              </a:spcBef>
              <a:buSzPct val="45000"/>
              <a:buBlip>
                <a:blip r:embed="rId4"/>
              </a:buBlip>
              <a:defRPr sz="3200">
                <a:solidFill>
                  <a:srgbClr val="57554B"/>
                </a:solidFill>
                <a:latin typeface="Times New Roman"/>
                <a:ea typeface="Times New Roman"/>
                <a:cs typeface="Times New Roman"/>
                <a:sym typeface="Times New Roman"/>
              </a:defRPr>
            </a:pPr>
            <a:r>
              <a:t>Nehemiah and the people overcome those who opposed the work (2:19,20; 4:1-6:14)</a:t>
            </a:r>
          </a:p>
          <a:p>
            <a:pPr marL="400050" indent="-400050" algn="l">
              <a:spcBef>
                <a:spcPts val="900"/>
              </a:spcBef>
              <a:buSzPct val="45000"/>
              <a:buBlip>
                <a:blip r:embed="rId4"/>
              </a:buBlip>
              <a:defRPr sz="3200">
                <a:solidFill>
                  <a:srgbClr val="57554B"/>
                </a:solidFill>
                <a:latin typeface="Times New Roman"/>
                <a:ea typeface="Times New Roman"/>
                <a:cs typeface="Times New Roman"/>
                <a:sym typeface="Times New Roman"/>
              </a:defRPr>
            </a:pPr>
            <a:r>
              <a:t>The wall completed in 52 days – (6:15-7:3)</a:t>
            </a:r>
          </a:p>
          <a:p>
            <a:pPr marL="400050" indent="-400050" algn="l">
              <a:spcBef>
                <a:spcPts val="900"/>
              </a:spcBef>
              <a:buSzPct val="45000"/>
              <a:buBlip>
                <a:blip r:embed="rId4"/>
              </a:buBlip>
              <a:defRPr sz="3200">
                <a:solidFill>
                  <a:srgbClr val="57554B"/>
                </a:solidFill>
                <a:latin typeface="Times New Roman"/>
                <a:ea typeface="Times New Roman"/>
                <a:cs typeface="Times New Roman"/>
                <a:sym typeface="Times New Roman"/>
              </a:defRPr>
            </a:pPr>
            <a:r>
              <a:t>The people’s spiritual restoration (8:1-13:31)</a:t>
            </a:r>
          </a:p>
        </p:txBody>
      </p:sp>
      <p:grpSp>
        <p:nvGrpSpPr>
          <p:cNvPr id="248" name="Image"/>
          <p:cNvGrpSpPr/>
          <p:nvPr/>
        </p:nvGrpSpPr>
        <p:grpSpPr>
          <a:xfrm>
            <a:off x="117245" y="1308959"/>
            <a:ext cx="4018240" cy="8329481"/>
            <a:chOff x="0" y="0"/>
            <a:chExt cx="4018238" cy="8329480"/>
          </a:xfrm>
        </p:grpSpPr>
        <p:pic>
          <p:nvPicPr>
            <p:cNvPr id="247" name="Image" descr="Image"/>
            <p:cNvPicPr>
              <a:picLocks noChangeAspect="1"/>
            </p:cNvPicPr>
            <p:nvPr/>
          </p:nvPicPr>
          <p:blipFill>
            <a:blip r:embed="rId5">
              <a:extLst/>
            </a:blip>
            <a:srcRect l="18625" t="0" r="54758" b="0"/>
            <a:stretch>
              <a:fillRect/>
            </a:stretch>
          </p:blipFill>
          <p:spPr>
            <a:xfrm>
              <a:off x="101600" y="63500"/>
              <a:ext cx="3815039" cy="8062781"/>
            </a:xfrm>
            <a:prstGeom prst="rect">
              <a:avLst/>
            </a:prstGeom>
            <a:ln>
              <a:noFill/>
            </a:ln>
            <a:effectLst/>
          </p:spPr>
        </p:pic>
        <p:pic>
          <p:nvPicPr>
            <p:cNvPr id="246" name="Image" descr="Image"/>
            <p:cNvPicPr>
              <a:picLocks noChangeAspect="0"/>
            </p:cNvPicPr>
            <p:nvPr/>
          </p:nvPicPr>
          <p:blipFill>
            <a:blip r:embed="rId6">
              <a:extLst/>
            </a:blip>
            <a:stretch>
              <a:fillRect/>
            </a:stretch>
          </p:blipFill>
          <p:spPr>
            <a:xfrm>
              <a:off x="0" y="-1"/>
              <a:ext cx="4018239" cy="8329482"/>
            </a:xfrm>
            <a:prstGeom prst="rect">
              <a:avLst/>
            </a:prstGeom>
            <a:effectLst/>
          </p:spPr>
        </p:pic>
      </p:grpSp>
      <p:sp>
        <p:nvSpPr>
          <p:cNvPr id="249" name="OUTLINE OF NEHEMIAH"/>
          <p:cNvSpPr txBox="1"/>
          <p:nvPr/>
        </p:nvSpPr>
        <p:spPr>
          <a:xfrm>
            <a:off x="4621393" y="1387180"/>
            <a:ext cx="8205197" cy="711201"/>
          </a:xfrm>
          <a:prstGeom prst="rect">
            <a:avLst/>
          </a:prstGeom>
          <a:gradFill>
            <a:gsLst>
              <a:gs pos="0">
                <a:schemeClr val="accent3"/>
              </a:gs>
              <a:gs pos="100000">
                <a:schemeClr val="accent3">
                  <a:satOff val="2194"/>
                  <a:lumOff val="-10817"/>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200">
                <a:solidFill>
                  <a:srgbClr val="FFFFFF"/>
                </a:solidFill>
                <a:effectLst>
                  <a:outerShdw sx="100000" sy="100000" kx="0" ky="0" algn="b" rotWithShape="0" blurRad="50800" dist="63500" dir="2416703">
                    <a:srgbClr val="000000"/>
                  </a:outerShdw>
                </a:effectLst>
              </a:defRPr>
            </a:lvl1pPr>
          </a:lstStyle>
          <a:p>
            <a:pPr/>
            <a:r>
              <a:t>OUTLINE OF NEHEMIAH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5">
                                            <p:txEl>
                                              <p:pRg st="1" end="1"/>
                                            </p:txEl>
                                          </p:spTgt>
                                        </p:tgtEl>
                                        <p:attrNameLst>
                                          <p:attrName>style.visibility</p:attrName>
                                        </p:attrNameLst>
                                      </p:cBhvr>
                                      <p:to>
                                        <p:strVal val="visible"/>
                                      </p:to>
                                    </p:set>
                                    <p:animEffect filter="fade" transition="in">
                                      <p:cBhvr>
                                        <p:cTn id="7" dur="1500"/>
                                        <p:tgtEl>
                                          <p:spTgt spid="24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45">
                                            <p:txEl>
                                              <p:pRg st="2" end="2"/>
                                            </p:txEl>
                                          </p:spTgt>
                                        </p:tgtEl>
                                        <p:attrNameLst>
                                          <p:attrName>style.visibility</p:attrName>
                                        </p:attrNameLst>
                                      </p:cBhvr>
                                      <p:to>
                                        <p:strVal val="visible"/>
                                      </p:to>
                                    </p:set>
                                    <p:animEffect filter="fade" transition="in">
                                      <p:cBhvr>
                                        <p:cTn id="12" dur="1500"/>
                                        <p:tgtEl>
                                          <p:spTgt spid="24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45">
                                            <p:txEl>
                                              <p:pRg st="3" end="3"/>
                                            </p:txEl>
                                          </p:spTgt>
                                        </p:tgtEl>
                                        <p:attrNameLst>
                                          <p:attrName>style.visibility</p:attrName>
                                        </p:attrNameLst>
                                      </p:cBhvr>
                                      <p:to>
                                        <p:strVal val="visible"/>
                                      </p:to>
                                    </p:set>
                                    <p:animEffect filter="fade" transition="in">
                                      <p:cBhvr>
                                        <p:cTn id="17" dur="1500"/>
                                        <p:tgtEl>
                                          <p:spTgt spid="24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45">
                                            <p:txEl>
                                              <p:pRg st="4" end="4"/>
                                            </p:txEl>
                                          </p:spTgt>
                                        </p:tgtEl>
                                        <p:attrNameLst>
                                          <p:attrName>style.visibility</p:attrName>
                                        </p:attrNameLst>
                                      </p:cBhvr>
                                      <p:to>
                                        <p:strVal val="visible"/>
                                      </p:to>
                                    </p:set>
                                    <p:animEffect filter="fade" transition="in">
                                      <p:cBhvr>
                                        <p:cTn id="22" dur="1500"/>
                                        <p:tgtEl>
                                          <p:spTgt spid="24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45">
                                            <p:txEl>
                                              <p:pRg st="5" end="5"/>
                                            </p:txEl>
                                          </p:spTgt>
                                        </p:tgtEl>
                                        <p:attrNameLst>
                                          <p:attrName>style.visibility</p:attrName>
                                        </p:attrNameLst>
                                      </p:cBhvr>
                                      <p:to>
                                        <p:strVal val="visible"/>
                                      </p:to>
                                    </p:set>
                                    <p:animEffect filter="fade" transition="in">
                                      <p:cBhvr>
                                        <p:cTn id="27" dur="1500"/>
                                        <p:tgtEl>
                                          <p:spTgt spid="24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245">
                                            <p:txEl>
                                              <p:pRg st="6" end="6"/>
                                            </p:txEl>
                                          </p:spTgt>
                                        </p:tgtEl>
                                        <p:attrNameLst>
                                          <p:attrName>style.visibility</p:attrName>
                                        </p:attrNameLst>
                                      </p:cBhvr>
                                      <p:to>
                                        <p:strVal val="visible"/>
                                      </p:to>
                                    </p:set>
                                    <p:animEffect filter="fade" transition="in">
                                      <p:cBhvr>
                                        <p:cTn id="32" dur="1500"/>
                                        <p:tgtEl>
                                          <p:spTgt spid="24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1" fill="hold">
                                  <p:stCondLst>
                                    <p:cond delay="0"/>
                                  </p:stCondLst>
                                  <p:iterate type="el" backwards="0">
                                    <p:tmAbs val="0"/>
                                  </p:iterate>
                                  <p:childTnLst>
                                    <p:set>
                                      <p:cBhvr>
                                        <p:cTn id="36" fill="hold"/>
                                        <p:tgtEl>
                                          <p:spTgt spid="245">
                                            <p:txEl>
                                              <p:pRg st="7" end="7"/>
                                            </p:txEl>
                                          </p:spTgt>
                                        </p:tgtEl>
                                        <p:attrNameLst>
                                          <p:attrName>style.visibility</p:attrName>
                                        </p:attrNameLst>
                                      </p:cBhvr>
                                      <p:to>
                                        <p:strVal val="visible"/>
                                      </p:to>
                                    </p:set>
                                    <p:animEffect filter="fade" transition="in">
                                      <p:cBhvr>
                                        <p:cTn id="37" dur="1500"/>
                                        <p:tgtEl>
                                          <p:spTgt spid="245">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5"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Image" descr="Image"/>
          <p:cNvPicPr>
            <a:picLocks noChangeAspect="0"/>
          </p:cNvPicPr>
          <p:nvPr/>
        </p:nvPicPr>
        <p:blipFill>
          <a:blip r:embed="rId3">
            <a:extLst/>
          </a:blip>
          <a:stretch>
            <a:fillRect/>
          </a:stretch>
        </p:blipFill>
        <p:spPr>
          <a:xfrm flipH="1">
            <a:off x="204829" y="2193710"/>
            <a:ext cx="4779482" cy="7512480"/>
          </a:xfrm>
          <a:prstGeom prst="rect">
            <a:avLst/>
          </a:prstGeom>
          <a:effectLst>
            <a:outerShdw sx="100000" sy="100000" kx="0" ky="0" algn="b" rotWithShape="0" blurRad="114300" dist="105616" dir="2498192">
              <a:srgbClr val="000000"/>
            </a:outerShdw>
          </a:effectLst>
        </p:spPr>
      </p:pic>
      <p:grpSp>
        <p:nvGrpSpPr>
          <p:cNvPr id="256" name="Principles of Revival / Restoration"/>
          <p:cNvGrpSpPr/>
          <p:nvPr/>
        </p:nvGrpSpPr>
        <p:grpSpPr>
          <a:xfrm>
            <a:off x="103514" y="130478"/>
            <a:ext cx="12797772" cy="1206501"/>
            <a:chOff x="0" y="0"/>
            <a:chExt cx="12797771" cy="1206500"/>
          </a:xfrm>
        </p:grpSpPr>
        <p:sp>
          <p:nvSpPr>
            <p:cNvPr id="255"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254" name="Principles of Revival / Restoration Principles of Revival / Restoration" descr="Principles of Revival / Restoration Principles of Revival / Restoration"/>
            <p:cNvPicPr>
              <a:picLocks noChangeAspect="0"/>
            </p:cNvPicPr>
            <p:nvPr/>
          </p:nvPicPr>
          <p:blipFill>
            <a:blip r:embed="rId4">
              <a:extLst/>
            </a:blip>
            <a:stretch>
              <a:fillRect/>
            </a:stretch>
          </p:blipFill>
          <p:spPr>
            <a:xfrm>
              <a:off x="0" y="0"/>
              <a:ext cx="12797772" cy="1206500"/>
            </a:xfrm>
            <a:prstGeom prst="rect">
              <a:avLst/>
            </a:prstGeom>
            <a:effectLst/>
          </p:spPr>
        </p:pic>
      </p:grpSp>
      <p:sp>
        <p:nvSpPr>
          <p:cNvPr id="257" name="NEHEMIAH CARED"/>
          <p:cNvSpPr/>
          <p:nvPr/>
        </p:nvSpPr>
        <p:spPr>
          <a:xfrm>
            <a:off x="2091430" y="1392513"/>
            <a:ext cx="8821940" cy="1270001"/>
          </a:xfrm>
          <a:prstGeom prst="roundRect">
            <a:avLst>
              <a:gd name="adj" fmla="val 1500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7600">
                <a:solidFill>
                  <a:srgbClr val="FFFFFF"/>
                </a:solidFill>
                <a:effectLst>
                  <a:outerShdw sx="100000" sy="100000" kx="0" ky="0" algn="b" rotWithShape="0" blurRad="50800" dist="63500" dir="2416703">
                    <a:srgbClr val="000000"/>
                  </a:outerShdw>
                </a:effectLst>
              </a:defRPr>
            </a:lvl1pPr>
          </a:lstStyle>
          <a:p>
            <a:pPr/>
            <a:r>
              <a:t>NEHEMIAH CARED</a:t>
            </a:r>
          </a:p>
        </p:txBody>
      </p:sp>
      <p:sp>
        <p:nvSpPr>
          <p:cNvPr id="258" name="Nehemiah 1:1-4 (NKJV)…"/>
          <p:cNvSpPr txBox="1"/>
          <p:nvPr/>
        </p:nvSpPr>
        <p:spPr>
          <a:xfrm>
            <a:off x="5306010" y="2934660"/>
            <a:ext cx="7379460" cy="6557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300">
                <a:solidFill>
                  <a:srgbClr val="000000"/>
                </a:solidFill>
                <a:latin typeface="Times New Roman"/>
                <a:ea typeface="Times New Roman"/>
                <a:cs typeface="Times New Roman"/>
                <a:sym typeface="Times New Roman"/>
              </a:defRPr>
            </a:pPr>
            <a:r>
              <a:t>Nehemiah 1:1-4 (NKJV)</a:t>
            </a:r>
          </a:p>
          <a:p>
            <a:pPr defTabSz="457200">
              <a:defRPr sz="3900">
                <a:solidFill>
                  <a:srgbClr val="000000"/>
                </a:solidFill>
                <a:latin typeface="Times New Roman"/>
                <a:ea typeface="Times New Roman"/>
                <a:cs typeface="Times New Roman"/>
                <a:sym typeface="Times New Roman"/>
              </a:defRPr>
            </a:pPr>
            <a:r>
              <a:rPr baseline="31999"/>
              <a:t>1</a:t>
            </a:r>
            <a:r>
              <a:t> The words of Nehemiah the son of Hachaliah.  It came to pass in the month of Chislev, </a:t>
            </a:r>
            <a:r>
              <a:rPr i="1"/>
              <a:t>in</a:t>
            </a:r>
            <a:r>
              <a:t> the twentieth year, as I was in Shushan the citadel, </a:t>
            </a:r>
            <a:r>
              <a:rPr baseline="31999"/>
              <a:t>2 </a:t>
            </a:r>
            <a:r>
              <a:t>that Hanani one of my brethren came with men from Judah; and I asked them concerning the Jews who had escaped, who had survived the captivity, and concerning Jerusalem.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Image" descr="Image"/>
          <p:cNvPicPr>
            <a:picLocks noChangeAspect="0"/>
          </p:cNvPicPr>
          <p:nvPr/>
        </p:nvPicPr>
        <p:blipFill>
          <a:blip r:embed="rId3">
            <a:extLst/>
          </a:blip>
          <a:stretch>
            <a:fillRect/>
          </a:stretch>
        </p:blipFill>
        <p:spPr>
          <a:xfrm flipH="1">
            <a:off x="204829" y="2193710"/>
            <a:ext cx="4779482" cy="7512480"/>
          </a:xfrm>
          <a:prstGeom prst="rect">
            <a:avLst/>
          </a:prstGeom>
          <a:effectLst>
            <a:outerShdw sx="100000" sy="100000" kx="0" ky="0" algn="b" rotWithShape="0" blurRad="114300" dist="105616" dir="2498192">
              <a:srgbClr val="000000"/>
            </a:outerShdw>
          </a:effectLst>
        </p:spPr>
      </p:pic>
      <p:grpSp>
        <p:nvGrpSpPr>
          <p:cNvPr id="265" name="Principles of Revival / Restoration"/>
          <p:cNvGrpSpPr/>
          <p:nvPr/>
        </p:nvGrpSpPr>
        <p:grpSpPr>
          <a:xfrm>
            <a:off x="103514" y="130478"/>
            <a:ext cx="12797772" cy="1206501"/>
            <a:chOff x="0" y="0"/>
            <a:chExt cx="12797771" cy="1206500"/>
          </a:xfrm>
        </p:grpSpPr>
        <p:sp>
          <p:nvSpPr>
            <p:cNvPr id="264"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263" name="Principles of Revival / Restoration Principles of Revival / Restoration" descr="Principles of Revival / Restoration Principles of Revival / Restoration"/>
            <p:cNvPicPr>
              <a:picLocks noChangeAspect="0"/>
            </p:cNvPicPr>
            <p:nvPr/>
          </p:nvPicPr>
          <p:blipFill>
            <a:blip r:embed="rId4">
              <a:extLst/>
            </a:blip>
            <a:stretch>
              <a:fillRect/>
            </a:stretch>
          </p:blipFill>
          <p:spPr>
            <a:xfrm>
              <a:off x="0" y="0"/>
              <a:ext cx="12797772" cy="1206500"/>
            </a:xfrm>
            <a:prstGeom prst="rect">
              <a:avLst/>
            </a:prstGeom>
            <a:effectLst/>
          </p:spPr>
        </p:pic>
      </p:grpSp>
      <p:sp>
        <p:nvSpPr>
          <p:cNvPr id="266" name="NEHEMIAH CARED"/>
          <p:cNvSpPr/>
          <p:nvPr/>
        </p:nvSpPr>
        <p:spPr>
          <a:xfrm>
            <a:off x="2091430" y="1392513"/>
            <a:ext cx="8821940" cy="1270001"/>
          </a:xfrm>
          <a:prstGeom prst="roundRect">
            <a:avLst>
              <a:gd name="adj" fmla="val 1500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7600">
                <a:solidFill>
                  <a:srgbClr val="FFFFFF"/>
                </a:solidFill>
                <a:effectLst>
                  <a:outerShdw sx="100000" sy="100000" kx="0" ky="0" algn="b" rotWithShape="0" blurRad="50800" dist="63500" dir="2416703">
                    <a:srgbClr val="000000"/>
                  </a:outerShdw>
                </a:effectLst>
              </a:defRPr>
            </a:lvl1pPr>
          </a:lstStyle>
          <a:p>
            <a:pPr/>
            <a:r>
              <a:t>NEHEMIAH CARED</a:t>
            </a:r>
          </a:p>
        </p:txBody>
      </p:sp>
      <p:sp>
        <p:nvSpPr>
          <p:cNvPr id="267" name="Nehemiah 1:1-4 (NKJV)…"/>
          <p:cNvSpPr txBox="1"/>
          <p:nvPr/>
        </p:nvSpPr>
        <p:spPr>
          <a:xfrm>
            <a:off x="5306010" y="2934660"/>
            <a:ext cx="7379460" cy="64257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300">
                <a:solidFill>
                  <a:srgbClr val="000000"/>
                </a:solidFill>
                <a:latin typeface="Times New Roman"/>
                <a:ea typeface="Times New Roman"/>
                <a:cs typeface="Times New Roman"/>
                <a:sym typeface="Times New Roman"/>
              </a:defRPr>
            </a:pPr>
            <a:r>
              <a:t>Nehemiah 1:1-4 (NKJV)</a:t>
            </a:r>
          </a:p>
          <a:p>
            <a:pPr defTabSz="457200">
              <a:defRPr sz="4800">
                <a:solidFill>
                  <a:srgbClr val="000000"/>
                </a:solidFill>
                <a:latin typeface="Times New Roman"/>
                <a:ea typeface="Times New Roman"/>
                <a:cs typeface="Times New Roman"/>
                <a:sym typeface="Times New Roman"/>
              </a:defRPr>
            </a:pPr>
            <a:r>
              <a:rPr baseline="31999"/>
              <a:t>3 </a:t>
            </a:r>
            <a:r>
              <a:t>And they said to me, “The survivors who are left from the captivity in the province </a:t>
            </a:r>
            <a:r>
              <a:rPr i="1"/>
              <a:t>are</a:t>
            </a:r>
            <a:r>
              <a:t> there in great distress and reproach. The wall of Jerusalem </a:t>
            </a:r>
            <a:r>
              <a:rPr i="1"/>
              <a:t>is</a:t>
            </a:r>
            <a:r>
              <a:t> also broken down, and its gates </a:t>
            </a:r>
            <a:r>
              <a:rPr i="1"/>
              <a:t>are burned</a:t>
            </a:r>
            <a:r>
              <a:t> with fire.”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Image" descr="Image"/>
          <p:cNvPicPr>
            <a:picLocks noChangeAspect="0"/>
          </p:cNvPicPr>
          <p:nvPr/>
        </p:nvPicPr>
        <p:blipFill>
          <a:blip r:embed="rId3">
            <a:extLst/>
          </a:blip>
          <a:stretch>
            <a:fillRect/>
          </a:stretch>
        </p:blipFill>
        <p:spPr>
          <a:xfrm flipH="1">
            <a:off x="204829" y="2193710"/>
            <a:ext cx="4779482" cy="7512480"/>
          </a:xfrm>
          <a:prstGeom prst="rect">
            <a:avLst/>
          </a:prstGeom>
          <a:effectLst>
            <a:outerShdw sx="100000" sy="100000" kx="0" ky="0" algn="b" rotWithShape="0" blurRad="114300" dist="105616" dir="2498192">
              <a:srgbClr val="000000"/>
            </a:outerShdw>
          </a:effectLst>
        </p:spPr>
      </p:pic>
      <p:grpSp>
        <p:nvGrpSpPr>
          <p:cNvPr id="274" name="Principles of Revival / Restoration"/>
          <p:cNvGrpSpPr/>
          <p:nvPr/>
        </p:nvGrpSpPr>
        <p:grpSpPr>
          <a:xfrm>
            <a:off x="103514" y="130478"/>
            <a:ext cx="12797772" cy="1206501"/>
            <a:chOff x="0" y="0"/>
            <a:chExt cx="12797771" cy="1206500"/>
          </a:xfrm>
        </p:grpSpPr>
        <p:sp>
          <p:nvSpPr>
            <p:cNvPr id="273"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272" name="Principles of Revival / Restoration Principles of Revival / Restoration" descr="Principles of Revival / Restoration Principles of Revival / Restoration"/>
            <p:cNvPicPr>
              <a:picLocks noChangeAspect="0"/>
            </p:cNvPicPr>
            <p:nvPr/>
          </p:nvPicPr>
          <p:blipFill>
            <a:blip r:embed="rId4">
              <a:extLst/>
            </a:blip>
            <a:stretch>
              <a:fillRect/>
            </a:stretch>
          </p:blipFill>
          <p:spPr>
            <a:xfrm>
              <a:off x="0" y="0"/>
              <a:ext cx="12797772" cy="1206500"/>
            </a:xfrm>
            <a:prstGeom prst="rect">
              <a:avLst/>
            </a:prstGeom>
            <a:effectLst/>
          </p:spPr>
        </p:pic>
      </p:grpSp>
      <p:sp>
        <p:nvSpPr>
          <p:cNvPr id="275" name="NEHEMIAH CARED"/>
          <p:cNvSpPr/>
          <p:nvPr/>
        </p:nvSpPr>
        <p:spPr>
          <a:xfrm>
            <a:off x="2091430" y="1392513"/>
            <a:ext cx="8821940" cy="1270001"/>
          </a:xfrm>
          <a:prstGeom prst="roundRect">
            <a:avLst>
              <a:gd name="adj" fmla="val 1500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7600">
                <a:solidFill>
                  <a:srgbClr val="FFFFFF"/>
                </a:solidFill>
                <a:effectLst>
                  <a:outerShdw sx="100000" sy="100000" kx="0" ky="0" algn="b" rotWithShape="0" blurRad="50800" dist="63500" dir="2416703">
                    <a:srgbClr val="000000"/>
                  </a:outerShdw>
                </a:effectLst>
              </a:defRPr>
            </a:lvl1pPr>
          </a:lstStyle>
          <a:p>
            <a:pPr/>
            <a:r>
              <a:t>NEHEMIAH CARED</a:t>
            </a:r>
          </a:p>
        </p:txBody>
      </p:sp>
      <p:sp>
        <p:nvSpPr>
          <p:cNvPr id="276" name="Nehemiah 1:1-4 (NKJV)…"/>
          <p:cNvSpPr txBox="1"/>
          <p:nvPr/>
        </p:nvSpPr>
        <p:spPr>
          <a:xfrm>
            <a:off x="5306010" y="2934660"/>
            <a:ext cx="7379460" cy="66113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300">
                <a:solidFill>
                  <a:srgbClr val="000000"/>
                </a:solidFill>
                <a:latin typeface="Times New Roman"/>
                <a:ea typeface="Times New Roman"/>
                <a:cs typeface="Times New Roman"/>
                <a:sym typeface="Times New Roman"/>
              </a:defRPr>
            </a:pPr>
            <a:r>
              <a:t>Nehemiah 1:1-4 (NKJV)</a:t>
            </a:r>
          </a:p>
          <a:p>
            <a:pPr defTabSz="457200">
              <a:defRPr sz="5700">
                <a:solidFill>
                  <a:srgbClr val="000000"/>
                </a:solidFill>
                <a:latin typeface="Times New Roman"/>
                <a:ea typeface="Times New Roman"/>
                <a:cs typeface="Times New Roman"/>
                <a:sym typeface="Times New Roman"/>
              </a:defRPr>
            </a:pPr>
            <a:r>
              <a:rPr baseline="31999"/>
              <a:t>4</a:t>
            </a:r>
            <a:r>
              <a:t> So it was, when I heard these words, that I sat down and wept, and mourned </a:t>
            </a:r>
            <a:r>
              <a:rPr i="1"/>
              <a:t>for many</a:t>
            </a:r>
            <a:r>
              <a:t> days; I was fasting and praying before the God of heaven.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Image" descr="Image"/>
          <p:cNvPicPr>
            <a:picLocks noChangeAspect="0"/>
          </p:cNvPicPr>
          <p:nvPr/>
        </p:nvPicPr>
        <p:blipFill>
          <a:blip r:embed="rId3">
            <a:extLst/>
          </a:blip>
          <a:stretch>
            <a:fillRect/>
          </a:stretch>
        </p:blipFill>
        <p:spPr>
          <a:xfrm flipH="1">
            <a:off x="204829" y="2193710"/>
            <a:ext cx="4779482" cy="7512480"/>
          </a:xfrm>
          <a:prstGeom prst="rect">
            <a:avLst/>
          </a:prstGeom>
          <a:effectLst>
            <a:outerShdw sx="100000" sy="100000" kx="0" ky="0" algn="b" rotWithShape="0" blurRad="114300" dist="105616" dir="2498192">
              <a:srgbClr val="000000"/>
            </a:outerShdw>
          </a:effectLst>
        </p:spPr>
      </p:pic>
      <p:grpSp>
        <p:nvGrpSpPr>
          <p:cNvPr id="283" name="Principles of Revival / Restoration"/>
          <p:cNvGrpSpPr/>
          <p:nvPr/>
        </p:nvGrpSpPr>
        <p:grpSpPr>
          <a:xfrm>
            <a:off x="103514" y="130478"/>
            <a:ext cx="12797772" cy="1206501"/>
            <a:chOff x="0" y="0"/>
            <a:chExt cx="12797771" cy="1206500"/>
          </a:xfrm>
        </p:grpSpPr>
        <p:sp>
          <p:nvSpPr>
            <p:cNvPr id="282"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281" name="Principles of Revival / Restoration Principles of Revival / Restoration" descr="Principles of Revival / Restoration Principles of Revival / Restoration"/>
            <p:cNvPicPr>
              <a:picLocks noChangeAspect="0"/>
            </p:cNvPicPr>
            <p:nvPr/>
          </p:nvPicPr>
          <p:blipFill>
            <a:blip r:embed="rId4">
              <a:extLst/>
            </a:blip>
            <a:stretch>
              <a:fillRect/>
            </a:stretch>
          </p:blipFill>
          <p:spPr>
            <a:xfrm>
              <a:off x="0" y="0"/>
              <a:ext cx="12797772" cy="1206500"/>
            </a:xfrm>
            <a:prstGeom prst="rect">
              <a:avLst/>
            </a:prstGeom>
            <a:effectLst/>
          </p:spPr>
        </p:pic>
      </p:grpSp>
      <p:sp>
        <p:nvSpPr>
          <p:cNvPr id="284" name="NEHEMIAH CARED"/>
          <p:cNvSpPr/>
          <p:nvPr/>
        </p:nvSpPr>
        <p:spPr>
          <a:xfrm>
            <a:off x="2091430" y="1392513"/>
            <a:ext cx="8821940" cy="1270001"/>
          </a:xfrm>
          <a:prstGeom prst="roundRect">
            <a:avLst>
              <a:gd name="adj" fmla="val 1500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7600">
                <a:solidFill>
                  <a:srgbClr val="FFFFFF"/>
                </a:solidFill>
                <a:effectLst>
                  <a:outerShdw sx="100000" sy="100000" kx="0" ky="0" algn="b" rotWithShape="0" blurRad="50800" dist="63500" dir="2416703">
                    <a:srgbClr val="000000"/>
                  </a:outerShdw>
                </a:effectLst>
              </a:defRPr>
            </a:lvl1pPr>
          </a:lstStyle>
          <a:p>
            <a:pPr/>
            <a:r>
              <a:t>NEHEMIAH CARED</a:t>
            </a:r>
          </a:p>
        </p:txBody>
      </p:sp>
      <p:sp>
        <p:nvSpPr>
          <p:cNvPr id="285" name="Nehemiah CARED about others “I asked them concerning the Jews who had escaped, who had survived the captivity” (1:2)…"/>
          <p:cNvSpPr txBox="1"/>
          <p:nvPr/>
        </p:nvSpPr>
        <p:spPr>
          <a:xfrm>
            <a:off x="5315352" y="2965044"/>
            <a:ext cx="7414318" cy="6595660"/>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900"/>
              </a:spcBef>
              <a:buSzPct val="45000"/>
              <a:buBlip>
                <a:blip r:embed="rId5"/>
              </a:buBlip>
              <a:defRPr sz="3900">
                <a:solidFill>
                  <a:srgbClr val="57554B"/>
                </a:solidFill>
                <a:latin typeface="Times New Roman"/>
                <a:ea typeface="Times New Roman"/>
                <a:cs typeface="Times New Roman"/>
                <a:sym typeface="Times New Roman"/>
              </a:defRPr>
            </a:pPr>
            <a:r>
              <a:t>Nehemiah CARED about others “I asked them concerning the Jews who had escaped, who had survived the captivity” (1:2)</a:t>
            </a:r>
          </a:p>
          <a:p>
            <a:pPr marL="400050" indent="-400050" algn="l">
              <a:spcBef>
                <a:spcPts val="900"/>
              </a:spcBef>
              <a:buSzPct val="45000"/>
              <a:buBlip>
                <a:blip r:embed="rId5"/>
              </a:buBlip>
              <a:defRPr sz="3900">
                <a:solidFill>
                  <a:srgbClr val="57554B"/>
                </a:solidFill>
                <a:latin typeface="Times New Roman"/>
                <a:ea typeface="Times New Roman"/>
                <a:cs typeface="Times New Roman"/>
                <a:sym typeface="Times New Roman"/>
              </a:defRPr>
            </a:pPr>
            <a:r>
              <a:t>He cared about the city God chose to place His name, Jerusalem” (1:2; 1 Kin. 5:5; 8:19; 2 Chr. 6:2)</a:t>
            </a:r>
          </a:p>
          <a:p>
            <a:pPr marL="400050" indent="-400050" algn="l">
              <a:spcBef>
                <a:spcPts val="900"/>
              </a:spcBef>
              <a:buSzPct val="45000"/>
              <a:buBlip>
                <a:blip r:embed="rId5"/>
              </a:buBlip>
              <a:defRPr sz="3900">
                <a:solidFill>
                  <a:srgbClr val="57554B"/>
                </a:solidFill>
                <a:latin typeface="Times New Roman"/>
                <a:ea typeface="Times New Roman"/>
                <a:cs typeface="Times New Roman"/>
                <a:sym typeface="Times New Roman"/>
              </a:defRPr>
            </a:pPr>
            <a:r>
              <a:t>Nehemiah “wept, &amp; mourned for many days” after learning of the condition of his brethren and Jerusalem (1:1-11)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5">
                                            <p:bg/>
                                          </p:spTgt>
                                        </p:tgtEl>
                                        <p:attrNameLst>
                                          <p:attrName>style.visibility</p:attrName>
                                        </p:attrNameLst>
                                      </p:cBhvr>
                                      <p:to>
                                        <p:strVal val="visible"/>
                                      </p:to>
                                    </p:set>
                                    <p:animEffect filter="fade" transition="in">
                                      <p:cBhvr>
                                        <p:cTn id="7" dur="1500"/>
                                        <p:tgtEl>
                                          <p:spTgt spid="28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85">
                                            <p:txEl>
                                              <p:pRg st="0" end="0"/>
                                            </p:txEl>
                                          </p:spTgt>
                                        </p:tgtEl>
                                        <p:attrNameLst>
                                          <p:attrName>style.visibility</p:attrName>
                                        </p:attrNameLst>
                                      </p:cBhvr>
                                      <p:to>
                                        <p:strVal val="visible"/>
                                      </p:to>
                                    </p:set>
                                    <p:animEffect filter="fade" transition="in">
                                      <p:cBhvr>
                                        <p:cTn id="10" dur="1500"/>
                                        <p:tgtEl>
                                          <p:spTgt spid="28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85">
                                            <p:txEl>
                                              <p:pRg st="1" end="1"/>
                                            </p:txEl>
                                          </p:spTgt>
                                        </p:tgtEl>
                                        <p:attrNameLst>
                                          <p:attrName>style.visibility</p:attrName>
                                        </p:attrNameLst>
                                      </p:cBhvr>
                                      <p:to>
                                        <p:strVal val="visible"/>
                                      </p:to>
                                    </p:set>
                                    <p:animEffect filter="fade" transition="in">
                                      <p:cBhvr>
                                        <p:cTn id="15" dur="1500"/>
                                        <p:tgtEl>
                                          <p:spTgt spid="28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85">
                                            <p:txEl>
                                              <p:pRg st="2" end="2"/>
                                            </p:txEl>
                                          </p:spTgt>
                                        </p:tgtEl>
                                        <p:attrNameLst>
                                          <p:attrName>style.visibility</p:attrName>
                                        </p:attrNameLst>
                                      </p:cBhvr>
                                      <p:to>
                                        <p:strVal val="visible"/>
                                      </p:to>
                                    </p:set>
                                    <p:animEffect filter="fade" transition="in">
                                      <p:cBhvr>
                                        <p:cTn id="20" dur="1500"/>
                                        <p:tgtEl>
                                          <p:spTgt spid="28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5"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 name="Image" descr="Image"/>
          <p:cNvPicPr>
            <a:picLocks noChangeAspect="0"/>
          </p:cNvPicPr>
          <p:nvPr/>
        </p:nvPicPr>
        <p:blipFill>
          <a:blip r:embed="rId3">
            <a:extLst/>
          </a:blip>
          <a:stretch>
            <a:fillRect/>
          </a:stretch>
        </p:blipFill>
        <p:spPr>
          <a:xfrm flipH="1">
            <a:off x="204829" y="2193710"/>
            <a:ext cx="4779482" cy="7512480"/>
          </a:xfrm>
          <a:prstGeom prst="rect">
            <a:avLst/>
          </a:prstGeom>
          <a:effectLst>
            <a:outerShdw sx="100000" sy="100000" kx="0" ky="0" algn="b" rotWithShape="0" blurRad="114300" dist="105616" dir="2498192">
              <a:srgbClr val="000000"/>
            </a:outerShdw>
          </a:effectLst>
        </p:spPr>
      </p:pic>
      <p:grpSp>
        <p:nvGrpSpPr>
          <p:cNvPr id="292" name="Principles of Revival / Restoration"/>
          <p:cNvGrpSpPr/>
          <p:nvPr/>
        </p:nvGrpSpPr>
        <p:grpSpPr>
          <a:xfrm>
            <a:off x="103514" y="130478"/>
            <a:ext cx="12797772" cy="1206501"/>
            <a:chOff x="0" y="0"/>
            <a:chExt cx="12797771" cy="1206500"/>
          </a:xfrm>
        </p:grpSpPr>
        <p:sp>
          <p:nvSpPr>
            <p:cNvPr id="291" name="Principles of Revival / Restoration"/>
            <p:cNvSpPr txBox="1"/>
            <p:nvPr/>
          </p:nvSpPr>
          <p:spPr>
            <a:xfrm>
              <a:off x="101600" y="63500"/>
              <a:ext cx="12594572" cy="939800"/>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500">
                  <a:ln w="12700" cap="flat">
                    <a:solidFill>
                      <a:srgbClr val="000000"/>
                    </a:solidFill>
                    <a:prstDash val="solid"/>
                    <a:miter lim="400000"/>
                  </a:ln>
                  <a:solidFill>
                    <a:srgbClr val="FFFFFF"/>
                  </a:solidFill>
                  <a:effectLst>
                    <a:outerShdw sx="100000" sy="100000" kx="0" ky="0" algn="b" rotWithShape="0" blurRad="63500" dist="63500" dir="360000">
                      <a:srgbClr val="000000"/>
                    </a:outerShdw>
                  </a:effectLst>
                  <a:latin typeface="Gill Sans"/>
                  <a:ea typeface="Gill Sans"/>
                  <a:cs typeface="Gill Sans"/>
                  <a:sym typeface="Gill Sans"/>
                </a:defRPr>
              </a:lvl1pPr>
            </a:lstStyle>
            <a:p>
              <a:pPr/>
              <a:r>
                <a:t>Principles of Revival / Restoration</a:t>
              </a:r>
            </a:p>
          </p:txBody>
        </p:sp>
        <p:pic>
          <p:nvPicPr>
            <p:cNvPr id="290" name="Principles of Revival / Restoration Principles of Revival / Restoration" descr="Principles of Revival / Restoration Principles of Revival / Restoration"/>
            <p:cNvPicPr>
              <a:picLocks noChangeAspect="0"/>
            </p:cNvPicPr>
            <p:nvPr/>
          </p:nvPicPr>
          <p:blipFill>
            <a:blip r:embed="rId4">
              <a:extLst/>
            </a:blip>
            <a:stretch>
              <a:fillRect/>
            </a:stretch>
          </p:blipFill>
          <p:spPr>
            <a:xfrm>
              <a:off x="0" y="0"/>
              <a:ext cx="12797772" cy="1206500"/>
            </a:xfrm>
            <a:prstGeom prst="rect">
              <a:avLst/>
            </a:prstGeom>
            <a:effectLst/>
          </p:spPr>
        </p:pic>
      </p:grpSp>
      <p:sp>
        <p:nvSpPr>
          <p:cNvPr id="293" name="NEHEMIAH CARED"/>
          <p:cNvSpPr/>
          <p:nvPr/>
        </p:nvSpPr>
        <p:spPr>
          <a:xfrm>
            <a:off x="2091430" y="1392513"/>
            <a:ext cx="8821940" cy="1270001"/>
          </a:xfrm>
          <a:prstGeom prst="roundRect">
            <a:avLst>
              <a:gd name="adj" fmla="val 1500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14300" dist="105616" dir="2498192">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7600">
                <a:solidFill>
                  <a:srgbClr val="FFFFFF"/>
                </a:solidFill>
                <a:effectLst>
                  <a:outerShdw sx="100000" sy="100000" kx="0" ky="0" algn="b" rotWithShape="0" blurRad="50800" dist="63500" dir="2416703">
                    <a:srgbClr val="000000"/>
                  </a:outerShdw>
                </a:effectLst>
              </a:defRPr>
            </a:lvl1pPr>
          </a:lstStyle>
          <a:p>
            <a:pPr/>
            <a:r>
              <a:t>NEHEMIAH CARED</a:t>
            </a:r>
          </a:p>
        </p:txBody>
      </p:sp>
      <p:sp>
        <p:nvSpPr>
          <p:cNvPr id="294" name="Four months had passed - from Kislev (1:1, Nov–Dec) to Nisan (Mar–Apr).…"/>
          <p:cNvSpPr txBox="1"/>
          <p:nvPr/>
        </p:nvSpPr>
        <p:spPr>
          <a:xfrm>
            <a:off x="5315352" y="2965044"/>
            <a:ext cx="7414318" cy="6699958"/>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900"/>
              </a:spcBef>
              <a:buSzPct val="45000"/>
              <a:buBlip>
                <a:blip r:embed="rId5"/>
              </a:buBlip>
              <a:defRPr sz="3400">
                <a:solidFill>
                  <a:srgbClr val="57554B"/>
                </a:solidFill>
                <a:latin typeface="Times New Roman"/>
                <a:ea typeface="Times New Roman"/>
                <a:cs typeface="Times New Roman"/>
                <a:sym typeface="Times New Roman"/>
              </a:defRPr>
            </a:pPr>
            <a:r>
              <a:t>Four months had passed - from Kislev (1:1, Nov–Dec) to Nisan (Mar–Apr).</a:t>
            </a:r>
          </a:p>
          <a:p>
            <a:pPr marL="400050" indent="-400050" algn="l">
              <a:spcBef>
                <a:spcPts val="900"/>
              </a:spcBef>
              <a:buSzPct val="45000"/>
              <a:buBlip>
                <a:blip r:embed="rId5"/>
              </a:buBlip>
              <a:defRPr sz="3400">
                <a:solidFill>
                  <a:srgbClr val="57554B"/>
                </a:solidFill>
                <a:latin typeface="Times New Roman"/>
                <a:ea typeface="Times New Roman"/>
                <a:cs typeface="Times New Roman"/>
                <a:sym typeface="Times New Roman"/>
              </a:defRPr>
            </a:pPr>
            <a:r>
              <a:t>His concern had driven him to observable sadness – (2:2,5)</a:t>
            </a:r>
          </a:p>
          <a:p>
            <a:pPr marL="400050" indent="-400050" algn="l">
              <a:spcBef>
                <a:spcPts val="900"/>
              </a:spcBef>
              <a:buSzPct val="45000"/>
              <a:buBlip>
                <a:blip r:embed="rId5"/>
              </a:buBlip>
              <a:defRPr sz="3400">
                <a:solidFill>
                  <a:srgbClr val="57554B"/>
                </a:solidFill>
                <a:latin typeface="Times New Roman"/>
                <a:ea typeface="Times New Roman"/>
                <a:cs typeface="Times New Roman"/>
                <a:sym typeface="Times New Roman"/>
              </a:defRPr>
            </a:pPr>
            <a:r>
              <a:t>Nehemiah did not let his fear of the king stand in his way, and fully revealed the cause of his sadness - “the city, the place of my fathers’ tombs, </a:t>
            </a:r>
            <a:r>
              <a:rPr i="1"/>
              <a:t>lies</a:t>
            </a:r>
            <a:r>
              <a:t> waste, and its gates are burned with fire?” (2:2,3)</a:t>
            </a:r>
          </a:p>
          <a:p>
            <a:pPr marL="400050" indent="-400050" algn="l">
              <a:spcBef>
                <a:spcPts val="900"/>
              </a:spcBef>
              <a:buSzPct val="45000"/>
              <a:buBlip>
                <a:blip r:embed="rId5"/>
              </a:buBlip>
              <a:defRPr sz="3400">
                <a:solidFill>
                  <a:srgbClr val="57554B"/>
                </a:solidFill>
                <a:latin typeface="Times New Roman"/>
                <a:ea typeface="Times New Roman"/>
                <a:cs typeface="Times New Roman"/>
                <a:sym typeface="Times New Roman"/>
              </a:defRPr>
            </a:pPr>
            <a:r>
              <a:t>Nehemiah Prayed, (2:4) then requested the King allow him to go and rebuild the city and wall (2:5-8)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4">
                                            <p:bg/>
                                          </p:spTgt>
                                        </p:tgtEl>
                                        <p:attrNameLst>
                                          <p:attrName>style.visibility</p:attrName>
                                        </p:attrNameLst>
                                      </p:cBhvr>
                                      <p:to>
                                        <p:strVal val="visible"/>
                                      </p:to>
                                    </p:set>
                                    <p:animEffect filter="fade" transition="in">
                                      <p:cBhvr>
                                        <p:cTn id="7" dur="1500"/>
                                        <p:tgtEl>
                                          <p:spTgt spid="29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94">
                                            <p:txEl>
                                              <p:pRg st="0" end="0"/>
                                            </p:txEl>
                                          </p:spTgt>
                                        </p:tgtEl>
                                        <p:attrNameLst>
                                          <p:attrName>style.visibility</p:attrName>
                                        </p:attrNameLst>
                                      </p:cBhvr>
                                      <p:to>
                                        <p:strVal val="visible"/>
                                      </p:to>
                                    </p:set>
                                    <p:animEffect filter="fade" transition="in">
                                      <p:cBhvr>
                                        <p:cTn id="10" dur="1500"/>
                                        <p:tgtEl>
                                          <p:spTgt spid="29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94">
                                            <p:txEl>
                                              <p:pRg st="1" end="1"/>
                                            </p:txEl>
                                          </p:spTgt>
                                        </p:tgtEl>
                                        <p:attrNameLst>
                                          <p:attrName>style.visibility</p:attrName>
                                        </p:attrNameLst>
                                      </p:cBhvr>
                                      <p:to>
                                        <p:strVal val="visible"/>
                                      </p:to>
                                    </p:set>
                                    <p:animEffect filter="fade" transition="in">
                                      <p:cBhvr>
                                        <p:cTn id="15" dur="1500"/>
                                        <p:tgtEl>
                                          <p:spTgt spid="29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94">
                                            <p:txEl>
                                              <p:pRg st="2" end="2"/>
                                            </p:txEl>
                                          </p:spTgt>
                                        </p:tgtEl>
                                        <p:attrNameLst>
                                          <p:attrName>style.visibility</p:attrName>
                                        </p:attrNameLst>
                                      </p:cBhvr>
                                      <p:to>
                                        <p:strVal val="visible"/>
                                      </p:to>
                                    </p:set>
                                    <p:animEffect filter="fade" transition="in">
                                      <p:cBhvr>
                                        <p:cTn id="20" dur="1500"/>
                                        <p:tgtEl>
                                          <p:spTgt spid="29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94">
                                            <p:txEl>
                                              <p:pRg st="3" end="3"/>
                                            </p:txEl>
                                          </p:spTgt>
                                        </p:tgtEl>
                                        <p:attrNameLst>
                                          <p:attrName>style.visibility</p:attrName>
                                        </p:attrNameLst>
                                      </p:cBhvr>
                                      <p:to>
                                        <p:strVal val="visible"/>
                                      </p:to>
                                    </p:set>
                                    <p:animEffect filter="fade" transition="in">
                                      <p:cBhvr>
                                        <p:cTn id="25" dur="1500"/>
                                        <p:tgtEl>
                                          <p:spTgt spid="29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4"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