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FFFFCC"/>
            </a:gs>
            <a:gs pos="100000">
              <a:srgbClr val="FFFF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633451" y="-1"/>
            <a:ext cx="371349" cy="387038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6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FFFFCC"/>
            </a:gs>
            <a:gs pos="100000">
              <a:srgbClr val="FFFF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2633451" y="-1"/>
            <a:ext cx="371349" cy="387038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6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6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FFFFCC"/>
            </a:gs>
            <a:gs pos="100000">
              <a:srgbClr val="FFFF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2633451" y="-1"/>
            <a:ext cx="371349" cy="387038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5" name="Title Tex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6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33500" indent="-419100" defTabSz="1300480">
              <a:spcBef>
                <a:spcPts val="1000"/>
              </a:spcBef>
              <a:buSzPct val="100000"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FFFFCC"/>
            </a:gs>
            <a:gs pos="100000">
              <a:srgbClr val="FFFF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2633451" y="-1"/>
            <a:ext cx="371349" cy="387038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2269886" y="8976012"/>
            <a:ext cx="250628" cy="281237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2200">
                <a:solidFill>
                  <a:srgbClr val="FFF9E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283843" y="279400"/>
            <a:ext cx="12446001" cy="9220200"/>
          </a:xfrm>
          <a:prstGeom prst="rect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400">
                <a:solidFill>
                  <a:srgbClr val="5C89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11985791" y="8882098"/>
            <a:ext cx="368769" cy="352001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13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15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6" Type="http://schemas.openxmlformats.org/officeDocument/2006/relationships/image" Target="../media/image8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Relationship Id="rId3" Type="http://schemas.openxmlformats.org/officeDocument/2006/relationships/image" Target="../media/image1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Relationship Id="rId3" Type="http://schemas.openxmlformats.org/officeDocument/2006/relationships/hyperlink" Target="http://" TargetMode="External"/><Relationship Id="rId4" Type="http://schemas.openxmlformats.org/officeDocument/2006/relationships/hyperlink" Target="http://www.w65stchurchofchrist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0" t="0" r="24609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19" name="“Answers To A Few Questions / Objections"/>
          <p:cNvSpPr txBox="1"/>
          <p:nvPr/>
        </p:nvSpPr>
        <p:spPr>
          <a:xfrm>
            <a:off x="495821" y="3126316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220" name="Some Have Regarding The CHURCH of CHRIST”"/>
          <p:cNvSpPr txBox="1"/>
          <p:nvPr/>
        </p:nvSpPr>
        <p:spPr>
          <a:xfrm>
            <a:off x="495821" y="4114799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221" name="Let The Bible Speak"/>
          <p:cNvSpPr txBox="1"/>
          <p:nvPr/>
        </p:nvSpPr>
        <p:spPr>
          <a:xfrm>
            <a:off x="1227264" y="320989"/>
            <a:ext cx="1055027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600">
                <a:solidFill>
                  <a:srgbClr val="FFFFFF"/>
                </a:solidFill>
                <a:latin typeface="Chicken Script"/>
                <a:ea typeface="Chicken Script"/>
                <a:cs typeface="Chicken Script"/>
                <a:sym typeface="Chicken Script"/>
              </a:defRPr>
            </a:lvl1pPr>
          </a:lstStyle>
          <a:p>
            <a:pPr/>
            <a:r>
              <a:t>Let The Bible Speak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05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306" name="The coC Teaches They Are The ONLY Ones Saved"/>
          <p:cNvSpPr txBox="1"/>
          <p:nvPr/>
        </p:nvSpPr>
        <p:spPr>
          <a:xfrm>
            <a:off x="1072564" y="2676731"/>
            <a:ext cx="11671728" cy="67692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Teaches They Are The ONLY Ones Saved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308" name="Rectangle 1"/>
          <p:cNvSpPr txBox="1"/>
          <p:nvPr/>
        </p:nvSpPr>
        <p:spPr>
          <a:xfrm>
            <a:off x="3646127" y="3558115"/>
            <a:ext cx="9228658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think their denomination is better than all the rest” 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think they are the ONLY ones who are right!”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demand you agree with them or be lost”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“When we get to heaven, don’t disturb them, they think they’re the only ones here.” LOL</a:t>
            </a:r>
          </a:p>
        </p:txBody>
      </p:sp>
      <p:sp>
        <p:nvSpPr>
          <p:cNvPr id="309" name="False Accusation #1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12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313" name="The coC Teaches They Are The ONLY Ones Saved"/>
          <p:cNvSpPr txBox="1"/>
          <p:nvPr/>
        </p:nvSpPr>
        <p:spPr>
          <a:xfrm>
            <a:off x="1072564" y="2676731"/>
            <a:ext cx="11671728" cy="67692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Teaches They Are The ONLY Ones Saved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315" name="Rectangle 1"/>
          <p:cNvSpPr txBox="1"/>
          <p:nvPr/>
        </p:nvSpPr>
        <p:spPr>
          <a:xfrm>
            <a:off x="3646127" y="3558115"/>
            <a:ext cx="9228658" cy="557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Those who make statements such as this demonstrate they do not understand what the Bible teaches regarding the church. (Mat. 16:18; Acts 2:47; Eph. 5:23-25)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can we get people to remove their "denominational glasses” and view the church from a scriptural perspective? </a:t>
            </a:r>
          </a:p>
        </p:txBody>
      </p:sp>
      <p:sp>
        <p:nvSpPr>
          <p:cNvPr id="316" name="False Accusation #1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hose In Christ’s Church Are The Saved According To The Bible (Acts 2:47)"/>
          <p:cNvSpPr txBox="1"/>
          <p:nvPr/>
        </p:nvSpPr>
        <p:spPr>
          <a:xfrm>
            <a:off x="3331527" y="2279867"/>
            <a:ext cx="9590565" cy="12981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Those In Christ’s Church Are The Saved According To The Bible (Acts 2:47)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320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21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grpSp>
        <p:nvGrpSpPr>
          <p:cNvPr id="324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323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322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  <p:sp>
        <p:nvSpPr>
          <p:cNvPr id="325" name="Rectangle 1"/>
          <p:cNvSpPr txBox="1"/>
          <p:nvPr/>
        </p:nvSpPr>
        <p:spPr>
          <a:xfrm>
            <a:off x="4169505" y="3880908"/>
            <a:ext cx="8692580" cy="547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1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church of the Bible knew nothing of “denominations” (Mt 16:18; Eph 1:22,23; 4:4-6; 5:23-25; 1 Cor. 1:10)</a:t>
            </a:r>
          </a:p>
          <a:p>
            <a:pPr marL="685799" indent="-685799" algn="l">
              <a:spcBef>
                <a:spcPts val="11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Let us appeal only to God, for He is right (Rom 3:4; 2 Tim. 2:15; 3:16,17; 1 Cor. 4:6)</a:t>
            </a:r>
          </a:p>
          <a:p>
            <a:pPr marL="685799" indent="-685799" algn="l">
              <a:spcBef>
                <a:spcPts val="11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 plead with people to believe &amp; follow only the scriptures (Ac 17:11; 2 Tim 4:2)</a:t>
            </a:r>
          </a:p>
          <a:p>
            <a:pPr marL="685799" indent="-685799" algn="l">
              <a:spcBef>
                <a:spcPts val="11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Only those who abide in the teachings of Jesus will be in heaven (Mat 7:13,14, 21-23; 25:31-46; Heb 5:8.9; 2 Jn. 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28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329" name="The coC doesn’t believe in the Holy Spirit"/>
          <p:cNvSpPr txBox="1"/>
          <p:nvPr/>
        </p:nvSpPr>
        <p:spPr>
          <a:xfrm>
            <a:off x="2368113" y="2646330"/>
            <a:ext cx="10376179" cy="737723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doesn’t believe in the Holy Spirit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331" name="Rectangle 1"/>
          <p:cNvSpPr txBox="1"/>
          <p:nvPr/>
        </p:nvSpPr>
        <p:spPr>
          <a:xfrm>
            <a:off x="3633427" y="3804708"/>
            <a:ext cx="9228658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deny the work of the Spirit in conversion”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deny the indwelling of the Holy Spirit” 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deny miraculous gifts / they do not believe in miracles”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deny Holy Spirit baptism”</a:t>
            </a:r>
          </a:p>
        </p:txBody>
      </p:sp>
      <p:sp>
        <p:nvSpPr>
          <p:cNvPr id="332" name="False Accusation #2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he Lord’s Church Believes In  The Holy Spirit! (Acts 19:1-5)"/>
          <p:cNvSpPr txBox="1"/>
          <p:nvPr/>
        </p:nvSpPr>
        <p:spPr>
          <a:xfrm>
            <a:off x="3191827" y="2063749"/>
            <a:ext cx="9590565" cy="15472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i="1" sz="5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Lord’s Church Believes In </a:t>
            </a:r>
            <a:br/>
            <a:r>
              <a:t>The Holy Spirit! (Acts 19:1-5)</a:t>
            </a:r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336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37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grpSp>
        <p:nvGrpSpPr>
          <p:cNvPr id="340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339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338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  <p:sp>
        <p:nvSpPr>
          <p:cNvPr id="341" name="Rectangle 1"/>
          <p:cNvSpPr txBox="1"/>
          <p:nvPr/>
        </p:nvSpPr>
        <p:spPr>
          <a:xfrm>
            <a:off x="4169505" y="3697818"/>
            <a:ext cx="8692580" cy="590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Holy Spirit converts through the gospel (Ac 2; 8; 10; 16; 18; Rom 10:4-17; 2 Thes 2:13,14</a:t>
            </a:r>
            <a:r>
              <a:rPr sz="3800"/>
              <a:t>; </a:t>
            </a:r>
            <a:r>
              <a:t>Eph 3:3-5)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indwelling of the Holy Spirit is a relationship - not possession! (Rom 8; </a:t>
            </a:r>
            <a:br/>
            <a:r>
              <a:t>1 John 2:24-28; etc)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Miracles were to confirm the truth and then cease (Mark 16:20; Hebrews 2:1-4; 1 Cor. 13:8-13)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Holy Spirit baptism occurred 2 times for a specific purpose (Acts 2 &amp; 10; Eph 4:5)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44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345" name="The coC believes water saves people …"/>
          <p:cNvSpPr txBox="1"/>
          <p:nvPr/>
        </p:nvSpPr>
        <p:spPr>
          <a:xfrm>
            <a:off x="2368113" y="2646330"/>
            <a:ext cx="10376179" cy="737723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believes water saves people …</a:t>
            </a: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347" name="Rectangle 1"/>
          <p:cNvSpPr txBox="1"/>
          <p:nvPr/>
        </p:nvSpPr>
        <p:spPr>
          <a:xfrm>
            <a:off x="3633427" y="3804708"/>
            <a:ext cx="9228658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deny that it is the blood of Jesus that saves.”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 thief on the cross wasn’t baptized”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“It is spiritual baptism that saves, not water baptism”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“Baptism doesn’t save”</a:t>
            </a:r>
          </a:p>
        </p:txBody>
      </p:sp>
      <p:sp>
        <p:nvSpPr>
          <p:cNvPr id="348" name="False Accusation #3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he Bible teaches immersion in water is necessary unto salvation (Mark 16:16)"/>
          <p:cNvSpPr txBox="1"/>
          <p:nvPr/>
        </p:nvSpPr>
        <p:spPr>
          <a:xfrm>
            <a:off x="3469987" y="2188321"/>
            <a:ext cx="9375905" cy="129814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Bible teaches immersion in water is necessary unto salvation (Mark 16:16)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352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53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grpSp>
        <p:nvGrpSpPr>
          <p:cNvPr id="356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355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354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  <p:sp>
        <p:nvSpPr>
          <p:cNvPr id="357" name="Rectangle 1"/>
          <p:cNvSpPr txBox="1"/>
          <p:nvPr/>
        </p:nvSpPr>
        <p:spPr>
          <a:xfrm>
            <a:off x="4169505" y="3697818"/>
            <a:ext cx="8692580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Jesus said “He who believes and is baptized will be saved” (Mark 16:16)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Peter said “baptism now saves us … through Jesus’s resurrection” (1 Pet 3:21)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Bible teaches that when a believer is baptized he contacts the death, (blood) of Jesus (Rom 6:3-6, 16-18)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Peter told those on Pentecost to “repent and be baptized in the name of Jesus for the remission of sins” (Acts 2:38) and continued to be practiced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Table 4"/>
          <p:cNvGraphicFramePr/>
          <p:nvPr/>
        </p:nvGraphicFramePr>
        <p:xfrm>
          <a:off x="216746" y="2485811"/>
          <a:ext cx="4443308" cy="68342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430606"/>
              </a:tblGrid>
              <a:tr h="660300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745936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Pentecost – 2:14-41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Samaria – 8:5-13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Eunuch – 8:35-39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Saul – 9,22,26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759457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Cornelius - 10:34-48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Lydia – 16:13-15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Jailor – 16:30-34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Corinthians - 18:8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  <a:tr h="757203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Ephesians - 19:3-5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DF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" name="Table 5"/>
          <p:cNvGraphicFramePr/>
          <p:nvPr/>
        </p:nvGraphicFramePr>
        <p:xfrm>
          <a:off x="4660053" y="2485811"/>
          <a:ext cx="1842347" cy="68342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9646"/>
              </a:tblGrid>
              <a:tr h="660300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745936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36,37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9457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7203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1" name="Table 6"/>
          <p:cNvGraphicFramePr/>
          <p:nvPr/>
        </p:nvGraphicFramePr>
        <p:xfrm>
          <a:off x="6502400" y="2485811"/>
          <a:ext cx="2059094" cy="68342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46393"/>
              </a:tblGrid>
              <a:tr h="660300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Repented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745936">
                <a:tc>
                  <a:txBody>
                    <a:bodyPr/>
                    <a:lstStyle/>
                    <a:p>
                      <a:pPr defTabSz="1300480"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37,38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9457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7203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2" name="Table 7"/>
          <p:cNvGraphicFramePr/>
          <p:nvPr/>
        </p:nvGraphicFramePr>
        <p:xfrm>
          <a:off x="8561493" y="2485811"/>
          <a:ext cx="2167468" cy="68342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54766"/>
              </a:tblGrid>
              <a:tr h="660300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Confessed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745936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9457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7203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3" name="Table 8"/>
          <p:cNvGraphicFramePr/>
          <p:nvPr/>
        </p:nvGraphicFramePr>
        <p:xfrm>
          <a:off x="10728959" y="2485811"/>
          <a:ext cx="2167468" cy="68342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54766"/>
              </a:tblGrid>
              <a:tr h="660300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Baptized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745936">
                <a:tc>
                  <a:txBody>
                    <a:bodyPr/>
                    <a:lstStyle/>
                    <a:p>
                      <a:pPr defTabSz="1300480"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38,41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12,13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9:18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9457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53538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57203">
                <a:tc>
                  <a:txBody>
                    <a:bodyPr/>
                    <a:lstStyle/>
                    <a:p>
                      <a:pPr defTabSz="1300480">
                        <a:spcBef>
                          <a:spcPts val="700"/>
                        </a:spcBef>
                        <a:buClr>
                          <a:srgbClr val="FF0000"/>
                        </a:buClr>
                        <a:buFont typeface="Monotype Sorts"/>
                        <a:defRPr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64" name="Baptism in the name of Jesus was commanded and practiced after Jesus’s resurrection and part of the great commission (Mat. 28:19; Mark 16:16; Acts 2:38;"/>
          <p:cNvSpPr txBox="1"/>
          <p:nvPr/>
        </p:nvSpPr>
        <p:spPr>
          <a:xfrm>
            <a:off x="304800" y="495300"/>
            <a:ext cx="12005023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85799" indent="-685799" algn="l">
              <a:spcBef>
                <a:spcPts val="700"/>
              </a:spcBef>
              <a:buSzPct val="80000"/>
              <a:buBlip>
                <a:blip r:embed="rId2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Baptism in the name of Jesus was commanded and practiced after Jesus’s resurrection and part of the great commission (Mat. 28:19; Mark 16:16; Acts 2:38;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2"/>
      <p:bldP build="whole" bldLvl="1" animBg="1" rev="0" advAuto="0" spid="362" grpId="3"/>
      <p:bldP build="whole" bldLvl="1" animBg="1" rev="0" advAuto="0" spid="363" grpId="4"/>
      <p:bldP build="whole" bldLvl="1" animBg="1" rev="0" advAuto="0" spid="36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67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368" name="The coC Teaches “WORKS Salvation” …"/>
          <p:cNvSpPr txBox="1"/>
          <p:nvPr/>
        </p:nvSpPr>
        <p:spPr>
          <a:xfrm>
            <a:off x="2368113" y="2646330"/>
            <a:ext cx="10376179" cy="737723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Teaches “WORKS Salvation” …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370" name="Rectangle 1"/>
          <p:cNvSpPr txBox="1"/>
          <p:nvPr/>
        </p:nvSpPr>
        <p:spPr>
          <a:xfrm>
            <a:off x="3633427" y="3804708"/>
            <a:ext cx="9228658" cy="515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do not believe we are saved by grace alone, through faith alone and Christ alone.”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don’t believe John 3:16 or Romans 5:1 or 10:9,10”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4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“They do not believe in the finished work of Christ.”</a:t>
            </a:r>
          </a:p>
        </p:txBody>
      </p:sp>
      <p:sp>
        <p:nvSpPr>
          <p:cNvPr id="371" name="False Accusation #4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he Bible Teaches We Are Saved Through A Faith That Obeys (James 2:14-26)"/>
          <p:cNvSpPr txBox="1"/>
          <p:nvPr/>
        </p:nvSpPr>
        <p:spPr>
          <a:xfrm>
            <a:off x="3469987" y="2188321"/>
            <a:ext cx="9375905" cy="129814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Bible Teaches We Are Saved Through A Faith That Obeys (James 2:14-26)</a:t>
            </a:r>
          </a:p>
        </p:txBody>
      </p:sp>
      <p:pic>
        <p:nvPicPr>
          <p:cNvPr id="37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375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376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grpSp>
        <p:nvGrpSpPr>
          <p:cNvPr id="379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378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377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  <p:sp>
        <p:nvSpPr>
          <p:cNvPr id="380" name="Rectangle 1"/>
          <p:cNvSpPr txBox="1"/>
          <p:nvPr/>
        </p:nvSpPr>
        <p:spPr>
          <a:xfrm>
            <a:off x="4169505" y="3697818"/>
            <a:ext cx="8692580" cy="572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Salvation by grace through faith does NOT eliminate divinely ordained conditions, such as baptism (Gen. 6:8ff; Jos. 6:2ff; Heb. 11:6,7,30; Acts 2:38)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is received by an obedient faith is of faith (John 3:16; etc. Heb. 11:30)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provision of salvation was made once for all, (Heb. 9:28; Rom. 6:10), but I must receive it through an obedient faith (Romans 6:16-18; James 2:14-26; Heb. 5:8,9; Luke 6:46; etc.)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0" t="0" r="24609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24" name="“Answers To A Few Questions / Objections"/>
          <p:cNvSpPr txBox="1"/>
          <p:nvPr/>
        </p:nvSpPr>
        <p:spPr>
          <a:xfrm>
            <a:off x="495821" y="1517650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225" name="Some Have Regarding The CHURCH of CHRIST”"/>
          <p:cNvSpPr txBox="1"/>
          <p:nvPr/>
        </p:nvSpPr>
        <p:spPr>
          <a:xfrm>
            <a:off x="495821" y="2506133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226" name="Let The Bible Speak"/>
          <p:cNvSpPr txBox="1"/>
          <p:nvPr/>
        </p:nvSpPr>
        <p:spPr>
          <a:xfrm>
            <a:off x="1227264" y="320989"/>
            <a:ext cx="1055027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600">
                <a:solidFill>
                  <a:srgbClr val="FFFFFF"/>
                </a:solidFill>
                <a:latin typeface="Chicken Script"/>
                <a:ea typeface="Chicken Script"/>
                <a:cs typeface="Chicken Script"/>
                <a:sym typeface="Chicken Script"/>
              </a:defRPr>
            </a:lvl1pPr>
          </a:lstStyle>
          <a:p>
            <a:pPr/>
            <a:r>
              <a:t>Let The Bible Speak</a:t>
            </a:r>
          </a:p>
        </p:txBody>
      </p:sp>
      <p:sp>
        <p:nvSpPr>
          <p:cNvPr id="227" name="1 Peter 3:15 (NKJV)…"/>
          <p:cNvSpPr txBox="1"/>
          <p:nvPr/>
        </p:nvSpPr>
        <p:spPr>
          <a:xfrm>
            <a:off x="239404" y="3617859"/>
            <a:ext cx="12525992" cy="251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3:15 (NKJV)</a:t>
            </a:r>
          </a:p>
          <a:p>
            <a:pPr defTabSz="457200">
              <a:defRPr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15</a:t>
            </a:r>
            <a:r>
              <a:t> But sanctify the Lord God in your hearts, and always </a:t>
            </a:r>
            <a:r>
              <a:rPr i="1"/>
              <a:t>be</a:t>
            </a:r>
            <a:r>
              <a:t> ready to </a:t>
            </a:r>
            <a:r>
              <a:rPr i="1"/>
              <a:t>give</a:t>
            </a:r>
            <a:r>
              <a:t> a defense to everyone who asks you a reason for the hope that is in you, with meekness and fear;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asted-image.tiff" descr="pasted-image.tiff"/>
          <p:cNvPicPr>
            <a:picLocks noChangeAspect="1"/>
          </p:cNvPicPr>
          <p:nvPr/>
        </p:nvPicPr>
        <p:blipFill>
          <a:blip r:embed="rId2">
            <a:alphaModFix amt="71177"/>
            <a:extLst/>
          </a:blip>
          <a:stretch>
            <a:fillRect/>
          </a:stretch>
        </p:blipFill>
        <p:spPr>
          <a:xfrm>
            <a:off x="5862177" y="419725"/>
            <a:ext cx="3301288" cy="914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</p:spPr>
      </p:pic>
      <p:pic>
        <p:nvPicPr>
          <p:cNvPr id="383" name="pasted-image.tiff" descr="pasted-image.tiff"/>
          <p:cNvPicPr>
            <a:picLocks noChangeAspect="1"/>
          </p:cNvPicPr>
          <p:nvPr/>
        </p:nvPicPr>
        <p:blipFill>
          <a:blip r:embed="rId3">
            <a:alphaModFix amt="71177"/>
            <a:extLst/>
          </a:blip>
          <a:stretch>
            <a:fillRect/>
          </a:stretch>
        </p:blipFill>
        <p:spPr>
          <a:xfrm>
            <a:off x="1457590" y="419725"/>
            <a:ext cx="3435662" cy="914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</p:spPr>
      </p:pic>
      <p:sp>
        <p:nvSpPr>
          <p:cNvPr id="384" name="Shape 568"/>
          <p:cNvSpPr txBox="1"/>
          <p:nvPr/>
        </p:nvSpPr>
        <p:spPr>
          <a:xfrm>
            <a:off x="394546" y="517418"/>
            <a:ext cx="1005841" cy="8616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C1A347"/>
                </a:solidFill>
                <a:latin typeface="Angelou"/>
                <a:ea typeface="Angelou"/>
                <a:cs typeface="Angelou"/>
                <a:sym typeface="Angelou"/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85" name="Shape 569"/>
          <p:cNvSpPr txBox="1"/>
          <p:nvPr/>
        </p:nvSpPr>
        <p:spPr>
          <a:xfrm>
            <a:off x="5132442" y="517418"/>
            <a:ext cx="539751" cy="8616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C1A347"/>
                </a:solidFill>
                <a:latin typeface="Angelou"/>
                <a:ea typeface="Angelou"/>
                <a:cs typeface="Angelou"/>
                <a:sym typeface="Angelou"/>
              </a:defRPr>
            </a:lvl1pPr>
          </a:lstStyle>
          <a:p>
            <a:pPr/>
            <a:r>
              <a:t>of</a:t>
            </a:r>
          </a:p>
        </p:txBody>
      </p:sp>
      <p:pic>
        <p:nvPicPr>
          <p:cNvPr id="386" name="pasted-image.tiff" descr="pasted-image.tiff"/>
          <p:cNvPicPr>
            <a:picLocks noChangeAspect="1"/>
          </p:cNvPicPr>
          <p:nvPr/>
        </p:nvPicPr>
        <p:blipFill>
          <a:blip r:embed="rId4">
            <a:alphaModFix amt="71177"/>
            <a:extLst/>
          </a:blip>
          <a:stretch>
            <a:fillRect/>
          </a:stretch>
        </p:blipFill>
        <p:spPr>
          <a:xfrm>
            <a:off x="9404249" y="415653"/>
            <a:ext cx="3054764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5452952">
              <a:srgbClr val="000000">
                <a:alpha val="95344"/>
              </a:srgbClr>
            </a:outerShdw>
          </a:effectLst>
        </p:spPr>
      </p:pic>
      <p:sp>
        <p:nvSpPr>
          <p:cNvPr id="387" name="Shape 571"/>
          <p:cNvSpPr/>
          <p:nvPr/>
        </p:nvSpPr>
        <p:spPr>
          <a:xfrm flipH="1">
            <a:off x="3901439" y="6752917"/>
            <a:ext cx="1402083" cy="482878"/>
          </a:xfrm>
          <a:prstGeom prst="line">
            <a:avLst/>
          </a:prstGeom>
          <a:ln w="101600">
            <a:solidFill>
              <a:srgbClr val="F8BD52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</p:txBody>
      </p:sp>
      <p:sp>
        <p:nvSpPr>
          <p:cNvPr id="388" name="Shape 572"/>
          <p:cNvSpPr/>
          <p:nvPr/>
        </p:nvSpPr>
        <p:spPr>
          <a:xfrm>
            <a:off x="216745" y="5554056"/>
            <a:ext cx="3677925" cy="3527903"/>
          </a:xfrm>
          <a:prstGeom prst="ellipse">
            <a:avLst/>
          </a:prstGeom>
          <a:gradFill>
            <a:gsLst>
              <a:gs pos="0">
                <a:srgbClr val="FF8017"/>
              </a:gs>
              <a:gs pos="60000">
                <a:srgbClr val="FF953E"/>
              </a:gs>
              <a:gs pos="100000">
                <a:srgbClr val="FFB790"/>
              </a:gs>
            </a:gsLst>
            <a:lin ang="16200000"/>
          </a:gradFill>
          <a:ln w="12700">
            <a:solidFill>
              <a:srgbClr val="FF953E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 anchor="ctr"/>
          <a:lstStyle/>
          <a:p>
            <a:pPr defTabSz="1300480">
              <a:defRPr sz="3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389" name="Shape 573"/>
          <p:cNvSpPr txBox="1"/>
          <p:nvPr/>
        </p:nvSpPr>
        <p:spPr>
          <a:xfrm>
            <a:off x="136149" y="6279268"/>
            <a:ext cx="3722634" cy="20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2710" tIns="82710" rIns="82710" bIns="82710" anchor="ctr">
            <a:spAutoFit/>
          </a:bodyPr>
          <a:lstStyle/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Conditions We MUST meet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(WORKS)</a:t>
            </a:r>
          </a:p>
        </p:txBody>
      </p:sp>
      <p:sp>
        <p:nvSpPr>
          <p:cNvPr id="390" name="Shape 575"/>
          <p:cNvSpPr/>
          <p:nvPr/>
        </p:nvSpPr>
        <p:spPr>
          <a:xfrm>
            <a:off x="7908996" y="6752918"/>
            <a:ext cx="1406598" cy="474550"/>
          </a:xfrm>
          <a:prstGeom prst="line">
            <a:avLst/>
          </a:prstGeom>
          <a:ln w="101600">
            <a:solidFill>
              <a:srgbClr val="F8BD52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</p:txBody>
      </p:sp>
      <p:sp>
        <p:nvSpPr>
          <p:cNvPr id="391" name="Shape 576"/>
          <p:cNvSpPr/>
          <p:nvPr/>
        </p:nvSpPr>
        <p:spPr>
          <a:xfrm>
            <a:off x="9241083" y="5556137"/>
            <a:ext cx="3546975" cy="3496683"/>
          </a:xfrm>
          <a:prstGeom prst="ellipse">
            <a:avLst/>
          </a:prstGeom>
          <a:solidFill>
            <a:srgbClr val="9F4700"/>
          </a:solidFill>
          <a:ln w="12700">
            <a:solidFill>
              <a:srgbClr val="2EB5D5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 anchor="ctr"/>
          <a:lstStyle/>
          <a:p>
            <a:pPr defTabSz="1300480">
              <a:defRPr sz="3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392" name="Shape 577"/>
          <p:cNvSpPr txBox="1"/>
          <p:nvPr/>
        </p:nvSpPr>
        <p:spPr>
          <a:xfrm>
            <a:off x="9971880" y="6024438"/>
            <a:ext cx="2085379" cy="256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2710" tIns="82710" rIns="82710" bIns="82710" anchor="ctr">
            <a:spAutoFit/>
          </a:bodyPr>
          <a:lstStyle/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Provision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of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(Not of 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WORKS) </a:t>
            </a:r>
          </a:p>
        </p:txBody>
      </p:sp>
      <p:sp>
        <p:nvSpPr>
          <p:cNvPr id="393" name="Shape 579"/>
          <p:cNvSpPr/>
          <p:nvPr/>
        </p:nvSpPr>
        <p:spPr>
          <a:xfrm flipV="1">
            <a:off x="6716889" y="3855670"/>
            <a:ext cx="2260" cy="1598484"/>
          </a:xfrm>
          <a:prstGeom prst="line">
            <a:avLst/>
          </a:prstGeom>
          <a:ln w="101600">
            <a:solidFill>
              <a:srgbClr val="F8BD52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</p:txBody>
      </p:sp>
      <p:sp>
        <p:nvSpPr>
          <p:cNvPr id="394" name="Shape 580"/>
          <p:cNvSpPr/>
          <p:nvPr/>
        </p:nvSpPr>
        <p:spPr>
          <a:xfrm>
            <a:off x="4876798" y="1657759"/>
            <a:ext cx="3677925" cy="2697441"/>
          </a:xfrm>
          <a:prstGeom prst="ellipse">
            <a:avLst/>
          </a:prstGeom>
          <a:gradFill>
            <a:gsLst>
              <a:gs pos="0">
                <a:srgbClr val="FF4836"/>
              </a:gs>
              <a:gs pos="60000">
                <a:srgbClr val="FF6F61"/>
              </a:gs>
              <a:gs pos="100000">
                <a:srgbClr val="FFA29C"/>
              </a:gs>
            </a:gsLst>
            <a:lin ang="16200000"/>
          </a:gradFill>
          <a:ln w="12700">
            <a:solidFill>
              <a:srgbClr val="FF6F61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 anchor="ctr"/>
          <a:lstStyle/>
          <a:p>
            <a:pPr defTabSz="1300480">
              <a:defRPr sz="3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395" name="Shape 581"/>
          <p:cNvSpPr txBox="1"/>
          <p:nvPr/>
        </p:nvSpPr>
        <p:spPr>
          <a:xfrm>
            <a:off x="5673071" y="1967740"/>
            <a:ext cx="2085379" cy="20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2710" tIns="82710" rIns="82710" bIns="82710" anchor="ctr">
            <a:spAutoFit/>
          </a:bodyPr>
          <a:lstStyle/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50800" dist="63500" dir="802001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50800" dist="63500" dir="802001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Basis of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50800" dist="63500" dir="802001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(Not of  </a:t>
            </a:r>
          </a:p>
          <a:p>
            <a:pPr defTabSz="1300480"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50800" dist="63500" dir="802001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WORKS) </a:t>
            </a:r>
          </a:p>
        </p:txBody>
      </p:sp>
      <p:sp>
        <p:nvSpPr>
          <p:cNvPr id="396" name="Shape 583"/>
          <p:cNvSpPr/>
          <p:nvPr/>
        </p:nvSpPr>
        <p:spPr>
          <a:xfrm>
            <a:off x="4768425" y="4754817"/>
            <a:ext cx="3793070" cy="2597535"/>
          </a:xfrm>
          <a:prstGeom prst="ellipse">
            <a:avLst/>
          </a:prstGeom>
          <a:gradFill>
            <a:gsLst>
              <a:gs pos="0">
                <a:srgbClr val="1EA5C5"/>
              </a:gs>
              <a:gs pos="60000">
                <a:srgbClr val="28B8DB"/>
              </a:gs>
              <a:gs pos="100000">
                <a:srgbClr val="73D1EF"/>
              </a:gs>
            </a:gsLst>
            <a:lin ang="16200000"/>
          </a:gradFill>
          <a:ln w="12700">
            <a:solidFill>
              <a:srgbClr val="2EB5D5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1300480">
              <a:defRPr sz="3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397" name="Shape 584"/>
          <p:cNvSpPr/>
          <p:nvPr/>
        </p:nvSpPr>
        <p:spPr>
          <a:xfrm>
            <a:off x="8994985" y="2167465"/>
            <a:ext cx="3576322" cy="3680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650"/>
                </a:moveTo>
                <a:cubicBezTo>
                  <a:pt x="0" y="1187"/>
                  <a:pt x="1221" y="0"/>
                  <a:pt x="2727" y="0"/>
                </a:cubicBezTo>
                <a:lnTo>
                  <a:pt x="18873" y="0"/>
                </a:lnTo>
                <a:cubicBezTo>
                  <a:pt x="20379" y="0"/>
                  <a:pt x="21600" y="1187"/>
                  <a:pt x="21600" y="2650"/>
                </a:cubicBezTo>
                <a:lnTo>
                  <a:pt x="21600" y="13252"/>
                </a:lnTo>
                <a:cubicBezTo>
                  <a:pt x="21600" y="14715"/>
                  <a:pt x="20379" y="15902"/>
                  <a:pt x="18873" y="15902"/>
                </a:cubicBezTo>
                <a:lnTo>
                  <a:pt x="18000" y="15902"/>
                </a:lnTo>
                <a:lnTo>
                  <a:pt x="12314" y="21600"/>
                </a:lnTo>
                <a:lnTo>
                  <a:pt x="12600" y="15902"/>
                </a:lnTo>
                <a:lnTo>
                  <a:pt x="2727" y="15902"/>
                </a:lnTo>
                <a:cubicBezTo>
                  <a:pt x="1221" y="15902"/>
                  <a:pt x="0" y="14715"/>
                  <a:pt x="0" y="13252"/>
                </a:cubicBezTo>
                <a:lnTo>
                  <a:pt x="0" y="9276"/>
                </a:lnTo>
                <a:close/>
              </a:path>
            </a:pathLst>
          </a:custGeom>
          <a:gradFill>
            <a:gsLst>
              <a:gs pos="0">
                <a:srgbClr val="FFF4E7"/>
              </a:gs>
              <a:gs pos="14000">
                <a:srgbClr val="FFE9D1"/>
              </a:gs>
              <a:gs pos="45000">
                <a:srgbClr val="FFDFB9"/>
              </a:gs>
              <a:gs pos="64999">
                <a:srgbClr val="FFDFB9"/>
              </a:gs>
              <a:gs pos="86000">
                <a:srgbClr val="FFE6C9"/>
              </a:gs>
              <a:gs pos="100000">
                <a:srgbClr val="FFF4E7"/>
              </a:gs>
            </a:gsLst>
            <a:lin ang="16200000"/>
          </a:gradFill>
          <a:ln w="12700">
            <a:solidFill>
              <a:srgbClr val="FFBF4B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/>
          <a:lstStyle/>
          <a:p>
            <a:pPr defTabSz="1300480">
              <a:defRPr b="1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398" name="Shape 585"/>
          <p:cNvSpPr txBox="1"/>
          <p:nvPr/>
        </p:nvSpPr>
        <p:spPr>
          <a:xfrm>
            <a:off x="8994985" y="2275838"/>
            <a:ext cx="3576321" cy="234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b="1" sz="3800">
                <a:solidFill>
                  <a:srgbClr val="000000"/>
                </a:solidFill>
                <a:effectLst>
                  <a:outerShdw sx="100000" sy="100000" kx="0" ky="0" algn="b" rotWithShape="0" blurRad="63500" dist="63500" dir="768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Gracious </a:t>
            </a:r>
            <a:endParaRPr>
              <a:solidFill>
                <a:srgbClr val="FFFFFF"/>
              </a:solidFill>
            </a:endParaRPr>
          </a:p>
          <a:p>
            <a:pPr defTabSz="1300480">
              <a:defRPr b="1" sz="3800">
                <a:solidFill>
                  <a:srgbClr val="000000"/>
                </a:solidFill>
                <a:effectLst>
                  <a:outerShdw sx="100000" sy="100000" kx="0" ky="0" algn="b" rotWithShape="0" blurRad="63500" dist="63500" dir="768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Gift of God’s Son &amp; The Gospel - </a:t>
            </a:r>
          </a:p>
        </p:txBody>
      </p:sp>
      <p:pic>
        <p:nvPicPr>
          <p:cNvPr id="399" name="image6.png" descr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0053" y="4660053"/>
            <a:ext cx="4334935" cy="3576322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hape 587"/>
          <p:cNvSpPr/>
          <p:nvPr/>
        </p:nvSpPr>
        <p:spPr>
          <a:xfrm>
            <a:off x="2788444" y="7586133"/>
            <a:ext cx="6531662" cy="1842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39" y="3600"/>
                </a:moveTo>
                <a:cubicBezTo>
                  <a:pt x="4039" y="1612"/>
                  <a:pt x="4494" y="0"/>
                  <a:pt x="5054" y="0"/>
                </a:cubicBezTo>
                <a:lnTo>
                  <a:pt x="20585" y="0"/>
                </a:lnTo>
                <a:cubicBezTo>
                  <a:pt x="2114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45" y="21600"/>
                  <a:pt x="20585" y="21600"/>
                </a:cubicBezTo>
                <a:lnTo>
                  <a:pt x="5054" y="21600"/>
                </a:lnTo>
                <a:cubicBezTo>
                  <a:pt x="4494" y="21600"/>
                  <a:pt x="4039" y="19988"/>
                  <a:pt x="4039" y="18000"/>
                </a:cubicBezTo>
                <a:lnTo>
                  <a:pt x="0" y="12944"/>
                </a:lnTo>
                <a:lnTo>
                  <a:pt x="4039" y="12600"/>
                </a:lnTo>
                <a:close/>
              </a:path>
            </a:pathLst>
          </a:custGeom>
          <a:gradFill>
            <a:gsLst>
              <a:gs pos="0">
                <a:srgbClr val="FFF4E7"/>
              </a:gs>
              <a:gs pos="14000">
                <a:srgbClr val="FFE9D1"/>
              </a:gs>
              <a:gs pos="45000">
                <a:srgbClr val="FFDFB9"/>
              </a:gs>
              <a:gs pos="64999">
                <a:srgbClr val="FFDFB9"/>
              </a:gs>
              <a:gs pos="86000">
                <a:srgbClr val="FFE6C9"/>
              </a:gs>
              <a:gs pos="100000">
                <a:srgbClr val="FFF4E7"/>
              </a:gs>
            </a:gsLst>
            <a:lin ang="16200000"/>
          </a:gradFill>
          <a:ln w="12700">
            <a:solidFill>
              <a:srgbClr val="FFBF4B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/>
          <a:lstStyle/>
          <a:p>
            <a:pPr defTabSz="1300480">
              <a:defRPr b="1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401" name="Shape 588"/>
          <p:cNvSpPr txBox="1"/>
          <p:nvPr/>
        </p:nvSpPr>
        <p:spPr>
          <a:xfrm>
            <a:off x="4118185" y="7583875"/>
            <a:ext cx="5201923" cy="1785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b="1" sz="3800">
                <a:solidFill>
                  <a:srgbClr val="000000"/>
                </a:solidFill>
                <a:effectLst>
                  <a:outerShdw sx="100000" sy="100000" kx="0" ky="0" algn="b" rotWithShape="0" blurRad="63500" dist="63500" dir="768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Faith – (Repent – Confess – Be baptized - Persevere)</a:t>
            </a:r>
          </a:p>
        </p:txBody>
      </p:sp>
      <p:sp>
        <p:nvSpPr>
          <p:cNvPr id="402" name="Shape 589"/>
          <p:cNvSpPr txBox="1"/>
          <p:nvPr/>
        </p:nvSpPr>
        <p:spPr>
          <a:xfrm>
            <a:off x="4889548" y="6068905"/>
            <a:ext cx="3703770" cy="86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5000">
                <a:solidFill>
                  <a:srgbClr val="FFFFFF"/>
                </a:solidFill>
                <a:effectLst>
                  <a:outerShdw sx="100000" sy="100000" kx="0" ky="0" algn="b" rotWithShape="0" blurRad="63500" dist="63500" dir="2619114">
                    <a:srgbClr val="000000"/>
                  </a:outerShdw>
                </a:effectLst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pPr/>
            <a:r>
              <a:t>Salvation</a:t>
            </a:r>
          </a:p>
        </p:txBody>
      </p:sp>
      <p:sp>
        <p:nvSpPr>
          <p:cNvPr id="403" name="Shape 590"/>
          <p:cNvSpPr/>
          <p:nvPr/>
        </p:nvSpPr>
        <p:spPr>
          <a:xfrm>
            <a:off x="433492" y="2275838"/>
            <a:ext cx="5089063" cy="224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1122" y="0"/>
                  <a:pt x="2507" y="0"/>
                </a:cubicBezTo>
                <a:lnTo>
                  <a:pt x="14038" y="0"/>
                </a:lnTo>
                <a:cubicBezTo>
                  <a:pt x="15422" y="0"/>
                  <a:pt x="16545" y="1612"/>
                  <a:pt x="16545" y="3600"/>
                </a:cubicBezTo>
                <a:lnTo>
                  <a:pt x="21600" y="3645"/>
                </a:lnTo>
                <a:lnTo>
                  <a:pt x="16545" y="9000"/>
                </a:lnTo>
                <a:lnTo>
                  <a:pt x="16545" y="18000"/>
                </a:lnTo>
                <a:cubicBezTo>
                  <a:pt x="16545" y="19988"/>
                  <a:pt x="15422" y="21600"/>
                  <a:pt x="14038" y="21600"/>
                </a:cubicBezTo>
                <a:lnTo>
                  <a:pt x="2507" y="21600"/>
                </a:lnTo>
                <a:cubicBezTo>
                  <a:pt x="112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gradFill>
            <a:gsLst>
              <a:gs pos="0">
                <a:srgbClr val="FFF4E7"/>
              </a:gs>
              <a:gs pos="14000">
                <a:srgbClr val="FFE9D1"/>
              </a:gs>
              <a:gs pos="45000">
                <a:srgbClr val="FFDFB9"/>
              </a:gs>
              <a:gs pos="64999">
                <a:srgbClr val="FFDFB9"/>
              </a:gs>
              <a:gs pos="86000">
                <a:srgbClr val="FFE6C9"/>
              </a:gs>
              <a:gs pos="100000">
                <a:srgbClr val="FFF4E7"/>
              </a:gs>
            </a:gsLst>
            <a:lin ang="16200000"/>
          </a:gradFill>
          <a:ln w="12700">
            <a:solidFill>
              <a:srgbClr val="FFBF4B"/>
            </a:solidFill>
          </a:ln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p:spPr>
        <p:txBody>
          <a:bodyPr lIns="50800" tIns="50800" rIns="50800" bIns="50800"/>
          <a:lstStyle/>
          <a:p>
            <a:pPr defTabSz="1300480">
              <a:defRPr b="1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404" name="Shape 591"/>
          <p:cNvSpPr txBox="1"/>
          <p:nvPr/>
        </p:nvSpPr>
        <p:spPr>
          <a:xfrm>
            <a:off x="404564" y="2455066"/>
            <a:ext cx="4031972" cy="1785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b="1" sz="3800">
                <a:solidFill>
                  <a:srgbClr val="000000"/>
                </a:solidFill>
                <a:effectLst>
                  <a:outerShdw sx="100000" sy="100000" kx="0" ky="0" algn="b" rotWithShape="0" blurRad="63500" dist="63500" dir="768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God's Universal Kindness, Love &amp;</a:t>
            </a:r>
            <a:endParaRPr>
              <a:solidFill>
                <a:srgbClr val="FFFFFF"/>
              </a:solidFill>
            </a:endParaRPr>
          </a:p>
          <a:p>
            <a:pPr defTabSz="1300480">
              <a:defRPr b="1" sz="3800">
                <a:solidFill>
                  <a:srgbClr val="000000"/>
                </a:solidFill>
                <a:effectLst>
                  <a:outerShdw sx="100000" sy="100000" kx="0" ky="0" algn="b" rotWithShape="0" blurRad="63500" dist="63500" dir="768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Mercy.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77483"/>
            <a:ext cx="13004802" cy="45805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270781" dir="4191379">
              <a:srgbClr val="000000">
                <a:alpha val="53076"/>
              </a:srgbClr>
            </a:outerShdw>
          </a:effectLst>
        </p:spPr>
      </p:pic>
      <p:grpSp>
        <p:nvGrpSpPr>
          <p:cNvPr id="409" name="Group 622"/>
          <p:cNvGrpSpPr/>
          <p:nvPr/>
        </p:nvGrpSpPr>
        <p:grpSpPr>
          <a:xfrm>
            <a:off x="202582" y="1494966"/>
            <a:ext cx="12599637" cy="1244603"/>
            <a:chOff x="0" y="0"/>
            <a:chExt cx="12599635" cy="1244601"/>
          </a:xfrm>
        </p:grpSpPr>
        <p:sp>
          <p:nvSpPr>
            <p:cNvPr id="407" name="Shape 621"/>
            <p:cNvSpPr/>
            <p:nvPr/>
          </p:nvSpPr>
          <p:spPr>
            <a:xfrm>
              <a:off x="203200" y="228600"/>
              <a:ext cx="12193236" cy="787401"/>
            </a:xfrm>
            <a:prstGeom prst="rect">
              <a:avLst/>
            </a:prstGeom>
            <a:solidFill>
              <a:srgbClr val="8C353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E8DBA3"/>
                  </a:solidFill>
                  <a:effectLst>
                    <a:outerShdw sx="100000" sy="100000" kx="0" ky="0" algn="b" rotWithShape="0" blurRad="76200" dist="63500" dir="2232021">
                      <a:srgbClr val="000000"/>
                    </a:outerShdw>
                  </a:effectLst>
                  <a:latin typeface="Thames Nude Roman"/>
                  <a:ea typeface="Thames Nude Roman"/>
                  <a:cs typeface="Thames Nude Roman"/>
                  <a:sym typeface="Thames Nude Roman"/>
                </a:defRPr>
              </a:lvl1pPr>
            </a:lstStyle>
            <a:p>
              <a:pPr/>
              <a:r>
                <a:t>SAME principle In EVERY Age …</a:t>
              </a:r>
            </a:p>
          </p:txBody>
        </p:sp>
        <p:pic>
          <p:nvPicPr>
            <p:cNvPr id="408" name="image39.png" descr="image3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599637" cy="1244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0" name="Shape 623"/>
          <p:cNvSpPr/>
          <p:nvPr/>
        </p:nvSpPr>
        <p:spPr>
          <a:xfrm>
            <a:off x="304623" y="5952066"/>
            <a:ext cx="12395554" cy="3606801"/>
          </a:xfrm>
          <a:prstGeom prst="rect">
            <a:avLst/>
          </a:prstGeom>
          <a:solidFill>
            <a:srgbClr val="DCDDE0">
              <a:alpha val="8232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900"/>
              </a:spcBef>
              <a:defRPr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Noah</a:t>
            </a:r>
            <a:r>
              <a:rPr>
                <a:latin typeface="Baskerville"/>
                <a:ea typeface="Baskerville"/>
                <a:cs typeface="Baskerville"/>
                <a:sym typeface="Baskerville"/>
              </a:rPr>
              <a:t> - Gen. 6:8,13-17; 22; 7:5; Heb 11:7 </a:t>
            </a:r>
            <a:endParaRPr>
              <a:latin typeface="Baskerville"/>
              <a:ea typeface="Baskerville"/>
              <a:cs typeface="Baskerville"/>
              <a:sym typeface="Baskerville"/>
            </a:endParaRPr>
          </a:p>
          <a:p>
            <a:pPr>
              <a:spcBef>
                <a:spcPts val="900"/>
              </a:spcBef>
              <a:defRPr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Abraham</a:t>
            </a:r>
            <a:r>
              <a:rPr>
                <a:latin typeface="Baskerville"/>
                <a:ea typeface="Baskerville"/>
                <a:cs typeface="Baskerville"/>
                <a:sym typeface="Baskerville"/>
              </a:rPr>
              <a:t> – Gen 12:4; 15:6; 17:10,23; 22:3,16-18</a:t>
            </a:r>
            <a:endParaRPr>
              <a:latin typeface="Baskerville"/>
              <a:ea typeface="Baskerville"/>
              <a:cs typeface="Baskerville"/>
              <a:sym typeface="Baskerville"/>
            </a:endParaRPr>
          </a:p>
          <a:p>
            <a:pPr>
              <a:spcBef>
                <a:spcPts val="900"/>
              </a:spcBef>
              <a:defRPr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Israel</a:t>
            </a:r>
            <a:r>
              <a:rPr>
                <a:latin typeface="Baskerville"/>
                <a:ea typeface="Baskerville"/>
                <a:cs typeface="Baskerville"/>
                <a:sym typeface="Baskerville"/>
              </a:rPr>
              <a:t> – Ex. 12:13; 14:30; Dt 30:15-19; Jos 6; 1 Cor 10:1-13 </a:t>
            </a:r>
            <a:endParaRPr>
              <a:latin typeface="Baskerville"/>
              <a:ea typeface="Baskerville"/>
              <a:cs typeface="Baskerville"/>
              <a:sym typeface="Baskerville"/>
            </a:endParaRPr>
          </a:p>
          <a:p>
            <a:pPr>
              <a:spcBef>
                <a:spcPts val="900"/>
              </a:spcBef>
              <a:defRPr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Us</a:t>
            </a:r>
            <a:r>
              <a:rPr>
                <a:latin typeface="Baskerville"/>
                <a:ea typeface="Baskerville"/>
                <a:cs typeface="Baskerville"/>
                <a:sym typeface="Baskerville"/>
              </a:rPr>
              <a:t> – Mark 16:16; Acts 2:38; 8:12,37; Rom 6:3-6; 10:9-13; Gal. 3:26,27; Col. 2:11-13; 1 Pet 3:21; 1 Jn 1:9</a:t>
            </a:r>
          </a:p>
        </p:txBody>
      </p:sp>
      <p:pic>
        <p:nvPicPr>
          <p:cNvPr id="411" name="pasted-image.tiff" descr="pasted-image.tiff"/>
          <p:cNvPicPr>
            <a:picLocks noChangeAspect="1"/>
          </p:cNvPicPr>
          <p:nvPr/>
        </p:nvPicPr>
        <p:blipFill>
          <a:blip r:embed="rId4">
            <a:alphaModFix amt="71177"/>
            <a:extLst/>
          </a:blip>
          <a:stretch>
            <a:fillRect/>
          </a:stretch>
        </p:blipFill>
        <p:spPr>
          <a:xfrm>
            <a:off x="5862177" y="419725"/>
            <a:ext cx="3301288" cy="914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</p:spPr>
      </p:pic>
      <p:pic>
        <p:nvPicPr>
          <p:cNvPr id="412" name="pasted-image.tiff" descr="pasted-image.tiff"/>
          <p:cNvPicPr>
            <a:picLocks noChangeAspect="1"/>
          </p:cNvPicPr>
          <p:nvPr/>
        </p:nvPicPr>
        <p:blipFill>
          <a:blip r:embed="rId5">
            <a:alphaModFix amt="71177"/>
            <a:extLst/>
          </a:blip>
          <a:stretch>
            <a:fillRect/>
          </a:stretch>
        </p:blipFill>
        <p:spPr>
          <a:xfrm>
            <a:off x="1457590" y="419725"/>
            <a:ext cx="3435662" cy="914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</p:spPr>
      </p:pic>
      <p:sp>
        <p:nvSpPr>
          <p:cNvPr id="413" name="Shape 568"/>
          <p:cNvSpPr txBox="1"/>
          <p:nvPr/>
        </p:nvSpPr>
        <p:spPr>
          <a:xfrm>
            <a:off x="394546" y="517418"/>
            <a:ext cx="1005841" cy="8616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C1A347"/>
                </a:solidFill>
                <a:latin typeface="Angelou"/>
                <a:ea typeface="Angelou"/>
                <a:cs typeface="Angelou"/>
                <a:sym typeface="Angelou"/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414" name="Shape 569"/>
          <p:cNvSpPr txBox="1"/>
          <p:nvPr/>
        </p:nvSpPr>
        <p:spPr>
          <a:xfrm>
            <a:off x="5132442" y="517418"/>
            <a:ext cx="539751" cy="8616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1943026">
              <a:srgbClr val="000000">
                <a:alpha val="9534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C1A347"/>
                </a:solidFill>
                <a:latin typeface="Angelou"/>
                <a:ea typeface="Angelou"/>
                <a:cs typeface="Angelou"/>
                <a:sym typeface="Angelou"/>
              </a:defRPr>
            </a:lvl1pPr>
          </a:lstStyle>
          <a:p>
            <a:pPr/>
            <a:r>
              <a:t>of</a:t>
            </a:r>
          </a:p>
        </p:txBody>
      </p:sp>
      <p:pic>
        <p:nvPicPr>
          <p:cNvPr id="415" name="pasted-image.tiff" descr="pasted-image.tiff"/>
          <p:cNvPicPr>
            <a:picLocks noChangeAspect="1"/>
          </p:cNvPicPr>
          <p:nvPr/>
        </p:nvPicPr>
        <p:blipFill>
          <a:blip r:embed="rId6">
            <a:alphaModFix amt="71177"/>
            <a:extLst/>
          </a:blip>
          <a:stretch>
            <a:fillRect/>
          </a:stretch>
        </p:blipFill>
        <p:spPr>
          <a:xfrm>
            <a:off x="9404249" y="415653"/>
            <a:ext cx="3054764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87705" dir="5452952">
              <a:srgbClr val="000000">
                <a:alpha val="95344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5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500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418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419" name="The coC Doesn’t Believe In Music  …"/>
          <p:cNvSpPr txBox="1"/>
          <p:nvPr/>
        </p:nvSpPr>
        <p:spPr>
          <a:xfrm>
            <a:off x="2368113" y="2646330"/>
            <a:ext cx="10376179" cy="737723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coC Doesn’t Believe In Music  …</a:t>
            </a:r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421" name="Rectangle 1"/>
          <p:cNvSpPr txBox="1"/>
          <p:nvPr/>
        </p:nvSpPr>
        <p:spPr>
          <a:xfrm>
            <a:off x="3633427" y="3647015"/>
            <a:ext cx="9228658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 Bible no where condemns musical instruments so the coC adds their prohibition to the Bible.”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“David used musical instruments in worship and that was OK, so the coC takes away from the Bible.”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“The coC has pews, song books, and all kinds of stuff that the Bible does not specifically mention”</a:t>
            </a:r>
          </a:p>
        </p:txBody>
      </p:sp>
      <p:sp>
        <p:nvSpPr>
          <p:cNvPr id="422" name="False Accusation #5"/>
          <p:cNvSpPr txBox="1"/>
          <p:nvPr/>
        </p:nvSpPr>
        <p:spPr>
          <a:xfrm>
            <a:off x="3786232" y="2063749"/>
            <a:ext cx="36966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False Accusation #5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he Bible Teaches Us To Sing"/>
          <p:cNvSpPr txBox="1"/>
          <p:nvPr/>
        </p:nvSpPr>
        <p:spPr>
          <a:xfrm>
            <a:off x="3469987" y="2425969"/>
            <a:ext cx="9375905" cy="82284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5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Bible Teaches Us To Sing</a:t>
            </a:r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426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427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grpSp>
        <p:nvGrpSpPr>
          <p:cNvPr id="430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429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428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  <p:sp>
        <p:nvSpPr>
          <p:cNvPr id="431" name="Rectangle 1"/>
          <p:cNvSpPr txBox="1"/>
          <p:nvPr/>
        </p:nvSpPr>
        <p:spPr>
          <a:xfrm>
            <a:off x="4169505" y="3520018"/>
            <a:ext cx="8692580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Bible tells what God wants and it does not list everything He doesn’t (2 Tim. 3:16,17; 1 Cor. 4:6)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David also burned animal sacrifices according to the OT. We are not under the types and shadows of the OT - we are to worship according to the spiritual realities of the NC (Jn 4:24; Heb 9:9,10)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NT authorizes singing, not playing (Eph. 5:19; Col. 3:16,17)</a:t>
            </a:r>
          </a:p>
          <a:p>
            <a:pPr marL="685799" indent="-685799" algn="l">
              <a:spcBef>
                <a:spcPts val="700"/>
              </a:spcBef>
              <a:buSzPct val="80000"/>
              <a:buBlip>
                <a:blip r:embed="rId4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church knew this for 1500 years.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“Answers To A Few Questions / Objections"/>
          <p:cNvSpPr txBox="1"/>
          <p:nvPr/>
        </p:nvSpPr>
        <p:spPr>
          <a:xfrm>
            <a:off x="495821" y="213783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434" name="Some Have Regarding The CHURCH of CHRIST”"/>
          <p:cNvSpPr txBox="1"/>
          <p:nvPr/>
        </p:nvSpPr>
        <p:spPr>
          <a:xfrm>
            <a:off x="495821" y="1202266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435" name="More False Accusations &amp; Misrepresentations"/>
          <p:cNvSpPr txBox="1"/>
          <p:nvPr/>
        </p:nvSpPr>
        <p:spPr>
          <a:xfrm>
            <a:off x="1660188" y="2646330"/>
            <a:ext cx="11084104" cy="737723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i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More False Accusations &amp; Misrepresentations</a:t>
            </a:r>
          </a:p>
        </p:txBody>
      </p:sp>
      <p:pic>
        <p:nvPicPr>
          <p:cNvPr id="43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427" t="8229" r="53170" b="0"/>
          <a:stretch>
            <a:fillRect/>
          </a:stretch>
        </p:blipFill>
        <p:spPr>
          <a:xfrm>
            <a:off x="-727638" y="2646189"/>
            <a:ext cx="4318902" cy="7110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9" fill="norm" stroke="1" extrusionOk="0">
                <a:moveTo>
                  <a:pt x="9614" y="1"/>
                </a:moveTo>
                <a:cubicBezTo>
                  <a:pt x="9557" y="-1"/>
                  <a:pt x="9512" y="4"/>
                  <a:pt x="9481" y="15"/>
                </a:cubicBezTo>
                <a:cubicBezTo>
                  <a:pt x="9387" y="51"/>
                  <a:pt x="9098" y="100"/>
                  <a:pt x="8841" y="124"/>
                </a:cubicBezTo>
                <a:cubicBezTo>
                  <a:pt x="8583" y="147"/>
                  <a:pt x="8372" y="192"/>
                  <a:pt x="8372" y="223"/>
                </a:cubicBezTo>
                <a:cubicBezTo>
                  <a:pt x="8372" y="253"/>
                  <a:pt x="8260" y="305"/>
                  <a:pt x="8121" y="337"/>
                </a:cubicBezTo>
                <a:cubicBezTo>
                  <a:pt x="7982" y="369"/>
                  <a:pt x="7870" y="423"/>
                  <a:pt x="7870" y="456"/>
                </a:cubicBezTo>
                <a:cubicBezTo>
                  <a:pt x="7870" y="537"/>
                  <a:pt x="7329" y="706"/>
                  <a:pt x="7069" y="706"/>
                </a:cubicBezTo>
                <a:cubicBezTo>
                  <a:pt x="6956" y="706"/>
                  <a:pt x="6643" y="789"/>
                  <a:pt x="6373" y="890"/>
                </a:cubicBezTo>
                <a:cubicBezTo>
                  <a:pt x="6103" y="992"/>
                  <a:pt x="5796" y="1075"/>
                  <a:pt x="5691" y="1076"/>
                </a:cubicBezTo>
                <a:cubicBezTo>
                  <a:pt x="5472" y="1078"/>
                  <a:pt x="5253" y="1177"/>
                  <a:pt x="5078" y="1352"/>
                </a:cubicBezTo>
                <a:cubicBezTo>
                  <a:pt x="4756" y="1673"/>
                  <a:pt x="4459" y="2115"/>
                  <a:pt x="4398" y="2365"/>
                </a:cubicBezTo>
                <a:cubicBezTo>
                  <a:pt x="4361" y="2517"/>
                  <a:pt x="4260" y="2862"/>
                  <a:pt x="4173" y="3133"/>
                </a:cubicBezTo>
                <a:cubicBezTo>
                  <a:pt x="3952" y="3814"/>
                  <a:pt x="3990" y="4086"/>
                  <a:pt x="4400" y="4760"/>
                </a:cubicBezTo>
                <a:cubicBezTo>
                  <a:pt x="4997" y="5742"/>
                  <a:pt x="4947" y="5693"/>
                  <a:pt x="6727" y="7150"/>
                </a:cubicBezTo>
                <a:cubicBezTo>
                  <a:pt x="7638" y="7896"/>
                  <a:pt x="7681" y="7990"/>
                  <a:pt x="7275" y="8357"/>
                </a:cubicBezTo>
                <a:cubicBezTo>
                  <a:pt x="7103" y="8512"/>
                  <a:pt x="6962" y="8656"/>
                  <a:pt x="6962" y="8676"/>
                </a:cubicBezTo>
                <a:cubicBezTo>
                  <a:pt x="6962" y="8697"/>
                  <a:pt x="6807" y="8915"/>
                  <a:pt x="6616" y="9160"/>
                </a:cubicBezTo>
                <a:cubicBezTo>
                  <a:pt x="6322" y="9538"/>
                  <a:pt x="6224" y="9611"/>
                  <a:pt x="5962" y="9646"/>
                </a:cubicBezTo>
                <a:cubicBezTo>
                  <a:pt x="5792" y="9668"/>
                  <a:pt x="5651" y="9709"/>
                  <a:pt x="5651" y="9735"/>
                </a:cubicBezTo>
                <a:cubicBezTo>
                  <a:pt x="5651" y="9815"/>
                  <a:pt x="4478" y="10230"/>
                  <a:pt x="4252" y="10230"/>
                </a:cubicBezTo>
                <a:cubicBezTo>
                  <a:pt x="4135" y="10230"/>
                  <a:pt x="4040" y="10258"/>
                  <a:pt x="4040" y="10292"/>
                </a:cubicBezTo>
                <a:cubicBezTo>
                  <a:pt x="4040" y="10325"/>
                  <a:pt x="3745" y="10433"/>
                  <a:pt x="3386" y="10533"/>
                </a:cubicBezTo>
                <a:cubicBezTo>
                  <a:pt x="1944" y="10931"/>
                  <a:pt x="894" y="11505"/>
                  <a:pt x="507" y="12105"/>
                </a:cubicBezTo>
                <a:cubicBezTo>
                  <a:pt x="441" y="12206"/>
                  <a:pt x="351" y="12345"/>
                  <a:pt x="305" y="12412"/>
                </a:cubicBezTo>
                <a:cubicBezTo>
                  <a:pt x="259" y="12480"/>
                  <a:pt x="198" y="12687"/>
                  <a:pt x="169" y="12873"/>
                </a:cubicBezTo>
                <a:cubicBezTo>
                  <a:pt x="140" y="13059"/>
                  <a:pt x="86" y="13280"/>
                  <a:pt x="52" y="13364"/>
                </a:cubicBezTo>
                <a:cubicBezTo>
                  <a:pt x="-47" y="13610"/>
                  <a:pt x="9" y="16037"/>
                  <a:pt x="113" y="16037"/>
                </a:cubicBezTo>
                <a:cubicBezTo>
                  <a:pt x="122" y="16037"/>
                  <a:pt x="140" y="16237"/>
                  <a:pt x="153" y="16479"/>
                </a:cubicBezTo>
                <a:cubicBezTo>
                  <a:pt x="166" y="16722"/>
                  <a:pt x="229" y="16960"/>
                  <a:pt x="295" y="17009"/>
                </a:cubicBezTo>
                <a:cubicBezTo>
                  <a:pt x="362" y="17057"/>
                  <a:pt x="391" y="17137"/>
                  <a:pt x="361" y="17186"/>
                </a:cubicBezTo>
                <a:cubicBezTo>
                  <a:pt x="304" y="17277"/>
                  <a:pt x="872" y="18406"/>
                  <a:pt x="1183" y="18820"/>
                </a:cubicBezTo>
                <a:cubicBezTo>
                  <a:pt x="1960" y="19854"/>
                  <a:pt x="2555" y="20576"/>
                  <a:pt x="2866" y="20860"/>
                </a:cubicBezTo>
                <a:cubicBezTo>
                  <a:pt x="3102" y="21076"/>
                  <a:pt x="3233" y="21269"/>
                  <a:pt x="3233" y="21398"/>
                </a:cubicBezTo>
                <a:lnTo>
                  <a:pt x="3233" y="21599"/>
                </a:lnTo>
                <a:lnTo>
                  <a:pt x="19472" y="21599"/>
                </a:lnTo>
                <a:lnTo>
                  <a:pt x="19264" y="21439"/>
                </a:lnTo>
                <a:cubicBezTo>
                  <a:pt x="19089" y="21303"/>
                  <a:pt x="19067" y="21222"/>
                  <a:pt x="19116" y="20901"/>
                </a:cubicBezTo>
                <a:cubicBezTo>
                  <a:pt x="19148" y="20693"/>
                  <a:pt x="19183" y="20384"/>
                  <a:pt x="19193" y="20215"/>
                </a:cubicBezTo>
                <a:cubicBezTo>
                  <a:pt x="19217" y="19833"/>
                  <a:pt x="19271" y="19779"/>
                  <a:pt x="19681" y="19729"/>
                </a:cubicBezTo>
                <a:cubicBezTo>
                  <a:pt x="19862" y="19708"/>
                  <a:pt x="20162" y="19606"/>
                  <a:pt x="20348" y="19503"/>
                </a:cubicBezTo>
                <a:cubicBezTo>
                  <a:pt x="20672" y="19323"/>
                  <a:pt x="20687" y="19298"/>
                  <a:pt x="20692" y="18857"/>
                </a:cubicBezTo>
                <a:cubicBezTo>
                  <a:pt x="20696" y="18454"/>
                  <a:pt x="20670" y="18385"/>
                  <a:pt x="20480" y="18304"/>
                </a:cubicBezTo>
                <a:cubicBezTo>
                  <a:pt x="20361" y="18254"/>
                  <a:pt x="20263" y="18180"/>
                  <a:pt x="20263" y="18142"/>
                </a:cubicBezTo>
                <a:cubicBezTo>
                  <a:pt x="20263" y="18064"/>
                  <a:pt x="20700" y="17648"/>
                  <a:pt x="21004" y="17437"/>
                </a:cubicBezTo>
                <a:cubicBezTo>
                  <a:pt x="21112" y="17361"/>
                  <a:pt x="21210" y="17203"/>
                  <a:pt x="21222" y="17085"/>
                </a:cubicBezTo>
                <a:cubicBezTo>
                  <a:pt x="21233" y="16966"/>
                  <a:pt x="21299" y="16828"/>
                  <a:pt x="21366" y="16778"/>
                </a:cubicBezTo>
                <a:cubicBezTo>
                  <a:pt x="21463" y="16707"/>
                  <a:pt x="21513" y="16561"/>
                  <a:pt x="21516" y="16399"/>
                </a:cubicBezTo>
                <a:cubicBezTo>
                  <a:pt x="21519" y="16236"/>
                  <a:pt x="21474" y="16058"/>
                  <a:pt x="21380" y="15920"/>
                </a:cubicBezTo>
                <a:cubicBezTo>
                  <a:pt x="21276" y="15767"/>
                  <a:pt x="21232" y="15597"/>
                  <a:pt x="21269" y="15485"/>
                </a:cubicBezTo>
                <a:cubicBezTo>
                  <a:pt x="21302" y="15384"/>
                  <a:pt x="21300" y="15190"/>
                  <a:pt x="21263" y="15055"/>
                </a:cubicBezTo>
                <a:cubicBezTo>
                  <a:pt x="21226" y="14919"/>
                  <a:pt x="21211" y="14711"/>
                  <a:pt x="21231" y="14593"/>
                </a:cubicBezTo>
                <a:cubicBezTo>
                  <a:pt x="21326" y="14045"/>
                  <a:pt x="21337" y="13482"/>
                  <a:pt x="21253" y="13450"/>
                </a:cubicBezTo>
                <a:cubicBezTo>
                  <a:pt x="21199" y="13430"/>
                  <a:pt x="21206" y="13381"/>
                  <a:pt x="21271" y="13333"/>
                </a:cubicBezTo>
                <a:cubicBezTo>
                  <a:pt x="21333" y="13288"/>
                  <a:pt x="21369" y="13081"/>
                  <a:pt x="21354" y="12863"/>
                </a:cubicBezTo>
                <a:cubicBezTo>
                  <a:pt x="21339" y="12649"/>
                  <a:pt x="21358" y="12443"/>
                  <a:pt x="21396" y="12406"/>
                </a:cubicBezTo>
                <a:cubicBezTo>
                  <a:pt x="21553" y="12252"/>
                  <a:pt x="20668" y="10722"/>
                  <a:pt x="20421" y="10722"/>
                </a:cubicBezTo>
                <a:cubicBezTo>
                  <a:pt x="20357" y="10722"/>
                  <a:pt x="20129" y="10613"/>
                  <a:pt x="19915" y="10480"/>
                </a:cubicBezTo>
                <a:cubicBezTo>
                  <a:pt x="19584" y="10273"/>
                  <a:pt x="19411" y="10221"/>
                  <a:pt x="18760" y="10134"/>
                </a:cubicBezTo>
                <a:cubicBezTo>
                  <a:pt x="17997" y="10032"/>
                  <a:pt x="17673" y="9968"/>
                  <a:pt x="17291" y="9843"/>
                </a:cubicBezTo>
                <a:cubicBezTo>
                  <a:pt x="16669" y="9641"/>
                  <a:pt x="16474" y="9599"/>
                  <a:pt x="16073" y="9583"/>
                </a:cubicBezTo>
                <a:cubicBezTo>
                  <a:pt x="15830" y="9573"/>
                  <a:pt x="15503" y="9509"/>
                  <a:pt x="15344" y="9440"/>
                </a:cubicBezTo>
                <a:cubicBezTo>
                  <a:pt x="15081" y="9326"/>
                  <a:pt x="15047" y="9269"/>
                  <a:pt x="14988" y="8840"/>
                </a:cubicBezTo>
                <a:cubicBezTo>
                  <a:pt x="14952" y="8581"/>
                  <a:pt x="14922" y="8240"/>
                  <a:pt x="14922" y="8082"/>
                </a:cubicBezTo>
                <a:cubicBezTo>
                  <a:pt x="14922" y="7925"/>
                  <a:pt x="14855" y="7743"/>
                  <a:pt x="14774" y="7677"/>
                </a:cubicBezTo>
                <a:cubicBezTo>
                  <a:pt x="14693" y="7612"/>
                  <a:pt x="14626" y="7512"/>
                  <a:pt x="14624" y="7457"/>
                </a:cubicBezTo>
                <a:cubicBezTo>
                  <a:pt x="14622" y="7401"/>
                  <a:pt x="14554" y="7340"/>
                  <a:pt x="14474" y="7322"/>
                </a:cubicBezTo>
                <a:cubicBezTo>
                  <a:pt x="14352" y="7293"/>
                  <a:pt x="14330" y="7097"/>
                  <a:pt x="14347" y="6163"/>
                </a:cubicBezTo>
                <a:lnTo>
                  <a:pt x="14369" y="5038"/>
                </a:lnTo>
                <a:lnTo>
                  <a:pt x="13940" y="4549"/>
                </a:lnTo>
                <a:cubicBezTo>
                  <a:pt x="13595" y="4155"/>
                  <a:pt x="13513" y="3997"/>
                  <a:pt x="13513" y="3742"/>
                </a:cubicBezTo>
                <a:cubicBezTo>
                  <a:pt x="13513" y="3483"/>
                  <a:pt x="13458" y="3384"/>
                  <a:pt x="13210" y="3194"/>
                </a:cubicBezTo>
                <a:cubicBezTo>
                  <a:pt x="13044" y="3066"/>
                  <a:pt x="12908" y="2938"/>
                  <a:pt x="12908" y="2908"/>
                </a:cubicBezTo>
                <a:cubicBezTo>
                  <a:pt x="12908" y="2809"/>
                  <a:pt x="12468" y="2274"/>
                  <a:pt x="12222" y="2073"/>
                </a:cubicBezTo>
                <a:cubicBezTo>
                  <a:pt x="12073" y="1952"/>
                  <a:pt x="11998" y="1826"/>
                  <a:pt x="12030" y="1751"/>
                </a:cubicBezTo>
                <a:cubicBezTo>
                  <a:pt x="12059" y="1683"/>
                  <a:pt x="12040" y="1611"/>
                  <a:pt x="11988" y="1592"/>
                </a:cubicBezTo>
                <a:cubicBezTo>
                  <a:pt x="11936" y="1572"/>
                  <a:pt x="11923" y="1422"/>
                  <a:pt x="11961" y="1251"/>
                </a:cubicBezTo>
                <a:cubicBezTo>
                  <a:pt x="12027" y="946"/>
                  <a:pt x="12026" y="944"/>
                  <a:pt x="11530" y="657"/>
                </a:cubicBezTo>
                <a:cubicBezTo>
                  <a:pt x="10972" y="333"/>
                  <a:pt x="10010" y="13"/>
                  <a:pt x="9614" y="1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77800" dist="125494" dir="2531158">
              <a:srgbClr val="000000"/>
            </a:outerShdw>
          </a:effectLst>
        </p:spPr>
      </p:pic>
      <p:sp>
        <p:nvSpPr>
          <p:cNvPr id="437" name="Rectangle 1"/>
          <p:cNvSpPr txBox="1"/>
          <p:nvPr/>
        </p:nvSpPr>
        <p:spPr>
          <a:xfrm>
            <a:off x="3633427" y="3558115"/>
            <a:ext cx="9228658" cy="598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church of Christ was started by Alexander Campbell … (So did Jesus build and add the saved to somebody else’s church? Mat. 16:18; Acts 2:47)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church of Christ is legalistic and pharisaical … (Is obedience bad? Hypocrisy is bad - but obedience to Christ is not! Luke 6:46)</a:t>
            </a:r>
          </a:p>
          <a:p>
            <a:pPr marL="685799" indent="-685799" algn="l">
              <a:spcBef>
                <a:spcPts val="1700"/>
              </a:spcBef>
              <a:buSzPct val="80000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church of Christ is a cult … (Be careful when using slander to destroy another - the truth will eventually win. Prov. 11:9)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440" name="ANY CHURCH BELONGING TO CHRIST"/>
          <p:cNvSpPr txBox="1"/>
          <p:nvPr/>
        </p:nvSpPr>
        <p:spPr>
          <a:xfrm>
            <a:off x="65981" y="294216"/>
            <a:ext cx="128728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ANY CHURCH BELONGING TO CHRIST</a:t>
            </a:r>
          </a:p>
        </p:txBody>
      </p:sp>
      <p:sp>
        <p:nvSpPr>
          <p:cNvPr id="441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442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443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444" name="Rectangle 1"/>
          <p:cNvSpPr txBox="1"/>
          <p:nvPr/>
        </p:nvSpPr>
        <p:spPr>
          <a:xfrm>
            <a:off x="4215427" y="2526241"/>
            <a:ext cx="8663592" cy="702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Those in Christ’s church are the saved (Acts 2:47; Eph. 5:23-25)</a:t>
            </a:r>
          </a:p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Holy Spirit convicts, converts and sanctifies men through the gospel (2 Thes. 2:13,14)</a:t>
            </a:r>
          </a:p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Immersion in water in obedience to Jesus is necessary unto salvation (Mark 16:16; Acts 2:38; Rom. 6:3-6; etc.) </a:t>
            </a:r>
          </a:p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are saved through an obedient faith (Jam 2:14-26)</a:t>
            </a:r>
          </a:p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Bible teaches us to sing (Eph. 5:19)</a:t>
            </a:r>
          </a:p>
          <a:p>
            <a: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sz="3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Faithful to Jesus (Eph. 5:24)</a:t>
            </a:r>
          </a:p>
        </p:txBody>
      </p:sp>
      <p:grpSp>
        <p:nvGrpSpPr>
          <p:cNvPr id="447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446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445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500"/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" t="36" r="4578" b="15"/>
          <a:stretch>
            <a:fillRect/>
          </a:stretch>
        </p:blipFill>
        <p:spPr>
          <a:xfrm>
            <a:off x="-1230655" y="1897063"/>
            <a:ext cx="5016501" cy="782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53" y="0"/>
                </a:moveTo>
                <a:cubicBezTo>
                  <a:pt x="13477" y="5"/>
                  <a:pt x="12277" y="16"/>
                  <a:pt x="12047" y="51"/>
                </a:cubicBezTo>
                <a:lnTo>
                  <a:pt x="11837" y="230"/>
                </a:lnTo>
                <a:cubicBezTo>
                  <a:pt x="11682" y="360"/>
                  <a:pt x="11555" y="509"/>
                  <a:pt x="11555" y="562"/>
                </a:cubicBezTo>
                <a:cubicBezTo>
                  <a:pt x="11555" y="614"/>
                  <a:pt x="11514" y="708"/>
                  <a:pt x="11463" y="771"/>
                </a:cubicBezTo>
                <a:cubicBezTo>
                  <a:pt x="11412" y="834"/>
                  <a:pt x="11347" y="920"/>
                  <a:pt x="11316" y="963"/>
                </a:cubicBezTo>
                <a:cubicBezTo>
                  <a:pt x="11308" y="973"/>
                  <a:pt x="11288" y="981"/>
                  <a:pt x="11273" y="990"/>
                </a:cubicBezTo>
                <a:cubicBezTo>
                  <a:pt x="11294" y="1026"/>
                  <a:pt x="11305" y="1064"/>
                  <a:pt x="11289" y="1091"/>
                </a:cubicBezTo>
                <a:cubicBezTo>
                  <a:pt x="11232" y="1186"/>
                  <a:pt x="11123" y="1188"/>
                  <a:pt x="11007" y="1098"/>
                </a:cubicBezTo>
                <a:cubicBezTo>
                  <a:pt x="10994" y="1088"/>
                  <a:pt x="10997" y="1079"/>
                  <a:pt x="10990" y="1070"/>
                </a:cubicBezTo>
                <a:cubicBezTo>
                  <a:pt x="10915" y="1095"/>
                  <a:pt x="10836" y="1131"/>
                  <a:pt x="10771" y="1179"/>
                </a:cubicBezTo>
                <a:cubicBezTo>
                  <a:pt x="10761" y="1187"/>
                  <a:pt x="10749" y="1192"/>
                  <a:pt x="10738" y="1199"/>
                </a:cubicBezTo>
                <a:cubicBezTo>
                  <a:pt x="10776" y="1205"/>
                  <a:pt x="10815" y="1226"/>
                  <a:pt x="10865" y="1262"/>
                </a:cubicBezTo>
                <a:cubicBezTo>
                  <a:pt x="10937" y="1313"/>
                  <a:pt x="10975" y="1370"/>
                  <a:pt x="10945" y="1389"/>
                </a:cubicBezTo>
                <a:cubicBezTo>
                  <a:pt x="10859" y="1444"/>
                  <a:pt x="10706" y="1427"/>
                  <a:pt x="10609" y="1352"/>
                </a:cubicBezTo>
                <a:cubicBezTo>
                  <a:pt x="10578" y="1329"/>
                  <a:pt x="10567" y="1309"/>
                  <a:pt x="10566" y="1291"/>
                </a:cubicBezTo>
                <a:cubicBezTo>
                  <a:pt x="10531" y="1305"/>
                  <a:pt x="10494" y="1321"/>
                  <a:pt x="10472" y="1321"/>
                </a:cubicBezTo>
                <a:cubicBezTo>
                  <a:pt x="10435" y="1321"/>
                  <a:pt x="10408" y="1334"/>
                  <a:pt x="10386" y="1352"/>
                </a:cubicBezTo>
                <a:cubicBezTo>
                  <a:pt x="10445" y="1343"/>
                  <a:pt x="10517" y="1351"/>
                  <a:pt x="10593" y="1395"/>
                </a:cubicBezTo>
                <a:cubicBezTo>
                  <a:pt x="10681" y="1446"/>
                  <a:pt x="10735" y="1507"/>
                  <a:pt x="10711" y="1531"/>
                </a:cubicBezTo>
                <a:cubicBezTo>
                  <a:pt x="10652" y="1593"/>
                  <a:pt x="10454" y="1584"/>
                  <a:pt x="10357" y="1531"/>
                </a:cubicBezTo>
                <a:cubicBezTo>
                  <a:pt x="10379" y="1600"/>
                  <a:pt x="10422" y="1670"/>
                  <a:pt x="10501" y="1707"/>
                </a:cubicBezTo>
                <a:cubicBezTo>
                  <a:pt x="10614" y="1760"/>
                  <a:pt x="10608" y="1774"/>
                  <a:pt x="10453" y="1827"/>
                </a:cubicBezTo>
                <a:cubicBezTo>
                  <a:pt x="10358" y="1859"/>
                  <a:pt x="10279" y="1913"/>
                  <a:pt x="10279" y="1945"/>
                </a:cubicBezTo>
                <a:cubicBezTo>
                  <a:pt x="10279" y="1963"/>
                  <a:pt x="10233" y="2005"/>
                  <a:pt x="10168" y="2053"/>
                </a:cubicBezTo>
                <a:cubicBezTo>
                  <a:pt x="10148" y="2074"/>
                  <a:pt x="10123" y="2093"/>
                  <a:pt x="10081" y="2112"/>
                </a:cubicBezTo>
                <a:cubicBezTo>
                  <a:pt x="10050" y="2133"/>
                  <a:pt x="10025" y="2151"/>
                  <a:pt x="9990" y="2172"/>
                </a:cubicBezTo>
                <a:cubicBezTo>
                  <a:pt x="9736" y="2321"/>
                  <a:pt x="9711" y="2361"/>
                  <a:pt x="9759" y="2508"/>
                </a:cubicBezTo>
                <a:cubicBezTo>
                  <a:pt x="9772" y="2547"/>
                  <a:pt x="9770" y="2627"/>
                  <a:pt x="9778" y="2692"/>
                </a:cubicBezTo>
                <a:cubicBezTo>
                  <a:pt x="9778" y="2692"/>
                  <a:pt x="9778" y="2693"/>
                  <a:pt x="9778" y="2694"/>
                </a:cubicBezTo>
                <a:cubicBezTo>
                  <a:pt x="9838" y="2788"/>
                  <a:pt x="9860" y="2889"/>
                  <a:pt x="9824" y="2922"/>
                </a:cubicBezTo>
                <a:cubicBezTo>
                  <a:pt x="9815" y="2930"/>
                  <a:pt x="9815" y="2944"/>
                  <a:pt x="9809" y="2954"/>
                </a:cubicBezTo>
                <a:cubicBezTo>
                  <a:pt x="9809" y="2980"/>
                  <a:pt x="9817" y="2996"/>
                  <a:pt x="9819" y="3019"/>
                </a:cubicBezTo>
                <a:cubicBezTo>
                  <a:pt x="9855" y="2884"/>
                  <a:pt x="10061" y="2802"/>
                  <a:pt x="10310" y="2918"/>
                </a:cubicBezTo>
                <a:cubicBezTo>
                  <a:pt x="10418" y="2969"/>
                  <a:pt x="10432" y="3021"/>
                  <a:pt x="10380" y="3182"/>
                </a:cubicBezTo>
                <a:cubicBezTo>
                  <a:pt x="10300" y="3428"/>
                  <a:pt x="10206" y="3454"/>
                  <a:pt x="9971" y="3294"/>
                </a:cubicBezTo>
                <a:cubicBezTo>
                  <a:pt x="9902" y="3247"/>
                  <a:pt x="9865" y="3197"/>
                  <a:pt x="9841" y="3148"/>
                </a:cubicBezTo>
                <a:cubicBezTo>
                  <a:pt x="9865" y="3217"/>
                  <a:pt x="9898" y="3275"/>
                  <a:pt x="9958" y="3324"/>
                </a:cubicBezTo>
                <a:lnTo>
                  <a:pt x="10115" y="3452"/>
                </a:lnTo>
                <a:lnTo>
                  <a:pt x="9918" y="3570"/>
                </a:lnTo>
                <a:cubicBezTo>
                  <a:pt x="9900" y="3584"/>
                  <a:pt x="9898" y="3588"/>
                  <a:pt x="9876" y="3605"/>
                </a:cubicBezTo>
                <a:cubicBezTo>
                  <a:pt x="9870" y="3609"/>
                  <a:pt x="9865" y="3612"/>
                  <a:pt x="9860" y="3616"/>
                </a:cubicBezTo>
                <a:cubicBezTo>
                  <a:pt x="9720" y="3723"/>
                  <a:pt x="9652" y="3858"/>
                  <a:pt x="9669" y="4027"/>
                </a:cubicBezTo>
                <a:cubicBezTo>
                  <a:pt x="9675" y="4091"/>
                  <a:pt x="9694" y="4159"/>
                  <a:pt x="9723" y="4233"/>
                </a:cubicBezTo>
                <a:cubicBezTo>
                  <a:pt x="9757" y="4318"/>
                  <a:pt x="9768" y="4366"/>
                  <a:pt x="9782" y="4421"/>
                </a:cubicBezTo>
                <a:cubicBezTo>
                  <a:pt x="9789" y="4437"/>
                  <a:pt x="9797" y="4483"/>
                  <a:pt x="9804" y="4491"/>
                </a:cubicBezTo>
                <a:cubicBezTo>
                  <a:pt x="9844" y="4539"/>
                  <a:pt x="9837" y="4586"/>
                  <a:pt x="9793" y="4620"/>
                </a:cubicBezTo>
                <a:cubicBezTo>
                  <a:pt x="9788" y="4652"/>
                  <a:pt x="9790" y="4681"/>
                  <a:pt x="9778" y="4718"/>
                </a:cubicBezTo>
                <a:cubicBezTo>
                  <a:pt x="9720" y="4888"/>
                  <a:pt x="10070" y="5408"/>
                  <a:pt x="10287" y="5477"/>
                </a:cubicBezTo>
                <a:cubicBezTo>
                  <a:pt x="10321" y="5487"/>
                  <a:pt x="10356" y="5508"/>
                  <a:pt x="10390" y="5526"/>
                </a:cubicBezTo>
                <a:cubicBezTo>
                  <a:pt x="10399" y="5528"/>
                  <a:pt x="10410" y="5533"/>
                  <a:pt x="10424" y="5541"/>
                </a:cubicBezTo>
                <a:cubicBezTo>
                  <a:pt x="10440" y="5551"/>
                  <a:pt x="10452" y="5560"/>
                  <a:pt x="10467" y="5571"/>
                </a:cubicBezTo>
                <a:cubicBezTo>
                  <a:pt x="10470" y="5573"/>
                  <a:pt x="10471" y="5573"/>
                  <a:pt x="10474" y="5575"/>
                </a:cubicBezTo>
                <a:cubicBezTo>
                  <a:pt x="10475" y="5577"/>
                  <a:pt x="10475" y="5578"/>
                  <a:pt x="10477" y="5580"/>
                </a:cubicBezTo>
                <a:cubicBezTo>
                  <a:pt x="10509" y="5604"/>
                  <a:pt x="10543" y="5629"/>
                  <a:pt x="10559" y="5652"/>
                </a:cubicBezTo>
                <a:cubicBezTo>
                  <a:pt x="10602" y="5715"/>
                  <a:pt x="10696" y="5766"/>
                  <a:pt x="10768" y="5766"/>
                </a:cubicBezTo>
                <a:cubicBezTo>
                  <a:pt x="11033" y="5766"/>
                  <a:pt x="11087" y="5887"/>
                  <a:pt x="11007" y="6300"/>
                </a:cubicBezTo>
                <a:cubicBezTo>
                  <a:pt x="10929" y="6699"/>
                  <a:pt x="10901" y="6738"/>
                  <a:pt x="10380" y="7099"/>
                </a:cubicBezTo>
                <a:lnTo>
                  <a:pt x="10113" y="7282"/>
                </a:lnTo>
                <a:lnTo>
                  <a:pt x="9699" y="7214"/>
                </a:lnTo>
                <a:cubicBezTo>
                  <a:pt x="9139" y="7120"/>
                  <a:pt x="8714" y="7126"/>
                  <a:pt x="8587" y="7228"/>
                </a:cubicBezTo>
                <a:cubicBezTo>
                  <a:pt x="8543" y="7263"/>
                  <a:pt x="8429" y="7340"/>
                  <a:pt x="8326" y="7410"/>
                </a:cubicBezTo>
                <a:cubicBezTo>
                  <a:pt x="8313" y="7419"/>
                  <a:pt x="8303" y="7428"/>
                  <a:pt x="8291" y="7436"/>
                </a:cubicBezTo>
                <a:cubicBezTo>
                  <a:pt x="8275" y="7447"/>
                  <a:pt x="8265" y="7454"/>
                  <a:pt x="8249" y="7464"/>
                </a:cubicBezTo>
                <a:lnTo>
                  <a:pt x="8009" y="7615"/>
                </a:lnTo>
                <a:lnTo>
                  <a:pt x="7531" y="7279"/>
                </a:lnTo>
                <a:cubicBezTo>
                  <a:pt x="7042" y="6936"/>
                  <a:pt x="6710" y="6817"/>
                  <a:pt x="6201" y="6796"/>
                </a:cubicBezTo>
                <a:cubicBezTo>
                  <a:pt x="5929" y="6791"/>
                  <a:pt x="5679" y="6808"/>
                  <a:pt x="5532" y="6844"/>
                </a:cubicBezTo>
                <a:lnTo>
                  <a:pt x="4858" y="7285"/>
                </a:lnTo>
                <a:cubicBezTo>
                  <a:pt x="4439" y="7559"/>
                  <a:pt x="3481" y="8255"/>
                  <a:pt x="2731" y="8831"/>
                </a:cubicBezTo>
                <a:cubicBezTo>
                  <a:pt x="1980" y="9407"/>
                  <a:pt x="1057" y="10112"/>
                  <a:pt x="680" y="10397"/>
                </a:cubicBezTo>
                <a:lnTo>
                  <a:pt x="0" y="10910"/>
                </a:lnTo>
                <a:lnTo>
                  <a:pt x="2" y="12681"/>
                </a:lnTo>
                <a:lnTo>
                  <a:pt x="326" y="12859"/>
                </a:lnTo>
                <a:lnTo>
                  <a:pt x="654" y="13041"/>
                </a:lnTo>
                <a:lnTo>
                  <a:pt x="593" y="13936"/>
                </a:lnTo>
                <a:cubicBezTo>
                  <a:pt x="558" y="14429"/>
                  <a:pt x="521" y="14960"/>
                  <a:pt x="511" y="15115"/>
                </a:cubicBezTo>
                <a:cubicBezTo>
                  <a:pt x="501" y="15269"/>
                  <a:pt x="450" y="15498"/>
                  <a:pt x="396" y="15624"/>
                </a:cubicBezTo>
                <a:cubicBezTo>
                  <a:pt x="343" y="15750"/>
                  <a:pt x="272" y="16114"/>
                  <a:pt x="238" y="16433"/>
                </a:cubicBezTo>
                <a:cubicBezTo>
                  <a:pt x="203" y="16752"/>
                  <a:pt x="135" y="17039"/>
                  <a:pt x="85" y="17071"/>
                </a:cubicBezTo>
                <a:cubicBezTo>
                  <a:pt x="37" y="17102"/>
                  <a:pt x="15" y="17662"/>
                  <a:pt x="5" y="18565"/>
                </a:cubicBezTo>
                <a:lnTo>
                  <a:pt x="5" y="20045"/>
                </a:lnTo>
                <a:lnTo>
                  <a:pt x="338" y="20390"/>
                </a:lnTo>
                <a:cubicBezTo>
                  <a:pt x="765" y="20829"/>
                  <a:pt x="1343" y="21211"/>
                  <a:pt x="1796" y="21351"/>
                </a:cubicBezTo>
                <a:cubicBezTo>
                  <a:pt x="2186" y="21472"/>
                  <a:pt x="2433" y="21467"/>
                  <a:pt x="3184" y="21325"/>
                </a:cubicBezTo>
                <a:cubicBezTo>
                  <a:pt x="3425" y="21280"/>
                  <a:pt x="3802" y="21237"/>
                  <a:pt x="4021" y="21231"/>
                </a:cubicBezTo>
                <a:cubicBezTo>
                  <a:pt x="4401" y="21220"/>
                  <a:pt x="4418" y="21226"/>
                  <a:pt x="4397" y="21346"/>
                </a:cubicBezTo>
                <a:cubicBezTo>
                  <a:pt x="4385" y="21415"/>
                  <a:pt x="4392" y="21501"/>
                  <a:pt x="4414" y="21538"/>
                </a:cubicBezTo>
                <a:cubicBezTo>
                  <a:pt x="4442" y="21585"/>
                  <a:pt x="6451" y="21597"/>
                  <a:pt x="12008" y="21600"/>
                </a:cubicBezTo>
                <a:cubicBezTo>
                  <a:pt x="17026" y="21598"/>
                  <a:pt x="21600" y="21591"/>
                  <a:pt x="21600" y="21579"/>
                </a:cubicBezTo>
                <a:cubicBezTo>
                  <a:pt x="21600" y="21566"/>
                  <a:pt x="21551" y="21468"/>
                  <a:pt x="21489" y="21362"/>
                </a:cubicBezTo>
                <a:cubicBezTo>
                  <a:pt x="21427" y="21256"/>
                  <a:pt x="21296" y="20963"/>
                  <a:pt x="21202" y="20710"/>
                </a:cubicBezTo>
                <a:cubicBezTo>
                  <a:pt x="21108" y="20457"/>
                  <a:pt x="20998" y="20166"/>
                  <a:pt x="20957" y="20065"/>
                </a:cubicBezTo>
                <a:cubicBezTo>
                  <a:pt x="20917" y="19963"/>
                  <a:pt x="20882" y="19825"/>
                  <a:pt x="20882" y="19758"/>
                </a:cubicBezTo>
                <a:cubicBezTo>
                  <a:pt x="20882" y="19691"/>
                  <a:pt x="20817" y="19556"/>
                  <a:pt x="20735" y="19458"/>
                </a:cubicBezTo>
                <a:cubicBezTo>
                  <a:pt x="20654" y="19360"/>
                  <a:pt x="20563" y="19187"/>
                  <a:pt x="20534" y="19075"/>
                </a:cubicBezTo>
                <a:cubicBezTo>
                  <a:pt x="20505" y="18962"/>
                  <a:pt x="20444" y="18732"/>
                  <a:pt x="20399" y="18563"/>
                </a:cubicBezTo>
                <a:cubicBezTo>
                  <a:pt x="20353" y="18395"/>
                  <a:pt x="20226" y="17912"/>
                  <a:pt x="20115" y="17490"/>
                </a:cubicBezTo>
                <a:cubicBezTo>
                  <a:pt x="19808" y="16324"/>
                  <a:pt x="19800" y="16301"/>
                  <a:pt x="19710" y="16230"/>
                </a:cubicBezTo>
                <a:cubicBezTo>
                  <a:pt x="19543" y="16097"/>
                  <a:pt x="19513" y="15762"/>
                  <a:pt x="19652" y="15550"/>
                </a:cubicBezTo>
                <a:cubicBezTo>
                  <a:pt x="19734" y="15424"/>
                  <a:pt x="19798" y="15149"/>
                  <a:pt x="19819" y="14834"/>
                </a:cubicBezTo>
                <a:cubicBezTo>
                  <a:pt x="19838" y="14553"/>
                  <a:pt x="19892" y="14047"/>
                  <a:pt x="19941" y="13710"/>
                </a:cubicBezTo>
                <a:cubicBezTo>
                  <a:pt x="19989" y="13373"/>
                  <a:pt x="20038" y="12844"/>
                  <a:pt x="20050" y="12535"/>
                </a:cubicBezTo>
                <a:cubicBezTo>
                  <a:pt x="20062" y="12226"/>
                  <a:pt x="20096" y="11800"/>
                  <a:pt x="20125" y="11590"/>
                </a:cubicBezTo>
                <a:cubicBezTo>
                  <a:pt x="20196" y="11075"/>
                  <a:pt x="19851" y="9360"/>
                  <a:pt x="19602" y="8989"/>
                </a:cubicBezTo>
                <a:cubicBezTo>
                  <a:pt x="19386" y="8666"/>
                  <a:pt x="18882" y="8363"/>
                  <a:pt x="18367" y="8246"/>
                </a:cubicBezTo>
                <a:cubicBezTo>
                  <a:pt x="17570" y="8065"/>
                  <a:pt x="17330" y="7992"/>
                  <a:pt x="17138" y="7877"/>
                </a:cubicBezTo>
                <a:lnTo>
                  <a:pt x="16943" y="7759"/>
                </a:lnTo>
                <a:lnTo>
                  <a:pt x="17316" y="7523"/>
                </a:lnTo>
                <a:cubicBezTo>
                  <a:pt x="17520" y="7393"/>
                  <a:pt x="17819" y="7121"/>
                  <a:pt x="17981" y="6921"/>
                </a:cubicBezTo>
                <a:cubicBezTo>
                  <a:pt x="18323" y="6498"/>
                  <a:pt x="18461" y="6384"/>
                  <a:pt x="18712" y="6322"/>
                </a:cubicBezTo>
                <a:cubicBezTo>
                  <a:pt x="18864" y="6285"/>
                  <a:pt x="18893" y="6244"/>
                  <a:pt x="18878" y="6080"/>
                </a:cubicBezTo>
                <a:cubicBezTo>
                  <a:pt x="18860" y="5884"/>
                  <a:pt x="18894" y="5837"/>
                  <a:pt x="19390" y="5362"/>
                </a:cubicBezTo>
                <a:cubicBezTo>
                  <a:pt x="19513" y="5245"/>
                  <a:pt x="19658" y="5063"/>
                  <a:pt x="19712" y="4959"/>
                </a:cubicBezTo>
                <a:cubicBezTo>
                  <a:pt x="19806" y="4776"/>
                  <a:pt x="19820" y="4769"/>
                  <a:pt x="20185" y="4769"/>
                </a:cubicBezTo>
                <a:cubicBezTo>
                  <a:pt x="20486" y="4769"/>
                  <a:pt x="20565" y="4751"/>
                  <a:pt x="20564" y="4683"/>
                </a:cubicBezTo>
                <a:cubicBezTo>
                  <a:pt x="20564" y="4636"/>
                  <a:pt x="20694" y="4458"/>
                  <a:pt x="20853" y="4287"/>
                </a:cubicBezTo>
                <a:cubicBezTo>
                  <a:pt x="21105" y="4016"/>
                  <a:pt x="21135" y="3949"/>
                  <a:pt x="21089" y="3765"/>
                </a:cubicBezTo>
                <a:cubicBezTo>
                  <a:pt x="21060" y="3649"/>
                  <a:pt x="21013" y="3527"/>
                  <a:pt x="20983" y="3497"/>
                </a:cubicBezTo>
                <a:cubicBezTo>
                  <a:pt x="20854" y="3365"/>
                  <a:pt x="20849" y="3284"/>
                  <a:pt x="20959" y="2853"/>
                </a:cubicBezTo>
                <a:cubicBezTo>
                  <a:pt x="21006" y="2670"/>
                  <a:pt x="21045" y="2471"/>
                  <a:pt x="21045" y="2409"/>
                </a:cubicBezTo>
                <a:cubicBezTo>
                  <a:pt x="21044" y="2347"/>
                  <a:pt x="21079" y="2283"/>
                  <a:pt x="21120" y="2267"/>
                </a:cubicBezTo>
                <a:cubicBezTo>
                  <a:pt x="21232" y="2222"/>
                  <a:pt x="21119" y="2077"/>
                  <a:pt x="20995" y="2107"/>
                </a:cubicBezTo>
                <a:cubicBezTo>
                  <a:pt x="20817" y="2151"/>
                  <a:pt x="20652" y="1882"/>
                  <a:pt x="20783" y="1761"/>
                </a:cubicBezTo>
                <a:cubicBezTo>
                  <a:pt x="20817" y="1729"/>
                  <a:pt x="20839" y="1669"/>
                  <a:pt x="20833" y="1627"/>
                </a:cubicBezTo>
                <a:cubicBezTo>
                  <a:pt x="20826" y="1585"/>
                  <a:pt x="20817" y="1510"/>
                  <a:pt x="20812" y="1460"/>
                </a:cubicBezTo>
                <a:cubicBezTo>
                  <a:pt x="20807" y="1409"/>
                  <a:pt x="20656" y="1281"/>
                  <a:pt x="20477" y="1175"/>
                </a:cubicBezTo>
                <a:cubicBezTo>
                  <a:pt x="20186" y="1002"/>
                  <a:pt x="20164" y="975"/>
                  <a:pt x="20279" y="913"/>
                </a:cubicBezTo>
                <a:cubicBezTo>
                  <a:pt x="20206" y="949"/>
                  <a:pt x="20162" y="950"/>
                  <a:pt x="20124" y="910"/>
                </a:cubicBezTo>
                <a:cubicBezTo>
                  <a:pt x="20047" y="831"/>
                  <a:pt x="20203" y="739"/>
                  <a:pt x="20310" y="787"/>
                </a:cubicBezTo>
                <a:cubicBezTo>
                  <a:pt x="20292" y="771"/>
                  <a:pt x="20290" y="762"/>
                  <a:pt x="20255" y="738"/>
                </a:cubicBezTo>
                <a:cubicBezTo>
                  <a:pt x="20169" y="679"/>
                  <a:pt x="20087" y="562"/>
                  <a:pt x="20072" y="479"/>
                </a:cubicBezTo>
                <a:cubicBezTo>
                  <a:pt x="20055" y="380"/>
                  <a:pt x="19981" y="305"/>
                  <a:pt x="19857" y="266"/>
                </a:cubicBezTo>
                <a:cubicBezTo>
                  <a:pt x="19752" y="233"/>
                  <a:pt x="19645" y="187"/>
                  <a:pt x="19618" y="163"/>
                </a:cubicBezTo>
                <a:cubicBezTo>
                  <a:pt x="19484" y="46"/>
                  <a:pt x="19044" y="11"/>
                  <a:pt x="15653" y="0"/>
                </a:cubicBezTo>
                <a:close/>
                <a:moveTo>
                  <a:pt x="20349" y="824"/>
                </a:moveTo>
                <a:cubicBezTo>
                  <a:pt x="20351" y="828"/>
                  <a:pt x="20363" y="837"/>
                  <a:pt x="20363" y="841"/>
                </a:cubicBezTo>
                <a:cubicBezTo>
                  <a:pt x="20364" y="835"/>
                  <a:pt x="20352" y="829"/>
                  <a:pt x="20349" y="82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101600" dir="2723238">
              <a:srgbClr val="000000"/>
            </a:outerShdw>
          </a:effectLst>
        </p:spPr>
      </p:pic>
      <p:sp>
        <p:nvSpPr>
          <p:cNvPr id="450" name="ANY CHURCH BELONGING TO CHRIST"/>
          <p:cNvSpPr txBox="1"/>
          <p:nvPr/>
        </p:nvSpPr>
        <p:spPr>
          <a:xfrm>
            <a:off x="65981" y="294216"/>
            <a:ext cx="128728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ANY CHURCH BELONGING TO CHRIST</a:t>
            </a:r>
          </a:p>
        </p:txBody>
      </p:sp>
      <p:sp>
        <p:nvSpPr>
          <p:cNvPr id="451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452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453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454" name="Rectangle 1"/>
          <p:cNvSpPr txBox="1"/>
          <p:nvPr/>
        </p:nvSpPr>
        <p:spPr>
          <a:xfrm>
            <a:off x="4215427" y="2526241"/>
            <a:ext cx="8663592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300"/>
              </a:spcBef>
              <a:buSzPct val="80000"/>
              <a:buBlip>
                <a:blip r:embed="rId3"/>
              </a:buBlip>
              <a:defRPr sz="4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should want to </a:t>
            </a:r>
            <a:r>
              <a:rPr b="1"/>
              <a:t>teach</a:t>
            </a:r>
            <a:r>
              <a:t> ONLY the things taught in the Scriptures.</a:t>
            </a:r>
          </a:p>
          <a:p>
            <a:pPr marL="685800" indent="-685800" algn="l">
              <a:spcBef>
                <a:spcPts val="1300"/>
              </a:spcBef>
              <a:buSzPct val="80000"/>
              <a:buBlip>
                <a:blip r:embed="rId3"/>
              </a:buBlip>
              <a:defRPr sz="4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should desire to </a:t>
            </a:r>
            <a:r>
              <a:rPr b="1"/>
              <a:t>believe</a:t>
            </a:r>
            <a:r>
              <a:t> ONLY what is revealed in the Scriptures. </a:t>
            </a:r>
          </a:p>
          <a:p>
            <a:pPr marL="685800" indent="-685800" algn="l">
              <a:spcBef>
                <a:spcPts val="1300"/>
              </a:spcBef>
              <a:buSzPct val="80000"/>
              <a:buBlip>
                <a:blip r:embed="rId3"/>
              </a:buBlip>
              <a:defRPr sz="4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should aspire </a:t>
            </a:r>
            <a:r>
              <a:rPr b="1"/>
              <a:t>to be</a:t>
            </a:r>
            <a:r>
              <a:t> ONLY what the scriptures instruct us to be.</a:t>
            </a:r>
          </a:p>
        </p:txBody>
      </p:sp>
      <p:grpSp>
        <p:nvGrpSpPr>
          <p:cNvPr id="457" name="Let The Bible Speak"/>
          <p:cNvGrpSpPr/>
          <p:nvPr/>
        </p:nvGrpSpPr>
        <p:grpSpPr>
          <a:xfrm>
            <a:off x="266131" y="6466207"/>
            <a:ext cx="3939660" cy="3039952"/>
            <a:chOff x="0" y="0"/>
            <a:chExt cx="3939658" cy="3039950"/>
          </a:xfrm>
        </p:grpSpPr>
        <p:sp>
          <p:nvSpPr>
            <p:cNvPr id="456" name="Let The Bible Speak"/>
            <p:cNvSpPr txBox="1"/>
            <p:nvPr/>
          </p:nvSpPr>
          <p:spPr>
            <a:xfrm>
              <a:off x="88900" y="50800"/>
              <a:ext cx="3761859" cy="27986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 The Bible Speak</a:t>
              </a:r>
            </a:p>
          </p:txBody>
        </p:sp>
        <p:pic>
          <p:nvPicPr>
            <p:cNvPr id="455" name="Let The Bible Speak Let The Bible Speak" descr="Let The Bible Speak Let The Bible Speak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39659" cy="3039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0" t="0" r="24609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60" name="“Answers To A Few Questions / Objections"/>
          <p:cNvSpPr txBox="1"/>
          <p:nvPr/>
        </p:nvSpPr>
        <p:spPr>
          <a:xfrm>
            <a:off x="495821" y="1517650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461" name="Some Have Regarding The CHURCH of CHRIST”"/>
          <p:cNvSpPr txBox="1"/>
          <p:nvPr/>
        </p:nvSpPr>
        <p:spPr>
          <a:xfrm>
            <a:off x="495821" y="2506133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462" name="Let The Bible Speak"/>
          <p:cNvSpPr txBox="1"/>
          <p:nvPr/>
        </p:nvSpPr>
        <p:spPr>
          <a:xfrm>
            <a:off x="1227264" y="320989"/>
            <a:ext cx="1055027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600">
                <a:solidFill>
                  <a:srgbClr val="FFFFFF"/>
                </a:solidFill>
                <a:latin typeface="Chicken Script"/>
                <a:ea typeface="Chicken Script"/>
                <a:cs typeface="Chicken Script"/>
                <a:sym typeface="Chicken Script"/>
              </a:defRPr>
            </a:lvl1pPr>
          </a:lstStyle>
          <a:p>
            <a:pPr/>
            <a:r>
              <a:t>Let The Bible Speak</a:t>
            </a:r>
          </a:p>
        </p:txBody>
      </p:sp>
      <p:sp>
        <p:nvSpPr>
          <p:cNvPr id="463" name="1 Peter 3:15 (NKJV)…"/>
          <p:cNvSpPr txBox="1"/>
          <p:nvPr/>
        </p:nvSpPr>
        <p:spPr>
          <a:xfrm>
            <a:off x="239404" y="3617859"/>
            <a:ext cx="12525992" cy="251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3:15 (NKJV)</a:t>
            </a:r>
          </a:p>
          <a:p>
            <a:pPr defTabSz="457200">
              <a:defRPr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15</a:t>
            </a:r>
            <a:r>
              <a:t> But sanctify the Lord God in your hearts, and always </a:t>
            </a:r>
            <a:r>
              <a:rPr i="1"/>
              <a:t>be</a:t>
            </a:r>
            <a:r>
              <a:t> ready to </a:t>
            </a:r>
            <a:r>
              <a:rPr i="1"/>
              <a:t>give</a:t>
            </a:r>
            <a:r>
              <a:t> a defense to everyone who asks you a reason for the hope that is in you, with meekness and fear;</a:t>
            </a:r>
          </a:p>
        </p:txBody>
      </p:sp>
      <p:grpSp>
        <p:nvGrpSpPr>
          <p:cNvPr id="466" name="Are you in Christ’s church?"/>
          <p:cNvGrpSpPr/>
          <p:nvPr/>
        </p:nvGrpSpPr>
        <p:grpSpPr>
          <a:xfrm>
            <a:off x="82064" y="6828157"/>
            <a:ext cx="6414473" cy="2138252"/>
            <a:chOff x="0" y="0"/>
            <a:chExt cx="6414472" cy="2138250"/>
          </a:xfrm>
        </p:grpSpPr>
        <p:sp>
          <p:nvSpPr>
            <p:cNvPr id="465" name="Are you in Christ’s church?"/>
            <p:cNvSpPr txBox="1"/>
            <p:nvPr/>
          </p:nvSpPr>
          <p:spPr>
            <a:xfrm>
              <a:off x="88900" y="50800"/>
              <a:ext cx="6236673" cy="18969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Are you in Christ’s church?</a:t>
              </a:r>
            </a:p>
          </p:txBody>
        </p:sp>
        <p:pic>
          <p:nvPicPr>
            <p:cNvPr id="464" name="Are you in Christ’s church? Are you in Christ’s church?" descr="Are you in Christ’s church? Are you in Christ’s church?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14473" cy="2138251"/>
            </a:xfrm>
            <a:prstGeom prst="rect">
              <a:avLst/>
            </a:prstGeom>
            <a:effectLst/>
          </p:spPr>
        </p:pic>
      </p:grpSp>
      <p:grpSp>
        <p:nvGrpSpPr>
          <p:cNvPr id="469" name="Are you in Faithful To Christ?"/>
          <p:cNvGrpSpPr/>
          <p:nvPr/>
        </p:nvGrpSpPr>
        <p:grpSpPr>
          <a:xfrm>
            <a:off x="6508263" y="6828157"/>
            <a:ext cx="6414474" cy="2138252"/>
            <a:chOff x="0" y="0"/>
            <a:chExt cx="6414472" cy="2138250"/>
          </a:xfrm>
        </p:grpSpPr>
        <p:sp>
          <p:nvSpPr>
            <p:cNvPr id="468" name="Are you in Faithful To Christ?"/>
            <p:cNvSpPr txBox="1"/>
            <p:nvPr/>
          </p:nvSpPr>
          <p:spPr>
            <a:xfrm>
              <a:off x="88900" y="50800"/>
              <a:ext cx="6236673" cy="189695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i="1" sz="62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15795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Are you in Faithful To Christ?</a:t>
              </a:r>
            </a:p>
          </p:txBody>
        </p:sp>
        <p:pic>
          <p:nvPicPr>
            <p:cNvPr id="467" name="Are you in Faithful To Christ? Are you in Faithful To Christ?" descr="Are you in Faithful To Christ? Are you in Faithful To Christ?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14473" cy="21382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2"/>
      <p:bldP build="whole" bldLvl="1" animBg="1" rev="0" advAuto="0" spid="46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lide Number Placeholder 1"/>
          <p:cNvSpPr txBox="1"/>
          <p:nvPr>
            <p:ph type="sldNum" sz="quarter" idx="2"/>
          </p:nvPr>
        </p:nvSpPr>
        <p:spPr>
          <a:xfrm>
            <a:off x="12246216" y="8976012"/>
            <a:ext cx="297968" cy="281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2" name="Rectangle 2"/>
          <p:cNvSpPr/>
          <p:nvPr/>
        </p:nvSpPr>
        <p:spPr>
          <a:xfrm>
            <a:off x="-1" y="-1"/>
            <a:ext cx="13004801" cy="9753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FDF1DC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0" t="0" r="24609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75" name="“Answers To A Few Questions / Objections"/>
          <p:cNvSpPr txBox="1"/>
          <p:nvPr/>
        </p:nvSpPr>
        <p:spPr>
          <a:xfrm>
            <a:off x="495821" y="3126316"/>
            <a:ext cx="12013159" cy="876301"/>
          </a:xfrm>
          <a:prstGeom prst="rect">
            <a:avLst/>
          </a:prstGeom>
          <a:solidFill>
            <a:srgbClr val="5A5F5E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“Answers To A Few Questions / Objections </a:t>
            </a:r>
          </a:p>
        </p:txBody>
      </p:sp>
      <p:sp>
        <p:nvSpPr>
          <p:cNvPr id="476" name="Some Have Regarding The CHURCH of CHRIST”"/>
          <p:cNvSpPr txBox="1"/>
          <p:nvPr/>
        </p:nvSpPr>
        <p:spPr>
          <a:xfrm>
            <a:off x="495821" y="4114799"/>
            <a:ext cx="12013158" cy="762001"/>
          </a:xfrm>
          <a:prstGeom prst="rect">
            <a:avLst/>
          </a:prstGeom>
          <a:solidFill>
            <a:srgbClr val="B4B4B4"/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Some Have Regarding The CHURCH of CHRIST”</a:t>
            </a:r>
          </a:p>
        </p:txBody>
      </p:sp>
      <p:sp>
        <p:nvSpPr>
          <p:cNvPr id="477" name="Let The Bible Speak"/>
          <p:cNvSpPr txBox="1"/>
          <p:nvPr/>
        </p:nvSpPr>
        <p:spPr>
          <a:xfrm>
            <a:off x="1227264" y="320989"/>
            <a:ext cx="1055027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600">
                <a:solidFill>
                  <a:srgbClr val="FFFFFF"/>
                </a:solidFill>
                <a:latin typeface="Chicken Script"/>
                <a:ea typeface="Chicken Script"/>
                <a:cs typeface="Chicken Script"/>
                <a:sym typeface="Chicken Script"/>
              </a:defRPr>
            </a:lvl1pPr>
          </a:lstStyle>
          <a:p>
            <a:pPr/>
            <a:r>
              <a:t>Let The Bible Speak</a:t>
            </a:r>
          </a:p>
        </p:txBody>
      </p:sp>
      <p:sp>
        <p:nvSpPr>
          <p:cNvPr id="478" name="Charts by Don McClain…"/>
          <p:cNvSpPr txBox="1"/>
          <p:nvPr/>
        </p:nvSpPr>
        <p:spPr>
          <a:xfrm>
            <a:off x="304805" y="6351980"/>
            <a:ext cx="12395190" cy="3106617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52400" dist="762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Preached April 19, 2020 AM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- P.O. Box 190062 - Little Rock AR 72219 - Phone — 501-568-1062 — Email 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</a:t>
            </a:r>
            <a:r>
              <a:t> / </a:t>
            </a:r>
            <a:r>
              <a:t>More Keynote, PPT &amp; Audio Sermons: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hlinkClick r:id="rId4" invalidUrl="" action="" tgtFrame="" tooltip="" history="1" highlightClick="0" endSnd="0"/>
              </a:rPr>
              <a:t>www.w65stchurchofchrist.com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IRST …"/>
          <p:cNvSpPr txBox="1"/>
          <p:nvPr/>
        </p:nvSpPr>
        <p:spPr>
          <a:xfrm>
            <a:off x="5307502" y="2472266"/>
            <a:ext cx="7555499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FIRST …</a:t>
            </a:r>
          </a:p>
        </p:txBody>
      </p:sp>
      <p:grpSp>
        <p:nvGrpSpPr>
          <p:cNvPr id="232" name="The actual “church of Christ” has NO TEACHING / BELIEFS unique to itself apart from what the scriptures teach.…"/>
          <p:cNvGrpSpPr/>
          <p:nvPr/>
        </p:nvGrpSpPr>
        <p:grpSpPr>
          <a:xfrm>
            <a:off x="5264238" y="3219450"/>
            <a:ext cx="7642027" cy="6667501"/>
            <a:chOff x="0" y="0"/>
            <a:chExt cx="7642026" cy="6667500"/>
          </a:xfrm>
        </p:grpSpPr>
        <p:sp>
          <p:nvSpPr>
            <p:cNvPr id="231" name="The actual “church of Christ” has NO TEACHING / BELIEFS unique to itself apart from what the scriptures teach.…"/>
            <p:cNvSpPr txBox="1"/>
            <p:nvPr/>
          </p:nvSpPr>
          <p:spPr>
            <a:xfrm>
              <a:off x="215900" y="139700"/>
              <a:ext cx="7210227" cy="6108700"/>
            </a:xfrm>
            <a:prstGeom prst="rect">
              <a:avLst/>
            </a:prstGeom>
            <a:solidFill>
              <a:schemeClr val="accent6">
                <a:satOff val="1848"/>
                <a:lumOff val="-1526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2100"/>
                </a:spcBef>
                <a:defRPr sz="4400">
                  <a:solidFill>
                    <a:srgbClr val="FFFFFF"/>
                  </a:solidFill>
                </a:defRPr>
              </a:pPr>
              <a:r>
                <a:t>The actual “church of Christ” has NO TEACHING / BELIEFS unique to itself apart from what the scriptures teach.</a:t>
              </a:r>
            </a:p>
            <a:p>
              <a:pPr>
                <a:spcBef>
                  <a:spcPts val="2100"/>
                </a:spcBef>
                <a:defRPr sz="4400">
                  <a:solidFill>
                    <a:srgbClr val="FFFFFF"/>
                  </a:solidFill>
                </a:defRPr>
              </a:pPr>
              <a:r>
                <a:t>If a church teaches, believes and practices what the Bible teaches - then it is a church of Christ - if it does not, then it is NOT a church of Christ.</a:t>
              </a:r>
            </a:p>
          </p:txBody>
        </p:sp>
        <p:pic>
          <p:nvPicPr>
            <p:cNvPr id="230" name="The actual “church of Christ” has NO TEACHING / BELIEFS unique to itself apart from what the scriptures teach.… The actual “church of Christ” has NO TEACHING / BELIEFS unique to itself apart from what the scriptures teach.If a church teaches, believes an" descr="The actual “church of Christ” has NO TEACHING / BELIEFS unique to itself apart from what the scriptures teach.… The actual “church of Christ” has NO TEACHING / BELIEFS unique to itself apart from what the scriptures teach.If a church teaches, believes and practices what the Bible teaches - then it is a church of Christ - if it does not, then it is NOT a church of Christ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642027" cy="6667500"/>
            </a:xfrm>
            <a:prstGeom prst="rect">
              <a:avLst/>
            </a:prstGeom>
            <a:effectLst/>
          </p:spPr>
        </p:pic>
      </p:grpSp>
      <p:sp>
        <p:nvSpPr>
          <p:cNvPr id="233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34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35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36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1 Peter 3:13–17 (NKJV)…"/>
          <p:cNvSpPr txBox="1"/>
          <p:nvPr/>
        </p:nvSpPr>
        <p:spPr>
          <a:xfrm>
            <a:off x="159778" y="172237"/>
            <a:ext cx="12685244" cy="9385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300"/>
              </a:spcBef>
              <a:defRPr b="1" sz="7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3:13–17 (NKJV) </a:t>
            </a:r>
          </a:p>
          <a:p>
            <a:pPr defTabSz="457200">
              <a:defRPr sz="4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13</a:t>
            </a:r>
            <a:r>
              <a:t> And who </a:t>
            </a:r>
            <a:r>
              <a:rPr i="1"/>
              <a:t>is</a:t>
            </a:r>
            <a:r>
              <a:t> he who will harm you if you become followers of what is good? </a:t>
            </a:r>
            <a:r>
              <a:rPr baseline="31999"/>
              <a:t>14</a:t>
            </a:r>
            <a:r>
              <a:t> But even if you should suffer for righteousness’ sake, </a:t>
            </a:r>
            <a:r>
              <a:rPr i="1"/>
              <a:t>you are</a:t>
            </a:r>
            <a:r>
              <a:t> blessed. </a:t>
            </a:r>
            <a:r>
              <a:rPr i="1"/>
              <a:t>“And do not be afraid of their threats, nor be troubled.”</a:t>
            </a:r>
            <a:r>
              <a:t> </a:t>
            </a:r>
            <a:r>
              <a:rPr baseline="31999"/>
              <a:t>15</a:t>
            </a:r>
            <a:r>
              <a:t> But sanctify the Lord God in your hearts, and always </a:t>
            </a:r>
            <a:r>
              <a:rPr i="1"/>
              <a:t>be</a:t>
            </a:r>
            <a:r>
              <a:t> ready to </a:t>
            </a:r>
            <a:r>
              <a:rPr i="1"/>
              <a:t>give</a:t>
            </a:r>
            <a:r>
              <a:t> a defense to everyone who asks you a reason for the hope that is in you, with meekness and fear; </a:t>
            </a:r>
            <a:r>
              <a:rPr baseline="31999"/>
              <a:t>16</a:t>
            </a:r>
            <a:r>
              <a:t> having a good conscience, that when they defame you as evildoers, those who revile your good conduct in Christ may be ashamed. </a:t>
            </a:r>
            <a:r>
              <a:rPr baseline="31999"/>
              <a:t>17</a:t>
            </a:r>
            <a:r>
              <a:t> For </a:t>
            </a:r>
            <a:r>
              <a:rPr i="1"/>
              <a:t>it is</a:t>
            </a:r>
            <a:r>
              <a:t> better, if it is the will of God, to suffer for doing good than for doing evil.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W. 65th St church of Christ"/>
          <p:cNvSpPr txBox="1"/>
          <p:nvPr/>
        </p:nvSpPr>
        <p:spPr>
          <a:xfrm>
            <a:off x="8409771" y="9320107"/>
            <a:ext cx="4530006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sz="1800">
                <a:solidFill>
                  <a:srgbClr val="000000"/>
                </a:solidFill>
                <a:latin typeface="Black Chancery"/>
                <a:ea typeface="Black Chancery"/>
                <a:cs typeface="Black Chancery"/>
                <a:sym typeface="Black Chancery"/>
              </a:defRPr>
            </a:lvl1pPr>
          </a:lstStyle>
          <a:p>
            <a:pPr/>
            <a:r>
              <a:t>W. 65th St church of Christ</a:t>
            </a:r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xfrm>
            <a:off x="12747752" y="-1"/>
            <a:ext cx="257049" cy="387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Double-click to edi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</a:p>
        </p:txBody>
      </p:sp>
      <p:sp>
        <p:nvSpPr>
          <p:cNvPr id="245" name="Rectangle"/>
          <p:cNvSpPr/>
          <p:nvPr/>
        </p:nvSpPr>
        <p:spPr>
          <a:xfrm>
            <a:off x="-1" y="-1"/>
            <a:ext cx="13004802" cy="9753601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862" y="-1"/>
            <a:ext cx="4574259" cy="4987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0541" y="-1"/>
            <a:ext cx="4574259" cy="498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8862" y="4985173"/>
            <a:ext cx="4488463" cy="4768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2168" y="4946791"/>
            <a:ext cx="4660055" cy="480680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heophilus"/>
          <p:cNvSpPr txBox="1"/>
          <p:nvPr/>
        </p:nvSpPr>
        <p:spPr>
          <a:xfrm rot="5400000">
            <a:off x="-3413761" y="4280746"/>
            <a:ext cx="9428482" cy="151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1092403">
              <a:defRPr sz="9912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53339" dist="30173" dir="2700000">
                    <a:srgbClr val="FFFF00"/>
                  </a:outerShdw>
                </a:effectLst>
                <a:latin typeface="Futura Extra Black BT"/>
                <a:ea typeface="Futura Extra Black BT"/>
                <a:cs typeface="Futura Extra Black BT"/>
                <a:sym typeface="Futura Extra Black BT"/>
              </a:defRPr>
            </a:lvl1pPr>
          </a:lstStyle>
          <a:p>
            <a:pPr/>
            <a:r>
              <a:t>Theophilus </a:t>
            </a:r>
          </a:p>
        </p:txBody>
      </p:sp>
      <p:sp>
        <p:nvSpPr>
          <p:cNvPr id="251" name="Don McClain"/>
          <p:cNvSpPr txBox="1"/>
          <p:nvPr/>
        </p:nvSpPr>
        <p:spPr>
          <a:xfrm>
            <a:off x="65023" y="9428480"/>
            <a:ext cx="3988140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1800">
                <a:solidFill>
                  <a:srgbClr val="000000"/>
                </a:solidFill>
                <a:latin typeface="Black Chancery"/>
                <a:ea typeface="Black Chancery"/>
                <a:cs typeface="Black Chancery"/>
                <a:sym typeface="Black Chancery"/>
              </a:defRPr>
            </a:lvl1pPr>
          </a:lstStyle>
          <a:p>
            <a:pPr/>
            <a:r>
              <a:t>Don McClain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8" grpId="3"/>
      <p:bldP build="whole" bldLvl="1" animBg="1" rev="0" advAuto="0" spid="246" grpId="1"/>
      <p:bldP build="whole" bldLvl="1" animBg="1" rev="0" advAuto="0" spid="24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It has been a long standing practice for people to oppose, falsely accuse, misrepresent and even slander God's people."/>
          <p:cNvGrpSpPr/>
          <p:nvPr/>
        </p:nvGrpSpPr>
        <p:grpSpPr>
          <a:xfrm>
            <a:off x="4247917" y="2620716"/>
            <a:ext cx="8638638" cy="2921001"/>
            <a:chOff x="0" y="0"/>
            <a:chExt cx="8638637" cy="2921000"/>
          </a:xfrm>
        </p:grpSpPr>
        <p:sp>
          <p:nvSpPr>
            <p:cNvPr id="254" name="It has been a long standing practice for people to oppose, falsely accuse, misrepresent and even slander God's people."/>
            <p:cNvSpPr txBox="1"/>
            <p:nvPr/>
          </p:nvSpPr>
          <p:spPr>
            <a:xfrm>
              <a:off x="215900" y="139700"/>
              <a:ext cx="8206838" cy="2362200"/>
            </a:xfrm>
            <a:prstGeom prst="rect">
              <a:avLst/>
            </a:prstGeom>
            <a:solidFill>
              <a:schemeClr val="accent6">
                <a:satOff val="1848"/>
                <a:lumOff val="-1526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2100"/>
                </a:spcBef>
                <a:defRPr b="1" sz="3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It has been a long standing practice for people to oppose, falsely accuse, misrepresent and even slander God's people.</a:t>
              </a:r>
            </a:p>
          </p:txBody>
        </p:sp>
        <p:pic>
          <p:nvPicPr>
            <p:cNvPr id="253" name="It has been a long standing practice for people to oppose, falsely accuse, misrepresent and even slander God's people. It has been a long standing practice for people to oppose, falsely accuse, misrepresent and even slander God's people." descr="It has been a long standing practice for people to oppose, falsely accuse, misrepresent and even slander God's people. It has been a long standing practice for people to oppose, falsely accuse, misrepresent and even slander God's people.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38638" cy="2921000"/>
            </a:xfrm>
            <a:prstGeom prst="rect">
              <a:avLst/>
            </a:prstGeom>
            <a:effectLst/>
          </p:spPr>
        </p:pic>
      </p:grpSp>
      <p:sp>
        <p:nvSpPr>
          <p:cNvPr id="256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57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58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59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2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  <p:sp>
        <p:nvSpPr>
          <p:cNvPr id="263" name="Rectangle 1"/>
          <p:cNvSpPr txBox="1"/>
          <p:nvPr/>
        </p:nvSpPr>
        <p:spPr>
          <a:xfrm>
            <a:off x="4642538" y="5468408"/>
            <a:ext cx="8638638" cy="408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Able (Genesis 4)</a:t>
            </a:r>
          </a:p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Job (Job 22:5-9)</a:t>
            </a:r>
          </a:p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David (Psalm 41:5-7; etc.)</a:t>
            </a:r>
          </a:p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Jesus (Matthew 12:9-45; etc.)</a:t>
            </a:r>
          </a:p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Paul (Romans 3:7,8; etc.)</a:t>
            </a:r>
          </a:p>
          <a:p>
            <a:pPr marL="685799" indent="-685799" algn="l">
              <a:spcBef>
                <a:spcPts val="10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early church (Acts 19:9; 24:14)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7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68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69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70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271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  <p:sp>
        <p:nvSpPr>
          <p:cNvPr id="272" name="Rectangle 1"/>
          <p:cNvSpPr txBox="1"/>
          <p:nvPr/>
        </p:nvSpPr>
        <p:spPr>
          <a:xfrm>
            <a:off x="4755127" y="2348441"/>
            <a:ext cx="8123892" cy="71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4"/>
              </a:buBlip>
              <a:defRPr sz="4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Why We May falsely accuse other people?</a:t>
            </a:r>
            <a:r>
              <a:t> </a:t>
            </a:r>
          </a:p>
          <a:p>
            <a:pPr marL="1371600" indent="-685800" algn="l">
              <a:spcBef>
                <a:spcPts val="17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Because we have a misunderstanding of the truth (John 7:41-44)</a:t>
            </a:r>
          </a:p>
          <a:p>
            <a:pPr marL="1371600" indent="-685800" algn="l">
              <a:spcBef>
                <a:spcPts val="17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Because we have a misunderstanding of what one has said (Mat. 26:61,62; John 6:60-69)</a:t>
            </a:r>
          </a:p>
          <a:p>
            <a:pPr marL="1371600" indent="-685800" algn="l">
              <a:spcBef>
                <a:spcPts val="17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Because we oppose the truth (John 5:31-59; 2 Thes. 2:10-12)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6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77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78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79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280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  <p:sp>
        <p:nvSpPr>
          <p:cNvPr id="281" name="Rectangle 1"/>
          <p:cNvSpPr txBox="1"/>
          <p:nvPr/>
        </p:nvSpPr>
        <p:spPr>
          <a:xfrm>
            <a:off x="4755127" y="2348441"/>
            <a:ext cx="812389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700"/>
              </a:spcBef>
              <a:buSzPct val="80000"/>
              <a:buBlip>
                <a:blip r:embed="rId4"/>
              </a:buBlip>
              <a:defRPr sz="4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Unbelievers oppose truth</a:t>
            </a:r>
            <a:r>
              <a:t> </a:t>
            </a:r>
          </a:p>
        </p:txBody>
      </p:sp>
      <p:sp>
        <p:nvSpPr>
          <p:cNvPr id="282" name="Acts 13:8–10 (NKJV)…"/>
          <p:cNvSpPr txBox="1"/>
          <p:nvPr/>
        </p:nvSpPr>
        <p:spPr>
          <a:xfrm>
            <a:off x="4946870" y="3256491"/>
            <a:ext cx="7740405" cy="6088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Acts 13:8–10 (NKJV)</a:t>
            </a:r>
          </a:p>
          <a:p>
            <a:pPr defTabSz="457200">
              <a:defRPr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8</a:t>
            </a:r>
            <a:r>
              <a:t> But Elymas the sorcerer (for so his name is translated) withstood them, seeking to turn the proconsul away from the faith. </a:t>
            </a:r>
            <a:r>
              <a:rPr baseline="31999"/>
              <a:t>9</a:t>
            </a:r>
            <a:r>
              <a:t> Then Saul, who also </a:t>
            </a:r>
            <a:r>
              <a:rPr i="1"/>
              <a:t>is called</a:t>
            </a:r>
            <a:r>
              <a:t> Paul, filled with the Holy Spirit, looked intently at him </a:t>
            </a:r>
            <a:r>
              <a:rPr baseline="31999"/>
              <a:t>10</a:t>
            </a:r>
            <a:r>
              <a:t> and said, “O full of all deceit and all fraud, </a:t>
            </a:r>
            <a:r>
              <a:rPr i="1"/>
              <a:t>you</a:t>
            </a:r>
            <a:r>
              <a:t> son of the devil, </a:t>
            </a:r>
            <a:r>
              <a:rPr i="1"/>
              <a:t>you</a:t>
            </a:r>
            <a:r>
              <a:t> enemy of all righteousness, will you not cease perverting the straight ways of the Lord?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87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88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89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290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  <p:sp>
        <p:nvSpPr>
          <p:cNvPr id="291" name="Rectangle 1"/>
          <p:cNvSpPr txBox="1"/>
          <p:nvPr/>
        </p:nvSpPr>
        <p:spPr>
          <a:xfrm>
            <a:off x="4755127" y="2348441"/>
            <a:ext cx="8123892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85799" indent="-685799" algn="l">
              <a:spcBef>
                <a:spcPts val="1700"/>
              </a:spcBef>
              <a:buSzPct val="80000"/>
              <a:buBlip>
                <a:blip r:embed="rId4"/>
              </a:buBlip>
              <a:defRPr b="1" sz="4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religious people often slander those who stand for the truth …</a:t>
            </a:r>
          </a:p>
        </p:txBody>
      </p:sp>
      <p:sp>
        <p:nvSpPr>
          <p:cNvPr id="292" name="Acts 14:2 (NKJV)…"/>
          <p:cNvSpPr txBox="1"/>
          <p:nvPr/>
        </p:nvSpPr>
        <p:spPr>
          <a:xfrm>
            <a:off x="4755127" y="4628091"/>
            <a:ext cx="7978669" cy="413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Acts 14:2 (NKJV)</a:t>
            </a:r>
          </a:p>
          <a:p>
            <a:pPr defTabSz="457200">
              <a:defRPr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2</a:t>
            </a:r>
            <a:r>
              <a:t> But the unbelieving Jews stirred up the Gentiles and poisoned their minds against the brethren.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71" t="17165" r="2346" b="16886"/>
          <a:stretch>
            <a:fillRect/>
          </a:stretch>
        </p:blipFill>
        <p:spPr>
          <a:xfrm>
            <a:off x="255945" y="3523413"/>
            <a:ext cx="4204227" cy="206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2" fill="norm" stroke="1" extrusionOk="0">
                <a:moveTo>
                  <a:pt x="20591" y="11"/>
                </a:moveTo>
                <a:cubicBezTo>
                  <a:pt x="18727" y="364"/>
                  <a:pt x="16066" y="763"/>
                  <a:pt x="13874" y="1023"/>
                </a:cubicBezTo>
                <a:cubicBezTo>
                  <a:pt x="12408" y="1197"/>
                  <a:pt x="10665" y="1430"/>
                  <a:pt x="10001" y="1541"/>
                </a:cubicBezTo>
                <a:cubicBezTo>
                  <a:pt x="8435" y="1802"/>
                  <a:pt x="6200" y="2101"/>
                  <a:pt x="4617" y="2258"/>
                </a:cubicBezTo>
                <a:cubicBezTo>
                  <a:pt x="3926" y="2327"/>
                  <a:pt x="2862" y="2468"/>
                  <a:pt x="2253" y="2573"/>
                </a:cubicBezTo>
                <a:cubicBezTo>
                  <a:pt x="1644" y="2679"/>
                  <a:pt x="885" y="2764"/>
                  <a:pt x="567" y="2764"/>
                </a:cubicBezTo>
                <a:cubicBezTo>
                  <a:pt x="149" y="2765"/>
                  <a:pt x="11" y="2652"/>
                  <a:pt x="0" y="3361"/>
                </a:cubicBezTo>
                <a:cubicBezTo>
                  <a:pt x="-6" y="3787"/>
                  <a:pt x="33" y="4506"/>
                  <a:pt x="86" y="5729"/>
                </a:cubicBezTo>
                <a:cubicBezTo>
                  <a:pt x="139" y="6965"/>
                  <a:pt x="259" y="10598"/>
                  <a:pt x="351" y="13802"/>
                </a:cubicBezTo>
                <a:cubicBezTo>
                  <a:pt x="555" y="20897"/>
                  <a:pt x="571" y="21449"/>
                  <a:pt x="583" y="21514"/>
                </a:cubicBezTo>
                <a:cubicBezTo>
                  <a:pt x="588" y="21536"/>
                  <a:pt x="617" y="21553"/>
                  <a:pt x="677" y="21559"/>
                </a:cubicBezTo>
                <a:cubicBezTo>
                  <a:pt x="857" y="21577"/>
                  <a:pt x="1306" y="21514"/>
                  <a:pt x="2151" y="21364"/>
                </a:cubicBezTo>
                <a:cubicBezTo>
                  <a:pt x="2760" y="21256"/>
                  <a:pt x="3803" y="21119"/>
                  <a:pt x="4467" y="21057"/>
                </a:cubicBezTo>
                <a:cubicBezTo>
                  <a:pt x="5131" y="20996"/>
                  <a:pt x="6239" y="20852"/>
                  <a:pt x="6931" y="20738"/>
                </a:cubicBezTo>
                <a:cubicBezTo>
                  <a:pt x="7623" y="20624"/>
                  <a:pt x="8952" y="20442"/>
                  <a:pt x="9885" y="20336"/>
                </a:cubicBezTo>
                <a:cubicBezTo>
                  <a:pt x="10817" y="20230"/>
                  <a:pt x="12076" y="20041"/>
                  <a:pt x="12684" y="19917"/>
                </a:cubicBezTo>
                <a:cubicBezTo>
                  <a:pt x="13291" y="19794"/>
                  <a:pt x="13845" y="19740"/>
                  <a:pt x="13913" y="19793"/>
                </a:cubicBezTo>
                <a:cubicBezTo>
                  <a:pt x="13981" y="19846"/>
                  <a:pt x="14420" y="19812"/>
                  <a:pt x="14887" y="19718"/>
                </a:cubicBezTo>
                <a:cubicBezTo>
                  <a:pt x="15355" y="19625"/>
                  <a:pt x="16416" y="19494"/>
                  <a:pt x="17246" y="19428"/>
                </a:cubicBezTo>
                <a:cubicBezTo>
                  <a:pt x="18076" y="19362"/>
                  <a:pt x="18867" y="19266"/>
                  <a:pt x="19005" y="19217"/>
                </a:cubicBezTo>
                <a:cubicBezTo>
                  <a:pt x="19253" y="19129"/>
                  <a:pt x="19617" y="19050"/>
                  <a:pt x="20929" y="18794"/>
                </a:cubicBezTo>
                <a:lnTo>
                  <a:pt x="21594" y="18665"/>
                </a:lnTo>
                <a:lnTo>
                  <a:pt x="21565" y="17815"/>
                </a:lnTo>
                <a:cubicBezTo>
                  <a:pt x="21550" y="17349"/>
                  <a:pt x="21510" y="15725"/>
                  <a:pt x="21476" y="14208"/>
                </a:cubicBezTo>
                <a:cubicBezTo>
                  <a:pt x="21441" y="12691"/>
                  <a:pt x="21349" y="10301"/>
                  <a:pt x="21272" y="8896"/>
                </a:cubicBezTo>
                <a:cubicBezTo>
                  <a:pt x="21195" y="7492"/>
                  <a:pt x="21108" y="4982"/>
                  <a:pt x="21078" y="3320"/>
                </a:cubicBezTo>
                <a:cubicBezTo>
                  <a:pt x="21049" y="1658"/>
                  <a:pt x="21002" y="219"/>
                  <a:pt x="20972" y="123"/>
                </a:cubicBezTo>
                <a:cubicBezTo>
                  <a:pt x="20943" y="27"/>
                  <a:pt x="20771" y="-23"/>
                  <a:pt x="20591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826" t="19631" r="2057" b="10519"/>
          <a:stretch>
            <a:fillRect/>
          </a:stretch>
        </p:blipFill>
        <p:spPr>
          <a:xfrm>
            <a:off x="153555" y="5383878"/>
            <a:ext cx="4409007" cy="334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155" fill="norm" stroke="1" extrusionOk="0">
                <a:moveTo>
                  <a:pt x="4422" y="9"/>
                </a:moveTo>
                <a:cubicBezTo>
                  <a:pt x="4160" y="-18"/>
                  <a:pt x="3895" y="17"/>
                  <a:pt x="3687" y="120"/>
                </a:cubicBezTo>
                <a:cubicBezTo>
                  <a:pt x="2334" y="789"/>
                  <a:pt x="2211" y="3277"/>
                  <a:pt x="3489" y="4103"/>
                </a:cubicBezTo>
                <a:cubicBezTo>
                  <a:pt x="4158" y="4534"/>
                  <a:pt x="5067" y="4321"/>
                  <a:pt x="5542" y="3620"/>
                </a:cubicBezTo>
                <a:cubicBezTo>
                  <a:pt x="5850" y="3165"/>
                  <a:pt x="5949" y="2810"/>
                  <a:pt x="5947" y="2156"/>
                </a:cubicBezTo>
                <a:cubicBezTo>
                  <a:pt x="5944" y="1284"/>
                  <a:pt x="5690" y="695"/>
                  <a:pt x="5131" y="270"/>
                </a:cubicBezTo>
                <a:cubicBezTo>
                  <a:pt x="4941" y="126"/>
                  <a:pt x="4683" y="36"/>
                  <a:pt x="4422" y="9"/>
                </a:cubicBezTo>
                <a:close/>
                <a:moveTo>
                  <a:pt x="16574" y="14"/>
                </a:moveTo>
                <a:cubicBezTo>
                  <a:pt x="16230" y="51"/>
                  <a:pt x="15955" y="209"/>
                  <a:pt x="15688" y="514"/>
                </a:cubicBezTo>
                <a:cubicBezTo>
                  <a:pt x="14783" y="1546"/>
                  <a:pt x="14942" y="3425"/>
                  <a:pt x="15992" y="4103"/>
                </a:cubicBezTo>
                <a:cubicBezTo>
                  <a:pt x="16605" y="4498"/>
                  <a:pt x="17471" y="4345"/>
                  <a:pt x="17950" y="3759"/>
                </a:cubicBezTo>
                <a:cubicBezTo>
                  <a:pt x="18467" y="3124"/>
                  <a:pt x="18616" y="1991"/>
                  <a:pt x="18289" y="1169"/>
                </a:cubicBezTo>
                <a:cubicBezTo>
                  <a:pt x="18006" y="458"/>
                  <a:pt x="17567" y="82"/>
                  <a:pt x="16942" y="17"/>
                </a:cubicBezTo>
                <a:cubicBezTo>
                  <a:pt x="16810" y="3"/>
                  <a:pt x="16688" y="2"/>
                  <a:pt x="16574" y="14"/>
                </a:cubicBezTo>
                <a:close/>
                <a:moveTo>
                  <a:pt x="16624" y="4607"/>
                </a:moveTo>
                <a:cubicBezTo>
                  <a:pt x="16000" y="4610"/>
                  <a:pt x="15380" y="4658"/>
                  <a:pt x="15250" y="4746"/>
                </a:cubicBezTo>
                <a:cubicBezTo>
                  <a:pt x="15143" y="4817"/>
                  <a:pt x="14845" y="5215"/>
                  <a:pt x="14585" y="5632"/>
                </a:cubicBezTo>
                <a:cubicBezTo>
                  <a:pt x="14325" y="6049"/>
                  <a:pt x="13598" y="7196"/>
                  <a:pt x="12971" y="8181"/>
                </a:cubicBezTo>
                <a:cubicBezTo>
                  <a:pt x="12264" y="9290"/>
                  <a:pt x="11804" y="10084"/>
                  <a:pt x="11761" y="10268"/>
                </a:cubicBezTo>
                <a:cubicBezTo>
                  <a:pt x="11664" y="10684"/>
                  <a:pt x="11836" y="11134"/>
                  <a:pt x="12174" y="11348"/>
                </a:cubicBezTo>
                <a:cubicBezTo>
                  <a:pt x="12398" y="11489"/>
                  <a:pt x="12443" y="11492"/>
                  <a:pt x="12674" y="11388"/>
                </a:cubicBezTo>
                <a:cubicBezTo>
                  <a:pt x="12883" y="11294"/>
                  <a:pt x="13067" y="11058"/>
                  <a:pt x="13707" y="10065"/>
                </a:cubicBezTo>
                <a:cubicBezTo>
                  <a:pt x="14135" y="9400"/>
                  <a:pt x="14508" y="8889"/>
                  <a:pt x="14535" y="8927"/>
                </a:cubicBezTo>
                <a:cubicBezTo>
                  <a:pt x="14561" y="8965"/>
                  <a:pt x="14628" y="9532"/>
                  <a:pt x="14684" y="10188"/>
                </a:cubicBezTo>
                <a:lnTo>
                  <a:pt x="14787" y="11381"/>
                </a:lnTo>
                <a:lnTo>
                  <a:pt x="14120" y="15439"/>
                </a:lnTo>
                <a:cubicBezTo>
                  <a:pt x="13754" y="17671"/>
                  <a:pt x="13442" y="19662"/>
                  <a:pt x="13426" y="19864"/>
                </a:cubicBezTo>
                <a:cubicBezTo>
                  <a:pt x="13387" y="20364"/>
                  <a:pt x="13551" y="20746"/>
                  <a:pt x="13909" y="20984"/>
                </a:cubicBezTo>
                <a:cubicBezTo>
                  <a:pt x="14244" y="21207"/>
                  <a:pt x="14422" y="21211"/>
                  <a:pt x="14769" y="21007"/>
                </a:cubicBezTo>
                <a:cubicBezTo>
                  <a:pt x="14971" y="20888"/>
                  <a:pt x="15066" y="20765"/>
                  <a:pt x="15161" y="20499"/>
                </a:cubicBezTo>
                <a:cubicBezTo>
                  <a:pt x="15229" y="20307"/>
                  <a:pt x="15544" y="18555"/>
                  <a:pt x="15858" y="16607"/>
                </a:cubicBezTo>
                <a:cubicBezTo>
                  <a:pt x="16173" y="14659"/>
                  <a:pt x="16444" y="13014"/>
                  <a:pt x="16459" y="12950"/>
                </a:cubicBezTo>
                <a:cubicBezTo>
                  <a:pt x="16528" y="12674"/>
                  <a:pt x="16625" y="13118"/>
                  <a:pt x="16981" y="15306"/>
                </a:cubicBezTo>
                <a:cubicBezTo>
                  <a:pt x="17713" y="19809"/>
                  <a:pt x="17800" y="20289"/>
                  <a:pt x="17911" y="20535"/>
                </a:cubicBezTo>
                <a:cubicBezTo>
                  <a:pt x="18384" y="21582"/>
                  <a:pt x="19624" y="21186"/>
                  <a:pt x="19624" y="19987"/>
                </a:cubicBezTo>
                <a:cubicBezTo>
                  <a:pt x="19624" y="19799"/>
                  <a:pt x="19398" y="18256"/>
                  <a:pt x="19120" y="16559"/>
                </a:cubicBezTo>
                <a:cubicBezTo>
                  <a:pt x="18842" y="14862"/>
                  <a:pt x="18564" y="13160"/>
                  <a:pt x="18502" y="12779"/>
                </a:cubicBezTo>
                <a:cubicBezTo>
                  <a:pt x="18394" y="12114"/>
                  <a:pt x="18392" y="12043"/>
                  <a:pt x="18500" y="10908"/>
                </a:cubicBezTo>
                <a:cubicBezTo>
                  <a:pt x="18562" y="10259"/>
                  <a:pt x="18615" y="9610"/>
                  <a:pt x="18616" y="9467"/>
                </a:cubicBezTo>
                <a:cubicBezTo>
                  <a:pt x="18618" y="9324"/>
                  <a:pt x="18649" y="9106"/>
                  <a:pt x="18686" y="8980"/>
                </a:cubicBezTo>
                <a:lnTo>
                  <a:pt x="18754" y="8751"/>
                </a:lnTo>
                <a:lnTo>
                  <a:pt x="18878" y="8970"/>
                </a:lnTo>
                <a:cubicBezTo>
                  <a:pt x="19229" y="9592"/>
                  <a:pt x="20278" y="11170"/>
                  <a:pt x="20423" y="11293"/>
                </a:cubicBezTo>
                <a:cubicBezTo>
                  <a:pt x="20640" y="11477"/>
                  <a:pt x="21037" y="11458"/>
                  <a:pt x="21248" y="11255"/>
                </a:cubicBezTo>
                <a:cubicBezTo>
                  <a:pt x="21469" y="11042"/>
                  <a:pt x="21584" y="10598"/>
                  <a:pt x="21508" y="10243"/>
                </a:cubicBezTo>
                <a:cubicBezTo>
                  <a:pt x="21422" y="9839"/>
                  <a:pt x="18293" y="4873"/>
                  <a:pt x="18035" y="4730"/>
                </a:cubicBezTo>
                <a:cubicBezTo>
                  <a:pt x="17880" y="4644"/>
                  <a:pt x="17248" y="4604"/>
                  <a:pt x="16624" y="4607"/>
                </a:cubicBezTo>
                <a:close/>
                <a:moveTo>
                  <a:pt x="3796" y="4622"/>
                </a:moveTo>
                <a:cubicBezTo>
                  <a:pt x="2932" y="4628"/>
                  <a:pt x="2604" y="4672"/>
                  <a:pt x="2480" y="4756"/>
                </a:cubicBezTo>
                <a:cubicBezTo>
                  <a:pt x="2299" y="4876"/>
                  <a:pt x="2185" y="5124"/>
                  <a:pt x="1609" y="6659"/>
                </a:cubicBezTo>
                <a:cubicBezTo>
                  <a:pt x="119" y="10633"/>
                  <a:pt x="9" y="10952"/>
                  <a:pt x="1" y="11240"/>
                </a:cubicBezTo>
                <a:cubicBezTo>
                  <a:pt x="-16" y="11848"/>
                  <a:pt x="450" y="12312"/>
                  <a:pt x="902" y="12136"/>
                </a:cubicBezTo>
                <a:cubicBezTo>
                  <a:pt x="1213" y="12016"/>
                  <a:pt x="1297" y="11879"/>
                  <a:pt x="1697" y="10813"/>
                </a:cubicBezTo>
                <a:cubicBezTo>
                  <a:pt x="2000" y="10005"/>
                  <a:pt x="2051" y="9908"/>
                  <a:pt x="2121" y="10032"/>
                </a:cubicBezTo>
                <a:cubicBezTo>
                  <a:pt x="2165" y="10109"/>
                  <a:pt x="2219" y="10446"/>
                  <a:pt x="2241" y="10780"/>
                </a:cubicBezTo>
                <a:cubicBezTo>
                  <a:pt x="2286" y="11464"/>
                  <a:pt x="2307" y="11308"/>
                  <a:pt x="1433" y="16607"/>
                </a:cubicBezTo>
                <a:cubicBezTo>
                  <a:pt x="1099" y="18634"/>
                  <a:pt x="902" y="20004"/>
                  <a:pt x="921" y="20163"/>
                </a:cubicBezTo>
                <a:cubicBezTo>
                  <a:pt x="969" y="20549"/>
                  <a:pt x="1147" y="20847"/>
                  <a:pt x="1431" y="21014"/>
                </a:cubicBezTo>
                <a:cubicBezTo>
                  <a:pt x="1753" y="21204"/>
                  <a:pt x="1933" y="21200"/>
                  <a:pt x="2263" y="21007"/>
                </a:cubicBezTo>
                <a:cubicBezTo>
                  <a:pt x="2446" y="20899"/>
                  <a:pt x="2564" y="20759"/>
                  <a:pt x="2648" y="20542"/>
                </a:cubicBezTo>
                <a:cubicBezTo>
                  <a:pt x="2715" y="20371"/>
                  <a:pt x="3030" y="18617"/>
                  <a:pt x="3348" y="16647"/>
                </a:cubicBezTo>
                <a:cubicBezTo>
                  <a:pt x="3666" y="14677"/>
                  <a:pt x="3939" y="13014"/>
                  <a:pt x="3955" y="12950"/>
                </a:cubicBezTo>
                <a:cubicBezTo>
                  <a:pt x="4018" y="12698"/>
                  <a:pt x="4108" y="13037"/>
                  <a:pt x="4319" y="14326"/>
                </a:cubicBezTo>
                <a:cubicBezTo>
                  <a:pt x="4440" y="15065"/>
                  <a:pt x="4708" y="16704"/>
                  <a:pt x="4916" y="17968"/>
                </a:cubicBezTo>
                <a:cubicBezTo>
                  <a:pt x="5123" y="19232"/>
                  <a:pt x="5336" y="20373"/>
                  <a:pt x="5389" y="20504"/>
                </a:cubicBezTo>
                <a:cubicBezTo>
                  <a:pt x="5801" y="21537"/>
                  <a:pt x="7021" y="21270"/>
                  <a:pt x="7106" y="20128"/>
                </a:cubicBezTo>
                <a:cubicBezTo>
                  <a:pt x="7135" y="19736"/>
                  <a:pt x="7014" y="18929"/>
                  <a:pt x="6201" y="14043"/>
                </a:cubicBezTo>
                <a:cubicBezTo>
                  <a:pt x="6044" y="13102"/>
                  <a:pt x="5918" y="12185"/>
                  <a:pt x="5920" y="12006"/>
                </a:cubicBezTo>
                <a:cubicBezTo>
                  <a:pt x="5923" y="11578"/>
                  <a:pt x="6359" y="6757"/>
                  <a:pt x="6402" y="6667"/>
                </a:cubicBezTo>
                <a:cubicBezTo>
                  <a:pt x="6421" y="6628"/>
                  <a:pt x="7318" y="6618"/>
                  <a:pt x="8397" y="6647"/>
                </a:cubicBezTo>
                <a:cubicBezTo>
                  <a:pt x="10672" y="6707"/>
                  <a:pt x="10758" y="6690"/>
                  <a:pt x="10918" y="6172"/>
                </a:cubicBezTo>
                <a:cubicBezTo>
                  <a:pt x="10974" y="5990"/>
                  <a:pt x="11003" y="5772"/>
                  <a:pt x="10982" y="5685"/>
                </a:cubicBezTo>
                <a:cubicBezTo>
                  <a:pt x="10927" y="5460"/>
                  <a:pt x="11061" y="5290"/>
                  <a:pt x="11294" y="5290"/>
                </a:cubicBezTo>
                <a:cubicBezTo>
                  <a:pt x="11522" y="5290"/>
                  <a:pt x="11748" y="5114"/>
                  <a:pt x="11686" y="4984"/>
                </a:cubicBezTo>
                <a:cubicBezTo>
                  <a:pt x="11614" y="4833"/>
                  <a:pt x="11241" y="4802"/>
                  <a:pt x="8315" y="4715"/>
                </a:cubicBezTo>
                <a:cubicBezTo>
                  <a:pt x="6056" y="4648"/>
                  <a:pt x="4659" y="4617"/>
                  <a:pt x="3796" y="462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6" name="The CHURCH of CHRIST"/>
          <p:cNvSpPr txBox="1"/>
          <p:nvPr/>
        </p:nvSpPr>
        <p:spPr>
          <a:xfrm>
            <a:off x="65981" y="110066"/>
            <a:ext cx="128728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CHURCH of CHRIST</a:t>
            </a:r>
          </a:p>
        </p:txBody>
      </p:sp>
      <p:sp>
        <p:nvSpPr>
          <p:cNvPr id="297" name="TEACHES …"/>
          <p:cNvSpPr txBox="1"/>
          <p:nvPr/>
        </p:nvSpPr>
        <p:spPr>
          <a:xfrm>
            <a:off x="198707" y="1411816"/>
            <a:ext cx="3989004" cy="800101"/>
          </a:xfrm>
          <a:prstGeom prst="rect">
            <a:avLst/>
          </a:prstGeom>
          <a:gradFill>
            <a:gsLst>
              <a:gs pos="0">
                <a:schemeClr val="accent5">
                  <a:hueOff val="-158059"/>
                  <a:satOff val="-13250"/>
                  <a:lumOff val="10967"/>
                </a:schemeClr>
              </a:gs>
              <a:gs pos="100000">
                <a:schemeClr val="accent5">
                  <a:hueOff val="-53923"/>
                  <a:lumOff val="-6733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TEACHES …</a:t>
            </a:r>
          </a:p>
        </p:txBody>
      </p:sp>
      <p:sp>
        <p:nvSpPr>
          <p:cNvPr id="298" name="BELIEVES …"/>
          <p:cNvSpPr txBox="1"/>
          <p:nvPr/>
        </p:nvSpPr>
        <p:spPr>
          <a:xfrm>
            <a:off x="4507898" y="1411816"/>
            <a:ext cx="3989004" cy="8001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BELIEVES …</a:t>
            </a:r>
          </a:p>
        </p:txBody>
      </p:sp>
      <p:sp>
        <p:nvSpPr>
          <p:cNvPr id="299" name="IS …"/>
          <p:cNvSpPr txBox="1"/>
          <p:nvPr/>
        </p:nvSpPr>
        <p:spPr>
          <a:xfrm>
            <a:off x="8817089" y="1411816"/>
            <a:ext cx="3989004" cy="800101"/>
          </a:xfrm>
          <a:prstGeom prst="rect">
            <a:avLst/>
          </a:prstGeom>
          <a:gradFill>
            <a:gsLst>
              <a:gs pos="0">
                <a:schemeClr val="accent2">
                  <a:hueOff val="106265"/>
                  <a:satOff val="1324"/>
                  <a:lumOff val="2619"/>
                </a:schemeClr>
              </a:gs>
              <a:gs pos="100000">
                <a:schemeClr val="accent2">
                  <a:hueOff val="76670"/>
                  <a:satOff val="16688"/>
                  <a:lumOff val="-20328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215900" dist="14523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1889486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IS …</a:t>
            </a:r>
          </a:p>
        </p:txBody>
      </p:sp>
      <p:sp>
        <p:nvSpPr>
          <p:cNvPr id="300" name="TRUE or"/>
          <p:cNvSpPr txBox="1"/>
          <p:nvPr/>
        </p:nvSpPr>
        <p:spPr>
          <a:xfrm>
            <a:off x="332341" y="2878666"/>
            <a:ext cx="21462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TRUE or</a:t>
            </a:r>
          </a:p>
        </p:txBody>
      </p:sp>
      <p:sp>
        <p:nvSpPr>
          <p:cNvPr id="301" name="Rectangle 1"/>
          <p:cNvSpPr txBox="1"/>
          <p:nvPr/>
        </p:nvSpPr>
        <p:spPr>
          <a:xfrm>
            <a:off x="4755127" y="2348441"/>
            <a:ext cx="8123892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85799" indent="-685799" algn="l">
              <a:spcBef>
                <a:spcPts val="1700"/>
              </a:spcBef>
              <a:buSzPct val="80000"/>
              <a:buBlip>
                <a:blip r:embed="rId4"/>
              </a:buBlip>
              <a:defRPr b="1" sz="4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Even this who profess to follow christ can be guilty of opposing the truth …</a:t>
            </a:r>
          </a:p>
        </p:txBody>
      </p:sp>
      <p:sp>
        <p:nvSpPr>
          <p:cNvPr id="302" name="Galatians 5:11–12 (NKJV)…"/>
          <p:cNvSpPr txBox="1"/>
          <p:nvPr/>
        </p:nvSpPr>
        <p:spPr>
          <a:xfrm>
            <a:off x="4755127" y="4628091"/>
            <a:ext cx="7978669" cy="476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Galatians 5:11–12 (NKJV) </a:t>
            </a:r>
          </a:p>
          <a:p>
            <a:pPr defTabSz="457200">
              <a:defRPr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11</a:t>
            </a:r>
            <a:r>
              <a:t> And I, brethren, if I still preach circumcision, why do I still suffer persecution? Then the offense of the cross has ceased. </a:t>
            </a:r>
            <a:r>
              <a:rPr baseline="31999"/>
              <a:t>12</a:t>
            </a:r>
            <a:r>
              <a:t> I could wish that those who trouble you would even cut themselves off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