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141703583_2880x1921.jpeg"/>
          <p:cNvSpPr/>
          <p:nvPr>
            <p:ph type="pic" idx="13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8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4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4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4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4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4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ww.w65stchurchofchrist.com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12500" t="0" r="1250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09" name="PSALM 31"/>
          <p:cNvSpPr txBox="1"/>
          <p:nvPr/>
        </p:nvSpPr>
        <p:spPr>
          <a:xfrm>
            <a:off x="3727083" y="144354"/>
            <a:ext cx="555063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200">
                <a:ln w="15875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D1B27">
                    <a:alpha val="63567"/>
                  </a:srgbClr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PSALM 31</a:t>
            </a:r>
          </a:p>
        </p:txBody>
      </p:sp>
      <p:sp>
        <p:nvSpPr>
          <p:cNvPr id="210" name="2 Bow down Your ear to me, Deliver me speedily; Be my rock of refuge, A fortress of defense to save me. — Psalm 31:2 (NKJV)"/>
          <p:cNvSpPr txBox="1"/>
          <p:nvPr/>
        </p:nvSpPr>
        <p:spPr>
          <a:xfrm>
            <a:off x="634003" y="8456533"/>
            <a:ext cx="11736794" cy="102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Bow down Your ear to me, Deliver me speedily; Be my rock of refuge, A fortress of defense to save me. — Psalm 31:2 (NKJV)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97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96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95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302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301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300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3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David knew whatever deliverance God granted was undeserved, therefore he “rejoiced in the Lord’s mercy” (7; cf. James 1:2-12)…"/>
          <p:cNvSpPr txBox="1"/>
          <p:nvPr/>
        </p:nvSpPr>
        <p:spPr>
          <a:xfrm>
            <a:off x="5758477" y="2407966"/>
            <a:ext cx="7090735" cy="698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knew whatever deliverance God granted was undeserved, therefore he “rejoiced in the Lord’s mercy” (7; cf. James 1:2-12)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knew God was aware of his condition and knew the very thoughts of his heart in his trials (7; Ps. 1:6; 142:3; Rom. 8:17-28; 1 Co. 8:3. Ga. 4:9. 2 Ti. 2:19)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By God granting David victories over his enemies before, he was both confident and grateful (8)</a:t>
            </a:r>
          </a:p>
        </p:txBody>
      </p:sp>
      <p:sp>
        <p:nvSpPr>
          <p:cNvPr id="305" name="8 And have not shut me up into the hand of the enemy; You have set my feet in a wide place."/>
          <p:cNvSpPr txBox="1"/>
          <p:nvPr/>
        </p:nvSpPr>
        <p:spPr>
          <a:xfrm>
            <a:off x="995275" y="6304307"/>
            <a:ext cx="3882392" cy="2433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And have not shut me up into the hand of the enemy; You have set my feet in a wide place.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309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308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307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314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313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312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31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Psalm 31:9–10 (NKJV)…"/>
          <p:cNvSpPr txBox="1"/>
          <p:nvPr/>
        </p:nvSpPr>
        <p:spPr>
          <a:xfrm>
            <a:off x="5967940" y="2623095"/>
            <a:ext cx="6847909" cy="655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31:9–10 (NKJV)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Have mercy on me, O Lord, for I am in trouble; My eye wastes away with grief, </a:t>
            </a:r>
            <a:r>
              <a:rPr i="1"/>
              <a:t>Yes,</a:t>
            </a:r>
            <a:r>
              <a:t> my soul and my body! </a:t>
            </a:r>
            <a:r>
              <a:rPr baseline="31999"/>
              <a:t>10</a:t>
            </a:r>
            <a:r>
              <a:t> For my life is spent with grief, And my years with sighing; My strength fails because of my iniquity, And my bones waste away.</a:t>
            </a:r>
          </a:p>
        </p:txBody>
      </p:sp>
      <p:sp>
        <p:nvSpPr>
          <p:cNvPr id="317" name="David describes the depth of his distress as being:…"/>
          <p:cNvSpPr/>
          <p:nvPr/>
        </p:nvSpPr>
        <p:spPr>
          <a:xfrm>
            <a:off x="214202" y="6342147"/>
            <a:ext cx="5214530" cy="2811544"/>
          </a:xfrm>
          <a:prstGeom prst="roundRect">
            <a:avLst>
              <a:gd name="adj" fmla="val 6776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describes the depth of his distress as being: </a:t>
            </a:r>
          </a:p>
          <a:p>
            <a:pPr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1) Emotional ; 2) spiritual; &amp; 3) Physical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321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320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319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326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325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324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3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David reiterates his total dependence upon God’s mercy (7; Titus 3:4,5)…"/>
          <p:cNvSpPr/>
          <p:nvPr/>
        </p:nvSpPr>
        <p:spPr>
          <a:xfrm>
            <a:off x="141767" y="6300113"/>
            <a:ext cx="5589407" cy="3352703"/>
          </a:xfrm>
          <a:prstGeom prst="roundRect">
            <a:avLst>
              <a:gd name="adj" fmla="val 5682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24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reiterates his total dependence upon God’s mercy (7; Titus 3:4,5)</a:t>
            </a:r>
          </a:p>
          <a:p>
            <a:pPr>
              <a:spcBef>
                <a:spcPts val="24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He knows he deserves the suffering he is experiencing! 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5871095" y="3407926"/>
            <a:ext cx="6976455" cy="5192649"/>
            <a:chOff x="-267163" y="-262472"/>
            <a:chExt cx="6976452" cy="5192647"/>
          </a:xfrm>
        </p:grpSpPr>
        <p:pic>
          <p:nvPicPr>
            <p:cNvPr id="329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16675">
              <a:off x="-8245" y="-178614"/>
              <a:ext cx="4951261" cy="508001"/>
            </a:xfrm>
            <a:prstGeom prst="rect">
              <a:avLst/>
            </a:prstGeom>
            <a:effectLst/>
          </p:spPr>
        </p:pic>
        <p:pic>
          <p:nvPicPr>
            <p:cNvPr id="331" name="Line Line" descr="Line 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76148">
              <a:off x="-197241" y="3669764"/>
              <a:ext cx="6901752" cy="508001"/>
            </a:xfrm>
            <a:prstGeom prst="rect">
              <a:avLst/>
            </a:prstGeom>
            <a:effectLst/>
          </p:spPr>
        </p:pic>
        <p:pic>
          <p:nvPicPr>
            <p:cNvPr id="333" name="Line Line" descr="Line Lin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83122">
              <a:off x="-256168" y="4327668"/>
              <a:ext cx="3563558" cy="508001"/>
            </a:xfrm>
            <a:prstGeom prst="rect">
              <a:avLst/>
            </a:prstGeom>
            <a:effectLst/>
          </p:spPr>
        </p:pic>
      </p:grpSp>
      <p:sp>
        <p:nvSpPr>
          <p:cNvPr id="336" name="Psalm 31:9–10 (NKJV)…"/>
          <p:cNvSpPr txBox="1"/>
          <p:nvPr/>
        </p:nvSpPr>
        <p:spPr>
          <a:xfrm>
            <a:off x="5967940" y="2623095"/>
            <a:ext cx="6847909" cy="655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31:9–10 (NKJV)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Have mercy on me, O Lord, for I am in trouble; My eye wastes away with grief, </a:t>
            </a:r>
            <a:r>
              <a:rPr i="1"/>
              <a:t>Yes,</a:t>
            </a:r>
            <a:r>
              <a:t> my soul and my body! </a:t>
            </a:r>
            <a:r>
              <a:rPr baseline="31999"/>
              <a:t>10</a:t>
            </a:r>
            <a:r>
              <a:t> For my life is spent with grief, And my years with sighing; My strength fails because of my iniquity, And my bones waste away.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2"/>
      <p:bldP build="p" bldLvl="5" animBg="1" rev="0" advAuto="0" spid="3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340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339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338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345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344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343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3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David feels totally isolated.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feels totally isolated. </a:t>
            </a:r>
          </a:p>
          <a:p>
            <a:pPr>
              <a:spcBef>
                <a:spcPts val="12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Enemies hold him in disdain. </a:t>
            </a:r>
          </a:p>
          <a:p>
            <a:pPr>
              <a:spcBef>
                <a:spcPts val="12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Neighbors avoid him. </a:t>
            </a:r>
          </a:p>
          <a:p>
            <a:pPr>
              <a:spcBef>
                <a:spcPts val="12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He is forgotten,  a “broken” vessel never to rise again </a:t>
            </a:r>
          </a:p>
        </p:txBody>
      </p:sp>
      <p:pic>
        <p:nvPicPr>
          <p:cNvPr id="34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66307">
            <a:off x="5711472" y="3958991"/>
            <a:ext cx="2261656" cy="508001"/>
          </a:xfrm>
          <a:prstGeom prst="rect">
            <a:avLst/>
          </a:prstGeom>
        </p:spPr>
      </p:pic>
      <p:pic>
        <p:nvPicPr>
          <p:cNvPr id="35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55883">
            <a:off x="5768875" y="4512203"/>
            <a:ext cx="2509027" cy="508001"/>
          </a:xfrm>
          <a:prstGeom prst="rect">
            <a:avLst/>
          </a:prstGeom>
        </p:spPr>
      </p:pic>
      <p:pic>
        <p:nvPicPr>
          <p:cNvPr id="35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23222" y="6624463"/>
            <a:ext cx="5546193" cy="508001"/>
          </a:xfrm>
          <a:prstGeom prst="rect">
            <a:avLst/>
          </a:prstGeom>
        </p:spPr>
      </p:pic>
      <p:pic>
        <p:nvPicPr>
          <p:cNvPr id="35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14101" y="8883056"/>
            <a:ext cx="7355586" cy="508001"/>
          </a:xfrm>
          <a:prstGeom prst="rect">
            <a:avLst/>
          </a:prstGeom>
        </p:spPr>
      </p:pic>
      <p:sp>
        <p:nvSpPr>
          <p:cNvPr id="356" name="Psalm 31:11–13 (NKJV)…"/>
          <p:cNvSpPr txBox="1"/>
          <p:nvPr/>
        </p:nvSpPr>
        <p:spPr>
          <a:xfrm>
            <a:off x="5967940" y="2623095"/>
            <a:ext cx="6847909" cy="67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31:11–13 (NKJV) </a:t>
            </a:r>
          </a:p>
          <a:p>
            <a:pPr defTabSz="457200"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I am a reproach among all my enemies, But especially among my neighbors, And </a:t>
            </a:r>
            <a:r>
              <a:rPr i="1"/>
              <a:t>am</a:t>
            </a:r>
            <a:r>
              <a:t> repulsive to my acquaintances; Those who see me outside flee from me. </a:t>
            </a:r>
            <a:r>
              <a:rPr baseline="31999"/>
              <a:t>12</a:t>
            </a:r>
            <a:r>
              <a:t> I am forgotten like a dead man, out of mind; I am like a broken vessel. </a:t>
            </a:r>
            <a:r>
              <a:rPr baseline="31999"/>
              <a:t>13</a:t>
            </a:r>
            <a:r>
              <a:t> For I hear the slander of many; Fear </a:t>
            </a:r>
            <a:r>
              <a:rPr i="1"/>
              <a:t>is</a:t>
            </a:r>
            <a:r>
              <a:t> on every side; While they take counsel together against me, They scheme to take away my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360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359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358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36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365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364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363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3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In the midst of all his trouble, David again declares his trust in God. (cf. 1-3)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12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lvl1pPr>
          </a:lstStyle>
          <a:p>
            <a:pPr/>
            <a:r>
              <a:t>In the midst of all his trouble, David again declares his trust in God. (cf. 1-3) </a:t>
            </a:r>
          </a:p>
        </p:txBody>
      </p:sp>
      <p:pic>
        <p:nvPicPr>
          <p:cNvPr id="36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16675">
            <a:off x="7539836" y="3477399"/>
            <a:ext cx="4951262" cy="508001"/>
          </a:xfrm>
          <a:prstGeom prst="rect">
            <a:avLst/>
          </a:prstGeom>
        </p:spPr>
      </p:pic>
      <p:pic>
        <p:nvPicPr>
          <p:cNvPr id="37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87380">
            <a:off x="5698641" y="4061996"/>
            <a:ext cx="7161229" cy="508001"/>
          </a:xfrm>
          <a:prstGeom prst="rect">
            <a:avLst/>
          </a:prstGeom>
        </p:spPr>
      </p:pic>
      <p:pic>
        <p:nvPicPr>
          <p:cNvPr id="37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00417" y="4725519"/>
            <a:ext cx="2945802" cy="508001"/>
          </a:xfrm>
          <a:prstGeom prst="rect">
            <a:avLst/>
          </a:prstGeom>
        </p:spPr>
      </p:pic>
      <p:sp>
        <p:nvSpPr>
          <p:cNvPr id="374" name="Psalm 31:14–18 (NKJV)…"/>
          <p:cNvSpPr txBox="1"/>
          <p:nvPr/>
        </p:nvSpPr>
        <p:spPr>
          <a:xfrm>
            <a:off x="5967940" y="2623095"/>
            <a:ext cx="6847909" cy="655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31:14–18 (NKJV) 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14</a:t>
            </a:r>
            <a:r>
              <a:t> But as for me, I trust in You, O Lord; I say, “You </a:t>
            </a:r>
            <a:r>
              <a:rPr i="1"/>
              <a:t>are</a:t>
            </a:r>
            <a:r>
              <a:t> my God.” </a:t>
            </a:r>
            <a:r>
              <a:rPr baseline="31999"/>
              <a:t>15</a:t>
            </a:r>
            <a:r>
              <a:t> My times </a:t>
            </a:r>
            <a:r>
              <a:rPr i="1"/>
              <a:t>are</a:t>
            </a:r>
            <a:r>
              <a:t> in Your hand; Deliver me from the hand of my enemies, And from those who persecute me. </a:t>
            </a:r>
            <a:r>
              <a:rPr baseline="31999"/>
              <a:t>16</a:t>
            </a:r>
            <a:r>
              <a:t> Make Your face shine upon Your servant; Save me for Your mercies’ sake.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378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377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376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37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383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382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381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3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David could not bear the thought of falling into the hands of his enemies,(2 Samuel 24:14)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could not bear the thought of falling into the hands of his enemies,(2 Samuel 24:14)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But was at peace with the knowledge, “My times are in Your hand.” (cf. 5; Ecc. 3:1-8)</a:t>
            </a:r>
          </a:p>
        </p:txBody>
      </p:sp>
      <p:pic>
        <p:nvPicPr>
          <p:cNvPr id="38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31047">
            <a:off x="8696483" y="4759265"/>
            <a:ext cx="4384567" cy="508001"/>
          </a:xfrm>
          <a:prstGeom prst="rect">
            <a:avLst/>
          </a:prstGeom>
        </p:spPr>
      </p:pic>
      <p:pic>
        <p:nvPicPr>
          <p:cNvPr id="38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82549">
            <a:off x="5885795" y="5393426"/>
            <a:ext cx="7012198" cy="508001"/>
          </a:xfrm>
          <a:prstGeom prst="rect">
            <a:avLst/>
          </a:prstGeom>
        </p:spPr>
      </p:pic>
      <p:pic>
        <p:nvPicPr>
          <p:cNvPr id="39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14803" y="5991482"/>
            <a:ext cx="6012169" cy="508001"/>
          </a:xfrm>
          <a:prstGeom prst="rect">
            <a:avLst/>
          </a:prstGeom>
        </p:spPr>
      </p:pic>
      <p:sp>
        <p:nvSpPr>
          <p:cNvPr id="392" name="Psalm 31:14–18 (NKJV)…"/>
          <p:cNvSpPr txBox="1"/>
          <p:nvPr/>
        </p:nvSpPr>
        <p:spPr>
          <a:xfrm>
            <a:off x="5967940" y="2623095"/>
            <a:ext cx="6847909" cy="655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31:14–18 (NKJV) 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14</a:t>
            </a:r>
            <a:r>
              <a:t> But as for me, I trust in You, O Lord; I say, “You </a:t>
            </a:r>
            <a:r>
              <a:rPr i="1"/>
              <a:t>are</a:t>
            </a:r>
            <a:r>
              <a:t> my God.” </a:t>
            </a:r>
            <a:r>
              <a:rPr baseline="31999"/>
              <a:t>15</a:t>
            </a:r>
            <a:r>
              <a:t> My times </a:t>
            </a:r>
            <a:r>
              <a:rPr i="1"/>
              <a:t>are</a:t>
            </a:r>
            <a:r>
              <a:t> in Your hand; Deliver me from the hand of my enemies, And from those who persecute me. </a:t>
            </a:r>
            <a:r>
              <a:rPr baseline="31999"/>
              <a:t>16</a:t>
            </a:r>
            <a:r>
              <a:t> Make Your face shine upon Your servant; Save me for Your mercies’ sake.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396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395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394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01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400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399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4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David borrowed from the priestly blessing described in Numbers 6:23-27, asking for the goodness and the favor of God to be showered upon him.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12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lvl1pPr>
          </a:lstStyle>
          <a:p>
            <a:pPr/>
            <a:r>
              <a:t>David borrowed from the priestly blessing described in Numbers 6:23-27, asking for the goodness and the favor of God to be showered upon him.</a:t>
            </a:r>
          </a:p>
        </p:txBody>
      </p:sp>
      <p:grpSp>
        <p:nvGrpSpPr>
          <p:cNvPr id="408" name="Group"/>
          <p:cNvGrpSpPr/>
          <p:nvPr/>
        </p:nvGrpSpPr>
        <p:grpSpPr>
          <a:xfrm>
            <a:off x="6090633" y="7308896"/>
            <a:ext cx="7021226" cy="1259610"/>
            <a:chOff x="-265888" y="-254000"/>
            <a:chExt cx="7021224" cy="1259608"/>
          </a:xfrm>
        </p:grpSpPr>
        <p:pic>
          <p:nvPicPr>
            <p:cNvPr id="404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96457" y="-254000"/>
              <a:ext cx="6951794" cy="508000"/>
            </a:xfrm>
            <a:prstGeom prst="rect">
              <a:avLst/>
            </a:prstGeom>
            <a:effectLst/>
          </p:spPr>
        </p:pic>
        <p:pic>
          <p:nvPicPr>
            <p:cNvPr id="406" name="Line Line" descr="Line Li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4923">
              <a:off x="-255898" y="406624"/>
              <a:ext cx="3806680" cy="508001"/>
            </a:xfrm>
            <a:prstGeom prst="rect">
              <a:avLst/>
            </a:prstGeom>
            <a:effectLst/>
          </p:spPr>
        </p:pic>
      </p:grpSp>
      <p:sp>
        <p:nvSpPr>
          <p:cNvPr id="409" name="Psalm 31:14–18 (NKJV)…"/>
          <p:cNvSpPr txBox="1"/>
          <p:nvPr/>
        </p:nvSpPr>
        <p:spPr>
          <a:xfrm>
            <a:off x="5967940" y="2623095"/>
            <a:ext cx="6847909" cy="655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31:14–18 (NKJV) 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14</a:t>
            </a:r>
            <a:r>
              <a:t> But as for me, I trust in You, O Lord; I say, “You </a:t>
            </a:r>
            <a:r>
              <a:rPr i="1"/>
              <a:t>are</a:t>
            </a:r>
            <a:r>
              <a:t> my God.” </a:t>
            </a:r>
            <a:r>
              <a:rPr baseline="31999"/>
              <a:t>15</a:t>
            </a:r>
            <a:r>
              <a:t> My times </a:t>
            </a:r>
            <a:r>
              <a:rPr i="1"/>
              <a:t>are</a:t>
            </a:r>
            <a:r>
              <a:t> in Your hand; Deliver me from the hand of my enemies, And from those who persecute me. </a:t>
            </a:r>
            <a:r>
              <a:rPr baseline="31999"/>
              <a:t>16</a:t>
            </a:r>
            <a:r>
              <a:t> Make Your face shine upon Your servant; Save me for Your mercies’ sake.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13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12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11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18" name="David pleads for the LORD’s deliverance from distress — (9–1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417" name="David pleads for the LORD’s deliverance from distress — (9–1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FFFED4">
                <a:alpha val="36876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 pleads for the LORD’s deliverance from distress — (9–18)</a:t>
              </a:r>
            </a:p>
          </p:txBody>
        </p:sp>
        <p:pic>
          <p:nvPicPr>
            <p:cNvPr id="416" name="David pleads for the LORD’s deliverance from distress — (9–18) David pleads for the LORD’s deliverance from distress — (9–18)" descr="David pleads for the LORD’s deliverance from distress — (9–18) David pleads for the LORD’s deliverance from distress — (9–18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4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Psalm 31:14–18 (NKJV)…"/>
          <p:cNvSpPr txBox="1"/>
          <p:nvPr/>
        </p:nvSpPr>
        <p:spPr>
          <a:xfrm>
            <a:off x="5967940" y="2623095"/>
            <a:ext cx="6847909" cy="6668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31:14–18 (NKJV) 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17</a:t>
            </a:r>
            <a:r>
              <a:t> Do not let me be ashamed, O Lord, for I have called upon You; Let the wicked be ashamed; Let them be silent in the grave. </a:t>
            </a:r>
            <a:r>
              <a:rPr baseline="31999"/>
              <a:t>18</a:t>
            </a:r>
            <a:r>
              <a:t> Let the lying lips be put to silence, Which speak insolent things proudly and contemptuously against the righteous.</a:t>
            </a:r>
          </a:p>
        </p:txBody>
      </p:sp>
      <p:sp>
        <p:nvSpPr>
          <p:cNvPr id="421" name="David again appeals to God’s righteousness (1)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again appeals to God’s righteousness (1)</a:t>
            </a:r>
          </a:p>
          <a:p>
            <a:pPr>
              <a:spcBef>
                <a:spcPts val="1200"/>
              </a:spcBef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asks for those who are God’s enemies to be the ones ashamed (1; </a:t>
            </a:r>
            <a:br/>
            <a:r>
              <a:t>cf. 2 Thes. 1:7-10)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25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24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23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2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30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29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28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4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Psalm 31:19–23 (NKJV)…"/>
          <p:cNvSpPr txBox="1"/>
          <p:nvPr/>
        </p:nvSpPr>
        <p:spPr>
          <a:xfrm>
            <a:off x="5967940" y="2623095"/>
            <a:ext cx="6847909" cy="661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31:19–23 (NKJV) </a:t>
            </a:r>
          </a:p>
          <a:p>
            <a:pPr defTabSz="457200">
              <a:defRPr sz="5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19</a:t>
            </a:r>
            <a:r>
              <a:t> Oh, how great </a:t>
            </a:r>
            <a:r>
              <a:rPr i="1"/>
              <a:t>is</a:t>
            </a:r>
            <a:r>
              <a:t> Your goodness, Which You have laid up for those who fear You, </a:t>
            </a:r>
            <a:r>
              <a:rPr i="1"/>
              <a:t>Which</a:t>
            </a:r>
            <a:r>
              <a:t> You have prepared for those who trust in You In the presence of the sons of men! </a:t>
            </a:r>
          </a:p>
        </p:txBody>
      </p:sp>
      <p:sp>
        <p:nvSpPr>
          <p:cNvPr id="433" name="These words are spoken while in great distress - but hope sees through the clouds, and the faith of God’s saints experience the presence of God even in the storms.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These words are spoken while in great distress - but hope sees through the clouds, and the faith of God’s saints experience the presence of God even in the storms.</a:t>
            </a:r>
          </a:p>
          <a:p>
            <a:pPr>
              <a:spcBef>
                <a:spcPts val="1200"/>
              </a:spcBef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(Rom. 8:17,18; 2 Cor. 4: 16-18)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75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37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36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35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42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41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40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4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Psalm 31:19–23 (NKJV)…"/>
          <p:cNvSpPr txBox="1"/>
          <p:nvPr/>
        </p:nvSpPr>
        <p:spPr>
          <a:xfrm>
            <a:off x="5967940" y="2623095"/>
            <a:ext cx="6847909" cy="6668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31:19–23 (NKJV) 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20</a:t>
            </a:r>
            <a:r>
              <a:t> You shall hide them in the secret place of Your presence From the plots of man; You shall keep them secretly in a pavilion From the strife of tongues. </a:t>
            </a:r>
            <a:r>
              <a:rPr baseline="31999"/>
              <a:t>21</a:t>
            </a:r>
            <a:r>
              <a:t> Blessed </a:t>
            </a:r>
            <a:r>
              <a:rPr i="1"/>
              <a:t>be</a:t>
            </a:r>
            <a:r>
              <a:t> the Lord, For He has shown me His marvelous kindness in a strong city! </a:t>
            </a:r>
          </a:p>
        </p:txBody>
      </p:sp>
      <p:sp>
        <p:nvSpPr>
          <p:cNvPr id="445" name="David found security in the “secret place of God’s presence,” i.e., in God’s fellowship (20)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found security in the “secret place of God’s presence,” i.e., in God’s fellowship (20)</a:t>
            </a:r>
          </a:p>
          <a:p>
            <a:pPr>
              <a:spcBef>
                <a:spcPts val="12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(Ps. 27:5; 32:7; 64:2; 91:1–4;  Col. 3:1-4)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443" t="0" r="326" b="2010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217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15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14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13" name="Rectangle Rectangle" descr="Rectangle Rectang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sp>
        <p:nvSpPr>
          <p:cNvPr id="218" name="3 For You are my rock and my fortress; Therefore, for Your name’s sake, Lead me and guide me. — Psalm 31:3 (NKJV)"/>
          <p:cNvSpPr txBox="1"/>
          <p:nvPr/>
        </p:nvSpPr>
        <p:spPr>
          <a:xfrm>
            <a:off x="2776851" y="1572696"/>
            <a:ext cx="9552492" cy="92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For You </a:t>
            </a:r>
            <a:r>
              <a:rPr i="1"/>
              <a:t>are</a:t>
            </a:r>
            <a:r>
              <a:t> my rock and my fortress; Therefore, for Your name’s sake, Lead me and guide me. — Psalm 31:3 (NKJV)</a:t>
            </a:r>
          </a:p>
        </p:txBody>
      </p:sp>
      <p:sp>
        <p:nvSpPr>
          <p:cNvPr id="219" name="Psalm 31 depicts the ebb and flow of faith during a period of deep distress. It has three main divisions:…"/>
          <p:cNvSpPr txBox="1"/>
          <p:nvPr/>
        </p:nvSpPr>
        <p:spPr>
          <a:xfrm>
            <a:off x="3038677" y="2984582"/>
            <a:ext cx="9675651" cy="6388101"/>
          </a:xfrm>
          <a:prstGeom prst="rect">
            <a:avLst/>
          </a:prstGeom>
          <a:solidFill>
            <a:srgbClr val="000000">
              <a:alpha val="15113"/>
            </a:srgbClr>
          </a:solidFill>
          <a:ln w="12700">
            <a:miter lim="400000"/>
          </a:ln>
          <a:effectLst>
            <a:outerShdw sx="100000" sy="100000" kx="0" ky="0" algn="b" rotWithShape="0" blurRad="63500" dist="89348" dir="1914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b="1" sz="4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413341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Psalm 31 depicts the ebb and flow of faith during a period of deep distress. It has three main divisions: 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David trustingly places His life in the LORD’s hands — (vv. 1–8) 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 David pleads for the LORD’s mercy for deliverance from his present distress — (vv. 9–18)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 David’s grateful celebration of God’s goodness (vv. 19–24).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49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48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47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54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53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52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4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Psalm 31:19–23 (NKJV)…"/>
          <p:cNvSpPr txBox="1"/>
          <p:nvPr/>
        </p:nvSpPr>
        <p:spPr>
          <a:xfrm>
            <a:off x="5967940" y="2623095"/>
            <a:ext cx="6847909" cy="632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31:19–23 (NKJV) </a:t>
            </a:r>
          </a:p>
          <a:p>
            <a:pPr defTabSz="457200"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22</a:t>
            </a:r>
            <a:r>
              <a:t> For I said in my haste, “I am cut off from before Your eyes”; Nevertheless You heard the voice of my supplications When I cried out to You. </a:t>
            </a:r>
            <a:r>
              <a:rPr baseline="31999"/>
              <a:t>23</a:t>
            </a:r>
            <a:r>
              <a:t> Oh, love the Lord, all you His saints! </a:t>
            </a:r>
            <a:r>
              <a:rPr i="1"/>
              <a:t>For</a:t>
            </a:r>
            <a:r>
              <a:t> the Lord preserves the faithful, And fully repays the proud person.</a:t>
            </a:r>
          </a:p>
        </p:txBody>
      </p:sp>
      <p:sp>
        <p:nvSpPr>
          <p:cNvPr id="457" name="David, being absorbed in his current trouble, was too quick to question God’s presence …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David, being absorbed in his current trouble, was too quick to question God’s presence …</a:t>
            </a:r>
          </a:p>
          <a:p>
            <a:pPr>
              <a:spcBef>
                <a:spcPts val="1200"/>
              </a:spcBef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Yet when David cried out to God, he was confident God heard him (22; Ps. 22)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61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60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59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6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66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65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64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4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Psalm 31:19–23 (NKJV)…"/>
          <p:cNvSpPr txBox="1"/>
          <p:nvPr/>
        </p:nvSpPr>
        <p:spPr>
          <a:xfrm>
            <a:off x="5967940" y="2623095"/>
            <a:ext cx="6847909" cy="632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31:19–23 (NKJV) </a:t>
            </a:r>
          </a:p>
          <a:p>
            <a:pPr defTabSz="457200"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22</a:t>
            </a:r>
            <a:r>
              <a:t> For I said in my haste, “I am cut off from before Your eyes”; Nevertheless You heard the voice of my supplications When I cried out to You. </a:t>
            </a:r>
            <a:r>
              <a:rPr baseline="31999"/>
              <a:t>23</a:t>
            </a:r>
            <a:r>
              <a:t> Oh, love the Lord, all you His saints! </a:t>
            </a:r>
            <a:r>
              <a:rPr i="1"/>
              <a:t>For</a:t>
            </a:r>
            <a:r>
              <a:t> the Lord preserves the faithful, And fully repays the proud person.</a:t>
            </a:r>
          </a:p>
        </p:txBody>
      </p:sp>
      <p:sp>
        <p:nvSpPr>
          <p:cNvPr id="469" name="David encourages us to LOVE the LORD, for He preserves the faithful (23;  1 Pet. 1:3-9; Rom. 8:28-39)…"/>
          <p:cNvSpPr/>
          <p:nvPr/>
        </p:nvSpPr>
        <p:spPr>
          <a:xfrm>
            <a:off x="163374" y="5632909"/>
            <a:ext cx="5546193" cy="4010747"/>
          </a:xfrm>
          <a:prstGeom prst="roundRect">
            <a:avLst>
              <a:gd name="adj" fmla="val 475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David encourages us to LOVE the LORD, for He preserves the faithful (23; </a:t>
            </a:r>
            <a:br/>
            <a:r>
              <a:t>1 Pet. 1:3-9; Rom. 8:28-39)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785429">
                    <a:srgbClr val="000000"/>
                  </a:outerShdw>
                </a:effectLst>
              </a:defRPr>
            </a:pPr>
            <a:r>
              <a:t>The wicked WILL BE DESTROYED! (23; 2 Thes. 1:7-9; 2 Pet. 3:1-15; Rev. 21:8)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73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72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71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78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77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76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4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Psalm 31:24 (NKJV)…"/>
          <p:cNvSpPr txBox="1"/>
          <p:nvPr/>
        </p:nvSpPr>
        <p:spPr>
          <a:xfrm>
            <a:off x="5967940" y="2623095"/>
            <a:ext cx="6847909" cy="5956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31:24 (NKJV) </a:t>
            </a:r>
          </a:p>
          <a:p>
            <a:pPr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24</a:t>
            </a:r>
            <a:r>
              <a:t> Be of good courage, And He shall strengthen your heart, All you who hope in the Lord.</a:t>
            </a:r>
          </a:p>
          <a:p>
            <a:pPr defTabSz="457200">
              <a:defRPr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(cf. Psalm 27:14; Is. 35:3, 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84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83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82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8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489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88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87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4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1 Peter 5:8–11 (NKJV)…"/>
          <p:cNvSpPr txBox="1"/>
          <p:nvPr/>
        </p:nvSpPr>
        <p:spPr>
          <a:xfrm>
            <a:off x="5967940" y="2623095"/>
            <a:ext cx="6847909" cy="6415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5:8–11 (NKJV) </a:t>
            </a:r>
          </a:p>
          <a:p>
            <a:pPr defTabSz="457200"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Be sober, be vigilant; because your adversary the devil walks about like a roaring lion, seeking whom he may devour. </a:t>
            </a:r>
            <a:r>
              <a:rPr baseline="31999"/>
              <a:t>9</a:t>
            </a:r>
            <a:r>
              <a:t> Resist him, steadfast in the faith, knowing that the same sufferings are experienced by your brotherhood in the world.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495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494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493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49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500" name="David’s grateful celebration of God’s goodness (19–24)"/>
          <p:cNvGrpSpPr/>
          <p:nvPr/>
        </p:nvGrpSpPr>
        <p:grpSpPr>
          <a:xfrm>
            <a:off x="338272" y="1358729"/>
            <a:ext cx="12328256" cy="990601"/>
            <a:chOff x="0" y="0"/>
            <a:chExt cx="12328255" cy="990600"/>
          </a:xfrm>
        </p:grpSpPr>
        <p:sp>
          <p:nvSpPr>
            <p:cNvPr id="499" name="David’s grateful celebration of God’s goodness (19–24)"/>
            <p:cNvSpPr txBox="1"/>
            <p:nvPr/>
          </p:nvSpPr>
          <p:spPr>
            <a:xfrm>
              <a:off x="88900" y="50800"/>
              <a:ext cx="12150456" cy="749300"/>
            </a:xfrm>
            <a:prstGeom prst="rect">
              <a:avLst/>
            </a:prstGeom>
            <a:solidFill>
              <a:schemeClr val="accent1">
                <a:hueOff val="-78595"/>
                <a:satOff val="12505"/>
                <a:lumOff val="13871"/>
                <a:alpha val="53753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David’s grateful celebration of God’s goodness (19–24)</a:t>
              </a:r>
            </a:p>
          </p:txBody>
        </p:sp>
        <p:pic>
          <p:nvPicPr>
            <p:cNvPr id="498" name="David’s grateful celebration of God’s goodness (19–24) David’s grateful celebration of God’s goodness (19–24)" descr="David’s grateful celebration of God’s goodness (19–24) David’s grateful celebration of God’s goodness (19–24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990600"/>
            </a:xfrm>
            <a:prstGeom prst="rect">
              <a:avLst/>
            </a:prstGeom>
            <a:effectLst/>
          </p:spPr>
        </p:pic>
      </p:grpSp>
      <p:pic>
        <p:nvPicPr>
          <p:cNvPr id="5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1 Peter 5:8–11 (NKJV)…"/>
          <p:cNvSpPr txBox="1"/>
          <p:nvPr/>
        </p:nvSpPr>
        <p:spPr>
          <a:xfrm>
            <a:off x="5967940" y="2623095"/>
            <a:ext cx="6847909" cy="6871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5:8–11 (NKJV) </a:t>
            </a:r>
          </a:p>
          <a:p>
            <a:pPr defTabSz="457200">
              <a:defRPr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</a:t>
            </a:r>
            <a:r>
              <a:t> But may the God of all grace, who called us to His eternal glory by Christ Jesus, after you have suffered a while, perfect, establish, strengthen, and settle </a:t>
            </a:r>
            <a:r>
              <a:rPr i="1"/>
              <a:t>you</a:t>
            </a:r>
            <a:r>
              <a:t>. </a:t>
            </a:r>
            <a:r>
              <a:rPr baseline="31999"/>
              <a:t>11</a:t>
            </a:r>
            <a:r>
              <a:t> To Him </a:t>
            </a:r>
            <a:r>
              <a:rPr i="1"/>
              <a:t>be</a:t>
            </a:r>
            <a:r>
              <a:t> the glory and the dominion forever and ever.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443" t="0" r="326" b="2010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509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507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506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505" name="Rectangle Rectangle" descr="Rectangle Rectang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50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sp>
        <p:nvSpPr>
          <p:cNvPr id="510" name="3 For You are my rock and my fortress; Therefore, for Your name’s sake, Lead me and guide me. — Psalm 31:3 (NKJV)"/>
          <p:cNvSpPr txBox="1"/>
          <p:nvPr/>
        </p:nvSpPr>
        <p:spPr>
          <a:xfrm>
            <a:off x="2776851" y="1572696"/>
            <a:ext cx="9552492" cy="92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For You </a:t>
            </a:r>
            <a:r>
              <a:rPr i="1"/>
              <a:t>are</a:t>
            </a:r>
            <a:r>
              <a:t> my rock and my fortress; Therefore, for Your name’s sake, Lead me and guide me. — Psalm 31:3 (NKJV)</a:t>
            </a:r>
          </a:p>
        </p:txBody>
      </p:sp>
      <p:sp>
        <p:nvSpPr>
          <p:cNvPr id="511" name="Psalm 31 depicts the ebb and flow of faith during a period of deep distress.…"/>
          <p:cNvSpPr txBox="1"/>
          <p:nvPr/>
        </p:nvSpPr>
        <p:spPr>
          <a:xfrm>
            <a:off x="3038677" y="2794082"/>
            <a:ext cx="9675651" cy="6769101"/>
          </a:xfrm>
          <a:prstGeom prst="rect">
            <a:avLst/>
          </a:prstGeom>
          <a:solidFill>
            <a:srgbClr val="000000">
              <a:alpha val="15113"/>
            </a:srgbClr>
          </a:solidFill>
          <a:ln w="12700">
            <a:miter lim="400000"/>
          </a:ln>
          <a:effectLst>
            <a:outerShdw sx="100000" sy="100000" kx="0" ky="0" algn="b" rotWithShape="0" blurRad="63500" dist="89348" dir="1914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b="1"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413341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Psalm 31 depicts the ebb and flow of faith during a period of deep distress. 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David trustingly placed His life in the LORD’s hands — (vv. 1–8) 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 David pleaded for the LORD’s mercy that he be delivered from his present distress — (vv. 9–18)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 David gratefully celebrated of God’s goodness (vv. 19–24).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443" t="0" r="326" b="2010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518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516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515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514" name="Rectangle Rectangle" descr="Rectangle Rectang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51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sp>
        <p:nvSpPr>
          <p:cNvPr id="519" name="3 For You are my rock and my fortress; Therefore, for Your name’s sake, Lead me and guide me. — Psalm 31:3 (NKJV)"/>
          <p:cNvSpPr txBox="1"/>
          <p:nvPr/>
        </p:nvSpPr>
        <p:spPr>
          <a:xfrm>
            <a:off x="2776851" y="1572696"/>
            <a:ext cx="9552492" cy="92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For You </a:t>
            </a:r>
            <a:r>
              <a:rPr i="1"/>
              <a:t>are</a:t>
            </a:r>
            <a:r>
              <a:t> my rock and my fortress; Therefore, for Your name’s sake, Lead me and guide me. — Psalm 31:3 (NKJV)</a:t>
            </a:r>
          </a:p>
        </p:txBody>
      </p:sp>
      <p:sp>
        <p:nvSpPr>
          <p:cNvPr id="520" name="WHEN WE ARE IN DISTRESS…"/>
          <p:cNvSpPr txBox="1"/>
          <p:nvPr/>
        </p:nvSpPr>
        <p:spPr>
          <a:xfrm>
            <a:off x="3038677" y="3263982"/>
            <a:ext cx="9675651" cy="5829301"/>
          </a:xfrm>
          <a:prstGeom prst="rect">
            <a:avLst/>
          </a:prstGeom>
          <a:solidFill>
            <a:srgbClr val="000000">
              <a:alpha val="15113"/>
            </a:srgbClr>
          </a:solidFill>
          <a:ln w="12700">
            <a:miter lim="400000"/>
          </a:ln>
          <a:effectLst>
            <a:outerShdw sx="100000" sy="100000" kx="0" ky="0" algn="b" rotWithShape="0" blurRad="63500" dist="89348" dir="1914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b="1" sz="4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413341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WHEN WE ARE IN DISTRESS 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Do we trustingly place our life in the LORD’s hands? — (vv. 1–8) 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 Do we plead for the LORD’s mercy that we be delivered according to His will? — (vv. 9–18; Mat. 26:36-36)</a:t>
            </a:r>
          </a:p>
          <a:p>
            <a:pPr marL="1022626" indent="-565426" algn="l" defTabSz="457200">
              <a:spcBef>
                <a:spcPts val="1200"/>
              </a:spcBef>
              <a:buSzPct val="100000"/>
              <a:buAutoNum type="arabicParenBoth" startAt="1"/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5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 Do we gratefully celebrate God’s goodness regardless of our circumstances? (vv. 19–24).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443" t="0" r="326" b="2010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527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525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524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523" name="Rectangle Rectangle" descr="Rectangle Rectang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52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sp>
        <p:nvSpPr>
          <p:cNvPr id="528" name="3 For You are my rock and my fortress; Therefore, for Your name’s sake, Lead me and guide me. — Psalm 31:3 (NKJV)"/>
          <p:cNvSpPr txBox="1"/>
          <p:nvPr/>
        </p:nvSpPr>
        <p:spPr>
          <a:xfrm>
            <a:off x="2776851" y="1572696"/>
            <a:ext cx="9552492" cy="92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For You </a:t>
            </a:r>
            <a:r>
              <a:rPr i="1"/>
              <a:t>are</a:t>
            </a:r>
            <a:r>
              <a:t> my rock and my fortress; Therefore, for Your name’s sake, Lead me and guide me. — Psalm 31:3 (NKJV)</a:t>
            </a:r>
          </a:p>
        </p:txBody>
      </p:sp>
      <p:sp>
        <p:nvSpPr>
          <p:cNvPr id="529" name="Colossians 3:1–4 (NKJV)…"/>
          <p:cNvSpPr txBox="1"/>
          <p:nvPr/>
        </p:nvSpPr>
        <p:spPr>
          <a:xfrm>
            <a:off x="3038677" y="3187782"/>
            <a:ext cx="9675651" cy="5981701"/>
          </a:xfrm>
          <a:prstGeom prst="rect">
            <a:avLst/>
          </a:prstGeom>
          <a:solidFill>
            <a:srgbClr val="000000">
              <a:alpha val="15113"/>
            </a:srgbClr>
          </a:solidFill>
          <a:ln w="12700">
            <a:miter lim="400000"/>
          </a:ln>
          <a:effectLst>
            <a:outerShdw sx="100000" sy="100000" kx="0" ky="0" algn="b" rotWithShape="0" blurRad="63500" dist="89348" dir="1914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b="1" sz="4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413341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Colossians 3:1–4 (NKJV) </a:t>
            </a:r>
          </a:p>
          <a:p>
            <a:pPr defTabSz="457200">
              <a:spcBef>
                <a:spcPts val="1200"/>
              </a:spcBef>
              <a:defRPr b="1" sz="3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413341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aseline="31999"/>
              <a:t>1</a:t>
            </a:r>
            <a:r>
              <a:t> If then you were raised with Christ, seek those things which are above, where Christ is, sitting at the right hand of God. </a:t>
            </a:r>
            <a:r>
              <a:rPr baseline="31999"/>
              <a:t>2</a:t>
            </a:r>
            <a:r>
              <a:t> Set your mind on things above, not on things on the earth. </a:t>
            </a:r>
            <a:r>
              <a:rPr baseline="31999"/>
              <a:t>3</a:t>
            </a:r>
            <a:r>
              <a:t> For you died, and your life is hidden with Christ in God. </a:t>
            </a:r>
            <a:r>
              <a:rPr baseline="31999"/>
              <a:t>4</a:t>
            </a:r>
            <a:r>
              <a:t> When Christ </a:t>
            </a:r>
            <a:r>
              <a:rPr i="1"/>
              <a:t>who is</a:t>
            </a:r>
            <a:r>
              <a:t> our life appears, then you also will appear with Him in glory.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443" t="0" r="326" b="2010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32" name="SECURITY,  COMFORT  &amp; PEACE…"/>
          <p:cNvSpPr txBox="1"/>
          <p:nvPr/>
        </p:nvSpPr>
        <p:spPr>
          <a:xfrm>
            <a:off x="2575328" y="1688482"/>
            <a:ext cx="7854144" cy="360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9348" dir="1914182">
              <a:srgbClr val="000000">
                <a:alpha val="265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5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5A5F5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5"/>
                </a:solidFill>
              </a:rPr>
              <a:t>SECURITY</a:t>
            </a:r>
            <a:r>
              <a:t>,  </a:t>
            </a:r>
            <a:r>
              <a:rPr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COMFORT</a:t>
            </a:r>
            <a:r>
              <a:t>  &amp; </a:t>
            </a:r>
            <a:r>
              <a:rPr>
                <a:solidFill>
                  <a:schemeClr val="accent1">
                    <a:hueOff val="-78595"/>
                    <a:satOff val="12505"/>
                    <a:lumOff val="13871"/>
                  </a:schemeClr>
                </a:solidFill>
              </a:rPr>
              <a:t>PEACE</a:t>
            </a:r>
            <a:r>
              <a:t> </a:t>
            </a:r>
          </a:p>
          <a:p>
            <a:pPr>
              <a:defRPr b="1" sz="4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5A5F5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CAN ONLY BE FOUND </a:t>
            </a:r>
          </a:p>
          <a:p>
            <a:pPr>
              <a:defRPr b="1" sz="8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 THE LORD</a:t>
            </a:r>
          </a:p>
        </p:txBody>
      </p:sp>
      <p:sp>
        <p:nvSpPr>
          <p:cNvPr id="533" name="IS THE LORD YOUR ROCK &amp; FORTRESS?…"/>
          <p:cNvSpPr txBox="1"/>
          <p:nvPr/>
        </p:nvSpPr>
        <p:spPr>
          <a:xfrm>
            <a:off x="1406031" y="5353770"/>
            <a:ext cx="10192738" cy="397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6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IS THE LORD YOUR ROCK &amp; FORTRESS?</a:t>
            </a:r>
          </a:p>
          <a:p>
            <a:pPr>
              <a:defRPr b="1" sz="6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HE CAN BE! </a:t>
            </a:r>
          </a:p>
          <a:p>
            <a:pPr>
              <a:defRPr b="1" sz="5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(Gal. 3:26,27)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536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535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534" name="Rectangle Rectangle" descr="Rectangle Rectang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53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W. 65th St church of Christ - December 31, 2006"/>
          <p:cNvSpPr txBox="1"/>
          <p:nvPr/>
        </p:nvSpPr>
        <p:spPr>
          <a:xfrm>
            <a:off x="4985173" y="9320107"/>
            <a:ext cx="8019627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1800">
                <a:solidFill>
                  <a:srgbClr val="000000"/>
                </a:solidFill>
                <a:latin typeface="Pegasus"/>
                <a:ea typeface="Pegasus"/>
                <a:cs typeface="Pegasus"/>
                <a:sym typeface="Pegasus"/>
              </a:defRPr>
            </a:lvl1pPr>
          </a:lstStyle>
          <a:p>
            <a:pPr/>
            <a:r>
              <a:t>W. 65th St church of Christ - December 31, 2006</a:t>
            </a:r>
          </a:p>
        </p:txBody>
      </p:sp>
      <p:sp>
        <p:nvSpPr>
          <p:cNvPr id="541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2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3" name="Don McClain"/>
          <p:cNvSpPr txBox="1"/>
          <p:nvPr/>
        </p:nvSpPr>
        <p:spPr>
          <a:xfrm>
            <a:off x="-1" y="9320107"/>
            <a:ext cx="5635415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latin typeface="Pegasus"/>
                <a:ea typeface="Pegasus"/>
                <a:cs typeface="Pegasus"/>
                <a:sym typeface="Pegasus"/>
              </a:defRPr>
            </a:lvl1pPr>
          </a:lstStyle>
          <a:p>
            <a:pPr/>
            <a:r>
              <a:t>Don McClain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salm 31:1–8 (NKJV)…"/>
          <p:cNvSpPr txBox="1"/>
          <p:nvPr/>
        </p:nvSpPr>
        <p:spPr>
          <a:xfrm>
            <a:off x="324718" y="423540"/>
            <a:ext cx="12355363" cy="8906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31:1–8 (NKJV) </a:t>
            </a:r>
          </a:p>
          <a:p>
            <a:pPr defTabSz="457200">
              <a:defRPr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In You, O Lord, I put my trust; Let me never be ashamed; Deliver me in Your righteousness. </a:t>
            </a:r>
            <a:r>
              <a:rPr baseline="31999"/>
              <a:t>2</a:t>
            </a:r>
            <a:r>
              <a:t> Bow down Your ear to me, Deliver me speedily; Be my rock of refuge, A fortress of defense to save me. </a:t>
            </a:r>
            <a:r>
              <a:rPr baseline="31999"/>
              <a:t>3</a:t>
            </a:r>
            <a:r>
              <a:t> For You </a:t>
            </a:r>
            <a:r>
              <a:rPr i="1"/>
              <a:t>are</a:t>
            </a:r>
            <a:r>
              <a:t> my rock and my fortress; Therefore, for Your name’s sake, Lead me and guide me. </a:t>
            </a:r>
            <a:r>
              <a:rPr baseline="31999"/>
              <a:t>4</a:t>
            </a:r>
            <a:r>
              <a:t> Pull me out of the net which they have secretly laid for me, For You </a:t>
            </a:r>
            <a:r>
              <a:rPr i="1"/>
              <a:t>are</a:t>
            </a:r>
            <a:r>
              <a:t> my strength. </a:t>
            </a:r>
            <a:r>
              <a:rPr baseline="31999"/>
              <a:t>5</a:t>
            </a:r>
            <a:r>
              <a:t> Into Your hand I commit my spirit; You have redeemed me, O Lord God of truth. </a:t>
            </a:r>
            <a:r>
              <a:rPr baseline="31999"/>
              <a:t>6</a:t>
            </a:r>
            <a:r>
              <a:t> I have hated those who regard useless idols; But I trust in the Lord. </a:t>
            </a:r>
            <a:r>
              <a:rPr baseline="31999"/>
              <a:t>7</a:t>
            </a:r>
            <a:r>
              <a:t> I will be glad and rejoice in Your mercy, For You have considered my trouble; You have known my soul in adversities, </a:t>
            </a:r>
            <a:r>
              <a:rPr baseline="31999"/>
              <a:t>8</a:t>
            </a:r>
            <a:r>
              <a:t> And have not shut me up into the hand of the enemy; You have set my feet in a wide place.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12500" t="0" r="1250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46" name="PSALM 31"/>
          <p:cNvSpPr txBox="1"/>
          <p:nvPr/>
        </p:nvSpPr>
        <p:spPr>
          <a:xfrm>
            <a:off x="3727083" y="230669"/>
            <a:ext cx="555063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200">
                <a:ln w="15875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D1B27">
                    <a:alpha val="63567"/>
                  </a:srgbClr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PSALM 31</a:t>
            </a:r>
          </a:p>
        </p:txBody>
      </p:sp>
      <p:sp>
        <p:nvSpPr>
          <p:cNvPr id="547" name="Charts by Don McClain…"/>
          <p:cNvSpPr txBox="1"/>
          <p:nvPr/>
        </p:nvSpPr>
        <p:spPr>
          <a:xfrm>
            <a:off x="304805" y="7464583"/>
            <a:ext cx="12395190" cy="22049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 / Preached February 23, 2020 PM</a:t>
            </a:r>
            <a:endParaRPr sz="2000">
              <a:solidFill>
                <a:srgbClr val="FFFFFF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17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4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2 Corinthians 12:7–10 (NKJV)…"/>
          <p:cNvSpPr txBox="1"/>
          <p:nvPr/>
        </p:nvSpPr>
        <p:spPr>
          <a:xfrm>
            <a:off x="465960" y="229974"/>
            <a:ext cx="12072880" cy="906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100"/>
              </a:spcBef>
              <a:defRPr b="1" sz="6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Corinthians 12:7–10 (NKJV) </a:t>
            </a:r>
          </a:p>
          <a:p>
            <a:pPr defTabSz="457200">
              <a:defRPr sz="5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And lest I should be exalted above measure by the abundance of the revelations, a thorn in the flesh was given to me, a messenger of Satan to buffet me, lest I be exalted above measure. </a:t>
            </a:r>
            <a:r>
              <a:rPr baseline="31999"/>
              <a:t>8</a:t>
            </a:r>
            <a:r>
              <a:t> Concerning this thing I pleaded with the Lord three times that it might depart from me. </a:t>
            </a:r>
            <a:r>
              <a:rPr baseline="31999"/>
              <a:t>9</a:t>
            </a:r>
            <a:r>
              <a:t> And He said to me, “My grace is sufficient for you,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2 Corinthians 12:7–10 (NKJV)…"/>
          <p:cNvSpPr txBox="1"/>
          <p:nvPr/>
        </p:nvSpPr>
        <p:spPr>
          <a:xfrm>
            <a:off x="465960" y="229974"/>
            <a:ext cx="12072880" cy="9288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100"/>
              </a:spcBef>
              <a:defRPr b="1" sz="6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Corinthians 12:7–10 (NKJV) </a:t>
            </a:r>
          </a:p>
          <a:p>
            <a:pPr defTabSz="457200">
              <a:defRPr sz="6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My strength is made perfect in weakness.” Therefore most gladly I will rather boast in my infirmities, that the power of Christ may rest upon me. </a:t>
            </a:r>
            <a:r>
              <a:rPr baseline="31999"/>
              <a:t>10</a:t>
            </a:r>
            <a:r>
              <a:t> Therefore I take pleasure in infirmities, in reproaches, in needs, in persecutions, in distresses, for Christ’s sake. For when I am weak, then I am strong.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25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24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23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230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229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228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2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David declares his deliberate trust in God, even in a time of severe trouble (1).…"/>
          <p:cNvSpPr txBox="1"/>
          <p:nvPr/>
        </p:nvSpPr>
        <p:spPr>
          <a:xfrm>
            <a:off x="5927962" y="2407966"/>
            <a:ext cx="6921250" cy="693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declares his deliberate trust in God, even in a time of severe trouble (1).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pleads with Yahweh that he never be “ashamed,” for placing his trust in Him before his enemies and adversaries (1).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knew that for God to desert his servant would reflect negatively upon God's righteousness (1; Ps 5:8)</a:t>
            </a:r>
          </a:p>
        </p:txBody>
      </p:sp>
      <p:sp>
        <p:nvSpPr>
          <p:cNvPr id="233" name="1 In You, O Lord, I put my trust; Let me never be ashamed; Deliver me in Your righteousness."/>
          <p:cNvSpPr txBox="1"/>
          <p:nvPr/>
        </p:nvSpPr>
        <p:spPr>
          <a:xfrm>
            <a:off x="874062" y="5992591"/>
            <a:ext cx="4124817" cy="1963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In You, O Lord, I put my trust; Let me never be ashamed; Deliver me in Your righteousness.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37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36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35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242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241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240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2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David ask God to hear His plea in his time of distress and weakness (2).…"/>
          <p:cNvSpPr txBox="1"/>
          <p:nvPr/>
        </p:nvSpPr>
        <p:spPr>
          <a:xfrm>
            <a:off x="5927962" y="2407966"/>
            <a:ext cx="6921250" cy="693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ask God to hear His plea in his time of distress and weakness (2).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prayed for the Lord to come quickly to his rescue (cf. 69:17; 70:1, 5; 71:12; 79:8; 102:2; 141:1; 143:7)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trusts fully in Yahweh’s strength and defense for His people - He therefore asks for God to so consider him (2; cf. Ps 17:2; 20:6; 23:3; 25:21)</a:t>
            </a:r>
          </a:p>
        </p:txBody>
      </p:sp>
      <p:sp>
        <p:nvSpPr>
          <p:cNvPr id="245" name="2 Bow down Your ear to me, Deliver me speedily; Be my rock of refuge, A fortress of defense to save me.."/>
          <p:cNvSpPr txBox="1"/>
          <p:nvPr/>
        </p:nvSpPr>
        <p:spPr>
          <a:xfrm>
            <a:off x="874062" y="5757641"/>
            <a:ext cx="4124817" cy="2433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Bow down Your ear to me, Deliver me speedily; Be my rock of refuge, A fortress of defense to save me..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49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48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47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5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254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253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252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2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avid declares His reliance upon God’s faithfulness as his “ROCK” and protection as his “FORTRESS” (3; cf. 1–2; 18:2).…"/>
          <p:cNvSpPr txBox="1"/>
          <p:nvPr/>
        </p:nvSpPr>
        <p:spPr>
          <a:xfrm>
            <a:off x="5927962" y="2407966"/>
            <a:ext cx="6921250" cy="698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declares His reliance upon God’s faithfulness as his “ROCK” and protection as his “FORTRESS” (3; cf. 1–2; 18:2).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the sake of “his name,” i.e., his self-revelation; David desires Yahweh to show himself to be all that he had revealed himself to be (3; 23:2, 3; 25:11; 79:9; Ep. 1:12)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is willing to follow God’s instructions &amp; guidance (Ps. 25:5, 9; 139:24; 143:10,11; etc.).</a:t>
            </a:r>
          </a:p>
        </p:txBody>
      </p:sp>
      <p:sp>
        <p:nvSpPr>
          <p:cNvPr id="257" name="3 For You are my rock and my fortress; Therefore, for Your name’s sake, Lead me and guide me."/>
          <p:cNvSpPr txBox="1"/>
          <p:nvPr/>
        </p:nvSpPr>
        <p:spPr>
          <a:xfrm>
            <a:off x="874062" y="5757641"/>
            <a:ext cx="4124817" cy="2433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For You </a:t>
            </a:r>
            <a:r>
              <a:rPr i="1"/>
              <a:t>are</a:t>
            </a:r>
            <a:r>
              <a:t> my rock and my fortress; Therefore, for Your name’s sake, Lead me and guide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61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60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59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266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265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264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2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David asks that God rescue him from his enemies who are compared to hunters or fowlers trying to catch him in their net (4;  Ps. 25:15; 35:7; 57:6; 124:7; 140:5. Pr. 29:5. 2 Ti. 2:26).…"/>
          <p:cNvSpPr txBox="1"/>
          <p:nvPr/>
        </p:nvSpPr>
        <p:spPr>
          <a:xfrm>
            <a:off x="5758477" y="2407966"/>
            <a:ext cx="7090735" cy="698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asks that God rescue him from his enemies who are compared to hunters or fowlers trying to catch him in their net (4;  Ps. 25:15; 35:7; 57:6; 124:7; 140:5. Pr. 29:5. 2 Ti. 2:26).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does not rely upon his own strength, but God’s (4; Ps. 19:14. 2 Co. 12:9).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confesses his hope in the LORD as his redeemer by committing his spirit into God’s hand (5; cf. Lk 23:46; Ac 7:59)</a:t>
            </a:r>
          </a:p>
        </p:txBody>
      </p:sp>
      <p:sp>
        <p:nvSpPr>
          <p:cNvPr id="269" name="4 Pull me out of the net which they have secretly laid for me, For You are my strength. 5 Into Your hand I commit my spirit; You have redeemed me, O Lord God of truth."/>
          <p:cNvSpPr txBox="1"/>
          <p:nvPr/>
        </p:nvSpPr>
        <p:spPr>
          <a:xfrm>
            <a:off x="874062" y="4779458"/>
            <a:ext cx="4124817" cy="38435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Pull me out of the net which they have secretly laid for me, For You </a:t>
            </a:r>
            <a:r>
              <a:rPr i="1"/>
              <a:t>are</a:t>
            </a:r>
            <a:r>
              <a:t> my strength. </a:t>
            </a:r>
            <a:r>
              <a:rPr baseline="31999"/>
              <a:t>5</a:t>
            </a:r>
            <a:r>
              <a:t> Into Your hand I commit my spirit; You have redeemed me, O Lord God of truth.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73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72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71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278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277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276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2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In order to “stand” upon God's strength &amp; to be “protected” by His deliverance, one MUST stand with God against that which is evil (6; Ps. 24:4; 26:5;  Ro. 1:21; 1 Co. 10:20)…"/>
          <p:cNvSpPr txBox="1"/>
          <p:nvPr/>
        </p:nvSpPr>
        <p:spPr>
          <a:xfrm>
            <a:off x="5758477" y="2407966"/>
            <a:ext cx="7090735" cy="698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order to “stand” upon God's strength &amp; to be “protected” by His deliverance, one MUST stand with God against that which is evil (6; Ps. 24:4; 26:5;  Ro. 1:21; 1 Co. 10:20)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Compromisers do not stand upon God, nor trust in His provisions, but rather manifest a lack of faith in God (6;  Rom. 1:31; Eph. 5:6-18).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proclaims his undivided trust in the Lord (6; Mat. 6:19-33)</a:t>
            </a:r>
          </a:p>
        </p:txBody>
      </p:sp>
      <p:sp>
        <p:nvSpPr>
          <p:cNvPr id="281" name="6 I have hated those who regard useless idols; But I trust in the Lord."/>
          <p:cNvSpPr txBox="1"/>
          <p:nvPr/>
        </p:nvSpPr>
        <p:spPr>
          <a:xfrm>
            <a:off x="874062" y="6544032"/>
            <a:ext cx="4124817" cy="14940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I have hated those who regard useless idols; But I trust in the Lord.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"/>
          <p:cNvGrpSpPr/>
          <p:nvPr/>
        </p:nvGrpSpPr>
        <p:grpSpPr>
          <a:xfrm>
            <a:off x="25569" y="87912"/>
            <a:ext cx="12953663" cy="1187553"/>
            <a:chOff x="-88900" y="-50800"/>
            <a:chExt cx="12953662" cy="1187551"/>
          </a:xfrm>
        </p:grpSpPr>
        <p:grpSp>
          <p:nvGrpSpPr>
            <p:cNvPr id="285" name="Rectangle"/>
            <p:cNvGrpSpPr/>
            <p:nvPr/>
          </p:nvGrpSpPr>
          <p:grpSpPr>
            <a:xfrm>
              <a:off x="-88900" y="-50800"/>
              <a:ext cx="12953663" cy="1187552"/>
              <a:chOff x="0" y="0"/>
              <a:chExt cx="12953662" cy="1187551"/>
            </a:xfrm>
          </p:grpSpPr>
          <p:sp>
            <p:nvSpPr>
              <p:cNvPr id="284" name="Rectangle"/>
              <p:cNvSpPr/>
              <p:nvPr/>
            </p:nvSpPr>
            <p:spPr>
              <a:xfrm>
                <a:off x="88900" y="50800"/>
                <a:ext cx="12775863" cy="946252"/>
              </a:xfrm>
              <a:prstGeom prst="rect">
                <a:avLst/>
              </a:prstGeom>
              <a:solidFill>
                <a:srgbClr val="693800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283" name="Rectangle Rectangle" descr="Rectangle Rectangle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953663" cy="1187552"/>
              </a:xfrm>
              <a:prstGeom prst="rect">
                <a:avLst/>
              </a:prstGeom>
              <a:effectLst/>
            </p:spPr>
          </p:pic>
        </p:grpSp>
        <p:pic>
          <p:nvPicPr>
            <p:cNvPr id="28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933" y="147943"/>
              <a:ext cx="12295996" cy="629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89348" dir="1914182">
                <a:srgbClr val="000000"/>
              </a:outerShdw>
            </a:effectLst>
          </p:spPr>
        </p:pic>
      </p:grpSp>
      <p:grpSp>
        <p:nvGrpSpPr>
          <p:cNvPr id="290" name="David trustingly places His life in the LORD’s hands — (vv. 1–8)"/>
          <p:cNvGrpSpPr/>
          <p:nvPr/>
        </p:nvGrpSpPr>
        <p:grpSpPr>
          <a:xfrm>
            <a:off x="338272" y="1409529"/>
            <a:ext cx="12328256" cy="889001"/>
            <a:chOff x="0" y="0"/>
            <a:chExt cx="12328255" cy="889000"/>
          </a:xfrm>
        </p:grpSpPr>
        <p:sp>
          <p:nvSpPr>
            <p:cNvPr id="289" name="David trustingly places His life in the LORD’s hands — (vv. 1–8)"/>
            <p:cNvSpPr txBox="1"/>
            <p:nvPr/>
          </p:nvSpPr>
          <p:spPr>
            <a:xfrm>
              <a:off x="88900" y="50800"/>
              <a:ext cx="12150456" cy="647700"/>
            </a:xfrm>
            <a:prstGeom prst="rect">
              <a:avLst/>
            </a:prstGeom>
            <a:solidFill>
              <a:srgbClr val="5A5F5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12700" dist="63500" dir="2220000">
                      <a:srgbClr val="000000"/>
                    </a:outerShdw>
                  </a:effectLst>
                </a:defRPr>
              </a:lvl1pPr>
            </a:lstStyle>
            <a:p>
              <a:pPr/>
              <a:r>
                <a:t>David trustingly places His life in the LORD’s hands — (vv. 1–8) </a:t>
              </a:r>
            </a:p>
          </p:txBody>
        </p:sp>
        <p:pic>
          <p:nvPicPr>
            <p:cNvPr id="288" name="David trustingly places His life in the LORD’s hands — (vv. 1–8) David trustingly places His life in the LORD’s hands — (vv. 1–8) " descr="David trustingly places His life in the LORD’s hands — (vv. 1–8) David trustingly places His life in the LORD’s hands — (vv. 1–8)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328256" cy="889000"/>
            </a:xfrm>
            <a:prstGeom prst="rect">
              <a:avLst/>
            </a:prstGeom>
            <a:effectLst/>
          </p:spPr>
        </p:pic>
      </p:grpSp>
      <p:pic>
        <p:nvPicPr>
          <p:cNvPr id="2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55" y="2287104"/>
            <a:ext cx="5880851" cy="74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David knew whatever deliverance God granted was undeserved, therefore he “rejoiced in the Lord’s mercy” (7; cf. James 1:2-12)…"/>
          <p:cNvSpPr txBox="1"/>
          <p:nvPr/>
        </p:nvSpPr>
        <p:spPr>
          <a:xfrm>
            <a:off x="5758477" y="2407966"/>
            <a:ext cx="7090735" cy="5321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knew whatever deliverance God granted was undeserved, therefore he “rejoiced in the Lord’s mercy” (7; cf. James 1:2-12)</a:t>
            </a:r>
          </a:p>
          <a:p>
            <a:pPr marL="457200" indent="-457200" algn="l">
              <a:spcBef>
                <a:spcPts val="1100"/>
              </a:spcBef>
              <a:buClr>
                <a:srgbClr val="515151"/>
              </a:buClr>
              <a:buSzPct val="50000"/>
              <a:buFont typeface="Zapf Dingbats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David knew God was aware of his condition and knew the very thoughts of his heart in his trials (7; Ps. 1:6; 142:3; Rom. 8:17-28; 1 Co. 8:3. Ga. 4:9. 2 Ti. 2:19)</a:t>
            </a:r>
          </a:p>
        </p:txBody>
      </p:sp>
      <p:sp>
        <p:nvSpPr>
          <p:cNvPr id="293" name="7 I will be glad and rejoice in Your mercy, For You have considered my trouble; You have known my soul in adversities,"/>
          <p:cNvSpPr txBox="1"/>
          <p:nvPr/>
        </p:nvSpPr>
        <p:spPr>
          <a:xfrm>
            <a:off x="874062" y="5551463"/>
            <a:ext cx="4124817" cy="29037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20380" dir="3086182">
              <a:srgbClr val="000000">
                <a:alpha val="3127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12700" dist="63500" dir="256747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I will be glad and rejoice in Your mercy, For You have considered my trouble; You have known my soul in adversities,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