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6" name="Shape 196"/>
          <p:cNvSpPr/>
          <p:nvPr>
            <p:ph type="sldImg"/>
          </p:nvPr>
        </p:nvSpPr>
        <p:spPr>
          <a:xfrm>
            <a:off x="1143000" y="685800"/>
            <a:ext cx="4572000" cy="3429000"/>
          </a:xfrm>
          <a:prstGeom prst="rect">
            <a:avLst/>
          </a:prstGeom>
        </p:spPr>
        <p:txBody>
          <a:bodyPr/>
          <a:lstStyle/>
          <a:p>
            <a:pPr/>
          </a:p>
        </p:txBody>
      </p:sp>
      <p:sp>
        <p:nvSpPr>
          <p:cNvPr id="197" name="Shape 19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Image" descr="Image"/>
          <p:cNvPicPr>
            <a:picLocks noChangeAspect="1"/>
          </p:cNvPicPr>
          <p:nvPr/>
        </p:nvPicPr>
        <p:blipFill>
          <a:blip r:embed="rId3">
            <a:extLst/>
          </a:blip>
          <a:stretch>
            <a:fillRect/>
          </a:stretch>
        </p:blipFill>
        <p:spPr>
          <a:xfrm>
            <a:off x="-16934" y="-8467"/>
            <a:ext cx="13027380" cy="9770534"/>
          </a:xfrm>
          <a:prstGeom prst="rect">
            <a:avLst/>
          </a:prstGeom>
          <a:ln w="12700">
            <a:miter lim="400000"/>
          </a:ln>
        </p:spPr>
      </p:pic>
      <p:sp>
        <p:nvSpPr>
          <p:cNvPr id="118" name="Slide Number"/>
          <p:cNvSpPr txBox="1"/>
          <p:nvPr>
            <p:ph type="sldNum" sz="quarter" idx="2"/>
          </p:nvPr>
        </p:nvSpPr>
        <p:spPr>
          <a:xfrm>
            <a:off x="6324599" y="9118600"/>
            <a:ext cx="342901" cy="355600"/>
          </a:xfrm>
          <a:prstGeom prst="rect">
            <a:avLst/>
          </a:prstGeom>
        </p:spPr>
        <p:txBody>
          <a:bodyPr anchor="t"/>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25"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126"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127"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Regular"/>
              <a:defRPr sz="2200">
                <a:solidFill>
                  <a:srgbClr val="000000"/>
                </a:solidFill>
                <a:uFill>
                  <a:solidFill>
                    <a:srgbClr val="000000"/>
                  </a:solidFill>
                </a:uFill>
                <a:latin typeface="Mariah Regular"/>
                <a:ea typeface="Mariah Regular"/>
                <a:cs typeface="Mariah Regular"/>
                <a:sym typeface="Mariah Regular"/>
              </a:defRPr>
            </a:lvl1pPr>
          </a:lstStyle>
          <a:p>
            <a:pPr/>
            <a:r>
              <a:t>Don McClain</a:t>
            </a:r>
          </a:p>
        </p:txBody>
      </p:sp>
      <p:sp>
        <p:nvSpPr>
          <p:cNvPr id="128"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Regular"/>
              <a:defRPr sz="2200">
                <a:solidFill>
                  <a:srgbClr val="000000"/>
                </a:solidFill>
                <a:uFill>
                  <a:solidFill>
                    <a:srgbClr val="000000"/>
                  </a:solidFill>
                </a:uFill>
                <a:latin typeface="Mariah Regular"/>
                <a:ea typeface="Mariah Regular"/>
                <a:cs typeface="Mariah Regular"/>
                <a:sym typeface="Mariah Regular"/>
              </a:defRPr>
            </a:lvl1pPr>
          </a:lstStyle>
          <a:p>
            <a:pPr/>
            <a:r>
              <a:t>W. 65th St church of Christ - 9/16/2007</a:t>
            </a:r>
          </a:p>
        </p:txBody>
      </p:sp>
      <p:pic>
        <p:nvPicPr>
          <p:cNvPr id="129"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12700">
            <a:miter lim="400000"/>
          </a:ln>
        </p:spPr>
      </p:pic>
      <p:sp>
        <p:nvSpPr>
          <p:cNvPr id="130" name="Slide Number"/>
          <p:cNvSpPr txBox="1"/>
          <p:nvPr>
            <p:ph type="sldNum" sz="quarter" idx="2"/>
          </p:nvPr>
        </p:nvSpPr>
        <p:spPr>
          <a:xfrm>
            <a:off x="12606932" y="497185"/>
            <a:ext cx="397868" cy="377230"/>
          </a:xfrm>
          <a:prstGeom prst="rect">
            <a:avLst/>
          </a:prstGeom>
          <a:ln>
            <a:round/>
          </a:ln>
        </p:spPr>
        <p:txBody>
          <a:bodyPr lIns="38100" tIns="38100" rIns="38100" bIns="38100" anchor="ctr"/>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7"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44"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45" name="Slide Number"/>
          <p:cNvSpPr txBox="1"/>
          <p:nvPr>
            <p:ph type="sldNum" sz="quarter" idx="2"/>
          </p:nvPr>
        </p:nvSpPr>
        <p:spPr>
          <a:xfrm>
            <a:off x="12403244" y="91609"/>
            <a:ext cx="336126" cy="358649"/>
          </a:xfrm>
          <a:prstGeom prst="rect">
            <a:avLst/>
          </a:prstGeom>
        </p:spPr>
        <p:txBody>
          <a:bodyPr lIns="65023" tIns="65023" rIns="65023" bIns="65023" anchor="ctr"/>
          <a:lstStyle>
            <a:lvl1pP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pic>
        <p:nvPicPr>
          <p:cNvPr id="152"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53"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6200">
                <a:solidFill>
                  <a:srgbClr val="000000"/>
                </a:solidFill>
                <a:latin typeface="Book Antiqua"/>
                <a:ea typeface="Book Antiqua"/>
                <a:cs typeface="Book Antiqua"/>
                <a:sym typeface="Book Antiqua"/>
              </a:defRPr>
            </a:lvl1pPr>
          </a:lstStyle>
          <a:p>
            <a:pPr/>
            <a:r>
              <a:t>Title Text</a:t>
            </a:r>
          </a:p>
        </p:txBody>
      </p:sp>
      <p:sp>
        <p:nvSpPr>
          <p:cNvPr id="154" name="Slide Number"/>
          <p:cNvSpPr txBox="1"/>
          <p:nvPr>
            <p:ph type="sldNum" sz="quarter" idx="2"/>
          </p:nvPr>
        </p:nvSpPr>
        <p:spPr>
          <a:xfrm>
            <a:off x="12403244" y="91609"/>
            <a:ext cx="336126" cy="358649"/>
          </a:xfrm>
          <a:prstGeom prst="rect">
            <a:avLst/>
          </a:prstGeom>
        </p:spPr>
        <p:txBody>
          <a:bodyPr lIns="65023" tIns="65023" rIns="65023" bIns="65023" anchor="ctr"/>
          <a:lstStyle>
            <a:lvl1pP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161"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62"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6200">
                <a:solidFill>
                  <a:srgbClr val="000000"/>
                </a:solidFill>
                <a:latin typeface="Book Antiqua"/>
                <a:ea typeface="Book Antiqua"/>
                <a:cs typeface="Book Antiqua"/>
                <a:sym typeface="Book Antiqua"/>
              </a:defRPr>
            </a:lvl1pPr>
          </a:lstStyle>
          <a:p>
            <a:pPr/>
            <a:r>
              <a:t>Title Text</a:t>
            </a:r>
          </a:p>
        </p:txBody>
      </p:sp>
      <p:sp>
        <p:nvSpPr>
          <p:cNvPr id="163"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SzPct val="100000"/>
              <a:buFont typeface="Arial"/>
              <a:defRPr sz="4400">
                <a:solidFill>
                  <a:srgbClr val="000000"/>
                </a:solidFill>
                <a:latin typeface="Berlin Sans FB Demi Bold"/>
                <a:ea typeface="Berlin Sans FB Demi Bold"/>
                <a:cs typeface="Berlin Sans FB Demi Bold"/>
                <a:sym typeface="Berlin Sans FB Demi Bold"/>
              </a:defRPr>
            </a:lvl1pPr>
            <a:lvl2pPr marL="906235" indent="-449035" defTabSz="1300480">
              <a:spcBef>
                <a:spcPts val="1000"/>
              </a:spcBef>
              <a:buSzPct val="100000"/>
              <a:buFont typeface="Arial"/>
              <a:buChar char="–"/>
              <a:defRPr sz="4400">
                <a:solidFill>
                  <a:srgbClr val="000000"/>
                </a:solidFill>
                <a:latin typeface="Berlin Sans FB Demi Bold"/>
                <a:ea typeface="Berlin Sans FB Demi Bold"/>
                <a:cs typeface="Berlin Sans FB Demi Bold"/>
                <a:sym typeface="Berlin Sans FB Demi Bold"/>
              </a:defRPr>
            </a:lvl2pPr>
            <a:lvl3pPr marL="1333500" indent="-419100" defTabSz="1300480">
              <a:spcBef>
                <a:spcPts val="1000"/>
              </a:spcBef>
              <a:buSzPct val="100000"/>
              <a:buFont typeface="Arial"/>
              <a:defRPr sz="4400">
                <a:solidFill>
                  <a:srgbClr val="000000"/>
                </a:solidFill>
                <a:latin typeface="Berlin Sans FB Demi Bold"/>
                <a:ea typeface="Berlin Sans FB Demi Bold"/>
                <a:cs typeface="Berlin Sans FB Demi Bold"/>
                <a:sym typeface="Berlin Sans FB Demi Bold"/>
              </a:defRPr>
            </a:lvl3pPr>
            <a:lvl4pPr marL="1874520" indent="-502920" defTabSz="1300480">
              <a:spcBef>
                <a:spcPts val="1000"/>
              </a:spcBef>
              <a:buSzPct val="100000"/>
              <a:buFont typeface="Arial"/>
              <a:buChar char="–"/>
              <a:defRPr sz="4400">
                <a:solidFill>
                  <a:srgbClr val="000000"/>
                </a:solidFill>
                <a:latin typeface="Berlin Sans FB Demi Bold"/>
                <a:ea typeface="Berlin Sans FB Demi Bold"/>
                <a:cs typeface="Berlin Sans FB Demi Bold"/>
                <a:sym typeface="Berlin Sans FB Demi Bold"/>
              </a:defRPr>
            </a:lvl4pPr>
            <a:lvl5pPr marL="2331720" indent="-502920" defTabSz="1300480">
              <a:spcBef>
                <a:spcPts val="1000"/>
              </a:spcBef>
              <a:buSzPct val="100000"/>
              <a:buFont typeface="Arial"/>
              <a:buChar char="»"/>
              <a:defRPr sz="4400">
                <a:solidFill>
                  <a:srgbClr val="000000"/>
                </a:solidFill>
                <a:latin typeface="Berlin Sans FB Demi Bold"/>
                <a:ea typeface="Berlin Sans FB Demi Bold"/>
                <a:cs typeface="Berlin Sans FB Demi Bold"/>
                <a:sym typeface="Berlin Sans FB Demi Bold"/>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12403244" y="91609"/>
            <a:ext cx="336126" cy="358649"/>
          </a:xfrm>
          <a:prstGeom prst="rect">
            <a:avLst/>
          </a:prstGeom>
        </p:spPr>
        <p:txBody>
          <a:bodyPr lIns="65023" tIns="65023" rIns="65023" bIns="65023" anchor="ctr"/>
          <a:lstStyle>
            <a:lvl1pP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pic>
        <p:nvPicPr>
          <p:cNvPr id="171"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72" name="Title Text"/>
          <p:cNvSpPr txBox="1"/>
          <p:nvPr>
            <p:ph type="title"/>
          </p:nvPr>
        </p:nvSpPr>
        <p:spPr>
          <a:xfrm>
            <a:off x="975359" y="3029937"/>
            <a:ext cx="11054082" cy="2090703"/>
          </a:xfrm>
          <a:prstGeom prst="rect">
            <a:avLst/>
          </a:prstGeom>
        </p:spPr>
        <p:txBody>
          <a:bodyPr lIns="65023" tIns="65023" rIns="65023" bIns="65023"/>
          <a:lstStyle>
            <a:lvl1pPr defTabSz="1300480">
              <a:defRPr cap="none" sz="6200">
                <a:solidFill>
                  <a:srgbClr val="000000"/>
                </a:solidFill>
                <a:latin typeface="Book Antiqua"/>
                <a:ea typeface="Book Antiqua"/>
                <a:cs typeface="Book Antiqua"/>
                <a:sym typeface="Book Antiqua"/>
              </a:defRPr>
            </a:lvl1pPr>
          </a:lstStyle>
          <a:p>
            <a:pPr/>
            <a:r>
              <a:t>Title Text</a:t>
            </a:r>
          </a:p>
        </p:txBody>
      </p:sp>
      <p:sp>
        <p:nvSpPr>
          <p:cNvPr id="173"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888888"/>
                </a:solidFill>
                <a:latin typeface="Berlin Sans FB Demi Bold"/>
                <a:ea typeface="Berlin Sans FB Demi Bold"/>
                <a:cs typeface="Berlin Sans FB Demi Bold"/>
                <a:sym typeface="Berlin Sans FB Demi Bold"/>
              </a:defRPr>
            </a:lvl1pPr>
            <a:lvl2pPr marL="0" indent="457200" algn="ctr" defTabSz="1300480">
              <a:spcBef>
                <a:spcPts val="1000"/>
              </a:spcBef>
              <a:buSzTx/>
              <a:buNone/>
              <a:defRPr sz="4400">
                <a:solidFill>
                  <a:srgbClr val="888888"/>
                </a:solidFill>
                <a:latin typeface="Berlin Sans FB Demi Bold"/>
                <a:ea typeface="Berlin Sans FB Demi Bold"/>
                <a:cs typeface="Berlin Sans FB Demi Bold"/>
                <a:sym typeface="Berlin Sans FB Demi Bold"/>
              </a:defRPr>
            </a:lvl2pPr>
            <a:lvl3pPr marL="0" indent="914400" algn="ctr" defTabSz="1300480">
              <a:spcBef>
                <a:spcPts val="1000"/>
              </a:spcBef>
              <a:buSzTx/>
              <a:buNone/>
              <a:defRPr sz="4400">
                <a:solidFill>
                  <a:srgbClr val="888888"/>
                </a:solidFill>
                <a:latin typeface="Berlin Sans FB Demi Bold"/>
                <a:ea typeface="Berlin Sans FB Demi Bold"/>
                <a:cs typeface="Berlin Sans FB Demi Bold"/>
                <a:sym typeface="Berlin Sans FB Demi Bold"/>
              </a:defRPr>
            </a:lvl3pPr>
            <a:lvl4pPr marL="0" indent="1371600" algn="ctr" defTabSz="1300480">
              <a:spcBef>
                <a:spcPts val="1000"/>
              </a:spcBef>
              <a:buSzTx/>
              <a:buNone/>
              <a:defRPr sz="4400">
                <a:solidFill>
                  <a:srgbClr val="888888"/>
                </a:solidFill>
                <a:latin typeface="Berlin Sans FB Demi Bold"/>
                <a:ea typeface="Berlin Sans FB Demi Bold"/>
                <a:cs typeface="Berlin Sans FB Demi Bold"/>
                <a:sym typeface="Berlin Sans FB Demi Bold"/>
              </a:defRPr>
            </a:lvl4pPr>
            <a:lvl5pPr marL="0" indent="1828800" algn="ctr" defTabSz="1300480">
              <a:spcBef>
                <a:spcPts val="1000"/>
              </a:spcBef>
              <a:buSzTx/>
              <a:buNone/>
              <a:defRPr sz="4400">
                <a:solidFill>
                  <a:srgbClr val="888888"/>
                </a:solidFill>
                <a:latin typeface="Berlin Sans FB Demi Bold"/>
                <a:ea typeface="Berlin Sans FB Demi Bold"/>
                <a:cs typeface="Berlin Sans FB Demi Bold"/>
                <a:sym typeface="Berlin Sans FB Demi Bold"/>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12403244" y="91609"/>
            <a:ext cx="336126" cy="358649"/>
          </a:xfrm>
          <a:prstGeom prst="rect">
            <a:avLst/>
          </a:prstGeom>
        </p:spPr>
        <p:txBody>
          <a:bodyPr lIns="65023" tIns="65023" rIns="65023" bIns="65023" anchor="ctr"/>
          <a:lstStyle>
            <a:lvl1pP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81"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82" name="Slide Number"/>
          <p:cNvSpPr txBox="1"/>
          <p:nvPr>
            <p:ph type="sldNum" sz="quarter" idx="2"/>
          </p:nvPr>
        </p:nvSpPr>
        <p:spPr>
          <a:xfrm>
            <a:off x="12668674" y="80320"/>
            <a:ext cx="336126" cy="358649"/>
          </a:xfrm>
          <a:prstGeom prst="rect">
            <a:avLst/>
          </a:prstGeom>
        </p:spPr>
        <p:txBody>
          <a:bodyPr lIns="65023" tIns="65023" rIns="65023" bIns="65023" anchor="ctr"/>
          <a:lstStyle>
            <a:lvl1pPr algn="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9" name="141703583_2880x1921.jpeg"/>
          <p:cNvSpPr/>
          <p:nvPr>
            <p:ph type="pic" idx="21"/>
          </p:nvPr>
        </p:nvSpPr>
        <p:spPr>
          <a:xfrm>
            <a:off x="-812800" y="0"/>
            <a:ext cx="14622784" cy="9753600"/>
          </a:xfrm>
          <a:prstGeom prst="rect">
            <a:avLst/>
          </a:prstGeom>
        </p:spPr>
        <p:txBody>
          <a:bodyPr lIns="91439" tIns="45719" rIns="91439" bIns="45719" anchor="t">
            <a:noAutofit/>
          </a:bodyPr>
          <a:lstStyle/>
          <a:p>
            <a:pPr/>
          </a:p>
        </p:txBody>
      </p:sp>
      <p:sp>
        <p:nvSpPr>
          <p:cNvPr id="190"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4.tif"/><Relationship Id="rId4" Type="http://schemas.openxmlformats.org/officeDocument/2006/relationships/image" Target="../media/image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5.jpeg"/><Relationship Id="rId4" Type="http://schemas.openxmlformats.org/officeDocument/2006/relationships/image" Target="../media/image21.png"/><Relationship Id="rId5" Type="http://schemas.openxmlformats.org/officeDocument/2006/relationships/image" Target="../media/image4.tif"/><Relationship Id="rId6" Type="http://schemas.openxmlformats.org/officeDocument/2006/relationships/image" Target="../media/image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4.tif"/><Relationship Id="rId7"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4.png"/><Relationship Id="rId6" Type="http://schemas.openxmlformats.org/officeDocument/2006/relationships/image" Target="../media/image4.tif"/><Relationship Id="rId7" Type="http://schemas.openxmlformats.org/officeDocument/2006/relationships/image" Target="../media/image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2.tif"/><Relationship Id="rId5" Type="http://schemas.openxmlformats.org/officeDocument/2006/relationships/image" Target="../media/image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2.tif"/><Relationship Id="rId5"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2.tif"/><Relationship Id="rId5" Type="http://schemas.openxmlformats.org/officeDocument/2006/relationships/image" Target="../media/image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2.tif"/><Relationship Id="rId5" Type="http://schemas.openxmlformats.org/officeDocument/2006/relationships/image" Target="../media/image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tif"/><Relationship Id="rId3" Type="http://schemas.openxmlformats.org/officeDocument/2006/relationships/image" Target="../media/image4.tif"/><Relationship Id="rId4" Type="http://schemas.openxmlformats.org/officeDocument/2006/relationships/image" Target="../media/image3.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6.png"/><Relationship Id="rId4" Type="http://schemas.openxmlformats.org/officeDocument/2006/relationships/image" Target="../media/image4.tif"/><Relationship Id="rId5" Type="http://schemas.openxmlformats.org/officeDocument/2006/relationships/image" Target="../media/image3.tif"/><Relationship Id="rId6" Type="http://schemas.openxmlformats.org/officeDocument/2006/relationships/image" Target="../media/image4.png"/><Relationship Id="rId7"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hyperlink" Target="http://" TargetMode="External"/><Relationship Id="rId6" Type="http://schemas.openxmlformats.org/officeDocument/2006/relationships/hyperlink" Target="http://w65stchurchofchrist.com" TargetMode="Externa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png"/><Relationship Id="rId6" Type="http://schemas.openxmlformats.org/officeDocument/2006/relationships/image" Target="../media/image3.tif"/><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6.png"/><Relationship Id="rId4" Type="http://schemas.openxmlformats.org/officeDocument/2006/relationships/image" Target="../media/image4.tif"/><Relationship Id="rId5" Type="http://schemas.openxmlformats.org/officeDocument/2006/relationships/image" Target="../media/image3.tif"/><Relationship Id="rId6"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5.jpeg"/><Relationship Id="rId4" Type="http://schemas.openxmlformats.org/officeDocument/2006/relationships/image" Target="../media/image15.png"/><Relationship Id="rId5" Type="http://schemas.openxmlformats.org/officeDocument/2006/relationships/image" Target="../media/image4.tif"/><Relationship Id="rId6"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1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2">
            <a:extLst/>
          </a:blip>
          <a:srcRect l="44858" t="13376" r="12083" b="11006"/>
          <a:stretch>
            <a:fillRect/>
          </a:stretch>
        </p:blipFill>
        <p:spPr>
          <a:xfrm>
            <a:off x="6525999" y="1131292"/>
            <a:ext cx="6398267" cy="7490866"/>
          </a:xfrm>
          <a:prstGeom prst="rect">
            <a:avLst/>
          </a:prstGeom>
          <a:ln w="12700">
            <a:miter lim="400000"/>
          </a:ln>
          <a:effectLst>
            <a:outerShdw sx="100000" sy="100000" kx="0" ky="0" algn="b" rotWithShape="0" blurRad="215900" dist="104529" dir="5400000">
              <a:srgbClr val="000000">
                <a:alpha val="62434"/>
              </a:srgbClr>
            </a:outerShdw>
          </a:effectLst>
        </p:spPr>
      </p:pic>
      <p:pic>
        <p:nvPicPr>
          <p:cNvPr id="200"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201"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sp>
        <p:nvSpPr>
          <p:cNvPr id="202" name="Essential Attitudes of A Living Faith"/>
          <p:cNvSpPr txBox="1"/>
          <p:nvPr/>
        </p:nvSpPr>
        <p:spPr>
          <a:xfrm>
            <a:off x="425522" y="4586854"/>
            <a:ext cx="8857320" cy="7493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535353"/>
              </a:buClr>
              <a:defRPr sz="42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lvl1pPr>
          </a:lstStyle>
          <a:p>
            <a:pPr/>
            <a:r>
              <a:t>Essential Attitudes of A Living Faith</a:t>
            </a:r>
          </a:p>
        </p:txBody>
      </p:sp>
      <p:pic>
        <p:nvPicPr>
          <p:cNvPr id="203"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204"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205" name="(Matthew 8:5-13; 21:23-27; Colossians 3:17)"/>
          <p:cNvSpPr txBox="1"/>
          <p:nvPr/>
        </p:nvSpPr>
        <p:spPr>
          <a:xfrm>
            <a:off x="2506253" y="7221541"/>
            <a:ext cx="7992294" cy="6223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50800" dist="63500" dir="18900000">
                    <a:srgbClr val="000000"/>
                  </a:outerShdw>
                </a:effectLst>
              </a:defRPr>
            </a:lvl1pPr>
          </a:lstStyle>
          <a:p>
            <a:pPr/>
            <a:r>
              <a:t>(Matthew 8:5-13; 21:23-27; Colossians 3:17)</a:t>
            </a:r>
          </a:p>
        </p:txBody>
      </p:sp>
      <p:sp>
        <p:nvSpPr>
          <p:cNvPr id="206" name="Our Attitude Towards AUTHORITY MATTERS"/>
          <p:cNvSpPr txBox="1"/>
          <p:nvPr/>
        </p:nvSpPr>
        <p:spPr>
          <a:xfrm>
            <a:off x="1824688" y="5478324"/>
            <a:ext cx="9355424" cy="18288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9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Matthew 8:8 (NKJV)…"/>
          <p:cNvSpPr txBox="1"/>
          <p:nvPr/>
        </p:nvSpPr>
        <p:spPr>
          <a:xfrm>
            <a:off x="7175370" y="1859896"/>
            <a:ext cx="5519809" cy="71628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Matthew 8:8 (NKJV) </a:t>
            </a:r>
          </a:p>
          <a:p>
            <a:pPr defTabSz="457200">
              <a:defRPr sz="4700">
                <a:solidFill>
                  <a:srgbClr val="000000"/>
                </a:solidFill>
                <a:latin typeface="Times New Roman"/>
                <a:ea typeface="Times New Roman"/>
                <a:cs typeface="Times New Roman"/>
                <a:sym typeface="Times New Roman"/>
              </a:defRPr>
            </a:pPr>
            <a:r>
              <a:rPr baseline="31999"/>
              <a:t>8</a:t>
            </a:r>
            <a:r>
              <a:t> The centurion answered and said, “Lord, I am not worthy that You should come under my roof. But only speak a word, and my servant will be healed.</a:t>
            </a:r>
          </a:p>
        </p:txBody>
      </p:sp>
      <p:pic>
        <p:nvPicPr>
          <p:cNvPr id="281"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82"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83" name="HE RECOGNIZED JESUS’S AUTHORIT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RECOGNIZED JESUS’S AUTHORITY </a:t>
            </a:r>
          </a:p>
        </p:txBody>
      </p:sp>
      <p:sp>
        <p:nvSpPr>
          <p:cNvPr id="284" name="HE HUMBLED HIMSELF BEFORE JESUS"/>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8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HUMBLED HIMSELF BEFORE JESUS</a:t>
            </a:r>
          </a:p>
        </p:txBody>
      </p:sp>
      <p:sp>
        <p:nvSpPr>
          <p:cNvPr id="285"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84"/>
                                        </p:tgtEl>
                                        <p:attrNameLst>
                                          <p:attrName>style.visibility</p:attrName>
                                        </p:attrNameLst>
                                      </p:cBhvr>
                                      <p:to>
                                        <p:strVal val="visible"/>
                                      </p:to>
                                    </p:set>
                                    <p:anim calcmode="lin" valueType="num">
                                      <p:cBhvr>
                                        <p:cTn id="7" dur="1500" fill="hold"/>
                                        <p:tgtEl>
                                          <p:spTgt spid="284"/>
                                        </p:tgtEl>
                                        <p:attrNameLst>
                                          <p:attrName>ppt_x</p:attrName>
                                        </p:attrNameLst>
                                      </p:cBhvr>
                                      <p:tavLst>
                                        <p:tav tm="0">
                                          <p:val>
                                            <p:strVal val="#ppt_x"/>
                                          </p:val>
                                        </p:tav>
                                        <p:tav tm="100000">
                                          <p:val>
                                            <p:strVal val="#ppt_x"/>
                                          </p:val>
                                        </p:tav>
                                      </p:tavLst>
                                    </p:anim>
                                    <p:anim calcmode="lin" valueType="num">
                                      <p:cBhvr>
                                        <p:cTn id="8" dur="1500" fill="hold"/>
                                        <p:tgtEl>
                                          <p:spTgt spid="2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Matthew 8:9 (NKJV)…"/>
          <p:cNvSpPr txBox="1"/>
          <p:nvPr/>
        </p:nvSpPr>
        <p:spPr>
          <a:xfrm>
            <a:off x="7175370" y="1859896"/>
            <a:ext cx="5519809" cy="76211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Matthew 8:9 (NKJV) </a:t>
            </a:r>
          </a:p>
          <a:p>
            <a:pPr defTabSz="457200">
              <a:defRPr sz="4500">
                <a:solidFill>
                  <a:srgbClr val="000000"/>
                </a:solidFill>
                <a:latin typeface="Times New Roman"/>
                <a:ea typeface="Times New Roman"/>
                <a:cs typeface="Times New Roman"/>
                <a:sym typeface="Times New Roman"/>
              </a:defRPr>
            </a:pPr>
            <a:r>
              <a:t> </a:t>
            </a:r>
            <a:r>
              <a:rPr baseline="31999"/>
              <a:t>9</a:t>
            </a:r>
            <a:r>
              <a:t> For I also am a man under authority, having soldiers under me. And I say to this </a:t>
            </a:r>
            <a:r>
              <a:rPr i="1"/>
              <a:t>one,</a:t>
            </a:r>
            <a:r>
              <a:t> ‘Go,’ and he goes; and to another, ‘Come,’ and he comes; and to my servant, ‘Do this,’ and he does </a:t>
            </a:r>
            <a:r>
              <a:rPr i="1"/>
              <a:t>it</a:t>
            </a:r>
            <a:r>
              <a:t>.”</a:t>
            </a:r>
          </a:p>
        </p:txBody>
      </p:sp>
      <p:pic>
        <p:nvPicPr>
          <p:cNvPr id="288"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89"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90" name="HE RECOGNIZED JESUS’S AUTHORIT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RECOGNIZED JESUS’S AUTHORITY </a:t>
            </a:r>
          </a:p>
        </p:txBody>
      </p:sp>
      <p:sp>
        <p:nvSpPr>
          <p:cNvPr id="291" name="HE HUMBLED HIMSELF BEFORE JESUS"/>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8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HUMBLED HIMSELF BEFORE JESUS</a:t>
            </a:r>
          </a:p>
        </p:txBody>
      </p:sp>
      <p:sp>
        <p:nvSpPr>
          <p:cNvPr id="292" name="HE UNDERSTOOD THE NATURE OF AUTHORITY"/>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UNDERSTOOD THE NATURE OF AUTHORITY</a:t>
            </a:r>
          </a:p>
        </p:txBody>
      </p:sp>
      <p:sp>
        <p:nvSpPr>
          <p:cNvPr id="293"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92"/>
                                        </p:tgtEl>
                                        <p:attrNameLst>
                                          <p:attrName>style.visibility</p:attrName>
                                        </p:attrNameLst>
                                      </p:cBhvr>
                                      <p:to>
                                        <p:strVal val="visible"/>
                                      </p:to>
                                    </p:set>
                                    <p:anim calcmode="lin" valueType="num">
                                      <p:cBhvr>
                                        <p:cTn id="7" dur="1500" fill="hold"/>
                                        <p:tgtEl>
                                          <p:spTgt spid="292"/>
                                        </p:tgtEl>
                                        <p:attrNameLst>
                                          <p:attrName>ppt_x</p:attrName>
                                        </p:attrNameLst>
                                      </p:cBhvr>
                                      <p:tavLst>
                                        <p:tav tm="0">
                                          <p:val>
                                            <p:strVal val="#ppt_x"/>
                                          </p:val>
                                        </p:tav>
                                        <p:tav tm="100000">
                                          <p:val>
                                            <p:strVal val="#ppt_x"/>
                                          </p:val>
                                        </p:tav>
                                      </p:tavLst>
                                    </p:anim>
                                    <p:anim calcmode="lin" valueType="num">
                                      <p:cBhvr>
                                        <p:cTn id="8" dur="1500" fill="hold"/>
                                        <p:tgtEl>
                                          <p:spTgt spid="2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AUTHORITY &amp; FAITH ARE INSEPERABLY CONNECTED"/>
          <p:cNvSpPr/>
          <p:nvPr/>
        </p:nvSpPr>
        <p:spPr>
          <a:xfrm>
            <a:off x="360722" y="7849725"/>
            <a:ext cx="6400315" cy="1612901"/>
          </a:xfrm>
          <a:prstGeom prst="roundRect">
            <a:avLst>
              <a:gd name="adj" fmla="val 11811"/>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3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AUTHORITY &amp; FAITH ARE INSEPERABLY CONNECTED</a:t>
            </a:r>
          </a:p>
        </p:txBody>
      </p:sp>
      <p:sp>
        <p:nvSpPr>
          <p:cNvPr id="296" name="Matthew 8:10–11 (NKJV)…"/>
          <p:cNvSpPr txBox="1"/>
          <p:nvPr/>
        </p:nvSpPr>
        <p:spPr>
          <a:xfrm>
            <a:off x="7175370" y="1859896"/>
            <a:ext cx="5519809" cy="7828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Matthew 8:10–11 (NKJV) </a:t>
            </a:r>
          </a:p>
          <a:p>
            <a:pPr defTabSz="457200">
              <a:defRPr sz="3800">
                <a:solidFill>
                  <a:srgbClr val="000000"/>
                </a:solidFill>
                <a:latin typeface="Times New Roman"/>
                <a:ea typeface="Times New Roman"/>
                <a:cs typeface="Times New Roman"/>
                <a:sym typeface="Times New Roman"/>
              </a:defRPr>
            </a:pPr>
            <a:r>
              <a:rPr baseline="31999"/>
              <a:t>10</a:t>
            </a:r>
            <a:r>
              <a:t> When Jesus heard </a:t>
            </a:r>
            <a:r>
              <a:rPr i="1"/>
              <a:t>it,</a:t>
            </a:r>
            <a:r>
              <a:t> He marveled, and said to those who followed, “</a:t>
            </a:r>
            <a:r>
              <a:rPr>
                <a:solidFill>
                  <a:schemeClr val="accent5"/>
                </a:solidFill>
              </a:rPr>
              <a:t>Assuredly, I say to you, I have not found such great faith, not even in Israel</a:t>
            </a:r>
            <a:r>
              <a:t>! </a:t>
            </a:r>
            <a:r>
              <a:rPr baseline="31999"/>
              <a:t>11</a:t>
            </a:r>
            <a:r>
              <a:t> </a:t>
            </a:r>
            <a:r>
              <a:rPr>
                <a:solidFill>
                  <a:schemeClr val="accent5"/>
                </a:solidFill>
              </a:rPr>
              <a:t>And I say to you that many will come from east and west, and sit down with Abraham, Isaac, and Jacob in the kingdom of heaven</a:t>
            </a:r>
            <a:r>
              <a:t>.</a:t>
            </a:r>
          </a:p>
        </p:txBody>
      </p:sp>
      <p:pic>
        <p:nvPicPr>
          <p:cNvPr id="297"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98"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99" name="HE RECOGNIZED JESUS’S AUTHORIT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RECOGNIZED JESUS’S AUTHORITY </a:t>
            </a:r>
          </a:p>
        </p:txBody>
      </p:sp>
      <p:sp>
        <p:nvSpPr>
          <p:cNvPr id="300" name="HE HUMBLED HIMSELF BEFORE JESUS"/>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8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HUMBLED HIMSELF BEFORE JESUS</a:t>
            </a:r>
          </a:p>
        </p:txBody>
      </p:sp>
      <p:sp>
        <p:nvSpPr>
          <p:cNvPr id="301" name="HE UNDERSTOOD THE NATURE OF AUTHORITY"/>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UNDERSTOOD THE NATURE OF AUTHORITY</a:t>
            </a:r>
          </a:p>
        </p:txBody>
      </p:sp>
      <p:sp>
        <p:nvSpPr>
          <p:cNvPr id="302"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95"/>
                                        </p:tgtEl>
                                        <p:attrNameLst>
                                          <p:attrName>style.visibility</p:attrName>
                                        </p:attrNameLst>
                                      </p:cBhvr>
                                      <p:to>
                                        <p:strVal val="visible"/>
                                      </p:to>
                                    </p:set>
                                    <p:anim calcmode="lin" valueType="num">
                                      <p:cBhvr>
                                        <p:cTn id="7" dur="1500" fill="hold"/>
                                        <p:tgtEl>
                                          <p:spTgt spid="295"/>
                                        </p:tgtEl>
                                        <p:attrNameLst>
                                          <p:attrName>ppt_x</p:attrName>
                                        </p:attrNameLst>
                                      </p:cBhvr>
                                      <p:tavLst>
                                        <p:tav tm="0">
                                          <p:val>
                                            <p:strVal val="#ppt_x"/>
                                          </p:val>
                                        </p:tav>
                                        <p:tav tm="100000">
                                          <p:val>
                                            <p:strVal val="#ppt_x"/>
                                          </p:val>
                                        </p:tav>
                                      </p:tavLst>
                                    </p:anim>
                                    <p:anim calcmode="lin" valueType="num">
                                      <p:cBhvr>
                                        <p:cTn id="8" dur="1500" fill="hold"/>
                                        <p:tgtEl>
                                          <p:spTgt spid="2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1"/>
          </p:cNvPicPr>
          <p:nvPr/>
        </p:nvPicPr>
        <p:blipFill>
          <a:blip r:embed="rId2">
            <a:extLst/>
          </a:blip>
          <a:srcRect l="9048" t="0" r="16986" b="0"/>
          <a:stretch>
            <a:fillRect/>
          </a:stretch>
        </p:blipFill>
        <p:spPr>
          <a:xfrm>
            <a:off x="335702" y="4395113"/>
            <a:ext cx="6575457" cy="5080001"/>
          </a:xfrm>
          <a:prstGeom prst="rect">
            <a:avLst/>
          </a:prstGeom>
          <a:ln w="12700">
            <a:miter lim="400000"/>
          </a:ln>
          <a:effectLst>
            <a:outerShdw sx="100000" sy="100000" kx="0" ky="0" algn="b" rotWithShape="0" blurRad="190500" dist="83082" dir="5400000">
              <a:srgbClr val="000000"/>
            </a:outerShdw>
          </a:effectLst>
        </p:spPr>
      </p:pic>
      <p:pic>
        <p:nvPicPr>
          <p:cNvPr id="305"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06"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07"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308" name="Matthew 8:12 (NKJV)…"/>
          <p:cNvSpPr txBox="1"/>
          <p:nvPr/>
        </p:nvSpPr>
        <p:spPr>
          <a:xfrm>
            <a:off x="7175370" y="1859896"/>
            <a:ext cx="5519809" cy="73611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Matthew 8:12 (NKJV) </a:t>
            </a:r>
          </a:p>
          <a:p>
            <a:pPr defTabSz="457200">
              <a:defRPr sz="5600">
                <a:solidFill>
                  <a:srgbClr val="000000"/>
                </a:solidFill>
                <a:latin typeface="Times New Roman"/>
                <a:ea typeface="Times New Roman"/>
                <a:cs typeface="Times New Roman"/>
                <a:sym typeface="Times New Roman"/>
              </a:defRPr>
            </a:pPr>
            <a:r>
              <a:rPr baseline="31999"/>
              <a:t>12</a:t>
            </a:r>
            <a:r>
              <a:t> </a:t>
            </a:r>
            <a:r>
              <a:rPr>
                <a:solidFill>
                  <a:schemeClr val="accent5"/>
                </a:solidFill>
              </a:rPr>
              <a:t>But the sons of the kingdom will be cast out into outer darkness. There will be weeping and gnashing of teeth</a:t>
            </a:r>
            <a:r>
              <a:t>.”</a:t>
            </a:r>
          </a:p>
        </p:txBody>
      </p:sp>
      <p:sp>
        <p:nvSpPr>
          <p:cNvPr id="309" name="Luke 13:28 (NKJV)…"/>
          <p:cNvSpPr txBox="1"/>
          <p:nvPr/>
        </p:nvSpPr>
        <p:spPr>
          <a:xfrm>
            <a:off x="327670" y="2041893"/>
            <a:ext cx="6591489" cy="2270356"/>
          </a:xfrm>
          <a:prstGeom prst="rect">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90500" dist="83082"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FFFFFF"/>
                </a:solidFill>
                <a:effectLst>
                  <a:outerShdw sx="100000" sy="100000" kx="0" ky="0" algn="b" rotWithShape="0" blurRad="63500" dist="63500" dir="1920000">
                    <a:srgbClr val="000000"/>
                  </a:outerShdw>
                </a:effectLst>
                <a:latin typeface="Times New Roman"/>
                <a:ea typeface="Times New Roman"/>
                <a:cs typeface="Times New Roman"/>
                <a:sym typeface="Times New Roman"/>
              </a:defRPr>
            </a:pPr>
            <a:r>
              <a:t>Luke 13:28 (NKJV)</a:t>
            </a:r>
          </a:p>
          <a:p>
            <a:pPr defTabSz="457200">
              <a:defRPr sz="2900">
                <a:solidFill>
                  <a:srgbClr val="FFFFFF"/>
                </a:solidFill>
                <a:effectLst>
                  <a:outerShdw sx="100000" sy="100000" kx="0" ky="0" algn="b" rotWithShape="0" blurRad="63500" dist="63500" dir="1920000">
                    <a:srgbClr val="000000"/>
                  </a:outerShdw>
                </a:effectLst>
                <a:latin typeface="Times New Roman"/>
                <a:ea typeface="Times New Roman"/>
                <a:cs typeface="Times New Roman"/>
                <a:sym typeface="Times New Roman"/>
              </a:defRPr>
            </a:pPr>
            <a:r>
              <a:rPr baseline="31999"/>
              <a:t>28</a:t>
            </a:r>
            <a:r>
              <a:t> There will be weeping and gnashing of teeth, when you see Abraham and Isaac and Jacob and all the prophets in the kingdom of God, and yourselves thrust out.</a:t>
            </a:r>
          </a:p>
        </p:txBody>
      </p:sp>
      <p:sp>
        <p:nvSpPr>
          <p:cNvPr id="310" name="Luke 6:46 (NKJV)…"/>
          <p:cNvSpPr txBox="1"/>
          <p:nvPr/>
        </p:nvSpPr>
        <p:spPr>
          <a:xfrm>
            <a:off x="342386" y="6973827"/>
            <a:ext cx="6562057" cy="2568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63500" dist="63500" dir="2340000">
                    <a:srgbClr val="000000"/>
                  </a:outerShdw>
                </a:effectLst>
                <a:latin typeface="Times New Roman"/>
                <a:ea typeface="Times New Roman"/>
                <a:cs typeface="Times New Roman"/>
                <a:sym typeface="Times New Roman"/>
              </a:defRPr>
            </a:pPr>
            <a:r>
              <a:t>Luke 6:46 (NKJV)</a:t>
            </a:r>
          </a:p>
          <a:p>
            <a:pPr defTabSz="457200">
              <a:defRPr sz="4200">
                <a:solidFill>
                  <a:srgbClr val="FFFFFF"/>
                </a:solidFill>
                <a:effectLst>
                  <a:outerShdw sx="100000" sy="100000" kx="0" ky="0" algn="b" rotWithShape="0" blurRad="63500" dist="63500" dir="2340000">
                    <a:srgbClr val="000000"/>
                  </a:outerShdw>
                </a:effectLst>
                <a:latin typeface="Times New Roman"/>
                <a:ea typeface="Times New Roman"/>
                <a:cs typeface="Times New Roman"/>
                <a:sym typeface="Times New Roman"/>
              </a:defRPr>
            </a:pPr>
            <a:r>
              <a:rPr baseline="31999"/>
              <a:t>46</a:t>
            </a:r>
            <a:r>
              <a:t> “But why do you call Me ‘Lord, Lord,’ and not do the things which I say?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10"/>
                                        </p:tgtEl>
                                        <p:attrNameLst>
                                          <p:attrName>style.visibility</p:attrName>
                                        </p:attrNameLst>
                                      </p:cBhvr>
                                      <p:to>
                                        <p:strVal val="visible"/>
                                      </p:to>
                                    </p:set>
                                    <p:anim calcmode="lin" valueType="num">
                                      <p:cBhvr>
                                        <p:cTn id="7" dur="7500" fill="hold"/>
                                        <p:tgtEl>
                                          <p:spTgt spid="310"/>
                                        </p:tgtEl>
                                        <p:attrNameLst>
                                          <p:attrName>ppt_x</p:attrName>
                                        </p:attrNameLst>
                                      </p:cBhvr>
                                      <p:tavLst>
                                        <p:tav tm="0">
                                          <p:val>
                                            <p:strVal val="#ppt_x"/>
                                          </p:val>
                                        </p:tav>
                                        <p:tav tm="100000">
                                          <p:val>
                                            <p:strVal val="#ppt_x"/>
                                          </p:val>
                                        </p:tav>
                                      </p:tavLst>
                                    </p:anim>
                                    <p:anim calcmode="lin" valueType="num">
                                      <p:cBhvr>
                                        <p:cTn id="8" dur="7500" fill="hold"/>
                                        <p:tgtEl>
                                          <p:spTgt spid="3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13"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14" name="JESUS IS LORD  (Mat. 28:18-20; Col. 1:13-20; Heb. 1:1-3)…"/>
          <p:cNvSpPr txBox="1"/>
          <p:nvPr/>
        </p:nvSpPr>
        <p:spPr>
          <a:xfrm>
            <a:off x="7100258" y="2196092"/>
            <a:ext cx="5751443" cy="71060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100"/>
              </a:spcBef>
              <a:buSzPct val="80000"/>
              <a:buBlip>
                <a:blip r:embed="rId4"/>
              </a:buBlip>
              <a:defRPr sz="3900"/>
            </a:pPr>
            <a:r>
              <a:rPr b="1">
                <a:latin typeface="Gill Sans"/>
                <a:ea typeface="Gill Sans"/>
                <a:cs typeface="Gill Sans"/>
                <a:sym typeface="Gill Sans"/>
              </a:rPr>
              <a:t>JESUS IS LORD</a:t>
            </a:r>
            <a:r>
              <a:t> </a:t>
            </a:r>
            <a:br/>
            <a:r>
              <a:t>(Mat. 28:18-20; Col. 1:13-20; Heb. 1:1-3) </a:t>
            </a:r>
          </a:p>
          <a:p>
            <a:pPr marL="685799" indent="-685799" algn="l">
              <a:spcBef>
                <a:spcPts val="2100"/>
              </a:spcBef>
              <a:buSzPct val="80000"/>
              <a:buBlip>
                <a:blip r:embed="rId4"/>
              </a:buBlip>
              <a:defRPr sz="3900"/>
            </a:pPr>
            <a:r>
              <a:rPr b="1">
                <a:latin typeface="Gill Sans"/>
                <a:ea typeface="Gill Sans"/>
                <a:cs typeface="Gill Sans"/>
                <a:sym typeface="Gill Sans"/>
              </a:rPr>
              <a:t>HUMILITY</a:t>
            </a:r>
            <a:r>
              <a:t> </a:t>
            </a:r>
            <a:br/>
            <a:r>
              <a:t>(Mat. 5:3; James 4:6-10)</a:t>
            </a:r>
          </a:p>
          <a:p>
            <a:pPr marL="685799" indent="-685799" algn="l">
              <a:spcBef>
                <a:spcPts val="2100"/>
              </a:spcBef>
              <a:buSzPct val="80000"/>
              <a:buBlip>
                <a:blip r:embed="rId4"/>
              </a:buBlip>
              <a:defRPr sz="3900"/>
            </a:pPr>
            <a:r>
              <a:rPr b="1">
                <a:latin typeface="Gill Sans"/>
                <a:ea typeface="Gill Sans"/>
                <a:cs typeface="Gill Sans"/>
                <a:sym typeface="Gill Sans"/>
              </a:rPr>
              <a:t>SUBMISSION</a:t>
            </a:r>
            <a:r>
              <a:t> </a:t>
            </a:r>
            <a:br/>
            <a:r>
              <a:t>(Lk 6:46; Mat. 28:19,20; Heb. 5:8,9; 2 Thes. 1:7-9)</a:t>
            </a:r>
          </a:p>
          <a:p>
            <a:pPr marL="685799" indent="-685799" algn="l">
              <a:spcBef>
                <a:spcPts val="2100"/>
              </a:spcBef>
              <a:buSzPct val="80000"/>
              <a:buBlip>
                <a:blip r:embed="rId4"/>
              </a:buBlip>
              <a:defRPr sz="3900"/>
            </a:pPr>
            <a:r>
              <a:rPr b="1">
                <a:latin typeface="Gill Sans"/>
                <a:ea typeface="Gill Sans"/>
                <a:cs typeface="Gill Sans"/>
                <a:sym typeface="Gill Sans"/>
              </a:rPr>
              <a:t>WALK BY FAITH</a:t>
            </a:r>
            <a:r>
              <a:t> </a:t>
            </a:r>
            <a:br/>
            <a:r>
              <a:t>(2 Cor. 5:7; Rom. 10:17; Jer. 6:16; 1 Cor. 4:6;)</a:t>
            </a:r>
          </a:p>
        </p:txBody>
      </p:sp>
      <p:sp>
        <p:nvSpPr>
          <p:cNvPr id="315"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316" name="AUTHORITY &amp; FAITH ARE INSEPERABLY CONNECTED"/>
          <p:cNvSpPr/>
          <p:nvPr/>
        </p:nvSpPr>
        <p:spPr>
          <a:xfrm>
            <a:off x="360722" y="7849725"/>
            <a:ext cx="6400315" cy="1612901"/>
          </a:xfrm>
          <a:prstGeom prst="roundRect">
            <a:avLst>
              <a:gd name="adj" fmla="val 11811"/>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3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AUTHORITY &amp; FAITH ARE INSEPERABLY CONNECTED</a:t>
            </a:r>
          </a:p>
        </p:txBody>
      </p:sp>
      <p:sp>
        <p:nvSpPr>
          <p:cNvPr id="317" name="HE RECOGNIZED JESUS’S AUTHORIT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RECOGNIZED JESUS’S AUTHORITY </a:t>
            </a:r>
          </a:p>
        </p:txBody>
      </p:sp>
      <p:sp>
        <p:nvSpPr>
          <p:cNvPr id="318" name="HE HUMBLED HIMSELF BEFORE JESUS"/>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8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HUMBLED HIMSELF BEFORE JESUS</a:t>
            </a:r>
          </a:p>
        </p:txBody>
      </p:sp>
      <p:sp>
        <p:nvSpPr>
          <p:cNvPr id="319" name="HE UNDERSTOOD THE NATURE OF AUTHORITY"/>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UNDERSTOOD THE NATURE OF AUTHORITY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Effect filter="wipe(left)" transition="in">
                                      <p:cBhvr>
                                        <p:cTn id="7" dur="1500"/>
                                        <p:tgtEl>
                                          <p:spTgt spid="3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4">
                                            <p:txEl>
                                              <p:pRg st="2" end="2"/>
                                            </p:txEl>
                                          </p:spTgt>
                                        </p:tgtEl>
                                        <p:attrNameLst>
                                          <p:attrName>style.visibility</p:attrName>
                                        </p:attrNameLst>
                                      </p:cBhvr>
                                      <p:to>
                                        <p:strVal val="visible"/>
                                      </p:to>
                                    </p:set>
                                    <p:animEffect filter="wipe(left)" transition="in">
                                      <p:cBhvr>
                                        <p:cTn id="12" dur="1500"/>
                                        <p:tgtEl>
                                          <p:spTgt spid="3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4">
                                            <p:txEl>
                                              <p:pRg st="3" end="3"/>
                                            </p:txEl>
                                          </p:spTgt>
                                        </p:tgtEl>
                                        <p:attrNameLst>
                                          <p:attrName>style.visibility</p:attrName>
                                        </p:attrNameLst>
                                      </p:cBhvr>
                                      <p:to>
                                        <p:strVal val="visible"/>
                                      </p:to>
                                    </p:set>
                                    <p:animEffect filter="wipe(left)" transition="in">
                                      <p:cBhvr>
                                        <p:cTn id="17" dur="1500"/>
                                        <p:tgtEl>
                                          <p:spTgt spid="31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22"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23"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324" name="Matthew 21:23–27 (NKJV)"/>
          <p:cNvSpPr txBox="1"/>
          <p:nvPr/>
        </p:nvSpPr>
        <p:spPr>
          <a:xfrm>
            <a:off x="249524" y="1834480"/>
            <a:ext cx="12505752" cy="87202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5500">
                <a:solidFill>
                  <a:srgbClr val="000000"/>
                </a:solidFill>
                <a:latin typeface="Times New Roman"/>
                <a:ea typeface="Times New Roman"/>
                <a:cs typeface="Times New Roman"/>
                <a:sym typeface="Times New Roman"/>
              </a:defRPr>
            </a:lvl1pPr>
          </a:lstStyle>
          <a:p>
            <a:pPr/>
            <a:r>
              <a:t>Matthew 21:23–27 (NKJV) </a:t>
            </a:r>
          </a:p>
        </p:txBody>
      </p:sp>
      <p:pic>
        <p:nvPicPr>
          <p:cNvPr id="325" name="Screen Shot 2021-05-29 at 2.35.18 PM.png" descr="Screen Shot 2021-05-29 at 2.35.18 PM.png"/>
          <p:cNvPicPr>
            <a:picLocks noChangeAspect="0"/>
          </p:cNvPicPr>
          <p:nvPr/>
        </p:nvPicPr>
        <p:blipFill>
          <a:blip r:embed="rId4">
            <a:extLst/>
          </a:blip>
          <a:stretch>
            <a:fillRect/>
          </a:stretch>
        </p:blipFill>
        <p:spPr>
          <a:xfrm>
            <a:off x="249523" y="2713660"/>
            <a:ext cx="12505754" cy="67268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28"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29"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grpSp>
        <p:nvGrpSpPr>
          <p:cNvPr id="332" name="Group"/>
          <p:cNvGrpSpPr/>
          <p:nvPr/>
        </p:nvGrpSpPr>
        <p:grpSpPr>
          <a:xfrm>
            <a:off x="-68716" y="8506549"/>
            <a:ext cx="13142232" cy="1283913"/>
            <a:chOff x="0" y="0"/>
            <a:chExt cx="13142231" cy="1283911"/>
          </a:xfrm>
        </p:grpSpPr>
        <p:pic>
          <p:nvPicPr>
            <p:cNvPr id="330" name="Image" descr="Image"/>
            <p:cNvPicPr>
              <a:picLocks noChangeAspect="0"/>
            </p:cNvPicPr>
            <p:nvPr/>
          </p:nvPicPr>
          <p:blipFill>
            <a:blip r:embed="rId2">
              <a:extLst/>
            </a:blip>
            <a:stretch>
              <a:fillRect/>
            </a:stretch>
          </p:blipFill>
          <p:spPr>
            <a:xfrm flipH="1" rot="10800000">
              <a:off x="0" y="0"/>
              <a:ext cx="13142232" cy="1283911"/>
            </a:xfrm>
            <a:prstGeom prst="rect">
              <a:avLst/>
            </a:prstGeom>
            <a:ln w="12700" cap="flat">
              <a:noFill/>
              <a:miter lim="400000"/>
            </a:ln>
            <a:effectLst>
              <a:outerShdw sx="100000" sy="100000" kx="0" ky="0" algn="b" rotWithShape="0" blurRad="190500" dist="83082" dir="17075422">
                <a:srgbClr val="000000"/>
              </a:outerShdw>
            </a:effectLst>
          </p:spPr>
        </p:pic>
        <p:sp>
          <p:nvSpPr>
            <p:cNvPr id="331" name="Walking by faith means walking by what God has said…"/>
            <p:cNvSpPr txBox="1"/>
            <p:nvPr/>
          </p:nvSpPr>
          <p:spPr>
            <a:xfrm>
              <a:off x="205830" y="70455"/>
              <a:ext cx="12686574" cy="1143001"/>
            </a:xfrm>
            <a:prstGeom prst="rect">
              <a:avLst/>
            </a:prstGeom>
            <a:noFill/>
            <a:ln w="12700" cap="flat">
              <a:noFill/>
              <a:miter lim="400000"/>
            </a:ln>
            <a:effectLst>
              <a:outerShdw sx="100000" sy="100000" kx="0" ky="0" algn="b" rotWithShape="0" blurRad="190500" dist="83082" dir="17075422">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a:solidFill>
                    <a:srgbClr val="FFFFFF"/>
                  </a:solidFill>
                  <a:effectLst>
                    <a:outerShdw sx="100000" sy="100000" kx="0" ky="0" algn="b" rotWithShape="0" blurRad="63500" dist="63500" dir="2820000">
                      <a:srgbClr val="000000"/>
                    </a:outerShdw>
                  </a:effectLst>
                  <a:latin typeface="Gill Sans"/>
                  <a:ea typeface="Gill Sans"/>
                  <a:cs typeface="Gill Sans"/>
                  <a:sym typeface="Gill Sans"/>
                </a:defRPr>
              </a:pPr>
              <a:r>
                <a:t>Walking by faith means walking by what God has said</a:t>
              </a:r>
            </a:p>
            <a:p>
              <a:pPr>
                <a:defRPr>
                  <a:solidFill>
                    <a:srgbClr val="FFFFFF"/>
                  </a:solidFill>
                  <a:effectLst>
                    <a:outerShdw sx="100000" sy="100000" kx="0" ky="0" algn="b" rotWithShape="0" blurRad="63500" dist="63500" dir="2820000">
                      <a:srgbClr val="000000"/>
                    </a:outerShdw>
                  </a:effectLst>
                </a:defRPr>
              </a:pPr>
              <a:r>
                <a:t>2 Cor. 5:7; 1 Cor. 4:6; Gal. 1:6-9</a:t>
              </a:r>
            </a:p>
          </p:txBody>
        </p:sp>
      </p:grpSp>
      <p:sp>
        <p:nvSpPr>
          <p:cNvPr id="333" name="Matthew 21:25 (NKJV)…"/>
          <p:cNvSpPr txBox="1"/>
          <p:nvPr/>
        </p:nvSpPr>
        <p:spPr>
          <a:xfrm>
            <a:off x="208476" y="2081002"/>
            <a:ext cx="12543850" cy="1963397"/>
          </a:xfrm>
          <a:prstGeom prst="rect">
            <a:avLst/>
          </a:prstGeom>
          <a:solidFill>
            <a:srgbClr val="FFFFFF"/>
          </a:solidFill>
          <a:ln w="12700">
            <a:miter lim="400000"/>
          </a:ln>
          <a:effectLst>
            <a:outerShdw sx="100000" sy="100000" kx="0" ky="0" algn="b" rotWithShape="0" blurRad="101600" dist="127000" dir="4534215">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b="1" sz="3300">
                <a:solidFill>
                  <a:srgbClr val="000000"/>
                </a:solidFill>
                <a:latin typeface="Times New Roman"/>
                <a:ea typeface="Times New Roman"/>
                <a:cs typeface="Times New Roman"/>
                <a:sym typeface="Times New Roman"/>
              </a:defRPr>
            </a:pPr>
            <a:r>
              <a:t>Matthew 21:25 (NKJV)</a:t>
            </a:r>
          </a:p>
          <a:p>
            <a:pPr defTabSz="457200">
              <a:defRPr sz="3300">
                <a:solidFill>
                  <a:srgbClr val="000000"/>
                </a:solidFill>
                <a:latin typeface="Times New Roman"/>
                <a:ea typeface="Times New Roman"/>
                <a:cs typeface="Times New Roman"/>
                <a:sym typeface="Times New Roman"/>
              </a:defRPr>
            </a:pPr>
            <a:r>
              <a:rPr baseline="31999"/>
              <a:t>25</a:t>
            </a:r>
            <a:r>
              <a:t> The baptism of John—where was it from? From heaven or from men?” And they reasoned among themselves, saying, “If we say, ‘From heaven,’ He will say to us, ‘Why then did you not believe him?’</a:t>
            </a:r>
          </a:p>
        </p:txBody>
      </p:sp>
      <p:grpSp>
        <p:nvGrpSpPr>
          <p:cNvPr id="337" name="Group"/>
          <p:cNvGrpSpPr/>
          <p:nvPr/>
        </p:nvGrpSpPr>
        <p:grpSpPr>
          <a:xfrm>
            <a:off x="8155592" y="4247662"/>
            <a:ext cx="4686663" cy="4008297"/>
            <a:chOff x="0" y="0"/>
            <a:chExt cx="4686661" cy="4008296"/>
          </a:xfrm>
        </p:grpSpPr>
        <p:sp>
          <p:nvSpPr>
            <p:cNvPr id="334" name="Shape"/>
            <p:cNvSpPr/>
            <p:nvPr/>
          </p:nvSpPr>
          <p:spPr>
            <a:xfrm flipH="1">
              <a:off x="676847" y="48095"/>
              <a:ext cx="4009815" cy="3960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flip="none" rotWithShape="1">
              <a:gsLst>
                <a:gs pos="0">
                  <a:schemeClr val="accent4"/>
                </a:gs>
                <a:gs pos="100000">
                  <a:schemeClr val="accent4">
                    <a:hueOff val="-81543"/>
                    <a:satOff val="3097"/>
                    <a:lumOff val="-8662"/>
                  </a:schemeClr>
                </a:gs>
              </a:gsLst>
              <a:lin ang="5400000" scaled="0"/>
            </a:gradFill>
            <a:ln w="12700" cap="flat">
              <a:solidFill>
                <a:srgbClr val="F69240"/>
              </a:solidFill>
              <a:prstDash val="solid"/>
              <a:bevel/>
            </a:ln>
            <a:effectLst>
              <a:outerShdw sx="100000" sy="100000" kx="0" ky="0" algn="b" rotWithShape="0" blurRad="50800" dist="25400" dir="5400000">
                <a:srgbClr val="000000">
                  <a:alpha val="38000"/>
                </a:srgbClr>
              </a:outerShdw>
            </a:effectLst>
          </p:spPr>
          <p:txBody>
            <a:bodyPr wrap="square" lIns="65023" tIns="65023" rIns="65023" bIns="65023" numCol="1" anchor="ctr">
              <a:noAutofit/>
            </a:bodyPr>
            <a:lstStyle/>
            <a:p>
              <a:pPr defTabSz="914400">
                <a:defRPr sz="2400">
                  <a:solidFill>
                    <a:srgbClr val="000000"/>
                  </a:solidFill>
                  <a:latin typeface="Berlin Sans FB Demi Bold"/>
                  <a:ea typeface="Berlin Sans FB Demi Bold"/>
                  <a:cs typeface="Berlin Sans FB Demi Bold"/>
                  <a:sym typeface="Berlin Sans FB Demi Bold"/>
                </a:defRPr>
              </a:pPr>
            </a:p>
          </p:txBody>
        </p:sp>
        <p:sp>
          <p:nvSpPr>
            <p:cNvPr id="335" name="From Men…"/>
            <p:cNvSpPr txBox="1"/>
            <p:nvPr/>
          </p:nvSpPr>
          <p:spPr>
            <a:xfrm>
              <a:off x="709049" y="0"/>
              <a:ext cx="3901441" cy="3843528"/>
            </a:xfrm>
            <a:prstGeom prst="rect">
              <a:avLst/>
            </a:prstGeom>
            <a:noFill/>
            <a:ln w="12700" cap="flat">
              <a:noFill/>
              <a:miter lim="400000"/>
            </a:ln>
            <a:effectLst>
              <a:outerShdw sx="100000" sy="100000" kx="0" ky="0" algn="b" rotWithShape="0" blurRad="50800" dist="25400" dir="5400000">
                <a:srgbClr val="000000">
                  <a:alpha val="99369"/>
                </a:srgbClr>
              </a:outerShdw>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p>
              <a:pPr marL="342900" indent="-342900" defTabSz="914400">
                <a:spcBef>
                  <a:spcPts val="700"/>
                </a:spcBef>
                <a:defRPr b="1" sz="4200">
                  <a:solidFill>
                    <a:srgbClr val="FFFFFF"/>
                  </a:solidFill>
                  <a:effectLst>
                    <a:outerShdw sx="100000" sy="100000" kx="0" ky="0" algn="b" rotWithShape="0" blurRad="63500" dist="63500" dir="1626736">
                      <a:srgbClr val="000000"/>
                    </a:outerShdw>
                  </a:effectLst>
                  <a:latin typeface="Gill Sans"/>
                  <a:ea typeface="Gill Sans"/>
                  <a:cs typeface="Gill Sans"/>
                  <a:sym typeface="Gill Sans"/>
                </a:defRPr>
              </a:pPr>
              <a:r>
                <a:rPr u="sng"/>
                <a:t>From Men</a:t>
              </a:r>
            </a:p>
            <a:p>
              <a:pPr marL="342900" indent="-342900" defTabSz="914400">
                <a:spcBef>
                  <a:spcPts val="700"/>
                </a:spcBef>
                <a:defRPr>
                  <a:solidFill>
                    <a:srgbClr val="FFFFFF"/>
                  </a:solidFill>
                  <a:effectLst>
                    <a:outerShdw sx="100000" sy="100000" kx="0" ky="0" algn="b" rotWithShape="0" blurRad="63500" dist="63500" dir="1626736">
                      <a:srgbClr val="000000"/>
                    </a:outerShdw>
                  </a:effectLst>
                  <a:latin typeface="Gill Sans"/>
                  <a:ea typeface="Gill Sans"/>
                  <a:cs typeface="Gill Sans"/>
                  <a:sym typeface="Gill Sans"/>
                </a:defRPr>
              </a:pPr>
              <a:r>
                <a:t>Mt. 15:1-9</a:t>
              </a:r>
            </a:p>
            <a:p>
              <a:pPr marL="342900" indent="-342900" defTabSz="914400">
                <a:spcBef>
                  <a:spcPts val="700"/>
                </a:spcBef>
                <a:defRPr>
                  <a:solidFill>
                    <a:srgbClr val="FFFFFF"/>
                  </a:solidFill>
                  <a:effectLst>
                    <a:outerShdw sx="100000" sy="100000" kx="0" ky="0" algn="b" rotWithShape="0" blurRad="63500" dist="63500" dir="1626736">
                      <a:srgbClr val="000000"/>
                    </a:outerShdw>
                  </a:effectLst>
                  <a:latin typeface="Gill Sans"/>
                  <a:ea typeface="Gill Sans"/>
                  <a:cs typeface="Gill Sans"/>
                  <a:sym typeface="Gill Sans"/>
                </a:defRPr>
              </a:pPr>
              <a:r>
                <a:t>1 Cor. 4:6</a:t>
              </a:r>
            </a:p>
            <a:p>
              <a:pPr marL="342900" indent="-342900" defTabSz="914400">
                <a:spcBef>
                  <a:spcPts val="700"/>
                </a:spcBef>
                <a:defRPr>
                  <a:solidFill>
                    <a:srgbClr val="FFFFFF"/>
                  </a:solidFill>
                  <a:effectLst>
                    <a:outerShdw sx="100000" sy="100000" kx="0" ky="0" algn="b" rotWithShape="0" blurRad="63500" dist="63500" dir="1626736">
                      <a:srgbClr val="000000"/>
                    </a:outerShdw>
                  </a:effectLst>
                  <a:latin typeface="Gill Sans"/>
                  <a:ea typeface="Gill Sans"/>
                  <a:cs typeface="Gill Sans"/>
                  <a:sym typeface="Gill Sans"/>
                </a:defRPr>
              </a:pPr>
              <a:r>
                <a:t>Gal. 1:10-17</a:t>
              </a:r>
            </a:p>
            <a:p>
              <a:pPr marL="342900" indent="-342900" defTabSz="914400">
                <a:spcBef>
                  <a:spcPts val="700"/>
                </a:spcBef>
                <a:defRPr>
                  <a:solidFill>
                    <a:srgbClr val="FFFFFF"/>
                  </a:solidFill>
                  <a:effectLst>
                    <a:outerShdw sx="100000" sy="100000" kx="0" ky="0" algn="b" rotWithShape="0" blurRad="63500" dist="63500" dir="1626736">
                      <a:srgbClr val="000000"/>
                    </a:outerShdw>
                  </a:effectLst>
                  <a:latin typeface="Gill Sans"/>
                  <a:ea typeface="Gill Sans"/>
                  <a:cs typeface="Gill Sans"/>
                  <a:sym typeface="Gill Sans"/>
                </a:defRPr>
              </a:pPr>
              <a:r>
                <a:t>Col. 2:8</a:t>
              </a:r>
            </a:p>
            <a:p>
              <a:pPr marL="342900" indent="-342900" defTabSz="914400">
                <a:spcBef>
                  <a:spcPts val="700"/>
                </a:spcBef>
                <a:defRPr>
                  <a:solidFill>
                    <a:srgbClr val="FFFFFF"/>
                  </a:solidFill>
                  <a:effectLst>
                    <a:outerShdw sx="100000" sy="100000" kx="0" ky="0" algn="b" rotWithShape="0" blurRad="63500" dist="63500" dir="1626736">
                      <a:srgbClr val="000000"/>
                    </a:outerShdw>
                  </a:effectLst>
                  <a:latin typeface="Gill Sans"/>
                  <a:ea typeface="Gill Sans"/>
                  <a:cs typeface="Gill Sans"/>
                  <a:sym typeface="Gill Sans"/>
                </a:defRPr>
              </a:pPr>
              <a:r>
                <a:t>2 Thess. 2:2-4</a:t>
              </a:r>
            </a:p>
          </p:txBody>
        </p:sp>
        <p:sp>
          <p:nvSpPr>
            <p:cNvPr id="336" name="Arrow"/>
            <p:cNvSpPr/>
            <p:nvPr/>
          </p:nvSpPr>
          <p:spPr>
            <a:xfrm>
              <a:off x="0" y="1393195"/>
              <a:ext cx="1270000" cy="1270001"/>
            </a:xfrm>
            <a:prstGeom prst="rightArrow">
              <a:avLst>
                <a:gd name="adj1" fmla="val 32000"/>
                <a:gd name="adj2" fmla="val 64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12700" cap="flat">
              <a:solidFill>
                <a:schemeClr val="accent3">
                  <a:hueOff val="198700"/>
                  <a:satOff val="21248"/>
                  <a:lumOff val="19305"/>
                </a:schemeClr>
              </a:solidFill>
              <a:prstDash val="solid"/>
              <a:bevel/>
            </a:ln>
            <a:effectLst>
              <a:outerShdw sx="100000" sy="100000" kx="0" ky="0" algn="b" rotWithShape="0" blurRad="101600" dist="127000" dir="4534215">
                <a:srgbClr val="000000"/>
              </a:outerShdw>
            </a:effectLst>
          </p:spPr>
          <p:txBody>
            <a:bodyPr wrap="square" lIns="50800" tIns="50800" rIns="50800" bIns="50800" numCol="1" anchor="ctr">
              <a:noAutofit/>
            </a:bodyPr>
            <a:lstStyle/>
            <a:p>
              <a:pPr>
                <a:defRPr>
                  <a:solidFill>
                    <a:srgbClr val="FFFFFF"/>
                  </a:solidFill>
                </a:defRPr>
              </a:pPr>
            </a:p>
          </p:txBody>
        </p:sp>
      </p:grpSp>
      <p:grpSp>
        <p:nvGrpSpPr>
          <p:cNvPr id="341" name="Group"/>
          <p:cNvGrpSpPr/>
          <p:nvPr/>
        </p:nvGrpSpPr>
        <p:grpSpPr>
          <a:xfrm>
            <a:off x="118547" y="4295757"/>
            <a:ext cx="4657175" cy="3960202"/>
            <a:chOff x="0" y="0"/>
            <a:chExt cx="4657174" cy="3960200"/>
          </a:xfrm>
        </p:grpSpPr>
        <p:sp>
          <p:nvSpPr>
            <p:cNvPr id="338" name="Shape"/>
            <p:cNvSpPr/>
            <p:nvPr/>
          </p:nvSpPr>
          <p:spPr>
            <a:xfrm>
              <a:off x="0" y="0"/>
              <a:ext cx="4009814" cy="3960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flip="none" rotWithShape="1">
              <a:gsLst>
                <a:gs pos="0">
                  <a:schemeClr val="accent3"/>
                </a:gs>
                <a:gs pos="100000">
                  <a:schemeClr val="accent3">
                    <a:satOff val="2194"/>
                    <a:lumOff val="-10817"/>
                  </a:schemeClr>
                </a:gs>
              </a:gsLst>
              <a:lin ang="5400000" scaled="0"/>
            </a:gradFill>
            <a:ln w="12700" cap="flat">
              <a:solidFill>
                <a:srgbClr val="F69240"/>
              </a:solidFill>
              <a:prstDash val="solid"/>
              <a:bevel/>
            </a:ln>
            <a:effectLst>
              <a:outerShdw sx="100000" sy="100000" kx="0" ky="0" algn="b" rotWithShape="0" blurRad="50800" dist="25400" dir="5400000">
                <a:srgbClr val="000000">
                  <a:alpha val="38000"/>
                </a:srgbClr>
              </a:outerShdw>
            </a:effectLst>
          </p:spPr>
          <p:txBody>
            <a:bodyPr wrap="square" lIns="65023" tIns="65023" rIns="65023" bIns="65023" numCol="1" anchor="ctr">
              <a:noAutofit/>
            </a:bodyPr>
            <a:lstStyle/>
            <a:p>
              <a:pPr defTabSz="914400">
                <a:defRPr sz="2400">
                  <a:solidFill>
                    <a:srgbClr val="000000"/>
                  </a:solidFill>
                  <a:latin typeface="Berlin Sans FB Demi Bold"/>
                  <a:ea typeface="Berlin Sans FB Demi Bold"/>
                  <a:cs typeface="Berlin Sans FB Demi Bold"/>
                  <a:sym typeface="Berlin Sans FB Demi Bold"/>
                </a:defRPr>
              </a:pPr>
            </a:p>
          </p:txBody>
        </p:sp>
        <p:sp>
          <p:nvSpPr>
            <p:cNvPr id="339" name="From Heaven…"/>
            <p:cNvSpPr txBox="1"/>
            <p:nvPr/>
          </p:nvSpPr>
          <p:spPr>
            <a:xfrm>
              <a:off x="54186" y="58336"/>
              <a:ext cx="3901441" cy="38435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marL="342900" indent="-342900" defTabSz="914400">
                <a:spcBef>
                  <a:spcPts val="700"/>
                </a:spcBef>
                <a:defRPr b="1" sz="4200">
                  <a:solidFill>
                    <a:srgbClr val="FFFFFF"/>
                  </a:solidFill>
                  <a:effectLst>
                    <a:outerShdw sx="100000" sy="100000" kx="0" ky="0" algn="b" rotWithShape="0" blurRad="63500" dist="63500" dir="1920000">
                      <a:srgbClr val="000000"/>
                    </a:outerShdw>
                  </a:effectLst>
                  <a:latin typeface="Gill Sans"/>
                  <a:ea typeface="Gill Sans"/>
                  <a:cs typeface="Gill Sans"/>
                  <a:sym typeface="Gill Sans"/>
                </a:defRPr>
              </a:pPr>
              <a:r>
                <a:rPr u="sng"/>
                <a:t>From Heaven</a:t>
              </a:r>
              <a:endParaRPr u="sng"/>
            </a:p>
            <a:p>
              <a:pPr marL="342900" indent="-342900" defTabSz="914400">
                <a:spcBef>
                  <a:spcPts val="700"/>
                </a:spcBef>
                <a:defRPr>
                  <a:solidFill>
                    <a:srgbClr val="FFFFFF"/>
                  </a:solidFill>
                  <a:effectLst>
                    <a:outerShdw sx="100000" sy="100000" kx="0" ky="0" algn="b" rotWithShape="0" blurRad="63500" dist="63500" dir="1920000">
                      <a:srgbClr val="000000"/>
                    </a:outerShdw>
                  </a:effectLst>
                  <a:latin typeface="Gill Sans"/>
                  <a:ea typeface="Gill Sans"/>
                  <a:cs typeface="Gill Sans"/>
                  <a:sym typeface="Gill Sans"/>
                </a:defRPr>
              </a:pPr>
              <a:r>
                <a:t>Mt. 21:23-27</a:t>
              </a:r>
            </a:p>
            <a:p>
              <a:pPr marL="342900" indent="-342900" defTabSz="914400">
                <a:spcBef>
                  <a:spcPts val="700"/>
                </a:spcBef>
                <a:defRPr>
                  <a:solidFill>
                    <a:srgbClr val="FFFFFF"/>
                  </a:solidFill>
                  <a:effectLst>
                    <a:outerShdw sx="100000" sy="100000" kx="0" ky="0" algn="b" rotWithShape="0" blurRad="63500" dist="63500" dir="1920000">
                      <a:srgbClr val="000000"/>
                    </a:outerShdw>
                  </a:effectLst>
                  <a:latin typeface="Gill Sans"/>
                  <a:ea typeface="Gill Sans"/>
                  <a:cs typeface="Gill Sans"/>
                  <a:sym typeface="Gill Sans"/>
                </a:defRPr>
              </a:pPr>
              <a:r>
                <a:t>1 John 4:4-6</a:t>
              </a:r>
            </a:p>
            <a:p>
              <a:pPr marL="342900" indent="-342900" defTabSz="914400">
                <a:spcBef>
                  <a:spcPts val="700"/>
                </a:spcBef>
                <a:defRPr>
                  <a:solidFill>
                    <a:srgbClr val="FFFFFF"/>
                  </a:solidFill>
                  <a:effectLst>
                    <a:outerShdw sx="100000" sy="100000" kx="0" ky="0" algn="b" rotWithShape="0" blurRad="63500" dist="63500" dir="1920000">
                      <a:srgbClr val="000000"/>
                    </a:outerShdw>
                  </a:effectLst>
                  <a:latin typeface="Gill Sans"/>
                  <a:ea typeface="Gill Sans"/>
                  <a:cs typeface="Gill Sans"/>
                  <a:sym typeface="Gill Sans"/>
                </a:defRPr>
              </a:pPr>
              <a:r>
                <a:t>Gal. 1:6-9</a:t>
              </a:r>
            </a:p>
            <a:p>
              <a:pPr marL="342900" indent="-342900" defTabSz="914400">
                <a:spcBef>
                  <a:spcPts val="700"/>
                </a:spcBef>
                <a:defRPr>
                  <a:solidFill>
                    <a:srgbClr val="FFFFFF"/>
                  </a:solidFill>
                  <a:effectLst>
                    <a:outerShdw sx="100000" sy="100000" kx="0" ky="0" algn="b" rotWithShape="0" blurRad="63500" dist="63500" dir="1920000">
                      <a:srgbClr val="000000"/>
                    </a:outerShdw>
                  </a:effectLst>
                  <a:latin typeface="Gill Sans"/>
                  <a:ea typeface="Gill Sans"/>
                  <a:cs typeface="Gill Sans"/>
                  <a:sym typeface="Gill Sans"/>
                </a:defRPr>
              </a:pPr>
              <a:r>
                <a:t>Col. 2:6-10</a:t>
              </a:r>
            </a:p>
            <a:p>
              <a:pPr marL="342900" indent="-342900" defTabSz="914400">
                <a:spcBef>
                  <a:spcPts val="700"/>
                </a:spcBef>
                <a:defRPr>
                  <a:solidFill>
                    <a:srgbClr val="FFFFFF"/>
                  </a:solidFill>
                  <a:effectLst>
                    <a:outerShdw sx="100000" sy="100000" kx="0" ky="0" algn="b" rotWithShape="0" blurRad="63500" dist="63500" dir="1920000">
                      <a:srgbClr val="000000"/>
                    </a:outerShdw>
                  </a:effectLst>
                  <a:latin typeface="Gill Sans"/>
                  <a:ea typeface="Gill Sans"/>
                  <a:cs typeface="Gill Sans"/>
                  <a:sym typeface="Gill Sans"/>
                </a:defRPr>
              </a:pPr>
              <a:r>
                <a:t>2 Thess. 2:15</a:t>
              </a:r>
            </a:p>
          </p:txBody>
        </p:sp>
        <p:sp>
          <p:nvSpPr>
            <p:cNvPr id="340" name="Arrow"/>
            <p:cNvSpPr/>
            <p:nvPr/>
          </p:nvSpPr>
          <p:spPr>
            <a:xfrm flipH="1">
              <a:off x="3387174" y="1345100"/>
              <a:ext cx="1270001" cy="1270001"/>
            </a:xfrm>
            <a:prstGeom prst="rightArrow">
              <a:avLst>
                <a:gd name="adj1" fmla="val 32000"/>
                <a:gd name="adj2" fmla="val 64000"/>
              </a:avLst>
            </a:prstGeom>
            <a:solidFill>
              <a:schemeClr val="accent3">
                <a:hueOff val="198700"/>
                <a:satOff val="21248"/>
                <a:lumOff val="19305"/>
              </a:schemeClr>
            </a:solidFill>
            <a:ln w="12700" cap="flat">
              <a:solidFill>
                <a:srgbClr val="000000"/>
              </a:solidFill>
              <a:prstDash val="solid"/>
              <a:bevel/>
            </a:ln>
            <a:effectLst>
              <a:outerShdw sx="100000" sy="100000" kx="0" ky="0" algn="b" rotWithShape="0" blurRad="101600" dist="127000" dir="4534215">
                <a:srgbClr val="000000"/>
              </a:outerShdw>
            </a:effectLst>
          </p:spPr>
          <p:txBody>
            <a:bodyPr wrap="square" lIns="50800" tIns="50800" rIns="50800" bIns="50800" numCol="1" anchor="ctr">
              <a:noAutofit/>
            </a:bodyPr>
            <a:lstStyle/>
            <a:p>
              <a:pPr>
                <a:defRPr>
                  <a:solidFill>
                    <a:srgbClr val="FFFFFF"/>
                  </a:solidFill>
                </a:defRPr>
              </a:pPr>
            </a:p>
          </p:txBody>
        </p:sp>
      </p:grpSp>
      <p:pic>
        <p:nvPicPr>
          <p:cNvPr id="342" name="Matthew 21:25-26… Matthew 21:25-26Only Two Possible Sources" descr="Matthew 21:25-26… Matthew 21:25-26Only Two Possible Sources"/>
          <p:cNvPicPr>
            <a:picLocks noChangeAspect="0"/>
          </p:cNvPicPr>
          <p:nvPr/>
        </p:nvPicPr>
        <p:blipFill>
          <a:blip r:embed="rId4">
            <a:extLst/>
          </a:blip>
          <a:stretch>
            <a:fillRect/>
          </a:stretch>
        </p:blipFill>
        <p:spPr>
          <a:xfrm>
            <a:off x="4513579" y="4413523"/>
            <a:ext cx="3952242" cy="3524505"/>
          </a:xfrm>
          <a:prstGeom prst="rect">
            <a:avLst/>
          </a:prstGeom>
          <a:effectLst>
            <a:outerShdw sx="100000" sy="100000" kx="0" ky="0" algn="b" rotWithShape="0" blurRad="101600" dist="127000" dir="4534215">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41"/>
                                        </p:tgtEl>
                                        <p:attrNameLst>
                                          <p:attrName>style.visibility</p:attrName>
                                        </p:attrNameLst>
                                      </p:cBhvr>
                                      <p:to>
                                        <p:strVal val="visible"/>
                                      </p:to>
                                    </p:set>
                                    <p:animEffect filter="wipe(right)" transition="in">
                                      <p:cBhvr>
                                        <p:cTn id="7" dur="10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37"/>
                                        </p:tgtEl>
                                        <p:attrNameLst>
                                          <p:attrName>style.visibility</p:attrName>
                                        </p:attrNameLst>
                                      </p:cBhvr>
                                      <p:to>
                                        <p:strVal val="visible"/>
                                      </p:to>
                                    </p:set>
                                    <p:animEffect filter="wipe(left)" transition="in">
                                      <p:cBhvr>
                                        <p:cTn id="12" dur="1000"/>
                                        <p:tgtEl>
                                          <p:spTgt spid="33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332"/>
                                        </p:tgtEl>
                                        <p:attrNameLst>
                                          <p:attrName>style.visibility</p:attrName>
                                        </p:attrNameLst>
                                      </p:cBhvr>
                                      <p:to>
                                        <p:strVal val="visible"/>
                                      </p:to>
                                    </p:set>
                                    <p:anim calcmode="lin" valueType="num">
                                      <p:cBhvr>
                                        <p:cTn id="17" dur="5500" fill="hold"/>
                                        <p:tgtEl>
                                          <p:spTgt spid="332"/>
                                        </p:tgtEl>
                                        <p:attrNameLst>
                                          <p:attrName>ppt_x</p:attrName>
                                        </p:attrNameLst>
                                      </p:cBhvr>
                                      <p:tavLst>
                                        <p:tav tm="0">
                                          <p:val>
                                            <p:strVal val="#ppt_x"/>
                                          </p:val>
                                        </p:tav>
                                        <p:tav tm="100000">
                                          <p:val>
                                            <p:strVal val="#ppt_x"/>
                                          </p:val>
                                        </p:tav>
                                      </p:tavLst>
                                    </p:anim>
                                    <p:anim calcmode="lin" valueType="num">
                                      <p:cBhvr>
                                        <p:cTn id="18" dur="5500" fill="hold"/>
                                        <p:tgtEl>
                                          <p:spTgt spid="3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1"/>
      <p:bldP build="whole" bldLvl="1" animBg="1" rev="0" advAuto="0" spid="332" grpId="3"/>
      <p:bldP build="whole" bldLvl="1" animBg="1" rev="0" advAuto="0" spid="337"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age" descr="Image"/>
          <p:cNvPicPr>
            <a:picLocks noChangeAspect="0"/>
          </p:cNvPicPr>
          <p:nvPr/>
        </p:nvPicPr>
        <p:blipFill>
          <a:blip r:embed="rId2">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pic>
        <p:nvPicPr>
          <p:cNvPr id="34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46"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47"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348" name="We cannot know the mind of God except through revelation…"/>
          <p:cNvSpPr/>
          <p:nvPr/>
        </p:nvSpPr>
        <p:spPr>
          <a:xfrm>
            <a:off x="275816" y="4098999"/>
            <a:ext cx="4106279" cy="4212116"/>
          </a:xfrm>
          <a:prstGeom prst="roundRect">
            <a:avLst>
              <a:gd name="adj" fmla="val 15000"/>
            </a:avLst>
          </a:prstGeom>
          <a:gradFill>
            <a:gsLst>
              <a:gs pos="0">
                <a:schemeClr val="accent3"/>
              </a:gs>
              <a:gs pos="100000">
                <a:schemeClr val="accent3">
                  <a:satOff val="2194"/>
                  <a:lumOff val="-10817"/>
                </a:schemeClr>
              </a:gs>
            </a:gsLst>
            <a:lin ang="5400000"/>
          </a:gradFill>
          <a:ln w="25400">
            <a:solidFill>
              <a:srgbClr val="000000"/>
            </a:solidFill>
            <a:miter lim="400000"/>
          </a:ln>
          <a:effectLst>
            <a:outerShdw sx="100000" sy="100000" kx="0" ky="0" algn="b" rotWithShape="0" blurRad="190500" dist="83082" dir="2309933">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3300">
                <a:solidFill>
                  <a:srgbClr val="FFFFFF"/>
                </a:solidFill>
                <a:effectLst>
                  <a:outerShdw sx="100000" sy="100000" kx="0" ky="0" algn="b" rotWithShape="0" blurRad="50800" dist="63500" dir="2160000">
                    <a:srgbClr val="000000"/>
                  </a:outerShdw>
                </a:effectLst>
                <a:latin typeface="Gill Sans"/>
                <a:ea typeface="Gill Sans"/>
                <a:cs typeface="Gill Sans"/>
                <a:sym typeface="Gill Sans"/>
              </a:defRPr>
            </a:pPr>
            <a:r>
              <a:t>We cannot know the mind of God except through revelation </a:t>
            </a:r>
          </a:p>
          <a:p>
            <a:pPr>
              <a:defRPr>
                <a:solidFill>
                  <a:srgbClr val="FFFFFF"/>
                </a:solidFill>
                <a:effectLst>
                  <a:outerShdw sx="100000" sy="100000" kx="0" ky="0" algn="b" rotWithShape="0" blurRad="50800" dist="63500" dir="2160000">
                    <a:srgbClr val="000000"/>
                  </a:outerShdw>
                </a:effectLst>
              </a:defRPr>
            </a:pPr>
            <a:r>
              <a:t>1 Cor 2:10, 11,14</a:t>
            </a:r>
          </a:p>
          <a:p>
            <a:pPr>
              <a:defRPr>
                <a:solidFill>
                  <a:srgbClr val="FFFFFF"/>
                </a:solidFill>
                <a:effectLst>
                  <a:outerShdw sx="100000" sy="100000" kx="0" ky="0" algn="b" rotWithShape="0" blurRad="50800" dist="63500" dir="2160000">
                    <a:srgbClr val="000000"/>
                  </a:outerShdw>
                </a:effectLst>
              </a:defRPr>
            </a:pPr>
            <a:r>
              <a:t>Eph 3:3-5</a:t>
            </a:r>
          </a:p>
          <a:p>
            <a:pPr>
              <a:defRPr>
                <a:solidFill>
                  <a:srgbClr val="FFFFFF"/>
                </a:solidFill>
                <a:effectLst>
                  <a:outerShdw sx="100000" sy="100000" kx="0" ky="0" algn="b" rotWithShape="0" blurRad="50800" dist="63500" dir="2160000">
                    <a:srgbClr val="000000"/>
                  </a:outerShdw>
                </a:effectLst>
              </a:defRPr>
            </a:pPr>
            <a:r>
              <a:t>Isaiah 55:8,9</a:t>
            </a:r>
          </a:p>
        </p:txBody>
      </p:sp>
      <p:sp>
        <p:nvSpPr>
          <p:cNvPr id="349" name="God has revealed everything  He wants us to know &amp; do –…"/>
          <p:cNvSpPr/>
          <p:nvPr/>
        </p:nvSpPr>
        <p:spPr>
          <a:xfrm>
            <a:off x="8622705" y="4098999"/>
            <a:ext cx="4106279" cy="4212116"/>
          </a:xfrm>
          <a:prstGeom prst="roundRect">
            <a:avLst>
              <a:gd name="adj" fmla="val 15000"/>
            </a:avLst>
          </a:prstGeom>
          <a:gradFill>
            <a:gsLst>
              <a:gs pos="0">
                <a:schemeClr val="accent4"/>
              </a:gs>
              <a:gs pos="100000">
                <a:schemeClr val="accent4">
                  <a:hueOff val="-81543"/>
                  <a:satOff val="3097"/>
                  <a:lumOff val="-8662"/>
                </a:schemeClr>
              </a:gs>
            </a:gsLst>
            <a:lin ang="5400000"/>
          </a:gradFill>
          <a:ln w="25400">
            <a:solidFill>
              <a:srgbClr val="000000"/>
            </a:solidFill>
            <a:miter lim="400000"/>
          </a:ln>
          <a:effectLst>
            <a:outerShdw sx="100000" sy="100000" kx="0" ky="0" algn="b" rotWithShape="0" blurRad="190500" dist="83082" dir="2309933">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3300">
                <a:solidFill>
                  <a:srgbClr val="FFFFFF"/>
                </a:solidFill>
                <a:effectLst>
                  <a:outerShdw sx="100000" sy="100000" kx="0" ky="0" algn="b" rotWithShape="0" blurRad="63500" dist="63500" dir="2640000">
                    <a:srgbClr val="000000"/>
                  </a:outerShdw>
                </a:effectLst>
                <a:latin typeface="Gill Sans"/>
                <a:ea typeface="Gill Sans"/>
                <a:cs typeface="Gill Sans"/>
                <a:sym typeface="Gill Sans"/>
              </a:defRPr>
            </a:pPr>
            <a:r>
              <a:t>God has revealed everything </a:t>
            </a:r>
            <a:br/>
            <a:r>
              <a:t>He wants us to </a:t>
            </a:r>
            <a:r>
              <a:rPr u="sng"/>
              <a:t>know</a:t>
            </a:r>
            <a:r>
              <a:t> &amp; </a:t>
            </a:r>
            <a:r>
              <a:rPr u="sng"/>
              <a:t>do</a:t>
            </a:r>
            <a:r>
              <a:t> – </a:t>
            </a:r>
          </a:p>
          <a:p>
            <a:pPr>
              <a:defRPr>
                <a:solidFill>
                  <a:srgbClr val="FFFFFF"/>
                </a:solidFill>
                <a:effectLst>
                  <a:outerShdw sx="100000" sy="100000" kx="0" ky="0" algn="b" rotWithShape="0" blurRad="63500" dist="63500" dir="2640000">
                    <a:srgbClr val="000000"/>
                  </a:outerShdw>
                </a:effectLst>
              </a:defRPr>
            </a:pPr>
            <a:r>
              <a:t>2 Pet 1:3; </a:t>
            </a:r>
          </a:p>
          <a:p>
            <a:pPr>
              <a:defRPr>
                <a:solidFill>
                  <a:srgbClr val="FFFFFF"/>
                </a:solidFill>
                <a:effectLst>
                  <a:outerShdw sx="100000" sy="100000" kx="0" ky="0" algn="b" rotWithShape="0" blurRad="63500" dist="63500" dir="2640000">
                    <a:srgbClr val="000000"/>
                  </a:outerShdw>
                </a:effectLst>
              </a:defRPr>
            </a:pPr>
            <a:r>
              <a:t>2 Tim 3:16,17</a:t>
            </a:r>
          </a:p>
          <a:p>
            <a:pPr>
              <a:defRPr>
                <a:solidFill>
                  <a:srgbClr val="FFFFFF"/>
                </a:solidFill>
                <a:effectLst>
                  <a:outerShdw sx="100000" sy="100000" kx="0" ky="0" algn="b" rotWithShape="0" blurRad="63500" dist="63500" dir="2640000">
                    <a:srgbClr val="000000"/>
                  </a:outerShdw>
                </a:effectLst>
              </a:defRPr>
            </a:pPr>
            <a:r>
              <a:t>Jude 3</a:t>
            </a:r>
          </a:p>
        </p:txBody>
      </p:sp>
      <p:sp>
        <p:nvSpPr>
          <p:cNvPr id="350" name="2 Timothy 3:16–17 (NKJV)…"/>
          <p:cNvSpPr txBox="1"/>
          <p:nvPr/>
        </p:nvSpPr>
        <p:spPr>
          <a:xfrm>
            <a:off x="137114" y="1939628"/>
            <a:ext cx="12686573" cy="1963937"/>
          </a:xfrm>
          <a:prstGeom prst="rect">
            <a:avLst/>
          </a:prstGeom>
          <a:solidFill>
            <a:srgbClr val="FFFFFF"/>
          </a:solidFill>
          <a:ln w="12700">
            <a:miter lim="400000"/>
          </a:ln>
          <a:effectLst>
            <a:outerShdw sx="100000" sy="100000" kx="0" ky="0" algn="b" rotWithShape="0" blurRad="190500" dist="83082" dir="54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b="1" sz="3200">
                <a:solidFill>
                  <a:srgbClr val="000000"/>
                </a:solidFill>
                <a:latin typeface="Times New Roman"/>
                <a:ea typeface="Times New Roman"/>
                <a:cs typeface="Times New Roman"/>
                <a:sym typeface="Times New Roman"/>
              </a:defRPr>
            </a:pPr>
            <a:r>
              <a:t>2 Timothy 3:16–17 (NKJV)</a:t>
            </a:r>
          </a:p>
          <a:p>
            <a:pPr defTabSz="457200">
              <a:defRPr sz="3200">
                <a:solidFill>
                  <a:srgbClr val="000000"/>
                </a:solidFill>
                <a:latin typeface="Times New Roman"/>
                <a:ea typeface="Times New Roman"/>
                <a:cs typeface="Times New Roman"/>
                <a:sym typeface="Times New Roman"/>
              </a:defRPr>
            </a:pPr>
            <a:r>
              <a:rPr baseline="31999"/>
              <a:t>16</a:t>
            </a:r>
            <a:r>
              <a:t> All Scripture </a:t>
            </a:r>
            <a:r>
              <a:rPr i="1"/>
              <a:t>is</a:t>
            </a:r>
            <a:r>
              <a:t> given by inspiration of God, and </a:t>
            </a:r>
            <a:r>
              <a:rPr i="1"/>
              <a:t>is</a:t>
            </a:r>
            <a:r>
              <a:t> profitable for doctrine, for reproof, for correction, for instruction in righteousness, </a:t>
            </a:r>
            <a:r>
              <a:rPr baseline="31999"/>
              <a:t>17</a:t>
            </a:r>
            <a:r>
              <a:t> that the man of God may be complete, thoroughly equipped for every good work.</a:t>
            </a:r>
          </a:p>
        </p:txBody>
      </p:sp>
      <p:sp>
        <p:nvSpPr>
          <p:cNvPr id="351" name="Walking by faith means walking by what God has said…"/>
          <p:cNvSpPr txBox="1"/>
          <p:nvPr/>
        </p:nvSpPr>
        <p:spPr>
          <a:xfrm>
            <a:off x="137114" y="8577005"/>
            <a:ext cx="12686574" cy="1143001"/>
          </a:xfrm>
          <a:prstGeom prst="rect">
            <a:avLst/>
          </a:prstGeom>
          <a:ln w="12700">
            <a:miter lim="400000"/>
          </a:ln>
          <a:effectLst>
            <a:outerShdw sx="100000" sy="100000" kx="0" ky="0" algn="b" rotWithShape="0" blurRad="190500" dist="83082" dir="1707542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FFFFFF"/>
                </a:solidFill>
                <a:effectLst>
                  <a:outerShdw sx="100000" sy="100000" kx="0" ky="0" algn="b" rotWithShape="0" blurRad="63500" dist="63500" dir="2820000">
                    <a:srgbClr val="000000"/>
                  </a:outerShdw>
                </a:effectLst>
                <a:latin typeface="Gill Sans"/>
                <a:ea typeface="Gill Sans"/>
                <a:cs typeface="Gill Sans"/>
                <a:sym typeface="Gill Sans"/>
              </a:defRPr>
            </a:pPr>
            <a:r>
              <a:t>Walking by faith means walking by what God has said</a:t>
            </a:r>
          </a:p>
          <a:p>
            <a:pPr>
              <a:defRPr>
                <a:solidFill>
                  <a:srgbClr val="FFFFFF"/>
                </a:solidFill>
                <a:effectLst>
                  <a:outerShdw sx="100000" sy="100000" kx="0" ky="0" algn="b" rotWithShape="0" blurRad="63500" dist="63500" dir="2820000">
                    <a:srgbClr val="000000"/>
                  </a:outerShdw>
                </a:effectLst>
              </a:defRPr>
            </a:pPr>
            <a:r>
              <a:t>2 Cor. 5:7; 1 Cor. 4:6; Gal. 1:6-9</a:t>
            </a:r>
          </a:p>
        </p:txBody>
      </p:sp>
      <p:sp>
        <p:nvSpPr>
          <p:cNvPr id="352" name="Double Arrow"/>
          <p:cNvSpPr/>
          <p:nvPr/>
        </p:nvSpPr>
        <p:spPr>
          <a:xfrm>
            <a:off x="4012844" y="5570056"/>
            <a:ext cx="4979112" cy="1270001"/>
          </a:xfrm>
          <a:prstGeom prst="leftRightArrow">
            <a:avLst>
              <a:gd name="adj1" fmla="val 32000"/>
              <a:gd name="adj2" fmla="val 44000"/>
            </a:avLst>
          </a:prstGeom>
          <a:gradFill>
            <a:gsLst>
              <a:gs pos="0">
                <a:schemeClr val="accent5">
                  <a:hueOff val="-158059"/>
                  <a:satOff val="-13250"/>
                  <a:lumOff val="10967"/>
                </a:schemeClr>
              </a:gs>
              <a:gs pos="100000">
                <a:schemeClr val="accent5">
                  <a:hueOff val="-53923"/>
                  <a:lumOff val="-6733"/>
                </a:schemeClr>
              </a:gs>
            </a:gsLst>
            <a:lin ang="5400000"/>
          </a:gradFill>
          <a:ln w="25400">
            <a:solidFill>
              <a:schemeClr val="accent3">
                <a:hueOff val="198700"/>
                <a:satOff val="21248"/>
                <a:lumOff val="19305"/>
              </a:schemeClr>
            </a:solidFill>
            <a:miter lim="400000"/>
          </a:ln>
          <a:effectLst>
            <a:outerShdw sx="100000" sy="100000" kx="0" ky="0" algn="b" rotWithShape="0" blurRad="190500" dist="83082" dir="2309933">
              <a:srgbClr val="000000"/>
            </a:outerShdw>
          </a:effectLst>
        </p:spPr>
        <p:txBody>
          <a:bodyPr lIns="50800" tIns="50800" rIns="50800" bIns="50800" anchor="ctr"/>
          <a:lstStyle/>
          <a:p>
            <a:pPr>
              <a:defRPr>
                <a:solidFill>
                  <a:srgbClr val="FFFFFF"/>
                </a:solidFill>
              </a:defRPr>
            </a:pPr>
          </a:p>
        </p:txBody>
      </p:sp>
      <p:sp>
        <p:nvSpPr>
          <p:cNvPr id="353" name="Faith comes by hearing the word of CHRIST…"/>
          <p:cNvSpPr/>
          <p:nvPr/>
        </p:nvSpPr>
        <p:spPr>
          <a:xfrm>
            <a:off x="4897775" y="4098999"/>
            <a:ext cx="3209250" cy="4212116"/>
          </a:xfrm>
          <a:prstGeom prst="ellipse">
            <a:avLst/>
          </a:prstGeom>
          <a:gradFill>
            <a:gsLst>
              <a:gs pos="0">
                <a:schemeClr val="accent6">
                  <a:hueOff val="-193447"/>
                  <a:satOff val="3713"/>
                  <a:lumOff val="11329"/>
                </a:schemeClr>
              </a:gs>
              <a:gs pos="100000">
                <a:schemeClr val="accent6">
                  <a:satOff val="1848"/>
                  <a:lumOff val="-15262"/>
                </a:schemeClr>
              </a:gs>
            </a:gsLst>
            <a:lin ang="5400000"/>
          </a:gradFill>
          <a:ln w="25400">
            <a:solidFill>
              <a:srgbClr val="000000"/>
            </a:solidFill>
            <a:miter lim="400000"/>
          </a:ln>
          <a:effectLst>
            <a:outerShdw sx="100000" sy="100000" kx="0" ky="0" algn="b" rotWithShape="0" blurRad="190500" dist="83082" dir="2309933">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3400">
                <a:solidFill>
                  <a:srgbClr val="FFFFFF"/>
                </a:solidFill>
                <a:effectLst>
                  <a:outerShdw sx="100000" sy="100000" kx="0" ky="0" algn="b" rotWithShape="0" blurRad="63500" dist="63500" dir="2820000">
                    <a:srgbClr val="000000"/>
                  </a:outerShdw>
                </a:effectLst>
                <a:latin typeface="Gill Sans"/>
                <a:ea typeface="Gill Sans"/>
                <a:cs typeface="Gill Sans"/>
                <a:sym typeface="Gill Sans"/>
              </a:defRPr>
            </a:pPr>
            <a:r>
              <a:t>Faith comes by hearing the word of CHRIST</a:t>
            </a:r>
          </a:p>
          <a:p>
            <a:pPr>
              <a:defRPr sz="3400">
                <a:solidFill>
                  <a:srgbClr val="FFFFFF"/>
                </a:solidFill>
                <a:effectLst>
                  <a:outerShdw sx="100000" sy="100000" kx="0" ky="0" algn="b" rotWithShape="0" blurRad="63500" dist="63500" dir="2820000">
                    <a:srgbClr val="000000"/>
                  </a:outerShdw>
                </a:effectLst>
              </a:defRPr>
            </a:pPr>
            <a:r>
              <a:t>Romans 10:17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7" name="Rectangle"/>
          <p:cNvGrpSpPr/>
          <p:nvPr/>
        </p:nvGrpSpPr>
        <p:grpSpPr>
          <a:xfrm>
            <a:off x="4401653" y="3705154"/>
            <a:ext cx="8461470" cy="6027589"/>
            <a:chOff x="0" y="0"/>
            <a:chExt cx="8461469" cy="6027588"/>
          </a:xfrm>
        </p:grpSpPr>
        <p:sp>
          <p:nvSpPr>
            <p:cNvPr id="356" name="Rectangle"/>
            <p:cNvSpPr/>
            <p:nvPr/>
          </p:nvSpPr>
          <p:spPr>
            <a:xfrm>
              <a:off x="76199" y="50800"/>
              <a:ext cx="8309071" cy="5824389"/>
            </a:xfrm>
            <a:prstGeom prst="rect">
              <a:avLst/>
            </a:prstGeom>
            <a:solidFill>
              <a:srgbClr val="5A5F5E"/>
            </a:solidFill>
            <a:ln>
              <a:noFill/>
            </a:ln>
            <a:effectLst/>
          </p:spPr>
          <p:txBody>
            <a:bodyPr wrap="square" lIns="50800" tIns="50800" rIns="50800" bIns="50800" numCol="1" anchor="ctr">
              <a:noAutofit/>
            </a:bodyPr>
            <a:lstStyle/>
            <a:p>
              <a:pPr>
                <a:defRPr>
                  <a:solidFill>
                    <a:srgbClr val="FFFFFF"/>
                  </a:solidFill>
                </a:defRPr>
              </a:pPr>
            </a:p>
          </p:txBody>
        </p:sp>
        <p:pic>
          <p:nvPicPr>
            <p:cNvPr id="355" name="Rectangle Rectangle" descr="Rectangle Rectangle"/>
            <p:cNvPicPr>
              <a:picLocks noChangeAspect="0"/>
            </p:cNvPicPr>
            <p:nvPr/>
          </p:nvPicPr>
          <p:blipFill>
            <a:blip r:embed="rId2">
              <a:extLst/>
            </a:blip>
            <a:stretch>
              <a:fillRect/>
            </a:stretch>
          </p:blipFill>
          <p:spPr>
            <a:xfrm>
              <a:off x="-1" y="0"/>
              <a:ext cx="8461471" cy="6027589"/>
            </a:xfrm>
            <a:prstGeom prst="rect">
              <a:avLst/>
            </a:prstGeom>
            <a:effectLst/>
          </p:spPr>
        </p:pic>
      </p:grpSp>
      <p:sp>
        <p:nvSpPr>
          <p:cNvPr id="358" name="15 Be diligent to present yourself approved to God, a worker who does not need to be ashamed, rightly dividing the word of truth. — 2 Timothy 2:15 (NKJV)"/>
          <p:cNvSpPr txBox="1"/>
          <p:nvPr/>
        </p:nvSpPr>
        <p:spPr>
          <a:xfrm>
            <a:off x="195439" y="2287828"/>
            <a:ext cx="12613922" cy="999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i="1" sz="3100">
                <a:solidFill>
                  <a:srgbClr val="000000"/>
                </a:solidFill>
                <a:latin typeface="Times New Roman"/>
                <a:ea typeface="Times New Roman"/>
                <a:cs typeface="Times New Roman"/>
                <a:sym typeface="Times New Roman"/>
              </a:defRPr>
            </a:pPr>
            <a:r>
              <a:rPr baseline="31999"/>
              <a:t>15</a:t>
            </a:r>
            <a:r>
              <a:t> Be diligent to present yourself approved to God, a worker who does not need to be ashamed, rightly dividing the word of truth. — 2 Timothy 2:15 (NKJV) </a:t>
            </a:r>
          </a:p>
        </p:txBody>
      </p:sp>
      <p:sp>
        <p:nvSpPr>
          <p:cNvPr id="359" name="Cain &amp; Abel (Gen. 4:1-7; Heb. 11:4)…"/>
          <p:cNvSpPr txBox="1"/>
          <p:nvPr/>
        </p:nvSpPr>
        <p:spPr>
          <a:xfrm>
            <a:off x="4571971" y="3849746"/>
            <a:ext cx="8120834"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Cain &amp; Abel (Gen. 4:1-7; Heb. 11:4)</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Noah Built The Ark (Gen. 6; Heb. 11:7)</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Nadab and Abihu (Lev. 10:1,2)</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Moses Strikes A Rock (Num 20:8-24)</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King Saul (1 Sam. 13 &amp; 15)</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David’s Ox Cart (1 Chron 13:5-8)</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Jeroboam (1 Kings 12:25-33)</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Uzziah (2 Chr. 26:16-23)</a:t>
            </a:r>
          </a:p>
        </p:txBody>
      </p:sp>
      <p:grpSp>
        <p:nvGrpSpPr>
          <p:cNvPr id="362" name="Picture 4"/>
          <p:cNvGrpSpPr/>
          <p:nvPr/>
        </p:nvGrpSpPr>
        <p:grpSpPr>
          <a:xfrm>
            <a:off x="98478" y="3705154"/>
            <a:ext cx="4388319" cy="6027589"/>
            <a:chOff x="0" y="0"/>
            <a:chExt cx="4388318" cy="6027588"/>
          </a:xfrm>
        </p:grpSpPr>
        <p:pic>
          <p:nvPicPr>
            <p:cNvPr id="361" name="Picture 4" descr="Picture 4"/>
            <p:cNvPicPr>
              <a:picLocks noChangeAspect="1"/>
            </p:cNvPicPr>
            <p:nvPr/>
          </p:nvPicPr>
          <p:blipFill>
            <a:blip r:embed="rId3">
              <a:extLst/>
            </a:blip>
            <a:stretch>
              <a:fillRect/>
            </a:stretch>
          </p:blipFill>
          <p:spPr>
            <a:xfrm>
              <a:off x="76200" y="50800"/>
              <a:ext cx="4235919" cy="5824389"/>
            </a:xfrm>
            <a:prstGeom prst="rect">
              <a:avLst/>
            </a:prstGeom>
            <a:ln>
              <a:noFill/>
            </a:ln>
            <a:effectLst/>
          </p:spPr>
        </p:pic>
        <p:pic>
          <p:nvPicPr>
            <p:cNvPr id="360" name="Picture 4" descr="Picture 4"/>
            <p:cNvPicPr>
              <a:picLocks noChangeAspect="0"/>
            </p:cNvPicPr>
            <p:nvPr/>
          </p:nvPicPr>
          <p:blipFill>
            <a:blip r:embed="rId4">
              <a:extLst/>
            </a:blip>
            <a:stretch>
              <a:fillRect/>
            </a:stretch>
          </p:blipFill>
          <p:spPr>
            <a:xfrm>
              <a:off x="0" y="0"/>
              <a:ext cx="4388319" cy="6027589"/>
            </a:xfrm>
            <a:prstGeom prst="rect">
              <a:avLst/>
            </a:prstGeom>
            <a:effectLst/>
          </p:spPr>
        </p:pic>
      </p:grpSp>
      <p:pic>
        <p:nvPicPr>
          <p:cNvPr id="363" name="Image" descr="Image"/>
          <p:cNvPicPr>
            <a:picLocks noChangeAspect="0"/>
          </p:cNvPicPr>
          <p:nvPr/>
        </p:nvPicPr>
        <p:blipFill>
          <a:blip r:embed="rId5">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64" name="Image" descr="Image"/>
          <p:cNvPicPr>
            <a:picLocks noChangeAspect="1"/>
          </p:cNvPicPr>
          <p:nvPr/>
        </p:nvPicPr>
        <p:blipFill>
          <a:blip r:embed="rId6">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65"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366" name="Walking by faith means walking by what God has said…"/>
          <p:cNvSpPr txBox="1"/>
          <p:nvPr/>
        </p:nvSpPr>
        <p:spPr>
          <a:xfrm>
            <a:off x="356758" y="6846992"/>
            <a:ext cx="3871759" cy="2705101"/>
          </a:xfrm>
          <a:prstGeom prst="rect">
            <a:avLst/>
          </a:prstGeom>
          <a:ln w="12700">
            <a:miter lim="400000"/>
          </a:ln>
          <a:effectLst>
            <a:outerShdw sx="100000" sy="100000" kx="0" ky="0" algn="b" rotWithShape="0" blurRad="190500" dist="83082" dir="1707542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FFFFFF"/>
                </a:solidFill>
                <a:effectLst>
                  <a:outerShdw sx="100000" sy="100000" kx="0" ky="0" algn="b" rotWithShape="0" blurRad="63500" dist="63500" dir="2820000">
                    <a:srgbClr val="000000"/>
                  </a:outerShdw>
                </a:effectLst>
                <a:latin typeface="Gill Sans"/>
                <a:ea typeface="Gill Sans"/>
                <a:cs typeface="Gill Sans"/>
                <a:sym typeface="Gill Sans"/>
              </a:defRPr>
            </a:pPr>
            <a:r>
              <a:t>Walking by faith means walking by what God has said</a:t>
            </a:r>
          </a:p>
          <a:p>
            <a:pPr>
              <a:defRPr>
                <a:solidFill>
                  <a:srgbClr val="FFFFFF"/>
                </a:solidFill>
                <a:effectLst>
                  <a:outerShdw sx="100000" sy="100000" kx="0" ky="0" algn="b" rotWithShape="0" blurRad="63500" dist="63500" dir="2820000">
                    <a:srgbClr val="000000"/>
                  </a:outerShdw>
                </a:effectLst>
              </a:defRPr>
            </a:pPr>
            <a:r>
              <a:t>2 Cor. 5:7; 1 Cor. 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9">
                                            <p:txEl>
                                              <p:pRg st="1" end="1"/>
                                            </p:txEl>
                                          </p:spTgt>
                                        </p:tgtEl>
                                        <p:attrNameLst>
                                          <p:attrName>style.visibility</p:attrName>
                                        </p:attrNameLst>
                                      </p:cBhvr>
                                      <p:to>
                                        <p:strVal val="visible"/>
                                      </p:to>
                                    </p:set>
                                    <p:animEffect filter="fade" transition="in">
                                      <p:cBhvr>
                                        <p:cTn id="7" dur="1500"/>
                                        <p:tgtEl>
                                          <p:spTgt spid="3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9">
                                            <p:txEl>
                                              <p:pRg st="2" end="2"/>
                                            </p:txEl>
                                          </p:spTgt>
                                        </p:tgtEl>
                                        <p:attrNameLst>
                                          <p:attrName>style.visibility</p:attrName>
                                        </p:attrNameLst>
                                      </p:cBhvr>
                                      <p:to>
                                        <p:strVal val="visible"/>
                                      </p:to>
                                    </p:set>
                                    <p:animEffect filter="fade" transition="in">
                                      <p:cBhvr>
                                        <p:cTn id="12" dur="1500"/>
                                        <p:tgtEl>
                                          <p:spTgt spid="3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9">
                                            <p:txEl>
                                              <p:pRg st="3" end="3"/>
                                            </p:txEl>
                                          </p:spTgt>
                                        </p:tgtEl>
                                        <p:attrNameLst>
                                          <p:attrName>style.visibility</p:attrName>
                                        </p:attrNameLst>
                                      </p:cBhvr>
                                      <p:to>
                                        <p:strVal val="visible"/>
                                      </p:to>
                                    </p:set>
                                    <p:animEffect filter="fade" transition="in">
                                      <p:cBhvr>
                                        <p:cTn id="17" dur="1500"/>
                                        <p:tgtEl>
                                          <p:spTgt spid="3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59">
                                            <p:txEl>
                                              <p:pRg st="4" end="4"/>
                                            </p:txEl>
                                          </p:spTgt>
                                        </p:tgtEl>
                                        <p:attrNameLst>
                                          <p:attrName>style.visibility</p:attrName>
                                        </p:attrNameLst>
                                      </p:cBhvr>
                                      <p:to>
                                        <p:strVal val="visible"/>
                                      </p:to>
                                    </p:set>
                                    <p:animEffect filter="fade" transition="in">
                                      <p:cBhvr>
                                        <p:cTn id="22" dur="1500"/>
                                        <p:tgtEl>
                                          <p:spTgt spid="35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59">
                                            <p:txEl>
                                              <p:pRg st="5" end="5"/>
                                            </p:txEl>
                                          </p:spTgt>
                                        </p:tgtEl>
                                        <p:attrNameLst>
                                          <p:attrName>style.visibility</p:attrName>
                                        </p:attrNameLst>
                                      </p:cBhvr>
                                      <p:to>
                                        <p:strVal val="visible"/>
                                      </p:to>
                                    </p:set>
                                    <p:animEffect filter="fade" transition="in">
                                      <p:cBhvr>
                                        <p:cTn id="27" dur="1500"/>
                                        <p:tgtEl>
                                          <p:spTgt spid="35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359">
                                            <p:txEl>
                                              <p:pRg st="6" end="6"/>
                                            </p:txEl>
                                          </p:spTgt>
                                        </p:tgtEl>
                                        <p:attrNameLst>
                                          <p:attrName>style.visibility</p:attrName>
                                        </p:attrNameLst>
                                      </p:cBhvr>
                                      <p:to>
                                        <p:strVal val="visible"/>
                                      </p:to>
                                    </p:set>
                                    <p:animEffect filter="fade" transition="in">
                                      <p:cBhvr>
                                        <p:cTn id="32" dur="1500"/>
                                        <p:tgtEl>
                                          <p:spTgt spid="35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359">
                                            <p:txEl>
                                              <p:pRg st="7" end="7"/>
                                            </p:txEl>
                                          </p:spTgt>
                                        </p:tgtEl>
                                        <p:attrNameLst>
                                          <p:attrName>style.visibility</p:attrName>
                                        </p:attrNameLst>
                                      </p:cBhvr>
                                      <p:to>
                                        <p:strVal val="visible"/>
                                      </p:to>
                                    </p:set>
                                    <p:animEffect filter="fade" transition="in">
                                      <p:cBhvr>
                                        <p:cTn id="37" dur="1500"/>
                                        <p:tgtEl>
                                          <p:spTgt spid="35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0" name="Image"/>
          <p:cNvGrpSpPr/>
          <p:nvPr/>
        </p:nvGrpSpPr>
        <p:grpSpPr>
          <a:xfrm>
            <a:off x="161046" y="3568294"/>
            <a:ext cx="5491985" cy="6205227"/>
            <a:chOff x="0" y="0"/>
            <a:chExt cx="5491983" cy="6205226"/>
          </a:xfrm>
        </p:grpSpPr>
        <p:pic>
          <p:nvPicPr>
            <p:cNvPr id="369" name="Image" descr="Image"/>
            <p:cNvPicPr>
              <a:picLocks noChangeAspect="1"/>
            </p:cNvPicPr>
            <p:nvPr/>
          </p:nvPicPr>
          <p:blipFill>
            <a:blip r:embed="rId2">
              <a:extLst/>
            </a:blip>
            <a:srcRect l="14421" t="0" r="14421" b="0"/>
            <a:stretch>
              <a:fillRect/>
            </a:stretch>
          </p:blipFill>
          <p:spPr>
            <a:xfrm>
              <a:off x="215900" y="139700"/>
              <a:ext cx="5060184" cy="5646427"/>
            </a:xfrm>
            <a:prstGeom prst="rect">
              <a:avLst/>
            </a:prstGeom>
            <a:ln>
              <a:noFill/>
            </a:ln>
            <a:effectLst/>
          </p:spPr>
        </p:pic>
        <p:pic>
          <p:nvPicPr>
            <p:cNvPr id="368" name="Image" descr="Image"/>
            <p:cNvPicPr>
              <a:picLocks noChangeAspect="0"/>
            </p:cNvPicPr>
            <p:nvPr/>
          </p:nvPicPr>
          <p:blipFill>
            <a:blip r:embed="rId3">
              <a:extLst/>
            </a:blip>
            <a:stretch>
              <a:fillRect/>
            </a:stretch>
          </p:blipFill>
          <p:spPr>
            <a:xfrm>
              <a:off x="0" y="-1"/>
              <a:ext cx="5491984" cy="6205228"/>
            </a:xfrm>
            <a:prstGeom prst="rect">
              <a:avLst/>
            </a:prstGeom>
            <a:effectLst/>
          </p:spPr>
        </p:pic>
      </p:grpSp>
      <p:pic>
        <p:nvPicPr>
          <p:cNvPr id="371" name="When God specifies - we CANNOT substitute — (1 Chron 13:5-8; Heb. 7:11-14) When God specifies - we CANNOT substitute — (1 Chron 13:5-8; Heb. 7:11-14) " descr="When God specifies - we CANNOT substitute — (1 Chron 13:5-8; Heb. 7:11-14) When God specifies - we CANNOT substitute — (1 Chron 13:5-8; Heb. 7:11-14) "/>
          <p:cNvPicPr>
            <a:picLocks noChangeAspect="0"/>
          </p:cNvPicPr>
          <p:nvPr/>
        </p:nvPicPr>
        <p:blipFill>
          <a:blip r:embed="rId4">
            <a:extLst/>
          </a:blip>
          <a:stretch>
            <a:fillRect/>
          </a:stretch>
        </p:blipFill>
        <p:spPr>
          <a:xfrm>
            <a:off x="5544331" y="3412232"/>
            <a:ext cx="7340501" cy="2529132"/>
          </a:xfrm>
          <a:prstGeom prst="rect">
            <a:avLst/>
          </a:prstGeom>
          <a:effectLst>
            <a:outerShdw sx="100000" sy="100000" kx="0" ky="0" algn="b" rotWithShape="0" blurRad="63500" dist="63500" dir="2715924">
              <a:srgbClr val="000000"/>
            </a:outerShdw>
          </a:effectLst>
        </p:spPr>
      </p:pic>
      <p:pic>
        <p:nvPicPr>
          <p:cNvPr id="372" name="Any substitute for what God specifies is evil, regardless of intent (cf Num 20:8,11; Matt 7:21-23; 2 Jn 9,10; Dt 4:2; 12:32; Jos 1:7; Pro 30:6; Rev 22:18,19). Any substitute for what God specifies is evil, regardless of intent (cf Num 20:8,11; Matt 7:21-" descr="Any substitute for what God specifies is evil, regardless of intent (cf Num 20:8,11; Matt 7:21-23; 2 Jn 9,10; Dt 4:2; 12:32; Jos 1:7; Pro 30:6; Rev 22:18,19). Any substitute for what God specifies is evil, regardless of intent (cf Num 20:8,11; Matt 7:21-23; 2 Jn 9,10; Dt 4:2; 12:32; Jos 1:7; Pro 30:6; Rev 22:18,19)."/>
          <p:cNvPicPr>
            <a:picLocks noChangeAspect="0"/>
          </p:cNvPicPr>
          <p:nvPr/>
        </p:nvPicPr>
        <p:blipFill>
          <a:blip r:embed="rId5">
            <a:extLst/>
          </a:blip>
          <a:stretch>
            <a:fillRect/>
          </a:stretch>
        </p:blipFill>
        <p:spPr>
          <a:xfrm>
            <a:off x="5544331" y="5481182"/>
            <a:ext cx="7340501" cy="4216401"/>
          </a:xfrm>
          <a:prstGeom prst="rect">
            <a:avLst/>
          </a:prstGeom>
          <a:effectLst>
            <a:outerShdw sx="100000" sy="100000" kx="0" ky="0" algn="b" rotWithShape="0" blurRad="63500" dist="63500" dir="2715924">
              <a:srgbClr val="000000"/>
            </a:outerShdw>
          </a:effectLst>
        </p:spPr>
      </p:pic>
      <p:sp>
        <p:nvSpPr>
          <p:cNvPr id="373" name="God STILL means what HE SAYS…"/>
          <p:cNvSpPr txBox="1"/>
          <p:nvPr/>
        </p:nvSpPr>
        <p:spPr>
          <a:xfrm>
            <a:off x="378149" y="1774654"/>
            <a:ext cx="12248502"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200">
                <a:effectLst>
                  <a:outerShdw sx="100000" sy="100000" kx="0" ky="0" algn="b" rotWithShape="0" blurRad="50800" dist="25400" dir="5400000">
                    <a:srgbClr val="000000"/>
                  </a:outerShdw>
                </a:effectLst>
                <a:latin typeface="Century Gothic"/>
                <a:ea typeface="Century Gothic"/>
                <a:cs typeface="Century Gothic"/>
                <a:sym typeface="Century Gothic"/>
              </a:defRPr>
            </a:pPr>
            <a:r>
              <a:t>God </a:t>
            </a:r>
            <a:r>
              <a:rPr>
                <a:solidFill>
                  <a:schemeClr val="accent5">
                    <a:hueOff val="-92222"/>
                    <a:lumOff val="-9871"/>
                  </a:schemeClr>
                </a:solidFill>
              </a:rPr>
              <a:t>STILL</a:t>
            </a:r>
            <a:r>
              <a:t> means what HE SAYS  </a:t>
            </a:r>
          </a:p>
          <a:p>
            <a:pPr>
              <a:defRPr sz="3300">
                <a:effectLst>
                  <a:outerShdw sx="100000" sy="100000" kx="0" ky="0" algn="b" rotWithShape="0" blurRad="50800" dist="25400" dir="5400000">
                    <a:srgbClr val="000000"/>
                  </a:outerShdw>
                </a:effectLst>
                <a:latin typeface="Century Gothic"/>
                <a:ea typeface="Century Gothic"/>
                <a:cs typeface="Century Gothic"/>
                <a:sym typeface="Century Gothic"/>
              </a:defRPr>
            </a:pPr>
            <a:r>
              <a:t>(God’s silence is NOT permissive!)</a:t>
            </a:r>
          </a:p>
        </p:txBody>
      </p:sp>
      <p:pic>
        <p:nvPicPr>
          <p:cNvPr id="374" name="Image" descr="Image"/>
          <p:cNvPicPr>
            <a:picLocks noChangeAspect="0"/>
          </p:cNvPicPr>
          <p:nvPr/>
        </p:nvPicPr>
        <p:blipFill>
          <a:blip r:embed="rId6">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75" name="Image" descr="Image"/>
          <p:cNvPicPr>
            <a:picLocks noChangeAspect="1"/>
          </p:cNvPicPr>
          <p:nvPr/>
        </p:nvPicPr>
        <p:blipFill>
          <a:blip r:embed="rId7">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76"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377" name="“BECAUSE YOU BELIEVED ME NOT!” — Num. 20:12"/>
          <p:cNvSpPr/>
          <p:nvPr/>
        </p:nvSpPr>
        <p:spPr>
          <a:xfrm>
            <a:off x="2400291" y="3683992"/>
            <a:ext cx="3355627" cy="3239991"/>
          </a:xfrm>
          <a:prstGeom prst="wedgeEllipseCallout">
            <a:avLst>
              <a:gd name="adj1" fmla="val -60217"/>
              <a:gd name="adj2" fmla="val -76376"/>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“BECAUSE YOU BELIEVED ME NOT!” — Num. 20:12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09"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10" name="&quot;A settled way of thinking or feeling about someone or something, typically one that is reflected in a person's behavior.”…"/>
          <p:cNvSpPr txBox="1"/>
          <p:nvPr/>
        </p:nvSpPr>
        <p:spPr>
          <a:xfrm>
            <a:off x="6879717" y="3219930"/>
            <a:ext cx="5893247" cy="638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4200"/>
            </a:pPr>
            <a:r>
              <a:t>"A settled way of thinking or feeling about someone or something, typically one that is reflected in a person's behavior.”</a:t>
            </a:r>
          </a:p>
          <a:p>
            <a:pPr marL="685799" indent="-685799" algn="l">
              <a:spcBef>
                <a:spcPts val="1500"/>
              </a:spcBef>
              <a:buSzPct val="80000"/>
              <a:buBlip>
                <a:blip r:embed="rId4"/>
              </a:buBlip>
              <a:defRPr sz="4200"/>
            </a:pPr>
            <a:r>
              <a:t>“Beliefs, emotions, and behaviors toward a particular object, person, thing, or event”</a:t>
            </a:r>
          </a:p>
        </p:txBody>
      </p:sp>
      <p:pic>
        <p:nvPicPr>
          <p:cNvPr id="211" name="Image" descr="Image"/>
          <p:cNvPicPr>
            <a:picLocks noChangeAspect="1"/>
          </p:cNvPicPr>
          <p:nvPr/>
        </p:nvPicPr>
        <p:blipFill>
          <a:blip r:embed="rId5">
            <a:extLst/>
          </a:blip>
          <a:stretch>
            <a:fillRect/>
          </a:stretch>
        </p:blipFill>
        <p:spPr>
          <a:xfrm>
            <a:off x="6728941" y="2053458"/>
            <a:ext cx="6194797" cy="1019593"/>
          </a:xfrm>
          <a:prstGeom prst="rect">
            <a:avLst/>
          </a:prstGeom>
          <a:ln w="12700">
            <a:miter lim="400000"/>
          </a:ln>
        </p:spPr>
      </p:pic>
      <p:sp>
        <p:nvSpPr>
          <p:cNvPr id="212"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pic>
        <p:nvPicPr>
          <p:cNvPr id="213" name="Image" descr="Image"/>
          <p:cNvPicPr>
            <a:picLocks noChangeAspect="1"/>
          </p:cNvPicPr>
          <p:nvPr/>
        </p:nvPicPr>
        <p:blipFill>
          <a:blip r:embed="rId6">
            <a:extLst/>
          </a:blip>
          <a:srcRect l="44858" t="13376" r="12083" b="11006"/>
          <a:stretch>
            <a:fillRect/>
          </a:stretch>
        </p:blipFill>
        <p:spPr>
          <a:xfrm flipH="1">
            <a:off x="217401" y="2053523"/>
            <a:ext cx="6398268" cy="7490866"/>
          </a:xfrm>
          <a:prstGeom prst="rect">
            <a:avLst/>
          </a:prstGeom>
          <a:ln w="12700">
            <a:miter lim="400000"/>
          </a:ln>
          <a:effectLst>
            <a:outerShdw sx="100000" sy="100000" kx="0" ky="0" algn="b" rotWithShape="0" blurRad="215900" dist="104529" dir="5400000">
              <a:srgbClr val="000000">
                <a:alpha val="6243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animEffect filter="wipe(left)" transition="in">
                                      <p:cBhvr>
                                        <p:cTn id="7" dur="1500"/>
                                        <p:tgtEl>
                                          <p:spTgt spid="21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0">
                                            <p:txEl>
                                              <p:pRg st="0" end="0"/>
                                            </p:txEl>
                                          </p:spTgt>
                                        </p:tgtEl>
                                        <p:attrNameLst>
                                          <p:attrName>style.visibility</p:attrName>
                                        </p:attrNameLst>
                                      </p:cBhvr>
                                      <p:to>
                                        <p:strVal val="visible"/>
                                      </p:to>
                                    </p:set>
                                    <p:animEffect filter="wipe(left)" transition="in">
                                      <p:cBhvr>
                                        <p:cTn id="10" dur="1500"/>
                                        <p:tgtEl>
                                          <p:spTgt spid="2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10">
                                            <p:txEl>
                                              <p:pRg st="1" end="1"/>
                                            </p:txEl>
                                          </p:spTgt>
                                        </p:tgtEl>
                                        <p:attrNameLst>
                                          <p:attrName>style.visibility</p:attrName>
                                        </p:attrNameLst>
                                      </p:cBhvr>
                                      <p:to>
                                        <p:strVal val="visible"/>
                                      </p:to>
                                    </p:set>
                                    <p:animEffect filter="wipe(left)" transition="in">
                                      <p:cBhvr>
                                        <p:cTn id="15" dur="1500"/>
                                        <p:tgtEl>
                                          <p:spTgt spid="21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1" name="Image"/>
          <p:cNvGrpSpPr/>
          <p:nvPr/>
        </p:nvGrpSpPr>
        <p:grpSpPr>
          <a:xfrm>
            <a:off x="161046" y="3568294"/>
            <a:ext cx="5491985" cy="6205227"/>
            <a:chOff x="0" y="0"/>
            <a:chExt cx="5491983" cy="6205226"/>
          </a:xfrm>
        </p:grpSpPr>
        <p:pic>
          <p:nvPicPr>
            <p:cNvPr id="380" name="Image" descr="Image"/>
            <p:cNvPicPr>
              <a:picLocks noChangeAspect="1"/>
            </p:cNvPicPr>
            <p:nvPr/>
          </p:nvPicPr>
          <p:blipFill>
            <a:blip r:embed="rId2">
              <a:extLst/>
            </a:blip>
            <a:srcRect l="14421" t="0" r="14421" b="0"/>
            <a:stretch>
              <a:fillRect/>
            </a:stretch>
          </p:blipFill>
          <p:spPr>
            <a:xfrm>
              <a:off x="215900" y="139700"/>
              <a:ext cx="5060184" cy="5646427"/>
            </a:xfrm>
            <a:prstGeom prst="rect">
              <a:avLst/>
            </a:prstGeom>
            <a:ln>
              <a:noFill/>
            </a:ln>
            <a:effectLst/>
          </p:spPr>
        </p:pic>
        <p:pic>
          <p:nvPicPr>
            <p:cNvPr id="379" name="Image" descr="Image"/>
            <p:cNvPicPr>
              <a:picLocks noChangeAspect="0"/>
            </p:cNvPicPr>
            <p:nvPr/>
          </p:nvPicPr>
          <p:blipFill>
            <a:blip r:embed="rId3">
              <a:extLst/>
            </a:blip>
            <a:stretch>
              <a:fillRect/>
            </a:stretch>
          </p:blipFill>
          <p:spPr>
            <a:xfrm>
              <a:off x="0" y="-1"/>
              <a:ext cx="5491984" cy="6205228"/>
            </a:xfrm>
            <a:prstGeom prst="rect">
              <a:avLst/>
            </a:prstGeom>
            <a:effectLst/>
          </p:spPr>
        </p:pic>
      </p:grpSp>
      <p:sp>
        <p:nvSpPr>
          <p:cNvPr id="382" name="Aids &amp; Expedients do not change, by either addition or subtraction, that which God commands! Additions do!…"/>
          <p:cNvSpPr txBox="1"/>
          <p:nvPr/>
        </p:nvSpPr>
        <p:spPr>
          <a:xfrm>
            <a:off x="5751283" y="3398923"/>
            <a:ext cx="6965550" cy="6310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400"/>
              </a:spcBef>
              <a:buSzPct val="80000"/>
              <a:buBlip>
                <a:blip r:embed="rId4"/>
              </a:buBlip>
              <a:defRPr sz="3400">
                <a:solidFill>
                  <a:srgbClr val="000000"/>
                </a:solidFill>
                <a:latin typeface="Century Gothic"/>
                <a:ea typeface="Century Gothic"/>
                <a:cs typeface="Century Gothic"/>
                <a:sym typeface="Century Gothic"/>
              </a:defRPr>
            </a:pPr>
            <a:r>
              <a:t>Aids &amp; Expedients do not change, by either addition or subtraction, that which God commands! Additions do!</a:t>
            </a:r>
          </a:p>
          <a:p>
            <a:pPr marL="1143000" indent="-685800" algn="l">
              <a:lnSpc>
                <a:spcPct val="90000"/>
              </a:lnSpc>
              <a:spcBef>
                <a:spcPts val="1400"/>
              </a:spcBef>
              <a:buSzPct val="80000"/>
              <a:buBlip>
                <a:blip r:embed="rId5"/>
              </a:buBlip>
              <a:defRPr sz="3400">
                <a:solidFill>
                  <a:srgbClr val="000000"/>
                </a:solidFill>
                <a:latin typeface="Century Gothic"/>
                <a:ea typeface="Century Gothic"/>
                <a:cs typeface="Century Gothic"/>
                <a:sym typeface="Century Gothic"/>
              </a:defRPr>
            </a:pPr>
            <a:r>
              <a:t>AIDES: Tools to build ark - (saws / ropes / etc.) Gen 6</a:t>
            </a:r>
          </a:p>
          <a:p>
            <a:pPr marL="1143000" indent="-685800" algn="l">
              <a:lnSpc>
                <a:spcPct val="90000"/>
              </a:lnSpc>
              <a:spcBef>
                <a:spcPts val="1400"/>
              </a:spcBef>
              <a:buSzPct val="80000"/>
              <a:buBlip>
                <a:blip r:embed="rId5"/>
              </a:buBlip>
              <a:defRPr sz="3400">
                <a:solidFill>
                  <a:srgbClr val="000000"/>
                </a:solidFill>
                <a:latin typeface="Century Gothic"/>
                <a:ea typeface="Century Gothic"/>
                <a:cs typeface="Century Gothic"/>
                <a:sym typeface="Century Gothic"/>
              </a:defRPr>
            </a:pPr>
            <a:r>
              <a:t>UNAUTHORIZED: Changes in: size / number of stories / type of wood / more boats</a:t>
            </a:r>
          </a:p>
          <a:p>
            <a:pPr marL="685800" indent="-685800" algn="l">
              <a:lnSpc>
                <a:spcPct val="90000"/>
              </a:lnSpc>
              <a:spcBef>
                <a:spcPts val="1400"/>
              </a:spcBef>
              <a:buSzPct val="80000"/>
              <a:buBlip>
                <a:blip r:embed="rId4"/>
              </a:buBlip>
              <a:defRPr sz="3400">
                <a:solidFill>
                  <a:srgbClr val="000000"/>
                </a:solidFill>
                <a:latin typeface="Century Gothic"/>
                <a:ea typeface="Century Gothic"/>
                <a:cs typeface="Century Gothic"/>
                <a:sym typeface="Century Gothic"/>
              </a:defRPr>
            </a:pPr>
            <a:r>
              <a:t>In order for a thing to be an aide or expedient it must first be lawful!</a:t>
            </a:r>
          </a:p>
        </p:txBody>
      </p:sp>
      <p:sp>
        <p:nvSpPr>
          <p:cNvPr id="383" name="God STILL means what HE SAYS…"/>
          <p:cNvSpPr txBox="1"/>
          <p:nvPr/>
        </p:nvSpPr>
        <p:spPr>
          <a:xfrm>
            <a:off x="378149" y="1774654"/>
            <a:ext cx="12248502"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200">
                <a:effectLst>
                  <a:outerShdw sx="100000" sy="100000" kx="0" ky="0" algn="b" rotWithShape="0" blurRad="50800" dist="25400" dir="5400000">
                    <a:srgbClr val="000000"/>
                  </a:outerShdw>
                </a:effectLst>
                <a:latin typeface="Century Gothic"/>
                <a:ea typeface="Century Gothic"/>
                <a:cs typeface="Century Gothic"/>
                <a:sym typeface="Century Gothic"/>
              </a:defRPr>
            </a:pPr>
            <a:r>
              <a:t>God </a:t>
            </a:r>
            <a:r>
              <a:rPr>
                <a:solidFill>
                  <a:schemeClr val="accent5">
                    <a:hueOff val="-92222"/>
                    <a:lumOff val="-9871"/>
                  </a:schemeClr>
                </a:solidFill>
              </a:rPr>
              <a:t>STILL</a:t>
            </a:r>
            <a:r>
              <a:t> means what HE SAYS  </a:t>
            </a:r>
          </a:p>
          <a:p>
            <a:pPr>
              <a:defRPr sz="3300">
                <a:effectLst>
                  <a:outerShdw sx="100000" sy="100000" kx="0" ky="0" algn="b" rotWithShape="0" blurRad="50800" dist="25400" dir="5400000">
                    <a:srgbClr val="000000"/>
                  </a:outerShdw>
                </a:effectLst>
                <a:latin typeface="Century Gothic"/>
                <a:ea typeface="Century Gothic"/>
                <a:cs typeface="Century Gothic"/>
                <a:sym typeface="Century Gothic"/>
              </a:defRPr>
            </a:pPr>
            <a:r>
              <a:t>(God’s silence is NOT permissive!)</a:t>
            </a:r>
          </a:p>
        </p:txBody>
      </p:sp>
      <p:pic>
        <p:nvPicPr>
          <p:cNvPr id="384" name="Image" descr="Image"/>
          <p:cNvPicPr>
            <a:picLocks noChangeAspect="0"/>
          </p:cNvPicPr>
          <p:nvPr/>
        </p:nvPicPr>
        <p:blipFill>
          <a:blip r:embed="rId6">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85" name="Image" descr="Image"/>
          <p:cNvPicPr>
            <a:picLocks noChangeAspect="1"/>
          </p:cNvPicPr>
          <p:nvPr/>
        </p:nvPicPr>
        <p:blipFill>
          <a:blip r:embed="rId7">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86"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387" name="“BECAUSE YOU BELIEVED ME NOT!” — Num. 20:12"/>
          <p:cNvSpPr/>
          <p:nvPr/>
        </p:nvSpPr>
        <p:spPr>
          <a:xfrm>
            <a:off x="2400291" y="3683992"/>
            <a:ext cx="3355627" cy="3239991"/>
          </a:xfrm>
          <a:prstGeom prst="wedgeEllipseCallout">
            <a:avLst>
              <a:gd name="adj1" fmla="val -60217"/>
              <a:gd name="adj2" fmla="val -76376"/>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“BECAUSE YOU BELIEVED ME NOT!” — Num. 20:12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2">
                                            <p:txEl>
                                              <p:pRg st="1" end="1"/>
                                            </p:txEl>
                                          </p:spTgt>
                                        </p:tgtEl>
                                        <p:attrNameLst>
                                          <p:attrName>style.visibility</p:attrName>
                                        </p:attrNameLst>
                                      </p:cBhvr>
                                      <p:to>
                                        <p:strVal val="visible"/>
                                      </p:to>
                                    </p:set>
                                    <p:animEffect filter="wipe(left)" transition="in">
                                      <p:cBhvr>
                                        <p:cTn id="7" dur="1500"/>
                                        <p:tgtEl>
                                          <p:spTgt spid="3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2">
                                            <p:txEl>
                                              <p:pRg st="2" end="2"/>
                                            </p:txEl>
                                          </p:spTgt>
                                        </p:tgtEl>
                                        <p:attrNameLst>
                                          <p:attrName>style.visibility</p:attrName>
                                        </p:attrNameLst>
                                      </p:cBhvr>
                                      <p:to>
                                        <p:strVal val="visible"/>
                                      </p:to>
                                    </p:set>
                                    <p:animEffect filter="wipe(left)" transition="in">
                                      <p:cBhvr>
                                        <p:cTn id="12" dur="1500"/>
                                        <p:tgtEl>
                                          <p:spTgt spid="3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82">
                                            <p:txEl>
                                              <p:pRg st="3" end="3"/>
                                            </p:txEl>
                                          </p:spTgt>
                                        </p:tgtEl>
                                        <p:attrNameLst>
                                          <p:attrName>style.visibility</p:attrName>
                                        </p:attrNameLst>
                                      </p:cBhvr>
                                      <p:to>
                                        <p:strVal val="visible"/>
                                      </p:to>
                                    </p:set>
                                    <p:animEffect filter="wipe(left)" transition="in">
                                      <p:cBhvr>
                                        <p:cTn id="17" dur="1500"/>
                                        <p:tgtEl>
                                          <p:spTgt spid="38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89" name="Table"/>
          <p:cNvGraphicFramePr/>
          <p:nvPr/>
        </p:nvGraphicFramePr>
        <p:xfrm>
          <a:off x="167167" y="3257543"/>
          <a:ext cx="12683166" cy="6503434"/>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3072701"/>
                <a:gridCol w="2475886"/>
                <a:gridCol w="3468369"/>
                <a:gridCol w="3653507"/>
              </a:tblGrid>
              <a:tr h="654927">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Commands</a:t>
                      </a:r>
                    </a:p>
                  </a:txBody>
                  <a:tcPr marL="50800" marR="50800" marT="50800" marB="50800" anchor="ctr" anchorCtr="0" horzOverflow="overflow"/>
                </a:tc>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Aids</a:t>
                      </a:r>
                    </a:p>
                  </a:txBody>
                  <a:tcPr marL="50800" marR="50800" marT="50800" marB="50800" anchor="ctr" anchorCtr="0" horzOverflow="overflow"/>
                </a:tc>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Expedients</a:t>
                      </a:r>
                    </a:p>
                  </a:txBody>
                  <a:tcPr marL="50800" marR="50800" marT="50800" marB="50800" anchor="ctr" anchorCtr="0" horzOverflow="overflow"/>
                </a:tc>
                <a:tc>
                  <a:txBody>
                    <a:bodyPr/>
                    <a:lstStyle/>
                    <a:p>
                      <a:pPr>
                        <a:defRPr>
                          <a:solidFill>
                            <a:srgbClr val="000000"/>
                          </a:solidFill>
                        </a:defRPr>
                      </a:pPr>
                      <a:r>
                        <a:rPr b="1" sz="3400">
                          <a:solidFill>
                            <a:schemeClr val="accent3">
                              <a:hueOff val="198700"/>
                              <a:satOff val="21248"/>
                              <a:lumOff val="19305"/>
                            </a:schemeClr>
                          </a:solidFill>
                          <a:effectLst>
                            <a:outerShdw sx="100000" sy="100000" kx="0" ky="0" algn="b" rotWithShape="0" blurRad="12700" dist="63500" dir="2994117">
                              <a:srgbClr val="000000"/>
                            </a:outerShdw>
                          </a:effectLst>
                          <a:latin typeface="Gill Sans"/>
                          <a:ea typeface="Gill Sans"/>
                          <a:cs typeface="Gill Sans"/>
                          <a:sym typeface="Gill Sans"/>
                        </a:rPr>
                        <a:t>Strange Fire</a:t>
                      </a:r>
                    </a:p>
                  </a:txBody>
                  <a:tcPr marL="50800" marR="50800" marT="50800" marB="50800" anchor="ctr" anchorCtr="0" horzOverflow="overflow"/>
                </a:tc>
              </a:tr>
              <a:tr h="1056943">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Assemble</a:t>
                      </a:r>
                      <a:r>
                        <a:t>  </a:t>
                      </a:r>
                    </a:p>
                    <a:p>
                      <a:pPr>
                        <a:defRPr sz="3000">
                          <a:effectLst>
                            <a:outerShdw sx="100000" sy="100000" kx="0" ky="0" algn="b" rotWithShape="0" blurRad="12700" dist="63500" dir="2994117">
                              <a:srgbClr val="000000"/>
                            </a:outerShdw>
                          </a:effectLst>
                        </a:defRPr>
                      </a:pPr>
                      <a:r>
                        <a:t>(Heb. 10:24-25)</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House, Hall, Church Building,</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Time on Sunday, , own, rent, how often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Family Life Center, Gymnasium, Etc.</a:t>
                      </a:r>
                    </a:p>
                  </a:txBody>
                  <a:tcPr marL="50800" marR="50800" marT="50800" marB="50800" anchor="ctr" anchorCtr="0" horzOverflow="overflow">
                    <a:solidFill>
                      <a:srgbClr val="5A5F5E"/>
                    </a:solidFill>
                  </a:tcPr>
                </a:tc>
              </a:tr>
              <a:tr h="1143169">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Lord’s Supper</a:t>
                      </a:r>
                      <a:r>
                        <a:t>  </a:t>
                      </a:r>
                    </a:p>
                    <a:p>
                      <a:pPr>
                        <a:defRPr sz="3000">
                          <a:effectLst>
                            <a:outerShdw sx="100000" sy="100000" kx="0" ky="0" algn="b" rotWithShape="0" blurRad="12700" dist="63500" dir="2994117">
                              <a:srgbClr val="000000"/>
                            </a:outerShdw>
                          </a:effectLst>
                        </a:defRPr>
                      </a:pPr>
                      <a:r>
                        <a:t>(1 Cor. 11:23-29)</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Cups, Plates, Table, Etc.</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AM or PM, Homemade? Bought?</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Social Meal  
(1 Co. 11:17-22, 34)</a:t>
                      </a:r>
                    </a:p>
                  </a:txBody>
                  <a:tcPr marL="50800" marR="50800" marT="50800" marB="50800" anchor="ctr" anchorCtr="0" horzOverflow="overflow">
                    <a:solidFill>
                      <a:srgbClr val="5A5F5E"/>
                    </a:solidFill>
                  </a:tcPr>
                </a:tc>
              </a:tr>
              <a:tr h="1087839">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Give</a:t>
                      </a:r>
                      <a:r>
                        <a:t>  </a:t>
                      </a:r>
                    </a:p>
                    <a:p>
                      <a:pPr>
                        <a:defRPr sz="3000">
                          <a:effectLst>
                            <a:outerShdw sx="100000" sy="100000" kx="0" ky="0" algn="b" rotWithShape="0" blurRad="12700" dist="63500" dir="2994117">
                              <a:srgbClr val="000000"/>
                            </a:outerShdw>
                          </a:effectLst>
                        </a:defRPr>
                      </a:pPr>
                      <a:r>
                        <a:t>(1 Cor. 16:1-2)</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Collection Baskets</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Order in service, cash, checks,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Raffles, Chili Suppers, Cake Walks, Etc.</a:t>
                      </a:r>
                    </a:p>
                  </a:txBody>
                  <a:tcPr marL="50800" marR="50800" marT="50800" marB="50800" anchor="ctr" anchorCtr="0" horzOverflow="overflow">
                    <a:solidFill>
                      <a:srgbClr val="5A5F5E"/>
                    </a:solidFill>
                  </a:tcPr>
                </a:tc>
              </a:tr>
              <a:tr h="1199287">
                <a:tc>
                  <a:txBody>
                    <a:bodyPr/>
                    <a:lstStyle/>
                    <a:p>
                      <a:pPr>
                        <a:defRPr b="1" sz="3000">
                          <a:effectLst>
                            <a:outerShdw sx="100000" sy="100000" kx="0" ky="0" algn="b" rotWithShape="0" blurRad="12700" dist="63500" dir="2994117">
                              <a:srgbClr val="000000"/>
                            </a:outerShdw>
                          </a:effectLst>
                          <a:latin typeface="Gill Sans"/>
                          <a:ea typeface="Gill Sans"/>
                          <a:cs typeface="Gill Sans"/>
                          <a:sym typeface="Gill Sans"/>
                        </a:defRPr>
                      </a:pPr>
                      <a:r>
                        <a:t>Preaching</a:t>
                      </a:r>
                    </a:p>
                    <a:p>
                      <a:pPr>
                        <a:defRPr sz="3000">
                          <a:effectLst>
                            <a:outerShdw sx="100000" sy="100000" kx="0" ky="0" algn="b" rotWithShape="0" blurRad="12700" dist="63500" dir="2994117">
                              <a:srgbClr val="000000"/>
                            </a:outerShdw>
                          </a:effectLst>
                        </a:defRPr>
                      </a:pPr>
                      <a:r>
                        <a:t>(Acts 20:7)</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Mics, projectors, chalk boards …</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Which Biblical subject, order in service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Politics  / Bind Opinions
/ Entertainers / Women</a:t>
                      </a:r>
                    </a:p>
                  </a:txBody>
                  <a:tcPr marL="50800" marR="50800" marT="50800" marB="50800" anchor="ctr" anchorCtr="0" horzOverflow="overflow">
                    <a:solidFill>
                      <a:srgbClr val="5A5F5E"/>
                    </a:solidFill>
                  </a:tcPr>
                </a:tc>
              </a:tr>
              <a:tr h="1348566">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Sing</a:t>
                      </a:r>
                      <a:r>
                        <a:t> </a:t>
                      </a:r>
                    </a:p>
                    <a:p>
                      <a:pPr>
                        <a:defRPr sz="3000">
                          <a:effectLst>
                            <a:outerShdw sx="100000" sy="100000" kx="0" ky="0" algn="b" rotWithShape="0" blurRad="12700" dist="63500" dir="2994117">
                              <a:srgbClr val="000000"/>
                            </a:outerShdw>
                          </a:effectLst>
                        </a:defRPr>
                      </a:pPr>
                      <a:r>
                        <a:t>(Eph. 5:19; etc.)</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Song Book, PPT Leader, Pitch Pipe,</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 of songs, which songs,  On screen, book, memory / stand, sit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Man made instruments / Praise bands / Clapping</a:t>
                      </a:r>
                    </a:p>
                  </a:txBody>
                  <a:tcPr marL="50800" marR="50800" marT="50800" marB="50800" anchor="ctr" anchorCtr="0" horzOverflow="overflow">
                    <a:solidFill>
                      <a:srgbClr val="5A5F5E"/>
                    </a:solidFill>
                  </a:tcPr>
                </a:tc>
              </a:tr>
            </a:tbl>
          </a:graphicData>
        </a:graphic>
      </p:graphicFrame>
      <p:sp>
        <p:nvSpPr>
          <p:cNvPr id="390" name="God STILL means what HE SAYS…"/>
          <p:cNvSpPr txBox="1"/>
          <p:nvPr/>
        </p:nvSpPr>
        <p:spPr>
          <a:xfrm>
            <a:off x="378149" y="1774654"/>
            <a:ext cx="12248502"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200">
                <a:effectLst>
                  <a:outerShdw sx="100000" sy="100000" kx="0" ky="0" algn="b" rotWithShape="0" blurRad="50800" dist="25400" dir="5400000">
                    <a:srgbClr val="000000"/>
                  </a:outerShdw>
                </a:effectLst>
                <a:latin typeface="Century Gothic"/>
                <a:ea typeface="Century Gothic"/>
                <a:cs typeface="Century Gothic"/>
                <a:sym typeface="Century Gothic"/>
              </a:defRPr>
            </a:pPr>
            <a:r>
              <a:t>God </a:t>
            </a:r>
            <a:r>
              <a:rPr>
                <a:solidFill>
                  <a:schemeClr val="accent5">
                    <a:hueOff val="-92222"/>
                    <a:lumOff val="-9871"/>
                  </a:schemeClr>
                </a:solidFill>
              </a:rPr>
              <a:t>STILL</a:t>
            </a:r>
            <a:r>
              <a:t> means what HE SAYS  </a:t>
            </a:r>
          </a:p>
          <a:p>
            <a:pPr>
              <a:defRPr sz="3300">
                <a:effectLst>
                  <a:outerShdw sx="100000" sy="100000" kx="0" ky="0" algn="b" rotWithShape="0" blurRad="50800" dist="25400" dir="5400000">
                    <a:srgbClr val="000000"/>
                  </a:outerShdw>
                </a:effectLst>
                <a:latin typeface="Century Gothic"/>
                <a:ea typeface="Century Gothic"/>
                <a:cs typeface="Century Gothic"/>
                <a:sym typeface="Century Gothic"/>
              </a:defRPr>
            </a:pPr>
            <a:r>
              <a:t>(God’s silence is NOT permissive!)</a:t>
            </a:r>
          </a:p>
        </p:txBody>
      </p:sp>
      <p:pic>
        <p:nvPicPr>
          <p:cNvPr id="391"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92"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93"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9"/>
                                        </p:tgtEl>
                                        <p:attrNameLst>
                                          <p:attrName>style.visibility</p:attrName>
                                        </p:attrNameLst>
                                      </p:cBhvr>
                                      <p:to>
                                        <p:strVal val="visible"/>
                                      </p:to>
                                    </p:set>
                                    <p:animEffect filter="wipe(left)" transition="in">
                                      <p:cBhvr>
                                        <p:cTn id="7" dur="1000"/>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The AUTHORITY of JESUS MUST BE RESPECTED"/>
          <p:cNvSpPr txBox="1"/>
          <p:nvPr/>
        </p:nvSpPr>
        <p:spPr>
          <a:xfrm>
            <a:off x="160298" y="2136300"/>
            <a:ext cx="1268420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4700">
                <a:effectLst>
                  <a:outerShdw sx="100000" sy="100000" kx="0" ky="0" algn="b" rotWithShape="0" blurRad="50800" dist="25400" dir="5400000">
                    <a:srgbClr val="000000"/>
                  </a:outerShdw>
                </a:effectLst>
                <a:latin typeface="Century Gothic"/>
                <a:ea typeface="Century Gothic"/>
                <a:cs typeface="Century Gothic"/>
                <a:sym typeface="Century Gothic"/>
              </a:defRPr>
            </a:pPr>
            <a:r>
              <a:t>The </a:t>
            </a:r>
            <a:r>
              <a:rPr>
                <a:solidFill>
                  <a:schemeClr val="accent5">
                    <a:hueOff val="-92222"/>
                    <a:lumOff val="-9871"/>
                  </a:schemeClr>
                </a:solidFill>
              </a:rPr>
              <a:t>AUTHORITY</a:t>
            </a:r>
            <a:r>
              <a:t> of JESUS MUST BE RESPECTED  </a:t>
            </a:r>
          </a:p>
        </p:txBody>
      </p:sp>
      <p:pic>
        <p:nvPicPr>
          <p:cNvPr id="396"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97"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98"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pic>
        <p:nvPicPr>
          <p:cNvPr id="399" name="Image" descr="Image"/>
          <p:cNvPicPr>
            <a:picLocks noChangeAspect="1"/>
          </p:cNvPicPr>
          <p:nvPr/>
        </p:nvPicPr>
        <p:blipFill>
          <a:blip r:embed="rId4">
            <a:extLst/>
          </a:blip>
          <a:srcRect l="44858" t="13376" r="12083" b="11006"/>
          <a:stretch>
            <a:fillRect/>
          </a:stretch>
        </p:blipFill>
        <p:spPr>
          <a:xfrm flipH="1">
            <a:off x="217401" y="3064230"/>
            <a:ext cx="5534980" cy="6480160"/>
          </a:xfrm>
          <a:prstGeom prst="rect">
            <a:avLst/>
          </a:prstGeom>
          <a:ln w="12700">
            <a:miter lim="400000"/>
          </a:ln>
          <a:effectLst>
            <a:outerShdw sx="100000" sy="100000" kx="0" ky="0" algn="b" rotWithShape="0" blurRad="215900" dist="104529" dir="5400000">
              <a:srgbClr val="000000">
                <a:alpha val="62434"/>
              </a:srgbClr>
            </a:outerShdw>
          </a:effectLst>
        </p:spPr>
      </p:pic>
      <p:sp>
        <p:nvSpPr>
          <p:cNvPr id="400" name="Colossians 3:17 (NKJV)…"/>
          <p:cNvSpPr txBox="1"/>
          <p:nvPr/>
        </p:nvSpPr>
        <p:spPr>
          <a:xfrm>
            <a:off x="6063648" y="3105784"/>
            <a:ext cx="6560536" cy="6397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Colossians 3:17 (NKJV) </a:t>
            </a:r>
          </a:p>
          <a:p>
            <a:pPr defTabSz="457200">
              <a:defRPr sz="5400">
                <a:solidFill>
                  <a:srgbClr val="000000"/>
                </a:solidFill>
                <a:latin typeface="Times New Roman"/>
                <a:ea typeface="Times New Roman"/>
                <a:cs typeface="Times New Roman"/>
                <a:sym typeface="Times New Roman"/>
              </a:defRPr>
            </a:pPr>
            <a:r>
              <a:rPr baseline="31999"/>
              <a:t>17</a:t>
            </a:r>
            <a:r>
              <a:t> And whatever you do in word or deed, </a:t>
            </a:r>
            <a:r>
              <a:rPr i="1"/>
              <a:t>do</a:t>
            </a:r>
            <a:r>
              <a:t> all in the name of the Lord Jesus, giving thanks to God the Father through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The AUTHORITY of JESUS MUST BE RESPECTED"/>
          <p:cNvSpPr txBox="1"/>
          <p:nvPr/>
        </p:nvSpPr>
        <p:spPr>
          <a:xfrm>
            <a:off x="160298" y="2136300"/>
            <a:ext cx="1268420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4700">
                <a:effectLst>
                  <a:outerShdw sx="100000" sy="100000" kx="0" ky="0" algn="b" rotWithShape="0" blurRad="50800" dist="25400" dir="5400000">
                    <a:srgbClr val="000000"/>
                  </a:outerShdw>
                </a:effectLst>
                <a:latin typeface="Century Gothic"/>
                <a:ea typeface="Century Gothic"/>
                <a:cs typeface="Century Gothic"/>
                <a:sym typeface="Century Gothic"/>
              </a:defRPr>
            </a:pPr>
            <a:r>
              <a:t>The </a:t>
            </a:r>
            <a:r>
              <a:rPr>
                <a:solidFill>
                  <a:schemeClr val="accent5">
                    <a:hueOff val="-92222"/>
                    <a:lumOff val="-9871"/>
                  </a:schemeClr>
                </a:solidFill>
              </a:rPr>
              <a:t>AUTHORITY</a:t>
            </a:r>
            <a:r>
              <a:t> of JESUS MUST BE RESPECTED  </a:t>
            </a:r>
          </a:p>
        </p:txBody>
      </p:sp>
      <p:pic>
        <p:nvPicPr>
          <p:cNvPr id="403"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04"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05"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pic>
        <p:nvPicPr>
          <p:cNvPr id="406" name="Image" descr="Image"/>
          <p:cNvPicPr>
            <a:picLocks noChangeAspect="1"/>
          </p:cNvPicPr>
          <p:nvPr/>
        </p:nvPicPr>
        <p:blipFill>
          <a:blip r:embed="rId4">
            <a:extLst/>
          </a:blip>
          <a:srcRect l="44858" t="13376" r="12083" b="11006"/>
          <a:stretch>
            <a:fillRect/>
          </a:stretch>
        </p:blipFill>
        <p:spPr>
          <a:xfrm flipH="1">
            <a:off x="217401" y="3064230"/>
            <a:ext cx="5534980" cy="6480160"/>
          </a:xfrm>
          <a:prstGeom prst="rect">
            <a:avLst/>
          </a:prstGeom>
          <a:ln w="12700">
            <a:miter lim="400000"/>
          </a:ln>
          <a:effectLst>
            <a:outerShdw sx="100000" sy="100000" kx="0" ky="0" algn="b" rotWithShape="0" blurRad="215900" dist="104529" dir="5400000">
              <a:srgbClr val="000000">
                <a:alpha val="62434"/>
              </a:srgbClr>
            </a:outerShdw>
          </a:effectLst>
        </p:spPr>
      </p:pic>
      <p:sp>
        <p:nvSpPr>
          <p:cNvPr id="407" name="2 John 9–11 (NKJV)…"/>
          <p:cNvSpPr txBox="1"/>
          <p:nvPr/>
        </p:nvSpPr>
        <p:spPr>
          <a:xfrm>
            <a:off x="6077847" y="3196179"/>
            <a:ext cx="6560536" cy="6216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2 John 9–11 (NKJV) </a:t>
            </a:r>
          </a:p>
          <a:p>
            <a:pPr defTabSz="457200">
              <a:defRPr>
                <a:solidFill>
                  <a:srgbClr val="000000"/>
                </a:solidFill>
                <a:latin typeface="Times New Roman"/>
                <a:ea typeface="Times New Roman"/>
                <a:cs typeface="Times New Roman"/>
                <a:sym typeface="Times New Roman"/>
              </a:defRPr>
            </a:pPr>
            <a:r>
              <a:rPr baseline="31999"/>
              <a:t>9</a:t>
            </a:r>
            <a:r>
              <a:t> Whoever transgresses and does not abide in the doctrine of Christ does not have God. He who abides in the doctrine of Christ has both the Father and the Son. </a:t>
            </a:r>
            <a:r>
              <a:rPr baseline="31999"/>
              <a:t>10</a:t>
            </a:r>
            <a:r>
              <a:t> If anyone comes to you and does not bring this doctrine, do not receive him into your house nor greet him; </a:t>
            </a:r>
            <a:r>
              <a:rPr baseline="31999"/>
              <a:t>11</a:t>
            </a:r>
            <a:r>
              <a:t> for he who greets him shares in his evil deeds.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The AUTHORITY of JESUS MUST BE RESPECTED"/>
          <p:cNvSpPr txBox="1"/>
          <p:nvPr/>
        </p:nvSpPr>
        <p:spPr>
          <a:xfrm>
            <a:off x="160298" y="2136300"/>
            <a:ext cx="1268420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4700">
                <a:effectLst>
                  <a:outerShdw sx="100000" sy="100000" kx="0" ky="0" algn="b" rotWithShape="0" blurRad="50800" dist="25400" dir="5400000">
                    <a:srgbClr val="000000"/>
                  </a:outerShdw>
                </a:effectLst>
                <a:latin typeface="Century Gothic"/>
                <a:ea typeface="Century Gothic"/>
                <a:cs typeface="Century Gothic"/>
                <a:sym typeface="Century Gothic"/>
              </a:defRPr>
            </a:pPr>
            <a:r>
              <a:t>The </a:t>
            </a:r>
            <a:r>
              <a:rPr>
                <a:solidFill>
                  <a:schemeClr val="accent5">
                    <a:hueOff val="-92222"/>
                    <a:lumOff val="-9871"/>
                  </a:schemeClr>
                </a:solidFill>
              </a:rPr>
              <a:t>AUTHORITY</a:t>
            </a:r>
            <a:r>
              <a:t> of JESUS MUST BE RESPECTED  </a:t>
            </a:r>
          </a:p>
        </p:txBody>
      </p:sp>
      <p:pic>
        <p:nvPicPr>
          <p:cNvPr id="410"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11"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12"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pic>
        <p:nvPicPr>
          <p:cNvPr id="413" name="Image" descr="Image"/>
          <p:cNvPicPr>
            <a:picLocks noChangeAspect="1"/>
          </p:cNvPicPr>
          <p:nvPr/>
        </p:nvPicPr>
        <p:blipFill>
          <a:blip r:embed="rId4">
            <a:extLst/>
          </a:blip>
          <a:srcRect l="44858" t="13376" r="12083" b="11006"/>
          <a:stretch>
            <a:fillRect/>
          </a:stretch>
        </p:blipFill>
        <p:spPr>
          <a:xfrm flipH="1">
            <a:off x="217401" y="3064230"/>
            <a:ext cx="5534980" cy="6480160"/>
          </a:xfrm>
          <a:prstGeom prst="rect">
            <a:avLst/>
          </a:prstGeom>
          <a:ln w="12700">
            <a:miter lim="400000"/>
          </a:ln>
          <a:effectLst>
            <a:outerShdw sx="100000" sy="100000" kx="0" ky="0" algn="b" rotWithShape="0" blurRad="215900" dist="104529" dir="5400000">
              <a:srgbClr val="000000">
                <a:alpha val="62434"/>
              </a:srgbClr>
            </a:outerShdw>
          </a:effectLst>
        </p:spPr>
      </p:pic>
      <p:sp>
        <p:nvSpPr>
          <p:cNvPr id="414" name="Text Box 9"/>
          <p:cNvSpPr txBox="1"/>
          <p:nvPr/>
        </p:nvSpPr>
        <p:spPr>
          <a:xfrm>
            <a:off x="6022919" y="3235744"/>
            <a:ext cx="6685062" cy="61371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300"/>
              </a:spcBef>
              <a:buSzPct val="80000"/>
              <a:buBlip>
                <a:blip r:embed="rId5"/>
              </a:buBlip>
              <a:defRPr sz="3800">
                <a:solidFill>
                  <a:srgbClr val="000000"/>
                </a:solidFill>
                <a:latin typeface="Century Gothic"/>
                <a:ea typeface="Century Gothic"/>
                <a:cs typeface="Century Gothic"/>
                <a:sym typeface="Century Gothic"/>
              </a:defRPr>
            </a:pPr>
            <a:r>
              <a:t>The God of the O.T. and the God of the N.T. is the same God (Acts 5:1-11; Col. 3:17; Heb. 10:26-31).</a:t>
            </a:r>
          </a:p>
          <a:p>
            <a:pPr marL="685799" indent="-685799" algn="l" defTabSz="1300480">
              <a:spcBef>
                <a:spcPts val="1300"/>
              </a:spcBef>
              <a:buSzPct val="80000"/>
              <a:buBlip>
                <a:blip r:embed="rId5"/>
              </a:buBlip>
              <a:defRPr sz="3800">
                <a:solidFill>
                  <a:srgbClr val="000000"/>
                </a:solidFill>
                <a:latin typeface="Century Gothic"/>
                <a:ea typeface="Century Gothic"/>
                <a:cs typeface="Century Gothic"/>
                <a:sym typeface="Century Gothic"/>
              </a:defRPr>
            </a:pPr>
            <a:r>
              <a:t>If we truly respect, love &amp; trust God we will seek to praise and serve Him AS HE HAS spoken (John 4:22-24; 2 Tim 3:16,17; 1 Cor. 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4">
                                            <p:txEl>
                                              <p:pRg st="1" end="1"/>
                                            </p:txEl>
                                          </p:spTgt>
                                        </p:tgtEl>
                                        <p:attrNameLst>
                                          <p:attrName>style.visibility</p:attrName>
                                        </p:attrNameLst>
                                      </p:cBhvr>
                                      <p:to>
                                        <p:strVal val="visible"/>
                                      </p:to>
                                    </p:set>
                                    <p:animEffect filter="fade" transition="in">
                                      <p:cBhvr>
                                        <p:cTn id="7" dur="1500"/>
                                        <p:tgtEl>
                                          <p:spTgt spid="41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The AUTHORITY of JESUS MUST BE RESPECTED"/>
          <p:cNvSpPr txBox="1"/>
          <p:nvPr/>
        </p:nvSpPr>
        <p:spPr>
          <a:xfrm>
            <a:off x="160298" y="2136300"/>
            <a:ext cx="1268420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4700">
                <a:effectLst>
                  <a:outerShdw sx="100000" sy="100000" kx="0" ky="0" algn="b" rotWithShape="0" blurRad="50800" dist="25400" dir="5400000">
                    <a:srgbClr val="000000"/>
                  </a:outerShdw>
                </a:effectLst>
                <a:latin typeface="Century Gothic"/>
                <a:ea typeface="Century Gothic"/>
                <a:cs typeface="Century Gothic"/>
                <a:sym typeface="Century Gothic"/>
              </a:defRPr>
            </a:pPr>
            <a:r>
              <a:t>The </a:t>
            </a:r>
            <a:r>
              <a:rPr>
                <a:solidFill>
                  <a:schemeClr val="accent5">
                    <a:hueOff val="-92222"/>
                    <a:lumOff val="-9871"/>
                  </a:schemeClr>
                </a:solidFill>
              </a:rPr>
              <a:t>AUTHORITY</a:t>
            </a:r>
            <a:r>
              <a:t> of JESUS MUST BE RESPECTED  </a:t>
            </a:r>
          </a:p>
        </p:txBody>
      </p:sp>
      <p:pic>
        <p:nvPicPr>
          <p:cNvPr id="417"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18"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19"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pic>
        <p:nvPicPr>
          <p:cNvPr id="420" name="Image" descr="Image"/>
          <p:cNvPicPr>
            <a:picLocks noChangeAspect="1"/>
          </p:cNvPicPr>
          <p:nvPr/>
        </p:nvPicPr>
        <p:blipFill>
          <a:blip r:embed="rId4">
            <a:extLst/>
          </a:blip>
          <a:srcRect l="44858" t="13376" r="12083" b="11006"/>
          <a:stretch>
            <a:fillRect/>
          </a:stretch>
        </p:blipFill>
        <p:spPr>
          <a:xfrm flipH="1">
            <a:off x="217401" y="3064230"/>
            <a:ext cx="5534980" cy="6480160"/>
          </a:xfrm>
          <a:prstGeom prst="rect">
            <a:avLst/>
          </a:prstGeom>
          <a:ln w="12700">
            <a:miter lim="400000"/>
          </a:ln>
          <a:effectLst>
            <a:outerShdw sx="100000" sy="100000" kx="0" ky="0" algn="b" rotWithShape="0" blurRad="215900" dist="104529" dir="5400000">
              <a:srgbClr val="000000">
                <a:alpha val="62434"/>
              </a:srgbClr>
            </a:outerShdw>
          </a:effectLst>
        </p:spPr>
      </p:pic>
      <p:sp>
        <p:nvSpPr>
          <p:cNvPr id="421" name="Text Box 9"/>
          <p:cNvSpPr txBox="1"/>
          <p:nvPr/>
        </p:nvSpPr>
        <p:spPr>
          <a:xfrm>
            <a:off x="6022919" y="3102394"/>
            <a:ext cx="6685062" cy="64038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The revealed way of salvation (John 8:24; Luke 13:3,5; Matt. 10:32,33; Mark 16:16; Acts 2:38; 4:12; 10:43,47,48; 22:16; etc.)</a:t>
            </a:r>
          </a:p>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The revealed teaching to believe and follow (Acts 2:42; Phil. 3:16; Ga. 6:16; 2 Ti. 3:17)</a:t>
            </a:r>
          </a:p>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The revealed church which Christ built (Mat. 16:18; Acts 2:47; Rom. 16:16; Eph. 4:5; 5:23-27; 1 Tim. 3:15)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1">
                                            <p:bg/>
                                          </p:spTgt>
                                        </p:tgtEl>
                                        <p:attrNameLst>
                                          <p:attrName>style.visibility</p:attrName>
                                        </p:attrNameLst>
                                      </p:cBhvr>
                                      <p:to>
                                        <p:strVal val="visible"/>
                                      </p:to>
                                    </p:set>
                                    <p:animEffect filter="fade" transition="in">
                                      <p:cBhvr>
                                        <p:cTn id="7" dur="1500"/>
                                        <p:tgtEl>
                                          <p:spTgt spid="42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21">
                                            <p:txEl>
                                              <p:pRg st="0" end="0"/>
                                            </p:txEl>
                                          </p:spTgt>
                                        </p:tgtEl>
                                        <p:attrNameLst>
                                          <p:attrName>style.visibility</p:attrName>
                                        </p:attrNameLst>
                                      </p:cBhvr>
                                      <p:to>
                                        <p:strVal val="visible"/>
                                      </p:to>
                                    </p:set>
                                    <p:animEffect filter="fade" transition="in">
                                      <p:cBhvr>
                                        <p:cTn id="10" dur="1500"/>
                                        <p:tgtEl>
                                          <p:spTgt spid="4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21">
                                            <p:txEl>
                                              <p:pRg st="1" end="1"/>
                                            </p:txEl>
                                          </p:spTgt>
                                        </p:tgtEl>
                                        <p:attrNameLst>
                                          <p:attrName>style.visibility</p:attrName>
                                        </p:attrNameLst>
                                      </p:cBhvr>
                                      <p:to>
                                        <p:strVal val="visible"/>
                                      </p:to>
                                    </p:set>
                                    <p:animEffect filter="fade" transition="in">
                                      <p:cBhvr>
                                        <p:cTn id="15" dur="1500"/>
                                        <p:tgtEl>
                                          <p:spTgt spid="4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21">
                                            <p:txEl>
                                              <p:pRg st="2" end="2"/>
                                            </p:txEl>
                                          </p:spTgt>
                                        </p:tgtEl>
                                        <p:attrNameLst>
                                          <p:attrName>style.visibility</p:attrName>
                                        </p:attrNameLst>
                                      </p:cBhvr>
                                      <p:to>
                                        <p:strVal val="visible"/>
                                      </p:to>
                                    </p:set>
                                    <p:animEffect filter="fade" transition="in">
                                      <p:cBhvr>
                                        <p:cTn id="20" dur="1500"/>
                                        <p:tgtEl>
                                          <p:spTgt spid="42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1"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The AUTHORITY of JESUS MUST BE RESPECTED"/>
          <p:cNvSpPr txBox="1"/>
          <p:nvPr/>
        </p:nvSpPr>
        <p:spPr>
          <a:xfrm>
            <a:off x="160298" y="2136300"/>
            <a:ext cx="1268420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4700">
                <a:effectLst>
                  <a:outerShdw sx="100000" sy="100000" kx="0" ky="0" algn="b" rotWithShape="0" blurRad="50800" dist="25400" dir="5400000">
                    <a:srgbClr val="000000"/>
                  </a:outerShdw>
                </a:effectLst>
                <a:latin typeface="Century Gothic"/>
                <a:ea typeface="Century Gothic"/>
                <a:cs typeface="Century Gothic"/>
                <a:sym typeface="Century Gothic"/>
              </a:defRPr>
            </a:pPr>
            <a:r>
              <a:t>The </a:t>
            </a:r>
            <a:r>
              <a:rPr>
                <a:solidFill>
                  <a:schemeClr val="accent5">
                    <a:hueOff val="-92222"/>
                    <a:lumOff val="-9871"/>
                  </a:schemeClr>
                </a:solidFill>
              </a:rPr>
              <a:t>AUTHORITY</a:t>
            </a:r>
            <a:r>
              <a:t> of JESUS MUST BE RESPECTED  </a:t>
            </a:r>
          </a:p>
        </p:txBody>
      </p:sp>
      <p:pic>
        <p:nvPicPr>
          <p:cNvPr id="424"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25"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26"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pic>
        <p:nvPicPr>
          <p:cNvPr id="427" name="Image" descr="Image"/>
          <p:cNvPicPr>
            <a:picLocks noChangeAspect="1"/>
          </p:cNvPicPr>
          <p:nvPr/>
        </p:nvPicPr>
        <p:blipFill>
          <a:blip r:embed="rId4">
            <a:extLst/>
          </a:blip>
          <a:srcRect l="44858" t="13376" r="12083" b="11006"/>
          <a:stretch>
            <a:fillRect/>
          </a:stretch>
        </p:blipFill>
        <p:spPr>
          <a:xfrm flipH="1">
            <a:off x="217401" y="3064230"/>
            <a:ext cx="5534980" cy="6480160"/>
          </a:xfrm>
          <a:prstGeom prst="rect">
            <a:avLst/>
          </a:prstGeom>
          <a:ln w="12700">
            <a:miter lim="400000"/>
          </a:ln>
          <a:effectLst>
            <a:outerShdw sx="100000" sy="100000" kx="0" ky="0" algn="b" rotWithShape="0" blurRad="215900" dist="104529" dir="5400000">
              <a:srgbClr val="000000">
                <a:alpha val="62434"/>
              </a:srgbClr>
            </a:outerShdw>
          </a:effectLst>
        </p:spPr>
      </p:pic>
      <p:sp>
        <p:nvSpPr>
          <p:cNvPr id="428" name="Text Box 9"/>
          <p:cNvSpPr txBox="1"/>
          <p:nvPr/>
        </p:nvSpPr>
        <p:spPr>
          <a:xfrm>
            <a:off x="6022919" y="3102394"/>
            <a:ext cx="6685062" cy="64038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The organization of the church - Acts 14:23; 20:14,28; Phili 1:1; 1 Tim 3:1-8; etc.</a:t>
            </a:r>
          </a:p>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The work of the church - (evangelism - 1 Thes. 1:8; edification - Eph. 4:11-16; Benevolence - Acts 11:29)</a:t>
            </a:r>
          </a:p>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Worship of the church - (Praying - Acts 4:23-31; L.S. - Acts 20:7; Giving - 1 Cor. 16:1,2; Preaching - Acts 20:7; Singing - Eph 5:19; Col. 3:16)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8">
                                            <p:txEl>
                                              <p:pRg st="1" end="1"/>
                                            </p:txEl>
                                          </p:spTgt>
                                        </p:tgtEl>
                                        <p:attrNameLst>
                                          <p:attrName>style.visibility</p:attrName>
                                        </p:attrNameLst>
                                      </p:cBhvr>
                                      <p:to>
                                        <p:strVal val="visible"/>
                                      </p:to>
                                    </p:set>
                                    <p:animEffect filter="fade" transition="in">
                                      <p:cBhvr>
                                        <p:cTn id="7" dur="1500"/>
                                        <p:tgtEl>
                                          <p:spTgt spid="4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28">
                                            <p:txEl>
                                              <p:pRg st="2" end="2"/>
                                            </p:txEl>
                                          </p:spTgt>
                                        </p:tgtEl>
                                        <p:attrNameLst>
                                          <p:attrName>style.visibility</p:attrName>
                                        </p:attrNameLst>
                                      </p:cBhvr>
                                      <p:to>
                                        <p:strVal val="visible"/>
                                      </p:to>
                                    </p:set>
                                    <p:animEffect filter="fade" transition="in">
                                      <p:cBhvr>
                                        <p:cTn id="12" dur="1500"/>
                                        <p:tgtEl>
                                          <p:spTgt spid="42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The AUTHORITY of JESUS MUST BE RESPECTED"/>
          <p:cNvSpPr txBox="1"/>
          <p:nvPr/>
        </p:nvSpPr>
        <p:spPr>
          <a:xfrm>
            <a:off x="160298" y="2136300"/>
            <a:ext cx="1268420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4700">
                <a:effectLst>
                  <a:outerShdw sx="100000" sy="100000" kx="0" ky="0" algn="b" rotWithShape="0" blurRad="50800" dist="25400" dir="5400000">
                    <a:srgbClr val="000000"/>
                  </a:outerShdw>
                </a:effectLst>
                <a:latin typeface="Century Gothic"/>
                <a:ea typeface="Century Gothic"/>
                <a:cs typeface="Century Gothic"/>
                <a:sym typeface="Century Gothic"/>
              </a:defRPr>
            </a:pPr>
            <a:r>
              <a:t>The </a:t>
            </a:r>
            <a:r>
              <a:rPr>
                <a:solidFill>
                  <a:schemeClr val="accent5">
                    <a:hueOff val="-92222"/>
                    <a:lumOff val="-9871"/>
                  </a:schemeClr>
                </a:solidFill>
              </a:rPr>
              <a:t>AUTHORITY</a:t>
            </a:r>
            <a:r>
              <a:t> of JESUS MUST BE RESPECTED  </a:t>
            </a:r>
          </a:p>
        </p:txBody>
      </p:sp>
      <p:pic>
        <p:nvPicPr>
          <p:cNvPr id="431"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32"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33"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pic>
        <p:nvPicPr>
          <p:cNvPr id="434" name="Image" descr="Image"/>
          <p:cNvPicPr>
            <a:picLocks noChangeAspect="1"/>
          </p:cNvPicPr>
          <p:nvPr/>
        </p:nvPicPr>
        <p:blipFill>
          <a:blip r:embed="rId4">
            <a:extLst/>
          </a:blip>
          <a:srcRect l="44858" t="13376" r="12083" b="11006"/>
          <a:stretch>
            <a:fillRect/>
          </a:stretch>
        </p:blipFill>
        <p:spPr>
          <a:xfrm flipH="1">
            <a:off x="217401" y="3064230"/>
            <a:ext cx="5534980" cy="6480160"/>
          </a:xfrm>
          <a:prstGeom prst="rect">
            <a:avLst/>
          </a:prstGeom>
          <a:ln w="12700">
            <a:miter lim="400000"/>
          </a:ln>
          <a:effectLst>
            <a:outerShdw sx="100000" sy="100000" kx="0" ky="0" algn="b" rotWithShape="0" blurRad="215900" dist="104529" dir="5400000">
              <a:srgbClr val="000000">
                <a:alpha val="62434"/>
              </a:srgbClr>
            </a:outerShdw>
          </a:effectLst>
        </p:spPr>
      </p:pic>
      <p:sp>
        <p:nvSpPr>
          <p:cNvPr id="435" name="Text Box 9"/>
          <p:cNvSpPr txBox="1"/>
          <p:nvPr/>
        </p:nvSpPr>
        <p:spPr>
          <a:xfrm>
            <a:off x="5895127" y="3019844"/>
            <a:ext cx="6966514" cy="65689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What is OUR attitude towards the need to establish authority for all that we do? </a:t>
            </a:r>
          </a:p>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Is the NT the ONLY source for our faith, teaching &amp; practice? </a:t>
            </a:r>
          </a:p>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If we add to or take away from the teaching of the NT, are we walking by faith? </a:t>
            </a:r>
          </a:p>
          <a:p>
            <a:pPr marL="685799" indent="-685799" algn="l" defTabSz="1300480">
              <a:spcBef>
                <a:spcPts val="1300"/>
              </a:spcBef>
              <a:buSzPct val="80000"/>
              <a:buBlip>
                <a:blip r:embed="rId5"/>
              </a:buBlip>
              <a:defRPr sz="3200">
                <a:solidFill>
                  <a:srgbClr val="000000"/>
                </a:solidFill>
                <a:latin typeface="Century Gothic"/>
                <a:ea typeface="Century Gothic"/>
                <a:cs typeface="Century Gothic"/>
                <a:sym typeface="Century Gothic"/>
              </a:defRPr>
            </a:pPr>
            <a:r>
              <a:t>If we do only those things we know are authorized in the NT, how confident can we be that we are doing what is right?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5">
                                            <p:txEl>
                                              <p:pRg st="1" end="1"/>
                                            </p:txEl>
                                          </p:spTgt>
                                        </p:tgtEl>
                                        <p:attrNameLst>
                                          <p:attrName>style.visibility</p:attrName>
                                        </p:attrNameLst>
                                      </p:cBhvr>
                                      <p:to>
                                        <p:strVal val="visible"/>
                                      </p:to>
                                    </p:set>
                                    <p:animEffect filter="fade" transition="in">
                                      <p:cBhvr>
                                        <p:cTn id="7" dur="1500"/>
                                        <p:tgtEl>
                                          <p:spTgt spid="4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5">
                                            <p:txEl>
                                              <p:pRg st="2" end="2"/>
                                            </p:txEl>
                                          </p:spTgt>
                                        </p:tgtEl>
                                        <p:attrNameLst>
                                          <p:attrName>style.visibility</p:attrName>
                                        </p:attrNameLst>
                                      </p:cBhvr>
                                      <p:to>
                                        <p:strVal val="visible"/>
                                      </p:to>
                                    </p:set>
                                    <p:animEffect filter="fade" transition="in">
                                      <p:cBhvr>
                                        <p:cTn id="12" dur="1500"/>
                                        <p:tgtEl>
                                          <p:spTgt spid="4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35">
                                            <p:txEl>
                                              <p:pRg st="3" end="3"/>
                                            </p:txEl>
                                          </p:spTgt>
                                        </p:tgtEl>
                                        <p:attrNameLst>
                                          <p:attrName>style.visibility</p:attrName>
                                        </p:attrNameLst>
                                      </p:cBhvr>
                                      <p:to>
                                        <p:strVal val="visible"/>
                                      </p:to>
                                    </p:set>
                                    <p:animEffect filter="fade" transition="in">
                                      <p:cBhvr>
                                        <p:cTn id="17" dur="1500"/>
                                        <p:tgtEl>
                                          <p:spTgt spid="43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5"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7" name="Image" descr="Image"/>
          <p:cNvPicPr>
            <a:picLocks noChangeAspect="1"/>
          </p:cNvPicPr>
          <p:nvPr>
            <p:ph type="pic" idx="21"/>
          </p:nvPr>
        </p:nvPicPr>
        <p:blipFill>
          <a:blip r:embed="rId2">
            <a:extLst/>
          </a:blip>
          <a:srcRect l="0" t="0" r="0" b="0"/>
          <a:stretch>
            <a:fillRect/>
          </a:stretch>
        </p:blipFill>
        <p:spPr>
          <a:xfrm>
            <a:off x="0" y="0"/>
            <a:ext cx="13004800" cy="9753600"/>
          </a:xfrm>
          <a:prstGeom prst="rect">
            <a:avLst/>
          </a:prstGeom>
        </p:spPr>
      </p:pic>
      <p:sp>
        <p:nvSpPr>
          <p:cNvPr id="438" name="We CANNOT Ignore the AUTHORITY of JESUS’S word and think we will escape His judgment!…"/>
          <p:cNvSpPr txBox="1"/>
          <p:nvPr/>
        </p:nvSpPr>
        <p:spPr>
          <a:xfrm>
            <a:off x="239469" y="2833055"/>
            <a:ext cx="8398596" cy="636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300"/>
              </a:spcBef>
              <a:defRPr sz="7100">
                <a:solidFill>
                  <a:srgbClr val="FFFFFF"/>
                </a:solidFill>
              </a:defRPr>
            </a:pPr>
            <a:r>
              <a:t>We CANNOT Ignore the AUTHORITY of JESUS’S word and think we will escape His judgment!</a:t>
            </a:r>
          </a:p>
          <a:p>
            <a:pPr>
              <a:defRPr sz="5700">
                <a:solidFill>
                  <a:srgbClr val="FFFFFF"/>
                </a:solidFill>
              </a:defRPr>
            </a:pPr>
            <a:r>
              <a:t>2 Thes. 1:7-9; Heb. 10:26-30</a:t>
            </a:r>
          </a:p>
        </p:txBody>
      </p:sp>
      <p:pic>
        <p:nvPicPr>
          <p:cNvPr id="439"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40"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41"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Image" descr="Image"/>
          <p:cNvPicPr>
            <a:picLocks noChangeAspect="1"/>
          </p:cNvPicPr>
          <p:nvPr/>
        </p:nvPicPr>
        <p:blipFill>
          <a:blip r:embed="rId2">
            <a:extLst/>
          </a:blip>
          <a:srcRect l="44858" t="13376" r="12083" b="11006"/>
          <a:stretch>
            <a:fillRect/>
          </a:stretch>
        </p:blipFill>
        <p:spPr>
          <a:xfrm>
            <a:off x="6525999" y="1131292"/>
            <a:ext cx="6398267" cy="7490866"/>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44"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445"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pic>
        <p:nvPicPr>
          <p:cNvPr id="446"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447"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448" name="Our Attitude AUTHORITY MATTERS"/>
          <p:cNvSpPr txBox="1"/>
          <p:nvPr/>
        </p:nvSpPr>
        <p:spPr>
          <a:xfrm>
            <a:off x="432671" y="4448803"/>
            <a:ext cx="12139458" cy="8255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AUTHORITY MATTERS</a:t>
            </a:r>
          </a:p>
        </p:txBody>
      </p:sp>
      <p:sp>
        <p:nvSpPr>
          <p:cNvPr id="449" name="In order to be pleasing to God, we must have an attitude of complete trust &amp; surrender.…"/>
          <p:cNvSpPr txBox="1"/>
          <p:nvPr/>
        </p:nvSpPr>
        <p:spPr>
          <a:xfrm>
            <a:off x="251460" y="5556926"/>
            <a:ext cx="12501880" cy="2667001"/>
          </a:xfrm>
          <a:prstGeom prst="rect">
            <a:avLst/>
          </a:prstGeom>
          <a:ln w="12700">
            <a:miter lim="400000"/>
          </a:ln>
          <a:effectLst>
            <a:outerShdw sx="100000" sy="100000" kx="0" ky="0" algn="b" rotWithShape="0" blurRad="215900" dist="104529" dir="5400000">
              <a:srgbClr val="000000">
                <a:alpha val="624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800"/>
              </a:spcBef>
              <a:defRPr b="1" sz="4200">
                <a:solidFill>
                  <a:srgbClr val="FFFFFF"/>
                </a:solidFill>
                <a:effectLst>
                  <a:outerShdw sx="100000" sy="100000" kx="0" ky="0" algn="b" rotWithShape="0" blurRad="50800" dist="63500" dir="1800000">
                    <a:srgbClr val="000000"/>
                  </a:outerShdw>
                </a:effectLst>
                <a:latin typeface="Gill Sans"/>
                <a:ea typeface="Gill Sans"/>
                <a:cs typeface="Gill Sans"/>
                <a:sym typeface="Gill Sans"/>
              </a:defRPr>
            </a:pPr>
            <a:r>
              <a:t>In order to be pleasing to God, we must have an attitude of complete trust &amp; surrender.</a:t>
            </a:r>
          </a:p>
          <a:p>
            <a:pPr>
              <a:spcBef>
                <a:spcPts val="1800"/>
              </a:spcBef>
              <a:defRPr b="1" sz="3700">
                <a:solidFill>
                  <a:schemeClr val="accent3">
                    <a:hueOff val="198700"/>
                    <a:satOff val="21248"/>
                    <a:lumOff val="19305"/>
                  </a:schemeClr>
                </a:solidFill>
                <a:effectLst>
                  <a:outerShdw sx="100000" sy="100000" kx="0" ky="0" algn="b" rotWithShape="0" blurRad="50800" dist="63500" dir="1800000">
                    <a:srgbClr val="000000"/>
                  </a:outerShdw>
                </a:effectLst>
                <a:latin typeface="Gill Sans"/>
                <a:ea typeface="Gill Sans"/>
                <a:cs typeface="Gill Sans"/>
                <a:sym typeface="Gill Sans"/>
              </a:defRPr>
            </a:pPr>
            <a:r>
              <a:t>DO WE HAVE AN ATTITUDE TOWARDS AUTHORITY THAT PROMOTES A LIVING FAITH?</a:t>
            </a:r>
          </a:p>
        </p:txBody>
      </p:sp>
      <p:sp>
        <p:nvSpPr>
          <p:cNvPr id="450" name="(Acts 17:11,12; John 5:39-47)"/>
          <p:cNvSpPr txBox="1"/>
          <p:nvPr/>
        </p:nvSpPr>
        <p:spPr>
          <a:xfrm>
            <a:off x="340488" y="8973842"/>
            <a:ext cx="5330801" cy="622301"/>
          </a:xfrm>
          <a:prstGeom prst="rect">
            <a:avLst/>
          </a:prstGeom>
          <a:ln w="12700">
            <a:miter lim="400000"/>
          </a:ln>
          <a:effectLst>
            <a:outerShdw sx="100000" sy="100000" kx="0" ky="0" algn="b" rotWithShape="0" blurRad="215900" dist="10452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50800" dist="63500" dir="1680000">
                    <a:srgbClr val="000000"/>
                  </a:outerShdw>
                </a:effectLst>
              </a:defRPr>
            </a:lvl1pPr>
          </a:lstStyle>
          <a:p>
            <a:pPr/>
            <a:r>
              <a:t>(Acts 17:11,12; John 5:39-47)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49">
                                            <p:txEl>
                                              <p:pRg st="1" end="1"/>
                                            </p:txEl>
                                          </p:spTgt>
                                        </p:tgtEl>
                                        <p:attrNameLst>
                                          <p:attrName>style.visibility</p:attrName>
                                        </p:attrNameLst>
                                      </p:cBhvr>
                                      <p:to>
                                        <p:strVal val="visible"/>
                                      </p:to>
                                    </p:set>
                                    <p:anim calcmode="lin" valueType="num">
                                      <p:cBhvr>
                                        <p:cTn id="7" dur="1500" fill="hold"/>
                                        <p:tgtEl>
                                          <p:spTgt spid="449">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449">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7" name="Image"/>
          <p:cNvGrpSpPr/>
          <p:nvPr/>
        </p:nvGrpSpPr>
        <p:grpSpPr>
          <a:xfrm flipH="1">
            <a:off x="173555" y="2040583"/>
            <a:ext cx="6486149" cy="7607301"/>
            <a:chOff x="0" y="0"/>
            <a:chExt cx="6486147" cy="7607300"/>
          </a:xfrm>
        </p:grpSpPr>
        <p:pic>
          <p:nvPicPr>
            <p:cNvPr id="216" name="Image" descr="Image"/>
            <p:cNvPicPr>
              <a:picLocks noChangeAspect="1"/>
            </p:cNvPicPr>
            <p:nvPr/>
          </p:nvPicPr>
          <p:blipFill>
            <a:blip r:embed="rId2">
              <a:extLst/>
            </a:blip>
            <a:srcRect l="51882" t="0" r="0" b="0"/>
            <a:stretch>
              <a:fillRect/>
            </a:stretch>
          </p:blipFill>
          <p:spPr>
            <a:xfrm>
              <a:off x="114300" y="76200"/>
              <a:ext cx="6257548" cy="7315200"/>
            </a:xfrm>
            <a:prstGeom prst="rect">
              <a:avLst/>
            </a:prstGeom>
            <a:ln>
              <a:noFill/>
            </a:ln>
            <a:effectLst/>
          </p:spPr>
        </p:pic>
        <p:pic>
          <p:nvPicPr>
            <p:cNvPr id="215" name="Image" descr="Image"/>
            <p:cNvPicPr>
              <a:picLocks noChangeAspect="0"/>
            </p:cNvPicPr>
            <p:nvPr/>
          </p:nvPicPr>
          <p:blipFill>
            <a:blip r:embed="rId3">
              <a:extLst/>
            </a:blip>
            <a:stretch>
              <a:fillRect/>
            </a:stretch>
          </p:blipFill>
          <p:spPr>
            <a:xfrm>
              <a:off x="0" y="0"/>
              <a:ext cx="6486148" cy="7607300"/>
            </a:xfrm>
            <a:prstGeom prst="rect">
              <a:avLst/>
            </a:prstGeom>
            <a:effectLst/>
          </p:spPr>
        </p:pic>
      </p:grpSp>
      <p:sp>
        <p:nvSpPr>
          <p:cNvPr id="218" name="“For as he thinks in his heart, so is he.”…"/>
          <p:cNvSpPr txBox="1"/>
          <p:nvPr/>
        </p:nvSpPr>
        <p:spPr>
          <a:xfrm>
            <a:off x="470006" y="2719596"/>
            <a:ext cx="5893247" cy="6249275"/>
          </a:xfrm>
          <a:prstGeom prst="rect">
            <a:avLst/>
          </a:prstGeom>
          <a:solidFill>
            <a:srgbClr val="000000">
              <a:alpha val="18925"/>
            </a:srgbClr>
          </a:solidFill>
          <a:ln w="12700">
            <a:miter lim="400000"/>
          </a:ln>
          <a:effectLst>
            <a:outerShdw sx="100000" sy="100000" kx="0" ky="0" algn="b" rotWithShape="0" blurRad="190500" dist="83082"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89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rPr baseline="31999"/>
              <a:t>“</a:t>
            </a:r>
            <a:r>
              <a:t>For as he thinks in his heart, so </a:t>
            </a:r>
            <a:r>
              <a:rPr i="1"/>
              <a:t>is</a:t>
            </a:r>
            <a:r>
              <a:t> he.”</a:t>
            </a:r>
          </a:p>
          <a:p>
            <a:pPr defTabSz="457200">
              <a:defRPr sz="69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t>Proverbs 23:7</a:t>
            </a:r>
          </a:p>
        </p:txBody>
      </p:sp>
      <p:pic>
        <p:nvPicPr>
          <p:cNvPr id="219" name="Image" descr="Image"/>
          <p:cNvPicPr>
            <a:picLocks noChangeAspect="0"/>
          </p:cNvPicPr>
          <p:nvPr/>
        </p:nvPicPr>
        <p:blipFill>
          <a:blip r:embed="rId4">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20" name="Image" descr="Image"/>
          <p:cNvPicPr>
            <a:picLocks noChangeAspect="1"/>
          </p:cNvPicPr>
          <p:nvPr/>
        </p:nvPicPr>
        <p:blipFill>
          <a:blip r:embed="rId5">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21" name="Cognitive: Your thoughts and beliefs about the subject.…"/>
          <p:cNvSpPr txBox="1"/>
          <p:nvPr/>
        </p:nvSpPr>
        <p:spPr>
          <a:xfrm>
            <a:off x="6847661" y="3425059"/>
            <a:ext cx="5893247" cy="5898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4100"/>
            </a:pPr>
            <a:r>
              <a:rPr b="1">
                <a:latin typeface="Gill Sans"/>
                <a:ea typeface="Gill Sans"/>
                <a:cs typeface="Gill Sans"/>
                <a:sym typeface="Gill Sans"/>
              </a:rPr>
              <a:t>Cognitive</a:t>
            </a:r>
            <a:r>
              <a:t>: Your thoughts and beliefs about the subject.</a:t>
            </a:r>
          </a:p>
          <a:p>
            <a:pPr marL="685799" indent="-685799" algn="l">
              <a:spcBef>
                <a:spcPts val="1500"/>
              </a:spcBef>
              <a:buSzPct val="80000"/>
              <a:buBlip>
                <a:blip r:embed="rId6"/>
              </a:buBlip>
              <a:defRPr sz="4100"/>
            </a:pPr>
            <a:r>
              <a:rPr b="1">
                <a:latin typeface="Gill Sans"/>
                <a:ea typeface="Gill Sans"/>
                <a:cs typeface="Gill Sans"/>
                <a:sym typeface="Gill Sans"/>
              </a:rPr>
              <a:t>Affective</a:t>
            </a:r>
            <a:r>
              <a:t>: How the object, person, issue, or event makes you feel.</a:t>
            </a:r>
          </a:p>
          <a:p>
            <a:pPr marL="685799" indent="-685799" algn="l">
              <a:spcBef>
                <a:spcPts val="1500"/>
              </a:spcBef>
              <a:buSzPct val="80000"/>
              <a:buBlip>
                <a:blip r:embed="rId6"/>
              </a:buBlip>
              <a:defRPr sz="4100"/>
            </a:pPr>
            <a:r>
              <a:rPr b="1">
                <a:latin typeface="Gill Sans"/>
                <a:ea typeface="Gill Sans"/>
                <a:cs typeface="Gill Sans"/>
                <a:sym typeface="Gill Sans"/>
              </a:rPr>
              <a:t>Behavioral</a:t>
            </a:r>
            <a:r>
              <a:t>: How attitude influences your behavior.</a:t>
            </a:r>
          </a:p>
        </p:txBody>
      </p:sp>
      <p:pic>
        <p:nvPicPr>
          <p:cNvPr id="222" name="Image" descr="Image"/>
          <p:cNvPicPr>
            <a:picLocks noChangeAspect="1"/>
          </p:cNvPicPr>
          <p:nvPr/>
        </p:nvPicPr>
        <p:blipFill>
          <a:blip r:embed="rId7">
            <a:extLst/>
          </a:blip>
          <a:stretch>
            <a:fillRect/>
          </a:stretch>
        </p:blipFill>
        <p:spPr>
          <a:xfrm>
            <a:off x="6665519" y="2382213"/>
            <a:ext cx="6257529" cy="810464"/>
          </a:xfrm>
          <a:prstGeom prst="rect">
            <a:avLst/>
          </a:prstGeom>
          <a:ln w="12700">
            <a:miter lim="400000"/>
          </a:ln>
        </p:spPr>
      </p:pic>
      <p:sp>
        <p:nvSpPr>
          <p:cNvPr id="223"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Image" descr="Image"/>
          <p:cNvPicPr>
            <a:picLocks noChangeAspect="1"/>
          </p:cNvPicPr>
          <p:nvPr/>
        </p:nvPicPr>
        <p:blipFill>
          <a:blip r:embed="rId2">
            <a:extLst/>
          </a:blip>
          <a:srcRect l="44858" t="13376" r="12083" b="11006"/>
          <a:stretch>
            <a:fillRect/>
          </a:stretch>
        </p:blipFill>
        <p:spPr>
          <a:xfrm>
            <a:off x="6525999" y="1131292"/>
            <a:ext cx="6398267" cy="7490866"/>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54"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455"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sp>
        <p:nvSpPr>
          <p:cNvPr id="456" name="Essential Attitudes of A Living Faith"/>
          <p:cNvSpPr txBox="1"/>
          <p:nvPr/>
        </p:nvSpPr>
        <p:spPr>
          <a:xfrm>
            <a:off x="425522" y="4333573"/>
            <a:ext cx="8857320" cy="7493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535353"/>
              </a:buClr>
              <a:defRPr sz="42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lvl1pPr>
          </a:lstStyle>
          <a:p>
            <a:pPr/>
            <a:r>
              <a:t>Essential Attitudes of A Living Faith</a:t>
            </a:r>
          </a:p>
        </p:txBody>
      </p:sp>
      <p:pic>
        <p:nvPicPr>
          <p:cNvPr id="457"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458"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459" name="(Matthew 8:5-13; 21:23-27; Colossians 3:17)"/>
          <p:cNvSpPr txBox="1"/>
          <p:nvPr/>
        </p:nvSpPr>
        <p:spPr>
          <a:xfrm>
            <a:off x="2506253" y="6483561"/>
            <a:ext cx="7992294" cy="6223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50800" dist="63500" dir="18900000">
                    <a:srgbClr val="000000"/>
                  </a:outerShdw>
                </a:effectLst>
              </a:defRPr>
            </a:lvl1pPr>
          </a:lstStyle>
          <a:p>
            <a:pPr/>
            <a:r>
              <a:t>(Matthew 8:5-13; 21:23-27; Colossians 3:17)</a:t>
            </a:r>
          </a:p>
        </p:txBody>
      </p:sp>
      <p:sp>
        <p:nvSpPr>
          <p:cNvPr id="460" name="Our Attitude Towards AUTHORITY MATTERS"/>
          <p:cNvSpPr txBox="1"/>
          <p:nvPr/>
        </p:nvSpPr>
        <p:spPr>
          <a:xfrm>
            <a:off x="1824688" y="4839365"/>
            <a:ext cx="9355424" cy="18288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9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461" name="Charts by Don McClain…"/>
          <p:cNvSpPr txBox="1"/>
          <p:nvPr/>
        </p:nvSpPr>
        <p:spPr>
          <a:xfrm>
            <a:off x="180366" y="7228631"/>
            <a:ext cx="12644067" cy="254781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May 23, 2021 / West 65th Street church of Christ P.O. Box 190062 / Little Rock AR 72219 / Phone: 501-568-1062 / 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Psalm 119:97–104 (NKJV)…"/>
          <p:cNvSpPr txBox="1"/>
          <p:nvPr/>
        </p:nvSpPr>
        <p:spPr>
          <a:xfrm>
            <a:off x="270617" y="345934"/>
            <a:ext cx="12463566" cy="86757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700">
                <a:solidFill>
                  <a:srgbClr val="000000"/>
                </a:solidFill>
                <a:latin typeface="Times New Roman"/>
                <a:ea typeface="Times New Roman"/>
                <a:cs typeface="Times New Roman"/>
                <a:sym typeface="Times New Roman"/>
              </a:defRPr>
            </a:pPr>
            <a:r>
              <a:t>Psalm 119:97–104 (NKJV) </a:t>
            </a:r>
          </a:p>
          <a:p>
            <a:pPr defTabSz="457200">
              <a:defRPr sz="4400">
                <a:solidFill>
                  <a:srgbClr val="000000"/>
                </a:solidFill>
                <a:latin typeface="Times New Roman"/>
                <a:ea typeface="Times New Roman"/>
                <a:cs typeface="Times New Roman"/>
                <a:sym typeface="Times New Roman"/>
              </a:defRPr>
            </a:pPr>
            <a:r>
              <a:rPr baseline="31999"/>
              <a:t>97</a:t>
            </a:r>
            <a:r>
              <a:t> Oh, how I love Your law! It </a:t>
            </a:r>
            <a:r>
              <a:rPr i="1"/>
              <a:t>is</a:t>
            </a:r>
            <a:r>
              <a:t> my meditation all the day. </a:t>
            </a:r>
            <a:r>
              <a:rPr baseline="31999"/>
              <a:t>98</a:t>
            </a:r>
            <a:r>
              <a:t> You, through Your commandments, make me wiser than my enemies; For they </a:t>
            </a:r>
            <a:r>
              <a:rPr i="1"/>
              <a:t>are</a:t>
            </a:r>
            <a:r>
              <a:t> ever with me. </a:t>
            </a:r>
            <a:r>
              <a:rPr baseline="31999"/>
              <a:t>99</a:t>
            </a:r>
            <a:r>
              <a:t> I have more understanding than all my teachers, For Your testimonies </a:t>
            </a:r>
            <a:r>
              <a:rPr i="1"/>
              <a:t>are</a:t>
            </a:r>
            <a:r>
              <a:t> my meditation. </a:t>
            </a:r>
            <a:r>
              <a:rPr baseline="31999"/>
              <a:t>100</a:t>
            </a:r>
            <a:r>
              <a:t> I understand more than the ancients, Because I keep Your precepts. </a:t>
            </a:r>
            <a:r>
              <a:rPr baseline="31999"/>
              <a:t>101</a:t>
            </a:r>
            <a:r>
              <a:t> I have restrained my feet from every evil way, That I may keep Your word. </a:t>
            </a:r>
            <a:r>
              <a:rPr baseline="31999"/>
              <a:t>102</a:t>
            </a:r>
            <a:r>
              <a:t> I have not departed from Your judgments, For You Yourself have taught me. </a:t>
            </a:r>
            <a:r>
              <a:rPr baseline="31999"/>
              <a:t>103</a:t>
            </a:r>
            <a:r>
              <a:t> How sweet are Your words to my taste, </a:t>
            </a:r>
            <a:r>
              <a:rPr i="1"/>
              <a:t>Sweeter</a:t>
            </a:r>
            <a:r>
              <a:t> than honey to my mouth! </a:t>
            </a:r>
            <a:r>
              <a:rPr baseline="31999"/>
              <a:t>104</a:t>
            </a:r>
            <a:r>
              <a:t> Through Your precepts I get understanding; Therefore I hate every false way.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tretch>
            <a:fillRect/>
          </a:stretch>
        </p:blipFill>
        <p:spPr>
          <a:xfrm>
            <a:off x="7302456" y="8361238"/>
            <a:ext cx="4914901" cy="997227"/>
          </a:xfrm>
          <a:prstGeom prst="rect">
            <a:avLst/>
          </a:prstGeom>
          <a:ln w="12700">
            <a:miter lim="400000"/>
          </a:ln>
          <a:effectLst>
            <a:outerShdw sx="100000" sy="100000" kx="0" ky="0" algn="b" rotWithShape="0" blurRad="215900" dist="104529" dir="5400000">
              <a:srgbClr val="000000">
                <a:alpha val="62434"/>
              </a:srgbClr>
            </a:outerShdw>
          </a:effectLst>
        </p:spPr>
      </p:pic>
      <p:pic>
        <p:nvPicPr>
          <p:cNvPr id="226"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grpSp>
        <p:nvGrpSpPr>
          <p:cNvPr id="229" name="Image"/>
          <p:cNvGrpSpPr/>
          <p:nvPr/>
        </p:nvGrpSpPr>
        <p:grpSpPr>
          <a:xfrm flipH="1">
            <a:off x="173555" y="2040583"/>
            <a:ext cx="6486149" cy="7607301"/>
            <a:chOff x="0" y="0"/>
            <a:chExt cx="6486147" cy="7607300"/>
          </a:xfrm>
        </p:grpSpPr>
        <p:pic>
          <p:nvPicPr>
            <p:cNvPr id="228" name="Image" descr="Image"/>
            <p:cNvPicPr>
              <a:picLocks noChangeAspect="1"/>
            </p:cNvPicPr>
            <p:nvPr/>
          </p:nvPicPr>
          <p:blipFill>
            <a:blip r:embed="rId4">
              <a:extLst/>
            </a:blip>
            <a:srcRect l="51882" t="0" r="0" b="0"/>
            <a:stretch>
              <a:fillRect/>
            </a:stretch>
          </p:blipFill>
          <p:spPr>
            <a:xfrm>
              <a:off x="114300" y="76200"/>
              <a:ext cx="6257548" cy="7315200"/>
            </a:xfrm>
            <a:prstGeom prst="rect">
              <a:avLst/>
            </a:prstGeom>
            <a:ln>
              <a:noFill/>
            </a:ln>
            <a:effectLst/>
          </p:spPr>
        </p:pic>
        <p:pic>
          <p:nvPicPr>
            <p:cNvPr id="227" name="Image" descr="Image"/>
            <p:cNvPicPr>
              <a:picLocks noChangeAspect="0"/>
            </p:cNvPicPr>
            <p:nvPr/>
          </p:nvPicPr>
          <p:blipFill>
            <a:blip r:embed="rId5">
              <a:extLst/>
            </a:blip>
            <a:stretch>
              <a:fillRect/>
            </a:stretch>
          </p:blipFill>
          <p:spPr>
            <a:xfrm>
              <a:off x="0" y="0"/>
              <a:ext cx="6486148" cy="7607300"/>
            </a:xfrm>
            <a:prstGeom prst="rect">
              <a:avLst/>
            </a:prstGeom>
            <a:effectLst/>
          </p:spPr>
        </p:pic>
      </p:grpSp>
      <p:pic>
        <p:nvPicPr>
          <p:cNvPr id="230" name="Image" descr="Image"/>
          <p:cNvPicPr>
            <a:picLocks noChangeAspect="1"/>
          </p:cNvPicPr>
          <p:nvPr/>
        </p:nvPicPr>
        <p:blipFill>
          <a:blip r:embed="rId6">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pic>
        <p:nvPicPr>
          <p:cNvPr id="231" name="Image" descr="Image"/>
          <p:cNvPicPr>
            <a:picLocks noChangeAspect="1"/>
          </p:cNvPicPr>
          <p:nvPr/>
        </p:nvPicPr>
        <p:blipFill>
          <a:blip r:embed="rId7">
            <a:extLst/>
          </a:blip>
          <a:stretch>
            <a:fillRect/>
          </a:stretch>
        </p:blipFill>
        <p:spPr>
          <a:xfrm>
            <a:off x="7302456" y="2330002"/>
            <a:ext cx="4914901" cy="997227"/>
          </a:xfrm>
          <a:prstGeom prst="rect">
            <a:avLst/>
          </a:prstGeom>
          <a:ln w="12700">
            <a:miter lim="400000"/>
          </a:ln>
          <a:effectLst>
            <a:outerShdw sx="100000" sy="100000" kx="0" ky="0" algn="b" rotWithShape="0" blurRad="215900" dist="104529" dir="5400000">
              <a:srgbClr val="000000">
                <a:alpha val="62434"/>
              </a:srgbClr>
            </a:outerShdw>
          </a:effectLst>
        </p:spPr>
      </p:pic>
      <p:pic>
        <p:nvPicPr>
          <p:cNvPr id="232" name="Image" descr="Image"/>
          <p:cNvPicPr>
            <a:picLocks noChangeAspect="1"/>
          </p:cNvPicPr>
          <p:nvPr/>
        </p:nvPicPr>
        <p:blipFill>
          <a:blip r:embed="rId8">
            <a:extLst/>
          </a:blip>
          <a:stretch>
            <a:fillRect/>
          </a:stretch>
        </p:blipFill>
        <p:spPr>
          <a:xfrm>
            <a:off x="7302456" y="3524377"/>
            <a:ext cx="4914901" cy="1020971"/>
          </a:xfrm>
          <a:prstGeom prst="rect">
            <a:avLst/>
          </a:prstGeom>
          <a:ln w="12700">
            <a:miter lim="400000"/>
          </a:ln>
          <a:effectLst>
            <a:outerShdw sx="100000" sy="100000" kx="0" ky="0" algn="b" rotWithShape="0" blurRad="215900" dist="104529" dir="5400000">
              <a:srgbClr val="000000">
                <a:alpha val="62434"/>
              </a:srgbClr>
            </a:outerShdw>
          </a:effectLst>
        </p:spPr>
      </p:pic>
      <p:pic>
        <p:nvPicPr>
          <p:cNvPr id="233" name="Image" descr="Image"/>
          <p:cNvPicPr>
            <a:picLocks noChangeAspect="1"/>
          </p:cNvPicPr>
          <p:nvPr/>
        </p:nvPicPr>
        <p:blipFill>
          <a:blip r:embed="rId9">
            <a:extLst/>
          </a:blip>
          <a:stretch>
            <a:fillRect/>
          </a:stretch>
        </p:blipFill>
        <p:spPr>
          <a:xfrm>
            <a:off x="7302456" y="5948744"/>
            <a:ext cx="4914901" cy="997227"/>
          </a:xfrm>
          <a:prstGeom prst="rect">
            <a:avLst/>
          </a:prstGeom>
          <a:ln w="12700">
            <a:miter lim="400000"/>
          </a:ln>
          <a:effectLst>
            <a:outerShdw sx="100000" sy="100000" kx="0" ky="0" algn="b" rotWithShape="0" blurRad="215900" dist="104529" dir="5400000">
              <a:srgbClr val="000000">
                <a:alpha val="62434"/>
              </a:srgbClr>
            </a:outerShdw>
          </a:effectLst>
        </p:spPr>
      </p:pic>
      <p:pic>
        <p:nvPicPr>
          <p:cNvPr id="234" name="Image" descr="Image"/>
          <p:cNvPicPr>
            <a:picLocks noChangeAspect="1"/>
          </p:cNvPicPr>
          <p:nvPr/>
        </p:nvPicPr>
        <p:blipFill>
          <a:blip r:embed="rId10">
            <a:extLst/>
          </a:blip>
          <a:stretch>
            <a:fillRect/>
          </a:stretch>
        </p:blipFill>
        <p:spPr>
          <a:xfrm>
            <a:off x="7302456" y="4742496"/>
            <a:ext cx="4914901" cy="997228"/>
          </a:xfrm>
          <a:prstGeom prst="rect">
            <a:avLst/>
          </a:prstGeom>
          <a:ln w="12700">
            <a:miter lim="400000"/>
          </a:ln>
          <a:effectLst>
            <a:outerShdw sx="100000" sy="100000" kx="0" ky="0" algn="b" rotWithShape="0" blurRad="215900" dist="104529" dir="5400000">
              <a:srgbClr val="000000">
                <a:alpha val="62434"/>
              </a:srgbClr>
            </a:outerShdw>
          </a:effectLst>
        </p:spPr>
      </p:pic>
      <p:pic>
        <p:nvPicPr>
          <p:cNvPr id="235" name="Image" descr="Image"/>
          <p:cNvPicPr>
            <a:picLocks noChangeAspect="1"/>
          </p:cNvPicPr>
          <p:nvPr/>
        </p:nvPicPr>
        <p:blipFill>
          <a:blip r:embed="rId11">
            <a:extLst/>
          </a:blip>
          <a:stretch>
            <a:fillRect/>
          </a:stretch>
        </p:blipFill>
        <p:spPr>
          <a:xfrm>
            <a:off x="7302456" y="7131247"/>
            <a:ext cx="4914901" cy="1020971"/>
          </a:xfrm>
          <a:prstGeom prst="rect">
            <a:avLst/>
          </a:prstGeom>
          <a:ln w="12700">
            <a:miter lim="400000"/>
          </a:ln>
          <a:effectLst>
            <a:outerShdw sx="100000" sy="100000" kx="0" ky="0" algn="b" rotWithShape="0" blurRad="215900" dist="104529" dir="5400000">
              <a:srgbClr val="000000">
                <a:alpha val="62434"/>
              </a:srgbClr>
            </a:outerShdw>
          </a:effectLst>
        </p:spPr>
      </p:pic>
      <p:sp>
        <p:nvSpPr>
          <p:cNvPr id="236" name="FAMILIAR BIBLE TERMS"/>
          <p:cNvSpPr txBox="1"/>
          <p:nvPr/>
        </p:nvSpPr>
        <p:spPr>
          <a:xfrm>
            <a:off x="593671" y="6919672"/>
            <a:ext cx="5645917"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63500" dist="63500" dir="18900000">
                    <a:srgbClr val="000000"/>
                  </a:outerShdw>
                </a:effectLst>
                <a:latin typeface="Gill Sans"/>
                <a:ea typeface="Gill Sans"/>
                <a:cs typeface="Gill Sans"/>
                <a:sym typeface="Gill Sans"/>
              </a:defRPr>
            </a:lvl1pPr>
          </a:lstStyle>
          <a:p>
            <a:pPr/>
            <a:r>
              <a:t>FAMILIAR BIBLE TERMS</a:t>
            </a:r>
          </a:p>
        </p:txBody>
      </p:sp>
      <p:sp>
        <p:nvSpPr>
          <p:cNvPr id="237" name="{"/>
          <p:cNvSpPr txBox="1"/>
          <p:nvPr/>
        </p:nvSpPr>
        <p:spPr>
          <a:xfrm>
            <a:off x="5988821" y="5050349"/>
            <a:ext cx="1383061" cy="44196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0">
                <a:solidFill>
                  <a:schemeClr val="accent3">
                    <a:hueOff val="198700"/>
                    <a:satOff val="21248"/>
                    <a:lumOff val="19305"/>
                  </a:schemeClr>
                </a:solidFill>
              </a:defRPr>
            </a:lvl1pPr>
          </a:lstStyle>
          <a:p>
            <a:pPr/>
            <a:r>
              <a:t>{</a:t>
            </a:r>
          </a:p>
        </p:txBody>
      </p:sp>
      <p:sp>
        <p:nvSpPr>
          <p:cNvPr id="238"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1"/>
                                        </p:tgtEl>
                                        <p:attrNameLst>
                                          <p:attrName>style.visibility</p:attrName>
                                        </p:attrNameLst>
                                      </p:cBhvr>
                                      <p:to>
                                        <p:strVal val="visible"/>
                                      </p:to>
                                    </p:set>
                                    <p:animEffect filter="wipe(left)" transition="in">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32"/>
                                        </p:tgtEl>
                                        <p:attrNameLst>
                                          <p:attrName>style.visibility</p:attrName>
                                        </p:attrNameLst>
                                      </p:cBhvr>
                                      <p:to>
                                        <p:strVal val="visible"/>
                                      </p:to>
                                    </p:set>
                                    <p:animEffect filter="wipe(left)" transition="in">
                                      <p:cBhvr>
                                        <p:cTn id="12" dur="1500"/>
                                        <p:tgtEl>
                                          <p:spTgt spid="23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34"/>
                                        </p:tgtEl>
                                        <p:attrNameLst>
                                          <p:attrName>style.visibility</p:attrName>
                                        </p:attrNameLst>
                                      </p:cBhvr>
                                      <p:to>
                                        <p:strVal val="visible"/>
                                      </p:to>
                                    </p:set>
                                    <p:animEffect filter="wipe(left)" transition="in">
                                      <p:cBhvr>
                                        <p:cTn id="17" dur="1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33"/>
                                        </p:tgtEl>
                                        <p:attrNameLst>
                                          <p:attrName>style.visibility</p:attrName>
                                        </p:attrNameLst>
                                      </p:cBhvr>
                                      <p:to>
                                        <p:strVal val="visible"/>
                                      </p:to>
                                    </p:set>
                                    <p:animEffect filter="wipe(left)" transition="in">
                                      <p:cBhvr>
                                        <p:cTn id="22" dur="1500"/>
                                        <p:tgtEl>
                                          <p:spTgt spid="233"/>
                                        </p:tgtEl>
                                      </p:cBhvr>
                                    </p:animEffect>
                                  </p:childTnLst>
                                </p:cTn>
                              </p:par>
                            </p:childTnLst>
                          </p:cTn>
                        </p:par>
                        <p:par>
                          <p:cTn id="23" fill="hold">
                            <p:stCondLst>
                              <p:cond delay="1500"/>
                            </p:stCondLst>
                            <p:childTnLst>
                              <p:par>
                                <p:cTn id="24" presetClass="entr" nodeType="afterEffect" presetSubtype="8" presetID="22" grpId="5" fill="hold">
                                  <p:stCondLst>
                                    <p:cond delay="0"/>
                                  </p:stCondLst>
                                  <p:iterate type="el" backwards="0">
                                    <p:tmAbs val="0"/>
                                  </p:iterate>
                                  <p:childTnLst>
                                    <p:set>
                                      <p:cBhvr>
                                        <p:cTn id="25" fill="hold"/>
                                        <p:tgtEl>
                                          <p:spTgt spid="235"/>
                                        </p:tgtEl>
                                        <p:attrNameLst>
                                          <p:attrName>style.visibility</p:attrName>
                                        </p:attrNameLst>
                                      </p:cBhvr>
                                      <p:to>
                                        <p:strVal val="visible"/>
                                      </p:to>
                                    </p:set>
                                    <p:animEffect filter="wipe(left)" transition="in">
                                      <p:cBhvr>
                                        <p:cTn id="26" dur="1500"/>
                                        <p:tgtEl>
                                          <p:spTgt spid="235"/>
                                        </p:tgtEl>
                                      </p:cBhvr>
                                    </p:animEffect>
                                  </p:childTnLst>
                                </p:cTn>
                              </p:par>
                            </p:childTnLst>
                          </p:cTn>
                        </p:par>
                        <p:par>
                          <p:cTn id="27" fill="hold">
                            <p:stCondLst>
                              <p:cond delay="3000"/>
                            </p:stCondLst>
                            <p:childTnLst>
                              <p:par>
                                <p:cTn id="28" presetClass="entr" nodeType="afterEffect" presetSubtype="8" presetID="22" grpId="6" fill="hold">
                                  <p:stCondLst>
                                    <p:cond delay="0"/>
                                  </p:stCondLst>
                                  <p:iterate type="el" backwards="0">
                                    <p:tmAbs val="0"/>
                                  </p:iterate>
                                  <p:childTnLst>
                                    <p:set>
                                      <p:cBhvr>
                                        <p:cTn id="29" fill="hold"/>
                                        <p:tgtEl>
                                          <p:spTgt spid="225"/>
                                        </p:tgtEl>
                                        <p:attrNameLst>
                                          <p:attrName>style.visibility</p:attrName>
                                        </p:attrNameLst>
                                      </p:cBhvr>
                                      <p:to>
                                        <p:strVal val="visible"/>
                                      </p:to>
                                    </p:set>
                                    <p:animEffect filter="wipe(left)" transition="in">
                                      <p:cBhvr>
                                        <p:cTn id="30" dur="1500"/>
                                        <p:tgtEl>
                                          <p:spTgt spid="225"/>
                                        </p:tgtEl>
                                      </p:cBhvr>
                                    </p:animEffect>
                                  </p:childTnLst>
                                </p:cTn>
                              </p:par>
                            </p:childTnLst>
                          </p:cTn>
                        </p:par>
                        <p:par>
                          <p:cTn id="31" fill="hold">
                            <p:stCondLst>
                              <p:cond delay="4500"/>
                            </p:stCondLst>
                            <p:childTnLst>
                              <p:par>
                                <p:cTn id="32" presetClass="entr" nodeType="afterEffect" presetSubtype="8" presetID="22" grpId="7" fill="hold">
                                  <p:stCondLst>
                                    <p:cond delay="0"/>
                                  </p:stCondLst>
                                  <p:iterate type="el" backwards="0">
                                    <p:tmAbs val="0"/>
                                  </p:iterate>
                                  <p:childTnLst>
                                    <p:set>
                                      <p:cBhvr>
                                        <p:cTn id="33" fill="hold"/>
                                        <p:tgtEl>
                                          <p:spTgt spid="236"/>
                                        </p:tgtEl>
                                        <p:attrNameLst>
                                          <p:attrName>style.visibility</p:attrName>
                                        </p:attrNameLst>
                                      </p:cBhvr>
                                      <p:to>
                                        <p:strVal val="visible"/>
                                      </p:to>
                                    </p:set>
                                    <p:animEffect filter="wipe(left)" transition="in">
                                      <p:cBhvr>
                                        <p:cTn id="34" dur="1500"/>
                                        <p:tgtEl>
                                          <p:spTgt spid="236"/>
                                        </p:tgtEl>
                                      </p:cBhvr>
                                    </p:animEffect>
                                  </p:childTnLst>
                                </p:cTn>
                              </p:par>
                            </p:childTnLst>
                          </p:cTn>
                        </p:par>
                        <p:par>
                          <p:cTn id="35" fill="hold">
                            <p:stCondLst>
                              <p:cond delay="6000"/>
                            </p:stCondLst>
                            <p:childTnLst>
                              <p:par>
                                <p:cTn id="36" presetClass="entr" nodeType="afterEffect" presetSubtype="8" presetID="22" grpId="8" fill="hold">
                                  <p:stCondLst>
                                    <p:cond delay="0"/>
                                  </p:stCondLst>
                                  <p:iterate type="el" backwards="0">
                                    <p:tmAbs val="0"/>
                                  </p:iterate>
                                  <p:childTnLst>
                                    <p:set>
                                      <p:cBhvr>
                                        <p:cTn id="37" fill="hold"/>
                                        <p:tgtEl>
                                          <p:spTgt spid="237"/>
                                        </p:tgtEl>
                                        <p:attrNameLst>
                                          <p:attrName>style.visibility</p:attrName>
                                        </p:attrNameLst>
                                      </p:cBhvr>
                                      <p:to>
                                        <p:strVal val="visible"/>
                                      </p:to>
                                    </p:set>
                                    <p:animEffect filter="wipe(left)" transition="in">
                                      <p:cBhvr>
                                        <p:cTn id="38" dur="1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 grpId="5"/>
      <p:bldP build="whole" bldLvl="1" animBg="1" rev="0" advAuto="0" spid="225" grpId="6"/>
      <p:bldP build="whole" bldLvl="1" animBg="1" rev="0" advAuto="0" spid="236" grpId="7"/>
      <p:bldP build="whole" bldLvl="1" animBg="1" rev="0" advAuto="0" spid="234" grpId="3"/>
      <p:bldP build="whole" bldLvl="1" animBg="1" rev="0" advAuto="0" spid="233" grpId="4"/>
      <p:bldP build="whole" bldLvl="1" animBg="1" rev="0" advAuto="0" spid="231" grpId="1"/>
      <p:bldP build="whole" bldLvl="1" animBg="1" rev="0" advAuto="0" spid="232" grpId="2"/>
      <p:bldP build="whole" bldLvl="1" animBg="1" rev="0" advAuto="0" spid="237" grpId="8"/>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2" name="Image"/>
          <p:cNvGrpSpPr/>
          <p:nvPr/>
        </p:nvGrpSpPr>
        <p:grpSpPr>
          <a:xfrm flipH="1">
            <a:off x="173555" y="2040583"/>
            <a:ext cx="6486149" cy="7607301"/>
            <a:chOff x="0" y="0"/>
            <a:chExt cx="6486147" cy="7607300"/>
          </a:xfrm>
        </p:grpSpPr>
        <p:pic>
          <p:nvPicPr>
            <p:cNvPr id="241" name="Image" descr="Image"/>
            <p:cNvPicPr>
              <a:picLocks noChangeAspect="1"/>
            </p:cNvPicPr>
            <p:nvPr/>
          </p:nvPicPr>
          <p:blipFill>
            <a:blip r:embed="rId2">
              <a:extLst/>
            </a:blip>
            <a:srcRect l="51882" t="0" r="0" b="0"/>
            <a:stretch>
              <a:fillRect/>
            </a:stretch>
          </p:blipFill>
          <p:spPr>
            <a:xfrm>
              <a:off x="114300" y="76200"/>
              <a:ext cx="6257548" cy="7315200"/>
            </a:xfrm>
            <a:prstGeom prst="rect">
              <a:avLst/>
            </a:prstGeom>
            <a:ln>
              <a:noFill/>
            </a:ln>
            <a:effectLst/>
          </p:spPr>
        </p:pic>
        <p:pic>
          <p:nvPicPr>
            <p:cNvPr id="240" name="Image" descr="Image"/>
            <p:cNvPicPr>
              <a:picLocks noChangeAspect="0"/>
            </p:cNvPicPr>
            <p:nvPr/>
          </p:nvPicPr>
          <p:blipFill>
            <a:blip r:embed="rId3">
              <a:extLst/>
            </a:blip>
            <a:stretch>
              <a:fillRect/>
            </a:stretch>
          </p:blipFill>
          <p:spPr>
            <a:xfrm>
              <a:off x="0" y="0"/>
              <a:ext cx="6486148" cy="7607300"/>
            </a:xfrm>
            <a:prstGeom prst="rect">
              <a:avLst/>
            </a:prstGeom>
            <a:effectLst/>
          </p:spPr>
        </p:pic>
      </p:grpSp>
      <p:sp>
        <p:nvSpPr>
          <p:cNvPr id="243" name="“For as he thinks in his heart, so is he.”…"/>
          <p:cNvSpPr txBox="1"/>
          <p:nvPr/>
        </p:nvSpPr>
        <p:spPr>
          <a:xfrm>
            <a:off x="470006" y="2719596"/>
            <a:ext cx="5893247" cy="6249275"/>
          </a:xfrm>
          <a:prstGeom prst="rect">
            <a:avLst/>
          </a:prstGeom>
          <a:solidFill>
            <a:srgbClr val="000000">
              <a:alpha val="18925"/>
            </a:srgbClr>
          </a:solidFill>
          <a:ln w="12700">
            <a:miter lim="400000"/>
          </a:ln>
          <a:effectLst>
            <a:outerShdw sx="100000" sy="100000" kx="0" ky="0" algn="b" rotWithShape="0" blurRad="190500" dist="83082"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89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rPr baseline="31999"/>
              <a:t>“</a:t>
            </a:r>
            <a:r>
              <a:t>For as he thinks in his heart, so </a:t>
            </a:r>
            <a:r>
              <a:rPr i="1"/>
              <a:t>is</a:t>
            </a:r>
            <a:r>
              <a:t> he.”</a:t>
            </a:r>
          </a:p>
          <a:p>
            <a:pPr defTabSz="457200">
              <a:defRPr sz="69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t>Proverbs 23:7</a:t>
            </a:r>
          </a:p>
        </p:txBody>
      </p:sp>
      <p:pic>
        <p:nvPicPr>
          <p:cNvPr id="244" name="Image" descr="Image"/>
          <p:cNvPicPr>
            <a:picLocks noChangeAspect="0"/>
          </p:cNvPicPr>
          <p:nvPr/>
        </p:nvPicPr>
        <p:blipFill>
          <a:blip r:embed="rId4">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45" name="Image" descr="Image"/>
          <p:cNvPicPr>
            <a:picLocks noChangeAspect="1"/>
          </p:cNvPicPr>
          <p:nvPr/>
        </p:nvPicPr>
        <p:blipFill>
          <a:blip r:embed="rId5">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46" name="OUR ATTITUDE MATTERS…"/>
          <p:cNvSpPr txBox="1"/>
          <p:nvPr/>
        </p:nvSpPr>
        <p:spPr>
          <a:xfrm>
            <a:off x="6807564" y="2339033"/>
            <a:ext cx="5893247" cy="701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900"/>
              </a:spcBef>
              <a:buSzPct val="80000"/>
              <a:buBlip>
                <a:blip r:embed="rId6"/>
              </a:buBlip>
              <a:defRPr sz="4700"/>
            </a:pPr>
            <a:r>
              <a:rPr b="1">
                <a:latin typeface="Gill Sans"/>
                <a:ea typeface="Gill Sans"/>
                <a:cs typeface="Gill Sans"/>
                <a:sym typeface="Gill Sans"/>
              </a:rPr>
              <a:t>OUR ATTITUDE MATTERS</a:t>
            </a:r>
            <a:endParaRPr b="1">
              <a:latin typeface="Gill Sans"/>
              <a:ea typeface="Gill Sans"/>
              <a:cs typeface="Gill Sans"/>
              <a:sym typeface="Gill Sans"/>
            </a:endParaRPr>
          </a:p>
          <a:p>
            <a:pPr marL="685800" indent="-685800" algn="l">
              <a:spcBef>
                <a:spcPts val="2900"/>
              </a:spcBef>
              <a:buSzPct val="80000"/>
              <a:buBlip>
                <a:blip r:embed="rId6"/>
              </a:buBlip>
              <a:defRPr sz="4700"/>
            </a:pPr>
            <a:r>
              <a:rPr b="1">
                <a:latin typeface="Gill Sans"/>
                <a:ea typeface="Gill Sans"/>
                <a:cs typeface="Gill Sans"/>
                <a:sym typeface="Gill Sans"/>
              </a:rPr>
              <a:t>OUR ATTITUDE TOWARDS GOD MATTERS</a:t>
            </a:r>
          </a:p>
          <a:p>
            <a:pPr marL="685800" indent="-685800" algn="l">
              <a:spcBef>
                <a:spcPts val="2900"/>
              </a:spcBef>
              <a:buSzPct val="80000"/>
              <a:buBlip>
                <a:blip r:embed="rId6"/>
              </a:buBlip>
              <a:defRPr sz="4700"/>
            </a:pPr>
            <a:r>
              <a:rPr b="1">
                <a:latin typeface="Gill Sans"/>
                <a:ea typeface="Gill Sans"/>
                <a:cs typeface="Gill Sans"/>
                <a:sym typeface="Gill Sans"/>
              </a:rPr>
              <a:t>OUR ATTITUDE TOWARDS SCRIPTURE MATTERS</a:t>
            </a:r>
          </a:p>
        </p:txBody>
      </p:sp>
      <p:sp>
        <p:nvSpPr>
          <p:cNvPr id="247"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1" name="Rectangle"/>
          <p:cNvGrpSpPr/>
          <p:nvPr/>
        </p:nvGrpSpPr>
        <p:grpSpPr>
          <a:xfrm>
            <a:off x="3894652" y="4347052"/>
            <a:ext cx="8968471" cy="5385691"/>
            <a:chOff x="0" y="0"/>
            <a:chExt cx="8968469" cy="5385690"/>
          </a:xfrm>
        </p:grpSpPr>
        <p:sp>
          <p:nvSpPr>
            <p:cNvPr id="250" name="Rectangle"/>
            <p:cNvSpPr/>
            <p:nvPr/>
          </p:nvSpPr>
          <p:spPr>
            <a:xfrm>
              <a:off x="76200" y="50800"/>
              <a:ext cx="8816070" cy="5182491"/>
            </a:xfrm>
            <a:prstGeom prst="rect">
              <a:avLst/>
            </a:prstGeom>
            <a:solidFill>
              <a:srgbClr val="5A5F5E"/>
            </a:solidFill>
            <a:ln>
              <a:noFill/>
            </a:ln>
            <a:effectLst/>
          </p:spPr>
          <p:txBody>
            <a:bodyPr wrap="square" lIns="50800" tIns="50800" rIns="50800" bIns="50800" numCol="1" anchor="ctr">
              <a:noAutofit/>
            </a:bodyPr>
            <a:lstStyle/>
            <a:p>
              <a:pPr>
                <a:defRPr>
                  <a:solidFill>
                    <a:srgbClr val="FFFFFF"/>
                  </a:solidFill>
                </a:defRPr>
              </a:pPr>
            </a:p>
          </p:txBody>
        </p:sp>
        <p:pic>
          <p:nvPicPr>
            <p:cNvPr id="249" name="Rectangle Rectangle" descr="Rectangle Rectangle"/>
            <p:cNvPicPr>
              <a:picLocks noChangeAspect="0"/>
            </p:cNvPicPr>
            <p:nvPr/>
          </p:nvPicPr>
          <p:blipFill>
            <a:blip r:embed="rId2">
              <a:extLst/>
            </a:blip>
            <a:stretch>
              <a:fillRect/>
            </a:stretch>
          </p:blipFill>
          <p:spPr>
            <a:xfrm>
              <a:off x="0" y="0"/>
              <a:ext cx="8968470" cy="5385691"/>
            </a:xfrm>
            <a:prstGeom prst="rect">
              <a:avLst/>
            </a:prstGeom>
            <a:effectLst/>
          </p:spPr>
        </p:pic>
      </p:grpSp>
      <p:sp>
        <p:nvSpPr>
          <p:cNvPr id="252" name="15 Be diligent to present yourself approved to God, a worker who does not need to be ashamed, rightly dividing the word of truth. — 2 Timothy 2:15 (NKJV)"/>
          <p:cNvSpPr txBox="1"/>
          <p:nvPr/>
        </p:nvSpPr>
        <p:spPr>
          <a:xfrm>
            <a:off x="195439" y="2287828"/>
            <a:ext cx="12613922" cy="999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i="1" sz="3100">
                <a:solidFill>
                  <a:srgbClr val="000000"/>
                </a:solidFill>
                <a:latin typeface="Times New Roman"/>
                <a:ea typeface="Times New Roman"/>
                <a:cs typeface="Times New Roman"/>
                <a:sym typeface="Times New Roman"/>
              </a:defRPr>
            </a:pPr>
            <a:r>
              <a:rPr baseline="31999"/>
              <a:t>15</a:t>
            </a:r>
            <a:r>
              <a:t> Be diligent to present yourself approved to God, a worker who does not need to be ashamed, rightly dividing the word of truth. — 2 Timothy 2:15 (NKJV) </a:t>
            </a:r>
          </a:p>
        </p:txBody>
      </p:sp>
      <p:sp>
        <p:nvSpPr>
          <p:cNvPr id="253" name="We will accept everything the Bible teaches as truth and strive to follow the teaching of Jesus accurately.…"/>
          <p:cNvSpPr txBox="1"/>
          <p:nvPr/>
        </p:nvSpPr>
        <p:spPr>
          <a:xfrm>
            <a:off x="4078337" y="4747547"/>
            <a:ext cx="8601102" cy="449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900"/>
              </a:spcBef>
              <a:buClr>
                <a:srgbClr val="34A5DA"/>
              </a:buClr>
              <a:buSzPct val="104999"/>
              <a:buFont typeface="Avenir Next Regular"/>
              <a:buChar char="▸"/>
              <a:defRPr>
                <a:solidFill>
                  <a:srgbClr val="FFFFFF"/>
                </a:solidFill>
                <a:latin typeface="Century Gothic"/>
                <a:ea typeface="Century Gothic"/>
                <a:cs typeface="Century Gothic"/>
                <a:sym typeface="Century Gothic"/>
              </a:defRPr>
            </a:pPr>
            <a:r>
              <a:t>We will accept everything the Bible teaches as truth and strive to follow the teaching of Jesus accurately.</a:t>
            </a:r>
          </a:p>
          <a:p>
            <a:pPr marL="457200" indent="-457200" algn="l">
              <a:spcBef>
                <a:spcPts val="1900"/>
              </a:spcBef>
              <a:buClr>
                <a:srgbClr val="34A5DA"/>
              </a:buClr>
              <a:buSzPct val="104999"/>
              <a:buFont typeface="Avenir Next Regular"/>
              <a:buChar char="▸"/>
              <a:defRPr>
                <a:solidFill>
                  <a:srgbClr val="FFFFFF"/>
                </a:solidFill>
                <a:latin typeface="Century Gothic"/>
                <a:ea typeface="Century Gothic"/>
                <a:cs typeface="Century Gothic"/>
                <a:sym typeface="Century Gothic"/>
              </a:defRPr>
            </a:pPr>
            <a:r>
              <a:t>We will recognize our need to study &amp; follow the Bible AS GIVEN!</a:t>
            </a:r>
          </a:p>
          <a:p>
            <a:pPr marL="457200" indent="-457200" algn="l">
              <a:spcBef>
                <a:spcPts val="1900"/>
              </a:spcBef>
              <a:buClr>
                <a:srgbClr val="34A5DA"/>
              </a:buClr>
              <a:buSzPct val="104999"/>
              <a:buFont typeface="Avenir Next Regular"/>
              <a:buChar char="▸"/>
              <a:defRPr>
                <a:solidFill>
                  <a:srgbClr val="FFFFFF"/>
                </a:solidFill>
                <a:latin typeface="Century Gothic"/>
                <a:ea typeface="Century Gothic"/>
                <a:cs typeface="Century Gothic"/>
                <a:sym typeface="Century Gothic"/>
              </a:defRPr>
            </a:pPr>
            <a:r>
              <a:t>We will STRIVE to establish Divine authority for ALL we do.</a:t>
            </a:r>
          </a:p>
        </p:txBody>
      </p:sp>
      <p:grpSp>
        <p:nvGrpSpPr>
          <p:cNvPr id="256" name="Picture 4"/>
          <p:cNvGrpSpPr/>
          <p:nvPr/>
        </p:nvGrpSpPr>
        <p:grpSpPr>
          <a:xfrm>
            <a:off x="98478" y="4347052"/>
            <a:ext cx="3921484" cy="5385691"/>
            <a:chOff x="0" y="0"/>
            <a:chExt cx="3921483" cy="5385690"/>
          </a:xfrm>
        </p:grpSpPr>
        <p:pic>
          <p:nvPicPr>
            <p:cNvPr id="255" name="Picture 4" descr="Picture 4"/>
            <p:cNvPicPr>
              <a:picLocks noChangeAspect="1"/>
            </p:cNvPicPr>
            <p:nvPr/>
          </p:nvPicPr>
          <p:blipFill>
            <a:blip r:embed="rId3">
              <a:extLst/>
            </a:blip>
            <a:stretch>
              <a:fillRect/>
            </a:stretch>
          </p:blipFill>
          <p:spPr>
            <a:xfrm>
              <a:off x="76200" y="50800"/>
              <a:ext cx="3769084" cy="5182491"/>
            </a:xfrm>
            <a:prstGeom prst="rect">
              <a:avLst/>
            </a:prstGeom>
            <a:ln>
              <a:noFill/>
            </a:ln>
            <a:effectLst/>
          </p:spPr>
        </p:pic>
        <p:pic>
          <p:nvPicPr>
            <p:cNvPr id="254" name="Picture 4" descr="Picture 4"/>
            <p:cNvPicPr>
              <a:picLocks noChangeAspect="0"/>
            </p:cNvPicPr>
            <p:nvPr/>
          </p:nvPicPr>
          <p:blipFill>
            <a:blip r:embed="rId4">
              <a:extLst/>
            </a:blip>
            <a:stretch>
              <a:fillRect/>
            </a:stretch>
          </p:blipFill>
          <p:spPr>
            <a:xfrm>
              <a:off x="0" y="0"/>
              <a:ext cx="3921484" cy="5385691"/>
            </a:xfrm>
            <a:prstGeom prst="rect">
              <a:avLst/>
            </a:prstGeom>
            <a:effectLst/>
          </p:spPr>
        </p:pic>
      </p:grpSp>
      <p:pic>
        <p:nvPicPr>
          <p:cNvPr id="257" name="Image" descr="Image"/>
          <p:cNvPicPr>
            <a:picLocks noChangeAspect="0"/>
          </p:cNvPicPr>
          <p:nvPr/>
        </p:nvPicPr>
        <p:blipFill>
          <a:blip r:embed="rId5">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58" name="Image" descr="Image"/>
          <p:cNvPicPr>
            <a:picLocks noChangeAspect="1"/>
          </p:cNvPicPr>
          <p:nvPr/>
        </p:nvPicPr>
        <p:blipFill>
          <a:blip r:embed="rId6">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59"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260" name="IF WE RESPECT, BELIEVE &amp; LOVE GOD’S WORD …"/>
          <p:cNvSpPr txBox="1"/>
          <p:nvPr/>
        </p:nvSpPr>
        <p:spPr>
          <a:xfrm>
            <a:off x="206067" y="3594079"/>
            <a:ext cx="1259266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700">
                <a:ln w="12700" cap="flat">
                  <a:solidFill>
                    <a:srgbClr val="FFFFFF"/>
                  </a:solidFill>
                  <a:prstDash val="solid"/>
                  <a:miter lim="400000"/>
                </a:ln>
                <a:solidFill>
                  <a:schemeClr val="accent6">
                    <a:satOff val="1848"/>
                    <a:lumOff val="-15262"/>
                  </a:schemeClr>
                </a:solidFill>
                <a:effectLst>
                  <a:outerShdw sx="100000" sy="100000" kx="0" ky="0" algn="b" rotWithShape="0" blurRad="63500" dist="63500" dir="3420000">
                    <a:srgbClr val="000000"/>
                  </a:outerShdw>
                </a:effectLst>
                <a:latin typeface="Gill Sans"/>
                <a:ea typeface="Gill Sans"/>
                <a:cs typeface="Gill Sans"/>
                <a:sym typeface="Gill Sans"/>
              </a:defRPr>
            </a:lvl1pPr>
          </a:lstStyle>
          <a:p>
            <a:pPr/>
            <a:r>
              <a:t>IF WE RESPECT, BELIEVE &amp; LOVE GOD’S WORD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Effect filter="fade" transition="in">
                                      <p:cBhvr>
                                        <p:cTn id="7" dur="1500"/>
                                        <p:tgtEl>
                                          <p:spTgt spid="25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3">
                                            <p:txEl>
                                              <p:pRg st="0" end="0"/>
                                            </p:txEl>
                                          </p:spTgt>
                                        </p:tgtEl>
                                        <p:attrNameLst>
                                          <p:attrName>style.visibility</p:attrName>
                                        </p:attrNameLst>
                                      </p:cBhvr>
                                      <p:to>
                                        <p:strVal val="visible"/>
                                      </p:to>
                                    </p:set>
                                    <p:animEffect filter="fade" transition="in">
                                      <p:cBhvr>
                                        <p:cTn id="10" dur="1500"/>
                                        <p:tgtEl>
                                          <p:spTgt spid="2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3">
                                            <p:txEl>
                                              <p:pRg st="1" end="1"/>
                                            </p:txEl>
                                          </p:spTgt>
                                        </p:tgtEl>
                                        <p:attrNameLst>
                                          <p:attrName>style.visibility</p:attrName>
                                        </p:attrNameLst>
                                      </p:cBhvr>
                                      <p:to>
                                        <p:strVal val="visible"/>
                                      </p:to>
                                    </p:set>
                                    <p:animEffect filter="fade" transition="in">
                                      <p:cBhvr>
                                        <p:cTn id="15" dur="1500"/>
                                        <p:tgtEl>
                                          <p:spTgt spid="2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3">
                                            <p:txEl>
                                              <p:pRg st="2" end="2"/>
                                            </p:txEl>
                                          </p:spTgt>
                                        </p:tgtEl>
                                        <p:attrNameLst>
                                          <p:attrName>style.visibility</p:attrName>
                                        </p:attrNameLst>
                                      </p:cBhvr>
                                      <p:to>
                                        <p:strVal val="visible"/>
                                      </p:to>
                                    </p:set>
                                    <p:animEffect filter="fade" transition="in">
                                      <p:cBhvr>
                                        <p:cTn id="20" dur="1500"/>
                                        <p:tgtEl>
                                          <p:spTgt spid="2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63"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64"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pic>
        <p:nvPicPr>
          <p:cNvPr id="265" name="Screen Shot 2021-05-29 at 10.52.07 AM.png" descr="Screen Shot 2021-05-29 at 10.52.07 AM.png"/>
          <p:cNvPicPr>
            <a:picLocks noChangeAspect="0"/>
          </p:cNvPicPr>
          <p:nvPr/>
        </p:nvPicPr>
        <p:blipFill>
          <a:blip r:embed="rId4">
            <a:extLst/>
          </a:blip>
          <a:stretch>
            <a:fillRect/>
          </a:stretch>
        </p:blipFill>
        <p:spPr>
          <a:xfrm>
            <a:off x="249524" y="2625026"/>
            <a:ext cx="12505752" cy="6950128"/>
          </a:xfrm>
          <a:prstGeom prst="rect">
            <a:avLst/>
          </a:prstGeom>
          <a:ln w="12700">
            <a:miter lim="400000"/>
          </a:ln>
        </p:spPr>
      </p:pic>
      <p:sp>
        <p:nvSpPr>
          <p:cNvPr id="266" name="Matthew 8:5–13 (NKJV)"/>
          <p:cNvSpPr txBox="1"/>
          <p:nvPr/>
        </p:nvSpPr>
        <p:spPr>
          <a:xfrm>
            <a:off x="249524" y="1834480"/>
            <a:ext cx="12505752" cy="87202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5500">
                <a:solidFill>
                  <a:srgbClr val="000000"/>
                </a:solidFill>
                <a:latin typeface="Times New Roman"/>
                <a:ea typeface="Times New Roman"/>
                <a:cs typeface="Times New Roman"/>
                <a:sym typeface="Times New Roman"/>
              </a:defRPr>
            </a:lvl1pPr>
          </a:lstStyle>
          <a:p>
            <a:pPr/>
            <a:r>
              <a:t>Matthew 8:5–13 (NKJV)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69"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70"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
        <p:nvSpPr>
          <p:cNvPr id="271" name="Matthew 8:5–13 (NKJV)"/>
          <p:cNvSpPr txBox="1"/>
          <p:nvPr/>
        </p:nvSpPr>
        <p:spPr>
          <a:xfrm>
            <a:off x="249524" y="1834480"/>
            <a:ext cx="12505752" cy="87202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5500">
                <a:solidFill>
                  <a:srgbClr val="000000"/>
                </a:solidFill>
                <a:latin typeface="Times New Roman"/>
                <a:ea typeface="Times New Roman"/>
                <a:cs typeface="Times New Roman"/>
                <a:sym typeface="Times New Roman"/>
              </a:defRPr>
            </a:lvl1pPr>
          </a:lstStyle>
          <a:p>
            <a:pPr/>
            <a:r>
              <a:t>Matthew 8:5–13 (NKJV) </a:t>
            </a:r>
          </a:p>
        </p:txBody>
      </p:sp>
      <p:pic>
        <p:nvPicPr>
          <p:cNvPr id="272" name="Screen Shot 2021-05-29 at 10.54.09 AM.png" descr="Screen Shot 2021-05-29 at 10.54.09 AM.png"/>
          <p:cNvPicPr>
            <a:picLocks noChangeAspect="1"/>
          </p:cNvPicPr>
          <p:nvPr/>
        </p:nvPicPr>
        <p:blipFill>
          <a:blip r:embed="rId4">
            <a:extLst/>
          </a:blip>
          <a:stretch>
            <a:fillRect/>
          </a:stretch>
        </p:blipFill>
        <p:spPr>
          <a:xfrm>
            <a:off x="249523" y="2676631"/>
            <a:ext cx="12505754" cy="68409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Matthew 8:5–7 (NKJV)…"/>
          <p:cNvSpPr txBox="1"/>
          <p:nvPr/>
        </p:nvSpPr>
        <p:spPr>
          <a:xfrm>
            <a:off x="7175370" y="1859896"/>
            <a:ext cx="5519809" cy="7775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Matthew 8:5–7 (NKJV) </a:t>
            </a:r>
          </a:p>
          <a:p>
            <a:pPr defTabSz="457200">
              <a:defRPr sz="4100">
                <a:solidFill>
                  <a:srgbClr val="000000"/>
                </a:solidFill>
                <a:latin typeface="Times New Roman"/>
                <a:ea typeface="Times New Roman"/>
                <a:cs typeface="Times New Roman"/>
                <a:sym typeface="Times New Roman"/>
              </a:defRPr>
            </a:pPr>
            <a:r>
              <a:rPr baseline="31999"/>
              <a:t>5</a:t>
            </a:r>
            <a:r>
              <a:t> Now when Jesus had entered Capernaum, a centurion came to Him, pleading with Him, </a:t>
            </a:r>
            <a:r>
              <a:rPr baseline="31999"/>
              <a:t>6</a:t>
            </a:r>
            <a:r>
              <a:t> saying, “Lord, my servant is lying at home paralyzed, dreadfully tormented.” </a:t>
            </a:r>
            <a:r>
              <a:rPr baseline="31999"/>
              <a:t>7</a:t>
            </a:r>
            <a:r>
              <a:t> And Jesus said to him, “</a:t>
            </a:r>
            <a:r>
              <a:rPr>
                <a:solidFill>
                  <a:schemeClr val="accent5"/>
                </a:solidFill>
              </a:rPr>
              <a:t>I will come and heal him</a:t>
            </a:r>
            <a:r>
              <a:t>.”</a:t>
            </a:r>
          </a:p>
        </p:txBody>
      </p:sp>
      <p:pic>
        <p:nvPicPr>
          <p:cNvPr id="27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276"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277" name="HE RECOGNIZED JESUS’S AUTHORIT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3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HE RECOGNIZED JESUS’S AUTHORITY </a:t>
            </a:r>
          </a:p>
        </p:txBody>
      </p:sp>
      <p:sp>
        <p:nvSpPr>
          <p:cNvPr id="278" name="Our Attitude Towards AUTHORITY MATTERS"/>
          <p:cNvSpPr txBox="1"/>
          <p:nvPr/>
        </p:nvSpPr>
        <p:spPr>
          <a:xfrm>
            <a:off x="6447593" y="315485"/>
            <a:ext cx="6191424" cy="12192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AUTHORITY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7"/>
                                        </p:tgtEl>
                                        <p:attrNameLst>
                                          <p:attrName>style.visibility</p:attrName>
                                        </p:attrNameLst>
                                      </p:cBhvr>
                                      <p:to>
                                        <p:strVal val="visible"/>
                                      </p:to>
                                    </p:set>
                                    <p:anim calcmode="lin" valueType="num">
                                      <p:cBhvr>
                                        <p:cTn id="7" dur="1500" fill="hold"/>
                                        <p:tgtEl>
                                          <p:spTgt spid="277"/>
                                        </p:tgtEl>
                                        <p:attrNameLst>
                                          <p:attrName>ppt_x</p:attrName>
                                        </p:attrNameLst>
                                      </p:cBhvr>
                                      <p:tavLst>
                                        <p:tav tm="0">
                                          <p:val>
                                            <p:strVal val="#ppt_x"/>
                                          </p:val>
                                        </p:tav>
                                        <p:tav tm="100000">
                                          <p:val>
                                            <p:strVal val="#ppt_x"/>
                                          </p:val>
                                        </p:tav>
                                      </p:tavLst>
                                    </p:anim>
                                    <p:anim calcmode="lin" valueType="num">
                                      <p:cBhvr>
                                        <p:cTn id="8" dur="1500" fill="hold"/>
                                        <p:tgtEl>
                                          <p:spTgt spid="2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