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8" name="Shape 208"/>
          <p:cNvSpPr/>
          <p:nvPr>
            <p:ph type="sldImg"/>
          </p:nvPr>
        </p:nvSpPr>
        <p:spPr>
          <a:xfrm>
            <a:off x="1143000" y="685800"/>
            <a:ext cx="4572000" cy="3429000"/>
          </a:xfrm>
          <a:prstGeom prst="rect">
            <a:avLst/>
          </a:prstGeom>
        </p:spPr>
        <p:txBody>
          <a:bodyPr/>
          <a:lstStyle/>
          <a:p>
            <a:pPr/>
          </a:p>
        </p:txBody>
      </p:sp>
      <p:sp>
        <p:nvSpPr>
          <p:cNvPr id="209" name="Shape 2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5800">
                <a:solidFill>
                  <a:srgbClr val="E8D38A"/>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38659" y="9391226"/>
            <a:ext cx="215901" cy="254001"/>
          </a:xfrm>
          <a:prstGeom prst="rect">
            <a:avLst/>
          </a:prstGeom>
        </p:spPr>
        <p:txBody>
          <a:bodyPr lIns="0" tIns="0" rIns="0" bIns="0"/>
          <a:lstStyle>
            <a:lvl1pPr algn="r" defTabSz="1300480">
              <a:defRPr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27"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3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43"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2"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2"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hyperlink" Target="http://" TargetMode="External"/><Relationship Id="rId6" Type="http://schemas.openxmlformats.org/officeDocument/2006/relationships/hyperlink" Target="http://w65stchurchofchrist.com" TargetMode="External"/><Relationship Id="rId7"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14" name="Image"/>
          <p:cNvGrpSpPr/>
          <p:nvPr/>
        </p:nvGrpSpPr>
        <p:grpSpPr>
          <a:xfrm>
            <a:off x="557130" y="387427"/>
            <a:ext cx="11890540" cy="3360523"/>
            <a:chOff x="0" y="0"/>
            <a:chExt cx="11890539" cy="3360522"/>
          </a:xfrm>
        </p:grpSpPr>
        <p:pic>
          <p:nvPicPr>
            <p:cNvPr id="213"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12"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17" name="Fight The Good Fight…"/>
          <p:cNvGrpSpPr/>
          <p:nvPr/>
        </p:nvGrpSpPr>
        <p:grpSpPr>
          <a:xfrm>
            <a:off x="557130" y="5627742"/>
            <a:ext cx="11890540" cy="3759201"/>
            <a:chOff x="0" y="0"/>
            <a:chExt cx="11890539" cy="3759200"/>
          </a:xfrm>
        </p:grpSpPr>
        <p:sp>
          <p:nvSpPr>
            <p:cNvPr id="216" name="Fight The Good Fight…"/>
            <p:cNvSpPr txBox="1"/>
            <p:nvPr/>
          </p:nvSpPr>
          <p:spPr>
            <a:xfrm>
              <a:off x="215900" y="139700"/>
              <a:ext cx="11458740" cy="3200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7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Fight The Good Fight </a:t>
              </a:r>
            </a:p>
            <a:p>
              <a:pPr>
                <a:defRPr sz="7400">
                  <a:solidFill>
                    <a:srgbClr val="FFFFFF"/>
                  </a:solidFill>
                  <a:effectLst>
                    <a:outerShdw sx="100000" sy="100000" kx="0" ky="0" algn="b" rotWithShape="0" blurRad="12700" dist="63500" dir="1020000">
                      <a:srgbClr val="000000"/>
                    </a:outerShdw>
                  </a:effectLst>
                </a:defRPr>
              </a:pPr>
              <a:r>
                <a:t>(Don’t Wreck Your Faith)” </a:t>
              </a:r>
            </a:p>
            <a:p>
              <a:pPr>
                <a:defRPr b="1" sz="6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1:18-20)</a:t>
              </a:r>
            </a:p>
          </p:txBody>
        </p:sp>
        <p:pic>
          <p:nvPicPr>
            <p:cNvPr id="215" name="Fight The Good Fight… Fight The Good Fight (Don’t Wreck Your Faith)” (1 Timothy 1:18-20)" descr="Fight The Good Fight… Fight The Good Fight (Don’t Wreck Your Faith)” (1 Timothy 1:18-20)"/>
            <p:cNvPicPr>
              <a:picLocks noChangeAspect="0"/>
            </p:cNvPicPr>
            <p:nvPr/>
          </p:nvPicPr>
          <p:blipFill>
            <a:blip r:embed="rId5">
              <a:extLst/>
            </a:blip>
            <a:stretch>
              <a:fillRect/>
            </a:stretch>
          </p:blipFill>
          <p:spPr>
            <a:xfrm>
              <a:off x="0" y="0"/>
              <a:ext cx="11890540" cy="3759200"/>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3" name="Image"/>
          <p:cNvGrpSpPr/>
          <p:nvPr/>
        </p:nvGrpSpPr>
        <p:grpSpPr>
          <a:xfrm>
            <a:off x="125492" y="1600239"/>
            <a:ext cx="4434530" cy="7959603"/>
            <a:chOff x="0" y="0"/>
            <a:chExt cx="4434529" cy="7959602"/>
          </a:xfrm>
        </p:grpSpPr>
        <p:pic>
          <p:nvPicPr>
            <p:cNvPr id="28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8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84" name="Paul, an apostle of Jesus Christ : The word apostle (apostolos) “is, lit., one sent forth (from stellō, to send)” (Vine).…"/>
          <p:cNvSpPr txBox="1"/>
          <p:nvPr/>
        </p:nvSpPr>
        <p:spPr>
          <a:xfrm>
            <a:off x="4554962" y="1516040"/>
            <a:ext cx="8358873" cy="767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sz="3900">
                <a:solidFill>
                  <a:srgbClr val="000000"/>
                </a:solidFill>
                <a:latin typeface="Century Gothic"/>
                <a:ea typeface="Century Gothic"/>
                <a:cs typeface="Century Gothic"/>
                <a:sym typeface="Century Gothic"/>
              </a:defRPr>
            </a:pPr>
            <a:r>
              <a:t>“</a:t>
            </a:r>
            <a:r>
              <a:rPr baseline="31999"/>
              <a:t>19 </a:t>
            </a:r>
            <a:r>
              <a:t>having faith and a good conscience” (1:19a).  </a:t>
            </a:r>
          </a:p>
          <a:p>
            <a:pPr marL="1143000" indent="-685800" algn="l">
              <a:spcBef>
                <a:spcPts val="900"/>
              </a:spcBef>
              <a:buSzPct val="80000"/>
              <a:buBlip>
                <a:blip r:embed="rId5"/>
              </a:buBlip>
              <a:defRPr sz="3500">
                <a:solidFill>
                  <a:srgbClr val="000000"/>
                </a:solidFill>
                <a:latin typeface="Century Gothic"/>
                <a:ea typeface="Century Gothic"/>
                <a:cs typeface="Century Gothic"/>
                <a:sym typeface="Century Gothic"/>
              </a:defRPr>
            </a:pPr>
            <a:r>
              <a:t>Deviations from the true faith are preceded by violations of the conscience (1 Tim 4:2; Titus 1:15)</a:t>
            </a:r>
          </a:p>
          <a:p>
            <a:pPr marL="1143000" indent="-685800" algn="l">
              <a:spcBef>
                <a:spcPts val="900"/>
              </a:spcBef>
              <a:buSzPct val="80000"/>
              <a:buBlip>
                <a:blip r:embed="rId5"/>
              </a:buBlip>
              <a:defRPr sz="3500">
                <a:solidFill>
                  <a:srgbClr val="000000"/>
                </a:solidFill>
                <a:latin typeface="Century Gothic"/>
                <a:ea typeface="Century Gothic"/>
                <a:cs typeface="Century Gothic"/>
                <a:sym typeface="Century Gothic"/>
              </a:defRPr>
            </a:pPr>
            <a:r>
              <a:t>In fighting error, we are not allowed to violate our own conscience and fight error in a way that would be sinful and underhanded (1 Pe. 3:15, 16)</a:t>
            </a:r>
          </a:p>
          <a:p>
            <a:pPr marL="1143000" indent="-685800" algn="l">
              <a:spcBef>
                <a:spcPts val="900"/>
              </a:spcBef>
              <a:buSzPct val="80000"/>
              <a:buBlip>
                <a:blip r:embed="rId5"/>
              </a:buBlip>
              <a:defRPr sz="3500">
                <a:solidFill>
                  <a:srgbClr val="000000"/>
                </a:solidFill>
                <a:latin typeface="Century Gothic"/>
                <a:ea typeface="Century Gothic"/>
                <a:cs typeface="Century Gothic"/>
                <a:sym typeface="Century Gothic"/>
              </a:defRPr>
            </a:pPr>
            <a:r>
              <a:t>To fight the enemy without, we must guard against enemies within (1:5; He. 3:14; Tit. 1:9)</a:t>
            </a:r>
          </a:p>
        </p:txBody>
      </p:sp>
      <p:grpSp>
        <p:nvGrpSpPr>
          <p:cNvPr id="287" name="First Timothy Introduction / Greeting"/>
          <p:cNvGrpSpPr/>
          <p:nvPr/>
        </p:nvGrpSpPr>
        <p:grpSpPr>
          <a:xfrm>
            <a:off x="104931" y="166970"/>
            <a:ext cx="12794939" cy="1422401"/>
            <a:chOff x="0" y="0"/>
            <a:chExt cx="12794937" cy="1422400"/>
          </a:xfrm>
        </p:grpSpPr>
        <p:sp>
          <p:nvSpPr>
            <p:cNvPr id="285" name="First Timothy Introduction / Greeting"/>
            <p:cNvSpPr txBox="1"/>
            <p:nvPr/>
          </p:nvSpPr>
          <p:spPr>
            <a:xfrm>
              <a:off x="215899" y="139700"/>
              <a:ext cx="12363139" cy="7747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Fight The Good Fight</a:t>
              </a:r>
            </a:p>
          </p:txBody>
        </p:sp>
        <p:pic>
          <p:nvPicPr>
            <p:cNvPr id="286"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88" name="1 Timothy 1:18,19a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1:18,19a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18 </a:t>
            </a:r>
            <a:r>
              <a:t>This charge I commit to you, son Timothy, according to the prophecies previously made concerning you, that by them you may wage the good warfare, </a:t>
            </a:r>
            <a:r>
              <a:rPr baseline="31999"/>
              <a:t>19 </a:t>
            </a:r>
            <a:r>
              <a:t>having faith and a good conscience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4">
                                            <p:txEl>
                                              <p:pRg st="1" end="1"/>
                                            </p:txEl>
                                          </p:spTgt>
                                        </p:tgtEl>
                                        <p:attrNameLst>
                                          <p:attrName>style.visibility</p:attrName>
                                        </p:attrNameLst>
                                      </p:cBhvr>
                                      <p:to>
                                        <p:strVal val="visible"/>
                                      </p:to>
                                    </p:set>
                                    <p:animEffect filter="fade" transition="in">
                                      <p:cBhvr>
                                        <p:cTn id="7" dur="1500"/>
                                        <p:tgtEl>
                                          <p:spTgt spid="2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4">
                                            <p:txEl>
                                              <p:pRg st="2" end="2"/>
                                            </p:txEl>
                                          </p:spTgt>
                                        </p:tgtEl>
                                        <p:attrNameLst>
                                          <p:attrName>style.visibility</p:attrName>
                                        </p:attrNameLst>
                                      </p:cBhvr>
                                      <p:to>
                                        <p:strVal val="visible"/>
                                      </p:to>
                                    </p:set>
                                    <p:animEffect filter="fade" transition="in">
                                      <p:cBhvr>
                                        <p:cTn id="12" dur="1500"/>
                                        <p:tgtEl>
                                          <p:spTgt spid="28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4">
                                            <p:txEl>
                                              <p:pRg st="3" end="3"/>
                                            </p:txEl>
                                          </p:spTgt>
                                        </p:tgtEl>
                                        <p:attrNameLst>
                                          <p:attrName>style.visibility</p:attrName>
                                        </p:attrNameLst>
                                      </p:cBhvr>
                                      <p:to>
                                        <p:strVal val="visible"/>
                                      </p:to>
                                    </p:set>
                                    <p:animEffect filter="fade" transition="in">
                                      <p:cBhvr>
                                        <p:cTn id="17" dur="1500"/>
                                        <p:tgtEl>
                                          <p:spTgt spid="28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2" name="Image"/>
          <p:cNvGrpSpPr/>
          <p:nvPr/>
        </p:nvGrpSpPr>
        <p:grpSpPr>
          <a:xfrm>
            <a:off x="125492" y="1600239"/>
            <a:ext cx="4434530" cy="7959603"/>
            <a:chOff x="0" y="0"/>
            <a:chExt cx="4434529" cy="7959602"/>
          </a:xfrm>
        </p:grpSpPr>
        <p:pic>
          <p:nvPicPr>
            <p:cNvPr id="290"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91"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93" name="Paul, an apostle of Jesus Christ : The word apostle (apostolos) “is, lit., one sent forth (from stellō, to send)” (Vine).…"/>
          <p:cNvSpPr txBox="1"/>
          <p:nvPr/>
        </p:nvSpPr>
        <p:spPr>
          <a:xfrm>
            <a:off x="4554962" y="1516040"/>
            <a:ext cx="8358873" cy="800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4900">
                <a:solidFill>
                  <a:srgbClr val="000000"/>
                </a:solidFill>
                <a:latin typeface="Century Gothic"/>
                <a:ea typeface="Century Gothic"/>
                <a:cs typeface="Century Gothic"/>
                <a:sym typeface="Century Gothic"/>
              </a:defRPr>
            </a:pPr>
            <a:r>
              <a:t>“which some having rejected” (1:19b).  </a:t>
            </a:r>
          </a:p>
          <a:p>
            <a:pPr marL="1143000" indent="-685800" algn="l">
              <a:spcBef>
                <a:spcPts val="900"/>
              </a:spcBef>
              <a:buSzPct val="80000"/>
              <a:buBlip>
                <a:blip r:embed="rId5"/>
              </a:buBlip>
              <a:defRPr>
                <a:solidFill>
                  <a:srgbClr val="000000"/>
                </a:solidFill>
                <a:latin typeface="Century Gothic"/>
                <a:ea typeface="Century Gothic"/>
                <a:cs typeface="Century Gothic"/>
                <a:sym typeface="Century Gothic"/>
              </a:defRPr>
            </a:pPr>
            <a:r>
              <a:t>The term “rejected” means “to thrust it away” and implies a willful resistance to the faith and the voice of conscience (4:1, 2; Ga. 1:6–8; 2 Ti. 4:4. Heb. 6:4–6; 1 Jno. 2:19)</a:t>
            </a:r>
          </a:p>
          <a:p>
            <a:pPr marL="1143000" indent="-685800" algn="l">
              <a:spcBef>
                <a:spcPts val="900"/>
              </a:spcBef>
              <a:buSzPct val="80000"/>
              <a:buBlip>
                <a:blip r:embed="rId5"/>
              </a:buBlip>
              <a:defRPr>
                <a:solidFill>
                  <a:srgbClr val="000000"/>
                </a:solidFill>
                <a:latin typeface="Century Gothic"/>
                <a:ea typeface="Century Gothic"/>
                <a:cs typeface="Century Gothic"/>
                <a:sym typeface="Century Gothic"/>
              </a:defRPr>
            </a:pPr>
            <a:r>
              <a:t>The False teachers attempt  to sooth their guilty conscience by attempting to destroy “the faith once delivered” (Gal. 1:6-9; 2 Pet. 3:16,17; Jude 10,13)</a:t>
            </a:r>
          </a:p>
        </p:txBody>
      </p:sp>
      <p:grpSp>
        <p:nvGrpSpPr>
          <p:cNvPr id="296" name="First Timothy Introduction / Greeting"/>
          <p:cNvGrpSpPr/>
          <p:nvPr/>
        </p:nvGrpSpPr>
        <p:grpSpPr>
          <a:xfrm>
            <a:off x="104931" y="166970"/>
            <a:ext cx="12794939" cy="1422401"/>
            <a:chOff x="0" y="0"/>
            <a:chExt cx="12794937" cy="1422400"/>
          </a:xfrm>
        </p:grpSpPr>
        <p:sp>
          <p:nvSpPr>
            <p:cNvPr id="294" name="First Timothy Introduction / Greeting"/>
            <p:cNvSpPr txBox="1"/>
            <p:nvPr/>
          </p:nvSpPr>
          <p:spPr>
            <a:xfrm>
              <a:off x="215899" y="139700"/>
              <a:ext cx="12363139" cy="7493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SOME MADE SHIPWRECK OF THE FAITH</a:t>
              </a:r>
            </a:p>
          </p:txBody>
        </p:sp>
        <p:pic>
          <p:nvPicPr>
            <p:cNvPr id="295"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97" name="1 Timothy 1:19b,20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1:19b,20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19 </a:t>
            </a:r>
            <a:r>
              <a:t> … which some having rejected, concerning the faith have suffered shipwreck, </a:t>
            </a:r>
            <a:r>
              <a:rPr baseline="31999"/>
              <a:t>20 </a:t>
            </a:r>
            <a:r>
              <a:t>of whom are Hymenaeus and Alexander, whom I delivered to Satan that they may learn not to blaspheme.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3">
                                            <p:txEl>
                                              <p:pRg st="1" end="1"/>
                                            </p:txEl>
                                          </p:spTgt>
                                        </p:tgtEl>
                                        <p:attrNameLst>
                                          <p:attrName>style.visibility</p:attrName>
                                        </p:attrNameLst>
                                      </p:cBhvr>
                                      <p:to>
                                        <p:strVal val="visible"/>
                                      </p:to>
                                    </p:set>
                                    <p:animEffect filter="fade" transition="in">
                                      <p:cBhvr>
                                        <p:cTn id="7" dur="1500"/>
                                        <p:tgtEl>
                                          <p:spTgt spid="2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3">
                                            <p:txEl>
                                              <p:pRg st="2" end="2"/>
                                            </p:txEl>
                                          </p:spTgt>
                                        </p:tgtEl>
                                        <p:attrNameLst>
                                          <p:attrName>style.visibility</p:attrName>
                                        </p:attrNameLst>
                                      </p:cBhvr>
                                      <p:to>
                                        <p:strVal val="visible"/>
                                      </p:to>
                                    </p:set>
                                    <p:animEffect filter="fade" transition="in">
                                      <p:cBhvr>
                                        <p:cTn id="12" dur="1500"/>
                                        <p:tgtEl>
                                          <p:spTgt spid="29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1" name="Image"/>
          <p:cNvGrpSpPr/>
          <p:nvPr/>
        </p:nvGrpSpPr>
        <p:grpSpPr>
          <a:xfrm>
            <a:off x="125492" y="1600239"/>
            <a:ext cx="4434530" cy="7959603"/>
            <a:chOff x="0" y="0"/>
            <a:chExt cx="4434529" cy="7959602"/>
          </a:xfrm>
        </p:grpSpPr>
        <p:pic>
          <p:nvPicPr>
            <p:cNvPr id="299"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00"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02" name="Paul, an apostle of Jesus Christ : The word apostle (apostolos) “is, lit., one sent forth (from stellō, to send)” (Vine).…"/>
          <p:cNvSpPr txBox="1"/>
          <p:nvPr/>
        </p:nvSpPr>
        <p:spPr>
          <a:xfrm>
            <a:off x="4554962" y="1516040"/>
            <a:ext cx="8358873" cy="795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4400">
                <a:solidFill>
                  <a:srgbClr val="000000"/>
                </a:solidFill>
                <a:latin typeface="Century Gothic"/>
                <a:ea typeface="Century Gothic"/>
                <a:cs typeface="Century Gothic"/>
                <a:sym typeface="Century Gothic"/>
              </a:defRPr>
            </a:pPr>
            <a:r>
              <a:t>“concerning the faith have suffered shipwreck” (1:19c).  </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Wuest says, “The word ‘faith’ has the definite article. It was not with reference to their personal faith, but with regard to the Faith, the Christian Faith as looked upon as a revelation, that they made shipwreck.” (cf. Acts 20:29,30; Gal. 1:6, 7; 2 Tim. 2:17,18;).</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In seeking to pervert the gospel, their own personal faith would be destroyed in the process (2 Pet. 3:16, 17; Rom. 1:18-28)</a:t>
            </a:r>
          </a:p>
        </p:txBody>
      </p:sp>
      <p:sp>
        <p:nvSpPr>
          <p:cNvPr id="303" name="1 Timothy 1:19b,20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1:19b,20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19 </a:t>
            </a:r>
            <a:r>
              <a:t> … which some having rejected, concerning the faith have suffered shipwreck, </a:t>
            </a:r>
            <a:r>
              <a:rPr baseline="31999"/>
              <a:t>20 </a:t>
            </a:r>
            <a:r>
              <a:t>of whom are Hymenaeus and Alexander, whom I delivered to Satan that they may learn not to blaspheme.</a:t>
            </a:r>
          </a:p>
        </p:txBody>
      </p:sp>
      <p:grpSp>
        <p:nvGrpSpPr>
          <p:cNvPr id="306" name="First Timothy Introduction / Greeting"/>
          <p:cNvGrpSpPr/>
          <p:nvPr/>
        </p:nvGrpSpPr>
        <p:grpSpPr>
          <a:xfrm>
            <a:off x="104931" y="166970"/>
            <a:ext cx="12794939" cy="1422401"/>
            <a:chOff x="0" y="0"/>
            <a:chExt cx="12794937" cy="1422400"/>
          </a:xfrm>
        </p:grpSpPr>
        <p:sp>
          <p:nvSpPr>
            <p:cNvPr id="304" name="First Timothy Introduction / Greeting"/>
            <p:cNvSpPr txBox="1"/>
            <p:nvPr/>
          </p:nvSpPr>
          <p:spPr>
            <a:xfrm>
              <a:off x="215899" y="139700"/>
              <a:ext cx="12363139" cy="7493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SOME MADE SHIPWRECK OF THE FAITH</a:t>
              </a:r>
            </a:p>
          </p:txBody>
        </p:sp>
        <p:pic>
          <p:nvPicPr>
            <p:cNvPr id="305"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2">
                                            <p:txEl>
                                              <p:pRg st="1" end="1"/>
                                            </p:txEl>
                                          </p:spTgt>
                                        </p:tgtEl>
                                        <p:attrNameLst>
                                          <p:attrName>style.visibility</p:attrName>
                                        </p:attrNameLst>
                                      </p:cBhvr>
                                      <p:to>
                                        <p:strVal val="visible"/>
                                      </p:to>
                                    </p:set>
                                    <p:animEffect filter="fade" transition="in">
                                      <p:cBhvr>
                                        <p:cTn id="7" dur="1500"/>
                                        <p:tgtEl>
                                          <p:spTgt spid="3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2">
                                            <p:txEl>
                                              <p:pRg st="2" end="2"/>
                                            </p:txEl>
                                          </p:spTgt>
                                        </p:tgtEl>
                                        <p:attrNameLst>
                                          <p:attrName>style.visibility</p:attrName>
                                        </p:attrNameLst>
                                      </p:cBhvr>
                                      <p:to>
                                        <p:strVal val="visible"/>
                                      </p:to>
                                    </p:set>
                                    <p:animEffect filter="fade" transition="in">
                                      <p:cBhvr>
                                        <p:cTn id="12" dur="1500"/>
                                        <p:tgtEl>
                                          <p:spTgt spid="3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0" name="Image"/>
          <p:cNvGrpSpPr/>
          <p:nvPr/>
        </p:nvGrpSpPr>
        <p:grpSpPr>
          <a:xfrm>
            <a:off x="125492" y="1600239"/>
            <a:ext cx="4434530" cy="7959603"/>
            <a:chOff x="0" y="0"/>
            <a:chExt cx="4434529" cy="7959602"/>
          </a:xfrm>
        </p:grpSpPr>
        <p:pic>
          <p:nvPicPr>
            <p:cNvPr id="308"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09"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11" name="Paul, an apostle of Jesus Christ : The word apostle (apostolos) “is, lit., one sent forth (from stellō, to send)” (Vine).…"/>
          <p:cNvSpPr txBox="1"/>
          <p:nvPr/>
        </p:nvSpPr>
        <p:spPr>
          <a:xfrm>
            <a:off x="4554962" y="1516040"/>
            <a:ext cx="8358873" cy="806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4400">
                <a:solidFill>
                  <a:srgbClr val="000000"/>
                </a:solidFill>
                <a:latin typeface="Century Gothic"/>
                <a:ea typeface="Century Gothic"/>
                <a:cs typeface="Century Gothic"/>
                <a:sym typeface="Century Gothic"/>
              </a:defRPr>
            </a:pPr>
            <a:r>
              <a:t>“of whom are Hymenaeus and Alexander” (1:20).  </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These two men are not the only ones in this category, “among these are”  </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The Hymenaeus here is probably the same as the one in 2 Timothy 2:17-18 — who taught that the resurrection was already past.</a:t>
            </a:r>
          </a:p>
          <a:p>
            <a:pPr marL="1143000" indent="-685800" algn="l">
              <a:spcBef>
                <a:spcPts val="900"/>
              </a:spcBef>
              <a:buSzPct val="80000"/>
              <a:buBlip>
                <a:blip r:embed="rId5"/>
              </a:buBlip>
              <a:defRPr sz="3400">
                <a:solidFill>
                  <a:srgbClr val="000000"/>
                </a:solidFill>
                <a:latin typeface="Century Gothic"/>
                <a:ea typeface="Century Gothic"/>
                <a:cs typeface="Century Gothic"/>
                <a:sym typeface="Century Gothic"/>
              </a:defRPr>
            </a:pPr>
            <a:r>
              <a:t>This Alexander could be the same as the one in 2 Timothy 4:14, 15, where Paul says, “he did me much evil” and “he hath greatly withstood our words.”</a:t>
            </a:r>
          </a:p>
        </p:txBody>
      </p:sp>
      <p:sp>
        <p:nvSpPr>
          <p:cNvPr id="312" name="1 Timothy 1:19b,20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1:19b,20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19 </a:t>
            </a:r>
            <a:r>
              <a:t> … which some having rejected, concerning the faith have suffered shipwreck, </a:t>
            </a:r>
            <a:r>
              <a:rPr baseline="31999"/>
              <a:t>20 </a:t>
            </a:r>
            <a:r>
              <a:t>of whom are Hymenaeus and Alexander, whom I delivered to Satan that they may learn not to blaspheme.</a:t>
            </a:r>
          </a:p>
        </p:txBody>
      </p:sp>
      <p:grpSp>
        <p:nvGrpSpPr>
          <p:cNvPr id="315" name="First Timothy Introduction / Greeting"/>
          <p:cNvGrpSpPr/>
          <p:nvPr/>
        </p:nvGrpSpPr>
        <p:grpSpPr>
          <a:xfrm>
            <a:off x="104931" y="166970"/>
            <a:ext cx="12794939" cy="1422401"/>
            <a:chOff x="0" y="0"/>
            <a:chExt cx="12794937" cy="1422400"/>
          </a:xfrm>
        </p:grpSpPr>
        <p:sp>
          <p:nvSpPr>
            <p:cNvPr id="313" name="First Timothy Introduction / Greeting"/>
            <p:cNvSpPr txBox="1"/>
            <p:nvPr/>
          </p:nvSpPr>
          <p:spPr>
            <a:xfrm>
              <a:off x="215899" y="139700"/>
              <a:ext cx="12363139" cy="7493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SOME MADE SHIPWRECK OF THE FAITH</a:t>
              </a:r>
            </a:p>
          </p:txBody>
        </p:sp>
        <p:pic>
          <p:nvPicPr>
            <p:cNvPr id="314"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1">
                                            <p:txEl>
                                              <p:pRg st="1" end="1"/>
                                            </p:txEl>
                                          </p:spTgt>
                                        </p:tgtEl>
                                        <p:attrNameLst>
                                          <p:attrName>style.visibility</p:attrName>
                                        </p:attrNameLst>
                                      </p:cBhvr>
                                      <p:to>
                                        <p:strVal val="visible"/>
                                      </p:to>
                                    </p:set>
                                    <p:animEffect filter="fade" transition="in">
                                      <p:cBhvr>
                                        <p:cTn id="7" dur="1500"/>
                                        <p:tgtEl>
                                          <p:spTgt spid="3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1">
                                            <p:txEl>
                                              <p:pRg st="2" end="2"/>
                                            </p:txEl>
                                          </p:spTgt>
                                        </p:tgtEl>
                                        <p:attrNameLst>
                                          <p:attrName>style.visibility</p:attrName>
                                        </p:attrNameLst>
                                      </p:cBhvr>
                                      <p:to>
                                        <p:strVal val="visible"/>
                                      </p:to>
                                    </p:set>
                                    <p:animEffect filter="fade" transition="in">
                                      <p:cBhvr>
                                        <p:cTn id="12" dur="1500"/>
                                        <p:tgtEl>
                                          <p:spTgt spid="3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11">
                                            <p:txEl>
                                              <p:pRg st="3" end="3"/>
                                            </p:txEl>
                                          </p:spTgt>
                                        </p:tgtEl>
                                        <p:attrNameLst>
                                          <p:attrName>style.visibility</p:attrName>
                                        </p:attrNameLst>
                                      </p:cBhvr>
                                      <p:to>
                                        <p:strVal val="visible"/>
                                      </p:to>
                                    </p:set>
                                    <p:animEffect filter="fade" transition="in">
                                      <p:cBhvr>
                                        <p:cTn id="17" dur="1500"/>
                                        <p:tgtEl>
                                          <p:spTgt spid="31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9" name="Image"/>
          <p:cNvGrpSpPr/>
          <p:nvPr/>
        </p:nvGrpSpPr>
        <p:grpSpPr>
          <a:xfrm>
            <a:off x="125492" y="1600239"/>
            <a:ext cx="4434530" cy="7959603"/>
            <a:chOff x="0" y="0"/>
            <a:chExt cx="4434529" cy="7959602"/>
          </a:xfrm>
        </p:grpSpPr>
        <p:pic>
          <p:nvPicPr>
            <p:cNvPr id="317"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18"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20" name="Paul, an apostle of Jesus Christ : The word apostle (apostolos) “is, lit., one sent forth (from stellō, to send)” (Vine).…"/>
          <p:cNvSpPr txBox="1"/>
          <p:nvPr/>
        </p:nvSpPr>
        <p:spPr>
          <a:xfrm>
            <a:off x="4554962" y="1516040"/>
            <a:ext cx="8358873" cy="798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4400">
                <a:solidFill>
                  <a:srgbClr val="000000"/>
                </a:solidFill>
                <a:latin typeface="Century Gothic"/>
                <a:ea typeface="Century Gothic"/>
                <a:cs typeface="Century Gothic"/>
                <a:sym typeface="Century Gothic"/>
              </a:defRPr>
            </a:pPr>
            <a:r>
              <a:t>“whom I delivered to Satan” (1:20).  </a:t>
            </a:r>
          </a:p>
          <a:p>
            <a:pPr marL="1143000" indent="-685800" algn="l">
              <a:spcBef>
                <a:spcPts val="900"/>
              </a:spcBef>
              <a:buSzPct val="80000"/>
              <a:buBlip>
                <a:blip r:embed="rId5"/>
              </a:buBlip>
              <a:defRPr sz="3700">
                <a:solidFill>
                  <a:srgbClr val="000000"/>
                </a:solidFill>
                <a:latin typeface="Century Gothic"/>
                <a:ea typeface="Century Gothic"/>
                <a:cs typeface="Century Gothic"/>
                <a:sym typeface="Century Gothic"/>
              </a:defRPr>
            </a:pPr>
            <a:r>
              <a:t>Parallels Paul’s order to the church at Corinth concerning a brother guilty of incest (1 Cor. 5:4, 5).</a:t>
            </a:r>
          </a:p>
          <a:p>
            <a:pPr marL="1143000" indent="-685800" algn="l">
              <a:spcBef>
                <a:spcPts val="900"/>
              </a:spcBef>
              <a:buSzPct val="80000"/>
              <a:buBlip>
                <a:blip r:embed="rId5"/>
              </a:buBlip>
              <a:defRPr sz="3700">
                <a:solidFill>
                  <a:srgbClr val="000000"/>
                </a:solidFill>
                <a:latin typeface="Century Gothic"/>
                <a:ea typeface="Century Gothic"/>
                <a:cs typeface="Century Gothic"/>
                <a:sym typeface="Century Gothic"/>
              </a:defRPr>
            </a:pPr>
            <a:r>
              <a:t>They were to be excluded from the fellowship formerly enjoyed with the saints  — Such are under the dominion of Satan, hence, delivered unto Satan (cf. Matt. 18:15-17; Col. 1:13; Eph. 2:2).</a:t>
            </a:r>
          </a:p>
        </p:txBody>
      </p:sp>
      <p:sp>
        <p:nvSpPr>
          <p:cNvPr id="321" name="1 Timothy 1:19b,20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1:19b,20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19 </a:t>
            </a:r>
            <a:r>
              <a:t> … which some having rejected, concerning the faith have suffered shipwreck, </a:t>
            </a:r>
            <a:r>
              <a:rPr baseline="31999"/>
              <a:t>20 </a:t>
            </a:r>
            <a:r>
              <a:t>of whom are Hymenaeus and Alexander, whom I delivered to Satan that they may learn not to blaspheme.</a:t>
            </a:r>
          </a:p>
        </p:txBody>
      </p:sp>
      <p:grpSp>
        <p:nvGrpSpPr>
          <p:cNvPr id="324" name="First Timothy Introduction / Greeting"/>
          <p:cNvGrpSpPr/>
          <p:nvPr/>
        </p:nvGrpSpPr>
        <p:grpSpPr>
          <a:xfrm>
            <a:off x="104931" y="166970"/>
            <a:ext cx="12794939" cy="1422401"/>
            <a:chOff x="0" y="0"/>
            <a:chExt cx="12794937" cy="1422400"/>
          </a:xfrm>
        </p:grpSpPr>
        <p:sp>
          <p:nvSpPr>
            <p:cNvPr id="322" name="First Timothy Introduction / Greeting"/>
            <p:cNvSpPr txBox="1"/>
            <p:nvPr/>
          </p:nvSpPr>
          <p:spPr>
            <a:xfrm>
              <a:off x="215899" y="139700"/>
              <a:ext cx="12363139" cy="7493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SOME MADE SHIPWRECK OF THE FAITH</a:t>
              </a:r>
            </a:p>
          </p:txBody>
        </p:sp>
        <p:pic>
          <p:nvPicPr>
            <p:cNvPr id="323"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0">
                                            <p:txEl>
                                              <p:pRg st="1" end="1"/>
                                            </p:txEl>
                                          </p:spTgt>
                                        </p:tgtEl>
                                        <p:attrNameLst>
                                          <p:attrName>style.visibility</p:attrName>
                                        </p:attrNameLst>
                                      </p:cBhvr>
                                      <p:to>
                                        <p:strVal val="visible"/>
                                      </p:to>
                                    </p:set>
                                    <p:animEffect filter="fade" transition="in">
                                      <p:cBhvr>
                                        <p:cTn id="7" dur="1500"/>
                                        <p:tgtEl>
                                          <p:spTgt spid="3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0">
                                            <p:txEl>
                                              <p:pRg st="2" end="2"/>
                                            </p:txEl>
                                          </p:spTgt>
                                        </p:tgtEl>
                                        <p:attrNameLst>
                                          <p:attrName>style.visibility</p:attrName>
                                        </p:attrNameLst>
                                      </p:cBhvr>
                                      <p:to>
                                        <p:strVal val="visible"/>
                                      </p:to>
                                    </p:set>
                                    <p:animEffect filter="fade" transition="in">
                                      <p:cBhvr>
                                        <p:cTn id="12" dur="1500"/>
                                        <p:tgtEl>
                                          <p:spTgt spid="32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8" name="Image"/>
          <p:cNvGrpSpPr/>
          <p:nvPr/>
        </p:nvGrpSpPr>
        <p:grpSpPr>
          <a:xfrm>
            <a:off x="125492" y="1600239"/>
            <a:ext cx="4434530" cy="7959603"/>
            <a:chOff x="0" y="0"/>
            <a:chExt cx="4434529" cy="7959602"/>
          </a:xfrm>
        </p:grpSpPr>
        <p:pic>
          <p:nvPicPr>
            <p:cNvPr id="326"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27"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29" name="Paul, an apostle of Jesus Christ : The word apostle (apostolos) “is, lit., one sent forth (from stellō, to send)” (Vine).…"/>
          <p:cNvSpPr txBox="1"/>
          <p:nvPr/>
        </p:nvSpPr>
        <p:spPr>
          <a:xfrm>
            <a:off x="4554962" y="1516040"/>
            <a:ext cx="8358873"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900"/>
              </a:spcBef>
              <a:buSzPct val="80000"/>
              <a:buBlip>
                <a:blip r:embed="rId4"/>
              </a:buBlip>
              <a:defRPr sz="4400">
                <a:solidFill>
                  <a:srgbClr val="000000"/>
                </a:solidFill>
                <a:latin typeface="Century Gothic"/>
                <a:ea typeface="Century Gothic"/>
                <a:cs typeface="Century Gothic"/>
                <a:sym typeface="Century Gothic"/>
              </a:defRPr>
            </a:lvl1pPr>
          </a:lstStyle>
          <a:p>
            <a:pPr/>
            <a:r>
              <a:t>“whom I delivered to Satan” (1:20).  </a:t>
            </a:r>
          </a:p>
        </p:txBody>
      </p:sp>
      <p:sp>
        <p:nvSpPr>
          <p:cNvPr id="330" name="1 Timothy 1:19b,20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1:19b,20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19 </a:t>
            </a:r>
            <a:r>
              <a:t> … which some having rejected, concerning the faith have suffered shipwreck, </a:t>
            </a:r>
            <a:r>
              <a:rPr baseline="31999"/>
              <a:t>20 </a:t>
            </a:r>
            <a:r>
              <a:t>of whom are Hymenaeus and Alexander, whom I delivered to Satan that they may learn not to blaspheme.</a:t>
            </a:r>
          </a:p>
        </p:txBody>
      </p:sp>
      <p:grpSp>
        <p:nvGrpSpPr>
          <p:cNvPr id="333" name="First Timothy Introduction / Greeting"/>
          <p:cNvGrpSpPr/>
          <p:nvPr/>
        </p:nvGrpSpPr>
        <p:grpSpPr>
          <a:xfrm>
            <a:off x="104931" y="166970"/>
            <a:ext cx="12794939" cy="1422401"/>
            <a:chOff x="0" y="0"/>
            <a:chExt cx="12794937" cy="1422400"/>
          </a:xfrm>
        </p:grpSpPr>
        <p:sp>
          <p:nvSpPr>
            <p:cNvPr id="331" name="First Timothy Introduction / Greeting"/>
            <p:cNvSpPr txBox="1"/>
            <p:nvPr/>
          </p:nvSpPr>
          <p:spPr>
            <a:xfrm>
              <a:off x="215899" y="139700"/>
              <a:ext cx="12363139" cy="7493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SOME MADE SHIPWRECK OF THE FAITH</a:t>
              </a:r>
            </a:p>
          </p:txBody>
        </p:sp>
        <p:pic>
          <p:nvPicPr>
            <p:cNvPr id="332" name="First Timothy Introduction / Greeting First Timothy Introduction / Greeting" descr="First Timothy Introduction / Greeting First Timothy Introduction / Greeting"/>
            <p:cNvPicPr>
              <a:picLocks noChangeAspect="1"/>
            </p:cNvPicPr>
            <p:nvPr/>
          </p:nvPicPr>
          <p:blipFill>
            <a:blip r:embed="rId5">
              <a:extLst/>
            </a:blip>
            <a:stretch>
              <a:fillRect/>
            </a:stretch>
          </p:blipFill>
          <p:spPr>
            <a:xfrm>
              <a:off x="-1" y="0"/>
              <a:ext cx="12794939" cy="1422401"/>
            </a:xfrm>
            <a:prstGeom prst="rect">
              <a:avLst/>
            </a:prstGeom>
            <a:ln w="12700" cap="flat">
              <a:noFill/>
              <a:miter lim="400000"/>
            </a:ln>
            <a:effectLst/>
          </p:spPr>
        </p:pic>
      </p:grpSp>
      <p:grpSp>
        <p:nvGrpSpPr>
          <p:cNvPr id="336" name="“What a terrifying phrase is that the man was already in Satan's possession.  Withdrawal is simply the formal declaration by the visible community of what has already taken place in the invisible realm.  Withdrawal suggests our stepping back and leaving "/>
          <p:cNvGrpSpPr/>
          <p:nvPr/>
        </p:nvGrpSpPr>
        <p:grpSpPr>
          <a:xfrm>
            <a:off x="4718918" y="3218355"/>
            <a:ext cx="8030961" cy="6197601"/>
            <a:chOff x="0" y="0"/>
            <a:chExt cx="8030959" cy="6197600"/>
          </a:xfrm>
        </p:grpSpPr>
        <p:sp>
          <p:nvSpPr>
            <p:cNvPr id="335" name="“What a terrifying phrase is that the man was already in Satan's possession.  Withdrawal is simply the formal declaration by the visible community of what has already taken place in the invisible realm.  Withdrawal suggests our stepping back and leaving "/>
            <p:cNvSpPr txBox="1"/>
            <p:nvPr/>
          </p:nvSpPr>
          <p:spPr>
            <a:xfrm>
              <a:off x="88900" y="50800"/>
              <a:ext cx="7853160" cy="59690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4000">
                  <a:solidFill>
                    <a:srgbClr val="FFFFFF"/>
                  </a:solidFill>
                </a:defRPr>
              </a:lvl1pPr>
            </a:lstStyle>
            <a:p>
              <a:pPr/>
              <a:r>
                <a:t>“What a terrifying phrase is that the man was already in Satan's possession.  Withdrawal is simply the formal declaration by the visible community of what has already taken place in the invisible realm.  Withdrawal suggests our stepping back and leaving the man alone”  “More likely, the language means to turn him back into Satan's sphere” (Fee p. 209).</a:t>
              </a:r>
            </a:p>
          </p:txBody>
        </p:sp>
        <p:pic>
          <p:nvPicPr>
            <p:cNvPr id="334" name="“What a terrifying phrase is that the man was already in Satan's possession.  Withdrawal is simply the formal declaration by the visible community of what has already taken place in the invisible realm.  Withdrawal suggests our stepping back and leaving " descr="“What a terrifying phrase is that the man was already in Satan's possession.  Withdrawal is simply the formal declaration by the visible community of what has already taken place in the invisible realm.  Withdrawal suggests our stepping back and leaving the man alone”  “More likely, the language means to turn him back into Satan's sphere” (Fee p. 209). “What a terrifying phrase is that the man was already in Satan's possession.  Withdrawal is simply the formal declaration by the visible community of what has already taken place in the invisible realm.  Withdrawal suggests our stepping back and leaving the man alone”  “More likely, the language means to turn him back into Satan's sphere” (Fee p. 209)."/>
            <p:cNvPicPr>
              <a:picLocks noChangeAspect="0"/>
            </p:cNvPicPr>
            <p:nvPr/>
          </p:nvPicPr>
          <p:blipFill>
            <a:blip r:embed="rId6">
              <a:extLst/>
            </a:blip>
            <a:stretch>
              <a:fillRect/>
            </a:stretch>
          </p:blipFill>
          <p:spPr>
            <a:xfrm>
              <a:off x="0" y="0"/>
              <a:ext cx="8030960" cy="61976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9">
                                            <p:bg/>
                                          </p:spTgt>
                                        </p:tgtEl>
                                        <p:attrNameLst>
                                          <p:attrName>style.visibility</p:attrName>
                                        </p:attrNameLst>
                                      </p:cBhvr>
                                      <p:to>
                                        <p:strVal val="visible"/>
                                      </p:to>
                                    </p:set>
                                    <p:animEffect filter="fade" transition="in">
                                      <p:cBhvr>
                                        <p:cTn id="7" dur="1500"/>
                                        <p:tgtEl>
                                          <p:spTgt spid="32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9">
                                            <p:txEl>
                                              <p:pRg st="0" end="0"/>
                                            </p:txEl>
                                          </p:spTgt>
                                        </p:tgtEl>
                                        <p:attrNameLst>
                                          <p:attrName>style.visibility</p:attrName>
                                        </p:attrNameLst>
                                      </p:cBhvr>
                                      <p:to>
                                        <p:strVal val="visible"/>
                                      </p:to>
                                    </p:set>
                                    <p:animEffect filter="fade" transition="in">
                                      <p:cBhvr>
                                        <p:cTn id="10" dur="1500"/>
                                        <p:tgtEl>
                                          <p:spTgt spid="329">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0" name="Image"/>
          <p:cNvGrpSpPr/>
          <p:nvPr/>
        </p:nvGrpSpPr>
        <p:grpSpPr>
          <a:xfrm>
            <a:off x="125492" y="1600239"/>
            <a:ext cx="4434530" cy="7959603"/>
            <a:chOff x="0" y="0"/>
            <a:chExt cx="4434529" cy="7959602"/>
          </a:xfrm>
        </p:grpSpPr>
        <p:pic>
          <p:nvPicPr>
            <p:cNvPr id="338"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39"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41" name="Paul, an apostle of Jesus Christ : The word apostle (apostolos) “is, lit., one sent forth (from stellō, to send)” (Vine).…"/>
          <p:cNvSpPr txBox="1"/>
          <p:nvPr/>
        </p:nvSpPr>
        <p:spPr>
          <a:xfrm>
            <a:off x="4554962" y="1516040"/>
            <a:ext cx="8358873" cy="779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4400">
                <a:solidFill>
                  <a:srgbClr val="000000"/>
                </a:solidFill>
                <a:latin typeface="Century Gothic"/>
                <a:ea typeface="Century Gothic"/>
                <a:cs typeface="Century Gothic"/>
                <a:sym typeface="Century Gothic"/>
              </a:defRPr>
            </a:pPr>
            <a:r>
              <a:t>“that they may learn not to blaspheme” (1:20).  </a:t>
            </a:r>
          </a:p>
          <a:p>
            <a:pPr marL="1143000" indent="-685800" algn="l">
              <a:spcBef>
                <a:spcPts val="900"/>
              </a:spcBef>
              <a:buSzPct val="80000"/>
              <a:buBlip>
                <a:blip r:embed="rId5"/>
              </a:buBlip>
              <a:defRPr sz="3900">
                <a:solidFill>
                  <a:srgbClr val="000000"/>
                </a:solidFill>
                <a:latin typeface="Century Gothic"/>
                <a:ea typeface="Century Gothic"/>
                <a:cs typeface="Century Gothic"/>
                <a:sym typeface="Century Gothic"/>
              </a:defRPr>
            </a:pPr>
            <a:r>
              <a:t>Hymenaeus &amp; Alexander scrupled not to speak against the pure gospel (cf. vv. 3, 4; 2 Tim. 2:16-18).</a:t>
            </a:r>
          </a:p>
          <a:p>
            <a:pPr marL="1143000" indent="-685800" algn="l">
              <a:spcBef>
                <a:spcPts val="900"/>
              </a:spcBef>
              <a:buSzPct val="80000"/>
              <a:buBlip>
                <a:blip r:embed="rId5"/>
              </a:buBlip>
              <a:defRPr sz="3900">
                <a:solidFill>
                  <a:srgbClr val="000000"/>
                </a:solidFill>
                <a:latin typeface="Century Gothic"/>
                <a:ea typeface="Century Gothic"/>
                <a:cs typeface="Century Gothic"/>
                <a:sym typeface="Century Gothic"/>
              </a:defRPr>
            </a:pPr>
            <a:r>
              <a:t>The purpose of such discipline was to teach these men a lesson, the hope is that such action will bring them back to God and His truth (2 Thess. 3:6, 14)</a:t>
            </a:r>
          </a:p>
        </p:txBody>
      </p:sp>
      <p:sp>
        <p:nvSpPr>
          <p:cNvPr id="342" name="1 Timothy 1:19b,20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1:19b,20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19 </a:t>
            </a:r>
            <a:r>
              <a:t> … which some having rejected, concerning the faith have suffered shipwreck, </a:t>
            </a:r>
            <a:r>
              <a:rPr baseline="31999"/>
              <a:t>20 </a:t>
            </a:r>
            <a:r>
              <a:t>of whom are Hymenaeus and Alexander, whom I delivered to Satan that they may learn not to blaspheme.</a:t>
            </a:r>
          </a:p>
        </p:txBody>
      </p:sp>
      <p:grpSp>
        <p:nvGrpSpPr>
          <p:cNvPr id="345" name="First Timothy Introduction / Greeting"/>
          <p:cNvGrpSpPr/>
          <p:nvPr/>
        </p:nvGrpSpPr>
        <p:grpSpPr>
          <a:xfrm>
            <a:off x="104931" y="166970"/>
            <a:ext cx="12794939" cy="1422401"/>
            <a:chOff x="0" y="0"/>
            <a:chExt cx="12794937" cy="1422400"/>
          </a:xfrm>
        </p:grpSpPr>
        <p:sp>
          <p:nvSpPr>
            <p:cNvPr id="343" name="First Timothy Introduction / Greeting"/>
            <p:cNvSpPr txBox="1"/>
            <p:nvPr/>
          </p:nvSpPr>
          <p:spPr>
            <a:xfrm>
              <a:off x="215899" y="139700"/>
              <a:ext cx="12363139" cy="7493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SOME MADE SHIPWRECK OF THE FAITH</a:t>
              </a:r>
            </a:p>
          </p:txBody>
        </p:sp>
        <p:pic>
          <p:nvPicPr>
            <p:cNvPr id="344"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1">
                                            <p:txEl>
                                              <p:pRg st="1" end="1"/>
                                            </p:txEl>
                                          </p:spTgt>
                                        </p:tgtEl>
                                        <p:attrNameLst>
                                          <p:attrName>style.visibility</p:attrName>
                                        </p:attrNameLst>
                                      </p:cBhvr>
                                      <p:to>
                                        <p:strVal val="visible"/>
                                      </p:to>
                                    </p:set>
                                    <p:animEffect filter="fade" transition="in">
                                      <p:cBhvr>
                                        <p:cTn id="7" dur="1500"/>
                                        <p:tgtEl>
                                          <p:spTgt spid="3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1">
                                            <p:txEl>
                                              <p:pRg st="2" end="2"/>
                                            </p:txEl>
                                          </p:spTgt>
                                        </p:tgtEl>
                                        <p:attrNameLst>
                                          <p:attrName>style.visibility</p:attrName>
                                        </p:attrNameLst>
                                      </p:cBhvr>
                                      <p:to>
                                        <p:strVal val="visible"/>
                                      </p:to>
                                    </p:set>
                                    <p:animEffect filter="fade" transition="in">
                                      <p:cBhvr>
                                        <p:cTn id="12" dur="1500"/>
                                        <p:tgtEl>
                                          <p:spTgt spid="3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9" name="Image"/>
          <p:cNvGrpSpPr/>
          <p:nvPr/>
        </p:nvGrpSpPr>
        <p:grpSpPr>
          <a:xfrm>
            <a:off x="125492" y="1600239"/>
            <a:ext cx="4434530" cy="7959603"/>
            <a:chOff x="0" y="0"/>
            <a:chExt cx="4434529" cy="7959602"/>
          </a:xfrm>
        </p:grpSpPr>
        <p:pic>
          <p:nvPicPr>
            <p:cNvPr id="347"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48"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50" name="Paul, an apostle of Jesus Christ : The word apostle (apostolos) “is, lit., one sent forth (from stellō, to send)” (Vine).…"/>
          <p:cNvSpPr txBox="1"/>
          <p:nvPr/>
        </p:nvSpPr>
        <p:spPr>
          <a:xfrm>
            <a:off x="4537797" y="2597448"/>
            <a:ext cx="8358873"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4400">
                <a:solidFill>
                  <a:srgbClr val="000000"/>
                </a:solidFill>
                <a:latin typeface="Century Gothic"/>
                <a:ea typeface="Century Gothic"/>
                <a:cs typeface="Century Gothic"/>
                <a:sym typeface="Century Gothic"/>
              </a:defRPr>
            </a:pPr>
            <a:r>
              <a:t>The Christian is engaged in warfare...  </a:t>
            </a:r>
          </a:p>
          <a:p>
            <a:pPr marL="1143000" indent="-685800" algn="l">
              <a:spcBef>
                <a:spcPts val="1400"/>
              </a:spcBef>
              <a:buSzPct val="80000"/>
              <a:buBlip>
                <a:blip r:embed="rId5"/>
              </a:buBlip>
              <a:defRPr sz="3300">
                <a:solidFill>
                  <a:srgbClr val="000000"/>
                </a:solidFill>
                <a:latin typeface="Century Gothic"/>
                <a:ea typeface="Century Gothic"/>
                <a:cs typeface="Century Gothic"/>
                <a:sym typeface="Century Gothic"/>
              </a:defRPr>
            </a:pPr>
            <a:r>
              <a:t>A “good warfare” (1Ti 1:18; 6:12) </a:t>
            </a:r>
          </a:p>
          <a:p>
            <a:pPr marL="1143000" indent="-685800" algn="l">
              <a:spcBef>
                <a:spcPts val="1400"/>
              </a:spcBef>
              <a:buSzPct val="80000"/>
              <a:buBlip>
                <a:blip r:embed="rId5"/>
              </a:buBlip>
              <a:defRPr sz="3300">
                <a:solidFill>
                  <a:srgbClr val="000000"/>
                </a:solidFill>
                <a:latin typeface="Century Gothic"/>
                <a:ea typeface="Century Gothic"/>
                <a:cs typeface="Century Gothic"/>
                <a:sym typeface="Century Gothic"/>
              </a:defRPr>
            </a:pPr>
            <a:r>
              <a:t>A “spiritual warfare” (Ep 6:10-12) </a:t>
            </a:r>
          </a:p>
          <a:p>
            <a:pPr marL="1143000" indent="-685800" algn="l">
              <a:spcBef>
                <a:spcPts val="1400"/>
              </a:spcBef>
              <a:buSzPct val="80000"/>
              <a:buBlip>
                <a:blip r:embed="rId5"/>
              </a:buBlip>
              <a:defRPr sz="3300">
                <a:solidFill>
                  <a:srgbClr val="000000"/>
                </a:solidFill>
                <a:latin typeface="Century Gothic"/>
                <a:ea typeface="Century Gothic"/>
                <a:cs typeface="Century Gothic"/>
                <a:sym typeface="Century Gothic"/>
              </a:defRPr>
            </a:pPr>
            <a:r>
              <a:t>A battle for 'the' faith - cf. Jude 3 </a:t>
            </a:r>
          </a:p>
          <a:p>
            <a:pPr marL="1143000" indent="-685800" algn="l">
              <a:spcBef>
                <a:spcPts val="1400"/>
              </a:spcBef>
              <a:buSzPct val="80000"/>
              <a:buBlip>
                <a:blip r:embed="rId5"/>
              </a:buBlip>
              <a:defRPr sz="3300">
                <a:solidFill>
                  <a:srgbClr val="000000"/>
                </a:solidFill>
                <a:latin typeface="Century Gothic"/>
                <a:ea typeface="Century Gothic"/>
                <a:cs typeface="Century Gothic"/>
                <a:sym typeface="Century Gothic"/>
              </a:defRPr>
            </a:pPr>
            <a:r>
              <a:t>Requires faith and a good conscience on our part (1 Ti 1:19)</a:t>
            </a:r>
          </a:p>
          <a:p>
            <a:pPr marL="1143000" indent="-685800" algn="l">
              <a:spcBef>
                <a:spcPts val="1400"/>
              </a:spcBef>
              <a:buSzPct val="80000"/>
              <a:buBlip>
                <a:blip r:embed="rId5"/>
              </a:buBlip>
              <a:defRPr sz="3300">
                <a:solidFill>
                  <a:srgbClr val="000000"/>
                </a:solidFill>
                <a:latin typeface="Century Gothic"/>
                <a:ea typeface="Century Gothic"/>
                <a:cs typeface="Century Gothic"/>
                <a:sym typeface="Century Gothic"/>
              </a:defRPr>
            </a:pPr>
            <a:r>
              <a:t>Weapons NOT carnal (2 Cor. 10:4)</a:t>
            </a:r>
          </a:p>
          <a:p>
            <a:pPr marL="685800" indent="-685800" algn="l">
              <a:spcBef>
                <a:spcPts val="900"/>
              </a:spcBef>
              <a:buSzPct val="80000"/>
              <a:buBlip>
                <a:blip r:embed="rId4"/>
              </a:buBlip>
              <a:defRPr sz="4400">
                <a:solidFill>
                  <a:srgbClr val="000000"/>
                </a:solidFill>
                <a:latin typeface="Century Gothic"/>
                <a:ea typeface="Century Gothic"/>
                <a:cs typeface="Century Gothic"/>
                <a:sym typeface="Century Gothic"/>
              </a:defRPr>
            </a:pPr>
            <a:r>
              <a:t>It is possible for Christians to do poorly in this 'war'...... </a:t>
            </a:r>
          </a:p>
        </p:txBody>
      </p:sp>
      <p:grpSp>
        <p:nvGrpSpPr>
          <p:cNvPr id="353" name="Fight The Good Fight -…"/>
          <p:cNvGrpSpPr/>
          <p:nvPr/>
        </p:nvGrpSpPr>
        <p:grpSpPr>
          <a:xfrm>
            <a:off x="162329" y="191654"/>
            <a:ext cx="12680141" cy="2478410"/>
            <a:chOff x="0" y="0"/>
            <a:chExt cx="12680139" cy="2478409"/>
          </a:xfrm>
        </p:grpSpPr>
        <p:sp>
          <p:nvSpPr>
            <p:cNvPr id="352" name="Fight The Good Fight -…"/>
            <p:cNvSpPr txBox="1"/>
            <p:nvPr/>
          </p:nvSpPr>
          <p:spPr>
            <a:xfrm>
              <a:off x="215900" y="139700"/>
              <a:ext cx="12248340" cy="191961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7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Fight The Good Fight - </a:t>
              </a:r>
            </a:p>
            <a:p>
              <a: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(Don’t Wreck Your Faith)</a:t>
              </a:r>
              <a:r>
                <a:t> — </a:t>
              </a:r>
              <a:r>
                <a:rPr b="0">
                  <a:latin typeface="+mn-lt"/>
                  <a:ea typeface="+mn-ea"/>
                  <a:cs typeface="+mn-cs"/>
                  <a:sym typeface="Gill Sans Light"/>
                </a:rPr>
                <a:t>(1 Timothy 1:18-20)</a:t>
              </a:r>
            </a:p>
          </p:txBody>
        </p:sp>
        <p:pic>
          <p:nvPicPr>
            <p:cNvPr id="351" name="Fight The Good Fight -… Fight The Good Fight - (Don’t Wreck Your Faith) — (1 Timothy 1:18-20)" descr="Fight The Good Fight -… Fight The Good Fight - (Don’t Wreck Your Faith) — (1 Timothy 1:18-20)"/>
            <p:cNvPicPr>
              <a:picLocks noChangeAspect="0"/>
            </p:cNvPicPr>
            <p:nvPr/>
          </p:nvPicPr>
          <p:blipFill>
            <a:blip r:embed="rId6">
              <a:extLst/>
            </a:blip>
            <a:stretch>
              <a:fillRect/>
            </a:stretch>
          </p:blipFill>
          <p:spPr>
            <a:xfrm>
              <a:off x="0" y="0"/>
              <a:ext cx="12680140" cy="247841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0">
                                            <p:txEl>
                                              <p:pRg st="1" end="1"/>
                                            </p:txEl>
                                          </p:spTgt>
                                        </p:tgtEl>
                                        <p:attrNameLst>
                                          <p:attrName>style.visibility</p:attrName>
                                        </p:attrNameLst>
                                      </p:cBhvr>
                                      <p:to>
                                        <p:strVal val="visible"/>
                                      </p:to>
                                    </p:set>
                                    <p:animEffect filter="fade" transition="in">
                                      <p:cBhvr>
                                        <p:cTn id="7" dur="1500"/>
                                        <p:tgtEl>
                                          <p:spTgt spid="3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0">
                                            <p:txEl>
                                              <p:pRg st="2" end="2"/>
                                            </p:txEl>
                                          </p:spTgt>
                                        </p:tgtEl>
                                        <p:attrNameLst>
                                          <p:attrName>style.visibility</p:attrName>
                                        </p:attrNameLst>
                                      </p:cBhvr>
                                      <p:to>
                                        <p:strVal val="visible"/>
                                      </p:to>
                                    </p:set>
                                    <p:animEffect filter="fade" transition="in">
                                      <p:cBhvr>
                                        <p:cTn id="12" dur="1500"/>
                                        <p:tgtEl>
                                          <p:spTgt spid="3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0">
                                            <p:txEl>
                                              <p:pRg st="3" end="3"/>
                                            </p:txEl>
                                          </p:spTgt>
                                        </p:tgtEl>
                                        <p:attrNameLst>
                                          <p:attrName>style.visibility</p:attrName>
                                        </p:attrNameLst>
                                      </p:cBhvr>
                                      <p:to>
                                        <p:strVal val="visible"/>
                                      </p:to>
                                    </p:set>
                                    <p:animEffect filter="fade" transition="in">
                                      <p:cBhvr>
                                        <p:cTn id="17" dur="1500"/>
                                        <p:tgtEl>
                                          <p:spTgt spid="3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50">
                                            <p:txEl>
                                              <p:pRg st="4" end="4"/>
                                            </p:txEl>
                                          </p:spTgt>
                                        </p:tgtEl>
                                        <p:attrNameLst>
                                          <p:attrName>style.visibility</p:attrName>
                                        </p:attrNameLst>
                                      </p:cBhvr>
                                      <p:to>
                                        <p:strVal val="visible"/>
                                      </p:to>
                                    </p:set>
                                    <p:animEffect filter="fade" transition="in">
                                      <p:cBhvr>
                                        <p:cTn id="22" dur="1500"/>
                                        <p:tgtEl>
                                          <p:spTgt spid="3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50">
                                            <p:txEl>
                                              <p:pRg st="5" end="5"/>
                                            </p:txEl>
                                          </p:spTgt>
                                        </p:tgtEl>
                                        <p:attrNameLst>
                                          <p:attrName>style.visibility</p:attrName>
                                        </p:attrNameLst>
                                      </p:cBhvr>
                                      <p:to>
                                        <p:strVal val="visible"/>
                                      </p:to>
                                    </p:set>
                                    <p:animEffect filter="fade" transition="in">
                                      <p:cBhvr>
                                        <p:cTn id="27" dur="1500"/>
                                        <p:tgtEl>
                                          <p:spTgt spid="35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350">
                                            <p:txEl>
                                              <p:pRg st="6" end="6"/>
                                            </p:txEl>
                                          </p:spTgt>
                                        </p:tgtEl>
                                        <p:attrNameLst>
                                          <p:attrName>style.visibility</p:attrName>
                                        </p:attrNameLst>
                                      </p:cBhvr>
                                      <p:to>
                                        <p:strVal val="visible"/>
                                      </p:to>
                                    </p:set>
                                    <p:animEffect filter="fade" transition="in">
                                      <p:cBhvr>
                                        <p:cTn id="32" dur="1500"/>
                                        <p:tgtEl>
                                          <p:spTgt spid="35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7" name="Image"/>
          <p:cNvGrpSpPr/>
          <p:nvPr/>
        </p:nvGrpSpPr>
        <p:grpSpPr>
          <a:xfrm>
            <a:off x="125492" y="1600239"/>
            <a:ext cx="4434530" cy="7959603"/>
            <a:chOff x="0" y="0"/>
            <a:chExt cx="4434529" cy="7959602"/>
          </a:xfrm>
        </p:grpSpPr>
        <p:pic>
          <p:nvPicPr>
            <p:cNvPr id="35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5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58" name="Paul, an apostle of Jesus Christ : The word apostle (apostolos) “is, lit., one sent forth (from stellō, to send)” (Vine).…"/>
          <p:cNvSpPr txBox="1"/>
          <p:nvPr/>
        </p:nvSpPr>
        <p:spPr>
          <a:xfrm>
            <a:off x="4554962" y="2538390"/>
            <a:ext cx="8358873" cy="707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4800">
                <a:solidFill>
                  <a:srgbClr val="000000"/>
                </a:solidFill>
                <a:latin typeface="Century Gothic"/>
                <a:ea typeface="Century Gothic"/>
                <a:cs typeface="Century Gothic"/>
                <a:sym typeface="Century Gothic"/>
              </a:defRPr>
            </a:pPr>
            <a:r>
              <a:t>Are you fighting the good fight? Are you keeping the faith? </a:t>
            </a:r>
          </a:p>
          <a:p>
            <a:pPr marL="685800" indent="-685800" algn="l">
              <a:spcBef>
                <a:spcPts val="900"/>
              </a:spcBef>
              <a:buSzPct val="80000"/>
              <a:buBlip>
                <a:blip r:embed="rId4"/>
              </a:buBlip>
              <a:defRPr sz="4800">
                <a:solidFill>
                  <a:srgbClr val="000000"/>
                </a:solidFill>
                <a:latin typeface="Century Gothic"/>
                <a:ea typeface="Century Gothic"/>
                <a:cs typeface="Century Gothic"/>
                <a:sym typeface="Century Gothic"/>
              </a:defRPr>
            </a:pPr>
            <a:r>
              <a:t>Or will wee suffer shipwreck by rejecting the faith and a good conscience?</a:t>
            </a:r>
          </a:p>
          <a:p>
            <a:pPr marL="685800" indent="-685800" algn="l">
              <a:spcBef>
                <a:spcPts val="900"/>
              </a:spcBef>
              <a:buSzPct val="80000"/>
              <a:buBlip>
                <a:blip r:embed="rId4"/>
              </a:buBlip>
              <a:defRPr sz="4800">
                <a:solidFill>
                  <a:srgbClr val="000000"/>
                </a:solidFill>
                <a:latin typeface="Century Gothic"/>
                <a:ea typeface="Century Gothic"/>
                <a:cs typeface="Century Gothic"/>
                <a:sym typeface="Century Gothic"/>
              </a:defRPr>
            </a:pPr>
            <a:r>
              <a:t>Let us be faithful to our commitment to the Lord!</a:t>
            </a:r>
          </a:p>
        </p:txBody>
      </p:sp>
      <p:grpSp>
        <p:nvGrpSpPr>
          <p:cNvPr id="361" name="Fight The Good Fight -…"/>
          <p:cNvGrpSpPr/>
          <p:nvPr/>
        </p:nvGrpSpPr>
        <p:grpSpPr>
          <a:xfrm>
            <a:off x="162329" y="191653"/>
            <a:ext cx="12680141" cy="2478411"/>
            <a:chOff x="0" y="0"/>
            <a:chExt cx="12680139" cy="2478409"/>
          </a:xfrm>
        </p:grpSpPr>
        <p:sp>
          <p:nvSpPr>
            <p:cNvPr id="360" name="Fight The Good Fight -…"/>
            <p:cNvSpPr txBox="1"/>
            <p:nvPr/>
          </p:nvSpPr>
          <p:spPr>
            <a:xfrm>
              <a:off x="215900" y="139700"/>
              <a:ext cx="12248340" cy="191961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7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Fight The Good Fight - </a:t>
              </a:r>
            </a:p>
            <a:p>
              <a: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(Don’t Wreck Your Faith)</a:t>
              </a:r>
              <a:r>
                <a:t> — </a:t>
              </a:r>
              <a:r>
                <a:rPr b="0">
                  <a:latin typeface="+mn-lt"/>
                  <a:ea typeface="+mn-ea"/>
                  <a:cs typeface="+mn-cs"/>
                  <a:sym typeface="Gill Sans Light"/>
                </a:rPr>
                <a:t>(1 Timothy 1:18-20)</a:t>
              </a:r>
            </a:p>
          </p:txBody>
        </p:sp>
        <p:pic>
          <p:nvPicPr>
            <p:cNvPr id="359" name="Fight The Good Fight -… Fight The Good Fight - (Don’t Wreck Your Faith) — (1 Timothy 1:18-20)" descr="Fight The Good Fight -… Fight The Good Fight - (Don’t Wreck Your Faith) — (1 Timothy 1:18-20)"/>
            <p:cNvPicPr>
              <a:picLocks noChangeAspect="0"/>
            </p:cNvPicPr>
            <p:nvPr/>
          </p:nvPicPr>
          <p:blipFill>
            <a:blip r:embed="rId5">
              <a:extLst/>
            </a:blip>
            <a:stretch>
              <a:fillRect/>
            </a:stretch>
          </p:blipFill>
          <p:spPr>
            <a:xfrm>
              <a:off x="0" y="0"/>
              <a:ext cx="12680140" cy="247841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8">
                                            <p:txEl>
                                              <p:pRg st="1" end="1"/>
                                            </p:txEl>
                                          </p:spTgt>
                                        </p:tgtEl>
                                        <p:attrNameLst>
                                          <p:attrName>style.visibility</p:attrName>
                                        </p:attrNameLst>
                                      </p:cBhvr>
                                      <p:to>
                                        <p:strVal val="visible"/>
                                      </p:to>
                                    </p:set>
                                    <p:animEffect filter="fade" transition="in">
                                      <p:cBhvr>
                                        <p:cTn id="7" dur="1500"/>
                                        <p:tgtEl>
                                          <p:spTgt spid="3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8">
                                            <p:txEl>
                                              <p:pRg st="2" end="2"/>
                                            </p:txEl>
                                          </p:spTgt>
                                        </p:tgtEl>
                                        <p:attrNameLst>
                                          <p:attrName>style.visibility</p:attrName>
                                        </p:attrNameLst>
                                      </p:cBhvr>
                                      <p:to>
                                        <p:strVal val="visible"/>
                                      </p:to>
                                    </p:set>
                                    <p:animEffect filter="fade" transition="in">
                                      <p:cBhvr>
                                        <p:cTn id="12" dur="1500"/>
                                        <p:tgtEl>
                                          <p:spTgt spid="35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Double-click to edit"/>
          <p:cNvSpPr txBox="1"/>
          <p:nvPr>
            <p:ph type="title"/>
          </p:nvPr>
        </p:nvSpPr>
        <p:spPr>
          <a:prstGeom prst="rect">
            <a:avLst/>
          </a:prstGeom>
        </p:spPr>
        <p:txBody>
          <a:bodyPr/>
          <a:lstStyle/>
          <a:p>
            <a:pPr/>
          </a:p>
        </p:txBody>
      </p:sp>
      <p:sp>
        <p:nvSpPr>
          <p:cNvPr id="364" name="Double-click to edit"/>
          <p:cNvSpPr txBox="1"/>
          <p:nvPr>
            <p:ph type="body" idx="1"/>
          </p:nvPr>
        </p:nvSpPr>
        <p:spPr>
          <a:xfrm>
            <a:off x="650239" y="2275840"/>
            <a:ext cx="11704322" cy="6697472"/>
          </a:xfrm>
          <a:prstGeom prst="rect">
            <a:avLst/>
          </a:prstGeom>
        </p:spPr>
        <p:txBody>
          <a:bodyPr/>
          <a:lstStyle/>
          <a:p>
            <a:pPr/>
          </a:p>
        </p:txBody>
      </p:sp>
      <p:sp>
        <p:nvSpPr>
          <p:cNvPr id="365" name="Rectangle"/>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22" name="Image"/>
          <p:cNvGrpSpPr/>
          <p:nvPr/>
        </p:nvGrpSpPr>
        <p:grpSpPr>
          <a:xfrm>
            <a:off x="557130" y="387427"/>
            <a:ext cx="11890540" cy="3360523"/>
            <a:chOff x="0" y="0"/>
            <a:chExt cx="11890539" cy="3360522"/>
          </a:xfrm>
        </p:grpSpPr>
        <p:pic>
          <p:nvPicPr>
            <p:cNvPr id="221"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20"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25" name="Introduction / Greeting (1 Timothy 1:1-7)…"/>
          <p:cNvGrpSpPr/>
          <p:nvPr/>
        </p:nvGrpSpPr>
        <p:grpSpPr>
          <a:xfrm>
            <a:off x="241153" y="5024782"/>
            <a:ext cx="12522494" cy="4815384"/>
            <a:chOff x="0" y="0"/>
            <a:chExt cx="12522492" cy="4815383"/>
          </a:xfrm>
        </p:grpSpPr>
        <p:sp>
          <p:nvSpPr>
            <p:cNvPr id="224" name="Introduction / Greeting (1 Timothy 1:1-7)…"/>
            <p:cNvSpPr txBox="1"/>
            <p:nvPr/>
          </p:nvSpPr>
          <p:spPr>
            <a:xfrm>
              <a:off x="215900" y="139700"/>
              <a:ext cx="12090693" cy="4256584"/>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4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Introduction / Greeting </a:t>
              </a:r>
              <a:r>
                <a:rPr b="0">
                  <a:latin typeface="+mn-lt"/>
                  <a:ea typeface="+mn-ea"/>
                  <a:cs typeface="+mn-cs"/>
                  <a:sym typeface="Gill Sans Light"/>
                </a:rPr>
                <a:t>(1 Timothy 1:1-7)</a:t>
              </a:r>
            </a:p>
            <a:p>
              <a:pPr>
                <a:defRPr sz="4800">
                  <a:solidFill>
                    <a:srgbClr val="FFFFFF"/>
                  </a:solidFill>
                  <a:effectLst>
                    <a:outerShdw sx="100000" sy="100000" kx="0" ky="0" algn="b" rotWithShape="0" blurRad="12700" dist="63500" dir="1020000">
                      <a:srgbClr val="000000"/>
                    </a:outerShdw>
                  </a:effectLst>
                </a:defRPr>
              </a:pPr>
              <a:r>
                <a:t>The Lord Jesus Christ OUR Hope (1:1,2)</a:t>
              </a:r>
            </a:p>
            <a:p>
              <a:pPr>
                <a:defRPr sz="4800">
                  <a:solidFill>
                    <a:srgbClr val="FFFFFF"/>
                  </a:solidFill>
                  <a:effectLst>
                    <a:outerShdw sx="100000" sy="100000" kx="0" ky="0" algn="b" rotWithShape="0" blurRad="12700" dist="63500" dir="1020000">
                      <a:srgbClr val="000000"/>
                    </a:outerShdw>
                  </a:effectLst>
                </a:defRPr>
              </a:pPr>
              <a:r>
                <a:t>We need to understand the importance &amp; value of the  doctrine of Christ &amp; be committed to teach believe and practice nothing else!  (1:3-7)</a:t>
              </a:r>
            </a:p>
            <a:p>
              <a:pPr>
                <a:defRPr sz="4800">
                  <a:solidFill>
                    <a:srgbClr val="FFFFFF"/>
                  </a:solidFill>
                  <a:effectLst>
                    <a:outerShdw sx="100000" sy="100000" kx="0" ky="0" algn="b" rotWithShape="0" blurRad="12700" dist="63500" dir="1020000">
                      <a:srgbClr val="000000"/>
                    </a:outerShdw>
                  </a:effectLst>
                </a:defRPr>
              </a:pPr>
              <a:r>
                <a:t>The Lawful Use of the Law (1:5-11)</a:t>
              </a:r>
            </a:p>
          </p:txBody>
        </p:sp>
        <p:pic>
          <p:nvPicPr>
            <p:cNvPr id="223" name="Introduction / Greeting (1 Timothy 1:1-7)… Introduction / Greeting (1 Timothy 1:1-7)The Lord Jesus Christ OUR Hope (1:1,2)We need to understand the importance &amp; value of the  doctrine of Christ &amp; be committed to teach believe and practice nothing else!  " descr="Introduction / Greeting (1 Timothy 1:1-7)… Introduction / Greeting (1 Timothy 1:1-7)The Lord Jesus Christ OUR Hope (1:1,2)We need to understand the importance &amp; value of the  doctrine of Christ &amp; be committed to teach believe and practice nothing else!  (1:3-7)The Lawful Use of the Law (1:5-11)"/>
            <p:cNvPicPr>
              <a:picLocks noChangeAspect="0"/>
            </p:cNvPicPr>
            <p:nvPr/>
          </p:nvPicPr>
          <p:blipFill>
            <a:blip r:embed="rId5">
              <a:extLst/>
            </a:blip>
            <a:stretch>
              <a:fillRect/>
            </a:stretch>
          </p:blipFill>
          <p:spPr>
            <a:xfrm>
              <a:off x="0" y="0"/>
              <a:ext cx="12522493" cy="4815384"/>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370" name="Image"/>
          <p:cNvGrpSpPr/>
          <p:nvPr/>
        </p:nvGrpSpPr>
        <p:grpSpPr>
          <a:xfrm>
            <a:off x="557130" y="387427"/>
            <a:ext cx="11890540" cy="3360523"/>
            <a:chOff x="0" y="0"/>
            <a:chExt cx="11890539" cy="3360522"/>
          </a:xfrm>
        </p:grpSpPr>
        <p:pic>
          <p:nvPicPr>
            <p:cNvPr id="369"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368"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sp>
        <p:nvSpPr>
          <p:cNvPr id="371" name="Charts by Don McClain…"/>
          <p:cNvSpPr txBox="1"/>
          <p:nvPr/>
        </p:nvSpPr>
        <p:spPr>
          <a:xfrm>
            <a:off x="82853" y="6586803"/>
            <a:ext cx="12839095" cy="310661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March 14, 2021 / West 65th Street church of Christ P.O. Box 190062 / Little Rock AR 72219 / Phone: 501-568-1062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grpSp>
        <p:nvGrpSpPr>
          <p:cNvPr id="374" name="Fight The Good Fight…"/>
          <p:cNvGrpSpPr/>
          <p:nvPr/>
        </p:nvGrpSpPr>
        <p:grpSpPr>
          <a:xfrm>
            <a:off x="557130" y="3467304"/>
            <a:ext cx="11890540" cy="3479801"/>
            <a:chOff x="0" y="0"/>
            <a:chExt cx="11890539" cy="3479800"/>
          </a:xfrm>
        </p:grpSpPr>
        <p:sp>
          <p:nvSpPr>
            <p:cNvPr id="373" name="Fight The Good Fight…"/>
            <p:cNvSpPr txBox="1"/>
            <p:nvPr/>
          </p:nvSpPr>
          <p:spPr>
            <a:xfrm>
              <a:off x="215900" y="139700"/>
              <a:ext cx="11458740" cy="29210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7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Fight The Good Fight </a:t>
              </a:r>
            </a:p>
            <a:p>
              <a:pPr>
                <a:defRPr sz="6500">
                  <a:solidFill>
                    <a:srgbClr val="FFFFFF"/>
                  </a:solidFill>
                  <a:effectLst>
                    <a:outerShdw sx="100000" sy="100000" kx="0" ky="0" algn="b" rotWithShape="0" blurRad="12700" dist="63500" dir="1020000">
                      <a:srgbClr val="000000"/>
                    </a:outerShdw>
                  </a:effectLst>
                </a:defRPr>
              </a:pPr>
              <a:r>
                <a:t>(Don’t Wreck Your Faith)” </a:t>
              </a:r>
            </a:p>
            <a:p>
              <a:pPr>
                <a:defRPr b="1" sz="5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1:18-20)</a:t>
              </a:r>
            </a:p>
          </p:txBody>
        </p:sp>
        <p:pic>
          <p:nvPicPr>
            <p:cNvPr id="372" name="Fight The Good Fight… Fight The Good Fight (Don’t Wreck Your Faith)” (1 Timothy 1:18-20)" descr="Fight The Good Fight… Fight The Good Fight (Don’t Wreck Your Faith)” (1 Timothy 1:18-20)"/>
            <p:cNvPicPr>
              <a:picLocks noChangeAspect="0"/>
            </p:cNvPicPr>
            <p:nvPr/>
          </p:nvPicPr>
          <p:blipFill>
            <a:blip r:embed="rId7">
              <a:extLst/>
            </a:blip>
            <a:stretch>
              <a:fillRect/>
            </a:stretch>
          </p:blipFill>
          <p:spPr>
            <a:xfrm>
              <a:off x="0" y="0"/>
              <a:ext cx="11890540" cy="3479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1 Corinthians 15:9–11 (NKJV)…"/>
          <p:cNvSpPr txBox="1"/>
          <p:nvPr/>
        </p:nvSpPr>
        <p:spPr>
          <a:xfrm>
            <a:off x="296004" y="681855"/>
            <a:ext cx="12412791" cy="83898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1 Corinthians 15:9–11 (NKJV) </a:t>
            </a:r>
          </a:p>
          <a:p>
            <a:pPr defTabSz="457200">
              <a:defRPr sz="5600">
                <a:solidFill>
                  <a:srgbClr val="000000"/>
                </a:solidFill>
                <a:latin typeface="Times New Roman"/>
                <a:ea typeface="Times New Roman"/>
                <a:cs typeface="Times New Roman"/>
                <a:sym typeface="Times New Roman"/>
              </a:defRPr>
            </a:pPr>
            <a:r>
              <a:rPr baseline="31999"/>
              <a:t>9</a:t>
            </a:r>
            <a:r>
              <a:t> For I am the least of the apostles, who am not worthy to be called an apostle, because I persecuted the church of God. </a:t>
            </a:r>
            <a:r>
              <a:rPr baseline="31999"/>
              <a:t>10</a:t>
            </a:r>
            <a:r>
              <a:t> But by the grace of God I am what I am, and His grace toward me was not in vain; but I labored more abundantly than they all, yet not I, but the grace of God </a:t>
            </a:r>
            <a:r>
              <a:rPr i="1"/>
              <a:t>which was</a:t>
            </a:r>
            <a:r>
              <a:t> with me. </a:t>
            </a:r>
            <a:r>
              <a:rPr baseline="31999"/>
              <a:t>11</a:t>
            </a:r>
            <a:r>
              <a:t> Therefore, whether </a:t>
            </a:r>
            <a:r>
              <a:rPr i="1"/>
              <a:t>it was</a:t>
            </a:r>
            <a:r>
              <a:t> I or they, so we preach and so you believed.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30" name="Image"/>
          <p:cNvGrpSpPr/>
          <p:nvPr/>
        </p:nvGrpSpPr>
        <p:grpSpPr>
          <a:xfrm>
            <a:off x="557130" y="387427"/>
            <a:ext cx="11890540" cy="3360523"/>
            <a:chOff x="0" y="0"/>
            <a:chExt cx="11890539" cy="3360522"/>
          </a:xfrm>
        </p:grpSpPr>
        <p:pic>
          <p:nvPicPr>
            <p:cNvPr id="229"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28"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33" name="The Lawful Use of the Law…"/>
          <p:cNvGrpSpPr/>
          <p:nvPr/>
        </p:nvGrpSpPr>
        <p:grpSpPr>
          <a:xfrm>
            <a:off x="557130" y="3812721"/>
            <a:ext cx="11890540" cy="5765801"/>
            <a:chOff x="0" y="0"/>
            <a:chExt cx="11890539" cy="5765800"/>
          </a:xfrm>
        </p:grpSpPr>
        <p:sp>
          <p:nvSpPr>
            <p:cNvPr id="232" name="The Lawful Use of the Law…"/>
            <p:cNvSpPr txBox="1"/>
            <p:nvPr/>
          </p:nvSpPr>
          <p:spPr>
            <a:xfrm>
              <a:off x="215900" y="139700"/>
              <a:ext cx="11458740" cy="52070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b="1" sz="6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Lawful Use of the Law </a:t>
              </a:r>
            </a:p>
            <a:p>
              <a:pPr>
                <a:defRPr b="1" sz="65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1:5-11)</a:t>
              </a:r>
              <a:endParaRPr b="0">
                <a:latin typeface="+mn-lt"/>
                <a:ea typeface="+mn-ea"/>
                <a:cs typeface="+mn-cs"/>
                <a:sym typeface="Gill Sans Light"/>
              </a:endParaRPr>
            </a:p>
            <a:p>
              <a:pPr>
                <a:defRPr b="1" sz="37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God’s Law produces love, a good conscience, sincere faith (5)</a:t>
              </a:r>
              <a:endParaRPr b="0">
                <a:latin typeface="+mn-lt"/>
                <a:ea typeface="+mn-ea"/>
                <a:cs typeface="+mn-cs"/>
                <a:sym typeface="Gill Sans Light"/>
              </a:endParaRPr>
            </a:p>
            <a:p>
              <a:pPr>
                <a:defRPr b="1" sz="37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Those who stray from the truth cause division &amp; strife (6,7)</a:t>
              </a:r>
              <a:endParaRPr b="0">
                <a:latin typeface="+mn-lt"/>
                <a:ea typeface="+mn-ea"/>
                <a:cs typeface="+mn-cs"/>
                <a:sym typeface="Gill Sans Light"/>
              </a:endParaRPr>
            </a:p>
            <a:p>
              <a:pPr>
                <a:defRPr b="1" sz="37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Many fail to understand the purpose of Law of Moses and still attempt to bind it today (7)</a:t>
              </a:r>
              <a:endParaRPr b="0">
                <a:latin typeface="+mn-lt"/>
                <a:ea typeface="+mn-ea"/>
                <a:cs typeface="+mn-cs"/>
                <a:sym typeface="Gill Sans Light"/>
              </a:endParaRPr>
            </a:p>
            <a:p>
              <a:pPr>
                <a:defRPr b="1" sz="37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The Law is good, but it must be used correctly, i.e., not as our authority, but pointing to &amp; in harmony w/ the gospel (8-11)</a:t>
              </a:r>
            </a:p>
          </p:txBody>
        </p:sp>
        <p:pic>
          <p:nvPicPr>
            <p:cNvPr id="231" name="The Lawful Use of the Law… The Lawful Use of the Law (1 Timothy 1:5-11)God’s Law produces love, a good conscience, sincere faith (5)Those who stray from the truth cause division &amp; strife (6,7)Many fail to understand the purpose of Law of Moses and still " descr="The Lawful Use of the Law… The Lawful Use of the Law (1 Timothy 1:5-11)God’s Law produces love, a good conscience, sincere faith (5)Those who stray from the truth cause division &amp; strife (6,7)Many fail to understand the purpose of Law of Moses and still attempt to bind it today (7)The Law is good, but it must be used correctly, i.e., not as our authority, but pointing to &amp; in harmony w/ the gospel (8-11)"/>
            <p:cNvPicPr>
              <a:picLocks noChangeAspect="0"/>
            </p:cNvPicPr>
            <p:nvPr/>
          </p:nvPicPr>
          <p:blipFill>
            <a:blip r:embed="rId5">
              <a:extLst/>
            </a:blip>
            <a:stretch>
              <a:fillRect/>
            </a:stretch>
          </p:blipFill>
          <p:spPr>
            <a:xfrm>
              <a:off x="0" y="0"/>
              <a:ext cx="11890540" cy="5765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38" name="Image"/>
          <p:cNvGrpSpPr/>
          <p:nvPr/>
        </p:nvGrpSpPr>
        <p:grpSpPr>
          <a:xfrm>
            <a:off x="557130" y="387427"/>
            <a:ext cx="11890540" cy="3360523"/>
            <a:chOff x="0" y="0"/>
            <a:chExt cx="11890539" cy="3360522"/>
          </a:xfrm>
        </p:grpSpPr>
        <p:pic>
          <p:nvPicPr>
            <p:cNvPr id="237"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36"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41" name="Paul : A Pattern (1 Timothy 1:12-17)…"/>
          <p:cNvGrpSpPr/>
          <p:nvPr/>
        </p:nvGrpSpPr>
        <p:grpSpPr>
          <a:xfrm>
            <a:off x="557130" y="3812721"/>
            <a:ext cx="11890540" cy="5958645"/>
            <a:chOff x="0" y="0"/>
            <a:chExt cx="11890539" cy="5958644"/>
          </a:xfrm>
        </p:grpSpPr>
        <p:sp>
          <p:nvSpPr>
            <p:cNvPr id="240" name="Paul : A Pattern (1 Timothy 1:12-17)…"/>
            <p:cNvSpPr txBox="1"/>
            <p:nvPr/>
          </p:nvSpPr>
          <p:spPr>
            <a:xfrm>
              <a:off x="215900" y="139700"/>
              <a:ext cx="11458740" cy="5399845"/>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b="1" sz="5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Paul : A Pattern </a:t>
              </a:r>
              <a:r>
                <a:rPr b="0">
                  <a:latin typeface="+mn-lt"/>
                  <a:ea typeface="+mn-ea"/>
                  <a:cs typeface="+mn-cs"/>
                  <a:sym typeface="Gill Sans Light"/>
                </a:rPr>
                <a:t>(1 Timothy 1:12-17)</a:t>
              </a:r>
              <a:endParaRPr b="0">
                <a:latin typeface="+mn-lt"/>
                <a:ea typeface="+mn-ea"/>
                <a:cs typeface="+mn-cs"/>
                <a:sym typeface="Gill Sans Light"/>
              </a:endParaRPr>
            </a:p>
            <a:p>
              <a:pPr>
                <a:spcBef>
                  <a:spcPts val="1000"/>
                </a:spcBef>
                <a:defRPr b="1" sz="40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If Paul can be saved ANYONE can be saved!</a:t>
              </a:r>
              <a:endParaRPr b="0">
                <a:latin typeface="+mn-lt"/>
                <a:ea typeface="+mn-ea"/>
                <a:cs typeface="+mn-cs"/>
                <a:sym typeface="Gill Sans Light"/>
              </a:endParaRPr>
            </a:p>
            <a:p>
              <a:pPr>
                <a:spcBef>
                  <a:spcPts val="1000"/>
                </a:spcBef>
                <a:defRPr b="1" sz="40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God’s GRACE is available to anyone willing to change their life and serve God (Titus 2:11,12)</a:t>
              </a:r>
              <a:endParaRPr b="0">
                <a:latin typeface="+mn-lt"/>
                <a:ea typeface="+mn-ea"/>
                <a:cs typeface="+mn-cs"/>
                <a:sym typeface="Gill Sans Light"/>
              </a:endParaRPr>
            </a:p>
            <a:p>
              <a:pPr>
                <a:spcBef>
                  <a:spcPts val="1000"/>
                </a:spcBef>
                <a:defRPr b="1" sz="40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Jesus is the ONE &amp; ONLY WAY of salvation (Jno. 14:6)</a:t>
              </a:r>
              <a:endParaRPr b="0">
                <a:latin typeface="+mn-lt"/>
                <a:ea typeface="+mn-ea"/>
                <a:cs typeface="+mn-cs"/>
                <a:sym typeface="Gill Sans Light"/>
              </a:endParaRPr>
            </a:p>
            <a:p>
              <a:pPr>
                <a:spcBef>
                  <a:spcPts val="1000"/>
                </a:spcBef>
                <a:defRPr b="1" sz="40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Are we as THANKFUL as we ought to be for God’s salvation available in Christ — What does our life show? (2 Cor. 5:14,15)</a:t>
              </a:r>
            </a:p>
          </p:txBody>
        </p:sp>
        <p:pic>
          <p:nvPicPr>
            <p:cNvPr id="239" name="Paul : A Pattern (1 Timothy 1:12-17)… Paul : A Pattern (1 Timothy 1:12-17)If Paul can be saved ANYONE can be saved!God’s GRACE is available to anyone willing to change their life and serve God (Titus 2:11,12)Jesus is the ONE &amp; ONLY WAY of salvation (Jno." descr="Paul : A Pattern (1 Timothy 1:12-17)… Paul : A Pattern (1 Timothy 1:12-17)If Paul can be saved ANYONE can be saved!God’s GRACE is available to anyone willing to change their life and serve God (Titus 2:11,12)Jesus is the ONE &amp; ONLY WAY of salvation (Jno. 14:6)Are we as THANKFUL as we ought to be for God’s salvation available in Christ — What does our life show? (2 Cor. 5:14,15)"/>
            <p:cNvPicPr>
              <a:picLocks noChangeAspect="0"/>
            </p:cNvPicPr>
            <p:nvPr/>
          </p:nvPicPr>
          <p:blipFill>
            <a:blip r:embed="rId5">
              <a:extLst/>
            </a:blip>
            <a:stretch>
              <a:fillRect/>
            </a:stretch>
          </p:blipFill>
          <p:spPr>
            <a:xfrm>
              <a:off x="0" y="0"/>
              <a:ext cx="11890540" cy="595864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1"/>
                                        </p:tgtEl>
                                        <p:attrNameLst>
                                          <p:attrName>style.visibility</p:attrName>
                                        </p:attrNameLst>
                                      </p:cBhvr>
                                      <p:to>
                                        <p:strVal val="visible"/>
                                      </p:to>
                                    </p:set>
                                    <p:animEffect filter="fade" transition="in">
                                      <p:cBhvr>
                                        <p:cTn id="7" dur="15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1 Timothy 1:18–20 (NKJV)…"/>
          <p:cNvSpPr txBox="1"/>
          <p:nvPr/>
        </p:nvSpPr>
        <p:spPr>
          <a:xfrm>
            <a:off x="168638" y="170542"/>
            <a:ext cx="12667524" cy="93926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300">
                <a:solidFill>
                  <a:srgbClr val="000000"/>
                </a:solidFill>
                <a:latin typeface="Times New Roman"/>
                <a:ea typeface="Times New Roman"/>
                <a:cs typeface="Times New Roman"/>
                <a:sym typeface="Times New Roman"/>
              </a:defRPr>
            </a:pPr>
            <a:r>
              <a:t>1 Timothy 1:18–20 (NKJV) </a:t>
            </a:r>
          </a:p>
          <a:p>
            <a:pPr defTabSz="457200">
              <a:defRPr sz="5700">
                <a:solidFill>
                  <a:srgbClr val="000000"/>
                </a:solidFill>
                <a:latin typeface="Times New Roman"/>
                <a:ea typeface="Times New Roman"/>
                <a:cs typeface="Times New Roman"/>
                <a:sym typeface="Times New Roman"/>
              </a:defRPr>
            </a:pPr>
            <a:r>
              <a:rPr baseline="31999"/>
              <a:t>18</a:t>
            </a:r>
            <a:r>
              <a:t> This </a:t>
            </a:r>
          </a:p>
          <a:p>
            <a:pPr defTabSz="457200">
              <a:defRPr sz="5700">
                <a:solidFill>
                  <a:srgbClr val="000000"/>
                </a:solidFill>
                <a:latin typeface="Times New Roman"/>
                <a:ea typeface="Times New Roman"/>
                <a:cs typeface="Times New Roman"/>
                <a:sym typeface="Times New Roman"/>
              </a:defRPr>
            </a:pPr>
            <a:r>
              <a:t> I commit to you, son Timothy, according to the prophecies previously made concerning you, that by them you may wage the good warfare, </a:t>
            </a:r>
            <a:r>
              <a:rPr baseline="31999"/>
              <a:t>19</a:t>
            </a:r>
            <a:r>
              <a:t> having faith and a good conscience, which some having rejected, concerning the faith have suffered shipwreck, </a:t>
            </a:r>
            <a:r>
              <a:rPr baseline="31999"/>
              <a:t>20</a:t>
            </a:r>
            <a:r>
              <a:t> of whom are Hymenaeus and Alexander, whom I delivered to Satan that they may learn not to blaspheme.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7" name="Image"/>
          <p:cNvGrpSpPr/>
          <p:nvPr/>
        </p:nvGrpSpPr>
        <p:grpSpPr>
          <a:xfrm>
            <a:off x="125492" y="1600239"/>
            <a:ext cx="4434530" cy="7959603"/>
            <a:chOff x="0" y="0"/>
            <a:chExt cx="4434529" cy="7959602"/>
          </a:xfrm>
        </p:grpSpPr>
        <p:pic>
          <p:nvPicPr>
            <p:cNvPr id="245"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46"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48" name="Paul, an apostle of Jesus Christ : The word apostle (apostolos) “is, lit., one sent forth (from stellō, to send)” (Vine).…"/>
          <p:cNvSpPr txBox="1"/>
          <p:nvPr/>
        </p:nvSpPr>
        <p:spPr>
          <a:xfrm>
            <a:off x="4554962" y="1592240"/>
            <a:ext cx="8358873" cy="797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3500">
                <a:solidFill>
                  <a:srgbClr val="000000"/>
                </a:solidFill>
                <a:latin typeface="Century Gothic"/>
                <a:ea typeface="Century Gothic"/>
                <a:cs typeface="Century Gothic"/>
                <a:sym typeface="Century Gothic"/>
              </a:defRPr>
            </a:pPr>
            <a:r>
              <a:t>“This charge I commit to you, son Timothy” (1:18a).  </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The “</a:t>
            </a:r>
            <a:r>
              <a:rPr b="1"/>
              <a:t>charge</a:t>
            </a:r>
            <a:r>
              <a:t>” (i.e., command) was for him to “remain in Ephesus that you may charge some that they teach no other doctrine, </a:t>
            </a:r>
            <a:r>
              <a:rPr baseline="31999"/>
              <a:t>4 </a:t>
            </a:r>
            <a:r>
              <a:t>nor give heed to fables and endless genealogies” (1:3).   </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a:t>
            </a:r>
            <a:r>
              <a:rPr b="1"/>
              <a:t>I commit to you</a:t>
            </a:r>
            <a:r>
              <a:t>” : To deposit, entrust, or commit to one’s charge for safekeeping or transmission to others (2 Tim 2:2). </a:t>
            </a:r>
          </a:p>
          <a:p>
            <a:pPr marL="1143000" indent="-685800" algn="l">
              <a:spcBef>
                <a:spcPts val="900"/>
              </a:spcBef>
              <a:buSzPct val="80000"/>
              <a:buBlip>
                <a:blip r:embed="rId5"/>
              </a:buBlip>
              <a:defRPr sz="3200">
                <a:solidFill>
                  <a:srgbClr val="000000"/>
                </a:solidFill>
                <a:latin typeface="Century Gothic"/>
                <a:ea typeface="Century Gothic"/>
                <a:cs typeface="Century Gothic"/>
                <a:sym typeface="Century Gothic"/>
              </a:defRPr>
            </a:pPr>
            <a:r>
              <a:t>The gospel is a sacred trust, a solemn responsibility (1 Tim. 1:11; 2 Tim. 2:15; 4:13, 15) </a:t>
            </a:r>
          </a:p>
        </p:txBody>
      </p:sp>
      <p:grpSp>
        <p:nvGrpSpPr>
          <p:cNvPr id="251" name="First Timothy Introduction / Greeting"/>
          <p:cNvGrpSpPr/>
          <p:nvPr/>
        </p:nvGrpSpPr>
        <p:grpSpPr>
          <a:xfrm>
            <a:off x="104931" y="166970"/>
            <a:ext cx="12794939" cy="1422401"/>
            <a:chOff x="0" y="0"/>
            <a:chExt cx="12794937" cy="1422400"/>
          </a:xfrm>
        </p:grpSpPr>
        <p:sp>
          <p:nvSpPr>
            <p:cNvPr id="249" name="First Timothy Introduction / Greeting"/>
            <p:cNvSpPr txBox="1"/>
            <p:nvPr/>
          </p:nvSpPr>
          <p:spPr>
            <a:xfrm>
              <a:off x="215899" y="139700"/>
              <a:ext cx="12363139" cy="7747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Fight The Good Fight</a:t>
              </a:r>
            </a:p>
          </p:txBody>
        </p:sp>
        <p:pic>
          <p:nvPicPr>
            <p:cNvPr id="250"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52" name="1 Timothy 1:18,19a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1:18,19a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18 </a:t>
            </a:r>
            <a:r>
              <a:t>This charge I commit to you, son Timothy, according to the prophecies previously made concerning you, that by them you may wage the good warfare, </a:t>
            </a:r>
            <a:r>
              <a:rPr baseline="31999"/>
              <a:t>19 </a:t>
            </a:r>
            <a:r>
              <a:t>having faith and a good conscience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8">
                                            <p:bg/>
                                          </p:spTgt>
                                        </p:tgtEl>
                                        <p:attrNameLst>
                                          <p:attrName>style.visibility</p:attrName>
                                        </p:attrNameLst>
                                      </p:cBhvr>
                                      <p:to>
                                        <p:strVal val="visible"/>
                                      </p:to>
                                    </p:set>
                                    <p:animEffect filter="fade" transition="in">
                                      <p:cBhvr>
                                        <p:cTn id="7" dur="1500"/>
                                        <p:tgtEl>
                                          <p:spTgt spid="24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8">
                                            <p:txEl>
                                              <p:pRg st="0" end="0"/>
                                            </p:txEl>
                                          </p:spTgt>
                                        </p:tgtEl>
                                        <p:attrNameLst>
                                          <p:attrName>style.visibility</p:attrName>
                                        </p:attrNameLst>
                                      </p:cBhvr>
                                      <p:to>
                                        <p:strVal val="visible"/>
                                      </p:to>
                                    </p:set>
                                    <p:animEffect filter="fade" transition="in">
                                      <p:cBhvr>
                                        <p:cTn id="10" dur="1500"/>
                                        <p:tgtEl>
                                          <p:spTgt spid="2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8">
                                            <p:txEl>
                                              <p:pRg st="1" end="1"/>
                                            </p:txEl>
                                          </p:spTgt>
                                        </p:tgtEl>
                                        <p:attrNameLst>
                                          <p:attrName>style.visibility</p:attrName>
                                        </p:attrNameLst>
                                      </p:cBhvr>
                                      <p:to>
                                        <p:strVal val="visible"/>
                                      </p:to>
                                    </p:set>
                                    <p:animEffect filter="fade" transition="in">
                                      <p:cBhvr>
                                        <p:cTn id="15" dur="1500"/>
                                        <p:tgtEl>
                                          <p:spTgt spid="2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48">
                                            <p:txEl>
                                              <p:pRg st="2" end="2"/>
                                            </p:txEl>
                                          </p:spTgt>
                                        </p:tgtEl>
                                        <p:attrNameLst>
                                          <p:attrName>style.visibility</p:attrName>
                                        </p:attrNameLst>
                                      </p:cBhvr>
                                      <p:to>
                                        <p:strVal val="visible"/>
                                      </p:to>
                                    </p:set>
                                    <p:animEffect filter="fade" transition="in">
                                      <p:cBhvr>
                                        <p:cTn id="20" dur="1500"/>
                                        <p:tgtEl>
                                          <p:spTgt spid="24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48">
                                            <p:txEl>
                                              <p:pRg st="3" end="3"/>
                                            </p:txEl>
                                          </p:spTgt>
                                        </p:tgtEl>
                                        <p:attrNameLst>
                                          <p:attrName>style.visibility</p:attrName>
                                        </p:attrNameLst>
                                      </p:cBhvr>
                                      <p:to>
                                        <p:strVal val="visible"/>
                                      </p:to>
                                    </p:set>
                                    <p:animEffect filter="fade" transition="in">
                                      <p:cBhvr>
                                        <p:cTn id="25" dur="1500"/>
                                        <p:tgtEl>
                                          <p:spTgt spid="24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6" name="Image"/>
          <p:cNvGrpSpPr/>
          <p:nvPr/>
        </p:nvGrpSpPr>
        <p:grpSpPr>
          <a:xfrm>
            <a:off x="125492" y="1600239"/>
            <a:ext cx="4434530" cy="7959603"/>
            <a:chOff x="0" y="0"/>
            <a:chExt cx="4434529" cy="7959602"/>
          </a:xfrm>
        </p:grpSpPr>
        <p:pic>
          <p:nvPicPr>
            <p:cNvPr id="254"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55"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57" name="Paul, an apostle of Jesus Christ : The word apostle (apostolos) “is, lit., one sent forth (from stellō, to send)” (Vine).…"/>
          <p:cNvSpPr txBox="1"/>
          <p:nvPr/>
        </p:nvSpPr>
        <p:spPr>
          <a:xfrm>
            <a:off x="4554962" y="1592240"/>
            <a:ext cx="8358873" cy="787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sz="3900">
                <a:solidFill>
                  <a:srgbClr val="000000"/>
                </a:solidFill>
                <a:latin typeface="Century Gothic"/>
                <a:ea typeface="Century Gothic"/>
                <a:cs typeface="Century Gothic"/>
                <a:sym typeface="Century Gothic"/>
              </a:defRPr>
            </a:pPr>
            <a:r>
              <a:t>“according to the prophecies previously made concerning you” (1:18b).  </a:t>
            </a:r>
          </a:p>
          <a:p>
            <a:pPr marL="1143000" indent="-685800" algn="l">
              <a:spcBef>
                <a:spcPts val="900"/>
              </a:spcBef>
              <a:buSzPct val="80000"/>
              <a:buBlip>
                <a:blip r:embed="rId5"/>
              </a:buBlip>
              <a:defRPr sz="3700">
                <a:solidFill>
                  <a:srgbClr val="000000"/>
                </a:solidFill>
                <a:latin typeface="Century Gothic"/>
                <a:ea typeface="Century Gothic"/>
                <a:cs typeface="Century Gothic"/>
                <a:sym typeface="Century Gothic"/>
              </a:defRPr>
            </a:pPr>
            <a:r>
              <a:t>Paul reminds Timothy that this charge is in keeping with and in fulfillment of the revelations made at the time he was called into this ministry. (1 Tim.4:14: Ac 15:32)</a:t>
            </a:r>
          </a:p>
          <a:p>
            <a:pPr marL="1143000" indent="-685800" algn="l">
              <a:spcBef>
                <a:spcPts val="900"/>
              </a:spcBef>
              <a:buSzPct val="80000"/>
              <a:buBlip>
                <a:blip r:embed="rId5"/>
              </a:buBlip>
              <a:defRPr sz="3700">
                <a:solidFill>
                  <a:srgbClr val="000000"/>
                </a:solidFill>
                <a:latin typeface="Century Gothic"/>
                <a:ea typeface="Century Gothic"/>
                <a:cs typeface="Century Gothic"/>
                <a:sym typeface="Century Gothic"/>
              </a:defRPr>
            </a:pPr>
            <a:r>
              <a:t>Paul reminds him of the duties imposed on him by virtue of being called by the Holy Spirit (2 Tim. 1:6)</a:t>
            </a:r>
          </a:p>
        </p:txBody>
      </p:sp>
      <p:grpSp>
        <p:nvGrpSpPr>
          <p:cNvPr id="260" name="First Timothy Introduction / Greeting"/>
          <p:cNvGrpSpPr/>
          <p:nvPr/>
        </p:nvGrpSpPr>
        <p:grpSpPr>
          <a:xfrm>
            <a:off x="104931" y="166970"/>
            <a:ext cx="12794939" cy="1422401"/>
            <a:chOff x="0" y="0"/>
            <a:chExt cx="12794937" cy="1422400"/>
          </a:xfrm>
        </p:grpSpPr>
        <p:sp>
          <p:nvSpPr>
            <p:cNvPr id="258" name="First Timothy Introduction / Greeting"/>
            <p:cNvSpPr txBox="1"/>
            <p:nvPr/>
          </p:nvSpPr>
          <p:spPr>
            <a:xfrm>
              <a:off x="215899" y="139700"/>
              <a:ext cx="12363139" cy="7747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Fight The Good Fight</a:t>
              </a:r>
            </a:p>
          </p:txBody>
        </p:sp>
        <p:pic>
          <p:nvPicPr>
            <p:cNvPr id="259"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61" name="1 Timothy 1:18,19a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1:18,19a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18 </a:t>
            </a:r>
            <a:r>
              <a:t>This charge I commit to you, son Timothy, according to the prophecies previously made concerning you, that by them you may wage the good warfare, </a:t>
            </a:r>
            <a:r>
              <a:rPr baseline="31999"/>
              <a:t>19 </a:t>
            </a:r>
            <a:r>
              <a:t>having faith and a good conscience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7">
                                            <p:txEl>
                                              <p:pRg st="1" end="1"/>
                                            </p:txEl>
                                          </p:spTgt>
                                        </p:tgtEl>
                                        <p:attrNameLst>
                                          <p:attrName>style.visibility</p:attrName>
                                        </p:attrNameLst>
                                      </p:cBhvr>
                                      <p:to>
                                        <p:strVal val="visible"/>
                                      </p:to>
                                    </p:set>
                                    <p:animEffect filter="fade" transition="in">
                                      <p:cBhvr>
                                        <p:cTn id="7" dur="1500"/>
                                        <p:tgtEl>
                                          <p:spTgt spid="2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7">
                                            <p:txEl>
                                              <p:pRg st="2" end="2"/>
                                            </p:txEl>
                                          </p:spTgt>
                                        </p:tgtEl>
                                        <p:attrNameLst>
                                          <p:attrName>style.visibility</p:attrName>
                                        </p:attrNameLst>
                                      </p:cBhvr>
                                      <p:to>
                                        <p:strVal val="visible"/>
                                      </p:to>
                                    </p:set>
                                    <p:animEffect filter="fade" transition="in">
                                      <p:cBhvr>
                                        <p:cTn id="12" dur="1500"/>
                                        <p:tgtEl>
                                          <p:spTgt spid="25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5" name="Image"/>
          <p:cNvGrpSpPr/>
          <p:nvPr/>
        </p:nvGrpSpPr>
        <p:grpSpPr>
          <a:xfrm>
            <a:off x="125492" y="1600239"/>
            <a:ext cx="4434530" cy="7959603"/>
            <a:chOff x="0" y="0"/>
            <a:chExt cx="4434529" cy="7959602"/>
          </a:xfrm>
        </p:grpSpPr>
        <p:pic>
          <p:nvPicPr>
            <p:cNvPr id="263"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64"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66" name="Paul, an apostle of Jesus Christ : The word apostle (apostolos) “is, lit., one sent forth (from stellō, to send)” (Vine).…"/>
          <p:cNvSpPr txBox="1"/>
          <p:nvPr/>
        </p:nvSpPr>
        <p:spPr>
          <a:xfrm>
            <a:off x="4554962" y="1516040"/>
            <a:ext cx="8358873" cy="815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sz="3900">
                <a:solidFill>
                  <a:srgbClr val="000000"/>
                </a:solidFill>
                <a:latin typeface="Century Gothic"/>
                <a:ea typeface="Century Gothic"/>
                <a:cs typeface="Century Gothic"/>
                <a:sym typeface="Century Gothic"/>
              </a:defRPr>
            </a:pPr>
            <a:r>
              <a:t>“that by them you may wage the good warfare” (1:18c).  </a:t>
            </a:r>
          </a:p>
          <a:p>
            <a:pPr marL="11430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The memories of these prophecies from the Lord are to strengthen Timothy in the performance of his duty, just as Paul was strengthened by those made concerning him. (cf. Acts 9:15; 22:17-21; Eph. 3:7)</a:t>
            </a:r>
          </a:p>
          <a:p>
            <a:pPr marL="11430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Timothy, by knowing God’s will concerning him, was to continue to “fight the good fight,” by preaching, teaching &amp; defending the faith (cf. Eph. 6:10-18; 1 Cor. 9:7; 2 Cor. 10:3-6; 1 Tim. 6:12; 2 Tim. 2:3, 4; 4:7; Jude 3,4)</a:t>
            </a:r>
          </a:p>
        </p:txBody>
      </p:sp>
      <p:grpSp>
        <p:nvGrpSpPr>
          <p:cNvPr id="269" name="First Timothy Introduction / Greeting"/>
          <p:cNvGrpSpPr/>
          <p:nvPr/>
        </p:nvGrpSpPr>
        <p:grpSpPr>
          <a:xfrm>
            <a:off x="104931" y="166970"/>
            <a:ext cx="12794939" cy="1422401"/>
            <a:chOff x="0" y="0"/>
            <a:chExt cx="12794937" cy="1422400"/>
          </a:xfrm>
        </p:grpSpPr>
        <p:sp>
          <p:nvSpPr>
            <p:cNvPr id="267" name="First Timothy Introduction / Greeting"/>
            <p:cNvSpPr txBox="1"/>
            <p:nvPr/>
          </p:nvSpPr>
          <p:spPr>
            <a:xfrm>
              <a:off x="215899" y="139700"/>
              <a:ext cx="12363139" cy="7747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Fight The Good Fight</a:t>
              </a:r>
            </a:p>
          </p:txBody>
        </p:sp>
        <p:pic>
          <p:nvPicPr>
            <p:cNvPr id="268"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70" name="1 Timothy 1:18,19a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1:18,19a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18 </a:t>
            </a:r>
            <a:r>
              <a:t>This charge I commit to you, son Timothy, according to the prophecies previously made concerning you, that by them you may wage the good warfare, </a:t>
            </a:r>
            <a:r>
              <a:rPr baseline="31999"/>
              <a:t>19 </a:t>
            </a:r>
            <a:r>
              <a:t>having faith and a good conscience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6">
                                            <p:txEl>
                                              <p:pRg st="1" end="1"/>
                                            </p:txEl>
                                          </p:spTgt>
                                        </p:tgtEl>
                                        <p:attrNameLst>
                                          <p:attrName>style.visibility</p:attrName>
                                        </p:attrNameLst>
                                      </p:cBhvr>
                                      <p:to>
                                        <p:strVal val="visible"/>
                                      </p:to>
                                    </p:set>
                                    <p:animEffect filter="fade" transition="in">
                                      <p:cBhvr>
                                        <p:cTn id="7" dur="1500"/>
                                        <p:tgtEl>
                                          <p:spTgt spid="2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6">
                                            <p:txEl>
                                              <p:pRg st="2" end="2"/>
                                            </p:txEl>
                                          </p:spTgt>
                                        </p:tgtEl>
                                        <p:attrNameLst>
                                          <p:attrName>style.visibility</p:attrName>
                                        </p:attrNameLst>
                                      </p:cBhvr>
                                      <p:to>
                                        <p:strVal val="visible"/>
                                      </p:to>
                                    </p:set>
                                    <p:animEffect filter="fade" transition="in">
                                      <p:cBhvr>
                                        <p:cTn id="12" dur="1500"/>
                                        <p:tgtEl>
                                          <p:spTgt spid="26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4" name="Image"/>
          <p:cNvGrpSpPr/>
          <p:nvPr/>
        </p:nvGrpSpPr>
        <p:grpSpPr>
          <a:xfrm>
            <a:off x="125492" y="1600239"/>
            <a:ext cx="4434530" cy="7959603"/>
            <a:chOff x="0" y="0"/>
            <a:chExt cx="4434529" cy="7959602"/>
          </a:xfrm>
        </p:grpSpPr>
        <p:pic>
          <p:nvPicPr>
            <p:cNvPr id="272"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73"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75" name="Paul, an apostle of Jesus Christ : The word apostle (apostolos) “is, lit., one sent forth (from stellō, to send)” (Vine).…"/>
          <p:cNvSpPr txBox="1"/>
          <p:nvPr/>
        </p:nvSpPr>
        <p:spPr>
          <a:xfrm>
            <a:off x="4554962" y="1516040"/>
            <a:ext cx="8358873" cy="781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sz="3900">
                <a:solidFill>
                  <a:srgbClr val="000000"/>
                </a:solidFill>
                <a:latin typeface="Century Gothic"/>
                <a:ea typeface="Century Gothic"/>
                <a:cs typeface="Century Gothic"/>
                <a:sym typeface="Century Gothic"/>
              </a:defRPr>
            </a:pPr>
            <a:r>
              <a:t>“</a:t>
            </a:r>
            <a:r>
              <a:rPr baseline="31999"/>
              <a:t>19 </a:t>
            </a:r>
            <a:r>
              <a:t>having faith and a good conscience” (1:19a).  </a:t>
            </a:r>
          </a:p>
          <a:p>
            <a:pPr marL="1143000" indent="-685800" algn="l">
              <a:spcBef>
                <a:spcPts val="900"/>
              </a:spcBef>
              <a:buSzPct val="80000"/>
              <a:buBlip>
                <a:blip r:embed="rId5"/>
              </a:buBlip>
              <a:defRPr>
                <a:solidFill>
                  <a:srgbClr val="000000"/>
                </a:solidFill>
                <a:latin typeface="Century Gothic"/>
                <a:ea typeface="Century Gothic"/>
                <a:cs typeface="Century Gothic"/>
                <a:sym typeface="Century Gothic"/>
              </a:defRPr>
            </a:pPr>
            <a:r>
              <a:t>Faith must be “held on to” thus implying we can let it go (Heb. 2:1-3; Gal. 5:1-4)</a:t>
            </a:r>
          </a:p>
          <a:p>
            <a:pPr marL="1143000" indent="-685800" algn="l">
              <a:spcBef>
                <a:spcPts val="900"/>
              </a:spcBef>
              <a:buSzPct val="80000"/>
              <a:buBlip>
                <a:blip r:embed="rId5"/>
              </a:buBlip>
              <a:defRPr>
                <a:solidFill>
                  <a:srgbClr val="000000"/>
                </a:solidFill>
                <a:latin typeface="Century Gothic"/>
                <a:ea typeface="Century Gothic"/>
                <a:cs typeface="Century Gothic"/>
                <a:sym typeface="Century Gothic"/>
              </a:defRPr>
            </a:pPr>
            <a:r>
              <a:t>In fighting error the preacher must make sure that he does not lose his own faith — Fighting the good fight includes continuing to trust in God &amp; His word! (1 Ti. 3:9; 2 Ti. 1:13; Ju 3),</a:t>
            </a:r>
          </a:p>
          <a:p>
            <a:pPr marL="1143000" indent="-685800" algn="l">
              <a:spcBef>
                <a:spcPts val="900"/>
              </a:spcBef>
              <a:buSzPct val="80000"/>
              <a:buBlip>
                <a:blip r:embed="rId5"/>
              </a:buBlip>
              <a:defRPr>
                <a:solidFill>
                  <a:srgbClr val="000000"/>
                </a:solidFill>
                <a:latin typeface="Century Gothic"/>
                <a:ea typeface="Century Gothic"/>
                <a:cs typeface="Century Gothic"/>
                <a:sym typeface="Century Gothic"/>
              </a:defRPr>
            </a:pPr>
            <a:r>
              <a:t>Faith is our shield (Eph. 6:16) and it guards us (1 Pet. 1:5).</a:t>
            </a:r>
          </a:p>
        </p:txBody>
      </p:sp>
      <p:grpSp>
        <p:nvGrpSpPr>
          <p:cNvPr id="278" name="First Timothy Introduction / Greeting"/>
          <p:cNvGrpSpPr/>
          <p:nvPr/>
        </p:nvGrpSpPr>
        <p:grpSpPr>
          <a:xfrm>
            <a:off x="104931" y="166970"/>
            <a:ext cx="12794939" cy="1422401"/>
            <a:chOff x="0" y="0"/>
            <a:chExt cx="12794937" cy="1422400"/>
          </a:xfrm>
        </p:grpSpPr>
        <p:sp>
          <p:nvSpPr>
            <p:cNvPr id="276" name="First Timothy Introduction / Greeting"/>
            <p:cNvSpPr txBox="1"/>
            <p:nvPr/>
          </p:nvSpPr>
          <p:spPr>
            <a:xfrm>
              <a:off x="215899" y="139700"/>
              <a:ext cx="12363139" cy="774701"/>
            </a:xfrm>
            <a:prstGeom prst="rect">
              <a:avLst/>
            </a:prstGeom>
            <a:solidFill>
              <a:schemeClr val="accent6">
                <a:satOff val="1848"/>
                <a:lumOff val="-1526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Fight The Good Fight</a:t>
              </a:r>
            </a:p>
          </p:txBody>
        </p:sp>
        <p:pic>
          <p:nvPicPr>
            <p:cNvPr id="277" name="First Timothy Introduction / Greeting First Timothy Introduction / Greeting" descr="First Timothy Introduction / Greeting First Timothy Introduction / Greeting"/>
            <p:cNvPicPr>
              <a:picLocks noChangeAspect="1"/>
            </p:cNvPicPr>
            <p:nvPr/>
          </p:nvPicPr>
          <p:blipFill>
            <a:blip r:embed="rId6">
              <a:extLst/>
            </a:blip>
            <a:stretch>
              <a:fillRect/>
            </a:stretch>
          </p:blipFill>
          <p:spPr>
            <a:xfrm>
              <a:off x="-1" y="0"/>
              <a:ext cx="12794939" cy="1422401"/>
            </a:xfrm>
            <a:prstGeom prst="rect">
              <a:avLst/>
            </a:prstGeom>
            <a:ln w="12700" cap="flat">
              <a:noFill/>
              <a:miter lim="400000"/>
            </a:ln>
            <a:effectLst/>
          </p:spPr>
        </p:pic>
      </p:grpSp>
      <p:sp>
        <p:nvSpPr>
          <p:cNvPr id="279" name="1 Timothy 1:18,19a (NKJV)…"/>
          <p:cNvSpPr txBox="1"/>
          <p:nvPr/>
        </p:nvSpPr>
        <p:spPr>
          <a:xfrm>
            <a:off x="319970" y="1462668"/>
            <a:ext cx="4045573" cy="7549843"/>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1:18,19a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18 </a:t>
            </a:r>
            <a:r>
              <a:t>This charge I commit to you, son Timothy, according to the prophecies previously made concerning you, that by them you may wage the good warfare, </a:t>
            </a:r>
            <a:r>
              <a:rPr baseline="31999"/>
              <a:t>19 </a:t>
            </a:r>
            <a:r>
              <a:t>having faith and a good conscience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5">
                                            <p:txEl>
                                              <p:pRg st="1" end="1"/>
                                            </p:txEl>
                                          </p:spTgt>
                                        </p:tgtEl>
                                        <p:attrNameLst>
                                          <p:attrName>style.visibility</p:attrName>
                                        </p:attrNameLst>
                                      </p:cBhvr>
                                      <p:to>
                                        <p:strVal val="visible"/>
                                      </p:to>
                                    </p:set>
                                    <p:animEffect filter="fade" transition="in">
                                      <p:cBhvr>
                                        <p:cTn id="7" dur="1500"/>
                                        <p:tgtEl>
                                          <p:spTgt spid="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5">
                                            <p:txEl>
                                              <p:pRg st="2" end="2"/>
                                            </p:txEl>
                                          </p:spTgt>
                                        </p:tgtEl>
                                        <p:attrNameLst>
                                          <p:attrName>style.visibility</p:attrName>
                                        </p:attrNameLst>
                                      </p:cBhvr>
                                      <p:to>
                                        <p:strVal val="visible"/>
                                      </p:to>
                                    </p:set>
                                    <p:animEffect filter="fade" transition="in">
                                      <p:cBhvr>
                                        <p:cTn id="12" dur="1500"/>
                                        <p:tgtEl>
                                          <p:spTgt spid="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5">
                                            <p:txEl>
                                              <p:pRg st="3" end="3"/>
                                            </p:txEl>
                                          </p:spTgt>
                                        </p:tgtEl>
                                        <p:attrNameLst>
                                          <p:attrName>style.visibility</p:attrName>
                                        </p:attrNameLst>
                                      </p:cBhvr>
                                      <p:to>
                                        <p:strVal val="visible"/>
                                      </p:to>
                                    </p:set>
                                    <p:animEffect filter="fade" transition="in">
                                      <p:cBhvr>
                                        <p:cTn id="17" dur="1500"/>
                                        <p:tgtEl>
                                          <p:spTgt spid="27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