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8" name="Shape 188"/>
          <p:cNvSpPr/>
          <p:nvPr>
            <p:ph type="sldImg"/>
          </p:nvPr>
        </p:nvSpPr>
        <p:spPr>
          <a:xfrm>
            <a:off x="1143000" y="685800"/>
            <a:ext cx="4572000" cy="3429000"/>
          </a:xfrm>
          <a:prstGeom prst="rect">
            <a:avLst/>
          </a:prstGeom>
        </p:spPr>
        <p:txBody>
          <a:bodyPr/>
          <a:lstStyle/>
          <a:p>
            <a:pPr/>
          </a:p>
        </p:txBody>
      </p:sp>
      <p:sp>
        <p:nvSpPr>
          <p:cNvPr id="189" name="Shape 18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17"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26"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xfrm>
            <a:off x="6299200" y="9283700"/>
            <a:ext cx="388665" cy="400013"/>
          </a:xfrm>
          <a:prstGeom prst="rect">
            <a:avLst/>
          </a:prstGeom>
        </p:spPr>
        <p:txBody>
          <a:bodyPr anchor="t">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7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hyperlink" Target="http://" TargetMode="External"/><Relationship Id="rId4" Type="http://schemas.openxmlformats.org/officeDocument/2006/relationships/hyperlink" Target="http://www.w65stchurchofchrist.com"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192" name="“The Pain of Disloyalty, The Joy of True Friends”…"/>
          <p:cNvSpPr/>
          <p:nvPr/>
        </p:nvSpPr>
        <p:spPr>
          <a:xfrm>
            <a:off x="304800" y="5827486"/>
            <a:ext cx="7731280" cy="2827406"/>
          </a:xfrm>
          <a:prstGeom prst="roundRect">
            <a:avLst>
              <a:gd name="adj" fmla="val 14196"/>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“The Pain of Disloyalty, The Joy of True Friends”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Timothy 1:15-18)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Rectangle"/>
          <p:cNvSpPr/>
          <p:nvPr/>
        </p:nvSpPr>
        <p:spPr>
          <a:xfrm>
            <a:off x="4721984" y="1993284"/>
            <a:ext cx="8100868" cy="7616239"/>
          </a:xfrm>
          <a:prstGeom prst="rect">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46" name="Image"/>
          <p:cNvGrpSpPr/>
          <p:nvPr/>
        </p:nvGrpSpPr>
        <p:grpSpPr>
          <a:xfrm>
            <a:off x="112590" y="1942275"/>
            <a:ext cx="4427430" cy="7946858"/>
            <a:chOff x="0" y="0"/>
            <a:chExt cx="4427428" cy="7946856"/>
          </a:xfrm>
        </p:grpSpPr>
        <p:pic>
          <p:nvPicPr>
            <p:cNvPr id="24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4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47" name="2 Timothy 1:15 (NKJV)…"/>
          <p:cNvSpPr txBox="1"/>
          <p:nvPr/>
        </p:nvSpPr>
        <p:spPr>
          <a:xfrm>
            <a:off x="316042" y="5456343"/>
            <a:ext cx="4020526" cy="39959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1:15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15</a:t>
            </a:r>
            <a:r>
              <a:t> This you know, that all those in Asia have turned away from me, among whom are Phygellus and Hermogenes.</a:t>
            </a:r>
          </a:p>
        </p:txBody>
      </p:sp>
      <p:sp>
        <p:nvSpPr>
          <p:cNvPr id="248"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49" name="Barclay:…"/>
          <p:cNvSpPr txBox="1"/>
          <p:nvPr/>
        </p:nvSpPr>
        <p:spPr>
          <a:xfrm>
            <a:off x="4835885" y="2056651"/>
            <a:ext cx="7666417" cy="71008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defRPr>
            </a:pPr>
            <a:r>
              <a:rPr b="1">
                <a:latin typeface="Gill Sans"/>
                <a:ea typeface="Gill Sans"/>
                <a:cs typeface="Gill Sans"/>
                <a:sym typeface="Gill Sans"/>
              </a:rPr>
              <a:t>Barclay</a:t>
            </a:r>
            <a:r>
              <a:t>:</a:t>
            </a:r>
          </a:p>
          <a:p>
            <a:pPr>
              <a:defRPr sz="4500">
                <a:solidFill>
                  <a:srgbClr val="FFFFFF"/>
                </a:solidFill>
              </a:defRPr>
            </a:pPr>
            <a:r>
              <a:t> "Again and again the Bible brings us face to face with a question which is real for every one of us. Again and again it introduces and dismisses a man from the stage of history with a single sentence. Hermogenes and Phygelus—we know nothing whatever of them beyond their names and the fact that they were traitors to Paul.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Rectangle"/>
          <p:cNvSpPr/>
          <p:nvPr/>
        </p:nvSpPr>
        <p:spPr>
          <a:xfrm>
            <a:off x="4721984" y="1993284"/>
            <a:ext cx="8100868" cy="7616239"/>
          </a:xfrm>
          <a:prstGeom prst="rect">
            <a:avLst/>
          </a:prstGeom>
          <a:solidFill>
            <a:schemeClr val="accent6">
              <a:satOff val="1848"/>
              <a:lumOff val="-15262"/>
            </a:schemeClr>
          </a:solidFill>
          <a:ln w="12700">
            <a:miter lim="400000"/>
          </a:ln>
        </p:spPr>
        <p:txBody>
          <a:bodyPr lIns="50800" tIns="50800" rIns="50800" bIns="50800" anchor="ctr"/>
          <a:lstStyle/>
          <a:p>
            <a:pPr>
              <a:defRPr>
                <a:solidFill>
                  <a:srgbClr val="FFFFFF"/>
                </a:solidFill>
              </a:defRPr>
            </a:pPr>
          </a:p>
        </p:txBody>
      </p:sp>
      <p:grpSp>
        <p:nvGrpSpPr>
          <p:cNvPr id="254" name="Image"/>
          <p:cNvGrpSpPr/>
          <p:nvPr/>
        </p:nvGrpSpPr>
        <p:grpSpPr>
          <a:xfrm>
            <a:off x="112590" y="1942275"/>
            <a:ext cx="4427430" cy="7946858"/>
            <a:chOff x="0" y="0"/>
            <a:chExt cx="4427428" cy="7946856"/>
          </a:xfrm>
        </p:grpSpPr>
        <p:pic>
          <p:nvPicPr>
            <p:cNvPr id="25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5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55" name="2 Timothy 1:15 (NKJV)…"/>
          <p:cNvSpPr txBox="1"/>
          <p:nvPr/>
        </p:nvSpPr>
        <p:spPr>
          <a:xfrm>
            <a:off x="316042" y="5456343"/>
            <a:ext cx="4020526" cy="39959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1:15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15</a:t>
            </a:r>
            <a:r>
              <a:t> This you know, that all those in Asia have turned away from me, among whom are Phygellus and Hermogenes.</a:t>
            </a:r>
          </a:p>
        </p:txBody>
      </p:sp>
      <p:sp>
        <p:nvSpPr>
          <p:cNvPr id="256"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57" name="Barclay:…"/>
          <p:cNvSpPr txBox="1"/>
          <p:nvPr/>
        </p:nvSpPr>
        <p:spPr>
          <a:xfrm>
            <a:off x="4835885" y="2056651"/>
            <a:ext cx="7666417" cy="73294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defRPr>
            </a:pPr>
            <a:r>
              <a:rPr b="1">
                <a:latin typeface="Gill Sans"/>
                <a:ea typeface="Gill Sans"/>
                <a:cs typeface="Gill Sans"/>
                <a:sym typeface="Gill Sans"/>
              </a:rPr>
              <a:t>Barclay</a:t>
            </a:r>
            <a:r>
              <a:t>:</a:t>
            </a:r>
          </a:p>
          <a:p>
            <a:pPr>
              <a:spcBef>
                <a:spcPts val="1200"/>
              </a:spcBef>
              <a:defRPr sz="3800">
                <a:solidFill>
                  <a:srgbClr val="FFFFFF"/>
                </a:solidFill>
              </a:defRPr>
            </a:pPr>
            <a:r>
              <a:t>Onesiphorus—we know nothing of him except that in his loyalty to Paul he risked—and perhaps lost—his life. Hermogenes and Phygelus go down to history branded as deserters; Onesiphorus goes down to history as the friend who stuck closer than a brother.  </a:t>
            </a:r>
          </a:p>
          <a:p>
            <a:pPr>
              <a:spcBef>
                <a:spcPts val="1200"/>
              </a:spcBef>
              <a:defRPr sz="3800">
                <a:solidFill>
                  <a:srgbClr val="FFFFFF"/>
                </a:solidFill>
              </a:defRPr>
            </a:pPr>
            <a:r>
              <a:t>If we were to be described in one sentence, what would it be? Would it be the verdict on a traitor, or the verdict on a disciple who was true?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260" name="“The Pain of Disloyalty, The Joy of True Friends”…"/>
          <p:cNvSpPr/>
          <p:nvPr/>
        </p:nvSpPr>
        <p:spPr>
          <a:xfrm>
            <a:off x="304800" y="5827486"/>
            <a:ext cx="7731280" cy="2827406"/>
          </a:xfrm>
          <a:prstGeom prst="roundRect">
            <a:avLst>
              <a:gd name="adj" fmla="val 14196"/>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“The Pain of Disloyalty, The Joy of True Friends”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Timothy 1:15-18) </a:t>
            </a:r>
          </a:p>
        </p:txBody>
      </p:sp>
      <p:sp>
        <p:nvSpPr>
          <p:cNvPr id="261" name="Can this words be used to describe us?"/>
          <p:cNvSpPr txBox="1"/>
          <p:nvPr/>
        </p:nvSpPr>
        <p:spPr>
          <a:xfrm>
            <a:off x="7837186" y="3781772"/>
            <a:ext cx="4914893" cy="1447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700">
                <a:solidFill>
                  <a:srgbClr val="000000"/>
                </a:solidFill>
              </a:defRPr>
            </a:lvl1pPr>
          </a:lstStyle>
          <a:p>
            <a:pPr/>
            <a:r>
              <a:t>Can this words be used to describe us?</a:t>
            </a:r>
          </a:p>
        </p:txBody>
      </p:sp>
      <p:sp>
        <p:nvSpPr>
          <p:cNvPr id="262" name="COURAGEOUS…"/>
          <p:cNvSpPr txBox="1"/>
          <p:nvPr/>
        </p:nvSpPr>
        <p:spPr>
          <a:xfrm>
            <a:off x="7837186" y="5238964"/>
            <a:ext cx="4914893" cy="4203701"/>
          </a:xfrm>
          <a:prstGeom prst="rect">
            <a:avLst/>
          </a:prstGeom>
          <a:solidFill>
            <a:schemeClr val="accent6">
              <a:hueOff val="-133706"/>
              <a:satOff val="8281"/>
              <a:lumOff val="-27269"/>
              <a:alpha val="62767"/>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200"/>
              </a:spcBef>
              <a:defRPr b="1" sz="48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COURAGEOUS</a:t>
            </a:r>
          </a:p>
          <a:p>
            <a:pPr>
              <a:spcBef>
                <a:spcPts val="1200"/>
              </a:spcBef>
              <a:defRPr b="1" sz="48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LOYAL</a:t>
            </a:r>
          </a:p>
          <a:p>
            <a:pPr>
              <a:spcBef>
                <a:spcPts val="1200"/>
              </a:spcBef>
              <a:defRPr b="1" sz="48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ZEALOUS</a:t>
            </a:r>
          </a:p>
          <a:p>
            <a:pPr>
              <a:spcBef>
                <a:spcPts val="1200"/>
              </a:spcBef>
              <a:defRPr b="1" sz="48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PERSISTANT</a:t>
            </a:r>
          </a:p>
          <a:p>
            <a:pPr>
              <a:spcBef>
                <a:spcPts val="1200"/>
              </a:spcBef>
              <a:defRPr b="1" sz="48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pPr>
            <a:r>
              <a:t>CONSTANT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2">
                                            <p:bg/>
                                          </p:spTgt>
                                        </p:tgtEl>
                                        <p:attrNameLst>
                                          <p:attrName>style.visibility</p:attrName>
                                        </p:attrNameLst>
                                      </p:cBhvr>
                                      <p:to>
                                        <p:strVal val="visible"/>
                                      </p:to>
                                    </p:set>
                                    <p:anim calcmode="lin" valueType="num">
                                      <p:cBhvr>
                                        <p:cTn id="7" dur="1500" fill="hold"/>
                                        <p:tgtEl>
                                          <p:spTgt spid="262">
                                            <p:bg/>
                                          </p:spTgt>
                                        </p:tgtEl>
                                        <p:attrNameLst>
                                          <p:attrName>ppt_x</p:attrName>
                                        </p:attrNameLst>
                                      </p:cBhvr>
                                      <p:tavLst>
                                        <p:tav tm="0">
                                          <p:val>
                                            <p:strVal val="#ppt_x"/>
                                          </p:val>
                                        </p:tav>
                                        <p:tav tm="100000">
                                          <p:val>
                                            <p:strVal val="#ppt_x"/>
                                          </p:val>
                                        </p:tav>
                                      </p:tavLst>
                                    </p:anim>
                                    <p:anim calcmode="lin" valueType="num">
                                      <p:cBhvr>
                                        <p:cTn id="8" dur="1500" fill="hold"/>
                                        <p:tgtEl>
                                          <p:spTgt spid="26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62">
                                            <p:txEl>
                                              <p:pRg st="0" end="0"/>
                                            </p:txEl>
                                          </p:spTgt>
                                        </p:tgtEl>
                                        <p:attrNameLst>
                                          <p:attrName>style.visibility</p:attrName>
                                        </p:attrNameLst>
                                      </p:cBhvr>
                                      <p:to>
                                        <p:strVal val="visible"/>
                                      </p:to>
                                    </p:set>
                                    <p:anim calcmode="lin" valueType="num">
                                      <p:cBhvr>
                                        <p:cTn id="11" dur="1500" fill="hold"/>
                                        <p:tgtEl>
                                          <p:spTgt spid="262">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62">
                                            <p:txEl>
                                              <p:pRg st="1" end="1"/>
                                            </p:txEl>
                                          </p:spTgt>
                                        </p:tgtEl>
                                        <p:attrNameLst>
                                          <p:attrName>style.visibility</p:attrName>
                                        </p:attrNameLst>
                                      </p:cBhvr>
                                      <p:to>
                                        <p:strVal val="visible"/>
                                      </p:to>
                                    </p:set>
                                    <p:anim calcmode="lin" valueType="num">
                                      <p:cBhvr>
                                        <p:cTn id="17" dur="1500" fill="hold"/>
                                        <p:tgtEl>
                                          <p:spTgt spid="262">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62">
                                            <p:txEl>
                                              <p:pRg st="2" end="2"/>
                                            </p:txEl>
                                          </p:spTgt>
                                        </p:tgtEl>
                                        <p:attrNameLst>
                                          <p:attrName>style.visibility</p:attrName>
                                        </p:attrNameLst>
                                      </p:cBhvr>
                                      <p:to>
                                        <p:strVal val="visible"/>
                                      </p:to>
                                    </p:set>
                                    <p:anim calcmode="lin" valueType="num">
                                      <p:cBhvr>
                                        <p:cTn id="23" dur="1500" fill="hold"/>
                                        <p:tgtEl>
                                          <p:spTgt spid="262">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62">
                                            <p:txEl>
                                              <p:pRg st="3" end="3"/>
                                            </p:txEl>
                                          </p:spTgt>
                                        </p:tgtEl>
                                        <p:attrNameLst>
                                          <p:attrName>style.visibility</p:attrName>
                                        </p:attrNameLst>
                                      </p:cBhvr>
                                      <p:to>
                                        <p:strVal val="visible"/>
                                      </p:to>
                                    </p:set>
                                    <p:anim calcmode="lin" valueType="num">
                                      <p:cBhvr>
                                        <p:cTn id="29" dur="1500" fill="hold"/>
                                        <p:tgtEl>
                                          <p:spTgt spid="262">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2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262">
                                            <p:txEl>
                                              <p:pRg st="4" end="4"/>
                                            </p:txEl>
                                          </p:spTgt>
                                        </p:tgtEl>
                                        <p:attrNameLst>
                                          <p:attrName>style.visibility</p:attrName>
                                        </p:attrNameLst>
                                      </p:cBhvr>
                                      <p:to>
                                        <p:strVal val="visible"/>
                                      </p:to>
                                    </p:set>
                                    <p:anim calcmode="lin" valueType="num">
                                      <p:cBhvr>
                                        <p:cTn id="35" dur="1500" fill="hold"/>
                                        <p:tgtEl>
                                          <p:spTgt spid="262">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26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265" name="Let us SEEK ways to refresh, lift up, and strengthen our brethren, no matter what it may cost us!"/>
          <p:cNvSpPr txBox="1"/>
          <p:nvPr/>
        </p:nvSpPr>
        <p:spPr>
          <a:xfrm>
            <a:off x="8365872" y="2509060"/>
            <a:ext cx="4496077" cy="673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200"/>
              </a:spcBef>
              <a:defRPr b="1" sz="5000">
                <a:ln w="12700" cap="flat">
                  <a:solidFill>
                    <a:srgbClr val="000000"/>
                  </a:solidFill>
                  <a:prstDash val="solid"/>
                  <a:miter lim="400000"/>
                </a:ln>
                <a:solidFill>
                  <a:srgbClr val="FFFFFF"/>
                </a:solidFill>
                <a:effectLst>
                  <a:outerShdw sx="100000" sy="100000" kx="0" ky="0" algn="b" rotWithShape="0" blurRad="12700" dist="63500" dir="18900000">
                    <a:srgbClr val="000000"/>
                  </a:outerShdw>
                </a:effectLst>
                <a:latin typeface="Gill Sans"/>
                <a:ea typeface="Gill Sans"/>
                <a:cs typeface="Gill Sans"/>
                <a:sym typeface="Gill Sans"/>
              </a:defRPr>
            </a:lvl1pPr>
          </a:lstStyle>
          <a:p>
            <a:pPr/>
            <a:r>
              <a:t>Let us SEEK ways to refresh, lift up, and strengthen our brethren, no matter what it may cost us!</a:t>
            </a:r>
          </a:p>
        </p:txBody>
      </p:sp>
      <p:sp>
        <p:nvSpPr>
          <p:cNvPr id="266" name="“The Pain of Disloyalty, The Joy of True Friends”…"/>
          <p:cNvSpPr/>
          <p:nvPr/>
        </p:nvSpPr>
        <p:spPr>
          <a:xfrm>
            <a:off x="304800" y="5827486"/>
            <a:ext cx="7731280" cy="2827406"/>
          </a:xfrm>
          <a:prstGeom prst="roundRect">
            <a:avLst>
              <a:gd name="adj" fmla="val 14196"/>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“The Pain of Disloyalty, The Joy of True Friends”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Timothy 1:15-18)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5">
                                            <p:bg/>
                                          </p:spTgt>
                                        </p:tgtEl>
                                        <p:attrNameLst>
                                          <p:attrName>style.visibility</p:attrName>
                                        </p:attrNameLst>
                                      </p:cBhvr>
                                      <p:to>
                                        <p:strVal val="visible"/>
                                      </p:to>
                                    </p:set>
                                    <p:anim calcmode="lin" valueType="num">
                                      <p:cBhvr>
                                        <p:cTn id="7" dur="1500" fill="hold"/>
                                        <p:tgtEl>
                                          <p:spTgt spid="265">
                                            <p:bg/>
                                          </p:spTgt>
                                        </p:tgtEl>
                                        <p:attrNameLst>
                                          <p:attrName>ppt_x</p:attrName>
                                        </p:attrNameLst>
                                      </p:cBhvr>
                                      <p:tavLst>
                                        <p:tav tm="0">
                                          <p:val>
                                            <p:strVal val="#ppt_x"/>
                                          </p:val>
                                        </p:tav>
                                        <p:tav tm="100000">
                                          <p:val>
                                            <p:strVal val="#ppt_x"/>
                                          </p:val>
                                        </p:tav>
                                      </p:tavLst>
                                    </p:anim>
                                    <p:anim calcmode="lin" valueType="num">
                                      <p:cBhvr>
                                        <p:cTn id="8" dur="1500" fill="hold"/>
                                        <p:tgtEl>
                                          <p:spTgt spid="26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65">
                                            <p:txEl>
                                              <p:pRg st="0" end="0"/>
                                            </p:txEl>
                                          </p:spTgt>
                                        </p:tgtEl>
                                        <p:attrNameLst>
                                          <p:attrName>style.visibility</p:attrName>
                                        </p:attrNameLst>
                                      </p:cBhvr>
                                      <p:to>
                                        <p:strVal val="visible"/>
                                      </p:to>
                                    </p:set>
                                    <p:anim calcmode="lin" valueType="num">
                                      <p:cBhvr>
                                        <p:cTn id="11" dur="1500" fill="hold"/>
                                        <p:tgtEl>
                                          <p:spTgt spid="26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6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5"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Image" descr="Image"/>
          <p:cNvPicPr>
            <a:picLocks noChangeAspect="1"/>
          </p:cNvPicPr>
          <p:nvPr>
            <p:ph type="pic" idx="21"/>
          </p:nvPr>
        </p:nvPicPr>
        <p:blipFill>
          <a:blip r:embed="rId2">
            <a:extLst/>
          </a:blip>
          <a:srcRect l="0" t="12500" r="0" b="12500"/>
          <a:stretch>
            <a:fillRect/>
          </a:stretch>
        </p:blipFill>
        <p:spPr>
          <a:xfrm>
            <a:off x="0" y="0"/>
            <a:ext cx="13004800" cy="9753600"/>
          </a:xfrm>
          <a:prstGeom prst="rect">
            <a:avLst/>
          </a:prstGeom>
        </p:spPr>
      </p:pic>
      <p:sp>
        <p:nvSpPr>
          <p:cNvPr id="270" name="Charts by Don McClain…"/>
          <p:cNvSpPr txBox="1"/>
          <p:nvPr/>
        </p:nvSpPr>
        <p:spPr>
          <a:xfrm>
            <a:off x="304805" y="6337100"/>
            <a:ext cx="12395190" cy="31066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September 19, 2021 PM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3"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4" invalidUrl="" action="" tgtFrame="" tooltip="" history="1" highlightClick="0" endSnd="0"/>
              </a:rPr>
              <a:t>www.w65stchurchofchrist.com</a:t>
            </a:r>
            <a:r>
              <a:t> </a:t>
            </a:r>
          </a:p>
        </p:txBody>
      </p:sp>
      <p:sp>
        <p:nvSpPr>
          <p:cNvPr id="271" name="““Hold Fast The Pattern of Sound Words””…"/>
          <p:cNvSpPr/>
          <p:nvPr/>
        </p:nvSpPr>
        <p:spPr>
          <a:xfrm>
            <a:off x="7498395" y="873276"/>
            <a:ext cx="5504796" cy="3190026"/>
          </a:xfrm>
          <a:prstGeom prst="roundRect">
            <a:avLst>
              <a:gd name="adj" fmla="val 12582"/>
            </a:avLst>
          </a:prstGeom>
          <a:gradFill>
            <a:gsLst>
              <a:gs pos="0">
                <a:srgbClr val="945200">
                  <a:alpha val="76147"/>
                </a:srgbClr>
              </a:gs>
              <a:gs pos="100000">
                <a:schemeClr val="accent3">
                  <a:satOff val="2194"/>
                  <a:lumOff val="-10817"/>
                  <a:alpha val="22761"/>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““Hold Fast The Pattern of Sound Words””</a:t>
            </a:r>
          </a:p>
          <a:p>
            <a:pPr>
              <a:defRPr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pPr>
            <a:r>
              <a:t>(2 Timothy 1:13,14)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p:cNvGrpSpPr/>
          <p:nvPr/>
        </p:nvGrpSpPr>
        <p:grpSpPr>
          <a:xfrm>
            <a:off x="112590" y="1942275"/>
            <a:ext cx="4427430" cy="7946858"/>
            <a:chOff x="0" y="0"/>
            <a:chExt cx="4427428" cy="7946856"/>
          </a:xfrm>
        </p:grpSpPr>
        <p:pic>
          <p:nvPicPr>
            <p:cNvPr id="194"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195"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197" name="Trusting in God’s grace, mercy and peace in the midst of trials. (1:2)…"/>
          <p:cNvSpPr txBox="1"/>
          <p:nvPr/>
        </p:nvSpPr>
        <p:spPr>
          <a:xfrm>
            <a:off x="4614871" y="1697648"/>
            <a:ext cx="8244369" cy="7681707"/>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Trusting in God’s grace, mercy and peace in the midst of trials. (1:2)</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Staying true to the scriptures and not sub-coming to the pressures of those around us (1:3)</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Concern and support for those who contend for the faith (1:4)</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Genuine faith is gained from God’s word (1:5; 2 Tim 3:15)</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Fulfilling our duties to God (1:6)</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Faith extinguishes fear (1:7)</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The Value of Being Committed To The Lord, No Matter The Cost” (1:8-12)</a:t>
            </a:r>
          </a:p>
          <a:p>
            <a:pPr marL="914400" indent="-914400" algn="l">
              <a:lnSpc>
                <a:spcPct val="90000"/>
              </a:lnSpc>
              <a:spcBef>
                <a:spcPts val="900"/>
              </a:spcBef>
              <a:buClr>
                <a:srgbClr val="945200"/>
              </a:buClr>
              <a:buSzPct val="80000"/>
              <a:buFont typeface="Zapf Dingbats"/>
              <a:buBlip>
                <a:blip r:embed="rId4"/>
              </a:buBlip>
              <a:defRPr>
                <a:solidFill>
                  <a:srgbClr val="3E231A"/>
                </a:solidFill>
                <a:latin typeface="Times New Roman"/>
                <a:ea typeface="Times New Roman"/>
                <a:cs typeface="Times New Roman"/>
                <a:sym typeface="Times New Roman"/>
              </a:defRPr>
            </a:pPr>
            <a:r>
              <a:t>Hold Fast The Pattern (1:13,14)</a:t>
            </a:r>
          </a:p>
        </p:txBody>
      </p:sp>
      <p:sp>
        <p:nvSpPr>
          <p:cNvPr id="198"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animEffect filter="fade" transition="in">
                                      <p:cBhvr>
                                        <p:cTn id="7" dur="1500"/>
                                        <p:tgtEl>
                                          <p:spTgt spid="19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97">
                                            <p:txEl>
                                              <p:pRg st="0" end="0"/>
                                            </p:txEl>
                                          </p:spTgt>
                                        </p:tgtEl>
                                        <p:attrNameLst>
                                          <p:attrName>style.visibility</p:attrName>
                                        </p:attrNameLst>
                                      </p:cBhvr>
                                      <p:to>
                                        <p:strVal val="visible"/>
                                      </p:to>
                                    </p:set>
                                    <p:animEffect filter="fade" transition="in">
                                      <p:cBhvr>
                                        <p:cTn id="10" dur="15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97">
                                            <p:txEl>
                                              <p:pRg st="1" end="1"/>
                                            </p:txEl>
                                          </p:spTgt>
                                        </p:tgtEl>
                                        <p:attrNameLst>
                                          <p:attrName>style.visibility</p:attrName>
                                        </p:attrNameLst>
                                      </p:cBhvr>
                                      <p:to>
                                        <p:strVal val="visible"/>
                                      </p:to>
                                    </p:set>
                                    <p:animEffect filter="fade" transition="in">
                                      <p:cBhvr>
                                        <p:cTn id="15" dur="15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97">
                                            <p:txEl>
                                              <p:pRg st="2" end="2"/>
                                            </p:txEl>
                                          </p:spTgt>
                                        </p:tgtEl>
                                        <p:attrNameLst>
                                          <p:attrName>style.visibility</p:attrName>
                                        </p:attrNameLst>
                                      </p:cBhvr>
                                      <p:to>
                                        <p:strVal val="visible"/>
                                      </p:to>
                                    </p:set>
                                    <p:animEffect filter="fade" transition="in">
                                      <p:cBhvr>
                                        <p:cTn id="20" dur="15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97">
                                            <p:txEl>
                                              <p:pRg st="3" end="3"/>
                                            </p:txEl>
                                          </p:spTgt>
                                        </p:tgtEl>
                                        <p:attrNameLst>
                                          <p:attrName>style.visibility</p:attrName>
                                        </p:attrNameLst>
                                      </p:cBhvr>
                                      <p:to>
                                        <p:strVal val="visible"/>
                                      </p:to>
                                    </p:set>
                                    <p:animEffect filter="fade" transition="in">
                                      <p:cBhvr>
                                        <p:cTn id="25" dur="15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97">
                                            <p:txEl>
                                              <p:pRg st="4" end="4"/>
                                            </p:txEl>
                                          </p:spTgt>
                                        </p:tgtEl>
                                        <p:attrNameLst>
                                          <p:attrName>style.visibility</p:attrName>
                                        </p:attrNameLst>
                                      </p:cBhvr>
                                      <p:to>
                                        <p:strVal val="visible"/>
                                      </p:to>
                                    </p:set>
                                    <p:animEffect filter="fade" transition="in">
                                      <p:cBhvr>
                                        <p:cTn id="30" dur="1500"/>
                                        <p:tgtEl>
                                          <p:spTgt spid="19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97">
                                            <p:txEl>
                                              <p:pRg st="5" end="5"/>
                                            </p:txEl>
                                          </p:spTgt>
                                        </p:tgtEl>
                                        <p:attrNameLst>
                                          <p:attrName>style.visibility</p:attrName>
                                        </p:attrNameLst>
                                      </p:cBhvr>
                                      <p:to>
                                        <p:strVal val="visible"/>
                                      </p:to>
                                    </p:set>
                                    <p:animEffect filter="fade" transition="in">
                                      <p:cBhvr>
                                        <p:cTn id="35" dur="1500"/>
                                        <p:tgtEl>
                                          <p:spTgt spid="19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97">
                                            <p:txEl>
                                              <p:pRg st="6" end="6"/>
                                            </p:txEl>
                                          </p:spTgt>
                                        </p:tgtEl>
                                        <p:attrNameLst>
                                          <p:attrName>style.visibility</p:attrName>
                                        </p:attrNameLst>
                                      </p:cBhvr>
                                      <p:to>
                                        <p:strVal val="visible"/>
                                      </p:to>
                                    </p:set>
                                    <p:animEffect filter="fade" transition="in">
                                      <p:cBhvr>
                                        <p:cTn id="40" dur="1500"/>
                                        <p:tgtEl>
                                          <p:spTgt spid="19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97">
                                            <p:txEl>
                                              <p:pRg st="7" end="7"/>
                                            </p:txEl>
                                          </p:spTgt>
                                        </p:tgtEl>
                                        <p:attrNameLst>
                                          <p:attrName>style.visibility</p:attrName>
                                        </p:attrNameLst>
                                      </p:cBhvr>
                                      <p:to>
                                        <p:strVal val="visible"/>
                                      </p:to>
                                    </p:set>
                                    <p:animEffect filter="fade" transition="in">
                                      <p:cBhvr>
                                        <p:cTn id="45" dur="1500"/>
                                        <p:tgtEl>
                                          <p:spTgt spid="197">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2 Timothy 1:15–18 (NKJV)…"/>
          <p:cNvSpPr txBox="1"/>
          <p:nvPr/>
        </p:nvSpPr>
        <p:spPr>
          <a:xfrm>
            <a:off x="211121" y="337607"/>
            <a:ext cx="12582558" cy="9078386"/>
          </a:xfrm>
          <a:prstGeom prst="rect">
            <a:avLst/>
          </a:prstGeom>
          <a:solidFill>
            <a:srgbClr val="FFFFFF"/>
          </a:solidFill>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28600" marR="228600" defTabSz="457200">
              <a:defRPr b="1" sz="6200">
                <a:solidFill>
                  <a:srgbClr val="000000"/>
                </a:solidFill>
                <a:latin typeface="Times New Roman"/>
                <a:ea typeface="Times New Roman"/>
                <a:cs typeface="Times New Roman"/>
                <a:sym typeface="Times New Roman"/>
              </a:defRPr>
            </a:pPr>
            <a:r>
              <a:t>2 Timothy 1:15–18 (NKJV) </a:t>
            </a:r>
          </a:p>
          <a:p>
            <a:pPr marL="228600" marR="228600" defTabSz="457200">
              <a:defRPr sz="5100">
                <a:solidFill>
                  <a:srgbClr val="000000"/>
                </a:solidFill>
                <a:latin typeface="Times New Roman"/>
                <a:ea typeface="Times New Roman"/>
                <a:cs typeface="Times New Roman"/>
                <a:sym typeface="Times New Roman"/>
              </a:defRPr>
            </a:pPr>
            <a:r>
              <a:rPr baseline="31999"/>
              <a:t>15</a:t>
            </a:r>
            <a:r>
              <a:t> This you know, that all those in Asia have turned away from me, among whom are Phygellus and Hermogenes. </a:t>
            </a:r>
            <a:r>
              <a:rPr baseline="31999"/>
              <a:t>16</a:t>
            </a:r>
            <a:r>
              <a:t> The Lord grant mercy to the household of Onesiphorus, for he often refreshed me, and was not ashamed of my chain; </a:t>
            </a:r>
            <a:r>
              <a:rPr baseline="31999"/>
              <a:t>17</a:t>
            </a:r>
            <a:r>
              <a:t> but when he arrived in Rome, he sought me out very zealously and found </a:t>
            </a:r>
            <a:r>
              <a:rPr i="1"/>
              <a:t>me</a:t>
            </a:r>
            <a:r>
              <a:t>. </a:t>
            </a:r>
            <a:r>
              <a:rPr baseline="31999"/>
              <a:t>18</a:t>
            </a:r>
            <a:r>
              <a:t> The Lord grant to him that he may find mercy from the Lord in that Day—and you know very well how many ways he ministered </a:t>
            </a:r>
            <a:r>
              <a:rPr i="1"/>
              <a:t>to me</a:t>
            </a:r>
            <a:r>
              <a:t> at Ephesus.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4" name="Image"/>
          <p:cNvGrpSpPr/>
          <p:nvPr/>
        </p:nvGrpSpPr>
        <p:grpSpPr>
          <a:xfrm>
            <a:off x="112590" y="1942275"/>
            <a:ext cx="4427430" cy="7946858"/>
            <a:chOff x="0" y="0"/>
            <a:chExt cx="4427428" cy="7946856"/>
          </a:xfrm>
        </p:grpSpPr>
        <p:pic>
          <p:nvPicPr>
            <p:cNvPr id="202"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03"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05" name="THIS YOU KNOW…"/>
          <p:cNvSpPr txBox="1"/>
          <p:nvPr/>
        </p:nvSpPr>
        <p:spPr>
          <a:xfrm>
            <a:off x="4563265" y="1542829"/>
            <a:ext cx="8244369" cy="8020714"/>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THIS YOU KNOW</a:t>
            </a:r>
            <a:endParaRPr cap="all"/>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We are not told how Timothy knew of those from Asia deserting Paul - but Asia is where Timothy was — </a:t>
            </a:r>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“All those in Asia” has reference, not to every Christian in Asia, but those who were in a position to assist Paul but refused to do so. They were ASHAMED of him (cf. vs. 8,12,16).</a:t>
            </a:r>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These men were unwilling to risk the price of self-sacrifice to provide Paul assistance. (Matt. 16:24; Mark 8:34; Luke 9:23; 14:27)</a:t>
            </a:r>
          </a:p>
        </p:txBody>
      </p:sp>
      <p:sp>
        <p:nvSpPr>
          <p:cNvPr id="206" name="2 Timothy 1:15 (NKJV)…"/>
          <p:cNvSpPr txBox="1"/>
          <p:nvPr/>
        </p:nvSpPr>
        <p:spPr>
          <a:xfrm>
            <a:off x="316042" y="5456343"/>
            <a:ext cx="4020526" cy="39959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1:15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15</a:t>
            </a:r>
            <a:r>
              <a:t> This you know, that all those in Asia have turned away from me, among whom are Phygellus and Hermogenes.</a:t>
            </a:r>
          </a:p>
        </p:txBody>
      </p:sp>
      <p:sp>
        <p:nvSpPr>
          <p:cNvPr id="207"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5">
                                            <p:txEl>
                                              <p:pRg st="1" end="1"/>
                                            </p:txEl>
                                          </p:spTgt>
                                        </p:tgtEl>
                                        <p:attrNameLst>
                                          <p:attrName>style.visibility</p:attrName>
                                        </p:attrNameLst>
                                      </p:cBhvr>
                                      <p:to>
                                        <p:strVal val="visible"/>
                                      </p:to>
                                    </p:set>
                                    <p:animEffect filter="fade" transition="in">
                                      <p:cBhvr>
                                        <p:cTn id="7" dur="1500"/>
                                        <p:tgtEl>
                                          <p:spTgt spid="2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5">
                                            <p:txEl>
                                              <p:pRg st="2" end="2"/>
                                            </p:txEl>
                                          </p:spTgt>
                                        </p:tgtEl>
                                        <p:attrNameLst>
                                          <p:attrName>style.visibility</p:attrName>
                                        </p:attrNameLst>
                                      </p:cBhvr>
                                      <p:to>
                                        <p:strVal val="visible"/>
                                      </p:to>
                                    </p:set>
                                    <p:animEffect filter="fade" transition="in">
                                      <p:cBhvr>
                                        <p:cTn id="12" dur="1500"/>
                                        <p:tgtEl>
                                          <p:spTgt spid="2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5">
                                            <p:txEl>
                                              <p:pRg st="3" end="3"/>
                                            </p:txEl>
                                          </p:spTgt>
                                        </p:tgtEl>
                                        <p:attrNameLst>
                                          <p:attrName>style.visibility</p:attrName>
                                        </p:attrNameLst>
                                      </p:cBhvr>
                                      <p:to>
                                        <p:strVal val="visible"/>
                                      </p:to>
                                    </p:set>
                                    <p:animEffect filter="fade" transition="in">
                                      <p:cBhvr>
                                        <p:cTn id="17" dur="1500"/>
                                        <p:tgtEl>
                                          <p:spTgt spid="2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Image"/>
          <p:cNvGrpSpPr/>
          <p:nvPr/>
        </p:nvGrpSpPr>
        <p:grpSpPr>
          <a:xfrm>
            <a:off x="112590" y="1942275"/>
            <a:ext cx="4427430" cy="7946858"/>
            <a:chOff x="0" y="0"/>
            <a:chExt cx="4427428" cy="7946856"/>
          </a:xfrm>
        </p:grpSpPr>
        <p:pic>
          <p:nvPicPr>
            <p:cNvPr id="209"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10"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12" name="THIS YOU KNOW…"/>
          <p:cNvSpPr txBox="1"/>
          <p:nvPr/>
        </p:nvSpPr>
        <p:spPr>
          <a:xfrm>
            <a:off x="4563265" y="1542829"/>
            <a:ext cx="8244369" cy="8020714"/>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THIS YOU KNOW</a:t>
            </a:r>
            <a:endParaRPr cap="all"/>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Paul has served for years in Asia. He has many friends as well in Rome. At his preliminary hearing, though, nobody has the courage to stand with him. (cf. 4:16)</a:t>
            </a:r>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Paul divulges the depth of his pain by specifically mentioning the names of two friends who had deserted him: Phygelus and Hermogenes. (cf. 4:9,10, 14,16).</a:t>
            </a:r>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t>Not many things are more painful than the betrayal of friends! (John 13:21; 1 John 2:19; Mat 10:34-39)</a:t>
            </a:r>
          </a:p>
        </p:txBody>
      </p:sp>
      <p:sp>
        <p:nvSpPr>
          <p:cNvPr id="213" name="2 Timothy 1:15 (NKJV)…"/>
          <p:cNvSpPr txBox="1"/>
          <p:nvPr/>
        </p:nvSpPr>
        <p:spPr>
          <a:xfrm>
            <a:off x="316042" y="5456343"/>
            <a:ext cx="4020526" cy="39959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1:15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15</a:t>
            </a:r>
            <a:r>
              <a:t> This you know, that all those in Asia have turned away from me, among whom are Phygellus and Hermogenes.</a:t>
            </a:r>
          </a:p>
        </p:txBody>
      </p:sp>
      <p:sp>
        <p:nvSpPr>
          <p:cNvPr id="214"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
                                            <p:txEl>
                                              <p:pRg st="1" end="1"/>
                                            </p:txEl>
                                          </p:spTgt>
                                        </p:tgtEl>
                                        <p:attrNameLst>
                                          <p:attrName>style.visibility</p:attrName>
                                        </p:attrNameLst>
                                      </p:cBhvr>
                                      <p:to>
                                        <p:strVal val="visible"/>
                                      </p:to>
                                    </p:set>
                                    <p:animEffect filter="fade" transition="in">
                                      <p:cBhvr>
                                        <p:cTn id="7" dur="1500"/>
                                        <p:tgtEl>
                                          <p:spTgt spid="2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2">
                                            <p:txEl>
                                              <p:pRg st="2" end="2"/>
                                            </p:txEl>
                                          </p:spTgt>
                                        </p:tgtEl>
                                        <p:attrNameLst>
                                          <p:attrName>style.visibility</p:attrName>
                                        </p:attrNameLst>
                                      </p:cBhvr>
                                      <p:to>
                                        <p:strVal val="visible"/>
                                      </p:to>
                                    </p:set>
                                    <p:animEffect filter="fade" transition="in">
                                      <p:cBhvr>
                                        <p:cTn id="12" dur="1500"/>
                                        <p:tgtEl>
                                          <p:spTgt spid="2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12">
                                            <p:txEl>
                                              <p:pRg st="3" end="3"/>
                                            </p:txEl>
                                          </p:spTgt>
                                        </p:tgtEl>
                                        <p:attrNameLst>
                                          <p:attrName>style.visibility</p:attrName>
                                        </p:attrNameLst>
                                      </p:cBhvr>
                                      <p:to>
                                        <p:strVal val="visible"/>
                                      </p:to>
                                    </p:set>
                                    <p:animEffect filter="fade" transition="in">
                                      <p:cBhvr>
                                        <p:cTn id="17" dur="1500"/>
                                        <p:tgtEl>
                                          <p:spTgt spid="21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8" name="Image"/>
          <p:cNvGrpSpPr/>
          <p:nvPr/>
        </p:nvGrpSpPr>
        <p:grpSpPr>
          <a:xfrm>
            <a:off x="112590" y="1942275"/>
            <a:ext cx="4427430" cy="7946858"/>
            <a:chOff x="0" y="0"/>
            <a:chExt cx="4427428" cy="7946856"/>
          </a:xfrm>
        </p:grpSpPr>
        <p:pic>
          <p:nvPicPr>
            <p:cNvPr id="216"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17"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19" name="2 Timothy 1:16 (NKJV)…"/>
          <p:cNvSpPr txBox="1"/>
          <p:nvPr/>
        </p:nvSpPr>
        <p:spPr>
          <a:xfrm>
            <a:off x="316042" y="5456343"/>
            <a:ext cx="4020526" cy="39959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1:16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16</a:t>
            </a:r>
            <a:r>
              <a:t> The Lord grant mercy to the household of Onesiphorus, for he often refreshed me, and was not ashamed of my chain;</a:t>
            </a:r>
          </a:p>
        </p:txBody>
      </p:sp>
      <p:sp>
        <p:nvSpPr>
          <p:cNvPr id="220"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21" name="PAUL’S DESIRE ……"/>
          <p:cNvSpPr txBox="1"/>
          <p:nvPr/>
        </p:nvSpPr>
        <p:spPr>
          <a:xfrm>
            <a:off x="4563265" y="1542829"/>
            <a:ext cx="8244369" cy="7898088"/>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PAUL’S DESIRE …</a:t>
            </a:r>
            <a:endParaRPr cap="all"/>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rPr cap="all"/>
              <a:t>“</a:t>
            </a:r>
            <a:r>
              <a:rPr b="1"/>
              <a:t>The Lord grant mercy to the household of Onesiphorus</a:t>
            </a:r>
            <a:r>
              <a:t>” — </a:t>
            </a:r>
          </a:p>
          <a:p>
            <a:pPr lvl="1" marL="1600200" indent="-685800" algn="l">
              <a:lnSpc>
                <a:spcPct val="90000"/>
              </a:lnSpc>
              <a:spcBef>
                <a:spcPts val="1600"/>
              </a:spcBef>
              <a:buClr>
                <a:srgbClr val="945200"/>
              </a:buClr>
              <a:buSzPct val="80000"/>
              <a:buFont typeface="Zapf Dingbats"/>
              <a:buBlip>
                <a:blip r:embed="rId6"/>
              </a:buBlip>
              <a:defRPr sz="3400">
                <a:solidFill>
                  <a:srgbClr val="3E231A"/>
                </a:solidFill>
                <a:latin typeface="Times New Roman"/>
                <a:ea typeface="Times New Roman"/>
                <a:cs typeface="Times New Roman"/>
                <a:sym typeface="Times New Roman"/>
              </a:defRPr>
            </a:pPr>
            <a:r>
              <a:rPr b="1"/>
              <a:t>Mercy</a:t>
            </a:r>
            <a:r>
              <a:t> (</a:t>
            </a:r>
            <a:r>
              <a:rPr i="1"/>
              <a:t>eleos</a:t>
            </a:r>
            <a:r>
              <a:t> ἔλεος, 1656) is "God’s “kindness and goodwill toward the miserable and afflicted, joined with a desire to relieve them” (</a:t>
            </a:r>
            <a:r>
              <a:rPr b="1"/>
              <a:t>Wuest)</a:t>
            </a:r>
            <a:r>
              <a:t>  </a:t>
            </a:r>
          </a:p>
          <a:p>
            <a:pPr lvl="1" marL="1600200" indent="-685800" algn="l">
              <a:lnSpc>
                <a:spcPct val="90000"/>
              </a:lnSpc>
              <a:spcBef>
                <a:spcPts val="1600"/>
              </a:spcBef>
              <a:buClr>
                <a:srgbClr val="945200"/>
              </a:buClr>
              <a:buSzPct val="80000"/>
              <a:buFont typeface="Zapf Dingbats"/>
              <a:buBlip>
                <a:blip r:embed="rId6"/>
              </a:buBlip>
              <a:defRPr sz="3400">
                <a:solidFill>
                  <a:srgbClr val="3E231A"/>
                </a:solidFill>
                <a:latin typeface="Times New Roman"/>
                <a:ea typeface="Times New Roman"/>
                <a:cs typeface="Times New Roman"/>
                <a:sym typeface="Times New Roman"/>
              </a:defRPr>
            </a:pPr>
            <a:r>
              <a:t>“</a:t>
            </a:r>
            <a:r>
              <a:rPr b="1"/>
              <a:t>for he often refreshed me</a:t>
            </a:r>
            <a:r>
              <a:t>” — </a:t>
            </a:r>
            <a:r>
              <a:rPr b="1"/>
              <a:t>often</a:t>
            </a:r>
            <a:r>
              <a:t> (</a:t>
            </a:r>
            <a:r>
              <a:rPr b="1"/>
              <a:t>pollakis</a:t>
            </a:r>
            <a:r>
              <a:t>) means many times, again and again, time after time. </a:t>
            </a:r>
          </a:p>
          <a:p>
            <a:pPr lvl="1" marL="1600200" indent="-685800" algn="l">
              <a:lnSpc>
                <a:spcPct val="90000"/>
              </a:lnSpc>
              <a:spcBef>
                <a:spcPts val="1600"/>
              </a:spcBef>
              <a:buClr>
                <a:srgbClr val="945200"/>
              </a:buClr>
              <a:buSzPct val="80000"/>
              <a:buFont typeface="Zapf Dingbats"/>
              <a:buBlip>
                <a:blip r:embed="rId6"/>
              </a:buBlip>
              <a:defRPr sz="3400">
                <a:solidFill>
                  <a:srgbClr val="3E231A"/>
                </a:solidFill>
                <a:latin typeface="Times New Roman"/>
                <a:ea typeface="Times New Roman"/>
                <a:cs typeface="Times New Roman"/>
                <a:sym typeface="Times New Roman"/>
              </a:defRPr>
            </a:pPr>
            <a:r>
              <a:t>“</a:t>
            </a:r>
            <a:r>
              <a:rPr b="1"/>
              <a:t>was not ashamed of my chain</a:t>
            </a:r>
            <a:r>
              <a:t>” — Onesiphorus’ example illustrates and exemplifies Paul's exhortation in 1:8. “</a:t>
            </a:r>
            <a:r>
              <a:rPr i="1"/>
              <a:t>do not be ashamed of the testimony of our Lord, nor of me His prisoner</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1">
                                            <p:txEl>
                                              <p:pRg st="1" end="1"/>
                                            </p:txEl>
                                          </p:spTgt>
                                        </p:tgtEl>
                                        <p:attrNameLst>
                                          <p:attrName>style.visibility</p:attrName>
                                        </p:attrNameLst>
                                      </p:cBhvr>
                                      <p:to>
                                        <p:strVal val="visible"/>
                                      </p:to>
                                    </p:set>
                                    <p:animEffect filter="fade" transition="in">
                                      <p:cBhvr>
                                        <p:cTn id="7" dur="1500"/>
                                        <p:tgtEl>
                                          <p:spTgt spid="2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1">
                                            <p:txEl>
                                              <p:pRg st="2" end="2"/>
                                            </p:txEl>
                                          </p:spTgt>
                                        </p:tgtEl>
                                        <p:attrNameLst>
                                          <p:attrName>style.visibility</p:attrName>
                                        </p:attrNameLst>
                                      </p:cBhvr>
                                      <p:to>
                                        <p:strVal val="visible"/>
                                      </p:to>
                                    </p:set>
                                    <p:animEffect filter="fade" transition="in">
                                      <p:cBhvr>
                                        <p:cTn id="12" dur="1500"/>
                                        <p:tgtEl>
                                          <p:spTgt spid="2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1">
                                            <p:txEl>
                                              <p:pRg st="3" end="3"/>
                                            </p:txEl>
                                          </p:spTgt>
                                        </p:tgtEl>
                                        <p:attrNameLst>
                                          <p:attrName>style.visibility</p:attrName>
                                        </p:attrNameLst>
                                      </p:cBhvr>
                                      <p:to>
                                        <p:strVal val="visible"/>
                                      </p:to>
                                    </p:set>
                                    <p:animEffect filter="fade" transition="in">
                                      <p:cBhvr>
                                        <p:cTn id="17" dur="1500"/>
                                        <p:tgtEl>
                                          <p:spTgt spid="2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1">
                                            <p:txEl>
                                              <p:pRg st="4" end="4"/>
                                            </p:txEl>
                                          </p:spTgt>
                                        </p:tgtEl>
                                        <p:attrNameLst>
                                          <p:attrName>style.visibility</p:attrName>
                                        </p:attrNameLst>
                                      </p:cBhvr>
                                      <p:to>
                                        <p:strVal val="visible"/>
                                      </p:to>
                                    </p:set>
                                    <p:animEffect filter="fade" transition="in">
                                      <p:cBhvr>
                                        <p:cTn id="22" dur="1500"/>
                                        <p:tgtEl>
                                          <p:spTgt spid="22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Image"/>
          <p:cNvGrpSpPr/>
          <p:nvPr/>
        </p:nvGrpSpPr>
        <p:grpSpPr>
          <a:xfrm>
            <a:off x="112590" y="1942275"/>
            <a:ext cx="4427430" cy="7946858"/>
            <a:chOff x="0" y="0"/>
            <a:chExt cx="4427428" cy="7946856"/>
          </a:xfrm>
        </p:grpSpPr>
        <p:pic>
          <p:nvPicPr>
            <p:cNvPr id="223"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24"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26" name="2 Timothy 1:17 (NKJV)…"/>
          <p:cNvSpPr txBox="1"/>
          <p:nvPr/>
        </p:nvSpPr>
        <p:spPr>
          <a:xfrm>
            <a:off x="316042" y="6361973"/>
            <a:ext cx="4020526" cy="30561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1:17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17</a:t>
            </a:r>
            <a:r>
              <a:t> but when he arrived in Rome, he sought me out very zealously and found </a:t>
            </a:r>
            <a:r>
              <a:rPr i="1"/>
              <a:t>me</a:t>
            </a:r>
            <a:r>
              <a:t>.</a:t>
            </a:r>
          </a:p>
        </p:txBody>
      </p:sp>
      <p:sp>
        <p:nvSpPr>
          <p:cNvPr id="227"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28" name="PAUL’S DESIRE ……"/>
          <p:cNvSpPr txBox="1"/>
          <p:nvPr/>
        </p:nvSpPr>
        <p:spPr>
          <a:xfrm>
            <a:off x="4563265" y="1542829"/>
            <a:ext cx="8244369" cy="8057295"/>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PAUL’S DESIRE …</a:t>
            </a:r>
            <a:endParaRPr cap="all"/>
          </a:p>
          <a:p>
            <a:pPr lvl="1" marL="1028699" indent="-685799" algn="l">
              <a:lnSpc>
                <a:spcPct val="90000"/>
              </a:lnSpc>
              <a:spcBef>
                <a:spcPts val="1600"/>
              </a:spcBef>
              <a:buClr>
                <a:srgbClr val="945200"/>
              </a:buClr>
              <a:buSzPct val="80000"/>
              <a:buFont typeface="Zapf Dingbats"/>
              <a:buBlip>
                <a:blip r:embed="rId5"/>
              </a:buBlip>
              <a:defRPr sz="3800">
                <a:solidFill>
                  <a:srgbClr val="3E231A"/>
                </a:solidFill>
                <a:latin typeface="Times New Roman"/>
                <a:ea typeface="Times New Roman"/>
                <a:cs typeface="Times New Roman"/>
                <a:sym typeface="Times New Roman"/>
              </a:defRPr>
            </a:pPr>
            <a:r>
              <a:rPr cap="all"/>
              <a:t>“</a:t>
            </a:r>
            <a:r>
              <a:rPr b="1"/>
              <a:t>The Lord grant mercy to the household of Onesiphorus</a:t>
            </a:r>
            <a:r>
              <a:t>” — </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a:t>
            </a:r>
            <a:r>
              <a:rPr b="1"/>
              <a:t>when he arrived in Rome</a:t>
            </a:r>
            <a:r>
              <a:t>” — Rome was in a state of turmoil after the burning by Nero - persecution was intense - yet Onesiphorus went to Rome to help Paul.</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a:t>
            </a:r>
            <a:r>
              <a:rPr b="1"/>
              <a:t>he sought me out very zealously”</a:t>
            </a:r>
            <a:r>
              <a:t> — Such an effort would have undoubtedly exposed Onesiphorus to great danger. </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a:t>
            </a:r>
            <a:r>
              <a:rPr b="1"/>
              <a:t>and found </a:t>
            </a:r>
            <a:r>
              <a:rPr b="1" i="1"/>
              <a:t>me</a:t>
            </a:r>
            <a:r>
              <a:t>.” — Onesiphorus did not give up until he had found Paul and helped him as much and as often as he could.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8">
                                            <p:txEl>
                                              <p:pRg st="1" end="1"/>
                                            </p:txEl>
                                          </p:spTgt>
                                        </p:tgtEl>
                                        <p:attrNameLst>
                                          <p:attrName>style.visibility</p:attrName>
                                        </p:attrNameLst>
                                      </p:cBhvr>
                                      <p:to>
                                        <p:strVal val="visible"/>
                                      </p:to>
                                    </p:set>
                                    <p:animEffect filter="fade" transition="in">
                                      <p:cBhvr>
                                        <p:cTn id="7" dur="1500"/>
                                        <p:tgtEl>
                                          <p:spTgt spid="2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8">
                                            <p:txEl>
                                              <p:pRg st="2" end="2"/>
                                            </p:txEl>
                                          </p:spTgt>
                                        </p:tgtEl>
                                        <p:attrNameLst>
                                          <p:attrName>style.visibility</p:attrName>
                                        </p:attrNameLst>
                                      </p:cBhvr>
                                      <p:to>
                                        <p:strVal val="visible"/>
                                      </p:to>
                                    </p:set>
                                    <p:animEffect filter="fade" transition="in">
                                      <p:cBhvr>
                                        <p:cTn id="12" dur="1500"/>
                                        <p:tgtEl>
                                          <p:spTgt spid="2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8">
                                            <p:txEl>
                                              <p:pRg st="3" end="3"/>
                                            </p:txEl>
                                          </p:spTgt>
                                        </p:tgtEl>
                                        <p:attrNameLst>
                                          <p:attrName>style.visibility</p:attrName>
                                        </p:attrNameLst>
                                      </p:cBhvr>
                                      <p:to>
                                        <p:strVal val="visible"/>
                                      </p:to>
                                    </p:set>
                                    <p:animEffect filter="fade" transition="in">
                                      <p:cBhvr>
                                        <p:cTn id="17" dur="1500"/>
                                        <p:tgtEl>
                                          <p:spTgt spid="2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8">
                                            <p:txEl>
                                              <p:pRg st="4" end="4"/>
                                            </p:txEl>
                                          </p:spTgt>
                                        </p:tgtEl>
                                        <p:attrNameLst>
                                          <p:attrName>style.visibility</p:attrName>
                                        </p:attrNameLst>
                                      </p:cBhvr>
                                      <p:to>
                                        <p:strVal val="visible"/>
                                      </p:to>
                                    </p:set>
                                    <p:animEffect filter="fade" transition="in">
                                      <p:cBhvr>
                                        <p:cTn id="22" dur="1500"/>
                                        <p:tgtEl>
                                          <p:spTgt spid="22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p:cNvGrpSpPr/>
          <p:nvPr/>
        </p:nvGrpSpPr>
        <p:grpSpPr>
          <a:xfrm>
            <a:off x="112590" y="1942275"/>
            <a:ext cx="4427430" cy="7946858"/>
            <a:chOff x="0" y="0"/>
            <a:chExt cx="4427428" cy="7946856"/>
          </a:xfrm>
        </p:grpSpPr>
        <p:pic>
          <p:nvPicPr>
            <p:cNvPr id="230"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31"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33" name="2 Timothy 1:18 (NKJV)…"/>
          <p:cNvSpPr txBox="1"/>
          <p:nvPr/>
        </p:nvSpPr>
        <p:spPr>
          <a:xfrm>
            <a:off x="316042" y="4564646"/>
            <a:ext cx="4020526" cy="4935737"/>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t>2 Timothy 1:18 (NKJV) </a:t>
            </a:r>
          </a:p>
          <a:p>
            <a:pPr defTabSz="457200">
              <a:defRPr sz="3200">
                <a:solidFill>
                  <a:srgbClr val="FFFFFF"/>
                </a:solidFill>
                <a:effectLst>
                  <a:outerShdw sx="100000" sy="100000" kx="0" ky="0" algn="b" rotWithShape="0" blurRad="63500" dist="63500" dir="3120000">
                    <a:srgbClr val="000000"/>
                  </a:outerShdw>
                </a:effectLst>
                <a:latin typeface="Times New Roman"/>
                <a:ea typeface="Times New Roman"/>
                <a:cs typeface="Times New Roman"/>
                <a:sym typeface="Times New Roman"/>
              </a:defRPr>
            </a:pPr>
            <a:r>
              <a:rPr baseline="31999"/>
              <a:t>18</a:t>
            </a:r>
            <a:r>
              <a:t> The Lord grant to him that he may find mercy from the Lord in that Day—and you know very well how many ways he ministered </a:t>
            </a:r>
            <a:r>
              <a:rPr i="1"/>
              <a:t>to me</a:t>
            </a:r>
            <a:r>
              <a:t> at Ephesus.</a:t>
            </a:r>
          </a:p>
        </p:txBody>
      </p:sp>
      <p:sp>
        <p:nvSpPr>
          <p:cNvPr id="234"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35" name="PAUL’S DESIRE ……"/>
          <p:cNvSpPr txBox="1"/>
          <p:nvPr/>
        </p:nvSpPr>
        <p:spPr>
          <a:xfrm>
            <a:off x="4563265" y="1542829"/>
            <a:ext cx="8244369" cy="7634713"/>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PAUL’S DESIRE …</a:t>
            </a:r>
            <a:endParaRPr cap="all"/>
          </a:p>
          <a:p>
            <a:pPr lvl="1" marL="1028700" indent="-685800"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rPr cap="all"/>
              <a:t>“</a:t>
            </a:r>
            <a:r>
              <a:rPr b="1"/>
              <a:t>The Lord grant to him that he may find mercy from the Lord in that Day</a:t>
            </a:r>
            <a:r>
              <a:t>” </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The expression that day refers to the great day of judgment (cf. v. 12; 2 Tim. 4:8; 2 Thess. 1:10).</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The mercy of this text refers to the eternal reward, which is a reward of mercy, not merit (Rom. 4:4).</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Paul wished for Onesiphorus the same reward of mercy which he anticipated for himself (4:8).</a:t>
            </a:r>
          </a:p>
          <a:p>
            <a:pPr lvl="1" marL="1600200" indent="-685800" algn="l">
              <a:lnSpc>
                <a:spcPct val="90000"/>
              </a:lnSpc>
              <a:spcBef>
                <a:spcPts val="1100"/>
              </a:spcBef>
              <a:buClr>
                <a:srgbClr val="945200"/>
              </a:buClr>
              <a:buSzPct val="80000"/>
              <a:buFont typeface="Zapf Dingbats"/>
              <a:buBlip>
                <a:blip r:embed="rId6"/>
              </a:buBlip>
              <a:defRPr sz="3300">
                <a:solidFill>
                  <a:srgbClr val="3E231A"/>
                </a:solidFill>
                <a:latin typeface="Times New Roman"/>
                <a:ea typeface="Times New Roman"/>
                <a:cs typeface="Times New Roman"/>
                <a:sym typeface="Times New Roman"/>
              </a:defRPr>
            </a:pPr>
            <a:r>
              <a:t>Onesiphorus’ service to Paul had not been limited to Rome but also at Ephesus, under Timothy’s own eyes.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5">
                                            <p:txEl>
                                              <p:pRg st="1" end="1"/>
                                            </p:txEl>
                                          </p:spTgt>
                                        </p:tgtEl>
                                        <p:attrNameLst>
                                          <p:attrName>style.visibility</p:attrName>
                                        </p:attrNameLst>
                                      </p:cBhvr>
                                      <p:to>
                                        <p:strVal val="visible"/>
                                      </p:to>
                                    </p:set>
                                    <p:animEffect filter="fade" transition="in">
                                      <p:cBhvr>
                                        <p:cTn id="7" dur="1500"/>
                                        <p:tgtEl>
                                          <p:spTgt spid="2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5">
                                            <p:txEl>
                                              <p:pRg st="2" end="2"/>
                                            </p:txEl>
                                          </p:spTgt>
                                        </p:tgtEl>
                                        <p:attrNameLst>
                                          <p:attrName>style.visibility</p:attrName>
                                        </p:attrNameLst>
                                      </p:cBhvr>
                                      <p:to>
                                        <p:strVal val="visible"/>
                                      </p:to>
                                    </p:set>
                                    <p:animEffect filter="fade" transition="in">
                                      <p:cBhvr>
                                        <p:cTn id="12" dur="1500"/>
                                        <p:tgtEl>
                                          <p:spTgt spid="2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5">
                                            <p:txEl>
                                              <p:pRg st="3" end="3"/>
                                            </p:txEl>
                                          </p:spTgt>
                                        </p:tgtEl>
                                        <p:attrNameLst>
                                          <p:attrName>style.visibility</p:attrName>
                                        </p:attrNameLst>
                                      </p:cBhvr>
                                      <p:to>
                                        <p:strVal val="visible"/>
                                      </p:to>
                                    </p:set>
                                    <p:animEffect filter="fade" transition="in">
                                      <p:cBhvr>
                                        <p:cTn id="17" dur="1500"/>
                                        <p:tgtEl>
                                          <p:spTgt spid="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5">
                                            <p:txEl>
                                              <p:pRg st="4" end="4"/>
                                            </p:txEl>
                                          </p:spTgt>
                                        </p:tgtEl>
                                        <p:attrNameLst>
                                          <p:attrName>style.visibility</p:attrName>
                                        </p:attrNameLst>
                                      </p:cBhvr>
                                      <p:to>
                                        <p:strVal val="visible"/>
                                      </p:to>
                                    </p:set>
                                    <p:animEffect filter="fade" transition="in">
                                      <p:cBhvr>
                                        <p:cTn id="22" dur="1500"/>
                                        <p:tgtEl>
                                          <p:spTgt spid="2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35">
                                            <p:txEl>
                                              <p:pRg st="5" end="5"/>
                                            </p:txEl>
                                          </p:spTgt>
                                        </p:tgtEl>
                                        <p:attrNameLst>
                                          <p:attrName>style.visibility</p:attrName>
                                        </p:attrNameLst>
                                      </p:cBhvr>
                                      <p:to>
                                        <p:strVal val="visible"/>
                                      </p:to>
                                    </p:set>
                                    <p:animEffect filter="fade" transition="in">
                                      <p:cBhvr>
                                        <p:cTn id="27" dur="1500"/>
                                        <p:tgtEl>
                                          <p:spTgt spid="23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9" name="Image"/>
          <p:cNvGrpSpPr/>
          <p:nvPr/>
        </p:nvGrpSpPr>
        <p:grpSpPr>
          <a:xfrm>
            <a:off x="112590" y="1942275"/>
            <a:ext cx="4427430" cy="7946858"/>
            <a:chOff x="0" y="0"/>
            <a:chExt cx="4427428" cy="7946856"/>
          </a:xfrm>
        </p:grpSpPr>
        <p:pic>
          <p:nvPicPr>
            <p:cNvPr id="237" name="Image" descr="Image"/>
            <p:cNvPicPr>
              <a:picLocks noChangeAspect="1"/>
            </p:cNvPicPr>
            <p:nvPr/>
          </p:nvPicPr>
          <p:blipFill>
            <a:blip r:embed="rId2">
              <a:extLst/>
            </a:blip>
            <a:srcRect l="23371" t="1721" r="42757" b="0"/>
            <a:stretch>
              <a:fillRect/>
            </a:stretch>
          </p:blipFill>
          <p:spPr>
            <a:xfrm>
              <a:off x="126795" y="88756"/>
              <a:ext cx="4173838" cy="7591828"/>
            </a:xfrm>
            <a:prstGeom prst="rect">
              <a:avLst/>
            </a:prstGeom>
            <a:ln w="12700" cap="flat">
              <a:noFill/>
              <a:miter lim="400000"/>
            </a:ln>
            <a:effectLst/>
          </p:spPr>
        </p:pic>
        <p:pic>
          <p:nvPicPr>
            <p:cNvPr id="238" name="Image" descr="Image"/>
            <p:cNvPicPr>
              <a:picLocks noChangeAspect="1"/>
            </p:cNvPicPr>
            <p:nvPr/>
          </p:nvPicPr>
          <p:blipFill>
            <a:blip r:embed="rId3">
              <a:extLst/>
            </a:blip>
            <a:stretch>
              <a:fillRect/>
            </a:stretch>
          </p:blipFill>
          <p:spPr>
            <a:xfrm>
              <a:off x="0" y="0"/>
              <a:ext cx="4427430" cy="7946857"/>
            </a:xfrm>
            <a:prstGeom prst="rect">
              <a:avLst/>
            </a:prstGeom>
            <a:ln w="12700" cap="flat">
              <a:noFill/>
              <a:miter lim="400000"/>
            </a:ln>
            <a:effectLst/>
          </p:spPr>
        </p:pic>
      </p:grpSp>
      <p:sp>
        <p:nvSpPr>
          <p:cNvPr id="240" name="“Disloyalty Hurts! Friendship Refreshes”"/>
          <p:cNvSpPr/>
          <p:nvPr/>
        </p:nvSpPr>
        <p:spPr>
          <a:xfrm>
            <a:off x="149980" y="214488"/>
            <a:ext cx="12704840" cy="996168"/>
          </a:xfrm>
          <a:prstGeom prst="roundRect">
            <a:avLst>
              <a:gd name="adj" fmla="val 40291"/>
            </a:avLst>
          </a:prstGeom>
          <a:gradFill>
            <a:gsLst>
              <a:gs pos="0">
                <a:srgbClr val="945200">
                  <a:alpha val="76147"/>
                </a:srgbClr>
              </a:gs>
              <a:gs pos="100000">
                <a:schemeClr val="accent3">
                  <a:satOff val="2194"/>
                  <a:lumOff val="-10817"/>
                  <a:alpha val="22761"/>
                </a:schemeClr>
              </a:gs>
            </a:gsLst>
            <a:lin ang="5400000"/>
          </a:gradFill>
          <a:ln w="12700">
            <a:miter lim="400000"/>
          </a:ln>
          <a:effectLst>
            <a:outerShdw sx="100000" sy="100000" kx="0" ky="0" algn="b" rotWithShape="0" blurRad="63500" dist="57698" dir="5400000">
              <a:srgbClr val="000000">
                <a:alpha val="753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b="1" sz="5000">
                <a:solidFill>
                  <a:srgbClr val="FFFFFF"/>
                </a:solidFill>
                <a:effectLst>
                  <a:outerShdw sx="100000" sy="100000" kx="0" ky="0" algn="b" rotWithShape="0" blurRad="76200" dist="63500" dir="1380000">
                    <a:srgbClr val="000000"/>
                  </a:outerShdw>
                </a:effectLst>
                <a:latin typeface="Times New Roman"/>
                <a:ea typeface="Times New Roman"/>
                <a:cs typeface="Times New Roman"/>
                <a:sym typeface="Times New Roman"/>
              </a:defRPr>
            </a:lvl1pPr>
          </a:lstStyle>
          <a:p>
            <a:pPr/>
            <a:r>
              <a:t>“Disloyalty Hurts! Friendship Refreshes”</a:t>
            </a:r>
          </a:p>
        </p:txBody>
      </p:sp>
      <p:sp>
        <p:nvSpPr>
          <p:cNvPr id="241" name="PAUL’S DESIRE ……"/>
          <p:cNvSpPr txBox="1"/>
          <p:nvPr/>
        </p:nvSpPr>
        <p:spPr>
          <a:xfrm>
            <a:off x="4563265" y="1542829"/>
            <a:ext cx="8244369" cy="7993471"/>
          </a:xfrm>
          <a:prstGeom prst="rect">
            <a:avLst/>
          </a:prstGeom>
          <a:ln w="12700">
            <a:miter lim="400000"/>
          </a:ln>
          <a:effectLst>
            <a:outerShdw sx="100000" sy="100000" kx="0" ky="0" algn="b" rotWithShape="0" blurRad="165100" dist="101600" dir="2700000">
              <a:srgbClr val="000000">
                <a:alpha val="3645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914399" indent="-914399" algn="l">
              <a:lnSpc>
                <a:spcPct val="90000"/>
              </a:lnSpc>
              <a:spcBef>
                <a:spcPts val="1600"/>
              </a:spcBef>
              <a:buClr>
                <a:srgbClr val="945200"/>
              </a:buClr>
              <a:buSzPct val="80000"/>
              <a:buFont typeface="Zapf Dingbats"/>
              <a:buBlip>
                <a:blip r:embed="rId4"/>
              </a:buBlip>
              <a:defRPr sz="5400">
                <a:solidFill>
                  <a:srgbClr val="3E231A"/>
                </a:solidFill>
                <a:latin typeface="Times New Roman"/>
                <a:ea typeface="Times New Roman"/>
                <a:cs typeface="Times New Roman"/>
                <a:sym typeface="Times New Roman"/>
              </a:defRPr>
            </a:pPr>
            <a:r>
              <a:t>PAUL’S DESIRE …</a:t>
            </a:r>
            <a:endParaRPr cap="all"/>
          </a:p>
          <a:p>
            <a:pPr lvl="1" marL="1028700" indent="-685800"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t>Paul wrote 2 Timothy from a Roman prison cell. It was a difficult time for the apostle, made more difficult by trusted friends who abandoned him in his hour of need. (2 Timothy 1:15). </a:t>
            </a:r>
          </a:p>
          <a:p>
            <a:pPr lvl="1" marL="1028700" indent="-685800"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t>In stark contrast to these deserters was Onesiphorus, who stayed with Paul through thick and thin. Onesiphorus went out of his way to find Paul and help him while Paul was in prison. </a:t>
            </a:r>
          </a:p>
          <a:p>
            <a:pPr lvl="1" marL="1028700" indent="-685800" algn="l">
              <a:lnSpc>
                <a:spcPct val="90000"/>
              </a:lnSpc>
              <a:spcBef>
                <a:spcPts val="1600"/>
              </a:spcBef>
              <a:buClr>
                <a:srgbClr val="945200"/>
              </a:buClr>
              <a:buSzPct val="80000"/>
              <a:buFont typeface="Zapf Dingbats"/>
              <a:buBlip>
                <a:blip r:embed="rId5"/>
              </a:buBlip>
              <a:defRPr sz="3400">
                <a:solidFill>
                  <a:srgbClr val="3E231A"/>
                </a:solidFill>
                <a:latin typeface="Times New Roman"/>
                <a:ea typeface="Times New Roman"/>
                <a:cs typeface="Times New Roman"/>
                <a:sym typeface="Times New Roman"/>
              </a:defRPr>
            </a:pPr>
            <a:r>
              <a:t>Onesiphorus showed great courage—Great loyalty to Paul and the Lord—and devotion to the Gospel message - willing to “deny himself, take up his cross and follow the Lord.” (Luke 9:23)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1">
                                            <p:txEl>
                                              <p:pRg st="1" end="1"/>
                                            </p:txEl>
                                          </p:spTgt>
                                        </p:tgtEl>
                                        <p:attrNameLst>
                                          <p:attrName>style.visibility</p:attrName>
                                        </p:attrNameLst>
                                      </p:cBhvr>
                                      <p:to>
                                        <p:strVal val="visible"/>
                                      </p:to>
                                    </p:set>
                                    <p:animEffect filter="fade" transition="in">
                                      <p:cBhvr>
                                        <p:cTn id="7" dur="1500"/>
                                        <p:tgtEl>
                                          <p:spTgt spid="2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41">
                                            <p:txEl>
                                              <p:pRg st="2" end="2"/>
                                            </p:txEl>
                                          </p:spTgt>
                                        </p:tgtEl>
                                        <p:attrNameLst>
                                          <p:attrName>style.visibility</p:attrName>
                                        </p:attrNameLst>
                                      </p:cBhvr>
                                      <p:to>
                                        <p:strVal val="visible"/>
                                      </p:to>
                                    </p:set>
                                    <p:animEffect filter="fade" transition="in">
                                      <p:cBhvr>
                                        <p:cTn id="12" dur="1500"/>
                                        <p:tgtEl>
                                          <p:spTgt spid="2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41">
                                            <p:txEl>
                                              <p:pRg st="3" end="3"/>
                                            </p:txEl>
                                          </p:spTgt>
                                        </p:tgtEl>
                                        <p:attrNameLst>
                                          <p:attrName>style.visibility</p:attrName>
                                        </p:attrNameLst>
                                      </p:cBhvr>
                                      <p:to>
                                        <p:strVal val="visible"/>
                                      </p:to>
                                    </p:set>
                                    <p:animEffect filter="fade" transition="in">
                                      <p:cBhvr>
                                        <p:cTn id="17" dur="1500"/>
                                        <p:tgtEl>
                                          <p:spTgt spid="2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