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tif"/><Relationship Id="rId4" Type="http://schemas.openxmlformats.org/officeDocument/2006/relationships/image" Target="../media/image5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5800">
                <a:solidFill>
                  <a:srgbClr val="E8D38A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650239" y="2275839"/>
            <a:ext cx="11704322" cy="6697473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695597" indent="-558437" defTabSz="1300480">
              <a:spcBef>
                <a:spcPts val="900"/>
              </a:spcBef>
              <a:buClr>
                <a:srgbClr val="000000"/>
              </a:buClr>
              <a:buSzPct val="65000"/>
              <a:buChar char=""/>
              <a:defRPr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1034033" indent="-448817" defTabSz="1300480">
              <a:spcBef>
                <a:spcPts val="900"/>
              </a:spcBef>
              <a:buClr>
                <a:srgbClr val="000000"/>
              </a:buClr>
              <a:buSzPct val="80000"/>
              <a:buChar char="◼"/>
              <a:defRPr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00110" indent="-394854" defTabSz="1300480">
              <a:spcBef>
                <a:spcPts val="900"/>
              </a:spcBef>
              <a:buClr>
                <a:srgbClr val="000000"/>
              </a:buClr>
              <a:buSzPct val="95000"/>
              <a:buChar char="▫"/>
              <a:defRPr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517903" indent="-347472" defTabSz="1300480">
              <a:spcBef>
                <a:spcPts val="900"/>
              </a:spcBef>
              <a:buClr>
                <a:srgbClr val="000000"/>
              </a:buClr>
              <a:buSzPct val="100000"/>
              <a:buChar char=""/>
              <a:defRPr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709927" indent="-347472" defTabSz="1300480">
              <a:spcBef>
                <a:spcPts val="900"/>
              </a:spcBef>
              <a:buClr>
                <a:srgbClr val="000000"/>
              </a:buClr>
              <a:buSzPct val="100000"/>
              <a:buChar char="◾"/>
              <a:defRPr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138659" y="9391226"/>
            <a:ext cx="215901" cy="254001"/>
          </a:xfrm>
          <a:prstGeom prst="rect">
            <a:avLst/>
          </a:prstGeom>
        </p:spPr>
        <p:txBody>
          <a:bodyPr lIns="0" tIns="0" rIns="0" bIns="0"/>
          <a:lstStyle>
            <a:lvl1pPr algn="r" defTabSz="1300480">
              <a:defRPr sz="1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gradFill flip="none" rotWithShape="1">
          <a:gsLst>
            <a:gs pos="0">
              <a:srgbClr val="FFFBF4"/>
            </a:gs>
            <a:gs pos="100000">
              <a:srgbClr val="C6B698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2" cy="9753600"/>
          </a:xfrm>
          <a:prstGeom prst="rect">
            <a:avLst/>
          </a:prstGeom>
          <a:ln w="12700"/>
        </p:spPr>
      </p:pic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733238" y="397060"/>
            <a:ext cx="271562" cy="285354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1600">
                <a:solidFill>
                  <a:srgbClr val="8D6649"/>
                </a:solidFill>
                <a:uFill>
                  <a:solidFill>
                    <a:srgbClr val="8D6649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>
            <a:noAutofit/>
          </a:bodyPr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>
            <a:outerShdw sx="100000" sy="100000" kx="0" ky="0" algn="b" rotWithShape="0" blurRad="12700" dist="25400" dir="16200000">
              <a:srgbClr val="000000">
                <a:alpha val="30000"/>
              </a:srgbClr>
            </a:outerShdw>
          </a:effectLst>
        </p:spPr>
        <p:txBody>
          <a:bodyPr>
            <a:noAutofit/>
          </a:bodyPr>
          <a:lstStyle>
            <a:lvl1pPr algn="l">
              <a:lnSpc>
                <a:spcPct val="90000"/>
              </a:lnSpc>
              <a:defRPr spc="360">
                <a:solidFill>
                  <a:srgbClr val="FBF9E6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825500" y="2705100"/>
            <a:ext cx="11353800" cy="62230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>
                <a:alpha val="45000"/>
              </a:srgbClr>
            </a:outerShdw>
          </a:effectLst>
        </p:spPr>
        <p:txBody>
          <a:bodyPr>
            <a:noAutofit/>
          </a:bodyPr>
          <a:lstStyle>
            <a:lvl1pPr marL="355600" indent="-355600">
              <a:lnSpc>
                <a:spcPct val="120000"/>
              </a:lnSpc>
              <a:spcBef>
                <a:spcPts val="3600"/>
              </a:spcBef>
              <a:buSzPct val="40000"/>
              <a:buFont typeface="Zapf Dingbats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800100" indent="-355600">
              <a:lnSpc>
                <a:spcPct val="120000"/>
              </a:lnSpc>
              <a:spcBef>
                <a:spcPts val="3600"/>
              </a:spcBef>
              <a:buSzPct val="40000"/>
              <a:buFont typeface="Zapf Dingbats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44600" indent="-355600">
              <a:lnSpc>
                <a:spcPct val="120000"/>
              </a:lnSpc>
              <a:spcBef>
                <a:spcPts val="3600"/>
              </a:spcBef>
              <a:buSzPct val="40000"/>
              <a:buFont typeface="Zapf Dingbats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89100" indent="-355600">
              <a:lnSpc>
                <a:spcPct val="120000"/>
              </a:lnSpc>
              <a:spcBef>
                <a:spcPts val="3600"/>
              </a:spcBef>
              <a:buSzPct val="40000"/>
              <a:buFont typeface="Zapf Dingbats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133600" indent="-355600">
              <a:lnSpc>
                <a:spcPct val="120000"/>
              </a:lnSpc>
              <a:spcBef>
                <a:spcPts val="3600"/>
              </a:spcBef>
              <a:buSzPct val="40000"/>
              <a:buFont typeface="Zapf Dingbats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FFFFFF">
                <a:alpha val="20000"/>
              </a:srgbClr>
            </a:outerShdw>
          </a:effectLst>
        </p:spPr>
        <p:txBody>
          <a:bodyPr anchor="t"/>
          <a:lstStyle>
            <a:lvl1pPr>
              <a:defRPr>
                <a:solidFill>
                  <a:srgbClr val="4F5C3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825500" y="3048000"/>
            <a:ext cx="11353800" cy="22733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pc="360">
                <a:solidFill>
                  <a:srgbClr val="4F5C3F">
                    <a:alpha val="72000"/>
                  </a:srgbClr>
                </a:solidFill>
                <a:effectLst>
                  <a:outerShdw sx="100000" sy="100000" kx="0" ky="0" algn="b" rotWithShape="0" blurRad="25400" dist="12700" dir="16200000">
                    <a:srgbClr val="3A3A3A">
                      <a:alpha val="3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sz="quarter" idx="1"/>
          </p:nvPr>
        </p:nvSpPr>
        <p:spPr>
          <a:xfrm>
            <a:off x="825500" y="5308600"/>
            <a:ext cx="11353800" cy="12954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>
                <a:alpha val="45000"/>
              </a:srgbClr>
            </a:outerShdw>
          </a:effectLst>
        </p:spPr>
        <p:txBody>
          <a:bodyPr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>
              <a:lnSpc>
                <a:spcPct val="120000"/>
              </a:lnSpc>
              <a:spcBef>
                <a:spcPts val="0"/>
              </a:spcBef>
              <a:buSzTx/>
              <a:buFont typeface="Zapf Dingbats"/>
              <a:buNone/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337300" y="8991600"/>
            <a:ext cx="342900" cy="406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FFFFFF">
                <a:alpha val="20000"/>
              </a:srgbClr>
            </a:outerShdw>
          </a:effectLst>
        </p:spPr>
        <p:txBody>
          <a:bodyPr anchor="t"/>
          <a:lstStyle>
            <a:lvl1pPr>
              <a:defRPr>
                <a:solidFill>
                  <a:srgbClr val="D7D0B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9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7.png"/><Relationship Id="rId5" Type="http://schemas.openxmlformats.org/officeDocument/2006/relationships/hyperlink" Target="http://" TargetMode="External"/><Relationship Id="rId6" Type="http://schemas.openxmlformats.org/officeDocument/2006/relationships/hyperlink" Target="http://w65stchurchofchrist.com" TargetMode="External"/><Relationship Id="rId7" Type="http://schemas.openxmlformats.org/officeDocument/2006/relationships/image" Target="../media/image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336" t="0" r="6336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242" name="Image"/>
          <p:cNvGrpSpPr/>
          <p:nvPr/>
        </p:nvGrpSpPr>
        <p:grpSpPr>
          <a:xfrm>
            <a:off x="557130" y="387427"/>
            <a:ext cx="11890540" cy="3360523"/>
            <a:chOff x="0" y="0"/>
            <a:chExt cx="11890539" cy="3360522"/>
          </a:xfrm>
        </p:grpSpPr>
        <p:pic>
          <p:nvPicPr>
            <p:cNvPr id="24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8802" r="0" b="22296"/>
            <a:stretch>
              <a:fillRect/>
            </a:stretch>
          </p:blipFill>
          <p:spPr>
            <a:xfrm>
              <a:off x="215900" y="139700"/>
              <a:ext cx="11458740" cy="28017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11890541" cy="3360524"/>
            </a:xfrm>
            <a:prstGeom prst="rect">
              <a:avLst/>
            </a:prstGeom>
            <a:effectLst/>
          </p:spPr>
        </p:pic>
      </p:grpSp>
      <p:grpSp>
        <p:nvGrpSpPr>
          <p:cNvPr id="245" name="“The Bishop’s Qualifications”…"/>
          <p:cNvGrpSpPr/>
          <p:nvPr/>
        </p:nvGrpSpPr>
        <p:grpSpPr>
          <a:xfrm>
            <a:off x="557130" y="5910919"/>
            <a:ext cx="11890540" cy="2476501"/>
            <a:chOff x="0" y="0"/>
            <a:chExt cx="11890539" cy="2476500"/>
          </a:xfrm>
        </p:grpSpPr>
        <p:sp>
          <p:nvSpPr>
            <p:cNvPr id="244" name="“The Bishop’s Qualifications”…"/>
            <p:cNvSpPr txBox="1"/>
            <p:nvPr/>
          </p:nvSpPr>
          <p:spPr>
            <a:xfrm>
              <a:off x="215900" y="139700"/>
              <a:ext cx="11458740" cy="19177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58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“The Bishop’s Qualifications” </a:t>
              </a:r>
            </a:p>
            <a:p>
              <a:pPr>
                <a:defRPr b="1" sz="65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b="0">
                  <a:latin typeface="+mn-lt"/>
                  <a:ea typeface="+mn-ea"/>
                  <a:cs typeface="+mn-cs"/>
                  <a:sym typeface="Gill Sans Light"/>
                </a:rPr>
                <a:t>(1 Timothy 3:1-7)</a:t>
              </a:r>
            </a:p>
          </p:txBody>
        </p:sp>
        <p:pic>
          <p:nvPicPr>
            <p:cNvPr id="243" name="“The Bishop’s Qualifications”… “The Bishop’s Qualifications” (1 Timothy 3:1-7)" descr="“The Bishop’s Qualifications”… “The Bishop’s Qualifications” (1 Timothy 3:1-7)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890540" cy="2476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0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1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1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13" name="A Devoted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Devoted Man</a:t>
            </a:r>
          </a:p>
        </p:txBody>
      </p:sp>
      <p:sp>
        <p:nvSpPr>
          <p:cNvPr id="314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2909578"/>
            <a:ext cx="8358873" cy="65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5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“If a man desires the position of a bishop”</a:t>
            </a:r>
          </a:p>
          <a:p>
            <a:pPr marL="1143000" indent="-685800" algn="l">
              <a:spcBef>
                <a:spcPts val="1500"/>
              </a:spcBef>
              <a:buSzPct val="80000"/>
              <a:buBlip>
                <a:blip r:embed="rId6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is not the desire to possess authority according to self will, but to serve God and brethren as a conscientious steward (Titus 1:7; I Peter 5:2, 3).  </a:t>
            </a:r>
          </a:p>
          <a:p>
            <a:pPr marL="1143000" indent="-685800" algn="l">
              <a:spcBef>
                <a:spcPts val="1500"/>
              </a:spcBef>
              <a:buSzPct val="80000"/>
              <a:buBlip>
                <a:blip r:embed="rId6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objective of his work is the glory of God and the salvation of souls.</a:t>
            </a:r>
          </a:p>
        </p:txBody>
      </p:sp>
      <p:sp>
        <p:nvSpPr>
          <p:cNvPr id="315" name="1 Timothy 3:1 (NKJV)…"/>
          <p:cNvSpPr txBox="1"/>
          <p:nvPr/>
        </p:nvSpPr>
        <p:spPr>
          <a:xfrm>
            <a:off x="319970" y="4444964"/>
            <a:ext cx="4045573" cy="43494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3:1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This </a:t>
            </a:r>
            <a:r>
              <a:rPr i="1"/>
              <a:t>is</a:t>
            </a:r>
            <a:r>
              <a:t> a faithful saying: If a man desires the position of a bishop, he desires a good work.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1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2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2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23" name="A Godly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Godly Man</a:t>
            </a:r>
          </a:p>
        </p:txBody>
      </p:sp>
      <p:sp>
        <p:nvSpPr>
          <p:cNvPr id="324" name="Paul, an apostle of Jesus Christ : The word apostle (apostolos) “is, lit., one sent forth (from stellō, to send)” (Vine).…"/>
          <p:cNvSpPr txBox="1"/>
          <p:nvPr/>
        </p:nvSpPr>
        <p:spPr>
          <a:xfrm>
            <a:off x="4949469" y="3399311"/>
            <a:ext cx="7891752" cy="574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28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“Blameless” (1 Tim 3:2) </a:t>
            </a:r>
          </a:p>
          <a:p>
            <a:pPr marL="685799" indent="-685799" algn="l">
              <a:spcBef>
                <a:spcPts val="28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“Of Good Behavior” </a:t>
            </a:r>
            <a:br/>
            <a:r>
              <a:t>(1 Tim 3:2) </a:t>
            </a:r>
          </a:p>
          <a:p>
            <a:pPr marL="685799" indent="-685799" algn="l">
              <a:spcBef>
                <a:spcPts val="28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“Just” (Tit 1:8) </a:t>
            </a:r>
          </a:p>
          <a:p>
            <a:pPr marL="685799" indent="-685799" algn="l">
              <a:spcBef>
                <a:spcPts val="28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“Holy, NKJV / Devout ASV” (Tit 1:8)</a:t>
            </a:r>
          </a:p>
        </p:txBody>
      </p:sp>
      <p:sp>
        <p:nvSpPr>
          <p:cNvPr id="325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2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3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3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33" name="A Godly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Godly Man</a:t>
            </a:r>
          </a:p>
        </p:txBody>
      </p:sp>
      <p:sp>
        <p:nvSpPr>
          <p:cNvPr id="334" name="Paul, an apostle of Jesus Christ : The word apostle (apostolos) “is, lit., one sent forth (from stellō, to send)” (Vine).…"/>
          <p:cNvSpPr txBox="1"/>
          <p:nvPr/>
        </p:nvSpPr>
        <p:spPr>
          <a:xfrm>
            <a:off x="4788522" y="3195255"/>
            <a:ext cx="7891753" cy="6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5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Elders are to be examples to the flock (I Peter 5:3).</a:t>
            </a:r>
          </a:p>
          <a:p>
            <a:pPr marL="685799" indent="-685799" algn="l">
              <a:spcBef>
                <a:spcPts val="15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should be men worthy of imitation (Heb. 13:7).</a:t>
            </a:r>
          </a:p>
          <a:p>
            <a:pPr marL="685799" indent="-685799" algn="l">
              <a:spcBef>
                <a:spcPts val="15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Their example in the community will reflect even more powerfully on the entire congregation. </a:t>
            </a:r>
          </a:p>
          <a:p>
            <a:pPr marL="685799" indent="-685799" algn="l">
              <a:spcBef>
                <a:spcPts val="15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need to be known in the community as men of integrity.</a:t>
            </a:r>
          </a:p>
        </p:txBody>
      </p:sp>
      <p:sp>
        <p:nvSpPr>
          <p:cNvPr id="335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3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4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4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43" name="A Family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Family Man</a:t>
            </a:r>
          </a:p>
        </p:txBody>
      </p:sp>
      <p:sp>
        <p:nvSpPr>
          <p:cNvPr id="344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2909578"/>
            <a:ext cx="8358873" cy="673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3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“The husband of one wife” (I Tim 3:2).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 must be married (True, . . .)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man cannot be an adulterer or polygamist (True, . . .)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Literally, in the Greek the phrase may be rendered as a “one woman man.” - An overseer must have demonstrated faithfulness in his marriage. 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merely that he is a husband, but that he is a devoted husband. </a:t>
            </a:r>
          </a:p>
        </p:txBody>
      </p:sp>
      <p:sp>
        <p:nvSpPr>
          <p:cNvPr id="345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4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5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5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53" name="A Qualified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Qualified Man</a:t>
            </a:r>
          </a:p>
        </p:txBody>
      </p:sp>
      <p:sp>
        <p:nvSpPr>
          <p:cNvPr id="354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2909578"/>
            <a:ext cx="8358873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3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“One who rules his own house well” (I Tim 3:4).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must have submissive and obedient children (I Tim. 3:3, 4; Titus 1:6).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Child/Children argument - [The Greek word “teknon” is comprehensive / plural, but inclusive of the singular; cf Gen. 21:7; Deut. 25:5; Mat. 22:24; Luke 20:28-33; I Tim. 5:4,9,10).</a:t>
            </a:r>
          </a:p>
        </p:txBody>
      </p:sp>
      <p:sp>
        <p:nvSpPr>
          <p:cNvPr id="355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5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6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6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63" name="A Qualified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Qualified Man</a:t>
            </a:r>
          </a:p>
        </p:txBody>
      </p:sp>
      <p:sp>
        <p:nvSpPr>
          <p:cNvPr id="364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2909578"/>
            <a:ext cx="8358873" cy="669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3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“One who rules his own house well” (I Tim 3:4).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Often lost in all of the discussions over “plurality of children” and “faithful children” is the basic qualification – 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man MUST have demonstrated the ability to keep his children “under control with all dignity.”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Family teaches and gives evidence of one’s leadership abilities.</a:t>
            </a:r>
          </a:p>
        </p:txBody>
      </p:sp>
      <p:sp>
        <p:nvSpPr>
          <p:cNvPr id="365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7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7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73" name="A Qualified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Qualified Man</a:t>
            </a:r>
          </a:p>
        </p:txBody>
      </p:sp>
      <p:sp>
        <p:nvSpPr>
          <p:cNvPr id="374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2909578"/>
            <a:ext cx="8358873" cy="669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300"/>
              </a:spcBef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“One who rules his own house well” (I Tim 3:4).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reason for the qualification is explicitly stated (I Timothy 3:5) 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Has he demonstrated the ability to be a servant / leader, to be tender, but also to administer discipline and correction?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Does he have the relational skills to work with people / provide wise counsel &amp; guidance / provide discipline.</a:t>
            </a:r>
          </a:p>
        </p:txBody>
      </p:sp>
      <p:sp>
        <p:nvSpPr>
          <p:cNvPr id="375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7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8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8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83" name="A Peaceful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Peaceful Man</a:t>
            </a:r>
          </a:p>
        </p:txBody>
      </p:sp>
      <p:sp>
        <p:nvSpPr>
          <p:cNvPr id="384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3249670"/>
            <a:ext cx="8358873" cy="613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300"/>
              </a:spcBef>
              <a:buSzPct val="80000"/>
              <a:buBlip>
                <a:blip r:embed="rId5"/>
              </a:buBlip>
              <a:defRPr sz="5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is to be a man of self control, not quick tempered (Titus 1:7-8)</a:t>
            </a:r>
          </a:p>
          <a:p>
            <a:pPr marL="685799" indent="-685799" algn="l">
              <a:spcBef>
                <a:spcPts val="300"/>
              </a:spcBef>
              <a:buSzPct val="80000"/>
              <a:buBlip>
                <a:blip r:embed="rId5"/>
              </a:buBlip>
              <a:defRPr sz="5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is not contentious </a:t>
            </a:r>
            <a:br/>
            <a:r>
              <a:t>(I Timothy 3:3).</a:t>
            </a:r>
          </a:p>
          <a:p>
            <a:pPr marL="685799" indent="-685799" algn="l">
              <a:spcBef>
                <a:spcPts val="300"/>
              </a:spcBef>
              <a:buSzPct val="80000"/>
              <a:buBlip>
                <a:blip r:embed="rId5"/>
              </a:buBlip>
              <a:defRPr sz="5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is not self-willed (Titus 1:7).</a:t>
            </a:r>
          </a:p>
        </p:txBody>
      </p:sp>
      <p:sp>
        <p:nvSpPr>
          <p:cNvPr id="385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8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9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9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93" name="A Peaceful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Peaceful Man</a:t>
            </a:r>
          </a:p>
        </p:txBody>
      </p:sp>
      <p:sp>
        <p:nvSpPr>
          <p:cNvPr id="394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  <p:sp>
        <p:nvSpPr>
          <p:cNvPr id="395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3032011"/>
            <a:ext cx="8358873" cy="65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Elders find themselves counseling brethren in highly emotional and volatile situations.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often have to mediate situations where numerous parties are involved in sin.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must confront brethren in sin and stop the efforts of false teachers.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must bear up under false accusations by some who will criticize without knowing all the facts about a situation.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40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40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403" name="A Capable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Capable Man</a:t>
            </a:r>
          </a:p>
        </p:txBody>
      </p:sp>
      <p:sp>
        <p:nvSpPr>
          <p:cNvPr id="404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  <p:sp>
        <p:nvSpPr>
          <p:cNvPr id="405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3032011"/>
            <a:ext cx="8358873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“Able to teach” (1 Tim. 3:2)</a:t>
            </a:r>
          </a:p>
          <a:p>
            <a:pPr marL="1143000" indent="-685800" algn="l">
              <a:spcBef>
                <a:spcPts val="3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Greek term here is didaktikon which means “skilled in teaching” (Vine). 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a novice, but mature Christian (1 Tim 3:6), Able to lead by example and take oversight with humility (I Pet. 5:2, 3).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Equipped to Protect (Titus 1:9-11; cf. Acts 20:28-29; I Tim 3:5; Titus 1:9-11).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24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0" name="Paul, an apostle of Jesus Christ : The word apostle (apostolos) “is, lit., one sent forth (from stellō, to send)” (Vine).…"/>
          <p:cNvSpPr txBox="1"/>
          <p:nvPr/>
        </p:nvSpPr>
        <p:spPr>
          <a:xfrm>
            <a:off x="4569476" y="1604940"/>
            <a:ext cx="8358873" cy="78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Introduction / Greeting (1:1-7) 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Christ OUR Hope (1:1,2)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value &amp; necessary commitment to the  doctrine of Christ (1:3-7)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Lawful Use of the Law (1:5-11)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 : A Pattern (1:12-17)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Paul can be saved ANYONE can be saved!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Fight the good fight (1:18-20)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Pray for leaders (2:1-7)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Behavior of men &amp; women in the church (2:8-15)</a:t>
            </a:r>
          </a:p>
        </p:txBody>
      </p:sp>
      <p:grpSp>
        <p:nvGrpSpPr>
          <p:cNvPr id="253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252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251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40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41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41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413" name="A Sensible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Sensible Man</a:t>
            </a:r>
          </a:p>
        </p:txBody>
      </p:sp>
      <p:sp>
        <p:nvSpPr>
          <p:cNvPr id="414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  <p:sp>
        <p:nvSpPr>
          <p:cNvPr id="415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3032011"/>
            <a:ext cx="8358873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Elders are to be temperate and sober minded, prudent (I Tim. 3:2).</a:t>
            </a:r>
          </a:p>
          <a:p>
            <a:pPr marL="1143000" indent="-685800" algn="l">
              <a:spcBef>
                <a:spcPts val="18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Eyes open to the way things are. </a:t>
            </a:r>
          </a:p>
          <a:p>
            <a:pPr marL="1143000" indent="-685800" algn="l">
              <a:spcBef>
                <a:spcPts val="18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must be careful, wise and use good judgment - able to see the big picture.</a:t>
            </a:r>
          </a:p>
          <a:p>
            <a:pPr marL="1143000" indent="-685800" algn="l">
              <a:spcBef>
                <a:spcPts val="18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is not to be led by emotion, but sound reason.</a:t>
            </a:r>
          </a:p>
          <a:p>
            <a:pPr marL="1143000" indent="-685800" algn="l">
              <a:spcBef>
                <a:spcPts val="18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is committed to truth even under pressure.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4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41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42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42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423" name="A Caring Man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Caring Man</a:t>
            </a:r>
          </a:p>
        </p:txBody>
      </p:sp>
      <p:sp>
        <p:nvSpPr>
          <p:cNvPr id="424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  <p:sp>
        <p:nvSpPr>
          <p:cNvPr id="425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3032011"/>
            <a:ext cx="8358873" cy="643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Elders are to “take care of the church of God” - (I Tim. 3:5).</a:t>
            </a:r>
          </a:p>
          <a:p>
            <a:pPr marL="1143000" indent="-685800" algn="l">
              <a:spcBef>
                <a:spcPts val="10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Encourage &amp; support weak members - (Gal. 6:1; James 5:13-16) </a:t>
            </a:r>
          </a:p>
          <a:p>
            <a:pPr marL="1143000" indent="-685800" algn="l">
              <a:spcBef>
                <a:spcPts val="10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Approachable - (1 Tim 3:3)</a:t>
            </a:r>
          </a:p>
          <a:p>
            <a:pPr marL="1143000" indent="-685800" algn="l">
              <a:spcBef>
                <a:spcPts val="10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needs to know the flock - (Jn 10:3,14)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Elders are to be “hospitable” -           (I Tim. 3:2).</a:t>
            </a:r>
          </a:p>
          <a:p>
            <a:pPr marL="1143000" indent="-685800" algn="l">
              <a:spcBef>
                <a:spcPts val="10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Providing for the needs of others -   (Heb. 13:1-3)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4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42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43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43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433" name="A Bishop Must Be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Bishop Must Be</a:t>
            </a:r>
          </a:p>
        </p:txBody>
      </p:sp>
      <p:sp>
        <p:nvSpPr>
          <p:cNvPr id="434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  <p:sp>
        <p:nvSpPr>
          <p:cNvPr id="435" name="Paul, an apostle of Jesus Christ : The word apostle (apostolos) “is, lit., one sent forth (from stellō, to send)” (Vine).…"/>
          <p:cNvSpPr txBox="1"/>
          <p:nvPr/>
        </p:nvSpPr>
        <p:spPr>
          <a:xfrm>
            <a:off x="5442579" y="3140841"/>
            <a:ext cx="7498463" cy="62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Godly Man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Family Man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Qualified Leader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Peaceful Man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Capable Man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Sensible Man</a:t>
            </a:r>
          </a:p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Caring Man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43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44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44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443" name="1 Timothy 3:2 (NKJV)…"/>
          <p:cNvSpPr txBox="1"/>
          <p:nvPr/>
        </p:nvSpPr>
        <p:spPr>
          <a:xfrm>
            <a:off x="319970" y="4178262"/>
            <a:ext cx="4045573" cy="4882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3:2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 bishop then must be blameless, the husband of one wife, temperate, sober-minded, of good behavior, hospitable, able to teach;</a:t>
            </a:r>
          </a:p>
        </p:txBody>
      </p:sp>
      <p:sp>
        <p:nvSpPr>
          <p:cNvPr id="444" name="Paul, an apostle of Jesus Christ : The word apostle (apostolos) “is, lit., one sent forth (from stellō, to send)” (Vine).…"/>
          <p:cNvSpPr txBox="1"/>
          <p:nvPr/>
        </p:nvSpPr>
        <p:spPr>
          <a:xfrm>
            <a:off x="4527755" y="1795440"/>
            <a:ext cx="8358872" cy="77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000"/>
              </a:spcBef>
              <a:buSzPct val="80000"/>
              <a:buBlip>
                <a:blip r:embed="rId5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church of today &amp; tomorrow NEEDS godly leadership!</a:t>
            </a:r>
          </a:p>
          <a:p>
            <a:pPr marL="1143000" indent="-685800" algn="l">
              <a:spcBef>
                <a:spcPts val="10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Godly leadership is extremely important in a local church!</a:t>
            </a:r>
          </a:p>
          <a:p>
            <a:pPr marL="1143000" indent="-685800" algn="l">
              <a:spcBef>
                <a:spcPts val="10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Every father &amp; mother should strive to raise their sons and daughters in a way that will equip them to be faithful servants of God -</a:t>
            </a:r>
          </a:p>
          <a:p>
            <a:pPr marL="1143000" indent="-685800" algn="l">
              <a:spcBef>
                <a:spcPts val="10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Every young man should strive to grow and mature in the faith - make wise decisions - that will prepare him so that one day he will be able to serve &amp; help shepherd the Lord’s flock.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Double-click to edit"/>
          <p:cNvSpPr txBox="1"/>
          <p:nvPr>
            <p:ph type="body" idx="1"/>
          </p:nvPr>
        </p:nvSpPr>
        <p:spPr>
          <a:xfrm>
            <a:off x="650239" y="2275840"/>
            <a:ext cx="11704322" cy="669747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Rectangle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336" t="0" r="6336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453" name="Image"/>
          <p:cNvGrpSpPr/>
          <p:nvPr/>
        </p:nvGrpSpPr>
        <p:grpSpPr>
          <a:xfrm>
            <a:off x="557130" y="387427"/>
            <a:ext cx="11890540" cy="3360523"/>
            <a:chOff x="0" y="0"/>
            <a:chExt cx="11890539" cy="3360522"/>
          </a:xfrm>
        </p:grpSpPr>
        <p:pic>
          <p:nvPicPr>
            <p:cNvPr id="45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8802" r="0" b="22296"/>
            <a:stretch>
              <a:fillRect/>
            </a:stretch>
          </p:blipFill>
          <p:spPr>
            <a:xfrm>
              <a:off x="215900" y="139700"/>
              <a:ext cx="11458740" cy="28017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11890541" cy="3360524"/>
            </a:xfrm>
            <a:prstGeom prst="rect">
              <a:avLst/>
            </a:prstGeom>
            <a:effectLst/>
          </p:spPr>
        </p:pic>
      </p:grpSp>
      <p:sp>
        <p:nvSpPr>
          <p:cNvPr id="454" name="Charts by Don McClain…"/>
          <p:cNvSpPr txBox="1"/>
          <p:nvPr/>
        </p:nvSpPr>
        <p:spPr>
          <a:xfrm>
            <a:off x="82853" y="6586803"/>
            <a:ext cx="12839095" cy="31066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April 18, 2021 / West 65th Street church of Christ P.O. Box 190062 / Little Rock AR 72219 / Phone: 501-568-1062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Email – </a:t>
            </a:r>
            <a:r>
              <a:rPr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6" invalidUrl="" action="" tgtFrame="" tooltip="" history="1" highlightClick="0" endSnd="0"/>
              </a:rPr>
              <a:t>w65stchurchofchrist.com</a:t>
            </a:r>
            <a:r>
              <a:t> </a:t>
            </a:r>
          </a:p>
        </p:txBody>
      </p:sp>
      <p:grpSp>
        <p:nvGrpSpPr>
          <p:cNvPr id="457" name="“The Bishop’s Qualifications”…"/>
          <p:cNvGrpSpPr/>
          <p:nvPr/>
        </p:nvGrpSpPr>
        <p:grpSpPr>
          <a:xfrm>
            <a:off x="557130" y="4101629"/>
            <a:ext cx="11890540" cy="2476501"/>
            <a:chOff x="0" y="0"/>
            <a:chExt cx="11890539" cy="2476500"/>
          </a:xfrm>
        </p:grpSpPr>
        <p:sp>
          <p:nvSpPr>
            <p:cNvPr id="456" name="“The Bishop’s Qualifications”…"/>
            <p:cNvSpPr txBox="1"/>
            <p:nvPr/>
          </p:nvSpPr>
          <p:spPr>
            <a:xfrm>
              <a:off x="215900" y="139700"/>
              <a:ext cx="11458740" cy="19177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58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“The Bishop’s Qualifications” </a:t>
              </a:r>
            </a:p>
            <a:p>
              <a:pPr>
                <a:defRPr b="1" sz="65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b="0">
                  <a:latin typeface="+mn-lt"/>
                  <a:ea typeface="+mn-ea"/>
                  <a:cs typeface="+mn-cs"/>
                  <a:sym typeface="Gill Sans Light"/>
                </a:rPr>
                <a:t>(1 Timothy 3:1-7)</a:t>
              </a:r>
            </a:p>
          </p:txBody>
        </p:sp>
        <p:pic>
          <p:nvPicPr>
            <p:cNvPr id="455" name="“The Bishop’s Qualifications”… “The Bishop’s Qualifications” (1 Timothy 3:1-7)" descr="“The Bishop’s Qualifications”… “The Bishop’s Qualifications” (1 Timothy 3:1-7)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890540" cy="2476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itus 1:5–9 (NKJV)"/>
          <p:cNvSpPr txBox="1"/>
          <p:nvPr/>
        </p:nvSpPr>
        <p:spPr>
          <a:xfrm>
            <a:off x="296004" y="527428"/>
            <a:ext cx="12412791" cy="10682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Titus 1:5–9 (NKJV) </a:t>
            </a:r>
          </a:p>
        </p:txBody>
      </p:sp>
      <p:pic>
        <p:nvPicPr>
          <p:cNvPr id="460" name="Screen Shot 2021-04-18 at 1.32.00 PM.png" descr="Screen Shot 2021-04-18 at 1.32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004" y="1738162"/>
            <a:ext cx="12412792" cy="77813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162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8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1592240"/>
            <a:ext cx="8358873" cy="778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900"/>
              </a:spcBef>
              <a:buSzPct val="80000"/>
              <a:buBlip>
                <a:blip r:embed="rId4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Chapter 3 deals primarily with the qualifications of elders, (3:1-7) and deacons, (3:8-14). </a:t>
            </a:r>
          </a:p>
          <a:p>
            <a:pPr marL="685800" indent="-685800" algn="l">
              <a:spcBef>
                <a:spcPts val="900"/>
              </a:spcBef>
              <a:buSzPct val="80000"/>
              <a:buBlip>
                <a:blip r:embed="rId4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study will focus on the qualifications of bishops (elders, pastors) (cf. Titus 1:5-9)</a:t>
            </a:r>
          </a:p>
          <a:p>
            <a:pPr marL="685800" indent="-685800" algn="l">
              <a:spcBef>
                <a:spcPts val="900"/>
              </a:spcBef>
              <a:buSzPct val="80000"/>
              <a:buBlip>
                <a:blip r:embed="rId4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 are both absolute &amp; relative.</a:t>
            </a:r>
          </a:p>
          <a:p>
            <a:pPr marL="1143000" indent="-685800" algn="l">
              <a:spcBef>
                <a:spcPts val="900"/>
              </a:spcBef>
              <a:buSzPct val="80000"/>
              <a:buBlip>
                <a:blip r:embed="rId5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Absolute</a:t>
            </a:r>
            <a:r>
              <a:t> - One either has them or he does not (husband, father …)</a:t>
            </a:r>
          </a:p>
          <a:p>
            <a:pPr marL="1143000" indent="-685800" algn="l">
              <a:spcBef>
                <a:spcPts val="900"/>
              </a:spcBef>
              <a:buSzPct val="80000"/>
              <a:buBlip>
                <a:blip r:embed="rId5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Relative</a:t>
            </a:r>
            <a:r>
              <a:t> - possessed in varying degrees, (hospitable, teacher, etc.)</a:t>
            </a:r>
          </a:p>
          <a:p>
            <a:pPr marL="1143000" indent="-685800" algn="l">
              <a:spcBef>
                <a:spcPts val="900"/>
              </a:spcBef>
              <a:buSzPct val="80000"/>
              <a:buBlip>
                <a:blip r:embed="rId5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qualifications MUST be possessed to the degree of proficiency or in an appreciable measure.</a:t>
            </a:r>
          </a:p>
        </p:txBody>
      </p:sp>
      <p:grpSp>
        <p:nvGrpSpPr>
          <p:cNvPr id="261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260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259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1 Timothy 3:1–7 (NKJV)…"/>
          <p:cNvSpPr txBox="1"/>
          <p:nvPr/>
        </p:nvSpPr>
        <p:spPr>
          <a:xfrm>
            <a:off x="168638" y="170542"/>
            <a:ext cx="12667524" cy="9392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3:1–7 (NKJV) </a:t>
            </a:r>
          </a:p>
          <a:p>
            <a:pPr defTabSz="457200">
              <a:defRPr sz="5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This </a:t>
            </a:r>
            <a:r>
              <a:rPr i="1"/>
              <a:t>is</a:t>
            </a:r>
            <a:r>
              <a:t> a faithful saying: If a man desires the position of a bishop, he desires a good work. </a:t>
            </a:r>
            <a:r>
              <a:rPr baseline="31999"/>
              <a:t>2</a:t>
            </a:r>
            <a:r>
              <a:t> A bishop then must be blameless, the husband of one wife, temperate, sober-minded, of good behavior, hospitable, able to teach; </a:t>
            </a:r>
            <a:r>
              <a:rPr baseline="31999"/>
              <a:t>3</a:t>
            </a:r>
            <a:r>
              <a:t> not given to wine, not violent, not greedy for money, but gentle, not quarrelsome, not covetous; </a:t>
            </a:r>
            <a:r>
              <a:rPr baseline="31999"/>
              <a:t>4</a:t>
            </a:r>
            <a:r>
              <a:t> one who rules his own house well, having </a:t>
            </a:r>
            <a:r>
              <a:rPr i="1"/>
              <a:t>his</a:t>
            </a:r>
            <a:r>
              <a:t> children in submission with all reverence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1 Timothy 3:1–7 (NKJV)…"/>
          <p:cNvSpPr txBox="1"/>
          <p:nvPr/>
        </p:nvSpPr>
        <p:spPr>
          <a:xfrm>
            <a:off x="168638" y="170542"/>
            <a:ext cx="12667524" cy="925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3:1–7 (NKJV) </a:t>
            </a:r>
          </a:p>
          <a:p>
            <a:pPr defTabSz="457200">
              <a:defRPr sz="6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</a:t>
            </a:r>
            <a:r>
              <a:t> (for if a man does not know how to rule his own house, how will he take care of the church of God?); </a:t>
            </a:r>
            <a:r>
              <a:rPr baseline="31999"/>
              <a:t>6</a:t>
            </a:r>
            <a:r>
              <a:t> not a novice, lest being puffed up with pride he fall into the </a:t>
            </a:r>
            <a:r>
              <a:rPr i="1"/>
              <a:t>same</a:t>
            </a:r>
            <a:r>
              <a:t> condemnation as the devil. </a:t>
            </a:r>
            <a:r>
              <a:rPr baseline="31999"/>
              <a:t>7</a:t>
            </a:r>
            <a:r>
              <a:t> Moreover he must have a good testimony among those who are outside, lest he fall into reproach and the snare of the devil.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0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3090840"/>
            <a:ext cx="8358873" cy="585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2500"/>
              </a:spcBef>
              <a:buSzPct val="80000"/>
              <a:buBlip>
                <a:blip r:embed="rId4"/>
              </a:buBlip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terms bishop, elder, &amp; pastor are descriptive terms emphasizing a different aspect of the work and function pertaining to the same office.</a:t>
            </a:r>
          </a:p>
          <a:p>
            <a:pPr marL="1143000" indent="-685800" algn="l">
              <a:spcBef>
                <a:spcPts val="2500"/>
              </a:spcBef>
              <a:buSzPct val="80000"/>
              <a:buBlip>
                <a:blip r:embed="rId5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Bishops</a:t>
            </a:r>
            <a:r>
              <a:t>” (episkopeo)</a:t>
            </a:r>
          </a:p>
          <a:p>
            <a:pPr marL="1143000" indent="-685800" algn="l">
              <a:spcBef>
                <a:spcPts val="2500"/>
              </a:spcBef>
              <a:buSzPct val="80000"/>
              <a:buBlip>
                <a:blip r:embed="rId5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Elders</a:t>
            </a:r>
            <a:r>
              <a:t>” (presbuteros)  </a:t>
            </a:r>
          </a:p>
          <a:p>
            <a:pPr marL="1143000" indent="-685800" algn="l">
              <a:spcBef>
                <a:spcPts val="2500"/>
              </a:spcBef>
              <a:buSzPct val="80000"/>
              <a:buBlip>
                <a:blip r:embed="rId5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Pastors</a:t>
            </a:r>
            <a:r>
              <a:t>” (poimaino) </a:t>
            </a:r>
          </a:p>
        </p:txBody>
      </p:sp>
      <p:sp>
        <p:nvSpPr>
          <p:cNvPr id="271" name="1 Timothy 3:1 (NKJV)…"/>
          <p:cNvSpPr txBox="1"/>
          <p:nvPr/>
        </p:nvSpPr>
        <p:spPr>
          <a:xfrm>
            <a:off x="319970" y="4444964"/>
            <a:ext cx="4045573" cy="43494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b="1"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Timothy 3:1 (NKJV) </a:t>
            </a:r>
          </a:p>
          <a:p>
            <a:pPr>
              <a:defRPr baseline="0">
                <a:solidFill>
                  <a:srgbClr val="FFFFFF"/>
                </a:solidFill>
                <a:effectLst>
                  <a:outerShdw sx="100000" sy="100000" kx="0" ky="0" algn="b" rotWithShape="0" blurRad="50800" dist="63500" dir="226685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This </a:t>
            </a:r>
            <a:r>
              <a:rPr i="1"/>
              <a:t>is</a:t>
            </a:r>
            <a:r>
              <a:t> a faithful saying: If a man desires the position of a bishop, he desires a good work.</a:t>
            </a:r>
          </a:p>
        </p:txBody>
      </p:sp>
      <p:grpSp>
        <p:nvGrpSpPr>
          <p:cNvPr id="274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273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272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275" name="What Is A Bishop?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Is A Bishop?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27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28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28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283" name="What Is A Bishop?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Is A Bishop?</a:t>
            </a:r>
          </a:p>
        </p:txBody>
      </p:sp>
      <p:sp>
        <p:nvSpPr>
          <p:cNvPr id="284" name="1 Peter 5:1-2 (NKJV)…"/>
          <p:cNvSpPr txBox="1"/>
          <p:nvPr/>
        </p:nvSpPr>
        <p:spPr>
          <a:xfrm>
            <a:off x="4779972" y="3262334"/>
            <a:ext cx="7718401" cy="58300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294000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914400">
              <a:spcBef>
                <a:spcPts val="1100"/>
              </a:spcBef>
              <a:defRPr b="1"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5:1-2 (NKJV)  </a:t>
            </a:r>
          </a:p>
          <a:p>
            <a:pPr defTabSz="914400">
              <a:spcBef>
                <a:spcPts val="1100"/>
              </a:spcBef>
              <a:defRPr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</a:t>
            </a:r>
            <a:r>
              <a:rPr baseline="30799"/>
              <a:t>1</a:t>
            </a:r>
            <a:r>
              <a:t>The elders (</a:t>
            </a:r>
            <a:r>
              <a:rPr b="1" i="1">
                <a:solidFill>
                  <a:srgbClr val="0000FF"/>
                </a:solidFill>
              </a:rPr>
              <a:t>presbuteros</a:t>
            </a:r>
            <a:r>
              <a:t>), who are among you I exhort, I who am a fellow elder and a witness of the sufferings of Christ, and also a partaker of the glory that will be revealed: </a:t>
            </a:r>
            <a:r>
              <a:rPr baseline="30799"/>
              <a:t>2</a:t>
            </a:r>
            <a:r>
              <a:t>Shepherd (</a:t>
            </a:r>
            <a:r>
              <a:rPr b="1" i="1">
                <a:solidFill>
                  <a:srgbClr val="0000FF"/>
                </a:solidFill>
              </a:rPr>
              <a:t>poimen</a:t>
            </a:r>
            <a:r>
              <a:t>), the flock of God which is among you, serving as overseers, (</a:t>
            </a:r>
            <a:r>
              <a:rPr b="1" i="1">
                <a:solidFill>
                  <a:srgbClr val="0000FF"/>
                </a:solidFill>
              </a:rPr>
              <a:t>episkopos</a:t>
            </a:r>
            <a:r>
              <a:t>), </a:t>
            </a:r>
          </a:p>
        </p:txBody>
      </p:sp>
      <p:pic>
        <p:nvPicPr>
          <p:cNvPr id="285" name="Descriptive terms emphasizing a different aspect of the work and function pertaining to the same office. Descriptive terms emphasizing a different aspect of the work and function pertaining to the same office." descr="Descriptive terms emphasizing a different aspect of the work and function pertaining to the same office. Descriptive terms emphasizing a different aspect of the work and function pertaining to the same office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792" y="4625798"/>
            <a:ext cx="4459930" cy="4766860"/>
          </a:xfrm>
          <a:prstGeom prst="rect">
            <a:avLst/>
          </a:prstGeom>
          <a:effectLst>
            <a:outerShdw sx="100000" sy="100000" kx="0" ky="0" algn="b" rotWithShape="0" blurRad="165100" dist="76200" dir="2940000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28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29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29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293" name="What Is A Bishop?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Is A Bishop?</a:t>
            </a:r>
          </a:p>
        </p:txBody>
      </p:sp>
      <p:pic>
        <p:nvPicPr>
          <p:cNvPr id="294" name="Descriptive terms emphasizing a different aspect of the work and function pertaining to the same office. Descriptive terms emphasizing a different aspect of the work and function pertaining to the same office." descr="Descriptive terms emphasizing a different aspect of the work and function pertaining to the same office. Descriptive terms emphasizing a different aspect of the work and function pertaining to the same office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792" y="4625798"/>
            <a:ext cx="4459930" cy="4766860"/>
          </a:xfrm>
          <a:prstGeom prst="rect">
            <a:avLst/>
          </a:prstGeom>
          <a:effectLst>
            <a:outerShdw sx="100000" sy="100000" kx="0" ky="0" algn="b" rotWithShape="0" blurRad="165100" dist="76200" dir="2940000">
              <a:srgbClr val="000000">
                <a:alpha val="45000"/>
              </a:srgbClr>
            </a:outerShdw>
          </a:effectLst>
        </p:spPr>
      </p:pic>
      <p:sp>
        <p:nvSpPr>
          <p:cNvPr id="295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2909578"/>
            <a:ext cx="8358873" cy="666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5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Bishop</a:t>
            </a:r>
            <a:r>
              <a:t> [episkopos (n); episkopeo (v)] – Denotes the overseeing function – not legislative, but leading and enforcing within the Law of God (Acts 20:28; 1 Pet 5:2; Heb 13:7,17)</a:t>
            </a:r>
          </a:p>
          <a:p>
            <a:pPr marL="685799" indent="-685799" algn="l">
              <a:spcBef>
                <a:spcPts val="5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Pastor, shepherd</a:t>
            </a:r>
            <a:r>
              <a:t> </a:t>
            </a:r>
            <a:r>
              <a:rPr sz="2500"/>
              <a:t>[</a:t>
            </a:r>
            <a:r>
              <a:rPr i="1" sz="2500"/>
              <a:t>poimen</a:t>
            </a:r>
            <a:r>
              <a:rPr sz="2500"/>
              <a:t> (n); </a:t>
            </a:r>
            <a:r>
              <a:rPr i="1" sz="2500"/>
              <a:t>poimaino</a:t>
            </a:r>
            <a:r>
              <a:rPr sz="2500"/>
              <a:t> (v)]</a:t>
            </a:r>
            <a:r>
              <a:t> Emphasizes the care, watching &amp; feeding of the flock of God over which they have been appointed. (Act 20:28; Ep 4:11; 1 Pet 5:2)</a:t>
            </a:r>
          </a:p>
          <a:p>
            <a:pPr marL="685799" indent="-685799" algn="l">
              <a:spcBef>
                <a:spcPts val="5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Elder</a:t>
            </a:r>
            <a:r>
              <a:t> - [presbuteros (n)] denotes age &amp; seasoned wisdom that belong to its experiences (Ac 14:23; 20:17; 1 Pt 5:1)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Image"/>
          <p:cNvGrpSpPr/>
          <p:nvPr/>
        </p:nvGrpSpPr>
        <p:grpSpPr>
          <a:xfrm>
            <a:off x="125492" y="1600239"/>
            <a:ext cx="4434530" cy="7959603"/>
            <a:chOff x="0" y="0"/>
            <a:chExt cx="4434529" cy="7959602"/>
          </a:xfrm>
        </p:grpSpPr>
        <p:pic>
          <p:nvPicPr>
            <p:cNvPr id="29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1" t="1720" r="42758" b="0"/>
            <a:stretch>
              <a:fillRect/>
            </a:stretch>
          </p:blipFill>
          <p:spPr>
            <a:xfrm>
              <a:off x="126999" y="88898"/>
              <a:ext cx="4180531" cy="7604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34530" cy="795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" name="First Timothy Introduction / Greeting"/>
          <p:cNvGrpSpPr/>
          <p:nvPr/>
        </p:nvGrpSpPr>
        <p:grpSpPr>
          <a:xfrm>
            <a:off x="82897" y="119798"/>
            <a:ext cx="12839005" cy="1473201"/>
            <a:chOff x="0" y="0"/>
            <a:chExt cx="12839003" cy="1473200"/>
          </a:xfrm>
        </p:grpSpPr>
        <p:sp>
          <p:nvSpPr>
            <p:cNvPr id="301" name="First Timothy Introduction / Greeting"/>
            <p:cNvSpPr txBox="1"/>
            <p:nvPr/>
          </p:nvSpPr>
          <p:spPr>
            <a:xfrm>
              <a:off x="165100" y="114300"/>
              <a:ext cx="12508804" cy="1041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b="1" sz="6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102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“The Bishop’s Qualifications” </a:t>
              </a:r>
            </a:p>
          </p:txBody>
        </p:sp>
        <p:pic>
          <p:nvPicPr>
            <p:cNvPr id="300" name="First Timothy Introduction / Greeting" descr="First Timothy Introduction / Greet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839004" cy="1473200"/>
            </a:xfrm>
            <a:prstGeom prst="rect">
              <a:avLst/>
            </a:prstGeom>
            <a:effectLst/>
          </p:spPr>
        </p:pic>
      </p:grpSp>
      <p:sp>
        <p:nvSpPr>
          <p:cNvPr id="303" name="What Is A Bishop?"/>
          <p:cNvSpPr/>
          <p:nvPr/>
        </p:nvSpPr>
        <p:spPr>
          <a:xfrm>
            <a:off x="4555940" y="1616288"/>
            <a:ext cx="8356916" cy="1270001"/>
          </a:xfrm>
          <a:prstGeom prst="roundRect">
            <a:avLst>
              <a:gd name="adj" fmla="val 15000"/>
            </a:avLst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Is A Bishop?</a:t>
            </a:r>
          </a:p>
        </p:txBody>
      </p:sp>
      <p:pic>
        <p:nvPicPr>
          <p:cNvPr id="304" name="Descriptive terms emphasizing a different aspect of the work and function pertaining to the same office. Descriptive terms emphasizing a different aspect of the work and function pertaining to the same office." descr="Descriptive terms emphasizing a different aspect of the work and function pertaining to the same office. Descriptive terms emphasizing a different aspect of the work and function pertaining to the same office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792" y="4625798"/>
            <a:ext cx="4459930" cy="4766860"/>
          </a:xfrm>
          <a:prstGeom prst="rect">
            <a:avLst/>
          </a:prstGeom>
          <a:effectLst>
            <a:outerShdw sx="100000" sy="100000" kx="0" ky="0" algn="b" rotWithShape="0" blurRad="165100" dist="76200" dir="2940000">
              <a:srgbClr val="000000">
                <a:alpha val="45000"/>
              </a:srgbClr>
            </a:outerShdw>
          </a:effectLst>
        </p:spPr>
      </p:pic>
      <p:sp>
        <p:nvSpPr>
          <p:cNvPr id="305" name="Paul, an apostle of Jesus Christ : The word apostle (apostolos) “is, lit., one sent forth (from stellō, to send)” (Vine).…"/>
          <p:cNvSpPr txBox="1"/>
          <p:nvPr/>
        </p:nvSpPr>
        <p:spPr>
          <a:xfrm>
            <a:off x="4554962" y="3032011"/>
            <a:ext cx="8358873" cy="647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500"/>
              </a:spcBef>
              <a:buSzPct val="80000"/>
              <a:buBlip>
                <a:blip r:embed="rId6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NT reveals a pattern of a plurality of such men in each local church (Acts 14:23; 1 Pet. 5:2).</a:t>
            </a:r>
          </a:p>
          <a:p>
            <a:pPr marL="685799" indent="-685799" algn="l">
              <a:spcBef>
                <a:spcPts val="500"/>
              </a:spcBef>
              <a:buSzPct val="80000"/>
              <a:buBlip>
                <a:blip r:embed="rId6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elders had authority (rule, oversight, responsibility) only in the local church that appointed them and did not extend beyond the “flock among them!” (Acts 20:28; 1 Pet 5:1-3)</a:t>
            </a:r>
          </a:p>
          <a:p>
            <a:pPr marL="685799" indent="-685799" algn="l">
              <a:spcBef>
                <a:spcPts val="500"/>
              </a:spcBef>
              <a:buSzPct val="80000"/>
              <a:buBlip>
                <a:blip r:embed="rId6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absence of elders was considered by Paul as that which was “lacking.” (Titus 1:5)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